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839" r:id="rId3"/>
    <p:sldId id="962" r:id="rId4"/>
    <p:sldId id="954" r:id="rId5"/>
    <p:sldId id="1028" r:id="rId6"/>
    <p:sldId id="963" r:id="rId7"/>
    <p:sldId id="966" r:id="rId8"/>
    <p:sldId id="967" r:id="rId9"/>
    <p:sldId id="953" r:id="rId10"/>
    <p:sldId id="968" r:id="rId11"/>
    <p:sldId id="971" r:id="rId12"/>
    <p:sldId id="972" r:id="rId13"/>
    <p:sldId id="973" r:id="rId14"/>
    <p:sldId id="975" r:id="rId15"/>
    <p:sldId id="976" r:id="rId16"/>
    <p:sldId id="977" r:id="rId17"/>
    <p:sldId id="978" r:id="rId18"/>
    <p:sldId id="981" r:id="rId19"/>
    <p:sldId id="982" r:id="rId20"/>
    <p:sldId id="1010" r:id="rId21"/>
    <p:sldId id="1031" r:id="rId22"/>
    <p:sldId id="1032" r:id="rId23"/>
    <p:sldId id="1029" r:id="rId24"/>
    <p:sldId id="1030" r:id="rId25"/>
    <p:sldId id="1033" r:id="rId26"/>
    <p:sldId id="1034" r:id="rId27"/>
    <p:sldId id="1035" r:id="rId28"/>
    <p:sldId id="979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66"/>
    <a:srgbClr val="BBE0E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8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2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2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fld id="{387107D5-FA7C-2D43-B66D-DED99F664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96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8C2491-CBBD-D940-9C29-DE9BC7C06B1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61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E10EDF-2DCC-C24F-A4F1-F0EB23B2C810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AE076-194E-3749-8307-6E62CADBE60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2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6802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fld id="{926D5452-8A80-A646-A73E-78D3813E84AD}" type="slidenum">
              <a:rPr lang="en-US" sz="1200" i="0">
                <a:latin typeface="Arial" charset="0"/>
              </a:rPr>
              <a:pPr>
                <a:defRPr/>
              </a:pPr>
              <a:t>9</a:t>
            </a:fld>
            <a:endParaRPr lang="en-US" sz="1200" i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56871F2F-286D-5442-A8B4-3C71F549266C}" type="slidenum">
              <a:rPr lang="en-US" b="0"/>
              <a:pPr eaLnBrk="1" hangingPunct="1">
                <a:defRPr/>
              </a:pPr>
              <a:t>18</a:t>
            </a:fld>
            <a:endParaRPr lang="en-US" b="0"/>
          </a:p>
        </p:txBody>
      </p:sp>
      <p:sp>
        <p:nvSpPr>
          <p:cNvPr id="911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14232C93-E9E1-664D-9BAA-0ABE428CF4A8}" type="slidenum">
              <a:rPr lang="en-US" b="0"/>
              <a:pPr eaLnBrk="1" hangingPunct="1">
                <a:defRPr/>
              </a:pPr>
              <a:t>19</a:t>
            </a:fld>
            <a:endParaRPr lang="en-US" b="0"/>
          </a:p>
        </p:txBody>
      </p:sp>
      <p:sp>
        <p:nvSpPr>
          <p:cNvPr id="911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99ED35-1077-2946-AF83-375B363B92F3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8755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E10EDF-2DCC-C24F-A4F1-F0EB23B2C810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D73375-8B7C-874D-B3BE-C3F1DC97B065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E10EDF-2DCC-C24F-A4F1-F0EB23B2C810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2661D-4CAB-E641-9B33-E07190C26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0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41482-0A05-114B-930B-CCE2A52FE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27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5A449-5CCA-AB49-8DDB-02B0BCB18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32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33D26-99C9-F54E-AB78-803976DCB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19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B2187-7A44-0546-98BA-4ECEA5F4B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94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57CFF-270F-984D-9550-61DE795FC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05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6809D-0704-7C47-B289-6B5113E757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C29FD-D822-D14F-8F0B-590C8AE22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73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A8B83-7F5C-B54E-9EE9-1D57BDF8E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932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52AAF-7E34-BD47-964F-ED7B4F944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71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798CB-EAF0-2C42-B875-F8228DB95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10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fld id="{8B007AD6-C2BF-7044-8526-5E0D0D9FD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Higgs60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4038"/>
            <a:ext cx="9144000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ubtitle 2"/>
          <p:cNvSpPr txBox="1">
            <a:spLocks/>
          </p:cNvSpPr>
          <p:nvPr/>
        </p:nvSpPr>
        <p:spPr bwMode="auto">
          <a:xfrm>
            <a:off x="107950" y="6237288"/>
            <a:ext cx="6408738" cy="576262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2800" b="0" dirty="0">
                <a:latin typeface="Times New Roman"/>
                <a:cs typeface="Times New Roman"/>
              </a:rPr>
              <a:t>4th TLEP </a:t>
            </a:r>
            <a:r>
              <a:rPr lang="en-US" sz="2800" b="0" dirty="0" smtClean="0">
                <a:latin typeface="Times New Roman"/>
                <a:cs typeface="Times New Roman"/>
              </a:rPr>
              <a:t>workshop (</a:t>
            </a:r>
            <a:r>
              <a:rPr lang="en-US" sz="2800" b="0" dirty="0" err="1">
                <a:latin typeface="Times New Roman"/>
                <a:cs typeface="Times New Roman"/>
              </a:rPr>
              <a:t>EuCARD-AccNet</a:t>
            </a:r>
            <a:r>
              <a:rPr lang="en-US" sz="2800" b="0" dirty="0" smtClean="0">
                <a:latin typeface="Times New Roman"/>
                <a:cs typeface="Times New Roman"/>
              </a:rPr>
              <a:t>)</a:t>
            </a:r>
            <a:endParaRPr lang="en-US" sz="2800" b="0" dirty="0"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 bwMode="auto">
          <a:xfrm>
            <a:off x="6588125" y="5805488"/>
            <a:ext cx="2520950" cy="935037"/>
          </a:xfrm>
          <a:prstGeom prst="rect">
            <a:avLst/>
          </a:prstGeom>
          <a:solidFill>
            <a:srgbClr val="000066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1800" b="0" i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John Ellis</a:t>
            </a:r>
          </a:p>
          <a:p>
            <a:pPr>
              <a:defRPr/>
            </a:pPr>
            <a:r>
              <a:rPr lang="en-US" sz="1600" b="0" i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King’s College London</a:t>
            </a:r>
          </a:p>
          <a:p>
            <a:pPr>
              <a:defRPr/>
            </a:pPr>
            <a:r>
              <a:rPr lang="en-US" sz="1600" b="0" i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(&amp; CERN)</a:t>
            </a:r>
            <a:endParaRPr lang="en-US" sz="1600" b="0" i="1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34925" y="-26988"/>
            <a:ext cx="9145588" cy="1223963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  <a:defRPr/>
            </a:pPr>
            <a:r>
              <a:rPr lang="en-US" sz="6000" b="0" dirty="0" smtClean="0">
                <a:latin typeface="Times New Roman" charset="0"/>
                <a:ea typeface="ＭＳ Ｐゴシック" charset="0"/>
                <a:cs typeface="Times New Roman" charset="0"/>
              </a:rPr>
              <a:t>Physics Overview</a:t>
            </a:r>
            <a:endParaRPr lang="en-US" sz="6000" b="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What is it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532923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have </a:t>
            </a:r>
            <a:r>
              <a:rPr lang="en-US" sz="2800" dirty="0">
                <a:latin typeface="Times New Roman"/>
                <a:cs typeface="Times New Roman"/>
              </a:rPr>
              <a:t>s</a:t>
            </a:r>
            <a:r>
              <a:rPr lang="en-US" sz="2800" dirty="0" smtClean="0">
                <a:latin typeface="Times New Roman"/>
                <a:cs typeface="Times New Roman"/>
              </a:rPr>
              <a:t>pin 0 or 2?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Spin 2 seems unlikely, but needs experimental checks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scalar or </a:t>
            </a:r>
            <a:r>
              <a:rPr lang="en-US" sz="2800" dirty="0" err="1" smtClean="0">
                <a:latin typeface="Times New Roman"/>
                <a:cs typeface="Times New Roman"/>
              </a:rPr>
              <a:t>pseudoscalar</a:t>
            </a:r>
            <a:r>
              <a:rPr lang="en-US" sz="2800" dirty="0" smtClean="0">
                <a:latin typeface="Times New Roman"/>
                <a:cs typeface="Times New Roman"/>
              </a:rPr>
              <a:t>?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Pseudoscalar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disfavoured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by experiment</a:t>
            </a:r>
            <a:endParaRPr 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elementary or composite?</a:t>
            </a:r>
          </a:p>
          <a:p>
            <a:pPr lvl="1" eaLnBrk="1" hangingPunct="1">
              <a:defRPr/>
            </a:pPr>
            <a:endParaRPr lang="en-US" sz="24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couple to particle masses?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Quantum (loop) corrections?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What are its self-couplings?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3684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General Analysis of ‘</a:t>
            </a:r>
            <a:r>
              <a:rPr lang="en-US" dirty="0" err="1" smtClean="0">
                <a:latin typeface="Times New Roman"/>
                <a:cs typeface="Times New Roman"/>
              </a:rPr>
              <a:t>unHiggs</a:t>
            </a:r>
            <a:r>
              <a:rPr lang="en-US" dirty="0" smtClean="0">
                <a:latin typeface="Times New Roman"/>
                <a:cs typeface="Times New Roman"/>
              </a:rPr>
              <a:t>’ Models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259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Parametrization</a:t>
            </a:r>
            <a:r>
              <a:rPr lang="en-US" dirty="0" smtClean="0">
                <a:latin typeface="Times New Roman"/>
                <a:cs typeface="Times New Roman"/>
              </a:rPr>
              <a:t> of effective </a:t>
            </a:r>
            <a:r>
              <a:rPr lang="en-US" dirty="0" err="1" smtClean="0">
                <a:latin typeface="Times New Roman"/>
                <a:cs typeface="Times New Roman"/>
              </a:rPr>
              <a:t>Lagrangian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pPr>
              <a:defRPr/>
            </a:pPr>
            <a:endParaRPr lang="en-US" sz="4400" dirty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Fits</a:t>
            </a: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27651" name="Picture 4" descr="ACG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122488"/>
            <a:ext cx="6908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ACG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562350"/>
            <a:ext cx="361791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Univers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210050"/>
            <a:ext cx="1906588" cy="3794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-36513" y="6505575"/>
            <a:ext cx="3476626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Azatov, Contino, Galloway: arXiv:1202.3415</a:t>
            </a:r>
          </a:p>
        </p:txBody>
      </p:sp>
      <p:sp>
        <p:nvSpPr>
          <p:cNvPr id="15" name="Oval 4"/>
          <p:cNvSpPr>
            <a:spLocks noChangeArrowheads="1"/>
          </p:cNvSpPr>
          <p:nvPr/>
        </p:nvSpPr>
        <p:spPr bwMode="auto">
          <a:xfrm>
            <a:off x="5510213" y="2133600"/>
            <a:ext cx="646112" cy="6477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pic>
        <p:nvPicPr>
          <p:cNvPr id="4" name="Picture 3" descr="CMSa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3565525"/>
            <a:ext cx="3113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364163" y="4138613"/>
            <a:ext cx="792162" cy="46196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 i="1"/>
              <a:t>a ≠ c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500688" y="6165850"/>
            <a:ext cx="3103562" cy="4603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2400" b="0">
                <a:solidFill>
                  <a:srgbClr val="FFFF00"/>
                </a:solidFill>
                <a:latin typeface="Times" charset="0"/>
              </a:rPr>
              <a:t>CMS fit assuming c &gt; 0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940425" y="3644900"/>
            <a:ext cx="287338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800" b="0"/>
              <a:t>c</a:t>
            </a:r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>
            <a:off x="5654675" y="2998788"/>
            <a:ext cx="646113" cy="646112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604250" y="6092825"/>
            <a:ext cx="287338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800" b="0"/>
              <a:t>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2" grpId="0" animBg="1"/>
      <p:bldP spid="14" grpId="0" animBg="1"/>
      <p:bldP spid="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>
                <a:latin typeface="Times New Roman"/>
                <a:cs typeface="Times New Roman"/>
              </a:rPr>
              <a:t>Global Analysis of Higgs-like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12875"/>
            <a:ext cx="8353425" cy="52562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Rescale couplings: </a:t>
            </a:r>
            <a:r>
              <a:rPr lang="en-US" sz="2800" dirty="0" smtClean="0">
                <a:latin typeface="Times New Roman"/>
                <a:cs typeface="Times New Roman"/>
              </a:rPr>
              <a:t>to bosons by </a:t>
            </a:r>
            <a:r>
              <a:rPr lang="en-US" sz="2800" i="1" dirty="0" smtClean="0">
                <a:latin typeface="Times New Roman"/>
                <a:cs typeface="Times New Roman"/>
              </a:rPr>
              <a:t>a</a:t>
            </a:r>
            <a:r>
              <a:rPr lang="en-US" sz="2800" dirty="0" smtClean="0">
                <a:latin typeface="Times New Roman"/>
                <a:cs typeface="Times New Roman"/>
              </a:rPr>
              <a:t>, to fermions by </a:t>
            </a:r>
            <a:r>
              <a:rPr lang="en-US" sz="2800" i="1" dirty="0" smtClean="0">
                <a:latin typeface="Times New Roman"/>
                <a:cs typeface="Times New Roman"/>
              </a:rPr>
              <a:t>c</a:t>
            </a:r>
          </a:p>
          <a:p>
            <a:pPr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Standard Model: </a:t>
            </a:r>
            <a:r>
              <a:rPr lang="en-US" sz="2800" i="1" dirty="0" smtClean="0">
                <a:latin typeface="Times New Roman"/>
                <a:cs typeface="Times New Roman"/>
              </a:rPr>
              <a:t>a = c =</a:t>
            </a:r>
            <a:r>
              <a:rPr lang="en-US" sz="2800" dirty="0" smtClean="0">
                <a:latin typeface="Times New Roman"/>
                <a:cs typeface="Times New Roman"/>
              </a:rPr>
              <a:t> 1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28675" name="Text Box 10"/>
          <p:cNvSpPr txBox="1">
            <a:spLocks noChangeArrowheads="1"/>
          </p:cNvSpPr>
          <p:nvPr/>
        </p:nvSpPr>
        <p:spPr bwMode="auto">
          <a:xfrm>
            <a:off x="6227763" y="6381750"/>
            <a:ext cx="2762250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JE &amp; Tevong You, arXiv:1303.3879</a:t>
            </a:r>
          </a:p>
        </p:txBody>
      </p:sp>
      <p:pic>
        <p:nvPicPr>
          <p:cNvPr id="28676" name="Picture 3" descr="GLOBAL_b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53075" cy="416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14"/>
          <p:cNvSpPr txBox="1">
            <a:spLocks noChangeArrowheads="1"/>
          </p:cNvSpPr>
          <p:nvPr/>
        </p:nvSpPr>
        <p:spPr bwMode="auto">
          <a:xfrm>
            <a:off x="611188" y="3789363"/>
            <a:ext cx="1216025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b bbar</a:t>
            </a:r>
          </a:p>
        </p:txBody>
      </p:sp>
      <p:pic>
        <p:nvPicPr>
          <p:cNvPr id="5" name="Picture 4" descr="GLOBAL_taut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5" y="1989138"/>
            <a:ext cx="5514975" cy="413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611188" y="3789363"/>
            <a:ext cx="1208087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τ τ</a:t>
            </a:r>
          </a:p>
        </p:txBody>
      </p:sp>
      <p:pic>
        <p:nvPicPr>
          <p:cNvPr id="6" name="Picture 5" descr="GLOBAL_diphot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16562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1188" y="3789363"/>
            <a:ext cx="1271587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γ γ</a:t>
            </a:r>
          </a:p>
        </p:txBody>
      </p:sp>
      <p:pic>
        <p:nvPicPr>
          <p:cNvPr id="7" name="Picture 6" descr="GLOBAL_W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45137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11188" y="3779838"/>
            <a:ext cx="1198562" cy="5857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W W</a:t>
            </a:r>
          </a:p>
        </p:txBody>
      </p:sp>
      <p:pic>
        <p:nvPicPr>
          <p:cNvPr id="8" name="Picture 7" descr="GLOBAL_ZZ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689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84213" y="3789363"/>
            <a:ext cx="1150937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Z Z</a:t>
            </a:r>
          </a:p>
        </p:txBody>
      </p:sp>
      <p:pic>
        <p:nvPicPr>
          <p:cNvPr id="9" name="Picture 8" descr="GLOBAL_Combinatio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689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5" name="TextBox 14"/>
          <p:cNvSpPr txBox="1">
            <a:spLocks noChangeArrowheads="1"/>
          </p:cNvSpPr>
          <p:nvPr/>
        </p:nvSpPr>
        <p:spPr bwMode="auto">
          <a:xfrm>
            <a:off x="539750" y="3789363"/>
            <a:ext cx="1368425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Global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716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What is it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532923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have </a:t>
            </a:r>
            <a:r>
              <a:rPr lang="en-US" sz="2800" dirty="0">
                <a:latin typeface="Times New Roman"/>
                <a:cs typeface="Times New Roman"/>
              </a:rPr>
              <a:t>s</a:t>
            </a:r>
            <a:r>
              <a:rPr lang="en-US" sz="2800" dirty="0" smtClean="0">
                <a:latin typeface="Times New Roman"/>
                <a:cs typeface="Times New Roman"/>
              </a:rPr>
              <a:t>pin 0 or 2?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Spin 2 seems unlikely, but needs experimental checks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scalar or </a:t>
            </a:r>
            <a:r>
              <a:rPr lang="en-US" sz="2800" dirty="0" err="1" smtClean="0">
                <a:latin typeface="Times New Roman"/>
                <a:cs typeface="Times New Roman"/>
              </a:rPr>
              <a:t>pseudoscalar</a:t>
            </a:r>
            <a:r>
              <a:rPr lang="en-US" sz="2800" dirty="0" smtClean="0">
                <a:latin typeface="Times New Roman"/>
                <a:cs typeface="Times New Roman"/>
              </a:rPr>
              <a:t>?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Pseudoscalar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disfavoured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by experiment</a:t>
            </a:r>
            <a:endParaRPr 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elementary or composite?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 significant deviations from Standard Model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couple to particle masses?</a:t>
            </a:r>
          </a:p>
          <a:p>
            <a:pPr lvl="1" eaLnBrk="1" hangingPunct="1">
              <a:defRPr/>
            </a:pPr>
            <a:endParaRPr lang="en-US" sz="24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Quantum (loop) corrections?</a:t>
            </a:r>
          </a:p>
          <a:p>
            <a:pPr lvl="1" eaLnBrk="1" hangingPunct="1">
              <a:defRPr/>
            </a:pPr>
            <a:endParaRPr lang="en-US" sz="24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What are its self-couplings?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It Walks and Quacks like a Higgs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12875"/>
            <a:ext cx="8353425" cy="52562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Do couplings scale ~ mass? With scale = v?</a:t>
            </a:r>
            <a:endParaRPr lang="en-US" sz="2800" i="1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Red line = SM</a:t>
            </a:r>
            <a:r>
              <a:rPr lang="en-US" dirty="0" smtClean="0">
                <a:latin typeface="Times New Roman"/>
                <a:cs typeface="Times New Roman"/>
              </a:rPr>
              <a:t>, dashed line = best fit</a:t>
            </a:r>
            <a:endParaRPr lang="en-US" sz="2800" dirty="0">
              <a:latin typeface="Times New Roman"/>
              <a:cs typeface="Times New Roman"/>
            </a:endParaRPr>
          </a:p>
        </p:txBody>
      </p:sp>
      <p:pic>
        <p:nvPicPr>
          <p:cNvPr id="30723" name="Picture 5" descr="GLOBAL_Combination_Mepsilon_CouplingsV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689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10"/>
          <p:cNvSpPr txBox="1">
            <a:spLocks noChangeArrowheads="1"/>
          </p:cNvSpPr>
          <p:nvPr/>
        </p:nvSpPr>
        <p:spPr bwMode="auto">
          <a:xfrm>
            <a:off x="6227763" y="5876925"/>
            <a:ext cx="2767012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JE &amp; Tevong You, arXiv:1303.3879</a:t>
            </a:r>
          </a:p>
        </p:txBody>
      </p:sp>
      <p:sp>
        <p:nvSpPr>
          <p:cNvPr id="30725" name="TextBox 14"/>
          <p:cNvSpPr txBox="1">
            <a:spLocks noChangeArrowheads="1"/>
          </p:cNvSpPr>
          <p:nvPr/>
        </p:nvSpPr>
        <p:spPr bwMode="auto">
          <a:xfrm>
            <a:off x="539750" y="3573463"/>
            <a:ext cx="1295400" cy="1174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Global</a:t>
            </a:r>
          </a:p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fit</a:t>
            </a:r>
          </a:p>
        </p:txBody>
      </p:sp>
      <p:pic>
        <p:nvPicPr>
          <p:cNvPr id="7" name="Picture 6" descr="20120707_STP004_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88" y="2492375"/>
            <a:ext cx="17907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creen Shot 2012-08-19 at 17.54.3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88" y="4149725"/>
            <a:ext cx="1895475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8" descr="Mepsil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551113"/>
            <a:ext cx="3887788" cy="733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What is it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532923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have </a:t>
            </a:r>
            <a:r>
              <a:rPr lang="en-US" sz="2800" dirty="0">
                <a:latin typeface="Times New Roman"/>
                <a:cs typeface="Times New Roman"/>
              </a:rPr>
              <a:t>s</a:t>
            </a:r>
            <a:r>
              <a:rPr lang="en-US" sz="2800" dirty="0" smtClean="0">
                <a:latin typeface="Times New Roman"/>
                <a:cs typeface="Times New Roman"/>
              </a:rPr>
              <a:t>pin 0 or 2?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Spin 2 seems unlikely, but needs experimental checks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scalar or </a:t>
            </a:r>
            <a:r>
              <a:rPr lang="en-US" sz="2800" dirty="0" err="1" smtClean="0">
                <a:latin typeface="Times New Roman"/>
                <a:cs typeface="Times New Roman"/>
              </a:rPr>
              <a:t>pseudoscalar</a:t>
            </a:r>
            <a:r>
              <a:rPr lang="en-US" sz="2800" dirty="0" smtClean="0">
                <a:latin typeface="Times New Roman"/>
                <a:cs typeface="Times New Roman"/>
              </a:rPr>
              <a:t>?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Pseudoscalar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disfavoured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by experiment</a:t>
            </a:r>
            <a:endParaRPr 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elementary or composite?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 significant deviations from Standard Model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couple to particle masses?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Some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prima facie 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evidence that it does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Quantum (loop) corrections?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What are its self-couplings?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Loop Corrections 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12875"/>
            <a:ext cx="8642350" cy="52562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ATLAS sees excess in </a:t>
            </a:r>
            <a:r>
              <a:rPr lang="en-US" dirty="0" err="1" smtClean="0">
                <a:latin typeface="Times New Roman"/>
                <a:cs typeface="Times New Roman"/>
              </a:rPr>
              <a:t>γγ</a:t>
            </a:r>
            <a:r>
              <a:rPr lang="en-US" dirty="0" smtClean="0">
                <a:latin typeface="Times New Roman"/>
                <a:cs typeface="Times New Roman"/>
              </a:rPr>
              <a:t>, CMS sees deficit</a:t>
            </a:r>
            <a:endParaRPr lang="en-US" sz="2800" i="1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Loop diagrams ~ Standard Model?</a:t>
            </a:r>
            <a:endParaRPr lang="en-US" sz="2800" dirty="0">
              <a:latin typeface="Times New Roman"/>
              <a:cs typeface="Times New Roman"/>
            </a:endParaRPr>
          </a:p>
        </p:txBody>
      </p:sp>
      <p:pic>
        <p:nvPicPr>
          <p:cNvPr id="32771" name="Picture 5" descr="GLOBAL_Combination_cgammac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3" y="1989138"/>
            <a:ext cx="5583237" cy="418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 Box 10"/>
          <p:cNvSpPr txBox="1">
            <a:spLocks noChangeArrowheads="1"/>
          </p:cNvSpPr>
          <p:nvPr/>
        </p:nvSpPr>
        <p:spPr bwMode="auto">
          <a:xfrm>
            <a:off x="6272213" y="5876925"/>
            <a:ext cx="2813050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JE &amp; Tevong You,  arXiv:1303.3879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What is it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532923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have </a:t>
            </a:r>
            <a:r>
              <a:rPr lang="en-US" sz="2800" dirty="0">
                <a:latin typeface="Times New Roman"/>
                <a:cs typeface="Times New Roman"/>
              </a:rPr>
              <a:t>s</a:t>
            </a:r>
            <a:r>
              <a:rPr lang="en-US" sz="2800" dirty="0" smtClean="0">
                <a:latin typeface="Times New Roman"/>
                <a:cs typeface="Times New Roman"/>
              </a:rPr>
              <a:t>pin 0 or 2?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Spin 2 seems unlikely, but needs experimental checks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scalar or </a:t>
            </a:r>
            <a:r>
              <a:rPr lang="en-US" sz="2800" dirty="0" err="1" smtClean="0">
                <a:latin typeface="Times New Roman"/>
                <a:cs typeface="Times New Roman"/>
              </a:rPr>
              <a:t>pseudoscalar</a:t>
            </a:r>
            <a:r>
              <a:rPr lang="en-US" sz="2800" dirty="0" smtClean="0">
                <a:latin typeface="Times New Roman"/>
                <a:cs typeface="Times New Roman"/>
              </a:rPr>
              <a:t>?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Pseudoscalar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disfavoured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by experiment</a:t>
            </a:r>
            <a:endParaRPr 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elementary or composite?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 significant deviations from Standard Model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couple to particle masses?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Some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prima facie 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evidence that it does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Quantum (loop) corrections?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γγ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coupling &gt; Standard Model?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What are its self-couplings?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260350"/>
            <a:ext cx="8277225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000000"/>
                </a:solidFill>
                <a:latin typeface="Times New Roman" charset="0"/>
                <a:cs typeface="+mj-cs"/>
              </a:rPr>
              <a:t>Theoretical Constraints on Higgs Mass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Large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→ large self-coupling → blow up at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low-energy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due to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renormalization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Small: renormalization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due to t quark drives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quartic coupling &lt; 0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at some 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→ vacuum unstable</a:t>
            </a:r>
            <a:endParaRPr lang="el-GR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Vacuum could be stabilized by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upersymmetry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4819" name="Text Box 10"/>
          <p:cNvSpPr txBox="1">
            <a:spLocks noChangeArrowheads="1"/>
          </p:cNvSpPr>
          <p:nvPr/>
        </p:nvSpPr>
        <p:spPr bwMode="auto">
          <a:xfrm>
            <a:off x="3419475" y="6381750"/>
            <a:ext cx="5611813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Degrassi, Di Vita, Elias-Miro, Giudice, Isodori &amp; Strumia, arXiv:1205.6497</a:t>
            </a:r>
          </a:p>
        </p:txBody>
      </p:sp>
      <p:pic>
        <p:nvPicPr>
          <p:cNvPr id="2" name="Picture 1" descr="G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565400"/>
            <a:ext cx="4392612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3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3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8891588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+mj-cs"/>
              </a:rPr>
              <a:t>Vacuum Instability in the Standard Model 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Very sensitive to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t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as well as M</a:t>
            </a:r>
            <a:r>
              <a:rPr lang="en-US" baseline="-25000" dirty="0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Present vacuum probably metastable with lifetime &gt;&gt; age of the Universe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6867" name="Picture 1" descr="G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59013"/>
            <a:ext cx="84963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 Box 10"/>
          <p:cNvSpPr txBox="1">
            <a:spLocks noChangeArrowheads="1"/>
          </p:cNvSpPr>
          <p:nvPr/>
        </p:nvSpPr>
        <p:spPr bwMode="auto">
          <a:xfrm>
            <a:off x="3419475" y="6381750"/>
            <a:ext cx="5611813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Degrassi, Di Vita, Elias-Miro, Giudice, Isodori &amp; Strumia, arXiv:1205.6497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cs typeface="+mn-cs"/>
              </a:rPr>
              <a:t>Couplings proportional to masses (?)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latin typeface="Times New Roman" charset="0"/>
                <a:cs typeface="+mn-cs"/>
              </a:rPr>
              <a:t>I</a:t>
            </a:r>
            <a:r>
              <a:rPr lang="en-US" dirty="0" smtClean="0">
                <a:latin typeface="Times New Roman" charset="0"/>
                <a:cs typeface="+mn-cs"/>
              </a:rPr>
              <a:t>mportant couplings through loops: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</a:rPr>
              <a:t>gluon + gluon </a:t>
            </a:r>
            <a:r>
              <a:rPr lang="en-US" dirty="0" smtClean="0">
                <a:latin typeface="Times New Roman" charset="0"/>
                <a:cs typeface="Lucida Grande" charset="0"/>
              </a:rPr>
              <a:t>→</a:t>
            </a:r>
            <a:r>
              <a:rPr lang="en-US" dirty="0" smtClean="0">
                <a:latin typeface="Times New Roman" charset="0"/>
                <a:cs typeface="Times New Roman" charset="0"/>
              </a:rPr>
              <a:t> Higgs </a:t>
            </a:r>
            <a:r>
              <a:rPr lang="en-US" dirty="0" smtClean="0">
                <a:latin typeface="Times New Roman" charset="0"/>
                <a:cs typeface="Lucida Grande" charset="0"/>
              </a:rPr>
              <a:t>→</a:t>
            </a:r>
            <a:r>
              <a:rPr lang="en-US" dirty="0" smtClean="0">
                <a:latin typeface="Times New Roman" charset="0"/>
                <a:cs typeface="Times New Roman" charset="0"/>
              </a:rPr>
              <a:t>  </a:t>
            </a:r>
            <a:r>
              <a:rPr lang="el-GR" dirty="0" smtClean="0">
                <a:latin typeface="Times" charset="0"/>
                <a:cs typeface="Times New Roman" charset="0"/>
              </a:rPr>
              <a:t>γγ</a:t>
            </a:r>
          </a:p>
        </p:txBody>
      </p:sp>
      <p:pic>
        <p:nvPicPr>
          <p:cNvPr id="520200" name="Picture 8" descr="Snapshot 2007-07-11 21-42-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33600"/>
            <a:ext cx="7086600" cy="276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imes New Roman" charset="0"/>
                <a:cs typeface="+mj-cs"/>
              </a:rPr>
              <a:t>Higgs Decay Branching Ratios</a:t>
            </a:r>
          </a:p>
        </p:txBody>
      </p:sp>
      <p:sp>
        <p:nvSpPr>
          <p:cNvPr id="520198" name="Oval 6"/>
          <p:cNvSpPr>
            <a:spLocks noChangeArrowheads="1"/>
          </p:cNvSpPr>
          <p:nvPr/>
        </p:nvSpPr>
        <p:spPr bwMode="auto">
          <a:xfrm>
            <a:off x="5105400" y="4005263"/>
            <a:ext cx="533400" cy="5334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b="0">
              <a:cs typeface="Times New Roman" charset="0"/>
            </a:endParaRPr>
          </a:p>
        </p:txBody>
      </p:sp>
      <p:sp>
        <p:nvSpPr>
          <p:cNvPr id="520199" name="Oval 7"/>
          <p:cNvSpPr>
            <a:spLocks noChangeArrowheads="1"/>
          </p:cNvSpPr>
          <p:nvPr/>
        </p:nvSpPr>
        <p:spPr bwMode="auto">
          <a:xfrm>
            <a:off x="5105400" y="5259388"/>
            <a:ext cx="762000" cy="762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b="0">
              <a:cs typeface="Times New Roman" charset="0"/>
            </a:endParaRPr>
          </a:p>
        </p:txBody>
      </p:sp>
      <p:sp>
        <p:nvSpPr>
          <p:cNvPr id="520202" name="Oval 10"/>
          <p:cNvSpPr>
            <a:spLocks noChangeArrowheads="1"/>
          </p:cNvSpPr>
          <p:nvPr/>
        </p:nvSpPr>
        <p:spPr bwMode="auto">
          <a:xfrm>
            <a:off x="1981200" y="2405063"/>
            <a:ext cx="838200" cy="8382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b="0">
              <a:cs typeface="Times New Roman" charset="0"/>
            </a:endParaRPr>
          </a:p>
        </p:txBody>
      </p:sp>
      <p:sp>
        <p:nvSpPr>
          <p:cNvPr id="520203" name="Oval 11"/>
          <p:cNvSpPr>
            <a:spLocks noChangeArrowheads="1"/>
          </p:cNvSpPr>
          <p:nvPr/>
        </p:nvSpPr>
        <p:spPr bwMode="auto">
          <a:xfrm>
            <a:off x="1219200" y="5183188"/>
            <a:ext cx="2133600" cy="8382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b="0">
              <a:cs typeface="Times New Roman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58850" y="6218238"/>
            <a:ext cx="7213600" cy="5238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800" b="0">
                <a:solidFill>
                  <a:srgbClr val="FFFF00"/>
                </a:solidFill>
              </a:rPr>
              <a:t>Many decay modes measurable if M</a:t>
            </a:r>
            <a:r>
              <a:rPr lang="en-US" sz="2800" b="0" baseline="-25000">
                <a:solidFill>
                  <a:srgbClr val="FFFF00"/>
                </a:solidFill>
              </a:rPr>
              <a:t>h</a:t>
            </a:r>
            <a:r>
              <a:rPr lang="en-US" sz="2800" b="0">
                <a:solidFill>
                  <a:srgbClr val="FFFF00"/>
                </a:solidFill>
              </a:rPr>
              <a:t> ~ 125 GeV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0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0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0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0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0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0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0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0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0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0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0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0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0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0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20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0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0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2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0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0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98" grpId="0" animBg="1"/>
      <p:bldP spid="520199" grpId="0" animBg="1"/>
      <p:bldP spid="520202" grpId="0" animBg="1"/>
      <p:bldP spid="520203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What else is there?</a:t>
            </a:r>
            <a:endParaRPr lang="en-US" dirty="0" smtClean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23528" y="1484933"/>
            <a:ext cx="8424936" cy="1584176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b="0" dirty="0" smtClean="0">
                <a:latin typeface="Times New Roman"/>
                <a:cs typeface="Times New Roman"/>
              </a:rPr>
              <a:t>LHC may reveal new physics when it restarts at higher energy</a:t>
            </a:r>
            <a:endParaRPr lang="en-US" b="0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b="0" dirty="0" smtClean="0">
                <a:latin typeface="Times New Roman"/>
                <a:cs typeface="Times New Roman"/>
              </a:rPr>
              <a:t>Do not mortgage future of HEP before we know</a:t>
            </a: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>
              <a:latin typeface="Times New Roman"/>
              <a:cs typeface="Times New Roman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07504" y="3933056"/>
            <a:ext cx="7632700" cy="2303463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b="0" dirty="0" smtClean="0">
                <a:latin typeface="Times New Roman"/>
                <a:cs typeface="Times New Roman"/>
              </a:rPr>
              <a:t>Successful prediction for Higgs mass</a:t>
            </a:r>
          </a:p>
          <a:p>
            <a:pPr lvl="1">
              <a:defRPr/>
            </a:pPr>
            <a:r>
              <a:rPr lang="en-US" b="0" dirty="0" smtClean="0">
                <a:latin typeface="Times New Roman"/>
                <a:cs typeface="Times New Roman"/>
              </a:rPr>
              <a:t>Should be &lt; 130 </a:t>
            </a:r>
            <a:r>
              <a:rPr lang="en-US" b="0" dirty="0" err="1" smtClean="0">
                <a:latin typeface="Times New Roman"/>
                <a:cs typeface="Times New Roman"/>
              </a:rPr>
              <a:t>GeV</a:t>
            </a:r>
            <a:r>
              <a:rPr lang="en-US" b="0" dirty="0" smtClean="0">
                <a:latin typeface="Times New Roman"/>
                <a:cs typeface="Times New Roman"/>
              </a:rPr>
              <a:t> in simple models</a:t>
            </a:r>
          </a:p>
          <a:p>
            <a:pPr>
              <a:defRPr/>
            </a:pPr>
            <a:r>
              <a:rPr lang="en-US" b="0" dirty="0" smtClean="0">
                <a:latin typeface="Times New Roman"/>
                <a:cs typeface="Times New Roman"/>
              </a:rPr>
              <a:t>Successful predictions for couplings</a:t>
            </a:r>
          </a:p>
          <a:p>
            <a:pPr lvl="1">
              <a:defRPr/>
            </a:pPr>
            <a:r>
              <a:rPr lang="en-US" b="0" dirty="0" smtClean="0">
                <a:latin typeface="Times New Roman"/>
                <a:cs typeface="Times New Roman"/>
              </a:rPr>
              <a:t>Should be within few % of SM values</a:t>
            </a:r>
          </a:p>
          <a:p>
            <a:pPr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>
              <a:latin typeface="Times New Roman"/>
              <a:cs typeface="Times New Roman"/>
            </a:endParaRPr>
          </a:p>
        </p:txBody>
      </p:sp>
      <p:pic>
        <p:nvPicPr>
          <p:cNvPr id="3" name="Picture 2" descr="HiggsBRs_fh294_with_world_aver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229" y="2996952"/>
            <a:ext cx="2475275" cy="3816424"/>
          </a:xfrm>
          <a:prstGeom prst="rect">
            <a:avLst/>
          </a:prstGeom>
        </p:spPr>
      </p:pic>
      <p:pic>
        <p:nvPicPr>
          <p:cNvPr id="8" name="Picture 2" descr="cmssm_mc8_HCP12_bsmm_mg_dchi_overla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36912"/>
            <a:ext cx="5664400" cy="424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323850" y="3111053"/>
            <a:ext cx="1731963" cy="461963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Gluino mass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580063" y="6545659"/>
            <a:ext cx="3448050" cy="33972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>
                <a:solidFill>
                  <a:srgbClr val="FFFF00"/>
                </a:solidFill>
              </a:rPr>
              <a:t>Buchmueller</a:t>
            </a:r>
            <a:r>
              <a:rPr lang="en-US" sz="1600" b="0" dirty="0">
                <a:solidFill>
                  <a:srgbClr val="FFFF00"/>
                </a:solidFill>
              </a:rPr>
              <a:t>, JE et al: arXiv:1207.3715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95738" y="3112641"/>
            <a:ext cx="1279525" cy="4603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CMSSM</a:t>
            </a:r>
          </a:p>
        </p:txBody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784"/>
            <a:ext cx="8496300" cy="1584325"/>
          </a:xfrm>
          <a:solidFill>
            <a:srgbClr val="000066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9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Supersymmetry</a:t>
            </a:r>
            <a:endParaRPr lang="en-US" sz="9600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874499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9366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Maybe it is a </a:t>
            </a:r>
            <a:r>
              <a:rPr lang="en-US" sz="4000" dirty="0" err="1" smtClean="0">
                <a:latin typeface="Times New Roman"/>
                <a:cs typeface="Times New Roman"/>
              </a:rPr>
              <a:t>Supersymmetric</a:t>
            </a:r>
            <a:r>
              <a:rPr lang="en-US" sz="4000" dirty="0" smtClean="0">
                <a:latin typeface="Times New Roman"/>
                <a:cs typeface="Times New Roman"/>
              </a:rPr>
              <a:t> Duck?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8642350" cy="54721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>
                <a:latin typeface="Times New Roman"/>
                <a:cs typeface="Times New Roman"/>
              </a:rPr>
              <a:t>F</a:t>
            </a:r>
            <a:r>
              <a:rPr lang="en-US" dirty="0" smtClean="0">
                <a:latin typeface="Times New Roman"/>
                <a:cs typeface="Times New Roman"/>
              </a:rPr>
              <a:t>its with lighter/heavier scalar Higgs at 125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endParaRPr lang="en-US" sz="2800" i="1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0963" name="Picture 3" descr="HW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773238"/>
            <a:ext cx="3252788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 descr="HW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773238"/>
            <a:ext cx="3281362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676916" y="44624"/>
            <a:ext cx="2431588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400" b="0" dirty="0" err="1" smtClean="0">
                <a:solidFill>
                  <a:srgbClr val="FFFF00"/>
                </a:solidFill>
              </a:rPr>
              <a:t>Bechtle</a:t>
            </a:r>
            <a:r>
              <a:rPr lang="en-US" sz="1400" b="0" dirty="0" smtClean="0">
                <a:solidFill>
                  <a:srgbClr val="FFFF00"/>
                </a:solidFill>
              </a:rPr>
              <a:t> et al., arXiv:1211.1955</a:t>
            </a:r>
            <a:endParaRPr lang="en-US" sz="1400" b="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772816"/>
            <a:ext cx="1095172" cy="461665"/>
          </a:xfrm>
          <a:prstGeom prst="rect">
            <a:avLst/>
          </a:prstGeom>
          <a:solidFill>
            <a:srgbClr val="333399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Lighter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17164" y="1772816"/>
            <a:ext cx="1159292" cy="461665"/>
          </a:xfrm>
          <a:prstGeom prst="rect">
            <a:avLst/>
          </a:prstGeom>
          <a:solidFill>
            <a:srgbClr val="333399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Heavier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9366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Maybe it is a </a:t>
            </a:r>
            <a:r>
              <a:rPr lang="en-US" sz="4000" dirty="0" err="1" smtClean="0">
                <a:latin typeface="Times New Roman"/>
                <a:cs typeface="Times New Roman"/>
              </a:rPr>
              <a:t>Supersymmetric</a:t>
            </a:r>
            <a:r>
              <a:rPr lang="en-US" sz="4000" dirty="0" smtClean="0">
                <a:latin typeface="Times New Roman"/>
                <a:cs typeface="Times New Roman"/>
              </a:rPr>
              <a:t> Duck?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8642350" cy="52562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>
                <a:latin typeface="Times New Roman"/>
                <a:cs typeface="Times New Roman"/>
              </a:rPr>
              <a:t>F</a:t>
            </a:r>
            <a:r>
              <a:rPr lang="en-US" dirty="0" smtClean="0">
                <a:latin typeface="Times New Roman"/>
                <a:cs typeface="Times New Roman"/>
              </a:rPr>
              <a:t>its with lighter/heavier scalar Higgs at 125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endParaRPr lang="en-US" sz="2800" i="1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1987" name="Picture 5" descr="HW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00225"/>
            <a:ext cx="86423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6" descr="HW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149725"/>
            <a:ext cx="864235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676916" y="44624"/>
            <a:ext cx="2431588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400" b="0" dirty="0" err="1" smtClean="0">
                <a:solidFill>
                  <a:srgbClr val="FFFF00"/>
                </a:solidFill>
              </a:rPr>
              <a:t>Bechtle</a:t>
            </a:r>
            <a:r>
              <a:rPr lang="en-US" sz="1400" b="0" dirty="0" smtClean="0">
                <a:solidFill>
                  <a:srgbClr val="FFFF00"/>
                </a:solidFill>
              </a:rPr>
              <a:t> et al., arXiv:1211.1955</a:t>
            </a:r>
            <a:endParaRPr lang="en-US" sz="1400" b="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031231"/>
            <a:ext cx="1095172" cy="461665"/>
          </a:xfrm>
          <a:prstGeom prst="rect">
            <a:avLst/>
          </a:prstGeom>
          <a:solidFill>
            <a:srgbClr val="333399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Lighter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4365104"/>
            <a:ext cx="1159292" cy="461665"/>
          </a:xfrm>
          <a:prstGeom prst="rect">
            <a:avLst/>
          </a:prstGeom>
          <a:solidFill>
            <a:srgbClr val="333399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Heavier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>What Next: A Higgs Factory?</a:t>
            </a:r>
          </a:p>
        </p:txBody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763000" cy="4548188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latin typeface="Times" charset="0"/>
                <a:cs typeface="+mn-cs"/>
              </a:rPr>
              <a:t>To study the ‘Higgs’ in detail: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" charset="0"/>
                <a:cs typeface="+mn-cs"/>
              </a:rPr>
              <a:t>The LHC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" charset="0"/>
                <a:cs typeface="+mn-cs"/>
              </a:rPr>
              <a:t>Rethink LHC upgrades in this perspective?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" charset="0"/>
                <a:cs typeface="+mn-cs"/>
              </a:rPr>
              <a:t>A linear collider?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" charset="0"/>
                <a:cs typeface="+mn-cs"/>
              </a:rPr>
              <a:t>ILC up to 500 </a:t>
            </a:r>
            <a:r>
              <a:rPr lang="en-US" sz="2400" dirty="0" err="1" smtClean="0">
                <a:latin typeface="Times" charset="0"/>
                <a:cs typeface="+mn-cs"/>
              </a:rPr>
              <a:t>GeV</a:t>
            </a:r>
            <a:endParaRPr lang="en-US" sz="2400" dirty="0" smtClean="0">
              <a:latin typeface="Times" charset="0"/>
              <a:cs typeface="+mn-cs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" charset="0"/>
                <a:cs typeface="+mn-cs"/>
              </a:rPr>
              <a:t>CLIC up to 3 </a:t>
            </a:r>
            <a:r>
              <a:rPr lang="en-US" sz="2400" dirty="0" err="1" smtClean="0">
                <a:latin typeface="Times" charset="0"/>
                <a:cs typeface="+mn-cs"/>
              </a:rPr>
              <a:t>TeV</a:t>
            </a:r>
            <a:endParaRPr lang="en-US" sz="2400" dirty="0" smtClean="0">
              <a:latin typeface="Times" charset="0"/>
              <a:cs typeface="+mn-cs"/>
            </a:endParaRPr>
          </a:p>
          <a:p>
            <a:pPr marL="914400" lvl="2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latin typeface="Times" charset="0"/>
                <a:cs typeface="+mn-cs"/>
              </a:rPr>
              <a:t>(Larger cross section at higher energies)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" charset="0"/>
                <a:cs typeface="+mn-cs"/>
              </a:rPr>
              <a:t>A circular </a:t>
            </a:r>
            <a:r>
              <a:rPr lang="en-US" sz="2800" dirty="0" err="1" smtClean="0">
                <a:latin typeface="Times" charset="0"/>
                <a:cs typeface="+mn-cs"/>
              </a:rPr>
              <a:t>e+e</a:t>
            </a:r>
            <a:r>
              <a:rPr lang="en-US" sz="2800" dirty="0" smtClean="0">
                <a:latin typeface="Times" charset="0"/>
                <a:cs typeface="+mn-cs"/>
              </a:rPr>
              <a:t>- collider: </a:t>
            </a:r>
            <a:r>
              <a:rPr lang="en-US" sz="2800" dirty="0" smtClean="0">
                <a:latin typeface="Times" charset="0"/>
                <a:cs typeface="+mn-cs"/>
              </a:rPr>
              <a:t>TLEP, </a:t>
            </a:r>
            <a:r>
              <a:rPr lang="en-US" sz="2800" dirty="0" smtClean="0">
                <a:latin typeface="Times" charset="0"/>
                <a:cs typeface="+mn-cs"/>
              </a:rPr>
              <a:t>…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" charset="0"/>
                <a:cs typeface="+mn-cs"/>
              </a:rPr>
              <a:t>A photon-photon collider: </a:t>
            </a:r>
            <a:r>
              <a:rPr lang="en-US" sz="2400" dirty="0" err="1" smtClean="0">
                <a:latin typeface="Times" charset="0"/>
                <a:cs typeface="+mn-cs"/>
              </a:rPr>
              <a:t>SAPPHiRE</a:t>
            </a:r>
            <a:endParaRPr lang="en-US" sz="2400" dirty="0">
              <a:latin typeface="Times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" charset="0"/>
                <a:cs typeface="+mn-cs"/>
              </a:rPr>
              <a:t>A </a:t>
            </a:r>
            <a:r>
              <a:rPr lang="en-US" sz="2800" dirty="0" err="1" smtClean="0">
                <a:latin typeface="Times" charset="0"/>
                <a:cs typeface="+mn-cs"/>
              </a:rPr>
              <a:t>muon</a:t>
            </a:r>
            <a:r>
              <a:rPr lang="en-US" sz="2800" dirty="0" smtClean="0">
                <a:latin typeface="Times" charset="0"/>
                <a:cs typeface="+mn-cs"/>
              </a:rPr>
              <a:t> collider</a:t>
            </a: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-315913" y="38957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endParaRPr lang="en-US" sz="2400" b="0">
              <a:latin typeface="Arial" charset="0"/>
            </a:endParaRPr>
          </a:p>
        </p:txBody>
      </p:sp>
      <p:pic>
        <p:nvPicPr>
          <p:cNvPr id="5" name="Picture 4" descr="HL-LH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975" y="2205038"/>
            <a:ext cx="2832100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72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972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972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0"/>
                                        <p:tgtEl>
                                          <p:spTgt spid="972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72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972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72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 descr="HF20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00"/>
            <a:ext cx="9144000" cy="456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01613"/>
            <a:ext cx="8229600" cy="8509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>Higgs Factory Summary</a:t>
            </a:r>
          </a:p>
        </p:txBody>
      </p:sp>
      <p:sp>
        <p:nvSpPr>
          <p:cNvPr id="45059" name="Text Box 6"/>
          <p:cNvSpPr txBox="1">
            <a:spLocks noChangeArrowheads="1"/>
          </p:cNvSpPr>
          <p:nvPr/>
        </p:nvSpPr>
        <p:spPr bwMode="auto">
          <a:xfrm>
            <a:off x="5795963" y="5949950"/>
            <a:ext cx="2732087" cy="633413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>
                <a:solidFill>
                  <a:srgbClr val="FFFF00"/>
                </a:solidFill>
              </a:rPr>
              <a:t>ICFA Higgs Factory Workshop</a:t>
            </a:r>
          </a:p>
          <a:p>
            <a:pPr algn="ctr" eaLnBrk="1" hangingPunct="1">
              <a:buFontTx/>
              <a:buNone/>
            </a:pPr>
            <a:r>
              <a:rPr lang="en-US" sz="1600" b="0">
                <a:solidFill>
                  <a:srgbClr val="FFFF00"/>
                </a:solidFill>
              </a:rPr>
              <a:t>Fermilab, Nov. 2012</a:t>
            </a: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6669088" y="692150"/>
            <a:ext cx="2474912" cy="54737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62825" y="404813"/>
            <a:ext cx="1312863" cy="904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Best</a:t>
            </a:r>
          </a:p>
          <a:p>
            <a:pPr algn="ctr"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precision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1592263" y="692150"/>
            <a:ext cx="2474912" cy="5473700"/>
          </a:xfrm>
          <a:prstGeom prst="ellips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3924300" y="692150"/>
            <a:ext cx="2835275" cy="5473700"/>
          </a:xfrm>
          <a:prstGeom prst="ellips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392" y="1700808"/>
            <a:ext cx="5499720" cy="4836368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" charset="0"/>
                <a:cs typeface="+mn-cs"/>
              </a:rPr>
              <a:t>Predictions of current best fits in </a:t>
            </a:r>
            <a:r>
              <a:rPr lang="en-US" dirty="0" smtClean="0">
                <a:solidFill>
                  <a:srgbClr val="0000FF"/>
                </a:solidFill>
                <a:latin typeface="Times" charset="0"/>
                <a:cs typeface="+mn-cs"/>
              </a:rPr>
              <a:t>simple</a:t>
            </a:r>
            <a:r>
              <a:rPr lang="en-US" dirty="0" smtClean="0">
                <a:latin typeface="Times" charset="0"/>
                <a:cs typeface="+mn-c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" charset="0"/>
                <a:cs typeface="+mn-cs"/>
              </a:rPr>
              <a:t>models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8000"/>
                </a:solidFill>
                <a:latin typeface="Times" charset="0"/>
                <a:cs typeface="+mn-cs"/>
              </a:rPr>
              <a:t>Current uncertainties </a:t>
            </a:r>
            <a:r>
              <a:rPr lang="en-US" dirty="0" smtClean="0">
                <a:latin typeface="Times" charset="0"/>
                <a:cs typeface="+mn-cs"/>
              </a:rPr>
              <a:t>in SM calculations [LHC Higgs WG] (important correlations)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" charset="0"/>
                <a:cs typeface="+mn-cs"/>
              </a:rPr>
              <a:t>Comparisons with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90"/>
                </a:solidFill>
                <a:latin typeface="Times" charset="0"/>
                <a:cs typeface="+mn-cs"/>
              </a:rPr>
              <a:t>LHC</a:t>
            </a:r>
            <a:endParaRPr lang="en-US" b="1" dirty="0" smtClean="0">
              <a:solidFill>
                <a:srgbClr val="000090"/>
              </a:solidFill>
              <a:latin typeface="Times" charset="0"/>
              <a:cs typeface="+mn-cs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660066"/>
                </a:solidFill>
                <a:latin typeface="Times" charset="0"/>
                <a:cs typeface="+mn-cs"/>
              </a:rPr>
              <a:t>HL-LHC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800000"/>
                </a:solidFill>
                <a:latin typeface="Times" charset="0"/>
                <a:cs typeface="+mn-cs"/>
              </a:rPr>
              <a:t>ILC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6600"/>
                </a:solidFill>
                <a:latin typeface="Times" charset="0"/>
                <a:cs typeface="+mn-cs"/>
              </a:rPr>
              <a:t>TLEP</a:t>
            </a: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-315913" y="38957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endParaRPr lang="en-US" sz="2400" b="0">
              <a:latin typeface="Arial" charset="0"/>
            </a:endParaRPr>
          </a:p>
        </p:txBody>
      </p:sp>
      <p:pic>
        <p:nvPicPr>
          <p:cNvPr id="4" name="Picture 3" descr="draft_colider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96752"/>
            <a:ext cx="3562746" cy="5561856"/>
          </a:xfrm>
          <a:prstGeom prst="rect">
            <a:avLst/>
          </a:prstGeom>
        </p:spPr>
      </p:pic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>Impact of Higgs Factory?</a:t>
            </a:r>
          </a:p>
        </p:txBody>
      </p:sp>
    </p:spTree>
    <p:extLst>
      <p:ext uri="{BB962C8B-B14F-4D97-AF65-F5344CB8AC3E}">
        <p14:creationId xmlns:p14="http://schemas.microsoft.com/office/powerpoint/2010/main" val="412279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1905000"/>
            <a:ext cx="5976664" cy="476436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" charset="0"/>
                <a:cs typeface="+mn-cs"/>
              </a:rPr>
              <a:t>No serious studies yet: refer back to </a:t>
            </a:r>
            <a:r>
              <a:rPr lang="en-US" sz="2800" dirty="0" err="1" smtClean="0">
                <a:latin typeface="Times" charset="0"/>
                <a:cs typeface="+mn-cs"/>
              </a:rPr>
              <a:t>GigaZ</a:t>
            </a:r>
            <a:r>
              <a:rPr lang="en-US" sz="2800" dirty="0" smtClean="0">
                <a:latin typeface="Times" charset="0"/>
                <a:cs typeface="+mn-cs"/>
              </a:rPr>
              <a:t> studies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>
                <a:latin typeface="Times" charset="0"/>
                <a:cs typeface="+mn-cs"/>
              </a:rPr>
              <a:t>I</a:t>
            </a:r>
            <a:r>
              <a:rPr lang="en-US" sz="2800" dirty="0" smtClean="0">
                <a:latin typeface="Times" charset="0"/>
                <a:cs typeface="+mn-cs"/>
              </a:rPr>
              <a:t>ssues in LEP/SLC data at Z peak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" charset="0"/>
                <a:cs typeface="+mn-cs"/>
              </a:rPr>
              <a:t>Big improvement possible at </a:t>
            </a:r>
            <a:r>
              <a:rPr lang="en-US" sz="2800" dirty="0" err="1" smtClean="0">
                <a:latin typeface="Times" charset="0"/>
                <a:cs typeface="+mn-cs"/>
              </a:rPr>
              <a:t>GigaZ</a:t>
            </a:r>
            <a:endParaRPr lang="en-US" sz="2800" dirty="0" smtClean="0">
              <a:latin typeface="Times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>
              <a:latin typeface="Times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latin typeface="Times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latin typeface="Times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Times" charset="0"/>
                <a:cs typeface="+mn-cs"/>
              </a:rPr>
              <a:t>BUT</a:t>
            </a:r>
            <a:r>
              <a:rPr lang="en-US" sz="2800" dirty="0" smtClean="0">
                <a:latin typeface="Times" charset="0"/>
                <a:cs typeface="+mn-cs"/>
              </a:rPr>
              <a:t> </a:t>
            </a:r>
            <a:r>
              <a:rPr lang="en-US" sz="2800" dirty="0" err="1" smtClean="0">
                <a:latin typeface="Times" charset="0"/>
                <a:cs typeface="+mn-cs"/>
              </a:rPr>
              <a:t>δ</a:t>
            </a:r>
            <a:r>
              <a:rPr lang="en-US" sz="2800" dirty="0" smtClean="0">
                <a:latin typeface="Times" charset="0"/>
                <a:cs typeface="+mn-cs"/>
              </a:rPr>
              <a:t>α</a:t>
            </a:r>
            <a:r>
              <a:rPr lang="en-US" sz="2800" baseline="-25000" dirty="0" err="1" smtClean="0">
                <a:latin typeface="Times" charset="0"/>
                <a:cs typeface="+mn-cs"/>
              </a:rPr>
              <a:t>em</a:t>
            </a:r>
            <a:r>
              <a:rPr lang="en-US" sz="2800" dirty="0" smtClean="0">
                <a:latin typeface="Times" charset="0"/>
                <a:cs typeface="+mn-cs"/>
              </a:rPr>
              <a:t>, </a:t>
            </a:r>
            <a:r>
              <a:rPr lang="en-US" sz="2800" dirty="0" err="1" smtClean="0">
                <a:latin typeface="Times" charset="0"/>
                <a:cs typeface="+mn-cs"/>
              </a:rPr>
              <a:t>δM</a:t>
            </a:r>
            <a:r>
              <a:rPr lang="en-US" sz="2800" baseline="-25000" dirty="0" err="1" smtClean="0">
                <a:latin typeface="Times" charset="0"/>
                <a:cs typeface="+mn-cs"/>
              </a:rPr>
              <a:t>Z</a:t>
            </a:r>
            <a:r>
              <a:rPr lang="en-US" sz="2800" dirty="0" smtClean="0">
                <a:latin typeface="Times" charset="0"/>
                <a:cs typeface="+mn-cs"/>
              </a:rPr>
              <a:t>, higher-order EW … …</a:t>
            </a:r>
            <a:endParaRPr lang="en-US" sz="2400" dirty="0" smtClean="0">
              <a:latin typeface="Times" charset="0"/>
              <a:cs typeface="+mn-cs"/>
            </a:endParaRP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-315913" y="38957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endParaRPr lang="en-US" sz="2400" b="0">
              <a:latin typeface="Arial" charset="0"/>
            </a:endParaRPr>
          </a:p>
        </p:txBody>
      </p:sp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4608512" cy="1512168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>Impact of </a:t>
            </a:r>
            <a:r>
              <a:rPr lang="en-US" dirty="0" err="1" smtClean="0">
                <a:solidFill>
                  <a:schemeClr val="tx1"/>
                </a:solidFill>
                <a:latin typeface="Times" charset="0"/>
                <a:cs typeface="+mj-cs"/>
              </a:rPr>
              <a:t>TeraZ</a:t>
            </a: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</a:b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>&amp; </a:t>
            </a:r>
            <a:r>
              <a:rPr lang="en-US" dirty="0" err="1" smtClean="0">
                <a:solidFill>
                  <a:schemeClr val="tx1"/>
                </a:solidFill>
                <a:latin typeface="Times" charset="0"/>
                <a:cs typeface="+mj-cs"/>
              </a:rPr>
              <a:t>GigaW</a:t>
            </a:r>
            <a:endParaRPr lang="en-US" dirty="0" smtClean="0">
              <a:solidFill>
                <a:schemeClr val="tx1"/>
              </a:solidFill>
              <a:latin typeface="Times" charset="0"/>
              <a:cs typeface="+mj-cs"/>
            </a:endParaRPr>
          </a:p>
        </p:txBody>
      </p:sp>
      <p:pic>
        <p:nvPicPr>
          <p:cNvPr id="3" name="Picture 2" descr="s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4624"/>
            <a:ext cx="3137491" cy="3389098"/>
          </a:xfrm>
          <a:prstGeom prst="rect">
            <a:avLst/>
          </a:prstGeom>
        </p:spPr>
      </p:pic>
      <p:pic>
        <p:nvPicPr>
          <p:cNvPr id="4" name="Picture 3" descr="MWsW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501008"/>
            <a:ext cx="3131840" cy="3039940"/>
          </a:xfrm>
          <a:prstGeom prst="rect">
            <a:avLst/>
          </a:prstGeom>
        </p:spPr>
      </p:pic>
      <p:pic>
        <p:nvPicPr>
          <p:cNvPr id="5" name="Picture 4" descr="Table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3717032"/>
            <a:ext cx="5724128" cy="1403571"/>
          </a:xfrm>
          <a:prstGeom prst="rect">
            <a:avLst/>
          </a:prstGeom>
        </p:spPr>
      </p:pic>
      <p:pic>
        <p:nvPicPr>
          <p:cNvPr id="6" name="Picture 5" descr="Table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27412"/>
            <a:ext cx="5688632" cy="940270"/>
          </a:xfrm>
          <a:prstGeom prst="rect">
            <a:avLst/>
          </a:prstGeom>
        </p:spPr>
      </p:pic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4364832" y="5948734"/>
            <a:ext cx="783232" cy="360586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5156920" y="5949280"/>
            <a:ext cx="783232" cy="360586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624961" y="2401143"/>
            <a:ext cx="3243183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400" b="0" dirty="0" err="1" smtClean="0">
                <a:solidFill>
                  <a:srgbClr val="FFFF00"/>
                </a:solidFill>
              </a:rPr>
              <a:t>Heinemeyer</a:t>
            </a:r>
            <a:r>
              <a:rPr lang="en-US" sz="1400" b="0" dirty="0" smtClean="0">
                <a:solidFill>
                  <a:srgbClr val="FFFF00"/>
                </a:solidFill>
              </a:rPr>
              <a:t> &amp; </a:t>
            </a:r>
            <a:r>
              <a:rPr lang="en-US" sz="1400" b="0" dirty="0" err="1" smtClean="0">
                <a:solidFill>
                  <a:srgbClr val="FFFF00"/>
                </a:solidFill>
              </a:rPr>
              <a:t>Weiglein</a:t>
            </a:r>
            <a:r>
              <a:rPr lang="en-US" sz="1400" b="0" dirty="0" smtClean="0">
                <a:solidFill>
                  <a:srgbClr val="FFFF00"/>
                </a:solidFill>
              </a:rPr>
              <a:t>, arXiv:1007.5232</a:t>
            </a:r>
            <a:endParaRPr lang="en-US" sz="1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850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72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72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5888"/>
            <a:ext cx="7272362" cy="9366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Precision at </a:t>
            </a:r>
            <a:r>
              <a:rPr lang="en-US" sz="4000" dirty="0" err="1" smtClean="0">
                <a:latin typeface="Times New Roman"/>
                <a:cs typeface="Times New Roman"/>
              </a:rPr>
              <a:t>TeraZ</a:t>
            </a:r>
            <a:r>
              <a:rPr lang="en-US" sz="4000" dirty="0" smtClean="0">
                <a:latin typeface="Times New Roman"/>
                <a:cs typeface="Times New Roman"/>
              </a:rPr>
              <a:t>/</a:t>
            </a:r>
            <a:r>
              <a:rPr lang="en-US" sz="4000" dirty="0" err="1" smtClean="0">
                <a:latin typeface="Times New Roman"/>
                <a:cs typeface="Times New Roman"/>
              </a:rPr>
              <a:t>GigaW</a:t>
            </a:r>
            <a:r>
              <a:rPr lang="en-US" sz="4000" dirty="0" smtClean="0">
                <a:latin typeface="Times New Roman"/>
                <a:cs typeface="Times New Roman"/>
              </a:rPr>
              <a:t>?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8642350" cy="52562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Estimates using M</a:t>
            </a:r>
            <a:r>
              <a:rPr lang="en-US" baseline="-25000" dirty="0" smtClean="0">
                <a:latin typeface="Times New Roman"/>
                <a:cs typeface="Times New Roman"/>
              </a:rPr>
              <a:t>H</a:t>
            </a:r>
            <a:r>
              <a:rPr lang="en-US" dirty="0" smtClean="0">
                <a:latin typeface="Times New Roman"/>
                <a:cs typeface="Times New Roman"/>
              </a:rPr>
              <a:t>, M</a:t>
            </a:r>
            <a:r>
              <a:rPr lang="en-US" baseline="-25000" dirty="0" smtClean="0">
                <a:latin typeface="Times New Roman"/>
                <a:cs typeface="Times New Roman"/>
              </a:rPr>
              <a:t>Z</a:t>
            </a:r>
            <a:r>
              <a:rPr lang="en-US" dirty="0" smtClean="0">
                <a:latin typeface="Times New Roman"/>
                <a:cs typeface="Times New Roman"/>
              </a:rPr>
              <a:t>, α</a:t>
            </a:r>
            <a:r>
              <a:rPr lang="en-US" baseline="-25000" dirty="0" err="1" smtClean="0">
                <a:latin typeface="Times New Roman"/>
                <a:cs typeface="Times New Roman"/>
              </a:rPr>
              <a:t>em</a:t>
            </a:r>
            <a:r>
              <a:rPr lang="en-US" dirty="0" smtClean="0">
                <a:latin typeface="Times New Roman"/>
                <a:cs typeface="Times New Roman"/>
              </a:rPr>
              <a:t>, </a:t>
            </a:r>
            <a:r>
              <a:rPr lang="en-US" dirty="0" err="1" smtClean="0">
                <a:latin typeface="Times New Roman"/>
                <a:cs typeface="Times New Roman"/>
              </a:rPr>
              <a:t>m</a:t>
            </a:r>
            <a:r>
              <a:rPr lang="en-US" baseline="-25000" dirty="0" err="1" smtClean="0">
                <a:latin typeface="Times New Roman"/>
                <a:cs typeface="Times New Roman"/>
              </a:rPr>
              <a:t>t</a:t>
            </a:r>
            <a:r>
              <a:rPr lang="en-US" dirty="0" smtClean="0">
                <a:latin typeface="Times New Roman"/>
                <a:cs typeface="Times New Roman"/>
              </a:rPr>
              <a:t>, α</a:t>
            </a:r>
            <a:r>
              <a:rPr lang="en-US" baseline="-25000" dirty="0" smtClean="0">
                <a:latin typeface="Times New Roman"/>
                <a:cs typeface="Times New Roman"/>
              </a:rPr>
              <a:t>s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M</a:t>
            </a:r>
            <a:r>
              <a:rPr lang="en-US" baseline="-25000" dirty="0" smtClean="0">
                <a:latin typeface="Times New Roman"/>
                <a:cs typeface="Times New Roman"/>
              </a:rPr>
              <a:t>W</a:t>
            </a:r>
            <a:r>
              <a:rPr lang="en-US" dirty="0" smtClean="0">
                <a:latin typeface="Times New Roman"/>
                <a:cs typeface="Times New Roman"/>
              </a:rPr>
              <a:t> = 80.361 ± 0.006 ± 0.004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latin typeface="Times New Roman"/>
                <a:cs typeface="Times New Roman"/>
              </a:rPr>
              <a:t>		                (parametric)   (higher-order EW)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sin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θ</a:t>
            </a:r>
            <a:r>
              <a:rPr lang="en-US" baseline="-25000" dirty="0" smtClean="0">
                <a:latin typeface="Times New Roman"/>
                <a:cs typeface="Times New Roman"/>
              </a:rPr>
              <a:t>eff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= </a:t>
            </a:r>
            <a:r>
              <a:rPr lang="en-US" dirty="0" smtClean="0">
                <a:latin typeface="Times New Roman"/>
                <a:cs typeface="Times New Roman"/>
              </a:rPr>
              <a:t>0.23152 </a:t>
            </a:r>
            <a:r>
              <a:rPr lang="en-US" dirty="0">
                <a:latin typeface="Times New Roman"/>
                <a:cs typeface="Times New Roman"/>
              </a:rPr>
              <a:t>± </a:t>
            </a:r>
            <a:r>
              <a:rPr lang="en-US" dirty="0" smtClean="0">
                <a:latin typeface="Times New Roman"/>
                <a:cs typeface="Times New Roman"/>
              </a:rPr>
              <a:t>0.00005 </a:t>
            </a:r>
            <a:r>
              <a:rPr lang="en-US" dirty="0">
                <a:latin typeface="Times New Roman"/>
                <a:cs typeface="Times New Roman"/>
              </a:rPr>
              <a:t>± </a:t>
            </a:r>
            <a:r>
              <a:rPr lang="en-US" dirty="0" smtClean="0">
                <a:latin typeface="Times New Roman"/>
                <a:cs typeface="Times New Roman"/>
              </a:rPr>
              <a:t>0.00005</a:t>
            </a:r>
          </a:p>
          <a:p>
            <a:pPr marL="0" indent="0">
              <a:buNone/>
              <a:defRPr/>
            </a:pPr>
            <a:r>
              <a:rPr lang="en-US" sz="2400" dirty="0" smtClean="0">
                <a:latin typeface="Times New Roman"/>
                <a:cs typeface="Times New Roman"/>
              </a:rPr>
              <a:t>		                             (parametric</a:t>
            </a:r>
            <a:r>
              <a:rPr lang="en-US" sz="2400" dirty="0">
                <a:latin typeface="Times New Roman"/>
                <a:cs typeface="Times New Roman"/>
              </a:rPr>
              <a:t>) </a:t>
            </a:r>
            <a:r>
              <a:rPr lang="en-US" sz="2400" dirty="0" smtClean="0">
                <a:latin typeface="Times New Roman"/>
                <a:cs typeface="Times New Roman"/>
              </a:rPr>
              <a:t>  (</a:t>
            </a:r>
            <a:r>
              <a:rPr lang="en-US" sz="2400" dirty="0">
                <a:latin typeface="Times New Roman"/>
                <a:cs typeface="Times New Roman"/>
              </a:rPr>
              <a:t>higher-order EW)</a:t>
            </a:r>
          </a:p>
          <a:p>
            <a:pPr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GigaZ</a:t>
            </a:r>
            <a:r>
              <a:rPr lang="en-US" dirty="0" smtClean="0">
                <a:latin typeface="Times New Roman"/>
                <a:cs typeface="Times New Roman"/>
              </a:rPr>
              <a:t>/</a:t>
            </a:r>
            <a:r>
              <a:rPr lang="en-US" dirty="0" err="1" smtClean="0">
                <a:latin typeface="Times New Roman"/>
                <a:cs typeface="Times New Roman"/>
              </a:rPr>
              <a:t>MegaW</a:t>
            </a:r>
            <a:r>
              <a:rPr lang="en-US" dirty="0" smtClean="0">
                <a:latin typeface="Times New Roman"/>
                <a:cs typeface="Times New Roman"/>
              </a:rPr>
              <a:t> aim at </a:t>
            </a:r>
          </a:p>
          <a:p>
            <a:pPr marL="0" indent="0">
              <a:buNone/>
              <a:defRPr/>
            </a:pPr>
            <a:r>
              <a:rPr lang="en-US" dirty="0">
                <a:latin typeface="Times New Roman"/>
                <a:cs typeface="Times New Roman"/>
              </a:rPr>
              <a:t>	</a:t>
            </a:r>
            <a:r>
              <a:rPr lang="en-US" dirty="0" err="1" smtClean="0">
                <a:latin typeface="Times New Roman"/>
                <a:cs typeface="Times New Roman"/>
              </a:rPr>
              <a:t>δM</a:t>
            </a:r>
            <a:r>
              <a:rPr lang="en-US" baseline="-25000" dirty="0" err="1" smtClean="0">
                <a:latin typeface="Times New Roman"/>
                <a:cs typeface="Times New Roman"/>
              </a:rPr>
              <a:t>W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= </a:t>
            </a:r>
            <a:r>
              <a:rPr lang="en-US" dirty="0" smtClean="0">
                <a:latin typeface="Times New Roman"/>
                <a:cs typeface="Times New Roman"/>
              </a:rPr>
              <a:t>7 MeV, 	δsin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θ</a:t>
            </a:r>
            <a:r>
              <a:rPr lang="en-US" baseline="-25000" dirty="0" smtClean="0">
                <a:latin typeface="Times New Roman"/>
                <a:cs typeface="Times New Roman"/>
              </a:rPr>
              <a:t>eff</a:t>
            </a:r>
            <a:r>
              <a:rPr lang="en-US" dirty="0" smtClean="0">
                <a:latin typeface="Times New Roman"/>
                <a:cs typeface="Times New Roman"/>
              </a:rPr>
              <a:t> = 10</a:t>
            </a:r>
            <a:r>
              <a:rPr lang="en-US" baseline="30000" dirty="0" smtClean="0">
                <a:latin typeface="Times New Roman"/>
                <a:cs typeface="Times New Roman"/>
              </a:rPr>
              <a:t>-5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What can be done with </a:t>
            </a:r>
            <a:r>
              <a:rPr lang="en-US" dirty="0" err="1" smtClean="0">
                <a:latin typeface="Times New Roman"/>
                <a:cs typeface="Times New Roman"/>
              </a:rPr>
              <a:t>TeraZ</a:t>
            </a:r>
            <a:r>
              <a:rPr lang="en-US" dirty="0" smtClean="0">
                <a:latin typeface="Times New Roman"/>
                <a:cs typeface="Times New Roman"/>
              </a:rPr>
              <a:t>/</a:t>
            </a:r>
            <a:r>
              <a:rPr lang="en-US" dirty="0" err="1" smtClean="0">
                <a:latin typeface="Times New Roman"/>
                <a:cs typeface="Times New Roman"/>
              </a:rPr>
              <a:t>GigaW</a:t>
            </a:r>
            <a:r>
              <a:rPr lang="en-US" dirty="0" smtClean="0">
                <a:latin typeface="Times New Roman"/>
                <a:cs typeface="Times New Roman"/>
              </a:rPr>
              <a:t>?</a:t>
            </a: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Much theoretical work also needed!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053241" y="3861048"/>
            <a:ext cx="2776020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400" b="0" dirty="0" err="1" smtClean="0">
                <a:solidFill>
                  <a:srgbClr val="FFFF00"/>
                </a:solidFill>
              </a:rPr>
              <a:t>Ferroglia</a:t>
            </a:r>
            <a:r>
              <a:rPr lang="en-US" sz="1400" b="0" dirty="0" smtClean="0">
                <a:solidFill>
                  <a:srgbClr val="FFFF00"/>
                </a:solidFill>
              </a:rPr>
              <a:t> &amp; </a:t>
            </a:r>
            <a:r>
              <a:rPr lang="en-US" sz="1400" b="0" dirty="0" err="1" smtClean="0">
                <a:solidFill>
                  <a:srgbClr val="FFFF00"/>
                </a:solidFill>
              </a:rPr>
              <a:t>Sirlin</a:t>
            </a:r>
            <a:r>
              <a:rPr lang="en-US" sz="1400" b="0" dirty="0" smtClean="0">
                <a:solidFill>
                  <a:srgbClr val="FFFF00"/>
                </a:solidFill>
              </a:rPr>
              <a:t>, arXiv:1211.1864</a:t>
            </a:r>
            <a:endParaRPr lang="en-US" sz="1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04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Summary</a:t>
            </a:r>
            <a:endParaRPr lang="en-US" sz="6000" dirty="0" smtClean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5112469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Beyond any reasonable doubt, the LHC has discovered a (the) Higgs boson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The LHC may discover physics beyond the SM when it restarts at ~ 13 </a:t>
            </a:r>
            <a:r>
              <a:rPr lang="en-US" dirty="0" err="1" smtClean="0">
                <a:latin typeface="Times New Roman"/>
                <a:cs typeface="Times New Roman"/>
              </a:rPr>
              <a:t>TeV</a:t>
            </a:r>
            <a:endParaRPr lang="en-US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If it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does</a:t>
            </a:r>
            <a:r>
              <a:rPr lang="en-US" dirty="0" smtClean="0">
                <a:latin typeface="Times New Roman"/>
                <a:cs typeface="Times New Roman"/>
              </a:rPr>
              <a:t>, priority will be to study it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If it does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not</a:t>
            </a:r>
            <a:r>
              <a:rPr lang="en-US" dirty="0" smtClean="0">
                <a:latin typeface="Times New Roman"/>
                <a:cs typeface="Times New Roman"/>
              </a:rPr>
              <a:t>, natural to focus on the Higgs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In this case, TLEP offers the best prospects</a:t>
            </a:r>
          </a:p>
          <a:p>
            <a:pPr lvl="1" eaLnBrk="1" hangingPunct="1">
              <a:defRPr/>
            </a:pPr>
            <a:r>
              <a:rPr lang="en-US" dirty="0">
                <a:latin typeface="Times New Roman"/>
                <a:cs typeface="Times New Roman"/>
              </a:rPr>
              <a:t>a</a:t>
            </a:r>
            <a:r>
              <a:rPr lang="en-US" dirty="0" smtClean="0">
                <a:latin typeface="Times New Roman"/>
                <a:cs typeface="Times New Roman"/>
              </a:rPr>
              <a:t>nd also other high-precision physics</a:t>
            </a: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A severe test also for theoretical physics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iggsComb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91440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95400" y="1519238"/>
            <a:ext cx="900113" cy="507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 sz="5400">
              <a:latin typeface="Arial" charset="0"/>
            </a:endParaRPr>
          </a:p>
          <a:p>
            <a:pPr eaLnBrk="1" hangingPunct="1"/>
            <a:endParaRPr lang="en-US" sz="5400">
              <a:latin typeface="Arial" charset="0"/>
            </a:endParaRPr>
          </a:p>
          <a:p>
            <a:pPr eaLnBrk="1" hangingPunct="1"/>
            <a:endParaRPr lang="en-US" sz="5400">
              <a:latin typeface="Arial" charset="0"/>
            </a:endParaRPr>
          </a:p>
          <a:p>
            <a:pPr eaLnBrk="1" hangingPunct="1"/>
            <a:endParaRPr lang="en-US" sz="5400">
              <a:latin typeface="Arial" charset="0"/>
            </a:endParaRPr>
          </a:p>
          <a:p>
            <a:pPr eaLnBrk="1" hangingPunct="1"/>
            <a:endParaRPr lang="en-US" sz="5400">
              <a:latin typeface="Arial" charset="0"/>
            </a:endParaRPr>
          </a:p>
          <a:p>
            <a:pPr eaLnBrk="1" hangingPunct="1"/>
            <a:endParaRPr lang="en-US" sz="5400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569325" cy="1314450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Unofficial Combination of Higgs Search Data from March 6th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900113" y="2781300"/>
            <a:ext cx="1727200" cy="1655763"/>
          </a:xfrm>
          <a:prstGeom prst="ellips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55875" y="1820863"/>
            <a:ext cx="2730500" cy="1176337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Is this the</a:t>
            </a:r>
          </a:p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Higgs Boson?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79613" y="4621213"/>
            <a:ext cx="5257800" cy="584200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No Higgs here!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-36513" y="4797425"/>
            <a:ext cx="1246188" cy="1766888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No</a:t>
            </a:r>
          </a:p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Higgs</a:t>
            </a:r>
          </a:p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here!</a:t>
            </a:r>
          </a:p>
        </p:txBody>
      </p:sp>
      <p:pic>
        <p:nvPicPr>
          <p:cNvPr id="9" name="Picture 8" descr="Emerging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4491038"/>
            <a:ext cx="143986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52525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Couplings resemble Higgs of Standard Model</a:t>
            </a:r>
            <a:endParaRPr lang="en-US" sz="36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12875"/>
            <a:ext cx="8353425" cy="5256213"/>
          </a:xfrm>
          <a:solidFill>
            <a:srgbClr val="9ED3D7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endParaRPr lang="en-US" sz="2800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No indication of any significant deviation from the Standard Model predictions</a:t>
            </a:r>
            <a:endParaRPr lang="en-US" sz="28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9459" name="Text Box 10"/>
          <p:cNvSpPr txBox="1">
            <a:spLocks noChangeArrowheads="1"/>
          </p:cNvSpPr>
          <p:nvPr/>
        </p:nvSpPr>
        <p:spPr bwMode="auto">
          <a:xfrm>
            <a:off x="6300788" y="6237288"/>
            <a:ext cx="2767012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JE &amp; Tevong You, arXiv:1303.3879</a:t>
            </a:r>
          </a:p>
        </p:txBody>
      </p:sp>
      <p:pic>
        <p:nvPicPr>
          <p:cNvPr id="19460" name="Picture 1" descr="GLOBAL_muli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470025"/>
            <a:ext cx="5545137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20120707_STP004_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2492375"/>
            <a:ext cx="17907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Some Questions</a:t>
            </a:r>
            <a:endParaRPr lang="en-US" sz="60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8888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4800" dirty="0" smtClean="0">
                <a:latin typeface="Times New Roman"/>
                <a:cs typeface="Times New Roman"/>
              </a:rPr>
              <a:t>What is it?</a:t>
            </a:r>
          </a:p>
          <a:p>
            <a:pPr lvl="1">
              <a:defRPr/>
            </a:pPr>
            <a:r>
              <a:rPr lang="en-US" sz="4400" dirty="0" smtClean="0">
                <a:latin typeface="Times New Roman"/>
                <a:cs typeface="Times New Roman"/>
              </a:rPr>
              <a:t>Higgs or …?</a:t>
            </a:r>
            <a:endParaRPr lang="en-US" sz="4400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sz="4800" dirty="0" smtClean="0">
                <a:latin typeface="Times New Roman"/>
                <a:cs typeface="Times New Roman"/>
              </a:rPr>
              <a:t>What else is there?</a:t>
            </a:r>
          </a:p>
          <a:p>
            <a:pPr lvl="1">
              <a:defRPr/>
            </a:pPr>
            <a:r>
              <a:rPr lang="en-US" sz="4400" dirty="0" err="1" smtClean="0">
                <a:latin typeface="Times New Roman"/>
                <a:cs typeface="Times New Roman"/>
              </a:rPr>
              <a:t>Supersymmetry</a:t>
            </a:r>
            <a:r>
              <a:rPr lang="en-US" sz="4400" dirty="0" smtClean="0">
                <a:latin typeface="Times New Roman"/>
                <a:cs typeface="Times New Roman"/>
              </a:rPr>
              <a:t> or …?</a:t>
            </a:r>
            <a:endParaRPr lang="en-US" sz="4400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sz="4800" dirty="0" smtClean="0">
                <a:latin typeface="Times New Roman"/>
                <a:cs typeface="Times New Roman"/>
              </a:rPr>
              <a:t>What next?</a:t>
            </a:r>
          </a:p>
          <a:p>
            <a:pPr lvl="1">
              <a:defRPr/>
            </a:pPr>
            <a:r>
              <a:rPr lang="en-US" sz="4400" dirty="0" smtClean="0">
                <a:latin typeface="Times New Roman"/>
                <a:cs typeface="Times New Roman"/>
              </a:rPr>
              <a:t>A Higgs factory or …?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What is it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532923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have </a:t>
            </a:r>
            <a:r>
              <a:rPr lang="en-US" sz="2800" dirty="0">
                <a:latin typeface="Times New Roman"/>
                <a:cs typeface="Times New Roman"/>
              </a:rPr>
              <a:t>s</a:t>
            </a:r>
            <a:r>
              <a:rPr lang="en-US" sz="2800" dirty="0" smtClean="0">
                <a:latin typeface="Times New Roman"/>
                <a:cs typeface="Times New Roman"/>
              </a:rPr>
              <a:t>pin 0 or 2?</a:t>
            </a:r>
          </a:p>
          <a:p>
            <a:pPr marL="457200" lvl="1" indent="0" eaLnBrk="1" hangingPunct="1">
              <a:buFontTx/>
              <a:buNone/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scalar or </a:t>
            </a:r>
            <a:r>
              <a:rPr lang="en-US" sz="2800" dirty="0" err="1" smtClean="0">
                <a:latin typeface="Times New Roman"/>
                <a:cs typeface="Times New Roman"/>
              </a:rPr>
              <a:t>pseudoscalar</a:t>
            </a:r>
            <a:r>
              <a:rPr lang="en-US" sz="2800" dirty="0" smtClean="0">
                <a:latin typeface="Times New Roman"/>
                <a:cs typeface="Times New Roman"/>
              </a:rPr>
              <a:t>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elementary or composite?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couple to particle masses?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Quantum (loop) corrections?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What are its self-couplings?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368425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The ‘Higgs’ Spin is probably </a:t>
            </a:r>
            <a:r>
              <a:rPr lang="en-US" sz="4800" dirty="0" smtClean="0">
                <a:solidFill>
                  <a:srgbClr val="000000"/>
                </a:solidFill>
                <a:latin typeface="Times" charset="0"/>
                <a:ea typeface="ＭＳ Ｐゴシック" charset="0"/>
              </a:rPr>
              <a:t>0</a:t>
            </a:r>
            <a:endParaRPr lang="en-US" sz="48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679950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Graviton-like spin-2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disfavoured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at 98.5% CL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2531" name="Picture 1" descr="ATLAS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16113"/>
            <a:ext cx="4032250" cy="3867150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 descr="CM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113"/>
            <a:ext cx="4000500" cy="3856037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20120707_STP004_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090863"/>
            <a:ext cx="1368425" cy="769937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What is it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532923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have </a:t>
            </a:r>
            <a:r>
              <a:rPr lang="en-US" sz="2800" dirty="0">
                <a:latin typeface="Times New Roman"/>
                <a:cs typeface="Times New Roman"/>
              </a:rPr>
              <a:t>s</a:t>
            </a:r>
            <a:r>
              <a:rPr lang="en-US" sz="2800" dirty="0" smtClean="0">
                <a:latin typeface="Times New Roman"/>
                <a:cs typeface="Times New Roman"/>
              </a:rPr>
              <a:t>pin 0 or 2?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Spin 2 very unlikely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scalar or </a:t>
            </a:r>
            <a:r>
              <a:rPr lang="en-US" sz="2800" dirty="0" err="1" smtClean="0">
                <a:latin typeface="Times New Roman"/>
                <a:cs typeface="Times New Roman"/>
              </a:rPr>
              <a:t>pseudoscalar</a:t>
            </a:r>
            <a:r>
              <a:rPr lang="en-US" sz="2800" dirty="0" smtClean="0">
                <a:latin typeface="Times New Roman"/>
                <a:cs typeface="Times New Roman"/>
              </a:rPr>
              <a:t>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Is it elementary or composite?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Does it couple to particle masses?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Quantum (loop) corrections?</a:t>
            </a:r>
          </a:p>
          <a:p>
            <a:pPr lvl="1"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What are its self-couplings?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412875"/>
            <a:ext cx="8424863" cy="4895850"/>
          </a:xfrm>
          <a:solidFill>
            <a:srgbClr val="9ED3D7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Pseudoscalar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0</a:t>
            </a:r>
            <a:r>
              <a:rPr lang="en-US" baseline="300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-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disfavoured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at &gt; 99% CL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52525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Times" charset="0"/>
                <a:ea typeface="ＭＳ Ｐゴシック" charset="0"/>
              </a:rPr>
              <a:t>The ‘Higgs’ is probably a scalar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4579" name="Picture 1" descr="CMS+-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4105275" cy="4067175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3" descr="ATLAS+-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495425"/>
            <a:ext cx="4156075" cy="4025900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20120707_STP004_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66900"/>
            <a:ext cx="1368425" cy="769938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8306</TotalTime>
  <Words>1138</Words>
  <Application>Microsoft Macintosh PowerPoint</Application>
  <PresentationFormat>On-screen Show (4:3)</PresentationFormat>
  <Paragraphs>310</Paragraphs>
  <Slides>28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PowerPoint Presentation</vt:lpstr>
      <vt:lpstr>Higgs Decay Branching Ratios</vt:lpstr>
      <vt:lpstr>Unofficial Combination of Higgs Search Data from March 6th</vt:lpstr>
      <vt:lpstr>Couplings resemble Higgs of Standard Model</vt:lpstr>
      <vt:lpstr>Some Questions</vt:lpstr>
      <vt:lpstr>What is it ?</vt:lpstr>
      <vt:lpstr>The ‘Higgs’ Spin is probably 0</vt:lpstr>
      <vt:lpstr>What is it ?</vt:lpstr>
      <vt:lpstr>The ‘Higgs’ is probably a scalar</vt:lpstr>
      <vt:lpstr>What is it ?</vt:lpstr>
      <vt:lpstr>General Analysis of ‘unHiggs’ Models</vt:lpstr>
      <vt:lpstr>Global Analysis of Higgs-like Models</vt:lpstr>
      <vt:lpstr>What is it ?</vt:lpstr>
      <vt:lpstr>It Walks and Quacks like a Higgs</vt:lpstr>
      <vt:lpstr>What is it ?</vt:lpstr>
      <vt:lpstr>Loop Corrections ?</vt:lpstr>
      <vt:lpstr>What is it ?</vt:lpstr>
      <vt:lpstr>Theoretical Constraints on Higgs Mass</vt:lpstr>
      <vt:lpstr>Vacuum Instability in the Standard Model </vt:lpstr>
      <vt:lpstr>What else is there?</vt:lpstr>
      <vt:lpstr>Maybe it is a Supersymmetric Duck?</vt:lpstr>
      <vt:lpstr>Maybe it is a Supersymmetric Duck?</vt:lpstr>
      <vt:lpstr>What Next: A Higgs Factory?</vt:lpstr>
      <vt:lpstr>Higgs Factory Summary</vt:lpstr>
      <vt:lpstr>Impact of Higgs Factory?</vt:lpstr>
      <vt:lpstr>Impact of TeraZ &amp; GigaW</vt:lpstr>
      <vt:lpstr>Precision at TeraZ/GigaW?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 Beyond the Standard Model</dc:title>
  <cp:lastModifiedBy>CERN User</cp:lastModifiedBy>
  <cp:revision>108</cp:revision>
  <dcterms:modified xsi:type="dcterms:W3CDTF">2013-04-04T04:28:32Z</dcterms:modified>
</cp:coreProperties>
</file>