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  <p:sldMasterId id="2147483667" r:id="rId2"/>
  </p:sldMasterIdLst>
  <p:notesMasterIdLst>
    <p:notesMasterId r:id="rId14"/>
  </p:notesMasterIdLst>
  <p:sldIdLst>
    <p:sldId id="256" r:id="rId3"/>
    <p:sldId id="257" r:id="rId4"/>
    <p:sldId id="272" r:id="rId5"/>
    <p:sldId id="274" r:id="rId6"/>
    <p:sldId id="280" r:id="rId7"/>
    <p:sldId id="281" r:id="rId8"/>
    <p:sldId id="276" r:id="rId9"/>
    <p:sldId id="277" r:id="rId10"/>
    <p:sldId id="278" r:id="rId11"/>
    <p:sldId id="279" r:id="rId12"/>
    <p:sldId id="271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87" autoAdjust="0"/>
    <p:restoredTop sz="85829" autoAdjust="0"/>
  </p:normalViewPr>
  <p:slideViewPr>
    <p:cSldViewPr>
      <p:cViewPr>
        <p:scale>
          <a:sx n="110" d="100"/>
          <a:sy n="110" d="100"/>
        </p:scale>
        <p:origin x="-1632" y="-1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0278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5C3177-BD43-48A8-B0C3-A11F595D2371}" type="datetimeFigureOut">
              <a:rPr lang="en-GB" smtClean="0"/>
              <a:t>14/03/2013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FB8CEE-2B14-4DAD-96DE-C5FD4983AFD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92904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3"/>
          <p:cNvGrpSpPr>
            <a:grpSpLocks/>
          </p:cNvGrpSpPr>
          <p:nvPr/>
        </p:nvGrpSpPr>
        <p:grpSpPr bwMode="auto">
          <a:xfrm>
            <a:off x="1143000" y="0"/>
            <a:ext cx="8001000" cy="849313"/>
            <a:chOff x="1143000" y="0"/>
            <a:chExt cx="8001000" cy="849313"/>
          </a:xfrm>
        </p:grpSpPr>
        <p:pic>
          <p:nvPicPr>
            <p:cNvPr id="5" name="Picture 20" descr="banner-ITonly"/>
            <p:cNvPicPr>
              <a:picLocks noChangeAspect="1" noChangeArrowheads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43000" y="0"/>
              <a:ext cx="8001000" cy="8493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Title 1"/>
            <p:cNvSpPr txBox="1">
              <a:spLocks/>
            </p:cNvSpPr>
            <p:nvPr userDrawn="1"/>
          </p:nvSpPr>
          <p:spPr bwMode="auto">
            <a:xfrm>
              <a:off x="1295400" y="0"/>
              <a:ext cx="5562600" cy="838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anchor="ctr"/>
            <a:lstStyle/>
            <a:p>
              <a:pPr>
                <a:defRPr/>
              </a:pPr>
              <a:r>
                <a:rPr lang="en-US" sz="2800" kern="0" dirty="0">
                  <a:solidFill>
                    <a:schemeClr val="bg1"/>
                  </a:solidFill>
                  <a:latin typeface="+mj-lt"/>
                  <a:ea typeface="+mj-ea"/>
                  <a:cs typeface="+mj-cs"/>
                </a:rPr>
                <a:t>Platform &amp; Engineering Services</a:t>
              </a:r>
            </a:p>
          </p:txBody>
        </p:sp>
      </p:grpSp>
      <p:pic>
        <p:nvPicPr>
          <p:cNvPr id="7" name="Picture 14" descr="pes-image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" cy="609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0" descr="CERNlogo-rgb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8200" y="6172200"/>
            <a:ext cx="619125" cy="61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 Box 23"/>
          <p:cNvSpPr txBox="1">
            <a:spLocks noChangeArrowheads="1"/>
          </p:cNvSpPr>
          <p:nvPr/>
        </p:nvSpPr>
        <p:spPr bwMode="auto">
          <a:xfrm>
            <a:off x="0" y="6111875"/>
            <a:ext cx="1295400" cy="677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US" sz="900" dirty="0">
                <a:latin typeface="Tahoma" pitchFamily="34" charset="0"/>
                <a:ea typeface="+mn-ea"/>
              </a:rPr>
              <a:t>CERN IT Department</a:t>
            </a:r>
          </a:p>
          <a:p>
            <a:pPr algn="r">
              <a:defRPr/>
            </a:pPr>
            <a:r>
              <a:rPr lang="en-US" sz="900" dirty="0">
                <a:latin typeface="Tahoma" pitchFamily="34" charset="0"/>
                <a:ea typeface="+mn-ea"/>
              </a:rPr>
              <a:t>CH-1211 Geneva 23</a:t>
            </a:r>
          </a:p>
          <a:p>
            <a:pPr algn="r">
              <a:defRPr/>
            </a:pPr>
            <a:r>
              <a:rPr lang="en-US" sz="900" dirty="0">
                <a:latin typeface="Tahoma" pitchFamily="34" charset="0"/>
                <a:ea typeface="+mn-ea"/>
              </a:rPr>
              <a:t>Switzerland</a:t>
            </a:r>
          </a:p>
          <a:p>
            <a:pPr algn="r">
              <a:defRPr/>
            </a:pPr>
            <a:r>
              <a:rPr lang="en-US" sz="1100" b="1" dirty="0">
                <a:latin typeface="Tahoma" pitchFamily="34" charset="0"/>
                <a:ea typeface="+mn-ea"/>
              </a:rPr>
              <a:t>www.cern.ch/i</a:t>
            </a:r>
            <a:r>
              <a:rPr lang="en-US" sz="1000" b="1" dirty="0">
                <a:latin typeface="Tahoma" pitchFamily="34" charset="0"/>
                <a:ea typeface="+mn-ea"/>
              </a:rPr>
              <a:t>t</a:t>
            </a:r>
          </a:p>
        </p:txBody>
      </p:sp>
      <p:sp>
        <p:nvSpPr>
          <p:cNvPr id="10" name="TextBox 9"/>
          <p:cNvSpPr txBox="1"/>
          <p:nvPr/>
        </p:nvSpPr>
        <p:spPr bwMode="auto">
          <a:xfrm>
            <a:off x="-76200" y="68263"/>
            <a:ext cx="1371600" cy="7699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4400">
                <a:solidFill>
                  <a:srgbClr val="3861AA"/>
                </a:solidFill>
              </a:rPr>
              <a:t>PES</a:t>
            </a:r>
            <a:endParaRPr lang="en-US" sz="3600">
              <a:solidFill>
                <a:srgbClr val="3861AA"/>
              </a:solidFill>
            </a:endParaRP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057400" y="1752600"/>
            <a:ext cx="6553200" cy="1470025"/>
          </a:xfrm>
        </p:spPr>
        <p:txBody>
          <a:bodyPr/>
          <a:lstStyle>
            <a:lvl1pPr algn="ctr">
              <a:defRPr sz="3600" b="1">
                <a:solidFill>
                  <a:srgbClr val="3861AA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133600" y="3505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400">
                <a:solidFill>
                  <a:srgbClr val="3861AA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68253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066800"/>
            <a:ext cx="43053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1066800"/>
            <a:ext cx="4305300" cy="5334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0"/>
          <p:cNvSpPr>
            <a:spLocks noGrp="1" noChangeArrowheads="1"/>
          </p:cNvSpPr>
          <p:nvPr userDrawn="1"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3861A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98059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0"/>
          <p:cNvSpPr>
            <a:spLocks noGrp="1" noChangeArrowheads="1"/>
          </p:cNvSpPr>
          <p:nvPr userDrawn="1"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3861A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049306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 userDrawn="1"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3861A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81009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2057400" y="1752600"/>
            <a:ext cx="6553200" cy="147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>
              <a:defRPr/>
            </a:pPr>
            <a:r>
              <a:rPr lang="en-US" sz="3600" b="1">
                <a:solidFill>
                  <a:srgbClr val="3861AA"/>
                </a:solidFill>
              </a:rPr>
              <a:t>Click to edit Master title style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133600" y="3505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400">
                <a:solidFill>
                  <a:srgbClr val="3861AA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82666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8450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1066800"/>
            <a:ext cx="36957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19700" y="1066800"/>
            <a:ext cx="36957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57137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50860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93604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 userDrawn="1"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3861A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58525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0"/>
          <p:cNvSpPr>
            <a:spLocks noGrp="1" noChangeArrowheads="1"/>
          </p:cNvSpPr>
          <p:nvPr userDrawn="1"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3861A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68792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0"/>
          <p:cNvSpPr>
            <a:spLocks noGrp="1" noChangeArrowheads="1"/>
          </p:cNvSpPr>
          <p:nvPr userDrawn="1"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3861A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51662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3.jpe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9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5" Type="http://schemas.openxmlformats.org/officeDocument/2006/relationships/slideLayout" Target="../slideLayouts/slideLayout11.xml"/><Relationship Id="rId4" Type="http://schemas.openxmlformats.org/officeDocument/2006/relationships/slideLayout" Target="../slideLayouts/slideLayout10.xml"/><Relationship Id="rId9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0" descr="banner-ITonly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0"/>
            <a:ext cx="8001000" cy="849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9" descr="pes-image.jp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" cy="609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0"/>
            <a:ext cx="55626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71600" y="1066800"/>
            <a:ext cx="7543800" cy="495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40" name="Rectangle 1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905000" y="6324600"/>
            <a:ext cx="647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1" i="1" smtClean="0">
                <a:solidFill>
                  <a:srgbClr val="00529E"/>
                </a:solidFill>
              </a:defRPr>
            </a:lvl1pPr>
          </a:lstStyle>
          <a:p>
            <a:endParaRPr lang="en-GB"/>
          </a:p>
        </p:txBody>
      </p:sp>
      <p:pic>
        <p:nvPicPr>
          <p:cNvPr id="1031" name="Picture 21" descr="CERNlogo-rgb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8200" y="6172200"/>
            <a:ext cx="619125" cy="61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46" name="Text Box 22"/>
          <p:cNvSpPr txBox="1">
            <a:spLocks noChangeArrowheads="1"/>
          </p:cNvSpPr>
          <p:nvPr/>
        </p:nvSpPr>
        <p:spPr bwMode="auto">
          <a:xfrm>
            <a:off x="0" y="6111875"/>
            <a:ext cx="1295400" cy="677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US" sz="900" dirty="0">
                <a:latin typeface="Tahoma" pitchFamily="34" charset="0"/>
                <a:ea typeface="+mn-ea"/>
              </a:rPr>
              <a:t>CERN IT Department</a:t>
            </a:r>
          </a:p>
          <a:p>
            <a:pPr algn="r">
              <a:defRPr/>
            </a:pPr>
            <a:r>
              <a:rPr lang="en-US" sz="900" dirty="0">
                <a:latin typeface="Tahoma" pitchFamily="34" charset="0"/>
                <a:ea typeface="+mn-ea"/>
              </a:rPr>
              <a:t>CH-1211 Geneva 23</a:t>
            </a:r>
          </a:p>
          <a:p>
            <a:pPr algn="r">
              <a:defRPr/>
            </a:pPr>
            <a:r>
              <a:rPr lang="en-US" sz="900" dirty="0">
                <a:latin typeface="Tahoma" pitchFamily="34" charset="0"/>
                <a:ea typeface="+mn-ea"/>
              </a:rPr>
              <a:t>Switzerland</a:t>
            </a:r>
          </a:p>
          <a:p>
            <a:pPr algn="r">
              <a:defRPr/>
            </a:pPr>
            <a:r>
              <a:rPr lang="en-US" sz="1100" b="1" dirty="0">
                <a:latin typeface="Tahoma" pitchFamily="34" charset="0"/>
                <a:ea typeface="+mn-ea"/>
              </a:rPr>
              <a:t>www.cern.ch/i</a:t>
            </a:r>
            <a:r>
              <a:rPr lang="en-US" sz="1000" b="1" dirty="0">
                <a:latin typeface="Tahoma" pitchFamily="34" charset="0"/>
                <a:ea typeface="+mn-ea"/>
              </a:rPr>
              <a:t>t</a:t>
            </a:r>
          </a:p>
        </p:txBody>
      </p:sp>
      <p:sp>
        <p:nvSpPr>
          <p:cNvPr id="12" name="TextBox 11"/>
          <p:cNvSpPr txBox="1"/>
          <p:nvPr/>
        </p:nvSpPr>
        <p:spPr bwMode="auto">
          <a:xfrm>
            <a:off x="-76200" y="68263"/>
            <a:ext cx="1371600" cy="7699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4400">
                <a:solidFill>
                  <a:srgbClr val="3861AA"/>
                </a:solidFill>
              </a:rPr>
              <a:t>PES</a:t>
            </a:r>
            <a:endParaRPr lang="en-US" sz="3600">
              <a:solidFill>
                <a:srgbClr val="3861AA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</p:sldLayoutIdLst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ＭＳ Ｐゴシック" pitchFamily="-112" charset="-128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  <a:ea typeface="ＭＳ Ｐゴシック" pitchFamily="-112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  <a:ea typeface="ＭＳ Ｐゴシック" pitchFamily="-112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  <a:ea typeface="ＭＳ Ｐゴシック" pitchFamily="-112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  <a:ea typeface="ＭＳ Ｐゴシック" pitchFamily="-112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3861AA"/>
        </a:buClr>
        <a:buChar char="•"/>
        <a:defRPr sz="2800">
          <a:solidFill>
            <a:schemeClr val="tx1"/>
          </a:solidFill>
          <a:latin typeface="+mn-lt"/>
          <a:ea typeface="ＭＳ Ｐゴシック" pitchFamily="-112" charset="-128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004F9E"/>
        </a:buClr>
        <a:buFont typeface="Arial" charset="0"/>
        <a:buChar char="–"/>
        <a:defRPr sz="2400">
          <a:solidFill>
            <a:schemeClr val="tx1"/>
          </a:solidFill>
          <a:latin typeface="+mn-lt"/>
          <a:ea typeface="ＭＳ Ｐゴシック" pitchFamily="-112" charset="-128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3E282B"/>
        </a:buClr>
        <a:buChar char="•"/>
        <a:defRPr sz="2000">
          <a:solidFill>
            <a:schemeClr val="tx1"/>
          </a:solidFill>
          <a:latin typeface="+mn-lt"/>
          <a:ea typeface="ＭＳ Ｐゴシック" pitchFamily="-112" charset="-128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  <a:ea typeface="ＭＳ Ｐゴシック" pitchFamily="-112" charset="-128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  <a:ea typeface="ＭＳ Ｐゴシック" pitchFamily="-112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7" descr="banner-ITonly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0"/>
            <a:ext cx="8001000" cy="849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9" descr="pes-image.jp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6058"/>
          <a:stretch>
            <a:fillRect/>
          </a:stretch>
        </p:blipFill>
        <p:spPr bwMode="auto">
          <a:xfrm>
            <a:off x="0" y="0"/>
            <a:ext cx="1219200" cy="849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0" y="-3175"/>
            <a:ext cx="1371600" cy="830263"/>
          </a:xfrm>
          <a:prstGeom prst="rect">
            <a:avLst/>
          </a:prstGeom>
          <a:noFill/>
        </p:spPr>
        <p:txBody>
          <a:bodyPr anchor="ctr">
            <a:spAutoFit/>
          </a:bodyPr>
          <a:lstStyle/>
          <a:p>
            <a:pPr>
              <a:defRPr/>
            </a:pPr>
            <a:r>
              <a:rPr lang="en-US" sz="1600">
                <a:solidFill>
                  <a:srgbClr val="3861AA"/>
                </a:solidFill>
              </a:rPr>
              <a:t>Platform &amp; Engineering Services</a:t>
            </a:r>
            <a:endParaRPr lang="en-US" sz="1200">
              <a:solidFill>
                <a:srgbClr val="3861AA"/>
              </a:solidFill>
            </a:endParaRPr>
          </a:p>
        </p:txBody>
      </p:sp>
      <p:sp>
        <p:nvSpPr>
          <p:cNvPr id="2053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066800"/>
            <a:ext cx="8763000" cy="533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054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0"/>
            <a:ext cx="5562600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50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514600" y="6553200"/>
            <a:ext cx="647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1" i="1" smtClean="0">
                <a:solidFill>
                  <a:srgbClr val="00529E"/>
                </a:solidFill>
              </a:defRPr>
            </a:lvl1pPr>
          </a:lstStyle>
          <a:p>
            <a:pPr>
              <a:defRPr/>
            </a:pPr>
            <a:endParaRPr lang="en-US">
              <a:solidFill>
                <a:srgbClr val="3861AA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</p:sldLayoutIdLst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ＭＳ Ｐゴシック" pitchFamily="-112" charset="-128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  <a:ea typeface="ＭＳ Ｐゴシック" pitchFamily="-112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  <a:ea typeface="ＭＳ Ｐゴシック" pitchFamily="-112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  <a:ea typeface="ＭＳ Ｐゴシック" pitchFamily="-112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  <a:ea typeface="ＭＳ Ｐゴシック" pitchFamily="-112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3861AA"/>
        </a:buClr>
        <a:buChar char="•"/>
        <a:defRPr sz="2800">
          <a:solidFill>
            <a:schemeClr val="tx1"/>
          </a:solidFill>
          <a:latin typeface="+mn-lt"/>
          <a:ea typeface="ＭＳ Ｐゴシック" pitchFamily="-112" charset="-128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3861AA"/>
        </a:buClr>
        <a:buFont typeface="Arial" charset="0"/>
        <a:buChar char="–"/>
        <a:defRPr sz="2400">
          <a:solidFill>
            <a:schemeClr val="tx1"/>
          </a:solidFill>
          <a:latin typeface="+mn-lt"/>
          <a:ea typeface="ＭＳ Ｐゴシック" pitchFamily="-112" charset="-128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ＭＳ Ｐゴシック" pitchFamily="-112" charset="-128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pitchFamily="-112" charset="-128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pitchFamily="-112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vitor.gouveia@cern.ch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information-technology.web.cern.ch/book/cern-private-cloud-user-guide" TargetMode="Externa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cern.service-now.com/service-portal/function.do?name=Configuration-Management" TargetMode="External"/><Relationship Id="rId2" Type="http://schemas.openxmlformats.org/officeDocument/2006/relationships/hyperlink" Target="https://cern.service-now.com/service-portal/function.do?name=cloud-infrastructure&amp;s=cloud" TargetMode="Externa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Ibex and AI HOWTO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V</a:t>
            </a:r>
            <a:r>
              <a:rPr lang="pt-PT" dirty="0" err="1"/>
              <a:t>ítor</a:t>
            </a:r>
            <a:r>
              <a:rPr lang="pt-PT" dirty="0"/>
              <a:t> Gouveia,</a:t>
            </a:r>
          </a:p>
          <a:p>
            <a:r>
              <a:rPr lang="pt-PT" dirty="0">
                <a:hlinkClick r:id="rId2"/>
              </a:rPr>
              <a:t>vitor.gouveia@cern.ch</a:t>
            </a:r>
            <a:endParaRPr lang="pt-PT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IT-PES-PS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78497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Demo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Let’s see a live demo of the AI project….</a:t>
            </a:r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10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31492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???????????????????????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1937" y="2471737"/>
            <a:ext cx="2143125" cy="2143125"/>
          </a:xfrm>
        </p:spPr>
      </p:pic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702712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Agenda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 smtClean="0"/>
          </a:p>
          <a:p>
            <a:r>
              <a:rPr lang="en-GB" dirty="0" smtClean="0"/>
              <a:t>Recap: AI components</a:t>
            </a:r>
          </a:p>
          <a:p>
            <a:r>
              <a:rPr lang="en-GB" dirty="0" smtClean="0"/>
              <a:t>Cloud Infrastructure: Ibex</a:t>
            </a:r>
          </a:p>
          <a:p>
            <a:r>
              <a:rPr lang="en-GB" dirty="0" smtClean="0"/>
              <a:t>Ibex and beyond</a:t>
            </a:r>
          </a:p>
          <a:p>
            <a:r>
              <a:rPr lang="en-GB" dirty="0" smtClean="0"/>
              <a:t>Support Lines</a:t>
            </a:r>
          </a:p>
          <a:p>
            <a:r>
              <a:rPr lang="en-GB" dirty="0" smtClean="0"/>
              <a:t>Migrate </a:t>
            </a:r>
            <a:r>
              <a:rPr lang="en-GB" dirty="0" err="1" smtClean="0"/>
              <a:t>Quattor</a:t>
            </a:r>
            <a:r>
              <a:rPr lang="en-GB" dirty="0" smtClean="0"/>
              <a:t>-managed machines to AI </a:t>
            </a:r>
          </a:p>
          <a:p>
            <a:r>
              <a:rPr lang="en-GB" dirty="0" smtClean="0"/>
              <a:t>Questions??</a:t>
            </a:r>
            <a:endParaRPr lang="en-GB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65768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95" name="Picture 23" descr="http://www.inspiresmart.com/Media/images/software_cloud_computing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3681026"/>
            <a:ext cx="5904656" cy="3143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Recap: AI Components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/>
              <a:t>3</a:t>
            </a:r>
            <a:endParaRPr lang="en-GB" dirty="0"/>
          </a:p>
        </p:txBody>
      </p:sp>
      <p:pic>
        <p:nvPicPr>
          <p:cNvPr id="3092" name="Picture 2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5406" y="1189513"/>
            <a:ext cx="7477074" cy="24047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91" name="Picture 1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2955" y="1799082"/>
            <a:ext cx="4119165" cy="1494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93" name="Picture 2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1992606"/>
            <a:ext cx="2521250" cy="8912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ight Arrow 5"/>
          <p:cNvSpPr/>
          <p:nvPr/>
        </p:nvSpPr>
        <p:spPr>
          <a:xfrm rot="5400000">
            <a:off x="2555776" y="3717031"/>
            <a:ext cx="576064" cy="5040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Left-Right Arrow 6"/>
          <p:cNvSpPr/>
          <p:nvPr/>
        </p:nvSpPr>
        <p:spPr>
          <a:xfrm>
            <a:off x="5508104" y="2391896"/>
            <a:ext cx="504056" cy="245016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4488443"/>
            <a:ext cx="6100217" cy="23249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6120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Cloud Infrastructure: Ibex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b="1" dirty="0" smtClean="0"/>
              <a:t>Ibex: </a:t>
            </a:r>
            <a:r>
              <a:rPr lang="en-GB" dirty="0" smtClean="0"/>
              <a:t>Based </a:t>
            </a:r>
            <a:r>
              <a:rPr lang="en-GB" dirty="0" err="1" smtClean="0"/>
              <a:t>OpenStack</a:t>
            </a:r>
            <a:r>
              <a:rPr lang="en-GB" dirty="0" smtClean="0"/>
              <a:t> Folsom</a:t>
            </a:r>
          </a:p>
          <a:p>
            <a:pPr lvl="1"/>
            <a:r>
              <a:rPr lang="en-GB" dirty="0" smtClean="0"/>
              <a:t>Pre-production service for users, project admins and </a:t>
            </a:r>
            <a:r>
              <a:rPr lang="en-GB" dirty="0" err="1" smtClean="0"/>
              <a:t>IaaS</a:t>
            </a:r>
            <a:r>
              <a:rPr lang="en-GB" dirty="0" smtClean="0"/>
              <a:t> admins</a:t>
            </a:r>
          </a:p>
          <a:p>
            <a:r>
              <a:rPr lang="en-GB" dirty="0" smtClean="0"/>
              <a:t>In your personal project you have resources for 10 VMs</a:t>
            </a:r>
          </a:p>
          <a:p>
            <a:r>
              <a:rPr lang="en-GB" dirty="0"/>
              <a:t>User support via SNOW </a:t>
            </a:r>
            <a:r>
              <a:rPr lang="en-GB" dirty="0" smtClean="0"/>
              <a:t>tickets</a:t>
            </a:r>
          </a:p>
          <a:p>
            <a:r>
              <a:rPr lang="en-GB" dirty="0" smtClean="0"/>
              <a:t>Increased </a:t>
            </a:r>
            <a:r>
              <a:rPr lang="en-GB" dirty="0"/>
              <a:t>stability and improved state </a:t>
            </a:r>
            <a:r>
              <a:rPr lang="en-GB" dirty="0" smtClean="0"/>
              <a:t>handling</a:t>
            </a:r>
          </a:p>
          <a:p>
            <a:r>
              <a:rPr lang="en-GB" dirty="0"/>
              <a:t>Current user documentation:</a:t>
            </a:r>
          </a:p>
          <a:p>
            <a:pPr marL="57150" indent="0" algn="ctr">
              <a:buNone/>
            </a:pPr>
            <a:r>
              <a:rPr lang="en-GB" sz="2400" dirty="0">
                <a:hlinkClick r:id="rId2"/>
              </a:rPr>
              <a:t>http://information-technology.web.cern.ch/book/cern-private-cloud-user-guide</a:t>
            </a:r>
            <a:endParaRPr lang="en-GB" sz="2400" dirty="0"/>
          </a:p>
          <a:p>
            <a:endParaRPr lang="en-GB" dirty="0" smtClean="0"/>
          </a:p>
          <a:p>
            <a:endParaRPr lang="en-GB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80637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Cloud Infrastructure: Ibex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Suitable for implementing the “Cattle” use case</a:t>
            </a:r>
          </a:p>
          <a:p>
            <a:pPr lvl="1"/>
            <a:r>
              <a:rPr lang="en-GB" dirty="0"/>
              <a:t>machines that may die without impact in service (Ex: </a:t>
            </a:r>
            <a:r>
              <a:rPr lang="en-GB" dirty="0" err="1"/>
              <a:t>lxplus</a:t>
            </a:r>
            <a:r>
              <a:rPr lang="en-GB" dirty="0"/>
              <a:t>, </a:t>
            </a:r>
            <a:r>
              <a:rPr lang="en-GB" dirty="0" err="1"/>
              <a:t>lxbatch</a:t>
            </a:r>
            <a:r>
              <a:rPr lang="en-GB" dirty="0" smtClean="0"/>
              <a:t>)</a:t>
            </a:r>
          </a:p>
          <a:p>
            <a:pPr lvl="1"/>
            <a:r>
              <a:rPr lang="en-GB"/>
              <a:t>C</a:t>
            </a:r>
            <a:r>
              <a:rPr lang="en-GB" smtClean="0"/>
              <a:t>an </a:t>
            </a:r>
            <a:r>
              <a:rPr lang="en-GB" dirty="0"/>
              <a:t>include puppet-managed nodes in load-balanced aliases</a:t>
            </a:r>
          </a:p>
          <a:p>
            <a:pPr lvl="1"/>
            <a:r>
              <a:rPr lang="en-GB" dirty="0"/>
              <a:t>The new nodes to be behind lxplus6.cern.ch are hosted and configured within the CERN IT Agile </a:t>
            </a:r>
            <a:r>
              <a:rPr lang="en-GB" dirty="0" smtClean="0"/>
              <a:t>Infrastructure project</a:t>
            </a:r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5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60158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Ibex and beyond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Volume service will be added to Ibex in the coming weeks</a:t>
            </a:r>
          </a:p>
          <a:p>
            <a:r>
              <a:rPr lang="en-GB" dirty="0"/>
              <a:t>Ibex EOL: May 31st 2013</a:t>
            </a:r>
          </a:p>
          <a:p>
            <a:pPr lvl="1"/>
            <a:r>
              <a:rPr lang="en-GB" dirty="0"/>
              <a:t>will be destroyed, and replaced by a Grizzly based service</a:t>
            </a:r>
          </a:p>
          <a:p>
            <a:pPr lvl="1"/>
            <a:r>
              <a:rPr lang="en-GB" dirty="0"/>
              <a:t>the Grizzly service will upgraded to Havana in 6 months</a:t>
            </a:r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94509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AI Support Lines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Two support lines were created:</a:t>
            </a:r>
          </a:p>
          <a:p>
            <a:endParaRPr lang="en-GB" dirty="0" smtClean="0"/>
          </a:p>
          <a:p>
            <a:r>
              <a:rPr lang="en-GB" dirty="0"/>
              <a:t>C</a:t>
            </a:r>
            <a:r>
              <a:rPr lang="en-GB" dirty="0" smtClean="0"/>
              <a:t>loud Infrastructure support lines:</a:t>
            </a:r>
          </a:p>
          <a:p>
            <a:pPr marL="0" indent="0" algn="ctr">
              <a:buNone/>
            </a:pPr>
            <a:r>
              <a:rPr lang="en-GB" sz="2000" u="sng" dirty="0">
                <a:hlinkClick r:id="rId2"/>
              </a:rPr>
              <a:t>https://</a:t>
            </a:r>
            <a:r>
              <a:rPr lang="en-GB" sz="2000" u="sng" dirty="0" smtClean="0">
                <a:hlinkClick r:id="rId2"/>
              </a:rPr>
              <a:t>cern.service-now.com/service-portal/function.do?name=cloud-infrastructure&amp;s=cloud</a:t>
            </a:r>
            <a:r>
              <a:rPr lang="en-GB" sz="2000" u="sng" dirty="0" smtClean="0"/>
              <a:t> </a:t>
            </a:r>
          </a:p>
          <a:p>
            <a:pPr marL="0" indent="0" algn="ctr">
              <a:buNone/>
            </a:pPr>
            <a:endParaRPr lang="en-GB" sz="2000" u="sng" dirty="0" smtClean="0"/>
          </a:p>
          <a:p>
            <a:pPr marL="0" indent="0" algn="ctr">
              <a:buNone/>
            </a:pPr>
            <a:endParaRPr lang="en-GB" sz="2000" u="sng" dirty="0" smtClean="0"/>
          </a:p>
          <a:p>
            <a:r>
              <a:rPr lang="en-GB" dirty="0" smtClean="0"/>
              <a:t>Configuration Management support lines:</a:t>
            </a:r>
          </a:p>
          <a:p>
            <a:pPr marL="0" indent="0" algn="ctr">
              <a:buNone/>
            </a:pPr>
            <a:r>
              <a:rPr lang="en-GB" sz="2000" dirty="0">
                <a:hlinkClick r:id="rId3"/>
              </a:rPr>
              <a:t>https://</a:t>
            </a:r>
            <a:r>
              <a:rPr lang="en-GB" sz="2000" dirty="0" smtClean="0">
                <a:hlinkClick r:id="rId3"/>
              </a:rPr>
              <a:t>cern.service-now.com/service-portal/function.do?name=Configuration-Management</a:t>
            </a:r>
            <a:r>
              <a:rPr lang="en-GB" sz="2000" dirty="0" smtClean="0"/>
              <a:t> </a:t>
            </a:r>
            <a:endParaRPr lang="en-GB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59521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Current status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Although, we have support lines and the cloud service is getting close to production status. </a:t>
            </a:r>
          </a:p>
          <a:p>
            <a:pPr marL="0" indent="0" algn="r">
              <a:buNone/>
            </a:pPr>
            <a:endParaRPr lang="en-GB" dirty="0" smtClean="0"/>
          </a:p>
          <a:p>
            <a:pPr marL="0" indent="0" algn="r">
              <a:buNone/>
            </a:pPr>
            <a:r>
              <a:rPr lang="en-GB" dirty="0" smtClean="0"/>
              <a:t>…everything is still a pre-production service</a:t>
            </a:r>
          </a:p>
          <a:p>
            <a:pPr marL="0" indent="0" algn="ctr">
              <a:buNone/>
            </a:pPr>
            <a:endParaRPr lang="en-GB" b="1" dirty="0"/>
          </a:p>
          <a:p>
            <a:pPr marL="0" indent="0" algn="ctr">
              <a:buNone/>
            </a:pPr>
            <a:r>
              <a:rPr lang="en-GB" sz="3200" b="1" dirty="0" smtClean="0"/>
              <a:t>things </a:t>
            </a:r>
            <a:r>
              <a:rPr lang="en-GB" sz="3200" b="1" smtClean="0"/>
              <a:t>can change…!!!</a:t>
            </a:r>
            <a:endParaRPr lang="en-GB" sz="3200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1524711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Migrate </a:t>
            </a:r>
            <a:r>
              <a:rPr lang="en-GB" dirty="0" err="1"/>
              <a:t>Quattor</a:t>
            </a:r>
            <a:r>
              <a:rPr lang="en-GB" dirty="0"/>
              <a:t>-managed </a:t>
            </a:r>
            <a:r>
              <a:rPr lang="en-GB" dirty="0" smtClean="0"/>
              <a:t>machines </a:t>
            </a:r>
            <a:r>
              <a:rPr lang="en-GB" dirty="0"/>
              <a:t>to AI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1066800"/>
            <a:ext cx="7543800" cy="3280898"/>
          </a:xfrm>
        </p:spPr>
        <p:txBody>
          <a:bodyPr>
            <a:spAutoFit/>
          </a:bodyPr>
          <a:lstStyle/>
          <a:p>
            <a:pPr algn="just"/>
            <a:r>
              <a:rPr lang="en-GB" dirty="0" smtClean="0"/>
              <a:t>There is no automated way to convert  a </a:t>
            </a:r>
            <a:r>
              <a:rPr lang="en-GB" dirty="0" err="1" smtClean="0"/>
              <a:t>Quattor</a:t>
            </a:r>
            <a:r>
              <a:rPr lang="en-GB" dirty="0" smtClean="0"/>
              <a:t>-managed machine into a Puppet-managed machine. Essentially, the migration is an execution of the following steps:</a:t>
            </a:r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9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1331641" y="3284984"/>
            <a:ext cx="5688631" cy="35240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GB" sz="1700" dirty="0"/>
              <a:t>Configure base settings (Ex: </a:t>
            </a:r>
            <a:r>
              <a:rPr lang="en-GB" sz="1700" dirty="0" smtClean="0"/>
              <a:t>users, firewall)</a:t>
            </a:r>
          </a:p>
          <a:p>
            <a:pPr marL="514350" indent="-514350">
              <a:buFont typeface="+mj-lt"/>
              <a:buAutoNum type="arabicPeriod"/>
            </a:pPr>
            <a:endParaRPr lang="en-GB" sz="1700" dirty="0"/>
          </a:p>
          <a:p>
            <a:pPr marL="514350" indent="-514350">
              <a:buFont typeface="+mj-lt"/>
              <a:buAutoNum type="arabicPeriod"/>
            </a:pPr>
            <a:r>
              <a:rPr lang="en-GB" sz="1700" dirty="0"/>
              <a:t>Include </a:t>
            </a:r>
            <a:r>
              <a:rPr lang="en-GB" sz="1700" dirty="0" smtClean="0"/>
              <a:t>AI puppet </a:t>
            </a:r>
            <a:r>
              <a:rPr lang="en-GB" sz="1700" dirty="0"/>
              <a:t>modules that install and configure common services (Ex: </a:t>
            </a:r>
            <a:r>
              <a:rPr lang="en-GB" sz="1700" dirty="0" err="1"/>
              <a:t>afs</a:t>
            </a:r>
            <a:r>
              <a:rPr lang="en-GB" sz="1700" dirty="0"/>
              <a:t>, Apache, MySQL) </a:t>
            </a:r>
            <a:endParaRPr lang="en-GB" sz="1700" dirty="0" smtClean="0"/>
          </a:p>
          <a:p>
            <a:pPr marL="514350" indent="-514350">
              <a:buFont typeface="+mj-lt"/>
              <a:buAutoNum type="arabicPeriod"/>
            </a:pPr>
            <a:endParaRPr lang="en-GB" sz="1700" dirty="0"/>
          </a:p>
          <a:p>
            <a:pPr marL="514350" indent="-514350">
              <a:buFont typeface="+mj-lt"/>
              <a:buAutoNum type="arabicPeriod"/>
            </a:pPr>
            <a:r>
              <a:rPr lang="en-GB" sz="1700" dirty="0"/>
              <a:t>Install additional </a:t>
            </a:r>
            <a:r>
              <a:rPr lang="en-GB" sz="1700" dirty="0" smtClean="0"/>
              <a:t>software (Custom or specific applications/services needed by the machine) </a:t>
            </a:r>
            <a:r>
              <a:rPr lang="en-GB" sz="1700" smtClean="0"/>
              <a:t>[rpms (dependencies </a:t>
            </a:r>
            <a:r>
              <a:rPr lang="en-GB" sz="1700" dirty="0" smtClean="0"/>
              <a:t>are </a:t>
            </a:r>
            <a:r>
              <a:rPr lang="en-GB" sz="1700" smtClean="0"/>
              <a:t>resolved automatically), </a:t>
            </a:r>
            <a:r>
              <a:rPr lang="en-GB" sz="1700" dirty="0" smtClean="0"/>
              <a:t>extra repositories, etc…]</a:t>
            </a:r>
          </a:p>
          <a:p>
            <a:pPr marL="514350" indent="-514350">
              <a:buFont typeface="+mj-lt"/>
              <a:buAutoNum type="arabicPeriod"/>
            </a:pPr>
            <a:endParaRPr lang="en-GB" sz="1700" dirty="0" smtClean="0"/>
          </a:p>
          <a:p>
            <a:pPr marL="514350" indent="-514350">
              <a:buFont typeface="+mj-lt"/>
              <a:buAutoNum type="arabicPeriod"/>
            </a:pPr>
            <a:r>
              <a:rPr lang="en-GB" sz="1700" dirty="0" smtClean="0"/>
              <a:t>Configure additional software with puppet </a:t>
            </a:r>
          </a:p>
          <a:p>
            <a:r>
              <a:rPr lang="en-GB" dirty="0" smtClean="0"/>
              <a:t>(</a:t>
            </a:r>
            <a:r>
              <a:rPr lang="en-GB" sz="1500" b="1" dirty="0" smtClean="0"/>
              <a:t>If the configuration of additional software is used in several </a:t>
            </a:r>
            <a:r>
              <a:rPr lang="en-GB" sz="1500" b="1" dirty="0" err="1" smtClean="0"/>
              <a:t>hostgroups</a:t>
            </a:r>
            <a:r>
              <a:rPr lang="en-GB" sz="1500" b="1" dirty="0"/>
              <a:t> </a:t>
            </a:r>
            <a:r>
              <a:rPr lang="en-GB" sz="1500" b="1" dirty="0" smtClean="0"/>
              <a:t>you should create a AI puppet module</a:t>
            </a:r>
            <a:r>
              <a:rPr lang="en-GB" dirty="0" smtClean="0"/>
              <a:t>)</a:t>
            </a:r>
            <a:endParaRPr lang="en-GB" dirty="0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7435" y="2996952"/>
            <a:ext cx="994404" cy="37444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47768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ESTemplate_small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PESTemplate_small</Template>
  <TotalTime>21241</TotalTime>
  <Words>365</Words>
  <Application>Microsoft Office PowerPoint</Application>
  <PresentationFormat>On-screen Show (4:3)</PresentationFormat>
  <Paragraphs>72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11</vt:i4>
      </vt:variant>
    </vt:vector>
  </HeadingPairs>
  <TitlesOfParts>
    <vt:vector size="13" baseType="lpstr">
      <vt:lpstr>PESTemplate_small</vt:lpstr>
      <vt:lpstr>Custom Design</vt:lpstr>
      <vt:lpstr>Ibex and AI HOWTO</vt:lpstr>
      <vt:lpstr>Agenda</vt:lpstr>
      <vt:lpstr>Recap: AI Components</vt:lpstr>
      <vt:lpstr>Cloud Infrastructure: Ibex</vt:lpstr>
      <vt:lpstr>Cloud Infrastructure: Ibex</vt:lpstr>
      <vt:lpstr>Ibex and beyond</vt:lpstr>
      <vt:lpstr>AI Support Lines</vt:lpstr>
      <vt:lpstr>Current status</vt:lpstr>
      <vt:lpstr>Migrate Quattor-managed machines to AI</vt:lpstr>
      <vt:lpstr>Demo</vt:lpstr>
      <vt:lpstr>???????????????????????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Vitor Emanuel Gomes Gouveia</dc:creator>
  <cp:lastModifiedBy>Vitor Emanuel Gomes Gouveia</cp:lastModifiedBy>
  <cp:revision>217</cp:revision>
  <dcterms:created xsi:type="dcterms:W3CDTF">2013-01-10T16:44:10Z</dcterms:created>
  <dcterms:modified xsi:type="dcterms:W3CDTF">2013-03-14T10:33:57Z</dcterms:modified>
</cp:coreProperties>
</file>