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56" r:id="rId1"/>
  </p:sldMasterIdLst>
  <p:notesMasterIdLst>
    <p:notesMasterId r:id="rId26"/>
  </p:notesMasterIdLst>
  <p:sldIdLst>
    <p:sldId id="285" r:id="rId2"/>
    <p:sldId id="256" r:id="rId3"/>
    <p:sldId id="291" r:id="rId4"/>
    <p:sldId id="294" r:id="rId5"/>
    <p:sldId id="296" r:id="rId6"/>
    <p:sldId id="290" r:id="rId7"/>
    <p:sldId id="317" r:id="rId8"/>
    <p:sldId id="312" r:id="rId9"/>
    <p:sldId id="313" r:id="rId10"/>
    <p:sldId id="310" r:id="rId11"/>
    <p:sldId id="315" r:id="rId12"/>
    <p:sldId id="316" r:id="rId13"/>
    <p:sldId id="314" r:id="rId14"/>
    <p:sldId id="295" r:id="rId15"/>
    <p:sldId id="298" r:id="rId16"/>
    <p:sldId id="299" r:id="rId17"/>
    <p:sldId id="318" r:id="rId18"/>
    <p:sldId id="319" r:id="rId19"/>
    <p:sldId id="320" r:id="rId20"/>
    <p:sldId id="302" r:id="rId21"/>
    <p:sldId id="305" r:id="rId22"/>
    <p:sldId id="308" r:id="rId23"/>
    <p:sldId id="309" r:id="rId24"/>
    <p:sldId id="293" r:id="rId25"/>
  </p:sldIdLst>
  <p:sldSz cx="9144000" cy="6858000" type="screen4x3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0" autoAdjust="0"/>
    <p:restoredTop sz="94660"/>
  </p:normalViewPr>
  <p:slideViewPr>
    <p:cSldViewPr>
      <p:cViewPr>
        <p:scale>
          <a:sx n="94" d="100"/>
          <a:sy n="94" d="100"/>
        </p:scale>
        <p:origin x="-2298" y="-10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6C93A6-5D50-402F-8BD8-8985AFB28E83}" type="doc">
      <dgm:prSet loTypeId="urn:microsoft.com/office/officeart/2008/layout/TitlePictureLineup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483505-96BC-448A-A5B2-2D341F57CF42}">
      <dgm:prSet phldrT="[Text]"/>
      <dgm:spPr/>
      <dgm:t>
        <a:bodyPr/>
        <a:lstStyle/>
        <a:p>
          <a:r>
            <a:rPr lang="en-US" dirty="0" smtClean="0"/>
            <a:t>Simulations</a:t>
          </a:r>
          <a:endParaRPr lang="en-US" dirty="0"/>
        </a:p>
      </dgm:t>
    </dgm:pt>
    <dgm:pt modelId="{EF5D75D7-9090-4579-8E70-272E020F99B8}" type="parTrans" cxnId="{3792AF4A-7406-4CCD-9AFE-5448E10059BE}">
      <dgm:prSet/>
      <dgm:spPr/>
      <dgm:t>
        <a:bodyPr/>
        <a:lstStyle/>
        <a:p>
          <a:endParaRPr lang="en-US"/>
        </a:p>
      </dgm:t>
    </dgm:pt>
    <dgm:pt modelId="{C5D698EC-3CD9-4C3A-89AA-E1326D4EBA83}" type="sibTrans" cxnId="{3792AF4A-7406-4CCD-9AFE-5448E10059BE}">
      <dgm:prSet/>
      <dgm:spPr/>
      <dgm:t>
        <a:bodyPr/>
        <a:lstStyle/>
        <a:p>
          <a:endParaRPr lang="en-US"/>
        </a:p>
      </dgm:t>
    </dgm:pt>
    <dgm:pt modelId="{4D60D666-A5E3-4118-96F3-1D984E5A4C02}">
      <dgm:prSet phldrT="[Text]"/>
      <dgm:spPr/>
      <dgm:t>
        <a:bodyPr/>
        <a:lstStyle/>
        <a:p>
          <a:r>
            <a:rPr lang="en-US" dirty="0" smtClean="0"/>
            <a:t>Future Activity:</a:t>
          </a:r>
        </a:p>
        <a:p>
          <a:r>
            <a:rPr lang="en-US" dirty="0" smtClean="0"/>
            <a:t>Monte-Carlo Simulation of response and comparison to measurement (small and big pixels)</a:t>
          </a:r>
          <a:endParaRPr lang="en-US" dirty="0"/>
        </a:p>
      </dgm:t>
    </dgm:pt>
    <dgm:pt modelId="{1C131893-8B97-429E-A03B-7570D81C9A14}" type="parTrans" cxnId="{FC9AAC4F-2E17-4328-BC64-374997390F4D}">
      <dgm:prSet/>
      <dgm:spPr/>
      <dgm:t>
        <a:bodyPr/>
        <a:lstStyle/>
        <a:p>
          <a:endParaRPr lang="en-US"/>
        </a:p>
      </dgm:t>
    </dgm:pt>
    <dgm:pt modelId="{CF2E9173-8C2E-49C8-989D-40E476855694}" type="sibTrans" cxnId="{FC9AAC4F-2E17-4328-BC64-374997390F4D}">
      <dgm:prSet/>
      <dgm:spPr/>
      <dgm:t>
        <a:bodyPr/>
        <a:lstStyle/>
        <a:p>
          <a:endParaRPr lang="en-US"/>
        </a:p>
      </dgm:t>
    </dgm:pt>
    <dgm:pt modelId="{59B4397F-6662-4D45-ADC2-61A364C9F425}">
      <dgm:prSet phldrT="[Text]"/>
      <dgm:spPr/>
      <dgm:t>
        <a:bodyPr/>
        <a:lstStyle/>
        <a:p>
          <a:r>
            <a:rPr lang="en-US" dirty="0" smtClean="0"/>
            <a:t>Reconstruction</a:t>
          </a:r>
          <a:endParaRPr lang="en-US" dirty="0"/>
        </a:p>
      </dgm:t>
    </dgm:pt>
    <dgm:pt modelId="{E7B846E3-17E9-4CA9-B4FA-3DA37BE6D9CF}" type="parTrans" cxnId="{10356CC5-371D-443A-A346-7F12A7331589}">
      <dgm:prSet/>
      <dgm:spPr/>
      <dgm:t>
        <a:bodyPr/>
        <a:lstStyle/>
        <a:p>
          <a:endParaRPr lang="en-US"/>
        </a:p>
      </dgm:t>
    </dgm:pt>
    <dgm:pt modelId="{F8EE7C99-34B2-4C0D-A84B-7A01694F6B0D}" type="sibTrans" cxnId="{10356CC5-371D-443A-A346-7F12A7331589}">
      <dgm:prSet/>
      <dgm:spPr/>
      <dgm:t>
        <a:bodyPr/>
        <a:lstStyle/>
        <a:p>
          <a:endParaRPr lang="en-US"/>
        </a:p>
      </dgm:t>
    </dgm:pt>
    <dgm:pt modelId="{2F26E5C2-BC79-4BB8-8557-C3778ACC9A36}">
      <dgm:prSet phldrT="[Text]"/>
      <dgm:spPr/>
      <dgm:t>
        <a:bodyPr/>
        <a:lstStyle/>
        <a:p>
          <a:r>
            <a:rPr lang="en-US" dirty="0" smtClean="0"/>
            <a:t>Future Activity:</a:t>
          </a:r>
        </a:p>
        <a:p>
          <a:r>
            <a:rPr lang="en-US" dirty="0" err="1" smtClean="0"/>
            <a:t>Deconvolution</a:t>
          </a:r>
          <a:r>
            <a:rPr lang="en-US" dirty="0" smtClean="0"/>
            <a:t> to reconstruct impinging spectra (small and big pixels) </a:t>
          </a:r>
        </a:p>
        <a:p>
          <a:r>
            <a:rPr lang="en-US" dirty="0" smtClean="0"/>
            <a:t>Dose Calculation</a:t>
          </a:r>
          <a:endParaRPr lang="en-US" dirty="0"/>
        </a:p>
      </dgm:t>
    </dgm:pt>
    <dgm:pt modelId="{8A11081C-ED52-4114-AE8D-90D0A45EE0B2}" type="parTrans" cxnId="{672D1297-E08E-4418-A18C-D86B2714FDEC}">
      <dgm:prSet/>
      <dgm:spPr/>
      <dgm:t>
        <a:bodyPr/>
        <a:lstStyle/>
        <a:p>
          <a:endParaRPr lang="en-US"/>
        </a:p>
      </dgm:t>
    </dgm:pt>
    <dgm:pt modelId="{35BAD2DC-6797-42CE-8568-B3642D0D256A}" type="sibTrans" cxnId="{672D1297-E08E-4418-A18C-D86B2714FDEC}">
      <dgm:prSet/>
      <dgm:spPr/>
      <dgm:t>
        <a:bodyPr/>
        <a:lstStyle/>
        <a:p>
          <a:endParaRPr lang="en-US"/>
        </a:p>
      </dgm:t>
    </dgm:pt>
    <dgm:pt modelId="{FA082EAC-D74C-4B0F-85F8-C4150C405416}">
      <dgm:prSet phldrT="[Text]"/>
      <dgm:spPr/>
      <dgm:t>
        <a:bodyPr/>
        <a:lstStyle/>
        <a:p>
          <a:r>
            <a:rPr lang="en-US" dirty="0" smtClean="0"/>
            <a:t>Range of Work</a:t>
          </a:r>
          <a:endParaRPr lang="en-US" dirty="0"/>
        </a:p>
      </dgm:t>
    </dgm:pt>
    <dgm:pt modelId="{607C2E55-C4F1-4BE2-9A55-7D87DDDBCB41}" type="parTrans" cxnId="{27F6FDBF-65FE-4790-A60E-FDA98B9EF7DB}">
      <dgm:prSet/>
      <dgm:spPr/>
      <dgm:t>
        <a:bodyPr/>
        <a:lstStyle/>
        <a:p>
          <a:endParaRPr lang="en-US"/>
        </a:p>
      </dgm:t>
    </dgm:pt>
    <dgm:pt modelId="{BCF0570B-3F9D-4D0F-9BBB-71BA210366D4}" type="sibTrans" cxnId="{27F6FDBF-65FE-4790-A60E-FDA98B9EF7DB}">
      <dgm:prSet/>
      <dgm:spPr/>
      <dgm:t>
        <a:bodyPr/>
        <a:lstStyle/>
        <a:p>
          <a:endParaRPr lang="en-US"/>
        </a:p>
      </dgm:t>
    </dgm:pt>
    <dgm:pt modelId="{2EFF5EAF-DDA0-4B58-A365-3696E22CB327}">
      <dgm:prSet phldrT="[Text]"/>
      <dgm:spPr/>
      <dgm:t>
        <a:bodyPr/>
        <a:lstStyle/>
        <a:p>
          <a:r>
            <a:rPr lang="en-US" dirty="0" smtClean="0"/>
            <a:t>Future Activity:</a:t>
          </a:r>
        </a:p>
        <a:p>
          <a:r>
            <a:rPr lang="en-US" dirty="0" smtClean="0"/>
            <a:t>Experimental Activity with different set-up and different DAC settings</a:t>
          </a:r>
        </a:p>
      </dgm:t>
    </dgm:pt>
    <dgm:pt modelId="{54EF4A75-9D1B-484E-8F1A-2F1F71344385}" type="parTrans" cxnId="{63E204F9-0D63-4598-9C26-812A7C86EB7F}">
      <dgm:prSet/>
      <dgm:spPr/>
      <dgm:t>
        <a:bodyPr/>
        <a:lstStyle/>
        <a:p>
          <a:endParaRPr lang="en-US"/>
        </a:p>
      </dgm:t>
    </dgm:pt>
    <dgm:pt modelId="{F158AF42-D82A-4412-94E7-6D14E620D37F}" type="sibTrans" cxnId="{63E204F9-0D63-4598-9C26-812A7C86EB7F}">
      <dgm:prSet/>
      <dgm:spPr/>
      <dgm:t>
        <a:bodyPr/>
        <a:lstStyle/>
        <a:p>
          <a:endParaRPr lang="en-US"/>
        </a:p>
      </dgm:t>
    </dgm:pt>
    <dgm:pt modelId="{BD7C99B1-7067-4840-9BA5-7D01723902A1}" type="pres">
      <dgm:prSet presAssocID="{616C93A6-5D50-402F-8BD8-8985AFB28E83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DE8748-B30C-4BF7-9C1F-5AF5FF103A8C}" type="pres">
      <dgm:prSet presAssocID="{EC483505-96BC-448A-A5B2-2D341F57CF42}" presName="composite" presStyleCnt="0"/>
      <dgm:spPr/>
    </dgm:pt>
    <dgm:pt modelId="{8C8D3E0C-B4B4-49D6-8E14-1B08E6F90188}" type="pres">
      <dgm:prSet presAssocID="{EC483505-96BC-448A-A5B2-2D341F57CF42}" presName="Accent" presStyleLbl="alignAcc1" presStyleIdx="0" presStyleCnt="3"/>
      <dgm:spPr/>
    </dgm:pt>
    <dgm:pt modelId="{884614DD-B347-4B11-BBB8-CB9E3F30564C}" type="pres">
      <dgm:prSet presAssocID="{EC483505-96BC-448A-A5B2-2D341F57CF42}" presName="Image" presStyleLbl="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85D784E-A5F5-4E42-8B79-4AD54E82A20A}" type="pres">
      <dgm:prSet presAssocID="{EC483505-96BC-448A-A5B2-2D341F57CF42}" presName="Child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FBDF36-70EB-4D03-815A-4414AC2993CD}" type="pres">
      <dgm:prSet presAssocID="{EC483505-96BC-448A-A5B2-2D341F57CF42}" presName="Parent" presStyleLbl="alig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31703C-5FC3-4E5C-B835-16D5F1E71C81}" type="pres">
      <dgm:prSet presAssocID="{C5D698EC-3CD9-4C3A-89AA-E1326D4EBA83}" presName="sibTrans" presStyleCnt="0"/>
      <dgm:spPr/>
    </dgm:pt>
    <dgm:pt modelId="{31CECBBA-631A-479F-9232-663D730DBACA}" type="pres">
      <dgm:prSet presAssocID="{59B4397F-6662-4D45-ADC2-61A364C9F425}" presName="composite" presStyleCnt="0"/>
      <dgm:spPr/>
    </dgm:pt>
    <dgm:pt modelId="{70D97C9D-B1A5-4425-B28D-1114A8E3CF2D}" type="pres">
      <dgm:prSet presAssocID="{59B4397F-6662-4D45-ADC2-61A364C9F425}" presName="Accent" presStyleLbl="alignAcc1" presStyleIdx="1" presStyleCnt="3"/>
      <dgm:spPr/>
    </dgm:pt>
    <dgm:pt modelId="{40BDA061-C071-4DFC-99D4-7FC7050B31A6}" type="pres">
      <dgm:prSet presAssocID="{59B4397F-6662-4D45-ADC2-61A364C9F425}" presName="Image" presStyleLbl="nod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A82B28E-218A-4821-A912-D57CC5FC21AB}" type="pres">
      <dgm:prSet presAssocID="{59B4397F-6662-4D45-ADC2-61A364C9F425}" presName="Child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848DC8-F6A5-473E-A727-4F93CEB3899D}" type="pres">
      <dgm:prSet presAssocID="{59B4397F-6662-4D45-ADC2-61A364C9F425}" presName="Parent" presStyleLbl="alig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3CF2B2-D235-4C35-AB5C-482E32AF9057}" type="pres">
      <dgm:prSet presAssocID="{F8EE7C99-34B2-4C0D-A84B-7A01694F6B0D}" presName="sibTrans" presStyleCnt="0"/>
      <dgm:spPr/>
    </dgm:pt>
    <dgm:pt modelId="{0C57CAD8-C5A4-48C6-9199-03A7013D531B}" type="pres">
      <dgm:prSet presAssocID="{FA082EAC-D74C-4B0F-85F8-C4150C405416}" presName="composite" presStyleCnt="0"/>
      <dgm:spPr/>
    </dgm:pt>
    <dgm:pt modelId="{5899E734-D0EF-426D-8C45-99D563E111A6}" type="pres">
      <dgm:prSet presAssocID="{FA082EAC-D74C-4B0F-85F8-C4150C405416}" presName="Accent" presStyleLbl="alignAcc1" presStyleIdx="2" presStyleCnt="3"/>
      <dgm:spPr/>
    </dgm:pt>
    <dgm:pt modelId="{1FCFA23F-E31E-4227-82DC-A2A9B9EB42DB}" type="pres">
      <dgm:prSet presAssocID="{FA082EAC-D74C-4B0F-85F8-C4150C405416}" presName="Image" presStyleLbl="nod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E504FFE-4E50-4EC3-A4FC-464C6A7332C8}" type="pres">
      <dgm:prSet presAssocID="{FA082EAC-D74C-4B0F-85F8-C4150C405416}" presName="Child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2AB040-879C-4616-A023-C1EB91E6960A}" type="pres">
      <dgm:prSet presAssocID="{FA082EAC-D74C-4B0F-85F8-C4150C405416}" presName="Parent" presStyleLbl="alig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66414B-2AE7-4D22-9D27-DDC7DABA9B7F}" type="presOf" srcId="{59B4397F-6662-4D45-ADC2-61A364C9F425}" destId="{A6848DC8-F6A5-473E-A727-4F93CEB3899D}" srcOrd="0" destOrd="0" presId="urn:microsoft.com/office/officeart/2008/layout/TitlePictureLineup"/>
    <dgm:cxn modelId="{63E204F9-0D63-4598-9C26-812A7C86EB7F}" srcId="{FA082EAC-D74C-4B0F-85F8-C4150C405416}" destId="{2EFF5EAF-DDA0-4B58-A365-3696E22CB327}" srcOrd="0" destOrd="0" parTransId="{54EF4A75-9D1B-484E-8F1A-2F1F71344385}" sibTransId="{F158AF42-D82A-4412-94E7-6D14E620D37F}"/>
    <dgm:cxn modelId="{6BA5D87C-5207-45C3-93F6-77D252095342}" type="presOf" srcId="{4D60D666-A5E3-4118-96F3-1D984E5A4C02}" destId="{485D784E-A5F5-4E42-8B79-4AD54E82A20A}" srcOrd="0" destOrd="0" presId="urn:microsoft.com/office/officeart/2008/layout/TitlePictureLineup"/>
    <dgm:cxn modelId="{FC9AAC4F-2E17-4328-BC64-374997390F4D}" srcId="{EC483505-96BC-448A-A5B2-2D341F57CF42}" destId="{4D60D666-A5E3-4118-96F3-1D984E5A4C02}" srcOrd="0" destOrd="0" parTransId="{1C131893-8B97-429E-A03B-7570D81C9A14}" sibTransId="{CF2E9173-8C2E-49C8-989D-40E476855694}"/>
    <dgm:cxn modelId="{27F6FDBF-65FE-4790-A60E-FDA98B9EF7DB}" srcId="{616C93A6-5D50-402F-8BD8-8985AFB28E83}" destId="{FA082EAC-D74C-4B0F-85F8-C4150C405416}" srcOrd="2" destOrd="0" parTransId="{607C2E55-C4F1-4BE2-9A55-7D87DDDBCB41}" sibTransId="{BCF0570B-3F9D-4D0F-9BBB-71BA210366D4}"/>
    <dgm:cxn modelId="{E1D70410-CDE4-4627-B360-879CB6F20C5E}" type="presOf" srcId="{616C93A6-5D50-402F-8BD8-8985AFB28E83}" destId="{BD7C99B1-7067-4840-9BA5-7D01723902A1}" srcOrd="0" destOrd="0" presId="urn:microsoft.com/office/officeart/2008/layout/TitlePictureLineup"/>
    <dgm:cxn modelId="{52F7E63F-6C4F-47DD-B56D-3A3025402DFA}" type="presOf" srcId="{2F26E5C2-BC79-4BB8-8557-C3778ACC9A36}" destId="{BA82B28E-218A-4821-A912-D57CC5FC21AB}" srcOrd="0" destOrd="0" presId="urn:microsoft.com/office/officeart/2008/layout/TitlePictureLineup"/>
    <dgm:cxn modelId="{46B327CA-A4ED-4C56-9B6F-B9B054E86A4F}" type="presOf" srcId="{EC483505-96BC-448A-A5B2-2D341F57CF42}" destId="{29FBDF36-70EB-4D03-815A-4414AC2993CD}" srcOrd="0" destOrd="0" presId="urn:microsoft.com/office/officeart/2008/layout/TitlePictureLineup"/>
    <dgm:cxn modelId="{10356CC5-371D-443A-A346-7F12A7331589}" srcId="{616C93A6-5D50-402F-8BD8-8985AFB28E83}" destId="{59B4397F-6662-4D45-ADC2-61A364C9F425}" srcOrd="1" destOrd="0" parTransId="{E7B846E3-17E9-4CA9-B4FA-3DA37BE6D9CF}" sibTransId="{F8EE7C99-34B2-4C0D-A84B-7A01694F6B0D}"/>
    <dgm:cxn modelId="{672D1297-E08E-4418-A18C-D86B2714FDEC}" srcId="{59B4397F-6662-4D45-ADC2-61A364C9F425}" destId="{2F26E5C2-BC79-4BB8-8557-C3778ACC9A36}" srcOrd="0" destOrd="0" parTransId="{8A11081C-ED52-4114-AE8D-90D0A45EE0B2}" sibTransId="{35BAD2DC-6797-42CE-8568-B3642D0D256A}"/>
    <dgm:cxn modelId="{03CF75C0-70EC-41FE-BD3B-4DB59337D843}" type="presOf" srcId="{FA082EAC-D74C-4B0F-85F8-C4150C405416}" destId="{9C2AB040-879C-4616-A023-C1EB91E6960A}" srcOrd="0" destOrd="0" presId="urn:microsoft.com/office/officeart/2008/layout/TitlePictureLineup"/>
    <dgm:cxn modelId="{2BC8397B-81FB-4E4B-8CB4-069DB02604B6}" type="presOf" srcId="{2EFF5EAF-DDA0-4B58-A365-3696E22CB327}" destId="{8E504FFE-4E50-4EC3-A4FC-464C6A7332C8}" srcOrd="0" destOrd="0" presId="urn:microsoft.com/office/officeart/2008/layout/TitlePictureLineup"/>
    <dgm:cxn modelId="{3792AF4A-7406-4CCD-9AFE-5448E10059BE}" srcId="{616C93A6-5D50-402F-8BD8-8985AFB28E83}" destId="{EC483505-96BC-448A-A5B2-2D341F57CF42}" srcOrd="0" destOrd="0" parTransId="{EF5D75D7-9090-4579-8E70-272E020F99B8}" sibTransId="{C5D698EC-3CD9-4C3A-89AA-E1326D4EBA83}"/>
    <dgm:cxn modelId="{3102FA72-FACF-438C-9A02-41A2D5925FD1}" type="presParOf" srcId="{BD7C99B1-7067-4840-9BA5-7D01723902A1}" destId="{BCDE8748-B30C-4BF7-9C1F-5AF5FF103A8C}" srcOrd="0" destOrd="0" presId="urn:microsoft.com/office/officeart/2008/layout/TitlePictureLineup"/>
    <dgm:cxn modelId="{2EC0F983-7423-40F7-8AB4-D8816B2B873E}" type="presParOf" srcId="{BCDE8748-B30C-4BF7-9C1F-5AF5FF103A8C}" destId="{8C8D3E0C-B4B4-49D6-8E14-1B08E6F90188}" srcOrd="0" destOrd="0" presId="urn:microsoft.com/office/officeart/2008/layout/TitlePictureLineup"/>
    <dgm:cxn modelId="{8622085C-4C3E-4C2D-BAFD-0902B34D7022}" type="presParOf" srcId="{BCDE8748-B30C-4BF7-9C1F-5AF5FF103A8C}" destId="{884614DD-B347-4B11-BBB8-CB9E3F30564C}" srcOrd="1" destOrd="0" presId="urn:microsoft.com/office/officeart/2008/layout/TitlePictureLineup"/>
    <dgm:cxn modelId="{9D9FCABF-C3F2-4D40-B9D3-5C093849385F}" type="presParOf" srcId="{BCDE8748-B30C-4BF7-9C1F-5AF5FF103A8C}" destId="{485D784E-A5F5-4E42-8B79-4AD54E82A20A}" srcOrd="2" destOrd="0" presId="urn:microsoft.com/office/officeart/2008/layout/TitlePictureLineup"/>
    <dgm:cxn modelId="{FF38F35E-CEEC-43D6-B5CC-61CD6EB4DF1D}" type="presParOf" srcId="{BCDE8748-B30C-4BF7-9C1F-5AF5FF103A8C}" destId="{29FBDF36-70EB-4D03-815A-4414AC2993CD}" srcOrd="3" destOrd="0" presId="urn:microsoft.com/office/officeart/2008/layout/TitlePictureLineup"/>
    <dgm:cxn modelId="{008FB594-1AA3-4B2D-9F98-39511E72DA11}" type="presParOf" srcId="{BD7C99B1-7067-4840-9BA5-7D01723902A1}" destId="{A831703C-5FC3-4E5C-B835-16D5F1E71C81}" srcOrd="1" destOrd="0" presId="urn:microsoft.com/office/officeart/2008/layout/TitlePictureLineup"/>
    <dgm:cxn modelId="{C423F259-B395-4660-954D-0C03CB0F8C4D}" type="presParOf" srcId="{BD7C99B1-7067-4840-9BA5-7D01723902A1}" destId="{31CECBBA-631A-479F-9232-663D730DBACA}" srcOrd="2" destOrd="0" presId="urn:microsoft.com/office/officeart/2008/layout/TitlePictureLineup"/>
    <dgm:cxn modelId="{5C508A5D-3264-4177-9D3D-CBD030667008}" type="presParOf" srcId="{31CECBBA-631A-479F-9232-663D730DBACA}" destId="{70D97C9D-B1A5-4425-B28D-1114A8E3CF2D}" srcOrd="0" destOrd="0" presId="urn:microsoft.com/office/officeart/2008/layout/TitlePictureLineup"/>
    <dgm:cxn modelId="{634A6E62-80BC-41FF-A426-A48802DF05CD}" type="presParOf" srcId="{31CECBBA-631A-479F-9232-663D730DBACA}" destId="{40BDA061-C071-4DFC-99D4-7FC7050B31A6}" srcOrd="1" destOrd="0" presId="urn:microsoft.com/office/officeart/2008/layout/TitlePictureLineup"/>
    <dgm:cxn modelId="{360017BA-2F69-4EDC-B9D4-CD027F94B252}" type="presParOf" srcId="{31CECBBA-631A-479F-9232-663D730DBACA}" destId="{BA82B28E-218A-4821-A912-D57CC5FC21AB}" srcOrd="2" destOrd="0" presId="urn:microsoft.com/office/officeart/2008/layout/TitlePictureLineup"/>
    <dgm:cxn modelId="{5F94A16D-6D0E-427E-813D-93070CBB9754}" type="presParOf" srcId="{31CECBBA-631A-479F-9232-663D730DBACA}" destId="{A6848DC8-F6A5-473E-A727-4F93CEB3899D}" srcOrd="3" destOrd="0" presId="urn:microsoft.com/office/officeart/2008/layout/TitlePictureLineup"/>
    <dgm:cxn modelId="{2E7273B9-0A10-42A9-81B7-43F09C0BF94D}" type="presParOf" srcId="{BD7C99B1-7067-4840-9BA5-7D01723902A1}" destId="{FC3CF2B2-D235-4C35-AB5C-482E32AF9057}" srcOrd="3" destOrd="0" presId="urn:microsoft.com/office/officeart/2008/layout/TitlePictureLineup"/>
    <dgm:cxn modelId="{A9D7C35B-D8D4-4C7A-9ACE-2D2E78E12D63}" type="presParOf" srcId="{BD7C99B1-7067-4840-9BA5-7D01723902A1}" destId="{0C57CAD8-C5A4-48C6-9199-03A7013D531B}" srcOrd="4" destOrd="0" presId="urn:microsoft.com/office/officeart/2008/layout/TitlePictureLineup"/>
    <dgm:cxn modelId="{A4BD9065-13D1-4DC2-B091-3DC0ECB61C32}" type="presParOf" srcId="{0C57CAD8-C5A4-48C6-9199-03A7013D531B}" destId="{5899E734-D0EF-426D-8C45-99D563E111A6}" srcOrd="0" destOrd="0" presId="urn:microsoft.com/office/officeart/2008/layout/TitlePictureLineup"/>
    <dgm:cxn modelId="{ED54FF08-851B-49B0-9F82-8048CDEC948A}" type="presParOf" srcId="{0C57CAD8-C5A4-48C6-9199-03A7013D531B}" destId="{1FCFA23F-E31E-4227-82DC-A2A9B9EB42DB}" srcOrd="1" destOrd="0" presId="urn:microsoft.com/office/officeart/2008/layout/TitlePictureLineup"/>
    <dgm:cxn modelId="{0C4AA32F-1597-4031-966F-07BD36120A9D}" type="presParOf" srcId="{0C57CAD8-C5A4-48C6-9199-03A7013D531B}" destId="{8E504FFE-4E50-4EC3-A4FC-464C6A7332C8}" srcOrd="2" destOrd="0" presId="urn:microsoft.com/office/officeart/2008/layout/TitlePictureLineup"/>
    <dgm:cxn modelId="{43F5575A-D56C-4241-9827-EC84228D1994}" type="presParOf" srcId="{0C57CAD8-C5A4-48C6-9199-03A7013D531B}" destId="{9C2AB040-879C-4616-A023-C1EB91E6960A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8D3E0C-B4B4-49D6-8E14-1B08E6F90188}">
      <dsp:nvSpPr>
        <dsp:cNvPr id="0" name=""/>
        <dsp:cNvSpPr/>
      </dsp:nvSpPr>
      <dsp:spPr>
        <a:xfrm>
          <a:off x="137160" y="434339"/>
          <a:ext cx="0" cy="3909059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4614DD-B347-4B11-BBB8-CB9E3F30564C}">
      <dsp:nvSpPr>
        <dsp:cNvPr id="0" name=""/>
        <dsp:cNvSpPr/>
      </dsp:nvSpPr>
      <dsp:spPr>
        <a:xfrm>
          <a:off x="245745" y="564641"/>
          <a:ext cx="2055947" cy="1759076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D784E-A5F5-4E42-8B79-4AD54E82A20A}">
      <dsp:nvSpPr>
        <dsp:cNvPr id="0" name=""/>
        <dsp:cNvSpPr/>
      </dsp:nvSpPr>
      <dsp:spPr>
        <a:xfrm>
          <a:off x="245745" y="2323718"/>
          <a:ext cx="2055947" cy="201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Future Activity: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Monte-Carlo Simulation of response and comparison to measurement (small and big pixels)</a:t>
          </a:r>
          <a:endParaRPr lang="en-US" sz="1700" kern="1200" dirty="0"/>
        </a:p>
      </dsp:txBody>
      <dsp:txXfrm>
        <a:off x="245745" y="2323718"/>
        <a:ext cx="2055947" cy="2019680"/>
      </dsp:txXfrm>
    </dsp:sp>
    <dsp:sp modelId="{29FBDF36-70EB-4D03-815A-4414AC2993CD}">
      <dsp:nvSpPr>
        <dsp:cNvPr id="0" name=""/>
        <dsp:cNvSpPr/>
      </dsp:nvSpPr>
      <dsp:spPr>
        <a:xfrm>
          <a:off x="137160" y="0"/>
          <a:ext cx="2171699" cy="4343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Simulations</a:t>
          </a:r>
          <a:endParaRPr lang="en-US" sz="2300" kern="1200" dirty="0"/>
        </a:p>
      </dsp:txBody>
      <dsp:txXfrm>
        <a:off x="137160" y="0"/>
        <a:ext cx="2171699" cy="434339"/>
      </dsp:txXfrm>
    </dsp:sp>
    <dsp:sp modelId="{70D97C9D-B1A5-4425-B28D-1114A8E3CF2D}">
      <dsp:nvSpPr>
        <dsp:cNvPr id="0" name=""/>
        <dsp:cNvSpPr/>
      </dsp:nvSpPr>
      <dsp:spPr>
        <a:xfrm>
          <a:off x="2686050" y="434339"/>
          <a:ext cx="0" cy="3909059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BDA061-C071-4DFC-99D4-7FC7050B31A6}">
      <dsp:nvSpPr>
        <dsp:cNvPr id="0" name=""/>
        <dsp:cNvSpPr/>
      </dsp:nvSpPr>
      <dsp:spPr>
        <a:xfrm>
          <a:off x="2794635" y="564641"/>
          <a:ext cx="2055947" cy="1759076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B28E-218A-4821-A912-D57CC5FC21AB}">
      <dsp:nvSpPr>
        <dsp:cNvPr id="0" name=""/>
        <dsp:cNvSpPr/>
      </dsp:nvSpPr>
      <dsp:spPr>
        <a:xfrm>
          <a:off x="2794635" y="2323718"/>
          <a:ext cx="2055947" cy="201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Future Activity: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Deconvolution</a:t>
          </a:r>
          <a:r>
            <a:rPr lang="en-US" sz="1700" kern="1200" dirty="0" smtClean="0"/>
            <a:t> to reconstruct impinging spectra (small and big pixels)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Dose Calculation</a:t>
          </a:r>
          <a:endParaRPr lang="en-US" sz="1700" kern="1200" dirty="0"/>
        </a:p>
      </dsp:txBody>
      <dsp:txXfrm>
        <a:off x="2794635" y="2323718"/>
        <a:ext cx="2055947" cy="2019680"/>
      </dsp:txXfrm>
    </dsp:sp>
    <dsp:sp modelId="{A6848DC8-F6A5-473E-A727-4F93CEB3899D}">
      <dsp:nvSpPr>
        <dsp:cNvPr id="0" name=""/>
        <dsp:cNvSpPr/>
      </dsp:nvSpPr>
      <dsp:spPr>
        <a:xfrm>
          <a:off x="2686050" y="0"/>
          <a:ext cx="2171699" cy="4343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Reconstruction</a:t>
          </a:r>
          <a:endParaRPr lang="en-US" sz="2300" kern="1200" dirty="0"/>
        </a:p>
      </dsp:txBody>
      <dsp:txXfrm>
        <a:off x="2686050" y="0"/>
        <a:ext cx="2171699" cy="434339"/>
      </dsp:txXfrm>
    </dsp:sp>
    <dsp:sp modelId="{5899E734-D0EF-426D-8C45-99D563E111A6}">
      <dsp:nvSpPr>
        <dsp:cNvPr id="0" name=""/>
        <dsp:cNvSpPr/>
      </dsp:nvSpPr>
      <dsp:spPr>
        <a:xfrm>
          <a:off x="5234939" y="434339"/>
          <a:ext cx="0" cy="3909059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CFA23F-E31E-4227-82DC-A2A9B9EB42DB}">
      <dsp:nvSpPr>
        <dsp:cNvPr id="0" name=""/>
        <dsp:cNvSpPr/>
      </dsp:nvSpPr>
      <dsp:spPr>
        <a:xfrm>
          <a:off x="5343524" y="564641"/>
          <a:ext cx="2055947" cy="1759076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504FFE-4E50-4EC3-A4FC-464C6A7332C8}">
      <dsp:nvSpPr>
        <dsp:cNvPr id="0" name=""/>
        <dsp:cNvSpPr/>
      </dsp:nvSpPr>
      <dsp:spPr>
        <a:xfrm>
          <a:off x="5343524" y="2323718"/>
          <a:ext cx="2055947" cy="201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Future Activity: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Experimental Activity with different set-up and different DAC settings</a:t>
          </a:r>
        </a:p>
      </dsp:txBody>
      <dsp:txXfrm>
        <a:off x="5343524" y="2323718"/>
        <a:ext cx="2055947" cy="2019680"/>
      </dsp:txXfrm>
    </dsp:sp>
    <dsp:sp modelId="{9C2AB040-879C-4616-A023-C1EB91E6960A}">
      <dsp:nvSpPr>
        <dsp:cNvPr id="0" name=""/>
        <dsp:cNvSpPr/>
      </dsp:nvSpPr>
      <dsp:spPr>
        <a:xfrm>
          <a:off x="5234939" y="0"/>
          <a:ext cx="2171699" cy="4343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Range of Work</a:t>
          </a:r>
          <a:endParaRPr lang="en-US" sz="2300" kern="1200" dirty="0"/>
        </a:p>
      </dsp:txBody>
      <dsp:txXfrm>
        <a:off x="5234939" y="0"/>
        <a:ext cx="2171699" cy="434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8ECF939-9578-4B42-9F3D-4544106F21C7}" type="datetimeFigureOut">
              <a:rPr lang="de-DE" smtClean="0"/>
              <a:pPr/>
              <a:t>11.10.2013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B57EC3C-C142-45B9-92CD-E579A959E6A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003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7EC3C-C142-45B9-92CD-E579A959E6AA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649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7EC3C-C142-45B9-92CD-E579A959E6AA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649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7EC3C-C142-45B9-92CD-E579A959E6AA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649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7EC3C-C142-45B9-92CD-E579A959E6AA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649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04822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4216983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367240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499992" y="1181067"/>
            <a:ext cx="4104456" cy="4744211"/>
          </a:xfrm>
          <a:prstGeom prst="rect">
            <a:avLst/>
          </a:prstGeom>
        </p:spPr>
        <p:txBody>
          <a:bodyPr/>
          <a:lstStyle>
            <a:lvl1pPr marL="628650" indent="-271463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6664116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ternal_use_cover.png" descr="/Users/raymond/Desktop/IBA corrections/Internal_use_cov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1" y="5778500"/>
            <a:ext cx="1763713" cy="121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71463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3029904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07950" y="-220133"/>
            <a:ext cx="8712200" cy="141393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fr-BE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charset="0"/>
              <a:ea typeface="ＭＳ Ｐゴシック" pitchFamily="28" charset="-128"/>
              <a:cs typeface="+mn-cs"/>
            </a:endParaRPr>
          </a:p>
        </p:txBody>
      </p:sp>
      <p:sp>
        <p:nvSpPr>
          <p:cNvPr id="7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39552" y="260649"/>
            <a:ext cx="8064896" cy="540890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5868080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312859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525463" y="5128684"/>
            <a:ext cx="7905750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l-BE" sz="2000" dirty="0">
                <a:solidFill>
                  <a:schemeClr val="bg1"/>
                </a:solidFill>
                <a:latin typeface="Arial Black"/>
                <a:ea typeface="ＭＳ Ｐゴシック" charset="0"/>
                <a:cs typeface="Arial Black"/>
              </a:rPr>
              <a:t>Thank you</a:t>
            </a:r>
            <a:endParaRPr lang="fr-FR" sz="2000" dirty="0">
              <a:solidFill>
                <a:schemeClr val="bg1"/>
              </a:solidFill>
              <a:latin typeface="Arial Black"/>
              <a:ea typeface="ＭＳ Ｐゴシック" charset="0"/>
              <a:cs typeface="Arial Black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891076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>
            <a:spLocks noChangeArrowheads="1"/>
          </p:cNvSpPr>
          <p:nvPr/>
        </p:nvSpPr>
        <p:spPr bwMode="auto">
          <a:xfrm>
            <a:off x="525463" y="5128684"/>
            <a:ext cx="7905750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l-BE" sz="2000" dirty="0">
                <a:solidFill>
                  <a:schemeClr val="bg1"/>
                </a:solidFill>
                <a:latin typeface="Arial Black"/>
                <a:ea typeface="ＭＳ Ｐゴシック" charset="0"/>
                <a:cs typeface="Arial Black"/>
              </a:rPr>
              <a:t>Thank you</a:t>
            </a:r>
            <a:endParaRPr lang="fr-FR" sz="2000" dirty="0">
              <a:solidFill>
                <a:schemeClr val="bg1"/>
              </a:solidFill>
              <a:latin typeface="Arial Black"/>
              <a:ea typeface="ＭＳ Ｐゴシック" charset="0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89032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5E19A45-5151-4782-A7A1-B6061E8AAB4A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C05417A-96D1-4E54-82EE-C97E556F7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1306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0771085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5292951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1932630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6423148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9861155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5790857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ternal_use_cover.png" descr="/Users/raymond/Desktop/IBA corrections/Internal_use_cov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5386918"/>
            <a:ext cx="1763712" cy="121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6233796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5029229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4"/>
          <p:cNvSpPr txBox="1">
            <a:spLocks/>
          </p:cNvSpPr>
          <p:nvPr/>
        </p:nvSpPr>
        <p:spPr>
          <a:xfrm>
            <a:off x="280989" y="6377517"/>
            <a:ext cx="1736725" cy="279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2860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7432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2004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6576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0" hangingPunct="0">
              <a:defRPr/>
            </a:pP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Protect, Enhance, and Save Lives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>
          <a:xfrm>
            <a:off x="3938588" y="6369051"/>
            <a:ext cx="685800" cy="71331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BE" sz="800" dirty="0" smtClean="0">
                <a:solidFill>
                  <a:srgbClr val="7F7F7F"/>
                </a:solidFill>
                <a:ea typeface="ヒラギノ角ゴ ProN W3" charset="-128"/>
                <a:cs typeface="+mn-cs"/>
                <a:sym typeface="Gill Sans" charset="0"/>
              </a:rPr>
              <a:t>- </a:t>
            </a:r>
            <a:fld id="{A4E517E8-1B54-477A-992B-1CAB113350E3}" type="slidenum">
              <a:rPr lang="fr-BE" sz="800" smtClean="0">
                <a:solidFill>
                  <a:srgbClr val="7F7F7F"/>
                </a:solidFill>
                <a:ea typeface="ヒラギノ角ゴ ProN W3" charset="-128"/>
                <a:cs typeface="+mn-cs"/>
                <a:sym typeface="Gill Sans" charset="0"/>
              </a:rPr>
              <a:pPr algn="ctr" eaLnBrk="1" hangingPunct="1">
                <a:defRPr/>
              </a:pPr>
              <a:t>‹#›</a:t>
            </a:fld>
            <a:r>
              <a:rPr lang="fr-BE" sz="800" dirty="0" smtClean="0">
                <a:solidFill>
                  <a:srgbClr val="7F7F7F"/>
                </a:solidFill>
                <a:ea typeface="ヒラギノ角ゴ ProN W3" charset="-128"/>
                <a:cs typeface="+mn-cs"/>
                <a:sym typeface="Gill Sans" charset="0"/>
              </a:rPr>
              <a:t> -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  <p:sldLayoutId id="2147484558" r:id="rId2"/>
    <p:sldLayoutId id="2147484559" r:id="rId3"/>
    <p:sldLayoutId id="2147484560" r:id="rId4"/>
    <p:sldLayoutId id="2147484561" r:id="rId5"/>
    <p:sldLayoutId id="2147484562" r:id="rId6"/>
    <p:sldLayoutId id="2147484563" r:id="rId7"/>
    <p:sldLayoutId id="2147484564" r:id="rId8"/>
    <p:sldLayoutId id="2147484565" r:id="rId9"/>
    <p:sldLayoutId id="2147484566" r:id="rId10"/>
    <p:sldLayoutId id="2147484567" r:id="rId11"/>
    <p:sldLayoutId id="2147484568" r:id="rId12"/>
    <p:sldLayoutId id="2147484569" r:id="rId13"/>
    <p:sldLayoutId id="2147484570" r:id="rId14"/>
    <p:sldLayoutId id="2147484571" r:id="rId15"/>
    <p:sldLayoutId id="2147484572" r:id="rId16"/>
  </p:sldLayoutIdLst>
  <p:hf sldNum="0" hdr="0" ft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p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35417"/>
            <a:ext cx="2667000" cy="2022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1143006"/>
            <a:ext cx="7620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 err="1" smtClean="0">
                <a:solidFill>
                  <a:schemeClr val="accent1"/>
                </a:solidFill>
              </a:rPr>
              <a:t>Dosepix</a:t>
            </a:r>
            <a:r>
              <a:rPr lang="de-DE" sz="4000" dirty="0" smtClean="0">
                <a:solidFill>
                  <a:schemeClr val="accent1"/>
                </a:solidFill>
              </a:rPr>
              <a:t> – a </a:t>
            </a:r>
            <a:r>
              <a:rPr lang="de-DE" sz="4000" dirty="0" err="1" smtClean="0">
                <a:solidFill>
                  <a:schemeClr val="accent1"/>
                </a:solidFill>
              </a:rPr>
              <a:t>detector</a:t>
            </a:r>
            <a:r>
              <a:rPr lang="de-DE" sz="4000" dirty="0" smtClean="0">
                <a:solidFill>
                  <a:schemeClr val="accent1"/>
                </a:solidFill>
              </a:rPr>
              <a:t> </a:t>
            </a:r>
            <a:r>
              <a:rPr lang="de-DE" sz="4000" dirty="0" err="1" smtClean="0">
                <a:solidFill>
                  <a:schemeClr val="accent1"/>
                </a:solidFill>
              </a:rPr>
              <a:t>for</a:t>
            </a:r>
            <a:r>
              <a:rPr lang="de-DE" sz="4000" dirty="0" smtClean="0">
                <a:solidFill>
                  <a:schemeClr val="accent1"/>
                </a:solidFill>
              </a:rPr>
              <a:t> </a:t>
            </a:r>
            <a:r>
              <a:rPr lang="de-DE" sz="4000" dirty="0" err="1" smtClean="0">
                <a:solidFill>
                  <a:schemeClr val="accent1"/>
                </a:solidFill>
              </a:rPr>
              <a:t>quality</a:t>
            </a:r>
            <a:r>
              <a:rPr lang="de-DE" sz="4000" dirty="0" smtClean="0">
                <a:solidFill>
                  <a:schemeClr val="accent1"/>
                </a:solidFill>
              </a:rPr>
              <a:t> </a:t>
            </a:r>
            <a:r>
              <a:rPr lang="de-DE" sz="4000" dirty="0" err="1" smtClean="0">
                <a:solidFill>
                  <a:schemeClr val="accent1"/>
                </a:solidFill>
              </a:rPr>
              <a:t>assurance</a:t>
            </a:r>
            <a:r>
              <a:rPr lang="de-DE" sz="4000" dirty="0" smtClean="0">
                <a:solidFill>
                  <a:schemeClr val="accent1"/>
                </a:solidFill>
              </a:rPr>
              <a:t> in Medical Imaging</a:t>
            </a:r>
            <a:endParaRPr lang="de-DE" sz="4000" b="1" dirty="0" smtClean="0">
              <a:solidFill>
                <a:schemeClr val="accent1"/>
              </a:solidFill>
            </a:endParaRPr>
          </a:p>
          <a:p>
            <a:pPr algn="ctr"/>
            <a:endParaRPr lang="de-DE" sz="4000" b="1" dirty="0" smtClean="0">
              <a:solidFill>
                <a:schemeClr val="accent1"/>
              </a:solidFill>
            </a:endParaRPr>
          </a:p>
          <a:p>
            <a:pPr algn="ctr"/>
            <a:r>
              <a:rPr lang="de-DE" sz="4000" b="1" dirty="0" smtClean="0">
                <a:solidFill>
                  <a:schemeClr val="accent1"/>
                </a:solidFill>
              </a:rPr>
              <a:t>Francesca Bisello</a:t>
            </a:r>
          </a:p>
          <a:p>
            <a:pPr algn="ctr"/>
            <a:r>
              <a:rPr lang="de-DE" sz="3200" dirty="0" smtClean="0">
                <a:solidFill>
                  <a:schemeClr val="accent1"/>
                </a:solidFill>
              </a:rPr>
              <a:t>  </a:t>
            </a:r>
            <a:endParaRPr lang="de-DE" sz="3600" dirty="0">
              <a:solidFill>
                <a:schemeClr val="accent1"/>
              </a:solidFill>
            </a:endParaRPr>
          </a:p>
          <a:p>
            <a:pPr algn="ctr"/>
            <a:r>
              <a:rPr lang="de-DE" sz="2400" dirty="0" err="1" smtClean="0"/>
              <a:t>Midterm</a:t>
            </a:r>
            <a:r>
              <a:rPr lang="de-DE" sz="2400" dirty="0" smtClean="0"/>
              <a:t> Review Meeting</a:t>
            </a:r>
          </a:p>
          <a:p>
            <a:pPr algn="ctr"/>
            <a:endParaRPr lang="de-DE" sz="2000" dirty="0" smtClean="0"/>
          </a:p>
          <a:p>
            <a:pPr algn="ctr"/>
            <a:r>
              <a:rPr lang="de-DE" sz="2000" dirty="0" smtClean="0"/>
              <a:t>ARDENT Project</a:t>
            </a:r>
          </a:p>
          <a:p>
            <a:pPr algn="ctr"/>
            <a:r>
              <a:rPr lang="de-DE" sz="2000" dirty="0" err="1" smtClean="0"/>
              <a:t>October</a:t>
            </a:r>
            <a:r>
              <a:rPr lang="de-DE" sz="2000" dirty="0" smtClean="0"/>
              <a:t> 14th, Milan</a:t>
            </a:r>
          </a:p>
          <a:p>
            <a:pPr algn="ctr"/>
            <a:endParaRPr lang="de-DE" sz="2400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01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Research </a:t>
            </a:r>
            <a:r>
              <a:rPr lang="de-DE" dirty="0" err="1" smtClean="0"/>
              <a:t>Activities</a:t>
            </a:r>
            <a:endParaRPr lang="de-DE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pic>
        <p:nvPicPr>
          <p:cNvPr id="19" name="Picture 3" descr="C:\Users\fbisello\AppData\Local\Microsoft\Windows\Temporary Internet Files\Content.Outlook\4RKJREI3\20130313_0916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955800"/>
            <a:ext cx="3009900" cy="4013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114800" y="1956376"/>
            <a:ext cx="2286000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/>
              <a:t>Mammo</a:t>
            </a:r>
            <a:r>
              <a:rPr lang="en-US" sz="1100" b="1" dirty="0" smtClean="0"/>
              <a:t> Tube</a:t>
            </a:r>
          </a:p>
          <a:p>
            <a:r>
              <a:rPr lang="en-US" sz="1100" b="1" dirty="0" smtClean="0"/>
              <a:t>IBA </a:t>
            </a:r>
            <a:r>
              <a:rPr lang="en-US" sz="1100" b="1" dirty="0" err="1" smtClean="0"/>
              <a:t>Dosimetry</a:t>
            </a:r>
            <a:r>
              <a:rPr lang="en-US" sz="1100" b="1" dirty="0" smtClean="0"/>
              <a:t>, </a:t>
            </a:r>
            <a:r>
              <a:rPr lang="en-US" sz="1100" b="1" dirty="0" err="1" smtClean="0"/>
              <a:t>Schwarzenbruck</a:t>
            </a:r>
            <a:endParaRPr lang="en-US" sz="1100" b="1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457200" y="1156161"/>
            <a:ext cx="7239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Diagnostic Quality Assurance Device for </a:t>
            </a:r>
            <a:r>
              <a:rPr lang="en-US" b="1" dirty="0" smtClean="0">
                <a:solidFill>
                  <a:schemeClr val="accent1"/>
                </a:solidFill>
              </a:rPr>
              <a:t>Mammography:</a:t>
            </a: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175991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Research </a:t>
            </a:r>
            <a:r>
              <a:rPr lang="de-DE" dirty="0" err="1" smtClean="0"/>
              <a:t>Activities</a:t>
            </a:r>
            <a:endParaRPr lang="de-DE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156161"/>
            <a:ext cx="7391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Diagnostic Quality Assurance Device for </a:t>
            </a:r>
            <a:r>
              <a:rPr lang="en-US" b="1" dirty="0" smtClean="0">
                <a:solidFill>
                  <a:schemeClr val="accent1"/>
                </a:solidFill>
              </a:rPr>
              <a:t>Mammography:</a:t>
            </a: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</p:txBody>
      </p:sp>
      <p:pic>
        <p:nvPicPr>
          <p:cNvPr id="19" name="Picture 3" descr="C:\Users\fbisello\AppData\Local\Microsoft\Windows\Temporary Internet Files\Content.Outlook\4RKJREI3\20130313_0916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955800"/>
            <a:ext cx="3009900" cy="4013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114800" y="1956376"/>
            <a:ext cx="2286000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/>
              <a:t>Mammo</a:t>
            </a:r>
            <a:r>
              <a:rPr lang="en-US" sz="1100" b="1" dirty="0" smtClean="0"/>
              <a:t> Tube</a:t>
            </a:r>
          </a:p>
          <a:p>
            <a:r>
              <a:rPr lang="en-US" sz="1100" b="1" dirty="0" smtClean="0"/>
              <a:t>IBA </a:t>
            </a:r>
            <a:r>
              <a:rPr lang="en-US" sz="1100" b="1" dirty="0" err="1" smtClean="0"/>
              <a:t>Dosimetry</a:t>
            </a:r>
            <a:r>
              <a:rPr lang="en-US" sz="1100" b="1" dirty="0" smtClean="0"/>
              <a:t>, </a:t>
            </a:r>
            <a:r>
              <a:rPr lang="en-US" sz="1100" b="1" dirty="0" err="1" smtClean="0"/>
              <a:t>Schwarzenbruck</a:t>
            </a:r>
            <a:endParaRPr lang="en-US" sz="11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038600" y="2720638"/>
            <a:ext cx="4191000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February 2013 – October 2013</a:t>
            </a:r>
          </a:p>
          <a:p>
            <a:endParaRPr lang="en-US" sz="1600" b="1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600" b="1" dirty="0" smtClean="0"/>
              <a:t>Preliminary studies:  </a:t>
            </a:r>
          </a:p>
          <a:p>
            <a:r>
              <a:rPr lang="en-US" sz="1600" b="1" dirty="0" smtClean="0"/>
              <a:t>   </a:t>
            </a:r>
            <a:r>
              <a:rPr lang="en-US" sz="1600" dirty="0" smtClean="0"/>
              <a:t>Working Modes, DAC, Spectrum measurements, </a:t>
            </a:r>
            <a:r>
              <a:rPr lang="en-US" sz="1600" dirty="0" err="1" smtClean="0"/>
              <a:t>calibartions</a:t>
            </a:r>
            <a:endParaRPr lang="en-US" sz="1600" dirty="0" smtClean="0"/>
          </a:p>
          <a:p>
            <a:endParaRPr lang="en-US" sz="1600" dirty="0" smtClean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600" b="1" dirty="0" smtClean="0"/>
              <a:t>Future:</a:t>
            </a:r>
            <a:endParaRPr lang="en-US" sz="1600" b="1" dirty="0" smtClean="0"/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US" sz="1600" dirty="0" smtClean="0"/>
              <a:t>Simulation of </a:t>
            </a:r>
            <a:r>
              <a:rPr lang="en-US" sz="1600" dirty="0" err="1" smtClean="0"/>
              <a:t>monoenergetic</a:t>
            </a:r>
            <a:r>
              <a:rPr lang="en-US" sz="1600" dirty="0" smtClean="0"/>
              <a:t> response functions</a:t>
            </a:r>
            <a:endParaRPr lang="en-US" sz="1600" dirty="0"/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US" sz="1600" dirty="0" smtClean="0"/>
              <a:t>Reconstruction of impinging spectra and dose calculation</a:t>
            </a:r>
            <a:endParaRPr lang="en-US" sz="1600" dirty="0"/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US" sz="1600" dirty="0"/>
              <a:t>Determination of the Range of </a:t>
            </a:r>
            <a:r>
              <a:rPr lang="en-US" sz="1600" dirty="0" smtClean="0"/>
              <a:t>Work</a:t>
            </a:r>
            <a:endParaRPr lang="en-US" sz="1600" b="1" dirty="0" smtClean="0"/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US" sz="1600" b="1" dirty="0" smtClean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600" b="1" dirty="0"/>
              <a:t> </a:t>
            </a:r>
            <a:r>
              <a:rPr lang="en-US" sz="1600" b="1" dirty="0" smtClean="0"/>
              <a:t>Improving Energy </a:t>
            </a:r>
            <a:r>
              <a:rPr lang="en-US" sz="1600" b="1" dirty="0" smtClean="0"/>
              <a:t>Calibration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21087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Research </a:t>
            </a:r>
            <a:r>
              <a:rPr lang="de-DE" dirty="0" err="1" smtClean="0"/>
              <a:t>Activities</a:t>
            </a:r>
            <a:endParaRPr lang="de-DE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37389027"/>
              </p:ext>
            </p:extLst>
          </p:nvPr>
        </p:nvGraphicFramePr>
        <p:xfrm>
          <a:off x="457200" y="1676406"/>
          <a:ext cx="7543800" cy="4343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57200" y="1156161"/>
            <a:ext cx="5943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/>
              <a:t>Features </a:t>
            </a:r>
            <a:r>
              <a:rPr lang="en-US" b="1" dirty="0"/>
              <a:t>: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170902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Research </a:t>
            </a:r>
            <a:r>
              <a:rPr lang="de-DE" dirty="0" err="1" smtClean="0"/>
              <a:t>Activities</a:t>
            </a:r>
            <a:endParaRPr lang="de-DE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133600" y="2412663"/>
            <a:ext cx="5715000" cy="22006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b="1" dirty="0" smtClean="0"/>
              <a:t> Based on the use of Fluorescence lines from different materials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b="1" dirty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b="1" dirty="0" smtClean="0"/>
              <a:t>Comparison between Energy Calibration and Analog Test Pulse Calibration</a:t>
            </a:r>
          </a:p>
          <a:p>
            <a:endParaRPr lang="en-US" b="1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b="1" dirty="0" smtClean="0"/>
              <a:t>Bremsstrahlung X-ray Spectra – </a:t>
            </a:r>
            <a:r>
              <a:rPr lang="en-US" b="1" dirty="0" err="1" smtClean="0"/>
              <a:t>kVp</a:t>
            </a:r>
            <a:r>
              <a:rPr lang="en-US" b="1" dirty="0" smtClean="0"/>
              <a:t> deduction </a:t>
            </a:r>
            <a:endParaRPr lang="en-US" b="1" dirty="0"/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100" b="1" dirty="0" err="1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156156"/>
            <a:ext cx="5943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600" b="1" dirty="0" smtClean="0"/>
              <a:t> </a:t>
            </a:r>
            <a:r>
              <a:rPr lang="en-US" b="1" dirty="0"/>
              <a:t>Energy Calibration </a:t>
            </a:r>
          </a:p>
          <a:p>
            <a:pPr lvl="1"/>
            <a:endParaRPr lang="en-US" sz="1600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79315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Research </a:t>
            </a:r>
            <a:r>
              <a:rPr lang="de-DE" dirty="0" err="1" smtClean="0"/>
              <a:t>Activities</a:t>
            </a:r>
            <a:endParaRPr lang="de-DE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152149"/>
            <a:ext cx="75438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/>
              <a:t>Energy  Calibration of the detector: Experimental Set-up</a:t>
            </a:r>
          </a:p>
          <a:p>
            <a:r>
              <a:rPr lang="en-US" sz="1100" b="1" dirty="0"/>
              <a:t>	</a:t>
            </a:r>
            <a:endParaRPr lang="en-US" sz="11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657600"/>
            <a:ext cx="3744131" cy="190500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38800" y="1905001"/>
            <a:ext cx="2286000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/>
              <a:t>Xray</a:t>
            </a:r>
            <a:r>
              <a:rPr lang="en-US" sz="1100" b="1" dirty="0" smtClean="0"/>
              <a:t> Tube</a:t>
            </a:r>
          </a:p>
          <a:p>
            <a:r>
              <a:rPr lang="en-US" sz="1100" b="1" dirty="0" smtClean="0"/>
              <a:t>ECAP, FAU University Erlangen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pic>
        <p:nvPicPr>
          <p:cNvPr id="1026" name="Picture 2" descr="image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00200"/>
            <a:ext cx="4057456" cy="3200400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712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Completed</a:t>
            </a:r>
            <a:r>
              <a:rPr lang="de-DE" dirty="0" smtClean="0"/>
              <a:t> Research </a:t>
            </a:r>
            <a:r>
              <a:rPr lang="de-DE" dirty="0" err="1" smtClean="0"/>
              <a:t>Activity</a:t>
            </a:r>
            <a:endParaRPr lang="de-DE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152149"/>
            <a:ext cx="80772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/>
              <a:t> Energy  Calibration of the detector: Response of a single pixel to the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fluorescence lines of different materials</a:t>
            </a:r>
          </a:p>
          <a:p>
            <a:r>
              <a:rPr lang="en-US" sz="1100" b="1" dirty="0"/>
              <a:t>	</a:t>
            </a:r>
            <a:endParaRPr lang="en-US" sz="11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248400" y="1905000"/>
            <a:ext cx="2133600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/>
              <a:t>Xray</a:t>
            </a:r>
            <a:r>
              <a:rPr lang="en-US" sz="1100" b="1" dirty="0" smtClean="0"/>
              <a:t> Tube</a:t>
            </a:r>
          </a:p>
          <a:p>
            <a:r>
              <a:rPr lang="en-US" sz="1100" b="1" dirty="0" smtClean="0"/>
              <a:t>ECAP, FAU University </a:t>
            </a:r>
            <a:r>
              <a:rPr lang="en-US" sz="1100" b="1" dirty="0" err="1" smtClean="0"/>
              <a:t>Erlangne</a:t>
            </a:r>
            <a:endParaRPr lang="en-US" sz="11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5433855" cy="381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29256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Completed</a:t>
            </a:r>
            <a:r>
              <a:rPr lang="de-DE" dirty="0" smtClean="0"/>
              <a:t> Research </a:t>
            </a:r>
            <a:r>
              <a:rPr lang="de-DE" dirty="0" err="1" smtClean="0"/>
              <a:t>Activity</a:t>
            </a:r>
            <a:endParaRPr lang="de-DE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152149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/>
              <a:t> Energy  Calibration of the detector: Interpolation and Fitting of the peaks</a:t>
            </a:r>
            <a:r>
              <a:rPr lang="en-US" b="1" dirty="0"/>
              <a:t>	</a:t>
            </a:r>
            <a:endParaRPr lang="en-US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791200" y="1905001"/>
            <a:ext cx="2133600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/>
              <a:t>Xray</a:t>
            </a:r>
            <a:r>
              <a:rPr lang="en-US" sz="1100" b="1" dirty="0" smtClean="0"/>
              <a:t> Tube</a:t>
            </a:r>
          </a:p>
          <a:p>
            <a:r>
              <a:rPr lang="en-US" sz="1100" b="1" dirty="0" smtClean="0"/>
              <a:t>ECAP, FAU University </a:t>
            </a:r>
            <a:r>
              <a:rPr lang="en-US" sz="1100" b="1" dirty="0" err="1" smtClean="0"/>
              <a:t>Erlangne</a:t>
            </a:r>
            <a:endParaRPr lang="en-US" sz="11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53" y="2395219"/>
            <a:ext cx="4999847" cy="3335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987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Completed</a:t>
            </a:r>
            <a:r>
              <a:rPr lang="de-DE" dirty="0" smtClean="0"/>
              <a:t> Research </a:t>
            </a:r>
            <a:r>
              <a:rPr lang="de-DE" dirty="0" err="1" smtClean="0"/>
              <a:t>Activity</a:t>
            </a:r>
            <a:endParaRPr lang="de-DE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152149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/>
              <a:t> Energy  Calibration of the detector: Interpolation and Fitting of the peaks</a:t>
            </a:r>
            <a:r>
              <a:rPr lang="en-US" b="1" dirty="0"/>
              <a:t>	</a:t>
            </a:r>
            <a:endParaRPr lang="en-US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791200" y="1905001"/>
            <a:ext cx="2133600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/>
              <a:t>Xray</a:t>
            </a:r>
            <a:r>
              <a:rPr lang="en-US" sz="1100" b="1" dirty="0" smtClean="0"/>
              <a:t> Tube</a:t>
            </a:r>
          </a:p>
          <a:p>
            <a:r>
              <a:rPr lang="en-US" sz="1100" b="1" dirty="0" smtClean="0"/>
              <a:t>ECAP, FAU University </a:t>
            </a:r>
            <a:r>
              <a:rPr lang="en-US" sz="1100" b="1" dirty="0" err="1" smtClean="0"/>
              <a:t>Erlangne</a:t>
            </a:r>
            <a:endParaRPr lang="en-US" sz="11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28" y="2395728"/>
            <a:ext cx="5003652" cy="333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219200" y="2895600"/>
                <a:ext cx="1981200" cy="441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sz="1200" b="0" i="1" smtClean="0">
                          <a:latin typeface="Cambria Math"/>
                        </a:rPr>
                        <m:t>=</m:t>
                      </m:r>
                      <m:r>
                        <a:rPr lang="de-DE" sz="1200" b="0" i="1" smtClean="0">
                          <a:latin typeface="Cambria Math"/>
                        </a:rPr>
                        <m:t>𝑎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latin typeface="Cambria Math"/>
                        </a:rPr>
                        <m:t>𝑏</m:t>
                      </m:r>
                      <m:r>
                        <a:rPr lang="de-DE" sz="1200" b="0" i="1" smtClean="0">
                          <a:latin typeface="Cambria Math"/>
                        </a:rPr>
                        <m:t>∗</m:t>
                      </m:r>
                      <m:r>
                        <a:rPr lang="de-DE" sz="1200" b="0" i="1" smtClean="0">
                          <a:latin typeface="Cambria Math"/>
                        </a:rPr>
                        <m:t>𝑥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sz="1200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de-DE" sz="1200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2895600"/>
                <a:ext cx="1981200" cy="441275"/>
              </a:xfrm>
              <a:prstGeom prst="rect">
                <a:avLst/>
              </a:prstGeom>
              <a:blipFill rotWithShape="1">
                <a:blip r:embed="rId3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506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Completed</a:t>
            </a:r>
            <a:r>
              <a:rPr lang="de-DE" dirty="0" smtClean="0"/>
              <a:t> Research </a:t>
            </a:r>
            <a:r>
              <a:rPr lang="de-DE" dirty="0" err="1" smtClean="0"/>
              <a:t>Activity</a:t>
            </a:r>
            <a:endParaRPr lang="de-DE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152149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/>
              <a:t> Energy Calibration of the detector</a:t>
            </a:r>
            <a:r>
              <a:rPr lang="en-US" b="1" dirty="0"/>
              <a:t>: </a:t>
            </a:r>
            <a:r>
              <a:rPr lang="en-US" b="1" dirty="0" smtClean="0"/>
              <a:t> Comparison </a:t>
            </a:r>
            <a:r>
              <a:rPr lang="en-US" b="1" dirty="0"/>
              <a:t>between Analogue Test Pulse Calibration </a:t>
            </a:r>
            <a:r>
              <a:rPr lang="en-US" b="1" dirty="0" smtClean="0"/>
              <a:t>and XRF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1200" y="1905001"/>
            <a:ext cx="2133600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/>
              <a:t>Xray</a:t>
            </a:r>
            <a:r>
              <a:rPr lang="en-US" sz="1100" b="1" dirty="0" smtClean="0"/>
              <a:t> Tube</a:t>
            </a:r>
          </a:p>
          <a:p>
            <a:r>
              <a:rPr lang="en-US" sz="1100" b="1" dirty="0" smtClean="0"/>
              <a:t>ECAP, FAU University </a:t>
            </a:r>
            <a:r>
              <a:rPr lang="en-US" sz="1100" b="1" dirty="0" err="1" smtClean="0"/>
              <a:t>Erlangne</a:t>
            </a:r>
            <a:endParaRPr lang="en-US" sz="11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886200" y="3368725"/>
                <a:ext cx="1981200" cy="441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sz="1200" b="0" i="1" smtClean="0">
                          <a:latin typeface="Cambria Math"/>
                        </a:rPr>
                        <m:t>=</m:t>
                      </m:r>
                      <m:r>
                        <a:rPr lang="de-DE" sz="1200" b="0" i="1" smtClean="0">
                          <a:latin typeface="Cambria Math"/>
                        </a:rPr>
                        <m:t>𝑎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latin typeface="Cambria Math"/>
                        </a:rPr>
                        <m:t>𝑏</m:t>
                      </m:r>
                      <m:r>
                        <a:rPr lang="de-DE" sz="1200" b="0" i="1" smtClean="0">
                          <a:latin typeface="Cambria Math"/>
                        </a:rPr>
                        <m:t>∗</m:t>
                      </m:r>
                      <m:r>
                        <a:rPr lang="de-DE" sz="1200" b="0" i="1" smtClean="0">
                          <a:latin typeface="Cambria Math"/>
                        </a:rPr>
                        <m:t>𝑥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sz="1200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de-DE" sz="1200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3368725"/>
                <a:ext cx="1981200" cy="44127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26" y="2380488"/>
            <a:ext cx="5003653" cy="333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219200" y="2895600"/>
                <a:ext cx="1981200" cy="441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sz="1200" b="0" i="1" smtClean="0">
                          <a:latin typeface="Cambria Math"/>
                        </a:rPr>
                        <m:t>=</m:t>
                      </m:r>
                      <m:r>
                        <a:rPr lang="de-DE" sz="1200" b="0" i="1" smtClean="0">
                          <a:latin typeface="Cambria Math"/>
                        </a:rPr>
                        <m:t>𝑎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latin typeface="Cambria Math"/>
                        </a:rPr>
                        <m:t>𝑏</m:t>
                      </m:r>
                      <m:r>
                        <a:rPr lang="de-DE" sz="1200" b="0" i="1" smtClean="0">
                          <a:latin typeface="Cambria Math"/>
                        </a:rPr>
                        <m:t>∗</m:t>
                      </m:r>
                      <m:r>
                        <a:rPr lang="de-DE" sz="1200" b="0" i="1" smtClean="0">
                          <a:latin typeface="Cambria Math"/>
                        </a:rPr>
                        <m:t>𝑥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sz="1200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de-DE" sz="1200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2895600"/>
                <a:ext cx="1981200" cy="441275"/>
              </a:xfrm>
              <a:prstGeom prst="rect">
                <a:avLst/>
              </a:prstGeom>
              <a:blipFill rotWithShape="1">
                <a:blip r:embed="rId3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79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Completed</a:t>
            </a:r>
            <a:r>
              <a:rPr lang="de-DE" dirty="0" smtClean="0"/>
              <a:t> Research </a:t>
            </a:r>
            <a:r>
              <a:rPr lang="de-DE" dirty="0" err="1" smtClean="0"/>
              <a:t>Activity</a:t>
            </a:r>
            <a:endParaRPr lang="de-DE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152149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/>
              <a:t> Energy Calibration of the detector</a:t>
            </a:r>
            <a:r>
              <a:rPr lang="en-US" b="1" dirty="0"/>
              <a:t>: </a:t>
            </a:r>
            <a:r>
              <a:rPr lang="en-US" b="1" dirty="0" smtClean="0"/>
              <a:t> Comparison </a:t>
            </a:r>
            <a:r>
              <a:rPr lang="en-US" b="1" dirty="0"/>
              <a:t>between Analogue Test Pulse Calibration </a:t>
            </a:r>
            <a:r>
              <a:rPr lang="en-US" b="1" dirty="0" smtClean="0"/>
              <a:t>and XRF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1200" y="1905001"/>
            <a:ext cx="2133600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/>
              <a:t>Xray</a:t>
            </a:r>
            <a:r>
              <a:rPr lang="en-US" sz="1100" b="1" dirty="0" smtClean="0"/>
              <a:t> Tube</a:t>
            </a:r>
          </a:p>
          <a:p>
            <a:r>
              <a:rPr lang="en-US" sz="1100" b="1" dirty="0" smtClean="0"/>
              <a:t>ECAP, FAU University </a:t>
            </a:r>
            <a:r>
              <a:rPr lang="en-US" sz="1100" b="1" dirty="0" err="1" smtClean="0"/>
              <a:t>Erlangne</a:t>
            </a:r>
            <a:endParaRPr lang="en-US" sz="11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886200" y="3368725"/>
                <a:ext cx="1981200" cy="441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sz="1200" b="0" i="1" smtClean="0">
                          <a:latin typeface="Cambria Math"/>
                        </a:rPr>
                        <m:t>=</m:t>
                      </m:r>
                      <m:r>
                        <a:rPr lang="de-DE" sz="1200" b="0" i="1" smtClean="0">
                          <a:latin typeface="Cambria Math"/>
                        </a:rPr>
                        <m:t>𝑎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latin typeface="Cambria Math"/>
                        </a:rPr>
                        <m:t>𝑏</m:t>
                      </m:r>
                      <m:r>
                        <a:rPr lang="de-DE" sz="1200" b="0" i="1" smtClean="0">
                          <a:latin typeface="Cambria Math"/>
                        </a:rPr>
                        <m:t>∗</m:t>
                      </m:r>
                      <m:r>
                        <a:rPr lang="de-DE" sz="1200" b="0" i="1" smtClean="0">
                          <a:latin typeface="Cambria Math"/>
                        </a:rPr>
                        <m:t>𝑥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sz="1200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de-DE" sz="1200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3368725"/>
                <a:ext cx="1981200" cy="44127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26" y="2380488"/>
            <a:ext cx="5003653" cy="333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219200" y="2895600"/>
                <a:ext cx="1981200" cy="441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sz="1200" b="0" i="1" smtClean="0">
                          <a:latin typeface="Cambria Math"/>
                        </a:rPr>
                        <m:t>=</m:t>
                      </m:r>
                      <m:r>
                        <a:rPr lang="de-DE" sz="1200" b="0" i="1" smtClean="0">
                          <a:latin typeface="Cambria Math"/>
                        </a:rPr>
                        <m:t>𝑎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latin typeface="Cambria Math"/>
                        </a:rPr>
                        <m:t>𝑏</m:t>
                      </m:r>
                      <m:r>
                        <a:rPr lang="de-DE" sz="1200" b="0" i="1" smtClean="0">
                          <a:latin typeface="Cambria Math"/>
                        </a:rPr>
                        <m:t>∗</m:t>
                      </m:r>
                      <m:r>
                        <a:rPr lang="de-DE" sz="1200" b="0" i="1" smtClean="0">
                          <a:latin typeface="Cambria Math"/>
                        </a:rPr>
                        <m:t>𝑥</m:t>
                      </m:r>
                      <m:r>
                        <a:rPr lang="de-DE" sz="12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de-DE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sz="1200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de-DE" sz="1200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de-DE" sz="12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2895600"/>
                <a:ext cx="1981200" cy="441275"/>
              </a:xfrm>
              <a:prstGeom prst="rect">
                <a:avLst/>
              </a:prstGeom>
              <a:blipFill rotWithShape="1">
                <a:blip r:embed="rId3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764" y="2553098"/>
            <a:ext cx="4018286" cy="2992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04800" y="5859959"/>
            <a:ext cx="6324594" cy="76944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“Characterization of a new Photon counting Detector with XRF “,  </a:t>
            </a:r>
            <a:endParaRPr lang="en-US" sz="1400" b="1" dirty="0" smtClean="0"/>
          </a:p>
          <a:p>
            <a:r>
              <a:rPr lang="en-US" sz="1200" dirty="0" smtClean="0"/>
              <a:t>F</a:t>
            </a:r>
            <a:r>
              <a:rPr lang="en-US" sz="1200" dirty="0"/>
              <a:t>.</a:t>
            </a:r>
            <a:r>
              <a:rPr lang="en-US" dirty="0"/>
              <a:t> </a:t>
            </a:r>
            <a:r>
              <a:rPr lang="en-US" sz="1200" dirty="0"/>
              <a:t>Bisello , I. Ritter, F. Tennert, T. </a:t>
            </a:r>
            <a:r>
              <a:rPr lang="en-US" sz="1200" dirty="0" smtClean="0"/>
              <a:t>Gabor, M</a:t>
            </a:r>
            <a:r>
              <a:rPr lang="en-US" sz="1200" dirty="0"/>
              <a:t>. Campbell, W.S. Wong, S. Wölfel, </a:t>
            </a:r>
            <a:r>
              <a:rPr lang="en-US" sz="1200" dirty="0" err="1"/>
              <a:t>G.Anton</a:t>
            </a:r>
            <a:r>
              <a:rPr lang="en-US" sz="1200" dirty="0"/>
              <a:t>, </a:t>
            </a:r>
            <a:r>
              <a:rPr lang="en-US" sz="1200" dirty="0" err="1"/>
              <a:t>N.Michel</a:t>
            </a:r>
            <a:r>
              <a:rPr lang="en-US" sz="1200" dirty="0"/>
              <a:t> </a:t>
            </a:r>
            <a:r>
              <a:rPr lang="en-US" sz="1200" dirty="0" smtClean="0"/>
              <a:t>and T</a:t>
            </a:r>
            <a:r>
              <a:rPr lang="en-US" sz="1200" dirty="0"/>
              <a:t>. Michel, IEEE 2013, Seoul</a:t>
            </a:r>
          </a:p>
        </p:txBody>
      </p:sp>
    </p:spTree>
    <p:extLst>
      <p:ext uri="{BB962C8B-B14F-4D97-AF65-F5344CB8AC3E}">
        <p14:creationId xmlns:p14="http://schemas.microsoft.com/office/powerpoint/2010/main" val="107591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b="1" dirty="0" err="1" smtClean="0"/>
              <a:t>About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myself</a:t>
            </a:r>
            <a:endParaRPr lang="de-DE" sz="1100" b="1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Myself</a:t>
            </a:r>
            <a:endParaRPr lang="de-DE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85800" y="13716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3"/>
            <a:ext cx="413568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1905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Venice</a:t>
            </a:r>
            <a:r>
              <a:rPr lang="de-DE" dirty="0" smtClean="0"/>
              <a:t> (</a:t>
            </a:r>
            <a:r>
              <a:rPr lang="de-DE" dirty="0" err="1" smtClean="0"/>
              <a:t>Italy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1030" name="Picture 6" descr="http://www.manfredwirth.de/nuern3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357834"/>
            <a:ext cx="3657600" cy="274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66800" y="4572005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Nürnberg (Germany)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7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Completed</a:t>
            </a:r>
            <a:r>
              <a:rPr lang="de-DE" dirty="0" smtClean="0"/>
              <a:t> Research </a:t>
            </a:r>
            <a:r>
              <a:rPr lang="de-DE" dirty="0" err="1" smtClean="0"/>
              <a:t>Activity</a:t>
            </a:r>
            <a:endParaRPr lang="de-DE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219206"/>
            <a:ext cx="75438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/>
              <a:t> Energy Calibrated Bremsstrahlung spectra from ECAP X-ray device:</a:t>
            </a:r>
          </a:p>
          <a:p>
            <a:r>
              <a:rPr lang="en-US" sz="1100" b="1" dirty="0"/>
              <a:t>	</a:t>
            </a:r>
            <a:endParaRPr lang="en-US" sz="1100" b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5" y="1987549"/>
            <a:ext cx="4676775" cy="3346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0" y="2511623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Sn</a:t>
            </a:r>
            <a:r>
              <a:rPr lang="en-US" sz="1400" b="1" dirty="0" smtClean="0"/>
              <a:t> Filter</a:t>
            </a:r>
          </a:p>
        </p:txBody>
      </p:sp>
      <p:pic>
        <p:nvPicPr>
          <p:cNvPr id="7172" name="Picture 4" descr="C:\Users\fbisello\Desktop\Measurements\EnergyCalibration_Test_ECAP\PMMA_40-20-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743201"/>
            <a:ext cx="4495800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715000" y="3226053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PMMA Filter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b="1" dirty="0"/>
              <a:t>Research </a:t>
            </a:r>
            <a:r>
              <a:rPr lang="de-DE" sz="1100" b="1" dirty="0" err="1"/>
              <a:t>work</a:t>
            </a:r>
            <a:endParaRPr lang="de-DE" sz="1100" b="1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2990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Trainings, Schools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Conferences</a:t>
            </a:r>
            <a:r>
              <a:rPr lang="de-DE" dirty="0" smtClean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err="1" smtClean="0"/>
              <a:t>Dosepix</a:t>
            </a:r>
            <a:endParaRPr lang="de-DE" sz="1100" dirty="0" smtClean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pPr algn="r"/>
            <a:r>
              <a:rPr lang="de-DE" sz="1100" b="1" dirty="0" smtClean="0"/>
              <a:t>Research </a:t>
            </a:r>
            <a:r>
              <a:rPr lang="de-DE" sz="1100" b="1" dirty="0" err="1" smtClean="0"/>
              <a:t>Activity</a:t>
            </a:r>
            <a:endParaRPr lang="de-DE" sz="1100" b="1" dirty="0" smtClean="0"/>
          </a:p>
          <a:p>
            <a:endParaRPr lang="de-DE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5" y="1295405"/>
            <a:ext cx="75437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IBA </a:t>
            </a:r>
            <a:r>
              <a:rPr lang="en-US" sz="1400" b="1" dirty="0" err="1" smtClean="0"/>
              <a:t>Dosimetry</a:t>
            </a:r>
            <a:r>
              <a:rPr lang="en-US" sz="1400" b="1" dirty="0" smtClean="0"/>
              <a:t> Training</a:t>
            </a:r>
          </a:p>
          <a:p>
            <a:endParaRPr lang="en-US" sz="1400" b="1" dirty="0"/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400" dirty="0" smtClean="0"/>
              <a:t>Absolute and Relative </a:t>
            </a:r>
            <a:r>
              <a:rPr lang="en-US" sz="1400" dirty="0" err="1" smtClean="0"/>
              <a:t>Dosimetry</a:t>
            </a:r>
            <a:endParaRPr lang="en-US" sz="1400" dirty="0" smtClean="0"/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400" dirty="0" err="1" smtClean="0"/>
              <a:t>Xray</a:t>
            </a:r>
            <a:r>
              <a:rPr lang="en-US" sz="1400" dirty="0" smtClean="0"/>
              <a:t> facilities Training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400" dirty="0" smtClean="0"/>
              <a:t>Radiation Safety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400" dirty="0" smtClean="0"/>
              <a:t>Monte Carlo simulation with EGS 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endParaRPr lang="en-US" sz="1400" dirty="0"/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400" dirty="0" smtClean="0"/>
              <a:t>Company Data Protection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400" dirty="0" smtClean="0"/>
              <a:t>Introduction to QM System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400" dirty="0" smtClean="0"/>
              <a:t>Introduction  into Working safety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5" y="4191000"/>
            <a:ext cx="48767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Training at </a:t>
            </a:r>
            <a:r>
              <a:rPr lang="en-US" sz="1400" b="1" dirty="0" err="1"/>
              <a:t>Neumarkt</a:t>
            </a:r>
            <a:r>
              <a:rPr lang="en-US" sz="1400" b="1" dirty="0"/>
              <a:t> hospital </a:t>
            </a:r>
          </a:p>
          <a:p>
            <a:endParaRPr lang="en-US" sz="1400" b="1" dirty="0" smtClean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400" dirty="0" smtClean="0"/>
              <a:t>Daily </a:t>
            </a:r>
            <a:r>
              <a:rPr lang="en-US" sz="1400" dirty="0"/>
              <a:t>Quality Assurance at Radiotherapy Unit</a:t>
            </a:r>
          </a:p>
        </p:txBody>
      </p:sp>
      <p:pic>
        <p:nvPicPr>
          <p:cNvPr id="9219" name="Picture 3" descr="C:\Users\fbisello\Documents\My Received Files\DSCN0096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43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15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Trainings, Schools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Conferences</a:t>
            </a:r>
            <a:r>
              <a:rPr lang="de-DE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5" y="1295400"/>
            <a:ext cx="7543799" cy="20005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Attended Schools</a:t>
            </a:r>
          </a:p>
          <a:p>
            <a:endParaRPr lang="en-US" sz="1400" b="1" dirty="0" smtClean="0"/>
          </a:p>
          <a:p>
            <a:pPr marL="742950" lvl="1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de-DE" sz="1400" dirty="0" smtClean="0">
                <a:sym typeface="Wingdings" pitchFamily="2" charset="2"/>
              </a:rPr>
              <a:t>V Nation School, INFN </a:t>
            </a:r>
            <a:r>
              <a:rPr lang="de-DE" sz="1400" dirty="0" err="1" smtClean="0">
                <a:sym typeface="Wingdings" pitchFamily="2" charset="2"/>
              </a:rPr>
              <a:t>Padova</a:t>
            </a:r>
            <a:r>
              <a:rPr lang="de-DE" sz="1400" dirty="0" smtClean="0">
                <a:sym typeface="Wingdings" pitchFamily="2" charset="2"/>
              </a:rPr>
              <a:t> (</a:t>
            </a:r>
            <a:r>
              <a:rPr lang="de-DE" sz="1400" dirty="0" err="1" smtClean="0">
                <a:sym typeface="Wingdings" pitchFamily="2" charset="2"/>
              </a:rPr>
              <a:t>Italy</a:t>
            </a:r>
            <a:r>
              <a:rPr lang="de-DE" sz="1400" dirty="0" smtClean="0">
                <a:sym typeface="Wingdings" pitchFamily="2" charset="2"/>
              </a:rPr>
              <a:t>) : 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de-DE" sz="1400" dirty="0" smtClean="0">
                <a:sym typeface="Wingdings" pitchFamily="2" charset="2"/>
              </a:rPr>
              <a:t>„Electronics </a:t>
            </a:r>
            <a:r>
              <a:rPr lang="de-DE" sz="1400" dirty="0" err="1" smtClean="0">
                <a:sym typeface="Wingdings" pitchFamily="2" charset="2"/>
              </a:rPr>
              <a:t>and</a:t>
            </a:r>
            <a:r>
              <a:rPr lang="de-DE" sz="1400" dirty="0" smtClean="0">
                <a:sym typeface="Wingdings" pitchFamily="2" charset="2"/>
              </a:rPr>
              <a:t> </a:t>
            </a:r>
            <a:r>
              <a:rPr lang="de-DE" sz="1400" dirty="0" err="1" smtClean="0">
                <a:sym typeface="Wingdings" pitchFamily="2" charset="2"/>
              </a:rPr>
              <a:t>Detector</a:t>
            </a:r>
            <a:r>
              <a:rPr lang="de-DE" sz="1400" dirty="0" smtClean="0">
                <a:sym typeface="Wingdings" pitchFamily="2" charset="2"/>
              </a:rPr>
              <a:t> </a:t>
            </a:r>
            <a:r>
              <a:rPr lang="de-DE" sz="1400" dirty="0" err="1" smtClean="0">
                <a:sym typeface="Wingdings" pitchFamily="2" charset="2"/>
              </a:rPr>
              <a:t>for</a:t>
            </a:r>
            <a:r>
              <a:rPr lang="de-DE" sz="1400" dirty="0" smtClean="0">
                <a:sym typeface="Wingdings" pitchFamily="2" charset="2"/>
              </a:rPr>
              <a:t> High </a:t>
            </a:r>
            <a:r>
              <a:rPr lang="de-DE" sz="1400" dirty="0" err="1" smtClean="0">
                <a:sym typeface="Wingdings" pitchFamily="2" charset="2"/>
              </a:rPr>
              <a:t>Energy</a:t>
            </a:r>
            <a:r>
              <a:rPr lang="de-DE" sz="1400" dirty="0" smtClean="0">
                <a:sym typeface="Wingdings" pitchFamily="2" charset="2"/>
              </a:rPr>
              <a:t> </a:t>
            </a:r>
            <a:r>
              <a:rPr lang="de-DE" sz="1400" dirty="0" err="1" smtClean="0">
                <a:sym typeface="Wingdings" pitchFamily="2" charset="2"/>
              </a:rPr>
              <a:t>Physics</a:t>
            </a:r>
            <a:r>
              <a:rPr lang="de-DE" sz="1400" dirty="0" smtClean="0">
                <a:sym typeface="Wingdings" pitchFamily="2" charset="2"/>
              </a:rPr>
              <a:t>, </a:t>
            </a:r>
            <a:r>
              <a:rPr lang="de-DE" sz="1400" dirty="0" err="1" smtClean="0">
                <a:sym typeface="Wingdings" pitchFamily="2" charset="2"/>
              </a:rPr>
              <a:t>Astrophysics</a:t>
            </a:r>
            <a:r>
              <a:rPr lang="de-DE" sz="1400" dirty="0" smtClean="0">
                <a:sym typeface="Wingdings" pitchFamily="2" charset="2"/>
              </a:rPr>
              <a:t>, Space </a:t>
            </a:r>
            <a:r>
              <a:rPr lang="de-DE" sz="1400" dirty="0" err="1" smtClean="0">
                <a:sym typeface="Wingdings" pitchFamily="2" charset="2"/>
              </a:rPr>
              <a:t>Application</a:t>
            </a:r>
            <a:r>
              <a:rPr lang="de-DE" sz="1400" dirty="0" smtClean="0">
                <a:sym typeface="Wingdings" pitchFamily="2" charset="2"/>
              </a:rPr>
              <a:t> </a:t>
            </a:r>
            <a:r>
              <a:rPr lang="de-DE" sz="1400" dirty="0" err="1" smtClean="0">
                <a:sym typeface="Wingdings" pitchFamily="2" charset="2"/>
              </a:rPr>
              <a:t>and</a:t>
            </a:r>
            <a:r>
              <a:rPr lang="de-DE" sz="1400" dirty="0" smtClean="0">
                <a:sym typeface="Wingdings" pitchFamily="2" charset="2"/>
              </a:rPr>
              <a:t> Medical </a:t>
            </a:r>
            <a:r>
              <a:rPr lang="de-DE" sz="1400" dirty="0" err="1" smtClean="0">
                <a:sym typeface="Wingdings" pitchFamily="2" charset="2"/>
              </a:rPr>
              <a:t>Physics</a:t>
            </a:r>
            <a:r>
              <a:rPr lang="de-DE" sz="1400" dirty="0" smtClean="0">
                <a:sym typeface="Wingdings" pitchFamily="2" charset="2"/>
              </a:rPr>
              <a:t>“</a:t>
            </a:r>
            <a:r>
              <a:rPr lang="de-DE" b="1" dirty="0">
                <a:solidFill>
                  <a:schemeClr val="accent1"/>
                </a:solidFill>
                <a:sym typeface="Wingdings" pitchFamily="2" charset="2"/>
              </a:rPr>
              <a:t>	</a:t>
            </a:r>
            <a:endParaRPr lang="de-DE" b="1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marL="1200150" lvl="2" indent="-28575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de-DE" sz="1400" dirty="0" smtClean="0">
                <a:sym typeface="Wingdings" pitchFamily="2" charset="2"/>
              </a:rPr>
              <a:t>Radiation </a:t>
            </a:r>
            <a:r>
              <a:rPr lang="de-DE" sz="1400" dirty="0" err="1">
                <a:sym typeface="Wingdings" pitchFamily="2" charset="2"/>
              </a:rPr>
              <a:t>d</a:t>
            </a:r>
            <a:r>
              <a:rPr lang="de-DE" sz="1400" dirty="0" err="1" smtClean="0">
                <a:sym typeface="Wingdings" pitchFamily="2" charset="2"/>
              </a:rPr>
              <a:t>amage</a:t>
            </a:r>
            <a:r>
              <a:rPr lang="de-DE" sz="1400" dirty="0" smtClean="0">
                <a:sym typeface="Wingdings" pitchFamily="2" charset="2"/>
              </a:rPr>
              <a:t> in Semiconductor </a:t>
            </a:r>
            <a:r>
              <a:rPr lang="de-DE" sz="1400" dirty="0" err="1" smtClean="0">
                <a:sym typeface="Wingdings" pitchFamily="2" charset="2"/>
              </a:rPr>
              <a:t>Detector</a:t>
            </a:r>
            <a:r>
              <a:rPr lang="de-DE" b="1" dirty="0">
                <a:solidFill>
                  <a:schemeClr val="accent1"/>
                </a:solidFill>
                <a:sym typeface="Wingdings" pitchFamily="2" charset="2"/>
              </a:rPr>
              <a:t>	</a:t>
            </a:r>
            <a:endParaRPr lang="de-DE" b="1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marL="1200150" lvl="2" indent="-28575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de-DE" sz="1400" dirty="0" smtClean="0">
                <a:sym typeface="Wingdings" pitchFamily="2" charset="2"/>
              </a:rPr>
              <a:t>Front-end Electronics</a:t>
            </a:r>
          </a:p>
          <a:p>
            <a:pPr marL="1200150" lvl="2" indent="-28575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de-DE" sz="1400" dirty="0" smtClean="0">
                <a:sym typeface="Wingdings" pitchFamily="2" charset="2"/>
              </a:rPr>
              <a:t>Medical </a:t>
            </a:r>
            <a:r>
              <a:rPr lang="de-DE" sz="1400" dirty="0" err="1" smtClean="0">
                <a:sym typeface="Wingdings" pitchFamily="2" charset="2"/>
              </a:rPr>
              <a:t>Application</a:t>
            </a:r>
            <a:r>
              <a:rPr lang="de-DE" sz="1400" dirty="0" smtClean="0">
                <a:sym typeface="Wingdings" pitchFamily="2" charset="2"/>
              </a:rPr>
              <a:t> ( </a:t>
            </a:r>
            <a:r>
              <a:rPr lang="de-DE" sz="1400" dirty="0">
                <a:sym typeface="Wingdings" pitchFamily="2" charset="2"/>
              </a:rPr>
              <a:t>S</a:t>
            </a:r>
            <a:r>
              <a:rPr lang="de-DE" sz="1400" dirty="0" smtClean="0">
                <a:sym typeface="Wingdings" pitchFamily="2" charset="2"/>
              </a:rPr>
              <a:t>ilicon </a:t>
            </a:r>
            <a:r>
              <a:rPr lang="de-DE" sz="1400" dirty="0" err="1" smtClean="0">
                <a:sym typeface="Wingdings" pitchFamily="2" charset="2"/>
              </a:rPr>
              <a:t>photomultiplier</a:t>
            </a:r>
            <a:r>
              <a:rPr lang="de-DE" sz="1400" dirty="0" smtClean="0">
                <a:sym typeface="Wingdings" pitchFamily="2" charset="2"/>
              </a:rPr>
              <a:t>, Proton </a:t>
            </a:r>
            <a:r>
              <a:rPr lang="de-DE" sz="1400" dirty="0" err="1" smtClean="0">
                <a:sym typeface="Wingdings" pitchFamily="2" charset="2"/>
              </a:rPr>
              <a:t>Therapy</a:t>
            </a:r>
            <a:r>
              <a:rPr lang="de-DE" sz="1400" dirty="0" smtClean="0">
                <a:sym typeface="Wingdings" pitchFamily="2" charset="2"/>
              </a:rPr>
              <a:t>)</a:t>
            </a:r>
          </a:p>
          <a:p>
            <a:pPr lvl="2">
              <a:buClr>
                <a:schemeClr val="tx1"/>
              </a:buClr>
            </a:pPr>
            <a:endParaRPr lang="de-DE" sz="1400" dirty="0">
              <a:sym typeface="Wingdings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5" y="3048000"/>
            <a:ext cx="7391399" cy="34932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Conferences</a:t>
            </a:r>
          </a:p>
          <a:p>
            <a:endParaRPr lang="en-US" sz="1400" b="1" dirty="0" smtClean="0"/>
          </a:p>
          <a:p>
            <a:pPr marL="742950" lvl="1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de-DE" sz="1400" dirty="0" smtClean="0">
                <a:sym typeface="Wingdings" pitchFamily="2" charset="2"/>
              </a:rPr>
              <a:t>IEEE Seoul 2013, Workshop „New </a:t>
            </a:r>
            <a:r>
              <a:rPr lang="de-DE" sz="1400" dirty="0" err="1" smtClean="0">
                <a:sym typeface="Wingdings" pitchFamily="2" charset="2"/>
              </a:rPr>
              <a:t>Detector</a:t>
            </a:r>
            <a:r>
              <a:rPr lang="de-DE" sz="1400" dirty="0" smtClean="0">
                <a:sym typeface="Wingdings" pitchFamily="2" charset="2"/>
              </a:rPr>
              <a:t> </a:t>
            </a:r>
            <a:r>
              <a:rPr lang="de-DE" sz="1400" dirty="0" err="1" smtClean="0">
                <a:sym typeface="Wingdings" pitchFamily="2" charset="2"/>
              </a:rPr>
              <a:t>thecnologies</a:t>
            </a:r>
            <a:r>
              <a:rPr lang="de-DE" sz="1400" dirty="0" smtClean="0">
                <a:sym typeface="Wingdings" pitchFamily="2" charset="2"/>
              </a:rPr>
              <a:t> in Radiation </a:t>
            </a:r>
            <a:r>
              <a:rPr lang="de-DE" sz="1400" dirty="0" err="1" smtClean="0">
                <a:sym typeface="Wingdings" pitchFamily="2" charset="2"/>
              </a:rPr>
              <a:t>Dosimetry</a:t>
            </a:r>
            <a:r>
              <a:rPr lang="de-DE" sz="1400" dirty="0" smtClean="0">
                <a:sym typeface="Wingdings" pitchFamily="2" charset="2"/>
              </a:rPr>
              <a:t> </a:t>
            </a:r>
            <a:r>
              <a:rPr lang="de-DE" sz="1400" dirty="0" err="1" smtClean="0">
                <a:sym typeface="Wingdings" pitchFamily="2" charset="2"/>
              </a:rPr>
              <a:t>and</a:t>
            </a:r>
            <a:r>
              <a:rPr lang="de-DE" sz="1400" dirty="0" smtClean="0">
                <a:sym typeface="Wingdings" pitchFamily="2" charset="2"/>
              </a:rPr>
              <a:t> ist </a:t>
            </a:r>
            <a:r>
              <a:rPr lang="de-DE" sz="1400" dirty="0" err="1" smtClean="0">
                <a:sym typeface="Wingdings" pitchFamily="2" charset="2"/>
              </a:rPr>
              <a:t>Application</a:t>
            </a:r>
            <a:r>
              <a:rPr lang="de-DE" sz="1400" dirty="0" smtClean="0">
                <a:sym typeface="Wingdings" pitchFamily="2" charset="2"/>
              </a:rPr>
              <a:t>“,  </a:t>
            </a:r>
            <a:r>
              <a:rPr lang="de-DE" sz="1400" dirty="0" err="1" smtClean="0">
                <a:sym typeface="Wingdings" pitchFamily="2" charset="2"/>
              </a:rPr>
              <a:t>October</a:t>
            </a:r>
            <a:r>
              <a:rPr lang="de-DE" sz="1400" dirty="0" smtClean="0">
                <a:sym typeface="Wingdings" pitchFamily="2" charset="2"/>
              </a:rPr>
              <a:t> 27- November 3</a:t>
            </a:r>
          </a:p>
          <a:p>
            <a:pPr lvl="1">
              <a:buClr>
                <a:schemeClr val="tx1"/>
              </a:buClr>
            </a:pPr>
            <a:endParaRPr lang="de-DE" b="1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marL="1543050" lvl="3" indent="-171450" latinLnBrk="1">
              <a:buFont typeface="Wingdings" panose="05000000000000000000" pitchFamily="2" charset="2"/>
              <a:buChar char="v"/>
            </a:pPr>
            <a:r>
              <a:rPr lang="en-US" sz="1400" b="1" dirty="0" smtClean="0"/>
              <a:t> Characterization </a:t>
            </a:r>
            <a:r>
              <a:rPr lang="en-US" sz="1400" b="1" dirty="0"/>
              <a:t>of a new Photon counting Detector with XRF </a:t>
            </a:r>
            <a:endParaRPr lang="de-DE" sz="1400" dirty="0"/>
          </a:p>
          <a:p>
            <a:pPr lvl="3" latinLnBrk="1"/>
            <a:r>
              <a:rPr lang="de-DE" sz="1200" dirty="0" smtClean="0"/>
              <a:t>      </a:t>
            </a:r>
            <a:r>
              <a:rPr lang="en-US" sz="1200" dirty="0" smtClean="0"/>
              <a:t>F</a:t>
            </a:r>
            <a:r>
              <a:rPr lang="en-US" sz="1200" dirty="0"/>
              <a:t>. Bisello</a:t>
            </a:r>
            <a:r>
              <a:rPr lang="en-US" sz="1200" baseline="30000" dirty="0"/>
              <a:t>1,2</a:t>
            </a:r>
            <a:r>
              <a:rPr lang="en-US" sz="1200" dirty="0"/>
              <a:t>, </a:t>
            </a:r>
            <a:r>
              <a:rPr lang="en-US" sz="1200" dirty="0" smtClean="0"/>
              <a:t>I</a:t>
            </a:r>
            <a:r>
              <a:rPr lang="en-US" sz="1200" dirty="0"/>
              <a:t>. Ritter</a:t>
            </a:r>
            <a:r>
              <a:rPr lang="en-US" sz="1200" baseline="30000" dirty="0"/>
              <a:t>2</a:t>
            </a:r>
            <a:r>
              <a:rPr lang="en-US" sz="1200" dirty="0"/>
              <a:t>, F. Tennert</a:t>
            </a:r>
            <a:r>
              <a:rPr lang="en-US" sz="1200" baseline="30000" dirty="0"/>
              <a:t>2</a:t>
            </a:r>
            <a:r>
              <a:rPr lang="en-US" sz="1200" dirty="0"/>
              <a:t>, T. Gabor</a:t>
            </a:r>
            <a:r>
              <a:rPr lang="en-US" sz="1200" baseline="30000" dirty="0"/>
              <a:t>2,5</a:t>
            </a:r>
            <a:r>
              <a:rPr lang="en-US" sz="1200" dirty="0"/>
              <a:t>, M. Campbell</a:t>
            </a:r>
            <a:r>
              <a:rPr lang="en-US" sz="1200" baseline="30000" dirty="0"/>
              <a:t>3</a:t>
            </a:r>
            <a:r>
              <a:rPr lang="en-US" sz="1200" dirty="0"/>
              <a:t>, </a:t>
            </a:r>
            <a:endParaRPr lang="en-US" sz="1200" dirty="0" smtClean="0"/>
          </a:p>
          <a:p>
            <a:pPr lvl="3" latinLnBrk="1"/>
            <a:r>
              <a:rPr lang="en-US" sz="1200" dirty="0"/>
              <a:t> </a:t>
            </a:r>
            <a:r>
              <a:rPr lang="en-US" sz="1200" dirty="0" smtClean="0"/>
              <a:t>     W.S</a:t>
            </a:r>
            <a:r>
              <a:rPr lang="en-US" sz="1200" dirty="0"/>
              <a:t>. Wong</a:t>
            </a:r>
            <a:r>
              <a:rPr lang="en-US" sz="1200" baseline="30000" dirty="0"/>
              <a:t>3</a:t>
            </a:r>
            <a:r>
              <a:rPr lang="en-US" sz="1200" dirty="0"/>
              <a:t>, S. Wölfel</a:t>
            </a:r>
            <a:r>
              <a:rPr lang="en-US" sz="1200" baseline="30000" dirty="0"/>
              <a:t>1</a:t>
            </a:r>
            <a:r>
              <a:rPr lang="en-US" sz="1200" dirty="0"/>
              <a:t>, </a:t>
            </a:r>
            <a:r>
              <a:rPr lang="en-US" sz="1200" dirty="0" smtClean="0"/>
              <a:t>G.Anton</a:t>
            </a:r>
            <a:r>
              <a:rPr lang="en-US" sz="1200" baseline="30000" dirty="0" smtClean="0"/>
              <a:t>2</a:t>
            </a:r>
            <a:r>
              <a:rPr lang="en-US" sz="1200" dirty="0"/>
              <a:t>, N.Michel</a:t>
            </a:r>
            <a:r>
              <a:rPr lang="en-US" sz="1200" baseline="30000" dirty="0"/>
              <a:t>4 </a:t>
            </a:r>
            <a:r>
              <a:rPr lang="en-US" sz="1200" dirty="0"/>
              <a:t>and T. </a:t>
            </a:r>
            <a:r>
              <a:rPr lang="en-US" sz="1200" dirty="0" smtClean="0"/>
              <a:t>Michel</a:t>
            </a:r>
            <a:r>
              <a:rPr lang="en-US" sz="1200" baseline="30000" dirty="0" smtClean="0"/>
              <a:t>2</a:t>
            </a:r>
          </a:p>
          <a:p>
            <a:r>
              <a:rPr lang="de-DE" sz="1400" dirty="0"/>
              <a:t>	</a:t>
            </a:r>
            <a:r>
              <a:rPr lang="de-DE" sz="1400" dirty="0" smtClean="0"/>
              <a:t>	</a:t>
            </a:r>
            <a:r>
              <a:rPr lang="de-DE" sz="1100" i="1" dirty="0" smtClean="0"/>
              <a:t>1- </a:t>
            </a:r>
            <a:r>
              <a:rPr lang="de-DE" sz="1100" i="1" dirty="0"/>
              <a:t>IBA </a:t>
            </a:r>
            <a:r>
              <a:rPr lang="de-DE" sz="1100" i="1" dirty="0" err="1"/>
              <a:t>Dosimetry</a:t>
            </a:r>
            <a:r>
              <a:rPr lang="de-DE" sz="1100" i="1" dirty="0"/>
              <a:t> GmbH, Bahnhofstraße 5, 90592 </a:t>
            </a:r>
            <a:r>
              <a:rPr lang="de-DE" sz="1100" i="1" dirty="0" err="1"/>
              <a:t>Schwarzenbruck</a:t>
            </a:r>
            <a:r>
              <a:rPr lang="de-DE" sz="1100" i="1" dirty="0"/>
              <a:t>, Germany</a:t>
            </a:r>
          </a:p>
          <a:p>
            <a:r>
              <a:rPr lang="en-US" sz="1100" i="1" dirty="0" smtClean="0"/>
              <a:t>		2-Erlangen </a:t>
            </a:r>
            <a:r>
              <a:rPr lang="en-US" sz="1100" i="1" dirty="0"/>
              <a:t>Centre for </a:t>
            </a:r>
            <a:r>
              <a:rPr lang="en-US" sz="1100" i="1" dirty="0" err="1"/>
              <a:t>Astroparticle</a:t>
            </a:r>
            <a:r>
              <a:rPr lang="en-US" sz="1100" i="1" dirty="0"/>
              <a:t> Physics, Radiation and Detector Physics, </a:t>
            </a:r>
            <a:r>
              <a:rPr lang="en-US" sz="1100" i="1" dirty="0" smtClean="0"/>
              <a:t>Erwin-          		    Rommel-Str</a:t>
            </a:r>
            <a:r>
              <a:rPr lang="en-US" sz="1100" i="1" dirty="0"/>
              <a:t>. </a:t>
            </a:r>
            <a:r>
              <a:rPr lang="en-US" sz="1100" i="1" dirty="0" smtClean="0"/>
              <a:t>1, 91058 </a:t>
            </a:r>
            <a:r>
              <a:rPr lang="en-US" sz="1100" i="1" dirty="0"/>
              <a:t>Erlangen, Germany</a:t>
            </a:r>
            <a:endParaRPr lang="de-DE" sz="1100" i="1" dirty="0"/>
          </a:p>
          <a:p>
            <a:r>
              <a:rPr lang="en-US" sz="1100" i="1" dirty="0" smtClean="0"/>
              <a:t>		3- </a:t>
            </a:r>
            <a:r>
              <a:rPr lang="en-US" sz="1100" i="1" dirty="0" err="1"/>
              <a:t>Medipix</a:t>
            </a:r>
            <a:r>
              <a:rPr lang="en-US" sz="1100" i="1" dirty="0"/>
              <a:t> Team, Microelectronics Group, CERN, 1211 Geneva, Switzerland</a:t>
            </a:r>
            <a:endParaRPr lang="de-DE" sz="1100" i="1" dirty="0"/>
          </a:p>
          <a:p>
            <a:r>
              <a:rPr lang="en-US" sz="1100" i="1" dirty="0" smtClean="0"/>
              <a:t>		4- </a:t>
            </a:r>
            <a:r>
              <a:rPr lang="en-US" sz="1100" i="1" dirty="0"/>
              <a:t>Customized Microelectronic Solutions, </a:t>
            </a:r>
            <a:r>
              <a:rPr lang="en-US" sz="1100" i="1" dirty="0" err="1"/>
              <a:t>Bruckwiesenstr</a:t>
            </a:r>
            <a:r>
              <a:rPr lang="en-US" sz="1100" i="1" dirty="0"/>
              <a:t>. </a:t>
            </a:r>
            <a:r>
              <a:rPr lang="de-DE" sz="1100" i="1" dirty="0"/>
              <a:t>3,91220 </a:t>
            </a:r>
            <a:r>
              <a:rPr lang="de-DE" sz="1100" i="1" dirty="0" smtClean="0"/>
              <a:t>			     </a:t>
            </a:r>
            <a:r>
              <a:rPr lang="de-DE" sz="1100" i="1" dirty="0" err="1" smtClean="0"/>
              <a:t>Schnaittach,Germany</a:t>
            </a:r>
            <a:endParaRPr lang="de-DE" sz="1100" dirty="0"/>
          </a:p>
          <a:p>
            <a:r>
              <a:rPr lang="de-DE" sz="1100" i="1" dirty="0" smtClean="0"/>
              <a:t>		5-</a:t>
            </a:r>
            <a:r>
              <a:rPr lang="de-DE" sz="1100" dirty="0" smtClean="0"/>
              <a:t> </a:t>
            </a:r>
            <a:r>
              <a:rPr lang="fr-FR" sz="1100" i="1" dirty="0"/>
              <a:t>Fraunhofer Institute for </a:t>
            </a:r>
            <a:r>
              <a:rPr lang="fr-FR" sz="1100" i="1" dirty="0" err="1"/>
              <a:t>Solar</a:t>
            </a:r>
            <a:r>
              <a:rPr lang="fr-FR" sz="1100" i="1" dirty="0"/>
              <a:t> </a:t>
            </a:r>
            <a:r>
              <a:rPr lang="fr-FR" sz="1100" i="1" dirty="0" err="1"/>
              <a:t>Energy</a:t>
            </a:r>
            <a:r>
              <a:rPr lang="fr-FR" sz="1100" i="1" dirty="0"/>
              <a:t> </a:t>
            </a:r>
            <a:r>
              <a:rPr lang="fr-FR" sz="1100" i="1" dirty="0" err="1"/>
              <a:t>Systems</a:t>
            </a:r>
            <a:r>
              <a:rPr lang="fr-FR" sz="1100" i="1" dirty="0"/>
              <a:t> ISE,</a:t>
            </a:r>
            <a:r>
              <a:rPr lang="fr-FR" sz="1100" dirty="0"/>
              <a:t> </a:t>
            </a:r>
            <a:r>
              <a:rPr lang="fr-FR" sz="1100" i="1" dirty="0" err="1"/>
              <a:t>Heidenhofstraße</a:t>
            </a:r>
            <a:r>
              <a:rPr lang="fr-FR" sz="1100" i="1" dirty="0"/>
              <a:t> 2, </a:t>
            </a:r>
            <a:r>
              <a:rPr lang="de-DE" sz="1100" i="1" dirty="0"/>
              <a:t>79110 </a:t>
            </a:r>
            <a:r>
              <a:rPr lang="de-DE" sz="1100" i="1" dirty="0" smtClean="0"/>
              <a:t> 		    Freiburg </a:t>
            </a:r>
            <a:r>
              <a:rPr lang="de-DE" sz="1100" i="1" dirty="0"/>
              <a:t>im </a:t>
            </a:r>
            <a:r>
              <a:rPr lang="de-DE" sz="1100" i="1" dirty="0" smtClean="0"/>
              <a:t>	Breisgau </a:t>
            </a:r>
            <a:r>
              <a:rPr lang="de-DE" sz="1100" dirty="0" smtClean="0"/>
              <a:t>, </a:t>
            </a:r>
            <a:r>
              <a:rPr lang="de-DE" sz="1100" i="1" dirty="0" smtClean="0"/>
              <a:t>Germany </a:t>
            </a:r>
            <a:endParaRPr lang="de-DE" sz="1100" dirty="0"/>
          </a:p>
          <a:p>
            <a:pPr lvl="2">
              <a:buClr>
                <a:schemeClr val="tx1"/>
              </a:buClr>
            </a:pPr>
            <a:endParaRPr lang="de-DE" sz="1400" dirty="0">
              <a:sym typeface="Wingdings" pitchFamily="2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b="1" dirty="0" smtClean="0"/>
              <a:t>Training &amp; </a:t>
            </a:r>
            <a:r>
              <a:rPr lang="de-DE" sz="1100" b="1" dirty="0" err="1" smtClean="0"/>
              <a:t>Conferences</a:t>
            </a:r>
            <a:endParaRPr lang="de-DE" sz="1100" b="1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22183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Trainings, Schools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Conferences</a:t>
            </a:r>
            <a:r>
              <a:rPr lang="de-DE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5" y="1295406"/>
            <a:ext cx="7543799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Programmed Events</a:t>
            </a:r>
          </a:p>
          <a:p>
            <a:endParaRPr lang="en-US" sz="1400" b="1" dirty="0" smtClean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 smtClean="0"/>
              <a:t>National Congress of Medical Physics, AIFM Torino 16-19 November 2013</a:t>
            </a:r>
          </a:p>
          <a:p>
            <a:pPr lvl="1"/>
            <a:endParaRPr lang="en-US" sz="1400" b="1" dirty="0" smtClean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 smtClean="0"/>
              <a:t>ICTR-PHE 2014, </a:t>
            </a:r>
            <a:r>
              <a:rPr lang="en-US" sz="1400" dirty="0" err="1" smtClean="0"/>
              <a:t>Geneve</a:t>
            </a:r>
            <a:r>
              <a:rPr lang="en-US" sz="1400" dirty="0" smtClean="0"/>
              <a:t> February 10-14 2014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US" sz="1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b="1" dirty="0" smtClean="0"/>
              <a:t>Training &amp; </a:t>
            </a:r>
            <a:r>
              <a:rPr lang="de-DE" sz="1100" b="1" dirty="0" err="1" smtClean="0"/>
              <a:t>Conferences</a:t>
            </a:r>
            <a:endParaRPr lang="de-DE" sz="1100" b="1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50202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295400"/>
            <a:ext cx="351673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158240" y="4719325"/>
            <a:ext cx="7147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600" b="1" i="1" dirty="0" err="1" smtClean="0">
                <a:solidFill>
                  <a:schemeClr val="accent1"/>
                </a:solidFill>
              </a:rPr>
              <a:t>Thank</a:t>
            </a:r>
            <a:r>
              <a:rPr lang="de-DE" sz="3600" b="1" i="1" dirty="0" smtClean="0">
                <a:solidFill>
                  <a:schemeClr val="accent1"/>
                </a:solidFill>
              </a:rPr>
              <a:t> </a:t>
            </a:r>
            <a:r>
              <a:rPr lang="de-DE" sz="3600" b="1" i="1" dirty="0" err="1" smtClean="0">
                <a:solidFill>
                  <a:schemeClr val="accent1"/>
                </a:solidFill>
              </a:rPr>
              <a:t>you</a:t>
            </a:r>
            <a:r>
              <a:rPr lang="de-DE" sz="3600" b="1" i="1" dirty="0" smtClean="0">
                <a:solidFill>
                  <a:schemeClr val="accent1"/>
                </a:solidFill>
              </a:rPr>
              <a:t> </a:t>
            </a:r>
            <a:r>
              <a:rPr lang="de-DE" sz="3600" b="1" i="1" dirty="0" err="1" smtClean="0">
                <a:solidFill>
                  <a:schemeClr val="accent1"/>
                </a:solidFill>
              </a:rPr>
              <a:t>for</a:t>
            </a:r>
            <a:r>
              <a:rPr lang="de-DE" sz="3600" b="1" i="1" dirty="0" smtClean="0">
                <a:solidFill>
                  <a:schemeClr val="accent1"/>
                </a:solidFill>
              </a:rPr>
              <a:t> </a:t>
            </a:r>
            <a:r>
              <a:rPr lang="de-DE" sz="3600" b="1" i="1" dirty="0" err="1" smtClean="0">
                <a:solidFill>
                  <a:schemeClr val="accent1"/>
                </a:solidFill>
              </a:rPr>
              <a:t>your</a:t>
            </a:r>
            <a:r>
              <a:rPr lang="de-DE" sz="3600" b="1" i="1" dirty="0" smtClean="0">
                <a:solidFill>
                  <a:schemeClr val="accent1"/>
                </a:solidFill>
              </a:rPr>
              <a:t> </a:t>
            </a:r>
            <a:r>
              <a:rPr lang="de-DE" sz="3600" b="1" i="1" dirty="0" err="1" smtClean="0">
                <a:solidFill>
                  <a:schemeClr val="accent1"/>
                </a:solidFill>
              </a:rPr>
              <a:t>attention</a:t>
            </a:r>
            <a:endParaRPr lang="de-DE" sz="36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4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University Education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181474"/>
            <a:ext cx="739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University </a:t>
            </a:r>
            <a:r>
              <a:rPr lang="de-DE" dirty="0" err="1" smtClean="0"/>
              <a:t>of</a:t>
            </a:r>
            <a:r>
              <a:rPr lang="de-DE" dirty="0" smtClean="0"/>
              <a:t> Padua: Bachelor </a:t>
            </a:r>
            <a:r>
              <a:rPr lang="de-DE" dirty="0" err="1" smtClean="0"/>
              <a:t>Degree</a:t>
            </a:r>
            <a:endParaRPr lang="de-DE" dirty="0" smtClean="0"/>
          </a:p>
          <a:p>
            <a:r>
              <a:rPr lang="de-DE" dirty="0" smtClean="0"/>
              <a:t>Erasmus </a:t>
            </a:r>
            <a:r>
              <a:rPr lang="de-DE" dirty="0" err="1" smtClean="0"/>
              <a:t>at</a:t>
            </a:r>
            <a:r>
              <a:rPr lang="de-DE" dirty="0" smtClean="0"/>
              <a:t> Ludwig Maximilians Universität München</a:t>
            </a:r>
          </a:p>
          <a:p>
            <a:endParaRPr lang="de-DE" dirty="0"/>
          </a:p>
          <a:p>
            <a:r>
              <a:rPr lang="de-DE" dirty="0" smtClean="0"/>
              <a:t>University </a:t>
            </a:r>
            <a:r>
              <a:rPr lang="de-DE" dirty="0" err="1" smtClean="0"/>
              <a:t>of</a:t>
            </a:r>
            <a:r>
              <a:rPr lang="de-DE" dirty="0" smtClean="0"/>
              <a:t> Bologna : Master </a:t>
            </a:r>
            <a:r>
              <a:rPr lang="de-DE" dirty="0" err="1" smtClean="0"/>
              <a:t>Degree</a:t>
            </a:r>
            <a:r>
              <a:rPr lang="de-DE" dirty="0" smtClean="0"/>
              <a:t> in Applied </a:t>
            </a:r>
            <a:r>
              <a:rPr lang="de-DE" dirty="0" err="1" smtClean="0"/>
              <a:t>Physics</a:t>
            </a:r>
            <a:endParaRPr lang="de-DE" dirty="0" smtClean="0"/>
          </a:p>
          <a:p>
            <a:r>
              <a:rPr lang="de-DE" dirty="0" smtClean="0"/>
              <a:t>Master Thesis: „</a:t>
            </a:r>
            <a:r>
              <a:rPr lang="de-DE" i="1" dirty="0" err="1" smtClean="0"/>
              <a:t>Characterization</a:t>
            </a:r>
            <a:r>
              <a:rPr lang="de-DE" i="1" dirty="0" smtClean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radiochromic</a:t>
            </a:r>
            <a:r>
              <a:rPr lang="de-DE" i="1" dirty="0"/>
              <a:t> film </a:t>
            </a:r>
            <a:r>
              <a:rPr lang="de-DE" i="1" dirty="0" err="1"/>
              <a:t>Gafchromic</a:t>
            </a:r>
            <a:r>
              <a:rPr lang="de-DE" i="1" dirty="0"/>
              <a:t> </a:t>
            </a:r>
            <a:r>
              <a:rPr lang="de-DE" i="1" dirty="0" smtClean="0"/>
              <a:t>	EBT2 </a:t>
            </a:r>
            <a:r>
              <a:rPr lang="de-DE" i="1" dirty="0"/>
              <a:t>in </a:t>
            </a:r>
            <a:r>
              <a:rPr lang="de-DE" i="1" dirty="0" err="1"/>
              <a:t>relation</a:t>
            </a:r>
            <a:r>
              <a:rPr lang="de-DE" i="1" dirty="0"/>
              <a:t> </a:t>
            </a:r>
            <a:r>
              <a:rPr lang="de-DE" i="1" dirty="0" err="1"/>
              <a:t>to</a:t>
            </a:r>
            <a:r>
              <a:rPr lang="de-DE" i="1" dirty="0"/>
              <a:t> a Ir-192 </a:t>
            </a:r>
            <a:r>
              <a:rPr lang="de-DE" i="1" dirty="0" err="1"/>
              <a:t>source</a:t>
            </a:r>
            <a:r>
              <a:rPr lang="de-DE" dirty="0" smtClean="0"/>
              <a:t>“, </a:t>
            </a:r>
            <a:r>
              <a:rPr lang="de-DE" dirty="0" err="1" smtClean="0"/>
              <a:t>Sant´Orsola</a:t>
            </a:r>
            <a:r>
              <a:rPr lang="de-DE" dirty="0" smtClean="0"/>
              <a:t>-Malpighi</a:t>
            </a:r>
          </a:p>
          <a:p>
            <a:r>
              <a:rPr lang="de-DE" dirty="0"/>
              <a:t> </a:t>
            </a:r>
            <a:r>
              <a:rPr lang="de-DE" dirty="0" smtClean="0"/>
              <a:t>              </a:t>
            </a:r>
            <a:r>
              <a:rPr lang="de-DE" dirty="0" err="1" smtClean="0"/>
              <a:t>hospital,Bologna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523240" y="1812667"/>
            <a:ext cx="152400" cy="18466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sosceles Triangle 14"/>
          <p:cNvSpPr/>
          <p:nvPr/>
        </p:nvSpPr>
        <p:spPr>
          <a:xfrm rot="5400000">
            <a:off x="517267" y="2574667"/>
            <a:ext cx="152400" cy="18466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743542"/>
            <a:ext cx="1638308" cy="196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2400"/>
            <a:ext cx="2771140" cy="205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161" y="4643303"/>
            <a:ext cx="2340847" cy="157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b="1" dirty="0" err="1" smtClean="0"/>
              <a:t>About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myself</a:t>
            </a:r>
            <a:endParaRPr lang="de-DE" sz="1100" b="1" dirty="0" smtClean="0"/>
          </a:p>
          <a:p>
            <a:pPr algn="r"/>
            <a:r>
              <a:rPr lang="de-DE" sz="1100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30084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ARDENT Project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473" y="2206235"/>
            <a:ext cx="5485232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8600" y="1371600"/>
            <a:ext cx="3405189" cy="9233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Innovation Group </a:t>
            </a:r>
          </a:p>
          <a:p>
            <a:r>
              <a:rPr lang="de-DE" dirty="0" smtClean="0"/>
              <a:t>IBA </a:t>
            </a:r>
            <a:r>
              <a:rPr lang="de-DE" dirty="0" err="1" smtClean="0"/>
              <a:t>Dosimetry</a:t>
            </a:r>
            <a:endParaRPr lang="de-DE" dirty="0" smtClean="0"/>
          </a:p>
          <a:p>
            <a:r>
              <a:rPr lang="de-DE" dirty="0" err="1" smtClean="0"/>
              <a:t>Schwarzenbruck</a:t>
            </a:r>
            <a:r>
              <a:rPr lang="de-DE" dirty="0" smtClean="0"/>
              <a:t>, Germany</a:t>
            </a:r>
            <a:endParaRPr lang="de-DE" dirty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b="1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96353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ARDENT Project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2683" y="4058985"/>
            <a:ext cx="3048000" cy="9233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ECAP, Radiation </a:t>
            </a:r>
            <a:r>
              <a:rPr lang="de-DE" dirty="0" err="1" smtClean="0"/>
              <a:t>Physics</a:t>
            </a:r>
            <a:r>
              <a:rPr lang="de-DE" dirty="0" smtClean="0"/>
              <a:t> Group</a:t>
            </a:r>
          </a:p>
          <a:p>
            <a:r>
              <a:rPr lang="de-DE" dirty="0" smtClean="0"/>
              <a:t>FAU University Erlangen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89" y="1328200"/>
            <a:ext cx="4145517" cy="2590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8" y="2609784"/>
            <a:ext cx="3581401" cy="2750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660796" y="5576234"/>
            <a:ext cx="3048000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Group</a:t>
            </a:r>
          </a:p>
          <a:p>
            <a:r>
              <a:rPr lang="de-DE" dirty="0" smtClean="0"/>
              <a:t>FAU University Erlangen</a:t>
            </a:r>
            <a:endParaRPr lang="de-DE" dirty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b="1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10724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ARDENT Project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653534" y="1600205"/>
            <a:ext cx="7423666" cy="1508105"/>
            <a:chOff x="653534" y="1600200"/>
            <a:chExt cx="7423666" cy="1508101"/>
          </a:xfrm>
        </p:grpSpPr>
        <p:sp>
          <p:nvSpPr>
            <p:cNvPr id="27" name="Rectangle 26"/>
            <p:cNvSpPr/>
            <p:nvPr/>
          </p:nvSpPr>
          <p:spPr>
            <a:xfrm>
              <a:off x="718066" y="1600200"/>
              <a:ext cx="7359134" cy="150810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400" b="1" u="sng" dirty="0" smtClean="0"/>
                <a:t>ARDENT ESR 10</a:t>
              </a:r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000" b="1" u="sng" dirty="0" smtClean="0"/>
                <a:t>Goal</a:t>
              </a:r>
              <a:endParaRPr lang="en-US" sz="2000" b="1" dirty="0"/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000" b="1" dirty="0" smtClean="0"/>
                <a:t>Development of a </a:t>
              </a:r>
              <a:r>
                <a:rPr lang="en-US" sz="2000" b="1" i="1" dirty="0" err="1" smtClean="0">
                  <a:solidFill>
                    <a:schemeClr val="accent1"/>
                  </a:solidFill>
                </a:rPr>
                <a:t>Dosepix</a:t>
              </a:r>
              <a:r>
                <a:rPr lang="en-US" sz="2000" b="1" i="1" dirty="0" smtClean="0"/>
                <a:t> based </a:t>
              </a:r>
              <a:r>
                <a:rPr lang="en-US" sz="2000" b="1" i="1" dirty="0" smtClean="0">
                  <a:solidFill>
                    <a:schemeClr val="accent1"/>
                  </a:solidFill>
                </a:rPr>
                <a:t>Quality Assurance </a:t>
              </a:r>
              <a:r>
                <a:rPr lang="en-US" sz="2000" b="1" dirty="0" smtClean="0"/>
                <a:t> detector for different X-rays modalities in Medical Imaging</a:t>
              </a:r>
            </a:p>
          </p:txBody>
        </p:sp>
        <p:sp>
          <p:nvSpPr>
            <p:cNvPr id="45" name="Isosceles Triangle 44"/>
            <p:cNvSpPr/>
            <p:nvPr/>
          </p:nvSpPr>
          <p:spPr>
            <a:xfrm rot="5400000">
              <a:off x="669667" y="2117467"/>
              <a:ext cx="152400" cy="18466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457200" y="1524000"/>
            <a:ext cx="7772400" cy="20574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640" y="3865886"/>
            <a:ext cx="2727960" cy="223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b="1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265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endParaRPr lang="de-DE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b="1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8" y="1295403"/>
            <a:ext cx="2674245" cy="3558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77520" y="1315723"/>
            <a:ext cx="236220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Hybrid Silicon Detector</a:t>
            </a:r>
          </a:p>
          <a:p>
            <a:r>
              <a:rPr lang="en-US" sz="1600" b="1" dirty="0" smtClean="0"/>
              <a:t>Matrix: 16x16 Pixels</a:t>
            </a:r>
          </a:p>
          <a:p>
            <a:endParaRPr lang="en-US" sz="1600" b="1" dirty="0"/>
          </a:p>
          <a:p>
            <a:r>
              <a:rPr lang="en-US" sz="1600" b="1" dirty="0" smtClean="0"/>
              <a:t>Single Photon counting : Time-Over-Threshold method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" y="3429000"/>
            <a:ext cx="3891263" cy="27408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72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endParaRPr lang="de-DE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b="1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8" y="1295403"/>
            <a:ext cx="2674245" cy="3558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4245605"/>
            <a:ext cx="25908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128 bit Register </a:t>
            </a:r>
          </a:p>
          <a:p>
            <a:r>
              <a:rPr lang="en-US" sz="1400" b="1" dirty="0" smtClean="0"/>
              <a:t>Periphery DAC Register</a:t>
            </a:r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4114800" y="4376419"/>
            <a:ext cx="914400" cy="1307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7520" y="1315723"/>
            <a:ext cx="236220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Hybrid Silicon Detector</a:t>
            </a:r>
          </a:p>
          <a:p>
            <a:r>
              <a:rPr lang="en-US" sz="1600" b="1" dirty="0" smtClean="0"/>
              <a:t>Matrix: 16x16 Pixels</a:t>
            </a:r>
          </a:p>
          <a:p>
            <a:endParaRPr lang="en-US" sz="1600" b="1" dirty="0"/>
          </a:p>
          <a:p>
            <a:r>
              <a:rPr lang="en-US" sz="1600" b="1" dirty="0" smtClean="0"/>
              <a:t>Single Photon counting : Time-Over-Threshold method</a:t>
            </a:r>
          </a:p>
        </p:txBody>
      </p:sp>
    </p:spTree>
    <p:extLst>
      <p:ext uri="{BB962C8B-B14F-4D97-AF65-F5344CB8AC3E}">
        <p14:creationId xmlns:p14="http://schemas.microsoft.com/office/powerpoint/2010/main" val="82196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5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endParaRPr lang="de-DE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809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About</a:t>
            </a:r>
            <a:r>
              <a:rPr lang="de-DE" sz="1100" dirty="0" smtClean="0"/>
              <a:t> </a:t>
            </a:r>
            <a:r>
              <a:rPr lang="de-DE" sz="1100" dirty="0" err="1" smtClean="0"/>
              <a:t>myself</a:t>
            </a:r>
            <a:endParaRPr lang="de-DE" sz="1100" dirty="0" smtClean="0"/>
          </a:p>
          <a:p>
            <a:pPr algn="r"/>
            <a:r>
              <a:rPr lang="de-DE" sz="1100" b="1" dirty="0" smtClean="0"/>
              <a:t>ARDENT Project</a:t>
            </a:r>
          </a:p>
          <a:p>
            <a:pPr algn="r"/>
            <a:r>
              <a:rPr lang="de-DE" sz="1100" dirty="0"/>
              <a:t>Research </a:t>
            </a:r>
            <a:r>
              <a:rPr lang="de-DE" sz="1100" dirty="0" err="1"/>
              <a:t>work</a:t>
            </a:r>
            <a:endParaRPr lang="de-DE" sz="1100" dirty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endParaRPr lang="de-DE" sz="12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8" y="1295403"/>
            <a:ext cx="2674245" cy="3558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>
            <a:stCxn id="20" idx="3"/>
            <a:endCxn id="14" idx="1"/>
          </p:cNvCxnSpPr>
          <p:nvPr/>
        </p:nvCxnSpPr>
        <p:spPr>
          <a:xfrm flipV="1">
            <a:off x="3563735" y="3074613"/>
            <a:ext cx="1465473" cy="19588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7520" y="1315723"/>
            <a:ext cx="236220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Hybrid Silicon Detector</a:t>
            </a:r>
          </a:p>
          <a:p>
            <a:r>
              <a:rPr lang="en-US" sz="1600" b="1" dirty="0" smtClean="0"/>
              <a:t>Matrix: 16x16 Pixels</a:t>
            </a:r>
          </a:p>
          <a:p>
            <a:endParaRPr lang="en-US" sz="1600" b="1" dirty="0"/>
          </a:p>
          <a:p>
            <a:r>
              <a:rPr lang="en-US" sz="1600" b="1" dirty="0" smtClean="0"/>
              <a:t>Single Photon counting : Time-Over-Threshold method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85081"/>
            <a:ext cx="3335135" cy="34967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43165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BA template - October 2011">
  <a:themeElements>
    <a:clrScheme name="IBA Corporate Woma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0AB00"/>
      </a:accent1>
      <a:accent2>
        <a:srgbClr val="009FDA"/>
      </a:accent2>
      <a:accent3>
        <a:srgbClr val="FFFFFF"/>
      </a:accent3>
      <a:accent4>
        <a:srgbClr val="000000"/>
      </a:accent4>
      <a:accent5>
        <a:srgbClr val="F6D2AA"/>
      </a:accent5>
      <a:accent6>
        <a:srgbClr val="0090C5"/>
      </a:accent6>
      <a:hlink>
        <a:srgbClr val="69BE28"/>
      </a:hlink>
      <a:folHlink>
        <a:srgbClr val="F0AB00"/>
      </a:folHlink>
    </a:clrScheme>
    <a:fontScheme name="IBA Corporate Woma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IBA Corporate Wom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0AB00"/>
        </a:accent1>
        <a:accent2>
          <a:srgbClr val="009FDA"/>
        </a:accent2>
        <a:accent3>
          <a:srgbClr val="FFFFFF"/>
        </a:accent3>
        <a:accent4>
          <a:srgbClr val="000000"/>
        </a:accent4>
        <a:accent5>
          <a:srgbClr val="F6D2AA"/>
        </a:accent5>
        <a:accent6>
          <a:srgbClr val="0090C5"/>
        </a:accent6>
        <a:hlink>
          <a:srgbClr val="69BE28"/>
        </a:hlink>
        <a:folHlink>
          <a:srgbClr val="F0A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IBA official template_Nov2011</Template>
  <TotalTime>0</TotalTime>
  <Words>984</Words>
  <Application>Microsoft Office PowerPoint</Application>
  <PresentationFormat>On-screen Show (4:3)</PresentationFormat>
  <Paragraphs>268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IBA template - October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Francesca Bisello</dc:creator>
  <cp:lastModifiedBy>Francesca Bisello</cp:lastModifiedBy>
  <cp:revision>189</cp:revision>
  <cp:lastPrinted>2013-10-07T15:38:49Z</cp:lastPrinted>
  <dcterms:created xsi:type="dcterms:W3CDTF">2013-05-31T08:34:11Z</dcterms:created>
  <dcterms:modified xsi:type="dcterms:W3CDTF">2013-10-11T12:20:40Z</dcterms:modified>
</cp:coreProperties>
</file>