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5"/>
  </p:sldMasterIdLst>
  <p:notesMasterIdLst>
    <p:notesMasterId r:id="rId29"/>
  </p:notesMasterIdLst>
  <p:sldIdLst>
    <p:sldId id="256" r:id="rId6"/>
    <p:sldId id="259" r:id="rId7"/>
    <p:sldId id="260" r:id="rId8"/>
    <p:sldId id="257" r:id="rId9"/>
    <p:sldId id="265" r:id="rId10"/>
    <p:sldId id="261" r:id="rId11"/>
    <p:sldId id="262" r:id="rId12"/>
    <p:sldId id="264" r:id="rId13"/>
    <p:sldId id="279" r:id="rId14"/>
    <p:sldId id="267" r:id="rId15"/>
    <p:sldId id="277" r:id="rId16"/>
    <p:sldId id="269" r:id="rId17"/>
    <p:sldId id="276" r:id="rId18"/>
    <p:sldId id="278" r:id="rId19"/>
    <p:sldId id="270" r:id="rId20"/>
    <p:sldId id="275" r:id="rId21"/>
    <p:sldId id="271" r:id="rId22"/>
    <p:sldId id="280" r:id="rId23"/>
    <p:sldId id="268" r:id="rId24"/>
    <p:sldId id="272" r:id="rId25"/>
    <p:sldId id="273" r:id="rId26"/>
    <p:sldId id="274" r:id="rId27"/>
    <p:sldId id="258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3FA237"/>
    <a:srgbClr val="FF8000"/>
    <a:srgbClr val="69BE8C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7" autoAdjust="0"/>
    <p:restoredTop sz="91511" autoAdjust="0"/>
  </p:normalViewPr>
  <p:slideViewPr>
    <p:cSldViewPr>
      <p:cViewPr>
        <p:scale>
          <a:sx n="129" d="100"/>
          <a:sy n="129" d="100"/>
        </p:scale>
        <p:origin x="-110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fld id="{FFCA11C6-26AD-4B0F-A32D-2893278F8A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2281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Foto</a:t>
            </a:r>
            <a:r>
              <a:rPr lang="en-US" dirty="0" smtClean="0"/>
              <a:t> matrix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CA11C6-26AD-4B0F-A32D-2893278F8A0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372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CA11C6-26AD-4B0F-A32D-2893278F8A0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14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CA11C6-26AD-4B0F-A32D-2893278F8A0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25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CA11C6-26AD-4B0F-A32D-2893278F8A0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197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Risistemare</a:t>
            </a:r>
            <a:r>
              <a:rPr lang="en-US" dirty="0" smtClean="0"/>
              <a:t>, </a:t>
            </a:r>
            <a:r>
              <a:rPr lang="en-US" dirty="0" err="1" smtClean="0"/>
              <a:t>indicare</a:t>
            </a:r>
            <a:r>
              <a:rPr lang="en-US" dirty="0" smtClean="0"/>
              <a:t> 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CA11C6-26AD-4B0F-A32D-2893278F8A0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06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CA11C6-26AD-4B0F-A32D-2893278F8A0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859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CA11C6-26AD-4B0F-A32D-2893278F8A0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4179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CA11C6-26AD-4B0F-A32D-2893278F8A0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829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3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8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15352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3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8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1469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2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11560" y="1181068"/>
            <a:ext cx="3672408" cy="4744211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499992" y="1181068"/>
            <a:ext cx="4104456" cy="4744211"/>
          </a:xfrm>
          <a:prstGeom prst="rect">
            <a:avLst/>
          </a:prstGeom>
        </p:spPr>
        <p:txBody>
          <a:bodyPr/>
          <a:lstStyle>
            <a:lvl1pPr marL="628650" indent="-271463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47994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ternal_use_cover.png" descr="/Users/raymond/Desktop/IBA corrections/Internal_use_cov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0" y="5778500"/>
            <a:ext cx="176371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2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1560" y="1181068"/>
            <a:ext cx="7992888" cy="4744211"/>
          </a:xfrm>
          <a:prstGeom prst="rect">
            <a:avLst/>
          </a:prstGeom>
        </p:spPr>
        <p:txBody>
          <a:bodyPr/>
          <a:lstStyle>
            <a:lvl1pPr marL="628650" indent="-271463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67968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107950" y="-220663"/>
            <a:ext cx="8712200" cy="141446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fr-BE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charset="0"/>
              <a:ea typeface="ＭＳ Ｐゴシック" pitchFamily="28" charset="-128"/>
              <a:cs typeface="+mn-cs"/>
            </a:endParaRPr>
          </a:p>
        </p:txBody>
      </p:sp>
      <p:sp>
        <p:nvSpPr>
          <p:cNvPr id="7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39552" y="260650"/>
            <a:ext cx="8064896" cy="540890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5868080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400" b="1" cap="none" baseline="0">
                <a:solidFill>
                  <a:srgbClr val="69BE28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457732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6"/>
          <p:cNvSpPr txBox="1">
            <a:spLocks noChangeArrowheads="1"/>
          </p:cNvSpPr>
          <p:nvPr/>
        </p:nvSpPr>
        <p:spPr bwMode="auto">
          <a:xfrm>
            <a:off x="525463" y="5129213"/>
            <a:ext cx="7905750" cy="4000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l-BE" sz="2000" dirty="0">
                <a:solidFill>
                  <a:schemeClr val="bg1"/>
                </a:solidFill>
                <a:latin typeface="Arial Black"/>
                <a:ea typeface="ＭＳ Ｐゴシック" charset="0"/>
                <a:cs typeface="Arial Black"/>
              </a:rPr>
              <a:t>Thank you</a:t>
            </a:r>
            <a:endParaRPr lang="fr-FR" sz="2000" dirty="0">
              <a:solidFill>
                <a:schemeClr val="bg1"/>
              </a:solidFill>
              <a:latin typeface="Arial Black"/>
              <a:ea typeface="ＭＳ Ｐゴシック" charset="0"/>
              <a:cs typeface="Arial Black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8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19281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6"/>
          <p:cNvSpPr txBox="1">
            <a:spLocks noChangeArrowheads="1"/>
          </p:cNvSpPr>
          <p:nvPr/>
        </p:nvSpPr>
        <p:spPr bwMode="auto">
          <a:xfrm>
            <a:off x="525463" y="5129213"/>
            <a:ext cx="7905750" cy="4000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l-BE" sz="2000" dirty="0">
                <a:solidFill>
                  <a:schemeClr val="bg1"/>
                </a:solidFill>
                <a:latin typeface="Arial Black"/>
                <a:ea typeface="ＭＳ Ｐゴシック" charset="0"/>
                <a:cs typeface="Arial Black"/>
              </a:rPr>
              <a:t>Thank you</a:t>
            </a:r>
            <a:endParaRPr lang="fr-FR" sz="2000" dirty="0">
              <a:solidFill>
                <a:schemeClr val="bg1"/>
              </a:solidFill>
              <a:latin typeface="Arial Black"/>
              <a:ea typeface="ＭＳ Ｐゴシック" charset="0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76868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81068"/>
            <a:ext cx="7992888" cy="4744211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2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59950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2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1560" y="1181068"/>
            <a:ext cx="7992888" cy="4744211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216018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2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1560" y="1181068"/>
            <a:ext cx="7992888" cy="4744211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45719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252972"/>
            <a:ext cx="7920158" cy="441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619472" y="644692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1560" y="1181068"/>
            <a:ext cx="7992888" cy="4744211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03819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3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8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74522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3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8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20039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ternal_use_cover.png" descr="/Users/raymond/Desktop/IBA corrections/Internal_use_cov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5386388"/>
            <a:ext cx="1763712" cy="121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3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8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0203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5128183"/>
            <a:ext cx="6720134" cy="50165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5" y="5671688"/>
            <a:ext cx="6400800" cy="448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04633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4"/>
          <p:cNvSpPr txBox="1">
            <a:spLocks/>
          </p:cNvSpPr>
          <p:nvPr/>
        </p:nvSpPr>
        <p:spPr>
          <a:xfrm>
            <a:off x="280988" y="6410325"/>
            <a:ext cx="2203450" cy="3524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2860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7432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2004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6576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0" hangingPunct="0">
              <a:defRPr/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CONFIDENTIAL</a:t>
            </a:r>
            <a:r>
              <a:rPr lang="en-US" sz="900" baseline="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MATERIAL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0" name="Espace réservé du numéro de diapositive 4"/>
          <p:cNvSpPr txBox="1">
            <a:spLocks/>
          </p:cNvSpPr>
          <p:nvPr/>
        </p:nvSpPr>
        <p:spPr>
          <a:xfrm>
            <a:off x="6948488" y="6381750"/>
            <a:ext cx="2051050" cy="479425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fr-BE" sz="1000" dirty="0" smtClean="0">
                <a:solidFill>
                  <a:srgbClr val="7F7F7F"/>
                </a:solidFill>
                <a:ea typeface="ヒラギノ角ゴ ProN W3" charset="-128"/>
                <a:cs typeface="+mn-cs"/>
                <a:sym typeface="Gill Sans" charset="0"/>
              </a:rPr>
              <a:t>- </a:t>
            </a:r>
            <a:fld id="{DF38E8CC-C5C9-4A97-BDB5-D68BC500FE32}" type="slidenum">
              <a:rPr lang="fr-BE" sz="1000" smtClean="0">
                <a:solidFill>
                  <a:srgbClr val="7F7F7F"/>
                </a:solidFill>
                <a:ea typeface="ヒラギノ角ゴ ProN W3" charset="-128"/>
                <a:cs typeface="+mn-cs"/>
                <a:sym typeface="Gill Sans" charset="0"/>
              </a:rPr>
              <a:pPr algn="ctr" eaLnBrk="1" hangingPunct="1">
                <a:defRPr/>
              </a:pPr>
              <a:t>‹#›</a:t>
            </a:fld>
            <a:r>
              <a:rPr lang="fr-BE" sz="1000" dirty="0" smtClean="0">
                <a:solidFill>
                  <a:srgbClr val="7F7F7F"/>
                </a:solidFill>
                <a:ea typeface="ヒラギノ角ゴ ProN W3" charset="-128"/>
                <a:cs typeface="+mn-cs"/>
                <a:sym typeface="Gill Sans" charset="0"/>
              </a:rPr>
              <a:t> -</a:t>
            </a:r>
          </a:p>
        </p:txBody>
      </p:sp>
      <p:sp>
        <p:nvSpPr>
          <p:cNvPr id="1028" name="TextBox 2"/>
          <p:cNvSpPr txBox="1">
            <a:spLocks noChangeArrowheads="1"/>
          </p:cNvSpPr>
          <p:nvPr userDrawn="1"/>
        </p:nvSpPr>
        <p:spPr bwMode="auto">
          <a:xfrm>
            <a:off x="0" y="6381328"/>
            <a:ext cx="9144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1000" b="1" dirty="0" smtClean="0">
                <a:solidFill>
                  <a:schemeClr val="bg2"/>
                </a:solidFill>
              </a:rPr>
              <a:t>Michele Togno - II Annual ARDENT Meeting, Milan – October, 14</a:t>
            </a:r>
            <a:r>
              <a:rPr lang="en-US" altLang="en-US" sz="1000" b="1" baseline="30000" dirty="0" smtClean="0">
                <a:solidFill>
                  <a:schemeClr val="bg2"/>
                </a:solidFill>
              </a:rPr>
              <a:t>th</a:t>
            </a:r>
            <a:r>
              <a:rPr lang="en-US" altLang="en-US" sz="1000" b="1" dirty="0" smtClean="0">
                <a:solidFill>
                  <a:schemeClr val="bg2"/>
                </a:solidFill>
              </a:rPr>
              <a:t> 2013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2" r:id="rId2"/>
    <p:sldLayoutId id="2147484065" r:id="rId3"/>
    <p:sldLayoutId id="2147484066" r:id="rId4"/>
    <p:sldLayoutId id="2147484067" r:id="rId5"/>
    <p:sldLayoutId id="2147484068" r:id="rId6"/>
    <p:sldLayoutId id="2147484069" r:id="rId7"/>
    <p:sldLayoutId id="2147484070" r:id="rId8"/>
    <p:sldLayoutId id="2147484071" r:id="rId9"/>
    <p:sldLayoutId id="2147484072" r:id="rId10"/>
    <p:sldLayoutId id="2147484063" r:id="rId11"/>
    <p:sldLayoutId id="2147484073" r:id="rId12"/>
    <p:sldLayoutId id="2147484074" r:id="rId13"/>
    <p:sldLayoutId id="2147484075" r:id="rId14"/>
    <p:sldLayoutId id="2147484076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p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intranet.iba-group.com/Download%20Center/Download%20Center%20Image%20Files/Communication%20Template/Logos/IBA%20Corporate/JPG/IBA_Logo_%20Base_Pos_CMY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140" y="4869160"/>
            <a:ext cx="2516188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115" y="4797152"/>
            <a:ext cx="24479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11" descr="mariecurie-seven.pd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24" y="4913833"/>
            <a:ext cx="20256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852" y="4793754"/>
            <a:ext cx="7635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892" y="1916832"/>
            <a:ext cx="6516216" cy="2508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xfrm>
            <a:off x="0" y="72231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 smtClean="0">
                <a:latin typeface="Calibri" pitchFamily="34" charset="0"/>
                <a:cs typeface="Arial" pitchFamily="34" charset="0"/>
              </a:rPr>
              <a:t>2D Ionization Chambers</a:t>
            </a:r>
            <a:br>
              <a:rPr lang="en-US" altLang="en-US" sz="4000" dirty="0" smtClean="0">
                <a:latin typeface="Calibri" pitchFamily="34" charset="0"/>
                <a:cs typeface="Arial" pitchFamily="34" charset="0"/>
              </a:rPr>
            </a:br>
            <a:r>
              <a:rPr lang="en-US" altLang="en-US" sz="4000" dirty="0" smtClean="0">
                <a:latin typeface="Calibri" pitchFamily="34" charset="0"/>
                <a:cs typeface="Arial" pitchFamily="34" charset="0"/>
              </a:rPr>
              <a:t>Array for Clinical Applications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0" y="1239416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en-US" dirty="0" smtClean="0">
                <a:solidFill>
                  <a:srgbClr val="7F7F7F"/>
                </a:solidFill>
                <a:latin typeface="Calibri" pitchFamily="34" charset="0"/>
              </a:rPr>
              <a:t>MICHELE TOGNO – ESR11</a:t>
            </a:r>
            <a:endParaRPr lang="en-US" altLang="en-US" dirty="0">
              <a:solidFill>
                <a:srgbClr val="7F7F7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 bwMode="auto">
          <a:xfrm>
            <a:off x="-15875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 smtClean="0">
                <a:latin typeface="Calibri" pitchFamily="34" charset="0"/>
                <a:cs typeface="Arial" pitchFamily="34" charset="0"/>
              </a:rPr>
              <a:t>Experimental activity</a:t>
            </a:r>
          </a:p>
        </p:txBody>
      </p:sp>
      <p:sp>
        <p:nvSpPr>
          <p:cNvPr id="19459" name="Content Placeholder 2"/>
          <p:cNvSpPr txBox="1">
            <a:spLocks/>
          </p:cNvSpPr>
          <p:nvPr/>
        </p:nvSpPr>
        <p:spPr bwMode="auto">
          <a:xfrm>
            <a:off x="0" y="1095375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en-US">
                <a:solidFill>
                  <a:srgbClr val="7F7F7F"/>
                </a:solidFill>
                <a:latin typeface="Calibri" pitchFamily="34" charset="0"/>
              </a:rPr>
              <a:t>Measurements at IBA facilities</a:t>
            </a:r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415925" y="1700808"/>
            <a:ext cx="50927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en-US" altLang="en-US" sz="1800" b="1" dirty="0" smtClean="0">
                <a:solidFill>
                  <a:srgbClr val="000000"/>
                </a:solidFill>
                <a:latin typeface="Calibri" pitchFamily="34" charset="0"/>
              </a:rPr>
              <a:t>Characterization of </a:t>
            </a:r>
            <a:r>
              <a:rPr lang="en-US" altLang="en-US" sz="1800" b="1" dirty="0">
                <a:solidFill>
                  <a:srgbClr val="000000"/>
                </a:solidFill>
                <a:latin typeface="Calibri" pitchFamily="34" charset="0"/>
              </a:rPr>
              <a:t>prototype I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sz="1800" dirty="0" smtClean="0">
                <a:solidFill>
                  <a:srgbClr val="000000"/>
                </a:solidFill>
                <a:latin typeface="Calibri" pitchFamily="34" charset="0"/>
              </a:rPr>
              <a:t>(developed at IBA before the beginning of this project), which includes  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several </a:t>
            </a:r>
            <a:r>
              <a:rPr lang="en-US" altLang="en-US" sz="1800" dirty="0" smtClean="0">
                <a:solidFill>
                  <a:srgbClr val="000000"/>
                </a:solidFill>
                <a:latin typeface="Calibri" pitchFamily="34" charset="0"/>
              </a:rPr>
              <a:t>arrays 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with different shapes and geometries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700808"/>
            <a:ext cx="3213720" cy="4284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Down Arrow 7"/>
          <p:cNvSpPr/>
          <p:nvPr/>
        </p:nvSpPr>
        <p:spPr>
          <a:xfrm>
            <a:off x="2962275" y="2708722"/>
            <a:ext cx="385763" cy="576262"/>
          </a:xfrm>
          <a:prstGeom prst="downArrow">
            <a:avLst/>
          </a:prstGeom>
          <a:solidFill>
            <a:srgbClr val="009900"/>
          </a:soli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5925" y="4534088"/>
            <a:ext cx="5092700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 smtClean="0">
                <a:solidFill>
                  <a:prstClr val="black"/>
                </a:solidFill>
                <a:latin typeface="Calibri"/>
              </a:rPr>
              <a:t>Main problem to be solved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small chamber volume and reduced sensitivity: 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▪"/>
              <a:defRPr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read-out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electronics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noise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600"/>
              </a:spcAft>
              <a:buFont typeface="Calibri" pitchFamily="34" charset="0"/>
              <a:buChar char="▪"/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high sensitivity to parasitic signals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7584" y="3288779"/>
            <a:ext cx="439248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Two type of investigation: 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▪"/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d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ynamic response of individual pixel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▪"/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m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easurement of 1D dose distribution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 bwMode="auto">
          <a:xfrm>
            <a:off x="-15875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 smtClean="0">
                <a:latin typeface="Calibri" pitchFamily="34" charset="0"/>
                <a:cs typeface="Arial" pitchFamily="34" charset="0"/>
              </a:rPr>
              <a:t>Experimental activity</a:t>
            </a:r>
          </a:p>
        </p:txBody>
      </p:sp>
      <p:sp>
        <p:nvSpPr>
          <p:cNvPr id="20483" name="Content Placeholder 2"/>
          <p:cNvSpPr txBox="1">
            <a:spLocks/>
          </p:cNvSpPr>
          <p:nvPr/>
        </p:nvSpPr>
        <p:spPr bwMode="auto">
          <a:xfrm>
            <a:off x="0" y="1095375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en-US">
                <a:solidFill>
                  <a:srgbClr val="7F7F7F"/>
                </a:solidFill>
                <a:latin typeface="Calibri" pitchFamily="34" charset="0"/>
              </a:rPr>
              <a:t>First results/1</a:t>
            </a:r>
          </a:p>
        </p:txBody>
      </p:sp>
      <p:grpSp>
        <p:nvGrpSpPr>
          <p:cNvPr id="20485" name="Group 4"/>
          <p:cNvGrpSpPr>
            <a:grpSpLocks/>
          </p:cNvGrpSpPr>
          <p:nvPr/>
        </p:nvGrpSpPr>
        <p:grpSpPr bwMode="auto">
          <a:xfrm>
            <a:off x="415925" y="1557335"/>
            <a:ext cx="8304213" cy="4607969"/>
            <a:chOff x="415638" y="1556792"/>
            <a:chExt cx="8304414" cy="4609114"/>
          </a:xfrm>
        </p:grpSpPr>
        <p:sp>
          <p:nvSpPr>
            <p:cNvPr id="20487" name="TextBox 5"/>
            <p:cNvSpPr txBox="1">
              <a:spLocks noChangeArrowheads="1"/>
            </p:cNvSpPr>
            <p:nvPr/>
          </p:nvSpPr>
          <p:spPr bwMode="auto">
            <a:xfrm>
              <a:off x="415638" y="1556792"/>
              <a:ext cx="83044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Aft>
                  <a:spcPts val="600"/>
                </a:spcAft>
              </a:pPr>
              <a:r>
                <a:rPr lang="en-US" altLang="en-US" sz="1800" dirty="0" smtClean="0">
                  <a:solidFill>
                    <a:srgbClr val="000000"/>
                  </a:solidFill>
                  <a:latin typeface="Calibri" pitchFamily="34" charset="0"/>
                </a:rPr>
                <a:t>First results in </a:t>
              </a:r>
              <a:r>
                <a:rPr lang="en-US" altLang="en-US" sz="1800" b="1" baseline="30000" dirty="0" smtClean="0">
                  <a:solidFill>
                    <a:srgbClr val="000000"/>
                  </a:solidFill>
                  <a:latin typeface="Calibri" pitchFamily="34" charset="0"/>
                </a:rPr>
                <a:t>60</a:t>
              </a:r>
              <a:r>
                <a:rPr lang="en-US" altLang="en-US" sz="1800" b="1" dirty="0" smtClean="0">
                  <a:solidFill>
                    <a:srgbClr val="000000"/>
                  </a:solidFill>
                  <a:latin typeface="Calibri" pitchFamily="34" charset="0"/>
                </a:rPr>
                <a:t>Co </a:t>
              </a:r>
              <a:r>
                <a:rPr lang="en-US" altLang="en-US" sz="1800" dirty="0">
                  <a:solidFill>
                    <a:srgbClr val="000000"/>
                  </a:solidFill>
                  <a:latin typeface="Calibri" pitchFamily="34" charset="0"/>
                </a:rPr>
                <a:t>beam profiling was </a:t>
              </a:r>
              <a:r>
                <a:rPr lang="en-US" altLang="en-US" sz="1800" dirty="0" smtClean="0">
                  <a:solidFill>
                    <a:srgbClr val="000000"/>
                  </a:solidFill>
                  <a:latin typeface="Calibri" pitchFamily="34" charset="0"/>
                </a:rPr>
                <a:t>very satisfactory</a:t>
              </a:r>
              <a:endParaRPr lang="en-US" altLang="en-US" sz="18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0488" name="TextBox 7"/>
            <p:cNvSpPr txBox="1">
              <a:spLocks noChangeArrowheads="1"/>
            </p:cNvSpPr>
            <p:nvPr/>
          </p:nvSpPr>
          <p:spPr bwMode="auto">
            <a:xfrm>
              <a:off x="416108" y="5519417"/>
              <a:ext cx="8248463" cy="646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just" eaLnBrk="1" hangingPunct="1">
                <a:spcAft>
                  <a:spcPts val="600"/>
                </a:spcAft>
              </a:pPr>
              <a:r>
                <a:rPr lang="en-US" altLang="en-US" sz="1800" dirty="0" smtClean="0">
                  <a:solidFill>
                    <a:srgbClr val="000000"/>
                  </a:solidFill>
                  <a:latin typeface="Calibri" pitchFamily="34" charset="0"/>
                </a:rPr>
                <a:t>Comparison </a:t>
              </a:r>
              <a:r>
                <a:rPr lang="en-US" altLang="en-US" sz="1800" dirty="0">
                  <a:solidFill>
                    <a:srgbClr val="000000"/>
                  </a:solidFill>
                  <a:latin typeface="Calibri" pitchFamily="34" charset="0"/>
                </a:rPr>
                <a:t>between reference amorphous Silicon Flat Panel and IC </a:t>
              </a:r>
              <a:r>
                <a:rPr lang="en-US" altLang="en-US" sz="1800" dirty="0" smtClean="0">
                  <a:solidFill>
                    <a:srgbClr val="000000"/>
                  </a:solidFill>
                  <a:latin typeface="Calibri" pitchFamily="34" charset="0"/>
                </a:rPr>
                <a:t>array shows a good agreement   </a:t>
              </a:r>
              <a:r>
                <a:rPr lang="en-US" altLang="en-US" sz="1800" b="1" dirty="0" smtClean="0">
                  <a:solidFill>
                    <a:srgbClr val="000000"/>
                  </a:solidFill>
                  <a:latin typeface="Calibri" pitchFamily="34" charset="0"/>
                </a:rPr>
                <a:t> </a:t>
              </a:r>
              <a:endParaRPr lang="en-US" altLang="en-US" sz="1800" b="1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16224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 bwMode="auto">
          <a:xfrm>
            <a:off x="-15875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 smtClean="0">
                <a:latin typeface="Calibri" pitchFamily="34" charset="0"/>
                <a:cs typeface="Arial" pitchFamily="34" charset="0"/>
              </a:rPr>
              <a:t>Experimental activity</a:t>
            </a:r>
          </a:p>
        </p:txBody>
      </p:sp>
      <p:sp>
        <p:nvSpPr>
          <p:cNvPr id="21507" name="Content Placeholder 2"/>
          <p:cNvSpPr txBox="1">
            <a:spLocks/>
          </p:cNvSpPr>
          <p:nvPr/>
        </p:nvSpPr>
        <p:spPr bwMode="auto">
          <a:xfrm>
            <a:off x="0" y="1095375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en-US">
                <a:solidFill>
                  <a:srgbClr val="7F7F7F"/>
                </a:solidFill>
                <a:latin typeface="Calibri" pitchFamily="34" charset="0"/>
              </a:rPr>
              <a:t>First results/2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566863"/>
            <a:ext cx="5573712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415925" y="5226005"/>
            <a:ext cx="6820372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US" altLang="en-US" sz="1800" b="1" baseline="30000" dirty="0">
                <a:solidFill>
                  <a:srgbClr val="000000"/>
                </a:solidFill>
                <a:latin typeface="Calibri" pitchFamily="34" charset="0"/>
              </a:rPr>
              <a:t>60</a:t>
            </a:r>
            <a:r>
              <a:rPr lang="en-US" altLang="en-US" sz="1800" b="1" dirty="0">
                <a:solidFill>
                  <a:srgbClr val="000000"/>
                </a:solidFill>
                <a:latin typeface="Calibri" pitchFamily="34" charset="0"/>
              </a:rPr>
              <a:t>Co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 source, </a:t>
            </a:r>
            <a:r>
              <a:rPr lang="en-US" altLang="en-US" sz="1800" b="1" dirty="0">
                <a:solidFill>
                  <a:srgbClr val="000000"/>
                </a:solidFill>
                <a:latin typeface="Calibri" pitchFamily="34" charset="0"/>
              </a:rPr>
              <a:t>100V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 bias</a:t>
            </a:r>
          </a:p>
          <a:p>
            <a:pPr algn="just" eaLnBrk="1" hangingPunct="1">
              <a:spcAft>
                <a:spcPts val="600"/>
              </a:spcAft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Single chamber readout with reference class electrometer (KETHLEY) 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442" y="1672964"/>
            <a:ext cx="4242285" cy="3772260"/>
          </a:xfrm>
          <a:prstGeom prst="ellipse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3492500" y="3212977"/>
            <a:ext cx="5543550" cy="1503484"/>
            <a:chOff x="3607941" y="2656654"/>
            <a:chExt cx="5544616" cy="1503050"/>
          </a:xfrm>
        </p:grpSpPr>
        <p:sp>
          <p:nvSpPr>
            <p:cNvPr id="8" name="Rectangle 7"/>
            <p:cNvSpPr/>
            <p:nvPr/>
          </p:nvSpPr>
          <p:spPr>
            <a:xfrm>
              <a:off x="4615627" y="2656654"/>
              <a:ext cx="3970541" cy="7076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kern="0" dirty="0">
                  <a:ln w="1905">
                    <a:solidFill>
                      <a:prstClr val="black"/>
                    </a:solidFill>
                  </a:ln>
                  <a:solidFill>
                    <a:schemeClr val="accent1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Calibri"/>
                </a:rPr>
                <a:t>Spurious component,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kern="0" dirty="0">
                  <a:ln w="1905">
                    <a:solidFill>
                      <a:prstClr val="black"/>
                    </a:solidFill>
                  </a:ln>
                  <a:solidFill>
                    <a:schemeClr val="accent1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Calibri"/>
                </a:rPr>
                <a:t>signal drift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07941" y="3789923"/>
              <a:ext cx="5544616" cy="36978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1" kern="0" dirty="0">
                  <a:solidFill>
                    <a:prstClr val="black"/>
                  </a:solidFill>
                  <a:latin typeface="Calibri"/>
                </a:rPr>
                <a:t>Increasing bias voltage, these undesired effects increase</a:t>
              </a:r>
            </a:p>
          </p:txBody>
        </p:sp>
      </p:grpSp>
      <p:sp>
        <p:nvSpPr>
          <p:cNvPr id="14" name="Oval 13"/>
          <p:cNvSpPr/>
          <p:nvPr/>
        </p:nvSpPr>
        <p:spPr>
          <a:xfrm>
            <a:off x="1119188" y="1773238"/>
            <a:ext cx="2135187" cy="647700"/>
          </a:xfrm>
          <a:prstGeom prst="ellipse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white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xfrm>
            <a:off x="-15875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 smtClean="0">
                <a:latin typeface="Calibri" pitchFamily="34" charset="0"/>
                <a:cs typeface="Arial" pitchFamily="34" charset="0"/>
              </a:rPr>
              <a:t>Experimental activity</a:t>
            </a:r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415925" y="1557338"/>
            <a:ext cx="8304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600"/>
              </a:spcAft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The same behavior was found for device response under </a:t>
            </a:r>
            <a:r>
              <a:rPr lang="en-US" altLang="en-US" sz="1800" b="1">
                <a:solidFill>
                  <a:srgbClr val="000000"/>
                </a:solidFill>
                <a:latin typeface="Calibri" pitchFamily="34" charset="0"/>
              </a:rPr>
              <a:t>MV X-ray beam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sz="1800" b="1">
                <a:solidFill>
                  <a:srgbClr val="000000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943100"/>
            <a:ext cx="4732338" cy="350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415925" y="5591175"/>
            <a:ext cx="8248650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600"/>
              </a:spcAft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Single chamber </a:t>
            </a:r>
            <a:r>
              <a:rPr lang="en-US" altLang="en-US" sz="1800" dirty="0" smtClean="0">
                <a:solidFill>
                  <a:srgbClr val="000000"/>
                </a:solidFill>
                <a:latin typeface="Calibri" pitchFamily="34" charset="0"/>
              </a:rPr>
              <a:t>readout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altLang="en-US" sz="18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algn="just" eaLnBrk="1" hangingPunct="1">
              <a:spcAft>
                <a:spcPts val="600"/>
              </a:spcAft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C</a:t>
            </a:r>
            <a:r>
              <a:rPr lang="en-US" altLang="en-US" sz="1800" dirty="0" smtClean="0">
                <a:solidFill>
                  <a:srgbClr val="000000"/>
                </a:solidFill>
                <a:latin typeface="Calibri" pitchFamily="34" charset="0"/>
              </a:rPr>
              <a:t>omparison 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between reference ionization chamber and IC array  </a:t>
            </a:r>
            <a:r>
              <a:rPr lang="en-US" altLang="en-US" sz="18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41638" y="2182813"/>
            <a:ext cx="5722937" cy="3094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 bwMode="auto">
          <a:xfrm>
            <a:off x="4427984" y="3141095"/>
            <a:ext cx="34019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 smtClean="0">
                <a:ln w="1905">
                  <a:solidFill>
                    <a:prstClr val="black"/>
                  </a:solidFill>
                </a:ln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Difficult to identify full charge collection </a:t>
            </a:r>
            <a:r>
              <a:rPr lang="en-US" sz="2000" b="1" kern="0" dirty="0">
                <a:ln w="1905">
                  <a:solidFill>
                    <a:prstClr val="black"/>
                  </a:solidFill>
                </a:ln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e</a:t>
            </a:r>
            <a:r>
              <a:rPr lang="en-US" sz="2000" b="1" kern="0" dirty="0" smtClean="0">
                <a:ln w="1905">
                  <a:solidFill>
                    <a:prstClr val="black"/>
                  </a:solidFill>
                </a:ln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fficiency</a:t>
            </a:r>
            <a:endParaRPr lang="en-US" sz="2000" b="1" kern="0" dirty="0">
              <a:ln w="1905">
                <a:solidFill>
                  <a:prstClr val="black"/>
                </a:solidFill>
              </a:ln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</a:endParaRPr>
          </a:p>
        </p:txBody>
      </p:sp>
      <p:sp>
        <p:nvSpPr>
          <p:cNvPr id="22536" name="Content Placeholder 2"/>
          <p:cNvSpPr txBox="1">
            <a:spLocks/>
          </p:cNvSpPr>
          <p:nvPr/>
        </p:nvSpPr>
        <p:spPr bwMode="auto">
          <a:xfrm>
            <a:off x="0" y="1095375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en-US">
                <a:solidFill>
                  <a:srgbClr val="7F7F7F"/>
                </a:solidFill>
                <a:latin typeface="Calibri" pitchFamily="34" charset="0"/>
              </a:rPr>
              <a:t>First results/3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 bwMode="auto">
          <a:xfrm>
            <a:off x="-15875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 smtClean="0">
                <a:latin typeface="Calibri" pitchFamily="34" charset="0"/>
                <a:cs typeface="Arial" pitchFamily="34" charset="0"/>
              </a:rPr>
              <a:t>Experimental activity</a:t>
            </a:r>
          </a:p>
        </p:txBody>
      </p:sp>
      <p:grpSp>
        <p:nvGrpSpPr>
          <p:cNvPr id="23555" name="Group 3"/>
          <p:cNvGrpSpPr>
            <a:grpSpLocks/>
          </p:cNvGrpSpPr>
          <p:nvPr/>
        </p:nvGrpSpPr>
        <p:grpSpPr bwMode="auto">
          <a:xfrm>
            <a:off x="1519238" y="2636912"/>
            <a:ext cx="6097587" cy="3276600"/>
            <a:chOff x="2417985" y="1557623"/>
            <a:chExt cx="6217656" cy="3547154"/>
          </a:xfrm>
        </p:grpSpPr>
        <p:pic>
          <p:nvPicPr>
            <p:cNvPr id="2356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7985" y="1557623"/>
              <a:ext cx="6217656" cy="3547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1" name="TextBox 5"/>
            <p:cNvSpPr txBox="1">
              <a:spLocks noChangeArrowheads="1"/>
            </p:cNvSpPr>
            <p:nvPr/>
          </p:nvSpPr>
          <p:spPr bwMode="auto">
            <a:xfrm>
              <a:off x="6948264" y="1741458"/>
              <a:ext cx="1687377" cy="399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800" baseline="30000" dirty="0" smtClean="0">
                  <a:solidFill>
                    <a:srgbClr val="000000"/>
                  </a:solidFill>
                  <a:latin typeface="Calibri" pitchFamily="34" charset="0"/>
                </a:rPr>
                <a:t>60</a:t>
              </a:r>
              <a:r>
                <a:rPr lang="en-US" altLang="en-US" sz="1800" dirty="0" smtClean="0">
                  <a:solidFill>
                    <a:srgbClr val="000000"/>
                  </a:solidFill>
                  <a:latin typeface="Calibri" pitchFamily="34" charset="0"/>
                </a:rPr>
                <a:t>Co, 100V bias</a:t>
              </a:r>
              <a:endParaRPr lang="en-US" altLang="en-US" sz="18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 bwMode="auto">
          <a:xfrm>
            <a:off x="3348201" y="4572262"/>
            <a:ext cx="5196167" cy="584930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kern="0" dirty="0">
                <a:ln w="1905">
                  <a:solidFill>
                    <a:prstClr val="black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Better signal stability in time!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485773" y="1641574"/>
            <a:ext cx="8164513" cy="923330"/>
          </a:xfrm>
          <a:prstGeom prst="rect">
            <a:avLst/>
          </a:prstGeom>
          <a:noFill/>
          <a:ln w="38100" cap="flat" cmpd="sng" algn="ctr">
            <a:noFill/>
            <a:prstDash val="solid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 dirty="0">
                <a:latin typeface="Calibri"/>
              </a:rPr>
              <a:t>After improvement in: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▪"/>
              <a:defRPr/>
            </a:pPr>
            <a:r>
              <a:rPr lang="en-US" sz="1800" kern="0" dirty="0">
                <a:latin typeface="Calibri"/>
              </a:rPr>
              <a:t>guarding of device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▪"/>
              <a:defRPr/>
            </a:pPr>
            <a:r>
              <a:rPr lang="en-US" sz="1800" kern="0" dirty="0">
                <a:latin typeface="Calibri"/>
              </a:rPr>
              <a:t>signal </a:t>
            </a:r>
            <a:r>
              <a:rPr lang="en-US" sz="1800" kern="0" dirty="0" smtClean="0">
                <a:latin typeface="Calibri"/>
              </a:rPr>
              <a:t>routing</a:t>
            </a:r>
            <a:endParaRPr lang="en-US" sz="1800" kern="0" dirty="0">
              <a:latin typeface="Calibri"/>
            </a:endParaRPr>
          </a:p>
        </p:txBody>
      </p:sp>
      <p:sp>
        <p:nvSpPr>
          <p:cNvPr id="23557" name="Content Placeholder 2"/>
          <p:cNvSpPr txBox="1">
            <a:spLocks/>
          </p:cNvSpPr>
          <p:nvPr/>
        </p:nvSpPr>
        <p:spPr bwMode="auto">
          <a:xfrm>
            <a:off x="0" y="1095375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en-US">
                <a:solidFill>
                  <a:srgbClr val="7F7F7F"/>
                </a:solidFill>
                <a:latin typeface="Calibri" pitchFamily="34" charset="0"/>
              </a:rPr>
              <a:t>First results/4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 bwMode="auto">
          <a:xfrm>
            <a:off x="-15875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 smtClean="0">
                <a:latin typeface="Calibri" pitchFamily="34" charset="0"/>
                <a:cs typeface="Arial" pitchFamily="34" charset="0"/>
              </a:rPr>
              <a:t>Development of prototype II</a:t>
            </a:r>
          </a:p>
        </p:txBody>
      </p:sp>
      <p:sp>
        <p:nvSpPr>
          <p:cNvPr id="24579" name="Content Placeholder 2"/>
          <p:cNvSpPr txBox="1">
            <a:spLocks/>
          </p:cNvSpPr>
          <p:nvPr/>
        </p:nvSpPr>
        <p:spPr bwMode="auto">
          <a:xfrm>
            <a:off x="0" y="1095375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en-US" dirty="0" smtClean="0">
                <a:solidFill>
                  <a:srgbClr val="7F7F7F"/>
                </a:solidFill>
                <a:latin typeface="Calibri" pitchFamily="34" charset="0"/>
              </a:rPr>
              <a:t>Upgraded </a:t>
            </a:r>
            <a:r>
              <a:rPr lang="en-US" altLang="en-US" dirty="0">
                <a:solidFill>
                  <a:srgbClr val="7F7F7F"/>
                </a:solidFill>
                <a:latin typeface="Calibri" pitchFamily="34" charset="0"/>
              </a:rPr>
              <a:t>detector: prototype II</a:t>
            </a:r>
          </a:p>
        </p:txBody>
      </p:sp>
      <p:sp>
        <p:nvSpPr>
          <p:cNvPr id="24582" name="TextBox 5"/>
          <p:cNvSpPr txBox="1">
            <a:spLocks noChangeArrowheads="1"/>
          </p:cNvSpPr>
          <p:nvPr/>
        </p:nvSpPr>
        <p:spPr bwMode="auto">
          <a:xfrm>
            <a:off x="415925" y="1557338"/>
            <a:ext cx="8159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600"/>
              </a:spcAft>
            </a:pPr>
            <a:r>
              <a:rPr lang="en-US" altLang="en-US" sz="1800" dirty="0" smtClean="0">
                <a:solidFill>
                  <a:srgbClr val="000000"/>
                </a:solidFill>
                <a:latin typeface="Calibri" pitchFamily="34" charset="0"/>
              </a:rPr>
              <a:t>Designed according to lessons learned with Prototype I</a:t>
            </a:r>
            <a:endParaRPr lang="en-US" altLang="en-US" sz="18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5925" y="4439071"/>
            <a:ext cx="3925888" cy="646113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1" kern="0" dirty="0">
                <a:solidFill>
                  <a:prstClr val="black"/>
                </a:solidFill>
                <a:latin typeface="Calibri"/>
              </a:rPr>
              <a:t>+</a:t>
            </a:r>
            <a:r>
              <a:rPr lang="en-US" sz="1800" kern="0" dirty="0">
                <a:solidFill>
                  <a:prstClr val="black"/>
                </a:solidFill>
                <a:latin typeface="Calibri"/>
              </a:rPr>
              <a:t> introduction of a new multi-channel / low noise / front-end electronics</a:t>
            </a:r>
          </a:p>
        </p:txBody>
      </p:sp>
      <p:sp>
        <p:nvSpPr>
          <p:cNvPr id="9" name="Down Arrow 8"/>
          <p:cNvSpPr/>
          <p:nvPr/>
        </p:nvSpPr>
        <p:spPr>
          <a:xfrm rot="16200000">
            <a:off x="4337314" y="4594869"/>
            <a:ext cx="385762" cy="576262"/>
          </a:xfrm>
          <a:prstGeom prst="downArrow">
            <a:avLst/>
          </a:prstGeom>
          <a:solidFill>
            <a:srgbClr val="009900"/>
          </a:soli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399" y="1936750"/>
            <a:ext cx="5956300" cy="1276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Other goals: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▪"/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reach a high signal stability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▪"/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consolidate results obtained with Prototype I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▪"/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produce a device suitable for independent tests at clinics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74757" y="5858108"/>
            <a:ext cx="671087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1905">
                  <a:solidFill>
                    <a:prstClr val="black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Prototype II is now ready for the </a:t>
            </a:r>
            <a:r>
              <a:rPr lang="en-US" sz="2800" b="1" dirty="0" smtClean="0">
                <a:ln w="1905">
                  <a:solidFill>
                    <a:prstClr val="black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first  tests!</a:t>
            </a:r>
            <a:endParaRPr lang="en-US" sz="2800" b="1" dirty="0">
              <a:ln w="1905">
                <a:solidFill>
                  <a:prstClr val="black"/>
                </a:solidFill>
              </a:ln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352" y="3241370"/>
            <a:ext cx="3640088" cy="2730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1287214" y="1556792"/>
            <a:ext cx="74612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en-US" altLang="en-US" sz="1800" dirty="0" smtClean="0">
                <a:solidFill>
                  <a:srgbClr val="000000"/>
                </a:solidFill>
                <a:latin typeface="Calibri" pitchFamily="34" charset="0"/>
              </a:rPr>
              <a:t>Simulations of the array has been started using Monte Carlo code </a:t>
            </a:r>
            <a:r>
              <a:rPr lang="en-US" altLang="en-US" sz="1800" b="1" dirty="0" smtClean="0">
                <a:solidFill>
                  <a:srgbClr val="000000"/>
                </a:solidFill>
                <a:latin typeface="Calibri" pitchFamily="34" charset="0"/>
              </a:rPr>
              <a:t>EGSnrc</a:t>
            </a:r>
            <a:r>
              <a:rPr lang="en-US" altLang="en-US" sz="1800" dirty="0" smtClean="0">
                <a:solidFill>
                  <a:srgbClr val="000000"/>
                </a:solidFill>
                <a:latin typeface="Calibri" pitchFamily="34" charset="0"/>
              </a:rPr>
              <a:t>, specifically suited 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to model the transport of photons and electrons through matter </a:t>
            </a:r>
            <a:endParaRPr lang="en-US" altLang="en-US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25603" name="Picture 2" descr="https://fbcdn-profile-a.akamaihd.net/hprofile-ak-ash3/211084_227144903980250_1593631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268760"/>
            <a:ext cx="9525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itle 1"/>
          <p:cNvSpPr>
            <a:spLocks noGrp="1"/>
          </p:cNvSpPr>
          <p:nvPr>
            <p:ph type="title"/>
          </p:nvPr>
        </p:nvSpPr>
        <p:spPr bwMode="auto">
          <a:xfrm>
            <a:off x="-15875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 smtClean="0">
                <a:latin typeface="Calibri" pitchFamily="34" charset="0"/>
                <a:cs typeface="Arial" pitchFamily="34" charset="0"/>
              </a:rPr>
              <a:t>Monte Carlo simulations</a:t>
            </a:r>
          </a:p>
        </p:txBody>
      </p:sp>
      <p:sp>
        <p:nvSpPr>
          <p:cNvPr id="25605" name="Content Placeholder 2"/>
          <p:cNvSpPr txBox="1">
            <a:spLocks/>
          </p:cNvSpPr>
          <p:nvPr/>
        </p:nvSpPr>
        <p:spPr bwMode="auto">
          <a:xfrm>
            <a:off x="0" y="1095375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en-US">
                <a:solidFill>
                  <a:srgbClr val="7F7F7F"/>
                </a:solidFill>
                <a:latin typeface="Calibri" pitchFamily="34" charset="0"/>
              </a:rPr>
              <a:t>Upgrading detector: Monte Carlo simulations</a:t>
            </a:r>
          </a:p>
        </p:txBody>
      </p:sp>
      <p:sp>
        <p:nvSpPr>
          <p:cNvPr id="7" name="Down Arrow 6"/>
          <p:cNvSpPr/>
          <p:nvPr/>
        </p:nvSpPr>
        <p:spPr>
          <a:xfrm>
            <a:off x="4378325" y="2204492"/>
            <a:ext cx="387350" cy="535383"/>
          </a:xfrm>
          <a:prstGeom prst="downArrow">
            <a:avLst/>
          </a:prstGeom>
          <a:solidFill>
            <a:srgbClr val="009900"/>
          </a:soli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31950" y="2492896"/>
            <a:ext cx="804450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indent="0" algn="just" eaLnBrk="1" hangingPunct="1">
              <a:spcAft>
                <a:spcPts val="600"/>
              </a:spcAft>
            </a:pPr>
            <a:r>
              <a:rPr lang="en-US" altLang="en-US" sz="1800" dirty="0" smtClean="0">
                <a:solidFill>
                  <a:srgbClr val="000000"/>
                </a:solidFill>
                <a:latin typeface="Calibri" pitchFamily="34" charset="0"/>
              </a:rPr>
              <a:t>Goals:</a:t>
            </a:r>
          </a:p>
          <a:p>
            <a:pPr algn="just" eaLnBrk="1" hangingPunct="1">
              <a:spcAft>
                <a:spcPts val="600"/>
              </a:spcAft>
              <a:buFont typeface="Calibri" pitchFamily="34" charset="0"/>
              <a:buChar char="▪"/>
            </a:pPr>
            <a:r>
              <a:rPr lang="en-US" altLang="en-US" sz="1800" dirty="0" smtClean="0">
                <a:solidFill>
                  <a:srgbClr val="000000"/>
                </a:solidFill>
                <a:latin typeface="Calibri" pitchFamily="34" charset="0"/>
              </a:rPr>
              <a:t>understand the physics of chambers</a:t>
            </a:r>
          </a:p>
          <a:p>
            <a:pPr algn="just" eaLnBrk="1" hangingPunct="1">
              <a:spcAft>
                <a:spcPts val="600"/>
              </a:spcAft>
              <a:buFont typeface="Calibri" pitchFamily="34" charset="0"/>
              <a:buChar char="▪"/>
            </a:pPr>
            <a:r>
              <a:rPr lang="en-US" altLang="en-US" sz="1800" dirty="0" smtClean="0">
                <a:solidFill>
                  <a:srgbClr val="000000"/>
                </a:solidFill>
                <a:latin typeface="Calibri" pitchFamily="34" charset="0"/>
              </a:rPr>
              <a:t>Support the improvement of design and material choice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426097"/>
            <a:ext cx="3312368" cy="3017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 bwMode="auto">
          <a:xfrm>
            <a:off x="-15875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smtClean="0">
                <a:latin typeface="Calibri" pitchFamily="34" charset="0"/>
                <a:cs typeface="Arial" pitchFamily="34" charset="0"/>
              </a:rPr>
              <a:t>Work in progress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25" y="44624"/>
            <a:ext cx="1090811" cy="10908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Content Placeholder 2"/>
          <p:cNvSpPr txBox="1">
            <a:spLocks/>
          </p:cNvSpPr>
          <p:nvPr/>
        </p:nvSpPr>
        <p:spPr bwMode="auto">
          <a:xfrm>
            <a:off x="0" y="1095375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en-US">
                <a:solidFill>
                  <a:srgbClr val="7F7F7F"/>
                </a:solidFill>
                <a:latin typeface="Calibri" pitchFamily="34" charset="0"/>
              </a:rPr>
              <a:t>and planned activities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19100" y="4724400"/>
            <a:ext cx="8332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600"/>
              </a:spcAft>
              <a:buFont typeface="Calibri" pitchFamily="34" charset="0"/>
              <a:buChar char="▪"/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Other secondments to be evaluated…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5925" y="1844675"/>
            <a:ext cx="83042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600"/>
              </a:spcAft>
              <a:buFont typeface="Calibri" pitchFamily="34" charset="0"/>
              <a:buChar char="▪"/>
            </a:pPr>
            <a:r>
              <a:rPr lang="en-US" altLang="en-US" sz="1800" dirty="0" smtClean="0">
                <a:solidFill>
                  <a:srgbClr val="000000"/>
                </a:solidFill>
                <a:latin typeface="Calibri" pitchFamily="34" charset="0"/>
              </a:rPr>
              <a:t>Experimental 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characterization of </a:t>
            </a:r>
            <a:r>
              <a:rPr lang="en-US" altLang="en-US" sz="1800" dirty="0" smtClean="0">
                <a:solidFill>
                  <a:srgbClr val="000000"/>
                </a:solidFill>
                <a:latin typeface="Calibri" pitchFamily="34" charset="0"/>
              </a:rPr>
              <a:t>Prototype II</a:t>
            </a:r>
            <a:endParaRPr lang="en-US" altLang="en-US" sz="18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15925" y="2564904"/>
            <a:ext cx="8304213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8001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600"/>
              </a:spcAft>
              <a:buFont typeface="Calibri" pitchFamily="34" charset="0"/>
              <a:buChar char="▪"/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Going ahead with Monte Carlo simulations:</a:t>
            </a:r>
          </a:p>
          <a:p>
            <a:pPr lvl="1" algn="just" eaLnBrk="1" hangingPunct="1">
              <a:spcAft>
                <a:spcPts val="600"/>
              </a:spcAft>
              <a:buFont typeface="Courier New" pitchFamily="49" charset="0"/>
              <a:buChar char="o"/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comparison with experimental results obtained with tests on </a:t>
            </a:r>
            <a:r>
              <a:rPr lang="en-US" altLang="en-US" sz="1800" dirty="0" smtClean="0">
                <a:solidFill>
                  <a:srgbClr val="000000"/>
                </a:solidFill>
                <a:latin typeface="Calibri" pitchFamily="34" charset="0"/>
              </a:rPr>
              <a:t>Prototype 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II </a:t>
            </a:r>
          </a:p>
          <a:p>
            <a:pPr lvl="1" algn="just" eaLnBrk="1" hangingPunct="1">
              <a:spcAft>
                <a:spcPts val="600"/>
              </a:spcAft>
              <a:buFont typeface="Courier New" pitchFamily="49" charset="0"/>
              <a:buChar char="o"/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 possibility to strengthen the collaboration with Medical Physics Department of S.Bortolo Hospital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22275" y="4149725"/>
            <a:ext cx="8299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600"/>
              </a:spcAft>
              <a:buFont typeface="Calibri" pitchFamily="34" charset="0"/>
              <a:buChar char="▪"/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Starting activities at TUM (next week), drawing a plan for secondments 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>
            <a:grpSpLocks/>
          </p:cNvGrpSpPr>
          <p:nvPr/>
        </p:nvGrpSpPr>
        <p:grpSpPr bwMode="auto">
          <a:xfrm>
            <a:off x="971550" y="1363856"/>
            <a:ext cx="1843088" cy="4836919"/>
            <a:chOff x="415636" y="605118"/>
            <a:chExt cx="2144684" cy="5846289"/>
          </a:xfrm>
        </p:grpSpPr>
        <p:sp>
          <p:nvSpPr>
            <p:cNvPr id="35" name="Rectangle 34"/>
            <p:cNvSpPr/>
            <p:nvPr/>
          </p:nvSpPr>
          <p:spPr>
            <a:xfrm>
              <a:off x="415636" y="6048463"/>
              <a:ext cx="2144684" cy="402944"/>
            </a:xfrm>
            <a:prstGeom prst="rect">
              <a:avLst/>
            </a:prstGeom>
            <a:solidFill>
              <a:srgbClr val="3FA237"/>
            </a:solidFill>
            <a:ln w="25400" cap="flat" cmpd="sng" algn="ctr">
              <a:noFill/>
              <a:prstDash val="solid"/>
            </a:ln>
            <a:effectLst/>
          </p:spPr>
          <p:txBody>
            <a:bodyPr lIns="82058" tIns="41029" rIns="82058" bIns="41029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15636" y="4179571"/>
              <a:ext cx="2144684" cy="1830516"/>
            </a:xfrm>
            <a:prstGeom prst="rect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lIns="82058" tIns="41029" rIns="82058" bIns="41029" anchor="ctr"/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334" name="Picture Placeholder 11"/>
            <p:cNvSpPr txBox="1">
              <a:spLocks/>
            </p:cNvSpPr>
            <p:nvPr/>
          </p:nvSpPr>
          <p:spPr bwMode="auto">
            <a:xfrm>
              <a:off x="415636" y="605118"/>
              <a:ext cx="2144684" cy="35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84699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endParaRPr lang="en-US" altLang="en-US" sz="18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335" name="Text Placeholder 21"/>
            <p:cNvSpPr txBox="1">
              <a:spLocks/>
            </p:cNvSpPr>
            <p:nvPr/>
          </p:nvSpPr>
          <p:spPr bwMode="auto">
            <a:xfrm>
              <a:off x="415636" y="4179346"/>
              <a:ext cx="2144684" cy="183148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64117" rIns="164117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itchFamily="34" charset="0"/>
                <a:buNone/>
              </a:pPr>
              <a:r>
                <a:rPr lang="en-US" altLang="en-US" i="1" dirty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</a:rPr>
                <a:t>Overview on the project</a:t>
              </a:r>
            </a:p>
          </p:txBody>
        </p:sp>
        <p:pic>
          <p:nvPicPr>
            <p:cNvPr id="13336" name="Picture Placeholder 2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57" r="21657"/>
            <a:stretch>
              <a:fillRect/>
            </a:stretch>
          </p:blipFill>
          <p:spPr bwMode="auto">
            <a:xfrm>
              <a:off x="415636" y="620688"/>
              <a:ext cx="2144684" cy="35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635375" y="1363856"/>
            <a:ext cx="1843088" cy="4471795"/>
            <a:chOff x="3416531" y="605118"/>
            <a:chExt cx="2231152" cy="5404971"/>
          </a:xfrm>
        </p:grpSpPr>
        <p:sp>
          <p:nvSpPr>
            <p:cNvPr id="13328" name="Picture Placeholder 11"/>
            <p:cNvSpPr txBox="1">
              <a:spLocks/>
            </p:cNvSpPr>
            <p:nvPr/>
          </p:nvSpPr>
          <p:spPr bwMode="auto">
            <a:xfrm>
              <a:off x="3416531" y="605118"/>
              <a:ext cx="2227811" cy="35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84699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endParaRPr lang="en-US" altLang="en-US" sz="18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329" name="Text Placeholder 21"/>
            <p:cNvSpPr txBox="1">
              <a:spLocks/>
            </p:cNvSpPr>
            <p:nvPr/>
          </p:nvSpPr>
          <p:spPr bwMode="auto">
            <a:xfrm>
              <a:off x="3416531" y="4179571"/>
              <a:ext cx="2226829" cy="183051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85000"/>
                </a:lnSpc>
                <a:buFont typeface="Arial" pitchFamily="34" charset="0"/>
                <a:buNone/>
              </a:pPr>
              <a:r>
                <a:rPr lang="en-US" altLang="en-US" i="1" dirty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</a:rPr>
                <a:t>Experimental </a:t>
              </a:r>
              <a:r>
                <a:rPr lang="en-US" altLang="en-US" i="1" dirty="0" smtClean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</a:rPr>
                <a:t>activity</a:t>
              </a:r>
              <a:endParaRPr lang="en-US" altLang="en-US" i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endParaRPr>
            </a:p>
          </p:txBody>
        </p:sp>
        <p:pic>
          <p:nvPicPr>
            <p:cNvPr id="13330" name="Picture Placeholder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80" r="7980"/>
            <a:stretch>
              <a:fillRect/>
            </a:stretch>
          </p:blipFill>
          <p:spPr bwMode="auto">
            <a:xfrm>
              <a:off x="3419872" y="620688"/>
              <a:ext cx="2227811" cy="35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7" name="Group 56"/>
          <p:cNvGrpSpPr>
            <a:grpSpLocks noChangeAspect="1"/>
          </p:cNvGrpSpPr>
          <p:nvPr/>
        </p:nvGrpSpPr>
        <p:grpSpPr bwMode="auto">
          <a:xfrm>
            <a:off x="6256338" y="1376738"/>
            <a:ext cx="1844675" cy="4463888"/>
            <a:chOff x="6491893" y="620689"/>
            <a:chExt cx="2228159" cy="5395413"/>
          </a:xfrm>
        </p:grpSpPr>
        <p:sp>
          <p:nvSpPr>
            <p:cNvPr id="13322" name="Picture Placeholder 11"/>
            <p:cNvSpPr txBox="1">
              <a:spLocks/>
            </p:cNvSpPr>
            <p:nvPr/>
          </p:nvSpPr>
          <p:spPr bwMode="auto">
            <a:xfrm>
              <a:off x="6492241" y="1839557"/>
              <a:ext cx="2227811" cy="4171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84699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endParaRPr lang="en-US" altLang="en-US" sz="18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324" name="Text Placeholder 21"/>
            <p:cNvSpPr txBox="1">
              <a:spLocks/>
            </p:cNvSpPr>
            <p:nvPr/>
          </p:nvSpPr>
          <p:spPr bwMode="auto">
            <a:xfrm>
              <a:off x="6492876" y="620689"/>
              <a:ext cx="2226426" cy="92662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85000"/>
                </a:lnSpc>
                <a:buFont typeface="Arial" pitchFamily="34" charset="0"/>
                <a:buNone/>
              </a:pPr>
              <a:r>
                <a:rPr lang="en-US" altLang="en-US" i="1" dirty="0">
                  <a:solidFill>
                    <a:schemeClr val="bg1"/>
                  </a:solidFill>
                  <a:latin typeface="Calibri" pitchFamily="34" charset="0"/>
                </a:rPr>
                <a:t>Conferences, trainings…</a:t>
              </a:r>
            </a:p>
          </p:txBody>
        </p:sp>
        <p:pic>
          <p:nvPicPr>
            <p:cNvPr id="13325" name="Picture Placeholder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71" r="29971"/>
            <a:stretch>
              <a:fillRect/>
            </a:stretch>
          </p:blipFill>
          <p:spPr bwMode="auto">
            <a:xfrm>
              <a:off x="6491893" y="1844824"/>
              <a:ext cx="2227811" cy="4171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59" name="Straight Connector 58"/>
          <p:cNvCxnSpPr/>
          <p:nvPr/>
        </p:nvCxnSpPr>
        <p:spPr>
          <a:xfrm>
            <a:off x="3203575" y="1125538"/>
            <a:ext cx="0" cy="5256212"/>
          </a:xfrm>
          <a:prstGeom prst="line">
            <a:avLst/>
          </a:prstGeom>
          <a:ln>
            <a:solidFill>
              <a:srgbClr val="C8C8C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867400" y="1125538"/>
            <a:ext cx="0" cy="5256212"/>
          </a:xfrm>
          <a:prstGeom prst="line">
            <a:avLst/>
          </a:prstGeom>
          <a:ln>
            <a:solidFill>
              <a:srgbClr val="C8C8C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 bwMode="auto">
          <a:xfrm>
            <a:off x="974725" y="1195347"/>
            <a:ext cx="1839913" cy="133350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lIns="82058" tIns="41029" rIns="82058" bIns="4102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971550" y="5863380"/>
            <a:ext cx="1839913" cy="33337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lIns="82058" tIns="41029" rIns="82058" bIns="4102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6257304" y="5877272"/>
            <a:ext cx="1843088" cy="333375"/>
          </a:xfrm>
          <a:prstGeom prst="rect">
            <a:avLst/>
          </a:prstGeom>
          <a:solidFill>
            <a:srgbClr val="3FA237"/>
          </a:solidFill>
          <a:ln w="25400" cap="flat" cmpd="sng" algn="ctr">
            <a:noFill/>
            <a:prstDash val="solid"/>
          </a:ln>
          <a:effectLst/>
        </p:spPr>
        <p:txBody>
          <a:bodyPr lIns="82058" tIns="41029" rIns="82058" bIns="4102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6257304" y="1196752"/>
            <a:ext cx="1843088" cy="133350"/>
          </a:xfrm>
          <a:prstGeom prst="rect">
            <a:avLst/>
          </a:prstGeom>
          <a:solidFill>
            <a:srgbClr val="3FA237"/>
          </a:solidFill>
          <a:ln w="25400" cap="flat" cmpd="sng" algn="ctr">
            <a:noFill/>
            <a:prstDash val="solid"/>
          </a:ln>
          <a:effectLst/>
        </p:spPr>
        <p:txBody>
          <a:bodyPr lIns="82058" tIns="41029" rIns="82058" bIns="4102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6257304" y="2215530"/>
            <a:ext cx="1843088" cy="133350"/>
          </a:xfrm>
          <a:prstGeom prst="rect">
            <a:avLst/>
          </a:prstGeom>
          <a:solidFill>
            <a:srgbClr val="3FA237"/>
          </a:solidFill>
          <a:ln w="25400" cap="flat" cmpd="sng" algn="ctr">
            <a:noFill/>
            <a:prstDash val="solid"/>
          </a:ln>
          <a:effectLst/>
        </p:spPr>
        <p:txBody>
          <a:bodyPr lIns="82058" tIns="41029" rIns="82058" bIns="4102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3635896" y="1196752"/>
            <a:ext cx="1839913" cy="133350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lIns="82058" tIns="41029" rIns="82058" bIns="4102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3668191" y="5877272"/>
            <a:ext cx="1839913" cy="33337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lIns="82058" tIns="41029" rIns="82058" bIns="4102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427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 bwMode="auto">
          <a:xfrm>
            <a:off x="-15875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smtClean="0">
                <a:latin typeface="Calibri" pitchFamily="34" charset="0"/>
                <a:cs typeface="Arial" pitchFamily="34" charset="0"/>
              </a:rPr>
              <a:t>Trainings &amp; conferences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6" y="1585097"/>
            <a:ext cx="3183902" cy="2387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585097"/>
            <a:ext cx="4666783" cy="3500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7" name="TextBox 6"/>
          <p:cNvSpPr txBox="1">
            <a:spLocks noChangeArrowheads="1"/>
          </p:cNvSpPr>
          <p:nvPr/>
        </p:nvSpPr>
        <p:spPr bwMode="auto">
          <a:xfrm>
            <a:off x="3995738" y="5013325"/>
            <a:ext cx="4725987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buFont typeface="Calibri" pitchFamily="34" charset="0"/>
              <a:buChar char="▪"/>
            </a:pPr>
            <a:r>
              <a:rPr lang="en-US" altLang="en-US" sz="1800" baseline="30000">
                <a:solidFill>
                  <a:srgbClr val="000000"/>
                </a:solidFill>
                <a:latin typeface="Calibri" pitchFamily="34" charset="0"/>
              </a:rPr>
              <a:t>60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Co sources:</a:t>
            </a:r>
          </a:p>
          <a:p>
            <a:pPr lvl="1" algn="just" eaLnBrk="1" hangingPunct="1"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Terabalt: 249.1TBq</a:t>
            </a:r>
          </a:p>
          <a:p>
            <a:pPr lvl="1" algn="just" eaLnBrk="1" hangingPunct="1"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Gammatron: 85.5TBq</a:t>
            </a:r>
          </a:p>
          <a:p>
            <a:pPr algn="just" eaLnBrk="1" hangingPunct="1">
              <a:spcBef>
                <a:spcPts val="600"/>
              </a:spcBef>
              <a:buFont typeface="Calibri" pitchFamily="34" charset="0"/>
              <a:buChar char="▪"/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Linac, MV X-ray</a:t>
            </a:r>
          </a:p>
        </p:txBody>
      </p:sp>
      <p:sp>
        <p:nvSpPr>
          <p:cNvPr id="28678" name="Content Placeholder 2"/>
          <p:cNvSpPr txBox="1">
            <a:spLocks/>
          </p:cNvSpPr>
          <p:nvPr/>
        </p:nvSpPr>
        <p:spPr bwMode="auto">
          <a:xfrm>
            <a:off x="0" y="1095375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en-US">
                <a:solidFill>
                  <a:srgbClr val="7F7F7F"/>
                </a:solidFill>
                <a:latin typeface="Calibri" pitchFamily="34" charset="0"/>
              </a:rPr>
              <a:t>Trainings in using radiation facilities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6" y="3933056"/>
            <a:ext cx="3227849" cy="2420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340768"/>
            <a:ext cx="5025393" cy="4545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61703"/>
            <a:ext cx="3096344" cy="4539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8" name="Titl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1079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smtClean="0">
                <a:latin typeface="Calibri" pitchFamily="34" charset="0"/>
                <a:cs typeface="Arial" pitchFamily="34" charset="0"/>
              </a:rPr>
              <a:t>What about me…</a:t>
            </a:r>
          </a:p>
        </p:txBody>
      </p:sp>
      <p:pic>
        <p:nvPicPr>
          <p:cNvPr id="9" name="Picture 4" descr="http://www.elet.polimi.it/CEPIT/Logo-po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81959"/>
            <a:ext cx="377140" cy="355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1403648" y="2761183"/>
            <a:ext cx="792088" cy="2462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</a:rPr>
              <a:t>V</a:t>
            </a:r>
            <a:r>
              <a:rPr lang="en-US" sz="1600" dirty="0" smtClean="0">
                <a:latin typeface="Calibri" panose="020F0502020204030204" pitchFamily="34" charset="0"/>
              </a:rPr>
              <a:t>altellina</a:t>
            </a:r>
            <a:endParaRPr lang="en-US" sz="16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 txBox="1">
            <a:spLocks/>
          </p:cNvSpPr>
          <p:nvPr/>
        </p:nvSpPr>
        <p:spPr bwMode="auto">
          <a:xfrm>
            <a:off x="0" y="1095375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en-US">
                <a:solidFill>
                  <a:srgbClr val="7F7F7F"/>
                </a:solidFill>
                <a:latin typeface="Calibri" pitchFamily="34" charset="0"/>
              </a:rPr>
              <a:t>Relative and absolute dosimetry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8" y="2255944"/>
            <a:ext cx="3580298" cy="268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700" name="Rectangle 24"/>
          <p:cNvSpPr>
            <a:spLocks noChangeArrowheads="1"/>
          </p:cNvSpPr>
          <p:nvPr/>
        </p:nvSpPr>
        <p:spPr bwMode="auto">
          <a:xfrm>
            <a:off x="415925" y="1485900"/>
            <a:ext cx="82375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1200"/>
              </a:spcAft>
              <a:buFont typeface="Calibri" pitchFamily="34" charset="0"/>
              <a:buChar char="▪"/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measurement with LINAC facility: how to measure a PDD profile, beam profile and output factors of a medical linear accelerator, perform a beam calibration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829" y="2141833"/>
            <a:ext cx="5268619" cy="395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9" name="Group 12"/>
          <p:cNvGrpSpPr>
            <a:grpSpLocks/>
          </p:cNvGrpSpPr>
          <p:nvPr/>
        </p:nvGrpSpPr>
        <p:grpSpPr bwMode="auto">
          <a:xfrm>
            <a:off x="395536" y="4509120"/>
            <a:ext cx="4386262" cy="1858963"/>
            <a:chOff x="1502488" y="3705657"/>
            <a:chExt cx="5964879" cy="2683848"/>
          </a:xfrm>
        </p:grpSpPr>
        <p:grpSp>
          <p:nvGrpSpPr>
            <p:cNvPr id="29706" name="Group 12"/>
            <p:cNvGrpSpPr>
              <a:grpSpLocks/>
            </p:cNvGrpSpPr>
            <p:nvPr/>
          </p:nvGrpSpPr>
          <p:grpSpPr bwMode="auto">
            <a:xfrm>
              <a:off x="1547664" y="3720648"/>
              <a:ext cx="5919703" cy="2668857"/>
              <a:chOff x="1547664" y="3726504"/>
              <a:chExt cx="5919703" cy="2668857"/>
            </a:xfrm>
          </p:grpSpPr>
          <p:grpSp>
            <p:nvGrpSpPr>
              <p:cNvPr id="29708" name="Group 12"/>
              <p:cNvGrpSpPr>
                <a:grpSpLocks/>
              </p:cNvGrpSpPr>
              <p:nvPr/>
            </p:nvGrpSpPr>
            <p:grpSpPr bwMode="auto">
              <a:xfrm>
                <a:off x="1547664" y="3803073"/>
                <a:ext cx="5919703" cy="2592288"/>
                <a:chOff x="323527" y="4091105"/>
                <a:chExt cx="5919703" cy="2592288"/>
              </a:xfrm>
            </p:grpSpPr>
            <p:pic>
              <p:nvPicPr>
                <p:cNvPr id="29710" name="Picture 3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2651" t="11078" r="18500" b="38773"/>
                <a:stretch>
                  <a:fillRect/>
                </a:stretch>
              </p:blipFill>
              <p:spPr bwMode="auto">
                <a:xfrm>
                  <a:off x="323527" y="4091105"/>
                  <a:ext cx="5919703" cy="2592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5" name="TextBox 1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871576" y="4941529"/>
                  <a:ext cx="1008178" cy="2773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1pPr>
                  <a:lvl2pPr marL="742950" indent="-285750"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2pPr>
                  <a:lvl3pPr marL="1143000" indent="-228600"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3pPr>
                  <a:lvl4pPr marL="1600200" indent="-228600"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4pPr>
                  <a:lvl5pPr marL="2057400" indent="-228600"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en-US" sz="1200" kern="0" dirty="0">
                      <a:solidFill>
                        <a:srgbClr val="7030A0"/>
                      </a:solidFill>
                    </a:rPr>
                    <a:t>6MV, 10x10</a:t>
                  </a:r>
                </a:p>
              </p:txBody>
            </p:sp>
            <p:sp>
              <p:nvSpPr>
                <p:cNvPr id="36" name="TextBox 1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205740" y="5443460"/>
                  <a:ext cx="1224063" cy="2773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1pPr>
                  <a:lvl2pPr marL="742950" indent="-285750"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2pPr>
                  <a:lvl3pPr marL="1143000" indent="-228600"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3pPr>
                  <a:lvl4pPr marL="1600200" indent="-228600"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4pPr>
                  <a:lvl5pPr marL="2057400" indent="-228600"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en-US" sz="1200" kern="0">
                      <a:solidFill>
                        <a:srgbClr val="26AA91"/>
                      </a:solidFill>
                    </a:rPr>
                    <a:t>6MV, 20x20</a:t>
                  </a:r>
                </a:p>
              </p:txBody>
            </p:sp>
            <p:sp>
              <p:nvSpPr>
                <p:cNvPr id="37" name="TextBox 1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445371" y="4774217"/>
                  <a:ext cx="1224064" cy="2773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1pPr>
                  <a:lvl2pPr marL="742950" indent="-285750"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2pPr>
                  <a:lvl3pPr marL="1143000" indent="-228600"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3pPr>
                  <a:lvl4pPr marL="1600200" indent="-228600"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4pPr>
                  <a:lvl5pPr marL="2057400" indent="-228600"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="1" baseline="-25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en-US" sz="1200" kern="0">
                      <a:solidFill>
                        <a:srgbClr val="CA10BD"/>
                      </a:solidFill>
                    </a:rPr>
                    <a:t>15MV, 10x10</a:t>
                  </a:r>
                </a:p>
              </p:txBody>
            </p:sp>
          </p:grpSp>
          <p:sp>
            <p:nvSpPr>
              <p:cNvPr id="33" name="TextBox 14"/>
              <p:cNvSpPr txBox="1">
                <a:spLocks noChangeAspect="1" noChangeArrowheads="1"/>
              </p:cNvSpPr>
              <p:nvPr/>
            </p:nvSpPr>
            <p:spPr bwMode="auto">
              <a:xfrm>
                <a:off x="6156951" y="3727558"/>
                <a:ext cx="1079421" cy="2773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 b="1" baseline="-25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2000" b="1" baseline="-25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2000" b="1" baseline="-25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2000" b="1" baseline="-25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2000" b="1" baseline="-25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 baseline="-25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 baseline="-25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 baseline="-25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 baseline="-250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en-US" sz="1200" kern="0" dirty="0">
                    <a:solidFill>
                      <a:prstClr val="black"/>
                    </a:solidFill>
                  </a:rPr>
                  <a:t>SSD=100cm</a:t>
                </a:r>
              </a:p>
            </p:txBody>
          </p:sp>
        </p:grpSp>
        <p:sp>
          <p:nvSpPr>
            <p:cNvPr id="31" name="TextBox 11"/>
            <p:cNvSpPr txBox="1">
              <a:spLocks noChangeAspect="1" noChangeArrowheads="1"/>
            </p:cNvSpPr>
            <p:nvPr/>
          </p:nvSpPr>
          <p:spPr bwMode="auto">
            <a:xfrm rot="16200000">
              <a:off x="817866" y="4390279"/>
              <a:ext cx="1682275" cy="313031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 baseline="-25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000" b="1" baseline="-25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000" b="1" baseline="-25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000" b="1" baseline="-25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000" b="1" baseline="-25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 baseline="-25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 baseline="-25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 baseline="-25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 baseline="-25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altLang="en-US" sz="900" kern="0" baseline="0" dirty="0">
                  <a:solidFill>
                    <a:prstClr val="black"/>
                  </a:solidFill>
                </a:rPr>
                <a:t>Relative dose [%]</a:t>
              </a:r>
            </a:p>
          </p:txBody>
        </p:sp>
      </p:grpSp>
      <p:sp>
        <p:nvSpPr>
          <p:cNvPr id="39" name="Title 1"/>
          <p:cNvSpPr txBox="1">
            <a:spLocks/>
          </p:cNvSpPr>
          <p:nvPr/>
        </p:nvSpPr>
        <p:spPr>
          <a:xfrm>
            <a:off x="-15875" y="0"/>
            <a:ext cx="9144000" cy="105251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400" b="1" cap="none" baseline="0">
                <a:solidFill>
                  <a:srgbClr val="69BE28"/>
                </a:solidFill>
                <a:effectLst/>
                <a:latin typeface="+mj-lt"/>
                <a:ea typeface="+mj-ea"/>
                <a:cs typeface="Arial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5pPr>
            <a:lvl6pPr marL="45720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6pPr>
            <a:lvl7pPr marL="91440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7pPr>
            <a:lvl8pPr marL="137160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8pPr>
            <a:lvl9pPr marL="182880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algn="ctr">
              <a:defRPr/>
            </a:pPr>
            <a:r>
              <a:rPr lang="en-US" sz="4000" kern="0" smtClean="0">
                <a:latin typeface="Calibri" panose="020F0502020204030204" pitchFamily="34" charset="0"/>
              </a:rPr>
              <a:t>Trainings &amp; conferences</a:t>
            </a:r>
            <a:endParaRPr lang="en-US" sz="4000" kern="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4"/>
          <p:cNvSpPr txBox="1">
            <a:spLocks noChangeArrowheads="1"/>
          </p:cNvSpPr>
          <p:nvPr/>
        </p:nvSpPr>
        <p:spPr bwMode="auto">
          <a:xfrm>
            <a:off x="419100" y="5445224"/>
            <a:ext cx="8305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buFont typeface="Calibri" pitchFamily="34" charset="0"/>
              <a:buChar char="▪"/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Trainings delivered by company : </a:t>
            </a:r>
            <a:r>
              <a:rPr lang="en-US" altLang="en-US" sz="1800" i="1" dirty="0">
                <a:solidFill>
                  <a:srgbClr val="000000"/>
                </a:solidFill>
                <a:latin typeface="Calibri" pitchFamily="34" charset="0"/>
              </a:rPr>
              <a:t>introduction to working safety, introduction to QM system, radiation safety, company data protection</a:t>
            </a:r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404813" y="3212976"/>
            <a:ext cx="8301037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600"/>
              </a:spcAft>
              <a:buFont typeface="Calibri" pitchFamily="34" charset="0"/>
              <a:buChar char="▪"/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“</a:t>
            </a:r>
            <a:r>
              <a:rPr lang="en-US" altLang="en-US" sz="1800" i="1" dirty="0">
                <a:solidFill>
                  <a:srgbClr val="000000"/>
                </a:solidFill>
                <a:latin typeface="Calibri" pitchFamily="34" charset="0"/>
              </a:rPr>
              <a:t>V National School in Detector and Electronics for High Energy Physics, Astrophysics, Space Applications and Medical Physics, INFN Padova (Italy)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”:</a:t>
            </a:r>
          </a:p>
          <a:p>
            <a:pPr lvl="1" algn="just" eaLnBrk="1" hangingPunct="1">
              <a:buFont typeface="Courier New" pitchFamily="49" charset="0"/>
              <a:buChar char="o"/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radiation damage in detectors</a:t>
            </a:r>
          </a:p>
          <a:p>
            <a:pPr lvl="1" algn="just" eaLnBrk="1" hangingPunct="1">
              <a:buFont typeface="Courier New" pitchFamily="49" charset="0"/>
              <a:buChar char="o"/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front-end electronics </a:t>
            </a:r>
          </a:p>
          <a:p>
            <a:pPr lvl="1" algn="just" eaLnBrk="1" hangingPunct="1">
              <a:buFont typeface="Courier New" pitchFamily="49" charset="0"/>
              <a:buChar char="o"/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medical application of radiation</a:t>
            </a:r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412750" y="4931320"/>
            <a:ext cx="8285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1200"/>
              </a:spcAft>
              <a:buFont typeface="Calibri" pitchFamily="34" charset="0"/>
              <a:buChar char="▪"/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German language course</a:t>
            </a:r>
          </a:p>
        </p:txBody>
      </p:sp>
      <p:sp>
        <p:nvSpPr>
          <p:cNvPr id="30725" name="Title 1"/>
          <p:cNvSpPr>
            <a:spLocks noGrp="1"/>
          </p:cNvSpPr>
          <p:nvPr>
            <p:ph type="title"/>
          </p:nvPr>
        </p:nvSpPr>
        <p:spPr bwMode="auto">
          <a:xfrm>
            <a:off x="-15875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smtClean="0">
                <a:latin typeface="Calibri" pitchFamily="34" charset="0"/>
                <a:cs typeface="Arial" pitchFamily="34" charset="0"/>
              </a:rPr>
              <a:t>Trainings &amp; conferences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090" y="1124744"/>
            <a:ext cx="1460358" cy="1947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108" y="1196752"/>
            <a:ext cx="2500180" cy="1875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28" name="Rectangle 11"/>
          <p:cNvSpPr>
            <a:spLocks noChangeArrowheads="1"/>
          </p:cNvSpPr>
          <p:nvPr/>
        </p:nvSpPr>
        <p:spPr bwMode="auto">
          <a:xfrm>
            <a:off x="404813" y="1300163"/>
            <a:ext cx="4311650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600"/>
              </a:spcAft>
              <a:buFont typeface="Calibri" pitchFamily="34" charset="0"/>
              <a:buChar char="▪"/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Monte Carlo EGSnrc:</a:t>
            </a:r>
          </a:p>
          <a:p>
            <a:pPr lvl="1" algn="just" eaLnBrk="1" hangingPunct="1"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First training @ IBA</a:t>
            </a:r>
          </a:p>
          <a:p>
            <a:pPr lvl="2" algn="just" eaLnBrk="1" hangingPunct="1"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Second training: Paolo Francescon,   </a:t>
            </a:r>
            <a:r>
              <a:rPr lang="en-US" altLang="en-US" sz="1800" b="1" i="1">
                <a:solidFill>
                  <a:srgbClr val="000000"/>
                </a:solidFill>
                <a:latin typeface="Calibri" pitchFamily="34" charset="0"/>
              </a:rPr>
              <a:t>Department of Medical Physics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altLang="en-US" sz="1800" i="1">
                <a:solidFill>
                  <a:srgbClr val="000000"/>
                </a:solidFill>
                <a:latin typeface="Calibri" pitchFamily="34" charset="0"/>
              </a:rPr>
              <a:t>S.Bortolo Hospital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, Vicenza</a:t>
            </a:r>
          </a:p>
          <a:p>
            <a:pPr algn="just" eaLnBrk="1" hangingPunct="1">
              <a:spcAft>
                <a:spcPts val="1200"/>
              </a:spcAft>
              <a:buFontTx/>
              <a:buChar char="-"/>
            </a:pPr>
            <a:endParaRPr lang="en-US" altLang="en-US" sz="18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1"/>
          <p:cNvSpPr txBox="1">
            <a:spLocks noChangeArrowheads="1"/>
          </p:cNvSpPr>
          <p:nvPr/>
        </p:nvSpPr>
        <p:spPr bwMode="auto">
          <a:xfrm>
            <a:off x="415925" y="1341438"/>
            <a:ext cx="8304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1200"/>
              </a:spcAft>
              <a:buFont typeface="Calibri" pitchFamily="34" charset="0"/>
              <a:buChar char="▪"/>
            </a:pPr>
            <a:r>
              <a:rPr lang="en-US" altLang="en-US" sz="1800" i="1">
                <a:solidFill>
                  <a:srgbClr val="000000"/>
                </a:solidFill>
                <a:latin typeface="Calibri" pitchFamily="34" charset="0"/>
              </a:rPr>
              <a:t>ARDENT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Mid-Term Review Meeting, CERN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15925" y="5245100"/>
            <a:ext cx="83042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1200"/>
              </a:spcAft>
              <a:buFont typeface="Calibri" pitchFamily="34" charset="0"/>
              <a:buChar char="▪"/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Confirmed attendance at </a:t>
            </a:r>
            <a:r>
              <a:rPr lang="en-US" altLang="en-US" sz="1800" i="1">
                <a:solidFill>
                  <a:srgbClr val="000000"/>
                </a:solidFill>
                <a:latin typeface="Calibri" pitchFamily="34" charset="0"/>
              </a:rPr>
              <a:t>IEEE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altLang="en-US" sz="1800" i="1">
                <a:solidFill>
                  <a:srgbClr val="000000"/>
                </a:solidFill>
                <a:latin typeface="Calibri" pitchFamily="34" charset="0"/>
              </a:rPr>
              <a:t>NSS-MIC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, Seoul</a:t>
            </a:r>
          </a:p>
          <a:p>
            <a:pPr algn="just" eaLnBrk="1" hangingPunct="1">
              <a:spcAft>
                <a:spcPts val="1200"/>
              </a:spcAft>
              <a:buFont typeface="Calibri" pitchFamily="34" charset="0"/>
              <a:buChar char="▪"/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Under evaluation: attendance to </a:t>
            </a:r>
            <a:r>
              <a:rPr lang="en-US" altLang="en-US" sz="1800" i="1">
                <a:solidFill>
                  <a:srgbClr val="000000"/>
                </a:solidFill>
                <a:latin typeface="Calibri" pitchFamily="34" charset="0"/>
              </a:rPr>
              <a:t>AIFM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(Turin), </a:t>
            </a:r>
            <a:r>
              <a:rPr lang="en-US" altLang="en-US" sz="1800" i="1">
                <a:solidFill>
                  <a:srgbClr val="000000"/>
                </a:solidFill>
                <a:latin typeface="Calibri" pitchFamily="34" charset="0"/>
              </a:rPr>
              <a:t>ICTR-PHE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(Geneva) </a:t>
            </a:r>
            <a:endParaRPr lang="en-US" altLang="en-US" sz="1800" i="1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56221"/>
            <a:ext cx="4593984" cy="3445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453304"/>
            <a:ext cx="2952328" cy="3936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750" name="Title 1"/>
          <p:cNvSpPr>
            <a:spLocks noGrp="1"/>
          </p:cNvSpPr>
          <p:nvPr>
            <p:ph type="title"/>
          </p:nvPr>
        </p:nvSpPr>
        <p:spPr bwMode="auto">
          <a:xfrm>
            <a:off x="-15875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smtClean="0">
                <a:latin typeface="Calibri" pitchFamily="34" charset="0"/>
                <a:cs typeface="Arial" pitchFamily="34" charset="0"/>
              </a:rPr>
              <a:t>Trainings &amp; conferences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93703"/>
            <a:ext cx="6984776" cy="5238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923928" y="4869160"/>
            <a:ext cx="4176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/>
              </a:rPr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 txBox="1">
            <a:spLocks/>
          </p:cNvSpPr>
          <p:nvPr/>
        </p:nvSpPr>
        <p:spPr bwMode="auto">
          <a:xfrm>
            <a:off x="415925" y="1268413"/>
            <a:ext cx="82597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20000"/>
              </a:spcBef>
              <a:buFont typeface="Calibri" pitchFamily="34" charset="0"/>
              <a:buChar char="▪"/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Bachelor Degree in Physical Engineering (Polytechnic of Milan): “</a:t>
            </a:r>
            <a:r>
              <a:rPr lang="en-US" altLang="en-US" sz="1800" i="1">
                <a:solidFill>
                  <a:srgbClr val="000000"/>
                </a:solidFill>
                <a:latin typeface="Calibri" pitchFamily="34" charset="0"/>
              </a:rPr>
              <a:t>Superconductivity and Isotopic Effect”</a:t>
            </a:r>
          </a:p>
        </p:txBody>
      </p:sp>
      <p:sp>
        <p:nvSpPr>
          <p:cNvPr id="12291" name="Rectangle 12"/>
          <p:cNvSpPr>
            <a:spLocks noChangeArrowheads="1"/>
          </p:cNvSpPr>
          <p:nvPr/>
        </p:nvSpPr>
        <p:spPr bwMode="auto">
          <a:xfrm>
            <a:off x="4308475" y="4083050"/>
            <a:ext cx="4440238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buFont typeface="Calibri" pitchFamily="34" charset="0"/>
              <a:buChar char="▪"/>
            </a:pPr>
            <a:r>
              <a:rPr lang="en-US" altLang="en-US" sz="1800" i="1">
                <a:solidFill>
                  <a:srgbClr val="000000"/>
                </a:solidFill>
                <a:latin typeface="Calibri" pitchFamily="34" charset="0"/>
              </a:rPr>
              <a:t>National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sz="1800" i="1">
                <a:solidFill>
                  <a:srgbClr val="000000"/>
                </a:solidFill>
                <a:latin typeface="Calibri" pitchFamily="34" charset="0"/>
              </a:rPr>
              <a:t>Institute of Nuclear Physics 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in Legnaro (Padova): here I carried out part of my thesis work and I became more familiar with gas detectors (especially with TEPC for microdosimetry)</a:t>
            </a:r>
          </a:p>
        </p:txBody>
      </p:sp>
      <p:pic>
        <p:nvPicPr>
          <p:cNvPr id="14" name="Immagine 16" descr="DSCN19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6585009" y="1982514"/>
            <a:ext cx="2313797" cy="1731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3" name="TextBox 14"/>
          <p:cNvSpPr txBox="1">
            <a:spLocks noChangeArrowheads="1"/>
          </p:cNvSpPr>
          <p:nvPr/>
        </p:nvSpPr>
        <p:spPr bwMode="auto">
          <a:xfrm>
            <a:off x="415925" y="2084388"/>
            <a:ext cx="61134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lvl="1" algn="just" eaLnBrk="1" hangingPunct="1">
              <a:buFont typeface="Calibri" pitchFamily="34" charset="0"/>
              <a:buChar char="▪"/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Master Degree in Nuclear Engineering (Polytechnic of Milan): “</a:t>
            </a:r>
            <a:r>
              <a:rPr lang="en-US" altLang="en-US" sz="1800" i="1">
                <a:solidFill>
                  <a:srgbClr val="000000"/>
                </a:solidFill>
                <a:latin typeface="Calibri" pitchFamily="34" charset="0"/>
              </a:rPr>
              <a:t>Study of a Logarithmic Compression Amplifier for Microdosimetry”</a:t>
            </a:r>
          </a:p>
          <a:p>
            <a:pPr eaLnBrk="1" hangingPunct="1"/>
            <a:endParaRPr lang="en-US" altLang="en-US" sz="180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6" y="3097783"/>
            <a:ext cx="3904514" cy="2923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5" name="Titl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smtClean="0">
                <a:latin typeface="Calibri" pitchFamily="34" charset="0"/>
                <a:cs typeface="Arial" pitchFamily="34" charset="0"/>
              </a:rPr>
              <a:t>…and my career so far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>
            <a:grpSpLocks/>
          </p:cNvGrpSpPr>
          <p:nvPr/>
        </p:nvGrpSpPr>
        <p:grpSpPr bwMode="auto">
          <a:xfrm>
            <a:off x="971550" y="1196975"/>
            <a:ext cx="1843088" cy="5003800"/>
            <a:chOff x="415636" y="403412"/>
            <a:chExt cx="2144684" cy="6047995"/>
          </a:xfrm>
        </p:grpSpPr>
        <p:sp>
          <p:nvSpPr>
            <p:cNvPr id="34" name="Rectangle 33"/>
            <p:cNvSpPr/>
            <p:nvPr/>
          </p:nvSpPr>
          <p:spPr>
            <a:xfrm>
              <a:off x="415636" y="403412"/>
              <a:ext cx="2144684" cy="161178"/>
            </a:xfrm>
            <a:prstGeom prst="rect">
              <a:avLst/>
            </a:prstGeom>
            <a:solidFill>
              <a:srgbClr val="3FA237"/>
            </a:solidFill>
            <a:ln w="25400" cap="flat" cmpd="sng" algn="ctr">
              <a:noFill/>
              <a:prstDash val="solid"/>
            </a:ln>
            <a:effectLst/>
          </p:spPr>
          <p:txBody>
            <a:bodyPr lIns="82058" tIns="41029" rIns="82058" bIns="41029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15636" y="6048463"/>
              <a:ext cx="2144684" cy="402944"/>
            </a:xfrm>
            <a:prstGeom prst="rect">
              <a:avLst/>
            </a:prstGeom>
            <a:solidFill>
              <a:srgbClr val="3FA237"/>
            </a:solidFill>
            <a:ln w="25400" cap="flat" cmpd="sng" algn="ctr">
              <a:noFill/>
              <a:prstDash val="solid"/>
            </a:ln>
            <a:effectLst/>
          </p:spPr>
          <p:txBody>
            <a:bodyPr lIns="82058" tIns="41029" rIns="82058" bIns="41029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15636" y="4179571"/>
              <a:ext cx="2144684" cy="1830516"/>
            </a:xfrm>
            <a:prstGeom prst="rect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lIns="82058" tIns="41029" rIns="82058" bIns="41029" anchor="ctr"/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334" name="Picture Placeholder 11"/>
            <p:cNvSpPr txBox="1">
              <a:spLocks/>
            </p:cNvSpPr>
            <p:nvPr/>
          </p:nvSpPr>
          <p:spPr bwMode="auto">
            <a:xfrm>
              <a:off x="415636" y="605118"/>
              <a:ext cx="2144684" cy="35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84699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endParaRPr lang="en-US" altLang="en-US" sz="18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335" name="Text Placeholder 21"/>
            <p:cNvSpPr txBox="1">
              <a:spLocks/>
            </p:cNvSpPr>
            <p:nvPr/>
          </p:nvSpPr>
          <p:spPr bwMode="auto">
            <a:xfrm>
              <a:off x="415636" y="4179346"/>
              <a:ext cx="2144684" cy="1831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64117" rIns="164117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itchFamily="34" charset="0"/>
                <a:buNone/>
              </a:pPr>
              <a:r>
                <a:rPr lang="en-US" altLang="en-US" i="1" dirty="0">
                  <a:solidFill>
                    <a:srgbClr val="FFFFFF"/>
                  </a:solidFill>
                  <a:latin typeface="Calibri" pitchFamily="34" charset="0"/>
                </a:rPr>
                <a:t>Overview on the project</a:t>
              </a:r>
            </a:p>
          </p:txBody>
        </p:sp>
        <p:pic>
          <p:nvPicPr>
            <p:cNvPr id="13336" name="Picture Placeholder 2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57" r="21657"/>
            <a:stretch>
              <a:fillRect/>
            </a:stretch>
          </p:blipFill>
          <p:spPr bwMode="auto">
            <a:xfrm>
              <a:off x="415636" y="620688"/>
              <a:ext cx="2144684" cy="35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635375" y="1196975"/>
            <a:ext cx="1843088" cy="5003800"/>
            <a:chOff x="3416531" y="403412"/>
            <a:chExt cx="2231152" cy="6047995"/>
          </a:xfrm>
        </p:grpSpPr>
        <p:sp>
          <p:nvSpPr>
            <p:cNvPr id="38" name="Rectangle 37"/>
            <p:cNvSpPr/>
            <p:nvPr/>
          </p:nvSpPr>
          <p:spPr>
            <a:xfrm>
              <a:off x="3416531" y="403412"/>
              <a:ext cx="2227309" cy="161178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lIns="82058" tIns="41029" rIns="82058" bIns="41029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3416531" y="6048463"/>
              <a:ext cx="2227309" cy="402944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lIns="82058" tIns="41029" rIns="82058" bIns="41029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328" name="Picture Placeholder 11"/>
            <p:cNvSpPr txBox="1">
              <a:spLocks/>
            </p:cNvSpPr>
            <p:nvPr/>
          </p:nvSpPr>
          <p:spPr bwMode="auto">
            <a:xfrm>
              <a:off x="3416531" y="605118"/>
              <a:ext cx="2227811" cy="35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84699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endParaRPr lang="en-US" altLang="en-US" sz="18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329" name="Text Placeholder 21"/>
            <p:cNvSpPr txBox="1">
              <a:spLocks/>
            </p:cNvSpPr>
            <p:nvPr/>
          </p:nvSpPr>
          <p:spPr bwMode="auto">
            <a:xfrm>
              <a:off x="3416531" y="4179571"/>
              <a:ext cx="2226829" cy="1830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85000"/>
                </a:lnSpc>
                <a:buFont typeface="Arial" pitchFamily="34" charset="0"/>
                <a:buNone/>
              </a:pPr>
              <a:r>
                <a:rPr lang="en-US" altLang="en-US" i="1" dirty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</a:rPr>
                <a:t>Experimental </a:t>
              </a:r>
              <a:r>
                <a:rPr lang="en-US" altLang="en-US" i="1" dirty="0" smtClean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</a:rPr>
                <a:t>activity</a:t>
              </a:r>
              <a:endParaRPr lang="en-US" altLang="en-US" i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endParaRPr>
            </a:p>
          </p:txBody>
        </p:sp>
        <p:pic>
          <p:nvPicPr>
            <p:cNvPr id="13330" name="Picture Placeholder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80" r="7980"/>
            <a:stretch>
              <a:fillRect/>
            </a:stretch>
          </p:blipFill>
          <p:spPr bwMode="auto">
            <a:xfrm>
              <a:off x="3419872" y="620688"/>
              <a:ext cx="2227811" cy="35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7" name="Group 56"/>
          <p:cNvGrpSpPr>
            <a:grpSpLocks noChangeAspect="1"/>
          </p:cNvGrpSpPr>
          <p:nvPr/>
        </p:nvGrpSpPr>
        <p:grpSpPr bwMode="auto">
          <a:xfrm>
            <a:off x="6256338" y="1196975"/>
            <a:ext cx="1844675" cy="5003800"/>
            <a:chOff x="6491893" y="403412"/>
            <a:chExt cx="2228159" cy="6047995"/>
          </a:xfrm>
        </p:grpSpPr>
        <p:sp>
          <p:nvSpPr>
            <p:cNvPr id="41" name="Rectangle 40"/>
            <p:cNvSpPr/>
            <p:nvPr/>
          </p:nvSpPr>
          <p:spPr>
            <a:xfrm>
              <a:off x="6491893" y="403412"/>
              <a:ext cx="2228159" cy="161178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lIns="82058" tIns="41029" rIns="82058" bIns="41029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491893" y="6048463"/>
              <a:ext cx="2228159" cy="402944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lIns="82058" tIns="41029" rIns="82058" bIns="41029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322" name="Picture Placeholder 11"/>
            <p:cNvSpPr txBox="1">
              <a:spLocks/>
            </p:cNvSpPr>
            <p:nvPr/>
          </p:nvSpPr>
          <p:spPr bwMode="auto">
            <a:xfrm>
              <a:off x="6492241" y="1839557"/>
              <a:ext cx="2227811" cy="4171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84699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endParaRPr lang="en-US" altLang="en-US" sz="18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491893" y="1677482"/>
              <a:ext cx="2228159" cy="130477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lIns="82058" tIns="41029" rIns="82058" bIns="41029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324" name="Text Placeholder 21"/>
            <p:cNvSpPr txBox="1">
              <a:spLocks/>
            </p:cNvSpPr>
            <p:nvPr/>
          </p:nvSpPr>
          <p:spPr bwMode="auto">
            <a:xfrm>
              <a:off x="6492876" y="564497"/>
              <a:ext cx="2226829" cy="1113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85000"/>
                </a:lnSpc>
                <a:buFont typeface="Arial" pitchFamily="34" charset="0"/>
                <a:buNone/>
              </a:pPr>
              <a:r>
                <a:rPr lang="en-US" altLang="en-US" i="1">
                  <a:solidFill>
                    <a:srgbClr val="1F497D"/>
                  </a:solidFill>
                  <a:latin typeface="Calibri" pitchFamily="34" charset="0"/>
                </a:rPr>
                <a:t>Conferences, trainings…</a:t>
              </a:r>
            </a:p>
          </p:txBody>
        </p:sp>
        <p:pic>
          <p:nvPicPr>
            <p:cNvPr id="13325" name="Picture Placeholder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71" r="29971"/>
            <a:stretch>
              <a:fillRect/>
            </a:stretch>
          </p:blipFill>
          <p:spPr bwMode="auto">
            <a:xfrm>
              <a:off x="6491893" y="1844824"/>
              <a:ext cx="2227811" cy="4171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59" name="Straight Connector 58"/>
          <p:cNvCxnSpPr/>
          <p:nvPr/>
        </p:nvCxnSpPr>
        <p:spPr>
          <a:xfrm>
            <a:off x="3203575" y="1125538"/>
            <a:ext cx="0" cy="5256212"/>
          </a:xfrm>
          <a:prstGeom prst="line">
            <a:avLst/>
          </a:prstGeom>
          <a:ln>
            <a:solidFill>
              <a:srgbClr val="C8C8C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867400" y="1125538"/>
            <a:ext cx="0" cy="5256212"/>
          </a:xfrm>
          <a:prstGeom prst="line">
            <a:avLst/>
          </a:prstGeom>
          <a:ln>
            <a:solidFill>
              <a:srgbClr val="C8C8C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9" name="Titl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 smtClean="0">
                <a:latin typeface="Calibri" pitchFamily="34" charset="0"/>
                <a:cs typeface="Arial" pitchFamily="34" charset="0"/>
              </a:rPr>
              <a:t>Outline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 bwMode="auto">
          <a:xfrm>
            <a:off x="-15875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smtClean="0">
                <a:latin typeface="Calibri" pitchFamily="34" charset="0"/>
                <a:cs typeface="Arial" pitchFamily="34" charset="0"/>
              </a:rPr>
              <a:t>My ARDENT: overview on the project</a:t>
            </a: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0" y="1095375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en-US" dirty="0" smtClean="0">
                <a:solidFill>
                  <a:srgbClr val="7F7F7F"/>
                </a:solidFill>
                <a:latin typeface="Calibri" pitchFamily="34" charset="0"/>
              </a:rPr>
              <a:t>Hosting Organization and partner institute</a:t>
            </a:r>
            <a:endParaRPr lang="en-US" altLang="en-US" dirty="0">
              <a:solidFill>
                <a:srgbClr val="7F7F7F"/>
              </a:solidFill>
              <a:latin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36" y="4509120"/>
            <a:ext cx="3148252" cy="136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281" y="1556791"/>
            <a:ext cx="2712555" cy="2034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1" y="1556792"/>
            <a:ext cx="2712554" cy="203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5" name="TextBox 6"/>
          <p:cNvSpPr txBox="1">
            <a:spLocks noChangeArrowheads="1"/>
          </p:cNvSpPr>
          <p:nvPr/>
        </p:nvSpPr>
        <p:spPr bwMode="auto">
          <a:xfrm>
            <a:off x="4452938" y="4605338"/>
            <a:ext cx="42957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buFont typeface="Calibri" pitchFamily="34" charset="0"/>
              <a:buChar char="▪"/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Application of detector technology in clinical environment</a:t>
            </a:r>
          </a:p>
          <a:p>
            <a:pPr algn="just" eaLnBrk="1" hangingPunct="1">
              <a:buFont typeface="Calibri" pitchFamily="34" charset="0"/>
              <a:buChar char="▪"/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Introduction into Medical Physics group scheduled on October, 21</a:t>
            </a:r>
            <a:r>
              <a:rPr lang="en-US" altLang="en-US" sz="1800" baseline="30000">
                <a:solidFill>
                  <a:srgbClr val="000000"/>
                </a:solidFill>
                <a:latin typeface="Calibri" pitchFamily="34" charset="0"/>
              </a:rPr>
              <a:t>th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7416" name="TextBox 7"/>
          <p:cNvSpPr txBox="1">
            <a:spLocks noChangeArrowheads="1"/>
          </p:cNvSpPr>
          <p:nvPr/>
        </p:nvSpPr>
        <p:spPr bwMode="auto">
          <a:xfrm>
            <a:off x="415925" y="3563938"/>
            <a:ext cx="83327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buFont typeface="Calibri" pitchFamily="34" charset="0"/>
              <a:buChar char="▪"/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QA of equipment for radiotherapy and X-ray diagnostic</a:t>
            </a:r>
          </a:p>
        </p:txBody>
      </p:sp>
      <p:sp>
        <p:nvSpPr>
          <p:cNvPr id="17417" name="Rectangle 8"/>
          <p:cNvSpPr>
            <a:spLocks noChangeArrowheads="1"/>
          </p:cNvSpPr>
          <p:nvPr/>
        </p:nvSpPr>
        <p:spPr bwMode="auto">
          <a:xfrm>
            <a:off x="415925" y="3903663"/>
            <a:ext cx="8332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buFont typeface="Calibri" pitchFamily="34" charset="0"/>
              <a:buChar char="▪"/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SSDL, 5 facilities (</a:t>
            </a:r>
            <a:r>
              <a:rPr lang="en-US" altLang="en-US" sz="1800" baseline="30000">
                <a:solidFill>
                  <a:srgbClr val="000000"/>
                </a:solidFill>
                <a:latin typeface="Calibri" pitchFamily="34" charset="0"/>
              </a:rPr>
              <a:t>60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Co, KV X-ray, MV X-ray, mammo) where carry out tests on devices</a:t>
            </a:r>
          </a:p>
        </p:txBody>
      </p:sp>
      <p:pic>
        <p:nvPicPr>
          <p:cNvPr id="17418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4651375"/>
            <a:ext cx="817563" cy="115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36" y="1844824"/>
            <a:ext cx="3567568" cy="3347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076825" y="1773238"/>
            <a:ext cx="3671888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Before starting daily patient treatments, it is important to perform </a:t>
            </a:r>
            <a:r>
              <a:rPr lang="en-US" altLang="en-US" sz="1800" u="sng">
                <a:solidFill>
                  <a:srgbClr val="000000"/>
                </a:solidFill>
                <a:latin typeface="Calibri" pitchFamily="34" charset="0"/>
              </a:rPr>
              <a:t>QA measurements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in order to check critical LINAC parameters such as penumbra, symmetry, flatness and field size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76825" y="4378325"/>
            <a:ext cx="367188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Again, do a verification of </a:t>
            </a:r>
            <a:r>
              <a:rPr lang="en-US" altLang="en-US" sz="1800" u="sng">
                <a:solidFill>
                  <a:srgbClr val="000000"/>
                </a:solidFill>
                <a:latin typeface="Calibri" pitchFamily="34" charset="0"/>
              </a:rPr>
              <a:t>absorbed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sz="1800" u="sng">
                <a:solidFill>
                  <a:srgbClr val="000000"/>
                </a:solidFill>
                <a:latin typeface="Calibri" pitchFamily="34" charset="0"/>
              </a:rPr>
              <a:t>dose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vs </a:t>
            </a:r>
            <a:r>
              <a:rPr lang="en-US" altLang="en-US" sz="1800" u="sng">
                <a:solidFill>
                  <a:srgbClr val="000000"/>
                </a:solidFill>
                <a:latin typeface="Calibri" pitchFamily="34" charset="0"/>
              </a:rPr>
              <a:t>planned dose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is essential to validate a radiotherapy treatment 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0" y="1095375"/>
            <a:ext cx="9144000" cy="533400"/>
          </a:xfrm>
        </p:spPr>
        <p:txBody>
          <a:bodyPr>
            <a:normAutofit/>
          </a:bodyPr>
          <a:lstStyle/>
          <a:p>
            <a:pPr marL="0" indent="0" algn="ctr">
              <a:buFont typeface="Wingdings 2" pitchFamily="18" charset="2"/>
              <a:buNone/>
              <a:defRPr/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Needs in Clinical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Application</a:t>
            </a:r>
          </a:p>
        </p:txBody>
      </p:sp>
      <p:sp>
        <p:nvSpPr>
          <p:cNvPr id="14344" name="Titl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smtClean="0">
                <a:latin typeface="Calibri" pitchFamily="34" charset="0"/>
                <a:cs typeface="Arial" pitchFamily="34" charset="0"/>
              </a:rPr>
              <a:t>My ARDENT: overview on the project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71600" y="1988840"/>
            <a:ext cx="1512168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Calibri" panose="020F0502020204030204" pitchFamily="34" charset="0"/>
              </a:rPr>
              <a:t>Bending magnet</a:t>
            </a:r>
            <a:endParaRPr lang="en-US" sz="1400" b="1" dirty="0"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3429000"/>
            <a:ext cx="1080120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Calibri" panose="020F0502020204030204" pitchFamily="34" charset="0"/>
              </a:rPr>
              <a:t>C</a:t>
            </a:r>
            <a:r>
              <a:rPr lang="en-US" sz="1400" b="1" dirty="0" smtClean="0">
                <a:latin typeface="Calibri" panose="020F0502020204030204" pitchFamily="34" charset="0"/>
              </a:rPr>
              <a:t>ollimators</a:t>
            </a:r>
            <a:endParaRPr lang="en-US" sz="1400" b="1" dirty="0"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1610" y="2977207"/>
            <a:ext cx="720080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Calibri" panose="020F0502020204030204" pitchFamily="34" charset="0"/>
              </a:rPr>
              <a:t>T</a:t>
            </a:r>
            <a:r>
              <a:rPr lang="en-US" sz="1400" b="1" dirty="0" smtClean="0">
                <a:latin typeface="Calibri" panose="020F0502020204030204" pitchFamily="34" charset="0"/>
              </a:rPr>
              <a:t>arget</a:t>
            </a:r>
            <a:endParaRPr lang="en-US" sz="1400" b="1" dirty="0">
              <a:latin typeface="Calibri" panose="020F050202020403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669" y="1700808"/>
            <a:ext cx="2592387" cy="194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369" y="3827463"/>
            <a:ext cx="2579687" cy="1978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 bwMode="auto">
          <a:xfrm>
            <a:off x="-15875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smtClean="0">
                <a:latin typeface="Calibri" pitchFamily="34" charset="0"/>
                <a:cs typeface="Arial" pitchFamily="34" charset="0"/>
              </a:rPr>
              <a:t>My ARDENT: overview on the project</a:t>
            </a: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0" y="1095375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en-US">
                <a:solidFill>
                  <a:srgbClr val="7F7F7F"/>
                </a:solidFill>
                <a:latin typeface="Calibri" pitchFamily="34" charset="0"/>
              </a:rPr>
              <a:t>2D Ionization Chambers Array for Clinical Applications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925" y="2429887"/>
            <a:ext cx="8332788" cy="143116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…we need a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detector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suitable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to perform: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▪"/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fast and accurate field profiling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▪"/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measurements of absorbed dose in photon, electron and proton beams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▪"/>
              <a:defRPr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measurements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within a water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phantom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365" name="TextBox 7"/>
          <p:cNvSpPr txBox="1">
            <a:spLocks noChangeArrowheads="1"/>
          </p:cNvSpPr>
          <p:nvPr/>
        </p:nvSpPr>
        <p:spPr bwMode="auto">
          <a:xfrm>
            <a:off x="457200" y="1628800"/>
            <a:ext cx="82407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ts val="600"/>
              </a:spcBef>
            </a:pPr>
            <a:r>
              <a:rPr lang="en-US" altLang="en-US" sz="1800" b="1" dirty="0">
                <a:solidFill>
                  <a:srgbClr val="000000"/>
                </a:solidFill>
                <a:latin typeface="Calibri" pitchFamily="34" charset="0"/>
              </a:rPr>
              <a:t>Project objective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: </a:t>
            </a:r>
            <a:r>
              <a:rPr lang="en-GB" altLang="en-US" sz="1800" dirty="0">
                <a:solidFill>
                  <a:srgbClr val="000000"/>
                </a:solidFill>
                <a:latin typeface="Calibri" pitchFamily="34" charset="0"/>
              </a:rPr>
              <a:t>development and characterization of a new generation of </a:t>
            </a:r>
            <a:r>
              <a:rPr lang="en-GB" altLang="en-US" sz="1800" dirty="0" smtClean="0">
                <a:solidFill>
                  <a:srgbClr val="000000"/>
                </a:solidFill>
                <a:latin typeface="Calibri" pitchFamily="34" charset="0"/>
              </a:rPr>
              <a:t>high performances ionization </a:t>
            </a:r>
            <a:r>
              <a:rPr lang="en-GB" altLang="en-US" sz="1800" dirty="0">
                <a:solidFill>
                  <a:srgbClr val="000000"/>
                </a:solidFill>
                <a:latin typeface="Calibri" pitchFamily="34" charset="0"/>
              </a:rPr>
              <a:t>chambers arrays </a:t>
            </a:r>
            <a:r>
              <a:rPr lang="en-GB" altLang="en-US" sz="1800" dirty="0" smtClean="0">
                <a:solidFill>
                  <a:srgbClr val="000000"/>
                </a:solidFill>
                <a:latin typeface="Calibri" pitchFamily="34" charset="0"/>
              </a:rPr>
              <a:t>for radiotherapy</a:t>
            </a:r>
            <a:endParaRPr lang="en-GB" altLang="en-US" sz="18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367" name="TextBox 9"/>
          <p:cNvSpPr txBox="1">
            <a:spLocks noChangeArrowheads="1"/>
          </p:cNvSpPr>
          <p:nvPr/>
        </p:nvSpPr>
        <p:spPr bwMode="auto">
          <a:xfrm>
            <a:off x="436563" y="4510861"/>
            <a:ext cx="49768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en-GB" altLang="en-US" sz="1800" b="1" dirty="0">
                <a:solidFill>
                  <a:srgbClr val="000000"/>
                </a:solidFill>
                <a:latin typeface="Calibri" pitchFamily="34" charset="0"/>
              </a:rPr>
              <a:t>Starting point</a:t>
            </a:r>
            <a:r>
              <a:rPr lang="en-GB" altLang="en-US" sz="1800" dirty="0">
                <a:solidFill>
                  <a:srgbClr val="000000"/>
                </a:solidFill>
                <a:latin typeface="Calibri" pitchFamily="34" charset="0"/>
              </a:rPr>
              <a:t>: IBA experience </a:t>
            </a:r>
            <a:r>
              <a:rPr lang="en-GB" altLang="en-US" sz="1800" dirty="0" smtClean="0">
                <a:solidFill>
                  <a:srgbClr val="000000"/>
                </a:solidFill>
                <a:latin typeface="Calibri" pitchFamily="34" charset="0"/>
              </a:rPr>
              <a:t>(</a:t>
            </a:r>
            <a:r>
              <a:rPr lang="en-GB" altLang="en-US" sz="1800" dirty="0">
                <a:solidFill>
                  <a:srgbClr val="000000"/>
                </a:solidFill>
                <a:latin typeface="Calibri" pitchFamily="34" charset="0"/>
              </a:rPr>
              <a:t>MatriXX detector family, developed in collaboration with </a:t>
            </a:r>
            <a:r>
              <a:rPr lang="en-GB" altLang="en-US" sz="1800" i="1" dirty="0">
                <a:solidFill>
                  <a:srgbClr val="000000"/>
                </a:solidFill>
                <a:latin typeface="Calibri" pitchFamily="34" charset="0"/>
              </a:rPr>
              <a:t>INFN Turin</a:t>
            </a:r>
            <a:r>
              <a:rPr lang="en-GB" altLang="en-US" sz="1800" dirty="0" smtClean="0">
                <a:solidFill>
                  <a:srgbClr val="000000"/>
                </a:solidFill>
                <a:latin typeface="Calibri" pitchFamily="34" charset="0"/>
              </a:rPr>
              <a:t>)</a:t>
            </a:r>
            <a:endParaRPr lang="en-GB" altLang="en-US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81838"/>
            <a:ext cx="3077600" cy="24554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 txBox="1">
            <a:spLocks/>
          </p:cNvSpPr>
          <p:nvPr/>
        </p:nvSpPr>
        <p:spPr bwMode="auto">
          <a:xfrm>
            <a:off x="0" y="1095375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en-US">
                <a:solidFill>
                  <a:srgbClr val="7F7F7F"/>
                </a:solidFill>
                <a:latin typeface="Calibri" pitchFamily="34" charset="0"/>
              </a:rPr>
              <a:t>2D Ionization Chambers Array for Clinical Applications</a:t>
            </a:r>
          </a:p>
        </p:txBody>
      </p:sp>
      <p:sp>
        <p:nvSpPr>
          <p:cNvPr id="16387" name="Title 1"/>
          <p:cNvSpPr>
            <a:spLocks noGrp="1"/>
          </p:cNvSpPr>
          <p:nvPr>
            <p:ph type="title"/>
          </p:nvPr>
        </p:nvSpPr>
        <p:spPr bwMode="auto">
          <a:xfrm>
            <a:off x="-15875" y="0"/>
            <a:ext cx="9144000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smtClean="0">
                <a:latin typeface="Calibri" pitchFamily="34" charset="0"/>
                <a:cs typeface="Arial" pitchFamily="34" charset="0"/>
              </a:rPr>
              <a:t>My ARDENT: overview on the project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5925" y="1715904"/>
            <a:ext cx="8332788" cy="178510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1" dirty="0" smtClean="0">
                <a:solidFill>
                  <a:prstClr val="black"/>
                </a:solidFill>
                <a:latin typeface="Calibri"/>
              </a:rPr>
              <a:t>Physics specifications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: outperform existing devices in terms of 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▪"/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improved stability of the detector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▪"/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better spatial resolution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▪"/>
              <a:defRPr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high charge collection efficiency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at high dose rates (X-ray and p</a:t>
            </a:r>
            <a:r>
              <a:rPr lang="en-US" sz="1800" baseline="30000" dirty="0">
                <a:solidFill>
                  <a:prstClr val="black"/>
                </a:solidFill>
                <a:latin typeface="Calibri"/>
              </a:rPr>
              <a:t>+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▪"/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lower production cost, better yield and less security concerns</a:t>
            </a:r>
          </a:p>
        </p:txBody>
      </p:sp>
      <p:pic>
        <p:nvPicPr>
          <p:cNvPr id="1638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3986213"/>
            <a:ext cx="330517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Box 5"/>
          <p:cNvSpPr txBox="1">
            <a:spLocks noChangeArrowheads="1"/>
          </p:cNvSpPr>
          <p:nvPr/>
        </p:nvSpPr>
        <p:spPr bwMode="auto">
          <a:xfrm>
            <a:off x="3913188" y="4495800"/>
            <a:ext cx="4835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600"/>
              </a:spcAft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Design, geometry and materials represent a strategic know-how for the company, in future this technology will be protected by a patent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>
            <a:grpSpLocks/>
          </p:cNvGrpSpPr>
          <p:nvPr/>
        </p:nvGrpSpPr>
        <p:grpSpPr bwMode="auto">
          <a:xfrm>
            <a:off x="971550" y="1363856"/>
            <a:ext cx="1843088" cy="4836919"/>
            <a:chOff x="415636" y="605118"/>
            <a:chExt cx="2144684" cy="5846289"/>
          </a:xfrm>
        </p:grpSpPr>
        <p:sp>
          <p:nvSpPr>
            <p:cNvPr id="35" name="Rectangle 34"/>
            <p:cNvSpPr/>
            <p:nvPr/>
          </p:nvSpPr>
          <p:spPr>
            <a:xfrm>
              <a:off x="415636" y="6048463"/>
              <a:ext cx="2144684" cy="402944"/>
            </a:xfrm>
            <a:prstGeom prst="rect">
              <a:avLst/>
            </a:prstGeom>
            <a:solidFill>
              <a:srgbClr val="3FA237"/>
            </a:solidFill>
            <a:ln w="25400" cap="flat" cmpd="sng" algn="ctr">
              <a:noFill/>
              <a:prstDash val="solid"/>
            </a:ln>
            <a:effectLst/>
          </p:spPr>
          <p:txBody>
            <a:bodyPr lIns="82058" tIns="41029" rIns="82058" bIns="41029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15636" y="4179571"/>
              <a:ext cx="2144684" cy="1830516"/>
            </a:xfrm>
            <a:prstGeom prst="rect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lIns="82058" tIns="41029" rIns="82058" bIns="41029" anchor="ctr"/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334" name="Picture Placeholder 11"/>
            <p:cNvSpPr txBox="1">
              <a:spLocks/>
            </p:cNvSpPr>
            <p:nvPr/>
          </p:nvSpPr>
          <p:spPr bwMode="auto">
            <a:xfrm>
              <a:off x="415636" y="605118"/>
              <a:ext cx="2144684" cy="35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84699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endParaRPr lang="en-US" altLang="en-US" sz="18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335" name="Text Placeholder 21"/>
            <p:cNvSpPr txBox="1">
              <a:spLocks/>
            </p:cNvSpPr>
            <p:nvPr/>
          </p:nvSpPr>
          <p:spPr bwMode="auto">
            <a:xfrm>
              <a:off x="415636" y="4179346"/>
              <a:ext cx="2144684" cy="183148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64117" rIns="164117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itchFamily="34" charset="0"/>
                <a:buNone/>
              </a:pPr>
              <a:r>
                <a:rPr lang="en-US" altLang="en-US" i="1" dirty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</a:rPr>
                <a:t>Overview on the project</a:t>
              </a:r>
            </a:p>
          </p:txBody>
        </p:sp>
        <p:pic>
          <p:nvPicPr>
            <p:cNvPr id="13336" name="Picture Placeholder 2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57" r="21657"/>
            <a:stretch>
              <a:fillRect/>
            </a:stretch>
          </p:blipFill>
          <p:spPr bwMode="auto">
            <a:xfrm>
              <a:off x="415636" y="620688"/>
              <a:ext cx="2144684" cy="35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635375" y="1363856"/>
            <a:ext cx="1843088" cy="4471795"/>
            <a:chOff x="3416531" y="605118"/>
            <a:chExt cx="2231152" cy="5404971"/>
          </a:xfrm>
        </p:grpSpPr>
        <p:sp>
          <p:nvSpPr>
            <p:cNvPr id="13328" name="Picture Placeholder 11"/>
            <p:cNvSpPr txBox="1">
              <a:spLocks/>
            </p:cNvSpPr>
            <p:nvPr/>
          </p:nvSpPr>
          <p:spPr bwMode="auto">
            <a:xfrm>
              <a:off x="3416531" y="605118"/>
              <a:ext cx="2227811" cy="35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84699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endParaRPr lang="en-US" altLang="en-US" sz="18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329" name="Text Placeholder 21"/>
            <p:cNvSpPr txBox="1">
              <a:spLocks/>
            </p:cNvSpPr>
            <p:nvPr/>
          </p:nvSpPr>
          <p:spPr bwMode="auto">
            <a:xfrm>
              <a:off x="3416531" y="4179571"/>
              <a:ext cx="2226829" cy="183051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85000"/>
                </a:lnSpc>
                <a:buFont typeface="Arial" pitchFamily="34" charset="0"/>
                <a:buNone/>
              </a:pPr>
              <a:r>
                <a:rPr lang="en-US" altLang="en-US" i="1" dirty="0">
                  <a:solidFill>
                    <a:schemeClr val="bg1"/>
                  </a:solidFill>
                  <a:latin typeface="Calibri" pitchFamily="34" charset="0"/>
                </a:rPr>
                <a:t>Experimental </a:t>
              </a:r>
              <a:r>
                <a:rPr lang="en-US" altLang="en-US" i="1" dirty="0" smtClean="0">
                  <a:solidFill>
                    <a:schemeClr val="bg1"/>
                  </a:solidFill>
                  <a:latin typeface="Calibri" pitchFamily="34" charset="0"/>
                </a:rPr>
                <a:t>activity</a:t>
              </a:r>
              <a:endParaRPr lang="en-US" altLang="en-US" i="1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pic>
          <p:nvPicPr>
            <p:cNvPr id="13330" name="Picture Placeholder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80" r="7980"/>
            <a:stretch>
              <a:fillRect/>
            </a:stretch>
          </p:blipFill>
          <p:spPr bwMode="auto">
            <a:xfrm>
              <a:off x="3419872" y="620688"/>
              <a:ext cx="2227811" cy="353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7" name="Group 56"/>
          <p:cNvGrpSpPr>
            <a:grpSpLocks noChangeAspect="1"/>
          </p:cNvGrpSpPr>
          <p:nvPr/>
        </p:nvGrpSpPr>
        <p:grpSpPr bwMode="auto">
          <a:xfrm>
            <a:off x="6256338" y="1196975"/>
            <a:ext cx="1844675" cy="5003800"/>
            <a:chOff x="6491893" y="403412"/>
            <a:chExt cx="2228159" cy="6047995"/>
          </a:xfrm>
        </p:grpSpPr>
        <p:sp>
          <p:nvSpPr>
            <p:cNvPr id="41" name="Rectangle 40"/>
            <p:cNvSpPr/>
            <p:nvPr/>
          </p:nvSpPr>
          <p:spPr>
            <a:xfrm>
              <a:off x="6491893" y="403412"/>
              <a:ext cx="2228159" cy="161178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lIns="82058" tIns="41029" rIns="82058" bIns="41029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491893" y="6048463"/>
              <a:ext cx="2228159" cy="402944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lIns="82058" tIns="41029" rIns="82058" bIns="41029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322" name="Picture Placeholder 11"/>
            <p:cNvSpPr txBox="1">
              <a:spLocks/>
            </p:cNvSpPr>
            <p:nvPr/>
          </p:nvSpPr>
          <p:spPr bwMode="auto">
            <a:xfrm>
              <a:off x="6492241" y="1839557"/>
              <a:ext cx="2227811" cy="4171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84699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endParaRPr lang="en-US" altLang="en-US" sz="18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491893" y="1677482"/>
              <a:ext cx="2228159" cy="130477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lIns="82058" tIns="41029" rIns="82058" bIns="41029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324" name="Text Placeholder 21"/>
            <p:cNvSpPr txBox="1">
              <a:spLocks/>
            </p:cNvSpPr>
            <p:nvPr/>
          </p:nvSpPr>
          <p:spPr bwMode="auto">
            <a:xfrm>
              <a:off x="6492876" y="564497"/>
              <a:ext cx="2226829" cy="1113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85000"/>
                </a:lnSpc>
                <a:buFont typeface="Arial" pitchFamily="34" charset="0"/>
                <a:buNone/>
              </a:pPr>
              <a:r>
                <a:rPr lang="en-US" altLang="en-US" i="1" dirty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</a:rPr>
                <a:t>Conferences, trainings…</a:t>
              </a:r>
            </a:p>
          </p:txBody>
        </p:sp>
        <p:pic>
          <p:nvPicPr>
            <p:cNvPr id="13325" name="Picture Placeholder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71" r="29971"/>
            <a:stretch>
              <a:fillRect/>
            </a:stretch>
          </p:blipFill>
          <p:spPr bwMode="auto">
            <a:xfrm>
              <a:off x="6491893" y="1844824"/>
              <a:ext cx="2227811" cy="4171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59" name="Straight Connector 58"/>
          <p:cNvCxnSpPr/>
          <p:nvPr/>
        </p:nvCxnSpPr>
        <p:spPr>
          <a:xfrm>
            <a:off x="3203575" y="1125538"/>
            <a:ext cx="0" cy="5256212"/>
          </a:xfrm>
          <a:prstGeom prst="line">
            <a:avLst/>
          </a:prstGeom>
          <a:ln>
            <a:solidFill>
              <a:srgbClr val="C8C8C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867400" y="1125538"/>
            <a:ext cx="0" cy="5256212"/>
          </a:xfrm>
          <a:prstGeom prst="line">
            <a:avLst/>
          </a:prstGeom>
          <a:ln>
            <a:solidFill>
              <a:srgbClr val="C8C8C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 bwMode="auto">
          <a:xfrm>
            <a:off x="974725" y="1195347"/>
            <a:ext cx="1839913" cy="133350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lIns="82058" tIns="41029" rIns="82058" bIns="4102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971550" y="5863380"/>
            <a:ext cx="1839913" cy="33337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lIns="82058" tIns="41029" rIns="82058" bIns="4102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3635896" y="5882430"/>
            <a:ext cx="1843088" cy="333375"/>
          </a:xfrm>
          <a:prstGeom prst="rect">
            <a:avLst/>
          </a:prstGeom>
          <a:solidFill>
            <a:srgbClr val="3FA237"/>
          </a:solidFill>
          <a:ln w="25400" cap="flat" cmpd="sng" algn="ctr">
            <a:noFill/>
            <a:prstDash val="solid"/>
          </a:ln>
          <a:effectLst/>
        </p:spPr>
        <p:txBody>
          <a:bodyPr lIns="82058" tIns="41029" rIns="82058" bIns="4102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3635896" y="1196975"/>
            <a:ext cx="1843088" cy="133350"/>
          </a:xfrm>
          <a:prstGeom prst="rect">
            <a:avLst/>
          </a:prstGeom>
          <a:solidFill>
            <a:srgbClr val="3FA237"/>
          </a:solidFill>
          <a:ln w="25400" cap="flat" cmpd="sng" algn="ctr">
            <a:noFill/>
            <a:prstDash val="solid"/>
          </a:ln>
          <a:effectLst/>
        </p:spPr>
        <p:txBody>
          <a:bodyPr lIns="82058" tIns="41029" rIns="82058" bIns="4102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 kern="0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64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BA template - October 2011">
  <a:themeElements>
    <a:clrScheme name="IBA Corporate Woma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0AB00"/>
      </a:accent1>
      <a:accent2>
        <a:srgbClr val="009FDA"/>
      </a:accent2>
      <a:accent3>
        <a:srgbClr val="FFFFFF"/>
      </a:accent3>
      <a:accent4>
        <a:srgbClr val="000000"/>
      </a:accent4>
      <a:accent5>
        <a:srgbClr val="F6D2AA"/>
      </a:accent5>
      <a:accent6>
        <a:srgbClr val="0090C5"/>
      </a:accent6>
      <a:hlink>
        <a:srgbClr val="69BE28"/>
      </a:hlink>
      <a:folHlink>
        <a:srgbClr val="F0AB00"/>
      </a:folHlink>
    </a:clrScheme>
    <a:fontScheme name="IBA Corporate Woma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lnDef>
  </a:objectDefaults>
  <a:extraClrSchemeLst>
    <a:extraClrScheme>
      <a:clrScheme name="IBA Corporate Woma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0AB00"/>
        </a:accent1>
        <a:accent2>
          <a:srgbClr val="009FDA"/>
        </a:accent2>
        <a:accent3>
          <a:srgbClr val="FFFFFF"/>
        </a:accent3>
        <a:accent4>
          <a:srgbClr val="000000"/>
        </a:accent4>
        <a:accent5>
          <a:srgbClr val="F6D2AA"/>
        </a:accent5>
        <a:accent6>
          <a:srgbClr val="0090C5"/>
        </a:accent6>
        <a:hlink>
          <a:srgbClr val="69BE28"/>
        </a:hlink>
        <a:folHlink>
          <a:srgbClr val="F0A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720EB1E0BA5D4AA9481933757C3D6B" ma:contentTypeVersion="1" ma:contentTypeDescription="Create a new document." ma:contentTypeScope="" ma:versionID="de836383f2726ff40f3654324a5de5cd">
  <xsd:schema xmlns:xsd="http://www.w3.org/2001/XMLSchema" xmlns:p="http://schemas.microsoft.com/office/2006/metadata/properties" xmlns:ns2="c87027b3-d06a-4d08-be1c-28596161f1dc" targetNamespace="http://schemas.microsoft.com/office/2006/metadata/properties" ma:root="true" ma:fieldsID="ad071fc49166b2d7ea2749a3a731f480" ns2:_="">
    <xsd:import namespace="c87027b3-d06a-4d08-be1c-28596161f1dc"/>
    <xsd:element name="properties">
      <xsd:complexType>
        <xsd:sequence>
          <xsd:element name="documentManagement">
            <xsd:complexType>
              <xsd:all>
                <xsd:element ref="ns2:Target_x0020_Audiences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c87027b3-d06a-4d08-be1c-28596161f1dc" elementFormDefault="qualified">
    <xsd:import namespace="http://schemas.microsoft.com/office/2006/documentManagement/types"/>
    <xsd:element name="Target_x0020_Audiences" ma:index="8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rget_x0020_Audiences xmlns="c87027b3-d06a-4d08-be1c-28596161f1dc" xsi:nil="true"/>
  </documentManagement>
</p:properties>
</file>

<file path=customXml/itemProps1.xml><?xml version="1.0" encoding="utf-8"?>
<ds:datastoreItem xmlns:ds="http://schemas.openxmlformats.org/officeDocument/2006/customXml" ds:itemID="{EF31F7F7-E344-46E3-AE54-6882E59F8C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7027b3-d06a-4d08-be1c-28596161f1dc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F6A827BA-C0C2-48C2-B649-CB52281273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552DD3E-A757-4D13-BB47-9725D661E044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46AF3D91-DF8D-4AA8-ACF0-BAA42357B79F}">
  <ds:schemaRefs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c87027b3-d06a-4d08-be1c-28596161f1dc"/>
    <ds:schemaRef ds:uri="http://purl.org/dc/terms/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950</Words>
  <Application>Microsoft Office PowerPoint</Application>
  <PresentationFormat>On-screen Show (4:3)</PresentationFormat>
  <Paragraphs>143</Paragraphs>
  <Slides>23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IBA template - October 2011</vt:lpstr>
      <vt:lpstr>2D Ionization Chambers Array for Clinical Applications</vt:lpstr>
      <vt:lpstr>What about me…</vt:lpstr>
      <vt:lpstr>…and my career so far</vt:lpstr>
      <vt:lpstr>Outline</vt:lpstr>
      <vt:lpstr>My ARDENT: overview on the project</vt:lpstr>
      <vt:lpstr>My ARDENT: overview on the project</vt:lpstr>
      <vt:lpstr>My ARDENT: overview on the project</vt:lpstr>
      <vt:lpstr>My ARDENT: overview on the project</vt:lpstr>
      <vt:lpstr>PowerPoint Presentation</vt:lpstr>
      <vt:lpstr>Experimental activity</vt:lpstr>
      <vt:lpstr>Experimental activity</vt:lpstr>
      <vt:lpstr>Experimental activity</vt:lpstr>
      <vt:lpstr>Experimental activity</vt:lpstr>
      <vt:lpstr>Experimental activity</vt:lpstr>
      <vt:lpstr>Development of prototype II</vt:lpstr>
      <vt:lpstr>Monte Carlo simulations</vt:lpstr>
      <vt:lpstr>Work in progress</vt:lpstr>
      <vt:lpstr>PowerPoint Presentation</vt:lpstr>
      <vt:lpstr>Trainings &amp; conferences</vt:lpstr>
      <vt:lpstr>PowerPoint Presentation</vt:lpstr>
      <vt:lpstr>Trainings &amp; conferences</vt:lpstr>
      <vt:lpstr>Trainings &amp; conferences</vt:lpstr>
      <vt:lpstr>PowerPoint Presentation</vt:lpstr>
    </vt:vector>
  </TitlesOfParts>
  <Company>IBA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scoppen</dc:creator>
  <cp:lastModifiedBy>Isabelle Marie Fontaine</cp:lastModifiedBy>
  <cp:revision>126</cp:revision>
  <dcterms:created xsi:type="dcterms:W3CDTF">2011-10-27T12:25:39Z</dcterms:created>
  <dcterms:modified xsi:type="dcterms:W3CDTF">2013-10-11T14:17:54Z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System Account</vt:lpwstr>
  </property>
  <property fmtid="{D5CDD505-2E9C-101B-9397-08002B2CF9AE}" pid="3" name="xd_Signature">
    <vt:lpwstr/>
  </property>
  <property fmtid="{D5CDD505-2E9C-101B-9397-08002B2CF9AE}" pid="4" name="TemplateUrl">
    <vt:lpwstr/>
  </property>
  <property fmtid="{D5CDD505-2E9C-101B-9397-08002B2CF9AE}" pid="5" name="xd_ProgID">
    <vt:lpwstr/>
  </property>
  <property fmtid="{D5CDD505-2E9C-101B-9397-08002B2CF9AE}" pid="6" name="display_urn:schemas-microsoft-com:office:office#Author">
    <vt:lpwstr>System Account</vt:lpwstr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ntentType">
    <vt:lpwstr>Document</vt:lpwstr>
  </property>
</Properties>
</file>