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303" r:id="rId4"/>
    <p:sldId id="268" r:id="rId5"/>
    <p:sldId id="299" r:id="rId6"/>
    <p:sldId id="301" r:id="rId7"/>
    <p:sldId id="321" r:id="rId8"/>
    <p:sldId id="305" r:id="rId9"/>
    <p:sldId id="300" r:id="rId10"/>
    <p:sldId id="309" r:id="rId11"/>
    <p:sldId id="272" r:id="rId12"/>
    <p:sldId id="312" r:id="rId13"/>
    <p:sldId id="304" r:id="rId14"/>
    <p:sldId id="307" r:id="rId15"/>
    <p:sldId id="306" r:id="rId16"/>
    <p:sldId id="311" r:id="rId17"/>
    <p:sldId id="308" r:id="rId18"/>
    <p:sldId id="310" r:id="rId19"/>
    <p:sldId id="324" r:id="rId20"/>
    <p:sldId id="313" r:id="rId21"/>
    <p:sldId id="315" r:id="rId22"/>
    <p:sldId id="314" r:id="rId23"/>
    <p:sldId id="302" r:id="rId24"/>
    <p:sldId id="316" r:id="rId25"/>
    <p:sldId id="326" r:id="rId26"/>
    <p:sldId id="317" r:id="rId27"/>
    <p:sldId id="318" r:id="rId28"/>
    <p:sldId id="322" r:id="rId29"/>
    <p:sldId id="32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9" autoAdjust="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65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90C8C-2647-4A4D-82AE-9EBB68B2ED99}" type="datetimeFigureOut">
              <a:rPr lang="en-GB" smtClean="0"/>
              <a:t>11/10/2013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F6F32-79B7-41C4-81D5-F5C63A0DF6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181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F6F32-79B7-41C4-81D5-F5C63A0DF61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156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314600" cy="3651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Silari – ARDENT overview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8BB3764-229B-4EBD-8E78-3C48622499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66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4586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M. Silari – ARDENT overview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8BB3764-229B-4EBD-8E78-3C486224996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09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jpeg"/><Relationship Id="rId18" Type="http://schemas.openxmlformats.org/officeDocument/2006/relationships/image" Target="../media/image15.jpe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jpe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18" Type="http://schemas.openxmlformats.org/officeDocument/2006/relationships/image" Target="../media/image21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.jpe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8.png"/><Relationship Id="rId5" Type="http://schemas.openxmlformats.org/officeDocument/2006/relationships/image" Target="../media/image16.png"/><Relationship Id="rId15" Type="http://schemas.openxmlformats.org/officeDocument/2006/relationships/image" Target="../media/image20.jpeg"/><Relationship Id="rId10" Type="http://schemas.openxmlformats.org/officeDocument/2006/relationships/image" Target="../media/image6.png"/><Relationship Id="rId19" Type="http://schemas.openxmlformats.org/officeDocument/2006/relationships/image" Target="../media/image22.png"/><Relationship Id="rId4" Type="http://schemas.microsoft.com/office/2007/relationships/hdphoto" Target="../media/hdphoto1.wdp"/><Relationship Id="rId9" Type="http://schemas.openxmlformats.org/officeDocument/2006/relationships/image" Target="../media/image17.png"/><Relationship Id="rId14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Relationship Id="rId9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3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Relationship Id="rId9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1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\\cern.ch\dfs\Users\g\gmanessi\Desktop\INFN Legnar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937052"/>
            <a:ext cx="880533" cy="66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628" y="4275421"/>
            <a:ext cx="680635" cy="476444"/>
          </a:xfrm>
          <a:prstGeom prst="rect">
            <a:avLst/>
          </a:prstGeom>
          <a:noFill/>
        </p:spPr>
      </p:pic>
      <p:pic>
        <p:nvPicPr>
          <p:cNvPr id="52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8790" y="5342931"/>
            <a:ext cx="822850" cy="575994"/>
          </a:xfrm>
          <a:prstGeom prst="rect">
            <a:avLst/>
          </a:prstGeom>
          <a:noFill/>
        </p:spPr>
      </p:pic>
      <p:pic>
        <p:nvPicPr>
          <p:cNvPr id="53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185" y="1414210"/>
            <a:ext cx="781455" cy="547018"/>
          </a:xfrm>
          <a:prstGeom prst="rect">
            <a:avLst/>
          </a:prstGeom>
          <a:noFill/>
        </p:spPr>
      </p:pic>
      <p:pic>
        <p:nvPicPr>
          <p:cNvPr id="55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67945" y="125840"/>
            <a:ext cx="822088" cy="575461"/>
          </a:xfrm>
          <a:prstGeom prst="rect">
            <a:avLst/>
          </a:prstGeom>
          <a:noFill/>
        </p:spPr>
      </p:pic>
      <p:pic>
        <p:nvPicPr>
          <p:cNvPr id="58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60227" y="3073564"/>
            <a:ext cx="795070" cy="556548"/>
          </a:xfrm>
          <a:prstGeom prst="rect">
            <a:avLst/>
          </a:prstGeom>
          <a:noFill/>
        </p:spPr>
      </p:pic>
      <p:pic>
        <p:nvPicPr>
          <p:cNvPr id="59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84369" y="4131316"/>
            <a:ext cx="886500" cy="620550"/>
          </a:xfrm>
          <a:prstGeom prst="rect">
            <a:avLst/>
          </a:prstGeom>
          <a:noFill/>
        </p:spPr>
      </p:pic>
      <p:pic>
        <p:nvPicPr>
          <p:cNvPr id="60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884369" y="5308536"/>
            <a:ext cx="946333" cy="662433"/>
          </a:xfrm>
          <a:prstGeom prst="rect">
            <a:avLst/>
          </a:prstGeom>
          <a:noFill/>
        </p:spPr>
      </p:pic>
      <p:sp>
        <p:nvSpPr>
          <p:cNvPr id="63" name="Rectangle 62"/>
          <p:cNvSpPr/>
          <p:nvPr/>
        </p:nvSpPr>
        <p:spPr>
          <a:xfrm>
            <a:off x="427638" y="1393026"/>
            <a:ext cx="823399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Overview of ITN</a:t>
            </a:r>
          </a:p>
          <a:p>
            <a:pPr algn="ctr"/>
            <a:r>
              <a:rPr lang="en-US" sz="3200" u="sng" dirty="0" smtClean="0">
                <a:solidFill>
                  <a:srgbClr val="FF0000"/>
                </a:solidFill>
              </a:rPr>
              <a:t>A</a:t>
            </a:r>
            <a:r>
              <a:rPr lang="en-US" sz="3200" dirty="0" smtClean="0">
                <a:solidFill>
                  <a:srgbClr val="FF0000"/>
                </a:solidFill>
              </a:rPr>
              <a:t>dvanced </a:t>
            </a:r>
            <a:r>
              <a:rPr lang="en-US" sz="3200" u="sng" dirty="0">
                <a:solidFill>
                  <a:srgbClr val="FF0000"/>
                </a:solidFill>
              </a:rPr>
              <a:t>R</a:t>
            </a:r>
            <a:r>
              <a:rPr lang="en-US" sz="3200" dirty="0">
                <a:solidFill>
                  <a:srgbClr val="FF0000"/>
                </a:solidFill>
              </a:rPr>
              <a:t>adiation </a:t>
            </a:r>
            <a:r>
              <a:rPr lang="en-US" sz="3200" u="sng" dirty="0" smtClean="0">
                <a:solidFill>
                  <a:srgbClr val="FF0000"/>
                </a:solidFill>
              </a:rPr>
              <a:t>D</a:t>
            </a:r>
            <a:r>
              <a:rPr lang="en-US" sz="3200" dirty="0" smtClean="0">
                <a:solidFill>
                  <a:srgbClr val="FF0000"/>
                </a:solidFill>
              </a:rPr>
              <a:t>osimetry </a:t>
            </a:r>
            <a:r>
              <a:rPr lang="en-US" sz="3200" u="sng" dirty="0" smtClean="0">
                <a:solidFill>
                  <a:srgbClr val="FF0000"/>
                </a:solidFill>
              </a:rPr>
              <a:t>E</a:t>
            </a:r>
            <a:r>
              <a:rPr lang="en-US" sz="3200" dirty="0" smtClean="0">
                <a:solidFill>
                  <a:srgbClr val="FF0000"/>
                </a:solidFill>
              </a:rPr>
              <a:t>uropean </a:t>
            </a:r>
            <a:r>
              <a:rPr lang="en-US" sz="3200" u="sng" dirty="0">
                <a:solidFill>
                  <a:srgbClr val="FF0000"/>
                </a:solidFill>
              </a:rPr>
              <a:t>N</a:t>
            </a:r>
            <a:r>
              <a:rPr lang="en-US" sz="3200" dirty="0">
                <a:solidFill>
                  <a:srgbClr val="FF0000"/>
                </a:solidFill>
              </a:rPr>
              <a:t>etwork </a:t>
            </a:r>
            <a:r>
              <a:rPr lang="en-US" sz="3200" u="sng" dirty="0">
                <a:solidFill>
                  <a:srgbClr val="FF0000"/>
                </a:solidFill>
              </a:rPr>
              <a:t>T</a:t>
            </a:r>
            <a:r>
              <a:rPr lang="en-US" sz="3200" dirty="0">
                <a:solidFill>
                  <a:srgbClr val="FF0000"/>
                </a:solidFill>
              </a:rPr>
              <a:t>raining i</a:t>
            </a:r>
            <a:r>
              <a:rPr lang="en-US" sz="3200" dirty="0" smtClean="0">
                <a:solidFill>
                  <a:srgbClr val="FF0000"/>
                </a:solidFill>
              </a:rPr>
              <a:t>nitiative 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(</a:t>
            </a:r>
            <a:r>
              <a:rPr lang="en-US" sz="3200" dirty="0">
                <a:solidFill>
                  <a:srgbClr val="FF0000"/>
                </a:solidFill>
              </a:rPr>
              <a:t>ARDENT</a:t>
            </a:r>
            <a:r>
              <a:rPr lang="en-US" sz="3200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endParaRPr lang="en-US" sz="1200" dirty="0" smtClean="0">
              <a:solidFill>
                <a:srgbClr val="FF0000"/>
              </a:solidFill>
            </a:endParaRP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Mid-Term review</a:t>
            </a:r>
          </a:p>
          <a:p>
            <a:pPr algn="ctr"/>
            <a:endParaRPr lang="en-US" sz="1200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dirty="0" smtClean="0"/>
              <a:t>Marco Silari (CERN)</a:t>
            </a:r>
          </a:p>
          <a:p>
            <a:pPr algn="ctr">
              <a:spcBef>
                <a:spcPts val="1200"/>
              </a:spcBef>
            </a:pPr>
            <a:r>
              <a:rPr lang="en-US" sz="2800" i="1" dirty="0" smtClean="0"/>
              <a:t>on behalf of the ARDENT consortium</a:t>
            </a:r>
            <a:endParaRPr lang="en-GB" sz="2800" i="1" dirty="0"/>
          </a:p>
        </p:txBody>
      </p:sp>
      <p:pic>
        <p:nvPicPr>
          <p:cNvPr id="1027" name="Picture 3" descr="\\cern.ch\dfs\Users\g\gmanessi\Desktop\logoSL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960581"/>
            <a:ext cx="1119157" cy="510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cern.ch\dfs\Users\s\silari\Desktop\untitled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617" y="1512213"/>
            <a:ext cx="965835" cy="18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\\cern.ch\dfs\Users\s\silari\Desktop\untitled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836712"/>
            <a:ext cx="1082040" cy="43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s\silari\Desktop\imagesCAFDJG0L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083" y="6248737"/>
            <a:ext cx="1183005" cy="348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.ch\dfs\Users\s\silari\Desktop\untitled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56711"/>
            <a:ext cx="1028129" cy="19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cern.ch\dfs\Users\s\silari\Desktop\imagesCAK8KYPY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648653" cy="634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15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Work Packages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10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955716"/>
              </p:ext>
            </p:extLst>
          </p:nvPr>
        </p:nvGraphicFramePr>
        <p:xfrm>
          <a:off x="539552" y="1340768"/>
          <a:ext cx="8193530" cy="474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692"/>
                <a:gridCol w="4983932"/>
                <a:gridCol w="936104"/>
                <a:gridCol w="864096"/>
                <a:gridCol w="776706"/>
              </a:tblGrid>
              <a:tr h="28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ESR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Individual Research </a:t>
                      </a: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project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Link with WPs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Host </a:t>
                      </a: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Institute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</a:rPr>
                        <a:t>Fellow months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Development of compact neutron spectrometer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1, 2, 4, 5, 6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CERN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Dosimetry in mixed fields with Medipix and RP training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CERN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Dosimetry in mixed fields with GEM and TEPC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CERN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Medical applications of Si detectors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CERN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Characterisation of TEPC for space and medical applications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SL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Evaluation of advanced detectors for dosimetry in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phantoms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	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4300" algn="l"/>
                          <a:tab pos="281940" algn="ctr"/>
                        </a:tabLs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AIT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Development of radiation-hard radiation field monitor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CTU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Application of Medipix detectors for medicine and radiation safety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CTU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Optimization of mixed-field data evaluation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CTU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Development of detector system for medical Quality Assurance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IBA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2D Ionization chamber array for clinical applications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IBA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Development of Medipix-based radiation monitoring system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1940" algn="ctr"/>
                        </a:tabLs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Jablotron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Neutron dosimetry and spectrometry with CR-39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1940" algn="ctr"/>
                        </a:tabLs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MI.AM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Solid state microdosimetry, low-pressure TEPCs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POLIMI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ESR 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CR-39 and active detector for pulsed neutron fields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1, 3, 4, 5, 6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POLIMI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719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"/>
          <p:cNvGrpSpPr>
            <a:grpSpLocks noChangeAspect="1"/>
          </p:cNvGrpSpPr>
          <p:nvPr/>
        </p:nvGrpSpPr>
        <p:grpSpPr bwMode="auto">
          <a:xfrm>
            <a:off x="257470" y="1340768"/>
            <a:ext cx="8662481" cy="3014389"/>
            <a:chOff x="1007" y="1617"/>
            <a:chExt cx="9786" cy="3405"/>
          </a:xfrm>
        </p:grpSpPr>
        <p:sp>
          <p:nvSpPr>
            <p:cNvPr id="13" name="AutoShape 29"/>
            <p:cNvSpPr>
              <a:spLocks noChangeAspect="1" noChangeArrowheads="1" noTextEdit="1"/>
            </p:cNvSpPr>
            <p:nvPr/>
          </p:nvSpPr>
          <p:spPr bwMode="auto">
            <a:xfrm>
              <a:off x="1007" y="1617"/>
              <a:ext cx="9786" cy="34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grpSp>
          <p:nvGrpSpPr>
            <p:cNvPr id="14" name="Group 26"/>
            <p:cNvGrpSpPr>
              <a:grpSpLocks/>
            </p:cNvGrpSpPr>
            <p:nvPr/>
          </p:nvGrpSpPr>
          <p:grpSpPr bwMode="auto">
            <a:xfrm>
              <a:off x="4315" y="1682"/>
              <a:ext cx="3216" cy="744"/>
              <a:chOff x="4440" y="2409"/>
              <a:chExt cx="2982" cy="744"/>
            </a:xfrm>
          </p:grpSpPr>
          <p:sp>
            <p:nvSpPr>
              <p:cNvPr id="43" name="AutoShape 28"/>
              <p:cNvSpPr>
                <a:spLocks noChangeArrowheads="1"/>
              </p:cNvSpPr>
              <p:nvPr/>
            </p:nvSpPr>
            <p:spPr bwMode="auto">
              <a:xfrm>
                <a:off x="4440" y="2409"/>
                <a:ext cx="2982" cy="744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4" name="Text Box 27"/>
              <p:cNvSpPr txBox="1">
                <a:spLocks noChangeArrowheads="1"/>
              </p:cNvSpPr>
              <p:nvPr/>
            </p:nvSpPr>
            <p:spPr bwMode="auto">
              <a:xfrm>
                <a:off x="4609" y="2570"/>
                <a:ext cx="2692" cy="44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20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Supervisory Board (SB)</a:t>
                </a: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pitchFamily="34" charset="0"/>
                </a:endParaRPr>
              </a:p>
            </p:txBody>
          </p:sp>
        </p:grpSp>
        <p:grpSp>
          <p:nvGrpSpPr>
            <p:cNvPr id="15" name="Group 23"/>
            <p:cNvGrpSpPr>
              <a:grpSpLocks/>
            </p:cNvGrpSpPr>
            <p:nvPr/>
          </p:nvGrpSpPr>
          <p:grpSpPr bwMode="auto">
            <a:xfrm>
              <a:off x="1344" y="4138"/>
              <a:ext cx="2961" cy="741"/>
              <a:chOff x="2811" y="4091"/>
              <a:chExt cx="2150" cy="848"/>
            </a:xfrm>
          </p:grpSpPr>
          <p:sp>
            <p:nvSpPr>
              <p:cNvPr id="41" name="AutoShape 25"/>
              <p:cNvSpPr>
                <a:spLocks noChangeArrowheads="1"/>
              </p:cNvSpPr>
              <p:nvPr/>
            </p:nvSpPr>
            <p:spPr bwMode="auto">
              <a:xfrm>
                <a:off x="2811" y="4091"/>
                <a:ext cx="2150" cy="84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2" name="Text Box 24"/>
              <p:cNvSpPr txBox="1">
                <a:spLocks noChangeArrowheads="1"/>
              </p:cNvSpPr>
              <p:nvPr/>
            </p:nvSpPr>
            <p:spPr bwMode="auto">
              <a:xfrm>
                <a:off x="2923" y="4219"/>
                <a:ext cx="1852" cy="5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Technical Training Board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(Leaders WP 1-4)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pitchFamily="34" charset="0"/>
                </a:endParaRPr>
              </a:p>
            </p:txBody>
          </p:sp>
        </p:grpSp>
        <p:grpSp>
          <p:nvGrpSpPr>
            <p:cNvPr id="16" name="Group 20"/>
            <p:cNvGrpSpPr>
              <a:grpSpLocks/>
            </p:cNvGrpSpPr>
            <p:nvPr/>
          </p:nvGrpSpPr>
          <p:grpSpPr bwMode="auto">
            <a:xfrm>
              <a:off x="1344" y="2765"/>
              <a:ext cx="2396" cy="698"/>
              <a:chOff x="1344" y="2765"/>
              <a:chExt cx="2396" cy="698"/>
            </a:xfrm>
          </p:grpSpPr>
          <p:sp>
            <p:nvSpPr>
              <p:cNvPr id="39" name="AutoShape 22"/>
              <p:cNvSpPr>
                <a:spLocks noChangeArrowheads="1"/>
              </p:cNvSpPr>
              <p:nvPr/>
            </p:nvSpPr>
            <p:spPr bwMode="auto">
              <a:xfrm>
                <a:off x="1344" y="2765"/>
                <a:ext cx="2396" cy="6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Text Box 21"/>
              <p:cNvSpPr txBox="1">
                <a:spLocks noChangeArrowheads="1"/>
              </p:cNvSpPr>
              <p:nvPr/>
            </p:nvSpPr>
            <p:spPr bwMode="auto">
              <a:xfrm>
                <a:off x="1400" y="2843"/>
                <a:ext cx="2153" cy="50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CH" sz="16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Administrative support unit (CERN)</a:t>
                </a:r>
                <a:endParaRPr kumimoji="0" lang="fr-CH" sz="16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pitchFamily="34" charset="0"/>
                </a:endParaRPr>
              </a:p>
            </p:txBody>
          </p:sp>
        </p:grpSp>
        <p:grpSp>
          <p:nvGrpSpPr>
            <p:cNvPr id="17" name="Group 17"/>
            <p:cNvGrpSpPr>
              <a:grpSpLocks/>
            </p:cNvGrpSpPr>
            <p:nvPr/>
          </p:nvGrpSpPr>
          <p:grpSpPr bwMode="auto">
            <a:xfrm>
              <a:off x="8408" y="2765"/>
              <a:ext cx="2032" cy="698"/>
              <a:chOff x="8444" y="2813"/>
              <a:chExt cx="2032" cy="698"/>
            </a:xfrm>
          </p:grpSpPr>
          <p:sp>
            <p:nvSpPr>
              <p:cNvPr id="35" name="AutoShape 19"/>
              <p:cNvSpPr>
                <a:spLocks noChangeArrowheads="1"/>
              </p:cNvSpPr>
              <p:nvPr/>
            </p:nvSpPr>
            <p:spPr bwMode="auto">
              <a:xfrm>
                <a:off x="8444" y="2813"/>
                <a:ext cx="2032" cy="69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6" name="Text Box 18"/>
              <p:cNvSpPr txBox="1">
                <a:spLocks noChangeArrowheads="1"/>
              </p:cNvSpPr>
              <p:nvPr/>
            </p:nvSpPr>
            <p:spPr bwMode="auto">
              <a:xfrm>
                <a:off x="8464" y="2909"/>
                <a:ext cx="1983" cy="51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Selection Committees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pitchFamily="34" charset="0"/>
                </a:endParaRPr>
              </a:p>
            </p:txBody>
          </p:sp>
        </p:grp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5904" y="3640"/>
              <a:ext cx="1" cy="42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H="1">
              <a:off x="4305" y="3640"/>
              <a:ext cx="1456" cy="4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 rot="5400000" flipV="1">
              <a:off x="4144" y="2648"/>
              <a:ext cx="1" cy="7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grpSp>
          <p:nvGrpSpPr>
            <p:cNvPr id="21" name="Group 11"/>
            <p:cNvGrpSpPr>
              <a:grpSpLocks/>
            </p:cNvGrpSpPr>
            <p:nvPr/>
          </p:nvGrpSpPr>
          <p:grpSpPr bwMode="auto">
            <a:xfrm>
              <a:off x="7479" y="4166"/>
              <a:ext cx="2623" cy="701"/>
              <a:chOff x="7527" y="4069"/>
              <a:chExt cx="2120" cy="858"/>
            </a:xfrm>
          </p:grpSpPr>
          <p:sp>
            <p:nvSpPr>
              <p:cNvPr id="33" name="AutoShape 13"/>
              <p:cNvSpPr>
                <a:spLocks noChangeArrowheads="1"/>
              </p:cNvSpPr>
              <p:nvPr/>
            </p:nvSpPr>
            <p:spPr bwMode="auto">
              <a:xfrm>
                <a:off x="7527" y="4069"/>
                <a:ext cx="2120" cy="858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4" name="Text Box 12"/>
              <p:cNvSpPr txBox="1">
                <a:spLocks noChangeArrowheads="1"/>
              </p:cNvSpPr>
              <p:nvPr/>
            </p:nvSpPr>
            <p:spPr bwMode="auto">
              <a:xfrm>
                <a:off x="7607" y="4142"/>
                <a:ext cx="1982" cy="74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Dissemination and Outreach Board (WP 6)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pitchFamily="34" charset="0"/>
                </a:endParaRPr>
              </a:p>
            </p:txBody>
          </p:sp>
        </p:grpSp>
        <p:grpSp>
          <p:nvGrpSpPr>
            <p:cNvPr id="22" name="Group 8"/>
            <p:cNvGrpSpPr>
              <a:grpSpLocks/>
            </p:cNvGrpSpPr>
            <p:nvPr/>
          </p:nvGrpSpPr>
          <p:grpSpPr bwMode="auto">
            <a:xfrm>
              <a:off x="4610" y="4126"/>
              <a:ext cx="2566" cy="753"/>
              <a:chOff x="4805" y="4126"/>
              <a:chExt cx="2566" cy="753"/>
            </a:xfrm>
          </p:grpSpPr>
          <p:sp>
            <p:nvSpPr>
              <p:cNvPr id="31" name="AutoShape 10"/>
              <p:cNvSpPr>
                <a:spLocks noChangeArrowheads="1"/>
              </p:cNvSpPr>
              <p:nvPr/>
            </p:nvSpPr>
            <p:spPr bwMode="auto">
              <a:xfrm>
                <a:off x="4805" y="4126"/>
                <a:ext cx="2566" cy="753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" name="Text Box 9"/>
              <p:cNvSpPr txBox="1">
                <a:spLocks noChangeArrowheads="1"/>
              </p:cNvSpPr>
              <p:nvPr/>
            </p:nvSpPr>
            <p:spPr bwMode="auto">
              <a:xfrm>
                <a:off x="4829" y="4254"/>
                <a:ext cx="2504" cy="5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Training Board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(WP 5)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pitchFamily="34" charset="0"/>
                </a:endParaRPr>
              </a:p>
            </p:txBody>
          </p:sp>
        </p:grpSp>
        <p:sp>
          <p:nvSpPr>
            <p:cNvPr id="23" name="Line 7"/>
            <p:cNvSpPr>
              <a:spLocks noChangeShapeType="1"/>
            </p:cNvSpPr>
            <p:nvPr/>
          </p:nvSpPr>
          <p:spPr bwMode="auto">
            <a:xfrm>
              <a:off x="6122" y="3647"/>
              <a:ext cx="1249" cy="4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5" name="Line 6"/>
            <p:cNvSpPr>
              <a:spLocks noChangeShapeType="1"/>
            </p:cNvSpPr>
            <p:nvPr/>
          </p:nvSpPr>
          <p:spPr bwMode="auto">
            <a:xfrm rot="16200000" flipH="1" flipV="1">
              <a:off x="7852" y="2513"/>
              <a:ext cx="1" cy="9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grpSp>
          <p:nvGrpSpPr>
            <p:cNvPr id="26" name="Group 3"/>
            <p:cNvGrpSpPr>
              <a:grpSpLocks/>
            </p:cNvGrpSpPr>
            <p:nvPr/>
          </p:nvGrpSpPr>
          <p:grpSpPr bwMode="auto">
            <a:xfrm>
              <a:off x="4520" y="2813"/>
              <a:ext cx="2784" cy="744"/>
              <a:chOff x="4544" y="2717"/>
              <a:chExt cx="2784" cy="744"/>
            </a:xfrm>
          </p:grpSpPr>
          <p:sp>
            <p:nvSpPr>
              <p:cNvPr id="29" name="AutoShape 5"/>
              <p:cNvSpPr>
                <a:spLocks noChangeArrowheads="1"/>
              </p:cNvSpPr>
              <p:nvPr/>
            </p:nvSpPr>
            <p:spPr bwMode="auto">
              <a:xfrm>
                <a:off x="4544" y="2717"/>
                <a:ext cx="2784" cy="744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0" name="Text Box 4"/>
              <p:cNvSpPr txBox="1">
                <a:spLocks noChangeArrowheads="1"/>
              </p:cNvSpPr>
              <p:nvPr/>
            </p:nvSpPr>
            <p:spPr bwMode="auto">
              <a:xfrm>
                <a:off x="4625" y="2818"/>
                <a:ext cx="2662" cy="58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6014" tIns="33007" rIns="66014" bIns="33007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ITN Management Office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600" b="1" i="1" u="none" strike="noStrike" cap="none" normalizeH="0" baseline="0" dirty="0" smtClean="0">
                    <a:ln>
                      <a:noFill/>
                    </a:ln>
                    <a:solidFill>
                      <a:srgbClr val="FF3300"/>
                    </a:solidFill>
                    <a:effectLst/>
                    <a:ea typeface="Times New Roman" pitchFamily="18" charset="0"/>
                    <a:cs typeface="Arial" pitchFamily="34" charset="0"/>
                  </a:rPr>
                  <a:t>Scientist in Charge</a:t>
                </a:r>
                <a:endPara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FF3300"/>
                  </a:solidFill>
                  <a:effectLst/>
                  <a:cs typeface="Arial" pitchFamily="34" charset="0"/>
                </a:endParaRPr>
              </a:p>
            </p:txBody>
          </p:sp>
        </p:grpSp>
        <p:sp>
          <p:nvSpPr>
            <p:cNvPr id="27" name="Line 2"/>
            <p:cNvSpPr>
              <a:spLocks noChangeShapeType="1"/>
            </p:cNvSpPr>
            <p:nvPr/>
          </p:nvSpPr>
          <p:spPr bwMode="auto">
            <a:xfrm>
              <a:off x="5905" y="2481"/>
              <a:ext cx="1" cy="3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623392" y="332656"/>
            <a:ext cx="6188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ARDENT management structure</a:t>
            </a:r>
            <a:endParaRPr lang="en-US" sz="3600" dirty="0"/>
          </a:p>
        </p:txBody>
      </p:sp>
      <p:sp>
        <p:nvSpPr>
          <p:cNvPr id="2" name="Rectangle 1"/>
          <p:cNvSpPr/>
          <p:nvPr/>
        </p:nvSpPr>
        <p:spPr>
          <a:xfrm>
            <a:off x="179512" y="4913873"/>
            <a:ext cx="57987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lvl="1" indent="-268288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000" b="1" dirty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WP1: gas detectors</a:t>
            </a:r>
          </a:p>
          <a:p>
            <a:pPr marL="268288" lvl="1" indent="-268288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000" b="1" dirty="0">
                <a:solidFill>
                  <a:schemeClr val="accent1"/>
                </a:solidFill>
                <a:ea typeface="Times New Roman" pitchFamily="18" charset="0"/>
                <a:cs typeface="Times New Roman" pitchFamily="18" charset="0"/>
              </a:rPr>
              <a:t>WP2: solid state detectors</a:t>
            </a:r>
          </a:p>
          <a:p>
            <a:pPr marL="268288" lvl="1" indent="-268288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000" b="1" dirty="0">
                <a:solidFill>
                  <a:srgbClr val="00B050"/>
                </a:solidFill>
                <a:ea typeface="Times New Roman" pitchFamily="18" charset="0"/>
                <a:cs typeface="Times New Roman" pitchFamily="18" charset="0"/>
              </a:rPr>
              <a:t>WP3: track detectors</a:t>
            </a:r>
            <a:endParaRPr lang="en-US" sz="2000" b="1" dirty="0">
              <a:solidFill>
                <a:srgbClr val="00B050"/>
              </a:solidFill>
              <a:ea typeface="Times New Roman" pitchFamily="18" charset="0"/>
              <a:cs typeface="Times New Roman" pitchFamily="18" charset="0"/>
            </a:endParaRPr>
          </a:p>
          <a:p>
            <a:pPr marL="268288" lvl="1" indent="-268288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US" sz="2000" b="1" dirty="0">
                <a:ea typeface="Times New Roman" pitchFamily="18" charset="0"/>
                <a:cs typeface="Times New Roman" pitchFamily="18" charset="0"/>
              </a:rPr>
              <a:t>WP4: instrument inter-comparison</a:t>
            </a:r>
            <a:endParaRPr lang="en-GB" sz="2000" b="1" dirty="0"/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616238" y="4437112"/>
            <a:ext cx="0" cy="47676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763688" y="4509120"/>
            <a:ext cx="1583100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Technical WPs</a:t>
            </a:r>
            <a:endParaRPr lang="en-GB" b="1" dirty="0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11</a:t>
            </a:fld>
            <a:endParaRPr lang="en-GB"/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76057" y="4941168"/>
            <a:ext cx="3673424" cy="120032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Each board meets 4 times/year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 smtClean="0"/>
              <a:t>three </a:t>
            </a:r>
            <a:r>
              <a:rPr lang="en-US" b="1" dirty="0" err="1" smtClean="0"/>
              <a:t>vidyo</a:t>
            </a:r>
            <a:r>
              <a:rPr lang="en-US" b="1" dirty="0" smtClean="0"/>
              <a:t> conferences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 smtClean="0"/>
              <a:t>one in-person at the workshops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 smtClean="0"/>
              <a:t>agenda / minutes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7393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1623392" y="332656"/>
            <a:ext cx="6188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ARDENT management structure</a:t>
            </a:r>
            <a:endParaRPr lang="en-US" sz="3600" dirty="0"/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12</a:t>
            </a:fld>
            <a:endParaRPr lang="en-GB"/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95536" y="1455742"/>
            <a:ext cx="830035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FF0000"/>
                </a:solidFill>
              </a:rPr>
              <a:t>Supervisory Board</a:t>
            </a:r>
            <a:r>
              <a:rPr lang="en-US" sz="2200" dirty="0" smtClean="0"/>
              <a:t>: </a:t>
            </a:r>
            <a:r>
              <a:rPr lang="en-GB" sz="2200" dirty="0" smtClean="0"/>
              <a:t>representatives </a:t>
            </a:r>
            <a:r>
              <a:rPr lang="en-GB" sz="2200" dirty="0"/>
              <a:t>from each </a:t>
            </a:r>
            <a:r>
              <a:rPr lang="en-GB" sz="2200" dirty="0" smtClean="0"/>
              <a:t>partner and ESRs</a:t>
            </a:r>
          </a:p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FF0000"/>
                </a:solidFill>
              </a:rPr>
              <a:t>Technical Training </a:t>
            </a:r>
            <a:r>
              <a:rPr lang="en-GB" sz="2200" b="1" dirty="0" smtClean="0">
                <a:solidFill>
                  <a:srgbClr val="FF0000"/>
                </a:solidFill>
              </a:rPr>
              <a:t>Board</a:t>
            </a:r>
            <a:r>
              <a:rPr lang="en-GB" sz="2200" dirty="0" smtClean="0"/>
              <a:t>: four </a:t>
            </a:r>
            <a:r>
              <a:rPr lang="en-GB" sz="2200" dirty="0"/>
              <a:t>technical WP </a:t>
            </a:r>
            <a:r>
              <a:rPr lang="en-GB" sz="2200" dirty="0" smtClean="0"/>
              <a:t>leaders</a:t>
            </a:r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GB" sz="2200" dirty="0" smtClean="0"/>
              <a:t>monitors </a:t>
            </a:r>
            <a:r>
              <a:rPr lang="en-GB" sz="2200" dirty="0"/>
              <a:t>the progress of the technical </a:t>
            </a:r>
            <a:r>
              <a:rPr lang="en-GB" sz="2200" dirty="0" smtClean="0"/>
              <a:t>WPs (milestones/deliverables)</a:t>
            </a:r>
            <a:endParaRPr lang="en-GB" sz="2200" dirty="0"/>
          </a:p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FF0000"/>
                </a:solidFill>
              </a:rPr>
              <a:t>Training </a:t>
            </a:r>
            <a:r>
              <a:rPr lang="en-GB" sz="2200" b="1" dirty="0" smtClean="0">
                <a:solidFill>
                  <a:srgbClr val="FF0000"/>
                </a:solidFill>
              </a:rPr>
              <a:t>Board</a:t>
            </a:r>
            <a:r>
              <a:rPr lang="en-GB" sz="2200" dirty="0" smtClean="0"/>
              <a:t>: one </a:t>
            </a:r>
            <a:r>
              <a:rPr lang="en-GB" sz="2200" dirty="0"/>
              <a:t>representative from each full </a:t>
            </a:r>
            <a:r>
              <a:rPr lang="en-GB" sz="2200" dirty="0" smtClean="0"/>
              <a:t>partner</a:t>
            </a:r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GB" sz="2200" dirty="0" smtClean="0"/>
              <a:t>checks </a:t>
            </a:r>
            <a:r>
              <a:rPr lang="en-GB" sz="2200" dirty="0"/>
              <a:t>that each ESR follows his/her training </a:t>
            </a:r>
            <a:r>
              <a:rPr lang="en-GB" sz="2200" dirty="0" smtClean="0"/>
              <a:t>programme</a:t>
            </a:r>
          </a:p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FF0000"/>
                </a:solidFill>
              </a:rPr>
              <a:t>Dissemination and Outreach Board</a:t>
            </a:r>
            <a:r>
              <a:rPr lang="en-GB" sz="2200" dirty="0" smtClean="0"/>
              <a:t>: 7 members </a:t>
            </a:r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GB" sz="2200" dirty="0" smtClean="0"/>
              <a:t>promotes </a:t>
            </a:r>
            <a:r>
              <a:rPr lang="en-GB" sz="2200" dirty="0"/>
              <a:t>and </a:t>
            </a:r>
            <a:r>
              <a:rPr lang="en-GB" sz="2200" dirty="0" smtClean="0"/>
              <a:t>monitors </a:t>
            </a:r>
            <a:r>
              <a:rPr lang="en-GB" sz="2200" dirty="0"/>
              <a:t>the dissemination and outreach </a:t>
            </a:r>
            <a:r>
              <a:rPr lang="en-GB" sz="2200" dirty="0" smtClean="0"/>
              <a:t>activities</a:t>
            </a:r>
          </a:p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FF0000"/>
                </a:solidFill>
              </a:rPr>
              <a:t>ITN Management </a:t>
            </a:r>
            <a:r>
              <a:rPr lang="en-GB" sz="2200" b="1" dirty="0" smtClean="0">
                <a:solidFill>
                  <a:srgbClr val="FF0000"/>
                </a:solidFill>
              </a:rPr>
              <a:t>Office</a:t>
            </a:r>
            <a:r>
              <a:rPr lang="en-GB" sz="2200" dirty="0" smtClean="0"/>
              <a:t>: scientist-in-charge + </a:t>
            </a:r>
            <a:r>
              <a:rPr lang="en-GB" sz="2200" dirty="0"/>
              <a:t>chairs of the </a:t>
            </a:r>
            <a:r>
              <a:rPr lang="en-GB" sz="2200" dirty="0" smtClean="0"/>
              <a:t>TTB, TB and  DOB</a:t>
            </a:r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GB" sz="2200" dirty="0" smtClean="0"/>
              <a:t>reports </a:t>
            </a:r>
            <a:r>
              <a:rPr lang="en-GB" sz="2200" dirty="0"/>
              <a:t>to the Supervisory </a:t>
            </a:r>
            <a:r>
              <a:rPr lang="en-GB" sz="2200" dirty="0" smtClean="0"/>
              <a:t>Board, in </a:t>
            </a:r>
            <a:r>
              <a:rPr lang="en-GB" sz="2200" dirty="0"/>
              <a:t>charge of the overall management of the network programme</a:t>
            </a:r>
            <a:endParaRPr lang="en-GB" sz="2200" dirty="0" smtClean="0"/>
          </a:p>
        </p:txBody>
      </p:sp>
    </p:spTree>
    <p:extLst>
      <p:ext uri="{BB962C8B-B14F-4D97-AF65-F5344CB8AC3E}">
        <p14:creationId xmlns:p14="http://schemas.microsoft.com/office/powerpoint/2010/main" val="180804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Website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13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94520" y="1404640"/>
            <a:ext cx="842595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On-line since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February 2012 (thanks to AIT!), mostly </a:t>
            </a:r>
            <a:r>
              <a:rPr lang="en-US" sz="2400" u="sng" dirty="0" smtClean="0"/>
              <a:t>public</a:t>
            </a:r>
            <a:r>
              <a:rPr lang="en-US" sz="2400" dirty="0" smtClean="0"/>
              <a:t>:</a:t>
            </a:r>
            <a:endParaRPr lang="en-US" sz="2400" dirty="0"/>
          </a:p>
          <a:p>
            <a:pPr marL="271463" indent="-271463">
              <a:spcAft>
                <a:spcPts val="600"/>
              </a:spcAft>
            </a:pPr>
            <a:r>
              <a:rPr lang="en-US" sz="2400" dirty="0" smtClean="0"/>
              <a:t>•	the </a:t>
            </a:r>
            <a:r>
              <a:rPr lang="en-US" sz="2400" dirty="0"/>
              <a:t>project </a:t>
            </a:r>
            <a:r>
              <a:rPr lang="en-US" sz="2400" dirty="0" smtClean="0"/>
              <a:t>scope and organizational </a:t>
            </a:r>
            <a:r>
              <a:rPr lang="en-US" sz="2400" dirty="0"/>
              <a:t>structure</a:t>
            </a:r>
          </a:p>
          <a:p>
            <a:pPr marL="271463" indent="-271463">
              <a:spcAft>
                <a:spcPts val="600"/>
              </a:spcAft>
            </a:pPr>
            <a:r>
              <a:rPr lang="en-US" sz="2400" dirty="0" smtClean="0"/>
              <a:t>•	the </a:t>
            </a:r>
            <a:r>
              <a:rPr lang="en-US" sz="2400" dirty="0"/>
              <a:t>ESRs personal pages</a:t>
            </a:r>
          </a:p>
          <a:p>
            <a:pPr marL="271463" indent="-271463">
              <a:spcAft>
                <a:spcPts val="600"/>
              </a:spcAft>
            </a:pPr>
            <a:r>
              <a:rPr lang="en-US" sz="2400" dirty="0" smtClean="0"/>
              <a:t>•	the </a:t>
            </a:r>
            <a:r>
              <a:rPr lang="en-US" sz="2400" dirty="0"/>
              <a:t>outreach and dissemination results</a:t>
            </a:r>
          </a:p>
          <a:p>
            <a:pPr marL="271463" indent="-271463">
              <a:spcAft>
                <a:spcPts val="600"/>
              </a:spcAft>
            </a:pPr>
            <a:r>
              <a:rPr lang="en-US" sz="2400" dirty="0" smtClean="0"/>
              <a:t>•	the </a:t>
            </a:r>
            <a:r>
              <a:rPr lang="en-US" sz="2400" dirty="0"/>
              <a:t>program of the various workshops and training courses; all </a:t>
            </a:r>
            <a:r>
              <a:rPr lang="en-US" sz="2400" dirty="0" smtClean="0"/>
              <a:t>documentation </a:t>
            </a:r>
            <a:r>
              <a:rPr lang="en-US" sz="2400" dirty="0"/>
              <a:t>including slides of the lectures is freely accessible </a:t>
            </a:r>
            <a:r>
              <a:rPr lang="en-US" sz="2400" dirty="0" smtClean="0"/>
              <a:t>worldwide</a:t>
            </a:r>
          </a:p>
          <a:p>
            <a:pPr marL="271463" indent="-271463">
              <a:spcAft>
                <a:spcPts val="600"/>
              </a:spcAft>
            </a:pPr>
            <a:r>
              <a:rPr lang="en-US" sz="2400" dirty="0" smtClean="0"/>
              <a:t>•	information on the involvement and collaboration with other projects</a:t>
            </a:r>
          </a:p>
          <a:p>
            <a:pPr marL="271463" indent="-271463">
              <a:spcAft>
                <a:spcPts val="600"/>
              </a:spcAft>
            </a:pPr>
            <a:r>
              <a:rPr lang="en-US" sz="2400" dirty="0" smtClean="0"/>
              <a:t>•	a </a:t>
            </a:r>
            <a:r>
              <a:rPr lang="en-US" sz="2400" dirty="0"/>
              <a:t>list of the international conferences and courses of interest to ARDENT </a:t>
            </a:r>
            <a:r>
              <a:rPr lang="en-US" sz="2400" dirty="0" smtClean="0"/>
              <a:t>activities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225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Website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14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94520" y="1878791"/>
            <a:ext cx="8425952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/>
              <a:t>P</a:t>
            </a:r>
            <a:r>
              <a:rPr lang="en-GB" sz="2400" dirty="0" smtClean="0"/>
              <a:t>assword-protected </a:t>
            </a:r>
            <a:r>
              <a:rPr lang="en-GB" sz="2400" u="sng" dirty="0"/>
              <a:t>member area </a:t>
            </a:r>
            <a:r>
              <a:rPr lang="en-GB" sz="2400" dirty="0" smtClean="0"/>
              <a:t>for official documents  </a:t>
            </a:r>
          </a:p>
          <a:p>
            <a:pPr>
              <a:spcAft>
                <a:spcPts val="600"/>
              </a:spcAft>
            </a:pPr>
            <a:r>
              <a:rPr lang="en-GB" sz="2400" dirty="0" smtClean="0"/>
              <a:t>(needs CERN external account):</a:t>
            </a:r>
          </a:p>
          <a:p>
            <a:pPr marL="342900" indent="-34290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400" dirty="0" smtClean="0"/>
              <a:t>Grant </a:t>
            </a:r>
            <a:r>
              <a:rPr lang="en-GB" sz="2400" dirty="0"/>
              <a:t>Agreement and its </a:t>
            </a:r>
            <a:r>
              <a:rPr lang="en-GB" sz="2400" dirty="0" smtClean="0"/>
              <a:t>annexes</a:t>
            </a:r>
          </a:p>
          <a:p>
            <a:pPr marL="342900" indent="-34290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400" dirty="0" smtClean="0"/>
              <a:t>Consortium Agreement</a:t>
            </a:r>
            <a:endParaRPr lang="en-GB" sz="2400" dirty="0"/>
          </a:p>
          <a:p>
            <a:pPr marL="342900" indent="-34290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400" dirty="0" smtClean="0"/>
              <a:t>Documents related to the project deliverables</a:t>
            </a:r>
          </a:p>
          <a:p>
            <a:pPr marL="342900" indent="-34290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400" dirty="0" smtClean="0"/>
              <a:t>Minutes </a:t>
            </a:r>
            <a:r>
              <a:rPr lang="en-GB" sz="2400" dirty="0"/>
              <a:t>of the board meetings and of other relevant </a:t>
            </a:r>
            <a:r>
              <a:rPr lang="en-GB" sz="2400" dirty="0" smtClean="0"/>
              <a:t>meetings</a:t>
            </a:r>
          </a:p>
          <a:p>
            <a:pPr marL="342900" indent="-34290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400" dirty="0" smtClean="0"/>
              <a:t>Some </a:t>
            </a:r>
            <a:r>
              <a:rPr lang="en-GB" sz="2400" dirty="0"/>
              <a:t>documents of confidential nature </a:t>
            </a:r>
            <a:endParaRPr lang="en-GB" sz="2400" dirty="0" smtClean="0"/>
          </a:p>
          <a:p>
            <a:pPr marL="354013">
              <a:spcAft>
                <a:spcPts val="600"/>
              </a:spcAft>
              <a:buSzPct val="125000"/>
            </a:pPr>
            <a:r>
              <a:rPr lang="en-GB" sz="2400" dirty="0" smtClean="0"/>
              <a:t>(</a:t>
            </a:r>
            <a:r>
              <a:rPr lang="en-GB" sz="2400" dirty="0"/>
              <a:t>e.g. containing proprietary information of private </a:t>
            </a:r>
            <a:r>
              <a:rPr lang="en-GB" sz="2400" dirty="0" smtClean="0"/>
              <a:t>partners)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5903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smtClean="0"/>
              <a:t>Communication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15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98946" y="1772816"/>
            <a:ext cx="783349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800" dirty="0" smtClean="0"/>
              <a:t>Mailing </a:t>
            </a:r>
            <a:r>
              <a:rPr lang="en-GB" sz="2800" dirty="0"/>
              <a:t>lists </a:t>
            </a: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General ARDENT mailing </a:t>
            </a:r>
            <a:r>
              <a:rPr lang="en-GB" sz="2800" dirty="0"/>
              <a:t>list </a:t>
            </a: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SB mailing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ITN MO mailing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TB mailing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TTB mailing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DOB mailing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ESRs mailing list (networking!)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7235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Training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16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95536" y="1268760"/>
            <a:ext cx="835394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Individual PhD-specific training program</a:t>
            </a:r>
          </a:p>
          <a:p>
            <a:pPr marL="269875" indent="-269875">
              <a:buSzPct val="125000"/>
              <a:buFont typeface="Arial" panose="020B0604020202020204" pitchFamily="34" charset="0"/>
              <a:buChar char="•"/>
            </a:pPr>
            <a:r>
              <a:rPr lang="en-GB" sz="2400" dirty="0" smtClean="0"/>
              <a:t>Hands-on / experimental work </a:t>
            </a:r>
          </a:p>
          <a:p>
            <a:pPr marL="269875" indent="-269875"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ARDENT training courses within the annual workshops</a:t>
            </a:r>
            <a:endParaRPr lang="en-GB" sz="2400" dirty="0" smtClean="0"/>
          </a:p>
          <a:p>
            <a:pPr marL="269875" indent="-269875">
              <a:buSzPct val="125000"/>
              <a:buFont typeface="Arial" panose="020B0604020202020204" pitchFamily="34" charset="0"/>
              <a:buChar char="•"/>
            </a:pPr>
            <a:r>
              <a:rPr lang="en-GB" sz="2400" dirty="0" smtClean="0"/>
              <a:t>Courses and schools</a:t>
            </a:r>
          </a:p>
          <a:p>
            <a:pPr marL="269875" indent="-269875">
              <a:buSzPct val="125000"/>
              <a:buFont typeface="Arial" panose="020B0604020202020204" pitchFamily="34" charset="0"/>
              <a:buChar char="•"/>
            </a:pPr>
            <a:r>
              <a:rPr lang="en-GB" sz="2400" dirty="0" smtClean="0"/>
              <a:t>Conferences</a:t>
            </a:r>
            <a:endParaRPr lang="en-GB" sz="2400" dirty="0"/>
          </a:p>
          <a:p>
            <a:pPr marL="269875" indent="-269875"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Complementary training (e.g. language, business and administration)</a:t>
            </a:r>
          </a:p>
          <a:p>
            <a:pPr marL="269875" indent="-269875">
              <a:buSzPct val="125000"/>
              <a:buFont typeface="Arial" panose="020B0604020202020204" pitchFamily="34" charset="0"/>
              <a:buChar char="•"/>
            </a:pPr>
            <a:r>
              <a:rPr lang="en-GB" sz="2400" dirty="0"/>
              <a:t>I</a:t>
            </a:r>
            <a:r>
              <a:rPr lang="en-GB" sz="2400" dirty="0" smtClean="0"/>
              <a:t>nternational conferences (many!) – </a:t>
            </a:r>
            <a:r>
              <a:rPr lang="en-GB" sz="2400" u="sng" dirty="0" smtClean="0"/>
              <a:t>just one example</a:t>
            </a:r>
            <a:r>
              <a:rPr lang="en-GB" sz="2400" dirty="0" smtClean="0"/>
              <a:t>:</a:t>
            </a:r>
          </a:p>
          <a:p>
            <a:pPr marL="541338" lvl="1" indent="-271463">
              <a:buSzPct val="80000"/>
              <a:buFont typeface="Courier New" panose="02070309020205020404" pitchFamily="49" charset="0"/>
              <a:buChar char="o"/>
            </a:pPr>
            <a:r>
              <a:rPr lang="en-GB" sz="2400" dirty="0"/>
              <a:t>W</a:t>
            </a:r>
            <a:r>
              <a:rPr lang="en-GB" sz="2400" dirty="0" smtClean="0"/>
              <a:t>orkshop </a:t>
            </a:r>
            <a:r>
              <a:rPr lang="en-GB" sz="2400" dirty="0"/>
              <a:t>“New Detector Technologies in Radiation Dosimetry and its Applications</a:t>
            </a:r>
            <a:r>
              <a:rPr lang="en-GB" sz="2400" dirty="0" smtClean="0"/>
              <a:t>”, IEEE </a:t>
            </a:r>
            <a:r>
              <a:rPr lang="en-GB" sz="2400" dirty="0"/>
              <a:t>NSS/MIC conference, </a:t>
            </a:r>
            <a:r>
              <a:rPr lang="en-GB" sz="2400" dirty="0" smtClean="0"/>
              <a:t>Seoul</a:t>
            </a:r>
            <a:r>
              <a:rPr lang="en-GB" sz="2400" dirty="0"/>
              <a:t>, Korea, </a:t>
            </a:r>
            <a:r>
              <a:rPr lang="en-GB" sz="2400" dirty="0" smtClean="0"/>
              <a:t>October 2013 / Chairs M. Silari and A. Rosenfeld</a:t>
            </a:r>
            <a:endParaRPr lang="en-GB" sz="2400" dirty="0"/>
          </a:p>
        </p:txBody>
      </p:sp>
      <p:pic>
        <p:nvPicPr>
          <p:cNvPr id="3074" name="Picture 2" descr="\\cern.ch\dfs\Users\s\silari\Desktop\banner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464651"/>
            <a:ext cx="5350170" cy="62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66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Training - tracking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17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9512" y="1484784"/>
            <a:ext cx="870234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CDP review by the Training Board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Scientific goals / training / complementary training / outreach</a:t>
            </a:r>
          </a:p>
          <a:p>
            <a:pPr marL="342900" indent="-342900"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Activity table (coordinator)</a:t>
            </a:r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Training (achieved and planned)</a:t>
            </a:r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Experimental activities</a:t>
            </a:r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Conferences and workshops attended</a:t>
            </a:r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US" sz="2400" dirty="0"/>
              <a:t>Presentations at conferences/workshops/scientific </a:t>
            </a:r>
            <a:r>
              <a:rPr lang="en-US" sz="2400" dirty="0" smtClean="0"/>
              <a:t>meetings</a:t>
            </a:r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Outreach activities</a:t>
            </a:r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Scientific publications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Secondments (achieved and planned)</a:t>
            </a:r>
            <a:endParaRPr lang="en-US" sz="2400" dirty="0"/>
          </a:p>
          <a:p>
            <a:pPr marL="342900" indent="-342900"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Web site</a:t>
            </a:r>
          </a:p>
        </p:txBody>
      </p:sp>
    </p:spTree>
    <p:extLst>
      <p:ext uri="{BB962C8B-B14F-4D97-AF65-F5344CB8AC3E}">
        <p14:creationId xmlns:p14="http://schemas.microsoft.com/office/powerpoint/2010/main" val="227499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Network-wide events (so far)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18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46481" y="1562884"/>
            <a:ext cx="8718007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Project </a:t>
            </a:r>
            <a:r>
              <a:rPr lang="en-US" sz="2400" dirty="0"/>
              <a:t>kick-off </a:t>
            </a:r>
            <a:r>
              <a:rPr lang="en-US" sz="2400" dirty="0" smtClean="0"/>
              <a:t>meeting, CERN, 8 </a:t>
            </a:r>
            <a:r>
              <a:rPr lang="en-US" sz="2400" dirty="0"/>
              <a:t>May 2012</a:t>
            </a:r>
          </a:p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ARDENT-CNAO workshop, Pavia, </a:t>
            </a:r>
            <a:r>
              <a:rPr lang="en-US" sz="2400" dirty="0"/>
              <a:t>19 October </a:t>
            </a:r>
            <a:r>
              <a:rPr lang="en-US" sz="2400" dirty="0" smtClean="0"/>
              <a:t>2012</a:t>
            </a:r>
            <a:endParaRPr lang="en-US" sz="2400" dirty="0"/>
          </a:p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annual </a:t>
            </a:r>
            <a:r>
              <a:rPr lang="en-US" sz="2400" dirty="0"/>
              <a:t>ARDENT </a:t>
            </a:r>
            <a:r>
              <a:rPr lang="en-US" sz="2400" dirty="0" smtClean="0"/>
              <a:t>workshop, Vienna, </a:t>
            </a:r>
            <a:r>
              <a:rPr lang="en-US" sz="2400" dirty="0"/>
              <a:t>November </a:t>
            </a:r>
            <a:r>
              <a:rPr lang="en-US" sz="2400" dirty="0" smtClean="0"/>
              <a:t>2012</a:t>
            </a:r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training </a:t>
            </a:r>
            <a:r>
              <a:rPr lang="en-US" sz="2400" dirty="0"/>
              <a:t>course on radiation dosimetry </a:t>
            </a:r>
            <a:endParaRPr lang="en-US" sz="2400" dirty="0" smtClean="0"/>
          </a:p>
          <a:p>
            <a:pPr marL="800100" lvl="1" indent="-342900">
              <a:spcAft>
                <a:spcPts val="6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visit </a:t>
            </a:r>
            <a:r>
              <a:rPr lang="en-US" sz="2400" dirty="0"/>
              <a:t>to </a:t>
            </a:r>
            <a:r>
              <a:rPr lang="en-US" sz="2400" dirty="0" err="1"/>
              <a:t>MedAustron</a:t>
            </a:r>
            <a:r>
              <a:rPr lang="en-US" sz="2400" dirty="0"/>
              <a:t> </a:t>
            </a:r>
            <a:endParaRPr lang="en-US" sz="2400" dirty="0" smtClean="0"/>
          </a:p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Mid-Term review preparatory meeting , CERN, 13 June 2013, </a:t>
            </a:r>
          </a:p>
          <a:p>
            <a:pPr marL="800100" lvl="1" indent="-342900">
              <a:spcAft>
                <a:spcPts val="6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visit to ATLAS and to the 600 MeV synchrocyclotron</a:t>
            </a:r>
          </a:p>
          <a:p>
            <a:pPr marL="285750" indent="-285750"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</a:t>
            </a:r>
            <a:r>
              <a:rPr lang="en-US" sz="2400" dirty="0"/>
              <a:t>annual ARDENT </a:t>
            </a:r>
            <a:r>
              <a:rPr lang="en-US" sz="2400" dirty="0" smtClean="0"/>
              <a:t>workshop, </a:t>
            </a:r>
            <a:r>
              <a:rPr lang="en-US" sz="2400" dirty="0" err="1"/>
              <a:t>Politecnico</a:t>
            </a:r>
            <a:r>
              <a:rPr lang="en-US" sz="2400" dirty="0"/>
              <a:t> of Milan</a:t>
            </a:r>
            <a:r>
              <a:rPr lang="en-US" sz="2400" dirty="0" smtClean="0"/>
              <a:t>,  October 2013</a:t>
            </a:r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training </a:t>
            </a:r>
            <a:r>
              <a:rPr lang="en-US" sz="2400" dirty="0"/>
              <a:t>course on experimental </a:t>
            </a:r>
            <a:r>
              <a:rPr lang="en-US" sz="2400" dirty="0" err="1" smtClean="0"/>
              <a:t>microdosimetry</a:t>
            </a:r>
            <a:endParaRPr lang="en-US" sz="2400" dirty="0" smtClean="0"/>
          </a:p>
          <a:p>
            <a:pPr marL="800100" lvl="1" indent="-342900"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full-day outreach event (POLIMI 150° anniversary)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78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Annual workshops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19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846164"/>
              </p:ext>
            </p:extLst>
          </p:nvPr>
        </p:nvGraphicFramePr>
        <p:xfrm>
          <a:off x="683568" y="1844822"/>
          <a:ext cx="7704856" cy="38884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9102"/>
                <a:gridCol w="2750358"/>
                <a:gridCol w="1395299"/>
                <a:gridCol w="1176427"/>
                <a:gridCol w="783670"/>
              </a:tblGrid>
              <a:tr h="5554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Lead institution / location</a:t>
                      </a:r>
                      <a:endParaRPr lang="en-GB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</a:rPr>
                        <a:t>Objectives</a:t>
                      </a:r>
                      <a:endParaRPr lang="en-GB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</a:rPr>
                        <a:t>Deliverables</a:t>
                      </a:r>
                      <a:endParaRPr lang="en-GB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b="1" dirty="0">
                          <a:effectLst/>
                        </a:rPr>
                        <a:t>Participants</a:t>
                      </a:r>
                      <a:endParaRPr lang="en-GB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b="1" dirty="0">
                          <a:effectLst/>
                        </a:rPr>
                        <a:t>Month</a:t>
                      </a:r>
                      <a:endParaRPr lang="en-GB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24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kern="50" dirty="0">
                          <a:solidFill>
                            <a:srgbClr val="0070C0"/>
                          </a:solidFill>
                          <a:effectLst/>
                        </a:rPr>
                        <a:t>AIT/Vienna</a:t>
                      </a:r>
                      <a:endParaRPr lang="en-GB" sz="15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rgbClr val="0070C0"/>
                          </a:solidFill>
                          <a:effectLst/>
                        </a:rPr>
                        <a:t>Training course on dosimetry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solidFill>
                            <a:srgbClr val="0070C0"/>
                          </a:solidFill>
                          <a:effectLst/>
                        </a:rPr>
                        <a:t>Visit to</a:t>
                      </a:r>
                      <a:r>
                        <a:rPr lang="en-US" sz="1500" baseline="0" dirty="0" smtClean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500" baseline="0" dirty="0" err="1" smtClean="0">
                          <a:solidFill>
                            <a:srgbClr val="0070C0"/>
                          </a:solidFill>
                          <a:effectLst/>
                        </a:rPr>
                        <a:t>MedAustron</a:t>
                      </a:r>
                      <a:endParaRPr lang="en-GB" sz="1500" dirty="0" smtClean="0">
                        <a:solidFill>
                          <a:srgbClr val="0070C0"/>
                        </a:solidFill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70C0"/>
                          </a:solidFill>
                          <a:effectLst/>
                        </a:rPr>
                        <a:t>1</a:t>
                      </a:r>
                      <a:r>
                        <a:rPr lang="en-GB" sz="1500" baseline="30000" dirty="0">
                          <a:solidFill>
                            <a:srgbClr val="0070C0"/>
                          </a:solidFill>
                          <a:effectLst/>
                        </a:rPr>
                        <a:t>st</a:t>
                      </a:r>
                      <a:r>
                        <a:rPr lang="en-GB" sz="1500" dirty="0">
                          <a:solidFill>
                            <a:srgbClr val="0070C0"/>
                          </a:solidFill>
                          <a:effectLst/>
                        </a:rPr>
                        <a:t> Workshop and training course</a:t>
                      </a:r>
                      <a:endParaRPr lang="en-GB" sz="15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kern="50" dirty="0">
                          <a:solidFill>
                            <a:srgbClr val="0070C0"/>
                          </a:solidFill>
                          <a:effectLst/>
                        </a:rPr>
                        <a:t>All</a:t>
                      </a:r>
                      <a:endParaRPr lang="en-GB" sz="15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kern="50" dirty="0">
                          <a:solidFill>
                            <a:srgbClr val="0070C0"/>
                          </a:solidFill>
                          <a:effectLst/>
                        </a:rPr>
                        <a:t>10</a:t>
                      </a:r>
                      <a:endParaRPr lang="en-GB" sz="15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77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kern="50" dirty="0">
                          <a:solidFill>
                            <a:srgbClr val="0070C0"/>
                          </a:solidFill>
                          <a:effectLst/>
                        </a:rPr>
                        <a:t>POLIMI/</a:t>
                      </a:r>
                      <a:br>
                        <a:rPr lang="en-US" sz="1500" kern="50" dirty="0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en-US" sz="1500" kern="50" dirty="0">
                          <a:solidFill>
                            <a:srgbClr val="0070C0"/>
                          </a:solidFill>
                          <a:effectLst/>
                        </a:rPr>
                        <a:t>Milano</a:t>
                      </a:r>
                      <a:endParaRPr lang="en-GB" sz="15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solidFill>
                            <a:srgbClr val="0070C0"/>
                          </a:solidFill>
                          <a:effectLst/>
                        </a:rPr>
                        <a:t>Training course on experimental  microdosimetry</a:t>
                      </a:r>
                    </a:p>
                    <a:p>
                      <a:r>
                        <a:rPr lang="en-US" sz="1500" dirty="0" smtClean="0">
                          <a:solidFill>
                            <a:srgbClr val="0070C0"/>
                          </a:solidFill>
                        </a:rPr>
                        <a:t>Mid-Term review</a:t>
                      </a:r>
                      <a:endParaRPr lang="en-GB" sz="1500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r>
                        <a:rPr lang="en-GB" sz="1500" baseline="30000" dirty="0">
                          <a:solidFill>
                            <a:srgbClr val="0070C0"/>
                          </a:solidFill>
                          <a:effectLst/>
                        </a:rPr>
                        <a:t>nd</a:t>
                      </a:r>
                      <a:r>
                        <a:rPr lang="en-GB" sz="1500" dirty="0">
                          <a:solidFill>
                            <a:srgbClr val="0070C0"/>
                          </a:solidFill>
                          <a:effectLst/>
                        </a:rPr>
                        <a:t> Workshop and training course</a:t>
                      </a:r>
                      <a:endParaRPr lang="en-GB" sz="15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kern="50" dirty="0">
                          <a:solidFill>
                            <a:srgbClr val="0070C0"/>
                          </a:solidFill>
                          <a:effectLst/>
                        </a:rPr>
                        <a:t>All</a:t>
                      </a:r>
                      <a:endParaRPr lang="en-GB" sz="15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kern="50" dirty="0">
                          <a:solidFill>
                            <a:srgbClr val="0070C0"/>
                          </a:solidFill>
                          <a:effectLst/>
                        </a:rPr>
                        <a:t>22</a:t>
                      </a:r>
                      <a:endParaRPr lang="en-GB" sz="1500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14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kern="50" dirty="0">
                          <a:solidFill>
                            <a:srgbClr val="FF0000"/>
                          </a:solidFill>
                          <a:effectLst/>
                        </a:rPr>
                        <a:t>IBA/</a:t>
                      </a:r>
                      <a:endParaRPr lang="en-GB" sz="15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GB" sz="1500" dirty="0" err="1">
                          <a:solidFill>
                            <a:srgbClr val="FF0000"/>
                          </a:solidFill>
                          <a:effectLst/>
                        </a:rPr>
                        <a:t>Schwarzenbruck</a:t>
                      </a:r>
                      <a:endParaRPr lang="en-GB" sz="15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Topic</a:t>
                      </a:r>
                      <a:r>
                        <a:rPr lang="en-US" sz="1500" baseline="0" dirty="0" smtClean="0">
                          <a:solidFill>
                            <a:srgbClr val="FF0000"/>
                          </a:solidFill>
                        </a:rPr>
                        <a:t> of the course to be decided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r>
                        <a:rPr lang="en-GB" sz="1500" baseline="30000" dirty="0">
                          <a:solidFill>
                            <a:srgbClr val="FF0000"/>
                          </a:solidFill>
                          <a:effectLst/>
                        </a:rPr>
                        <a:t>rd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</a:rPr>
                        <a:t> Workshop and training course</a:t>
                      </a:r>
                      <a:endParaRPr lang="en-GB" sz="15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kern="50" dirty="0">
                          <a:solidFill>
                            <a:srgbClr val="FF0000"/>
                          </a:solidFill>
                          <a:effectLst/>
                        </a:rPr>
                        <a:t>All</a:t>
                      </a:r>
                      <a:endParaRPr lang="en-GB" sz="15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kern="50">
                          <a:solidFill>
                            <a:srgbClr val="FF0000"/>
                          </a:solidFill>
                          <a:effectLst/>
                        </a:rPr>
                        <a:t>34</a:t>
                      </a:r>
                      <a:endParaRPr lang="en-GB" sz="15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084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effectLst/>
                        </a:rPr>
                        <a:t>CTU/Prague</a:t>
                      </a:r>
                      <a:endParaRPr lang="en-GB" sz="15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rgbClr val="FF0000"/>
                          </a:solidFill>
                        </a:rPr>
                        <a:t>Topic</a:t>
                      </a:r>
                      <a:r>
                        <a:rPr lang="en-US" sz="1500" baseline="0" dirty="0" smtClean="0">
                          <a:solidFill>
                            <a:srgbClr val="FF0000"/>
                          </a:solidFill>
                        </a:rPr>
                        <a:t> of the course to be decided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r>
                        <a:rPr lang="en-GB" sz="1500" baseline="30000" dirty="0">
                          <a:solidFill>
                            <a:srgbClr val="FF0000"/>
                          </a:solidFill>
                          <a:effectLst/>
                        </a:rPr>
                        <a:t>th</a:t>
                      </a:r>
                      <a:r>
                        <a:rPr lang="en-GB" sz="1500" dirty="0">
                          <a:solidFill>
                            <a:srgbClr val="FF0000"/>
                          </a:solidFill>
                          <a:effectLst/>
                        </a:rPr>
                        <a:t> Workshop and training course</a:t>
                      </a:r>
                      <a:endParaRPr lang="en-GB" sz="15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effectLst/>
                        </a:rPr>
                        <a:t>All</a:t>
                      </a:r>
                      <a:endParaRPr lang="en-GB" sz="15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  <a:effectLst/>
                        </a:rPr>
                        <a:t>46</a:t>
                      </a:r>
                      <a:endParaRPr lang="en-GB" sz="15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9552" y="5877272"/>
            <a:ext cx="422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Kickoff meeting held at CERN on month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046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Straight Connector 37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6200" y="260648"/>
            <a:ext cx="8991600" cy="2962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600" dirty="0" smtClean="0"/>
              <a:t>ARDENT</a:t>
            </a:r>
            <a:br>
              <a:rPr lang="en-US" sz="3600" dirty="0" smtClean="0"/>
            </a:br>
            <a:r>
              <a:rPr lang="en-US" sz="2500" dirty="0" smtClean="0"/>
              <a:t>February 2012 – January 2016</a:t>
            </a:r>
          </a:p>
          <a:p>
            <a:pPr algn="ctr">
              <a:spcAft>
                <a:spcPts val="1200"/>
              </a:spcAft>
            </a:pPr>
            <a:r>
              <a:rPr lang="en-US" sz="2500" u="sng" dirty="0" smtClean="0">
                <a:solidFill>
                  <a:srgbClr val="FF0000"/>
                </a:solidFill>
              </a:rPr>
              <a:t>A</a:t>
            </a:r>
            <a:r>
              <a:rPr lang="en-US" sz="2500" dirty="0" smtClean="0"/>
              <a:t>dvanced </a:t>
            </a:r>
            <a:r>
              <a:rPr lang="en-US" sz="2500" u="sng" dirty="0" smtClean="0">
                <a:solidFill>
                  <a:srgbClr val="FF0000"/>
                </a:solidFill>
              </a:rPr>
              <a:t>R</a:t>
            </a:r>
            <a:r>
              <a:rPr lang="en-US" sz="2500" dirty="0" smtClean="0"/>
              <a:t>adiation </a:t>
            </a:r>
            <a:r>
              <a:rPr lang="en-US" sz="2500" u="sng" dirty="0" smtClean="0">
                <a:solidFill>
                  <a:srgbClr val="FF0000"/>
                </a:solidFill>
              </a:rPr>
              <a:t>D</a:t>
            </a:r>
            <a:r>
              <a:rPr lang="en-US" sz="2500" dirty="0" smtClean="0"/>
              <a:t>osimetry </a:t>
            </a:r>
            <a:r>
              <a:rPr lang="en-US" sz="2500" u="sng" dirty="0" smtClean="0">
                <a:solidFill>
                  <a:srgbClr val="FF0000"/>
                </a:solidFill>
              </a:rPr>
              <a:t>E</a:t>
            </a:r>
            <a:r>
              <a:rPr lang="en-US" sz="2500" dirty="0" smtClean="0"/>
              <a:t>uropean </a:t>
            </a:r>
            <a:r>
              <a:rPr lang="en-US" sz="2500" u="sng" dirty="0" smtClean="0">
                <a:solidFill>
                  <a:srgbClr val="FF0000"/>
                </a:solidFill>
              </a:rPr>
              <a:t>N</a:t>
            </a:r>
            <a:r>
              <a:rPr lang="en-US" sz="2500" dirty="0" smtClean="0"/>
              <a:t>etwork </a:t>
            </a:r>
            <a:r>
              <a:rPr lang="en-US" sz="2500" u="sng" dirty="0" smtClean="0">
                <a:solidFill>
                  <a:srgbClr val="FF0000"/>
                </a:solidFill>
              </a:rPr>
              <a:t>T</a:t>
            </a:r>
            <a:r>
              <a:rPr lang="en-US" sz="2500" dirty="0" smtClean="0"/>
              <a:t>raining initiative</a:t>
            </a:r>
          </a:p>
          <a:p>
            <a:pPr algn="ctr">
              <a:spcAft>
                <a:spcPts val="300"/>
              </a:spcAft>
            </a:pPr>
            <a:r>
              <a:rPr lang="en-US" sz="2600" dirty="0" smtClean="0"/>
              <a:t>Marie Curie Initial Training Network under EU FP7 – 4 M€ </a:t>
            </a:r>
            <a:br>
              <a:rPr lang="en-US" sz="2600" dirty="0" smtClean="0"/>
            </a:br>
            <a:r>
              <a:rPr lang="en-US" sz="2600" dirty="0" smtClean="0">
                <a:solidFill>
                  <a:srgbClr val="FF0000"/>
                </a:solidFill>
              </a:rPr>
              <a:t>(7 -&gt;) 8 Full Partners </a:t>
            </a:r>
            <a:r>
              <a:rPr lang="en-US" sz="2600" dirty="0" smtClean="0"/>
              <a:t>and (5-&gt;) 6 Associate Partners</a:t>
            </a:r>
          </a:p>
          <a:p>
            <a:pPr algn="ctr"/>
            <a:r>
              <a:rPr lang="en-US" sz="2600" dirty="0" smtClean="0"/>
              <a:t>Coordinator: CERN, Scientist-in-Charge: Dr. M. Silari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07640" y="3429000"/>
            <a:ext cx="472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CERN (coordinator), Switzerland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AIT Vienna, Austria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CTU - IAEP Prague, Czech Republic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IBA Dosimetry, </a:t>
            </a:r>
            <a:r>
              <a:rPr lang="de-DE" b="1" dirty="0" smtClean="0">
                <a:solidFill>
                  <a:srgbClr val="FF0000"/>
                </a:solidFill>
              </a:rPr>
              <a:t>Schwarzenbruck, </a:t>
            </a:r>
            <a:r>
              <a:rPr lang="en-US" b="1" dirty="0" smtClean="0">
                <a:solidFill>
                  <a:srgbClr val="FF0000"/>
                </a:solidFill>
              </a:rPr>
              <a:t>Germany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Jablotron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>
                <a:solidFill>
                  <a:srgbClr val="FF0000"/>
                </a:solidFill>
              </a:rPr>
              <a:t>Jablonec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nad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Nisou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Czech Republic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MI.AM, Piacenza, Italy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Politecnico</a:t>
            </a:r>
            <a:r>
              <a:rPr lang="en-US" b="1" dirty="0" smtClean="0">
                <a:solidFill>
                  <a:srgbClr val="FF0000"/>
                </a:solidFill>
              </a:rPr>
              <a:t> of Milano, Italy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Seibersdorf</a:t>
            </a:r>
            <a:r>
              <a:rPr lang="en-US" b="1" dirty="0" smtClean="0">
                <a:solidFill>
                  <a:srgbClr val="FF0000"/>
                </a:solidFill>
              </a:rPr>
              <a:t> Laboratories, Austria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752194" y="3429000"/>
            <a:ext cx="42843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INFN </a:t>
            </a:r>
            <a:r>
              <a:rPr lang="en-GB" b="1" dirty="0" err="1"/>
              <a:t>Legnaro</a:t>
            </a:r>
            <a:r>
              <a:rPr lang="en-GB" b="1" dirty="0"/>
              <a:t> National Laboratories, Italy</a:t>
            </a:r>
            <a:endParaRPr lang="en-US" b="1" dirty="0"/>
          </a:p>
          <a:p>
            <a:r>
              <a:rPr lang="en-US" b="1" dirty="0" smtClean="0"/>
              <a:t>ST Microelectronics, Italy</a:t>
            </a:r>
          </a:p>
          <a:p>
            <a:r>
              <a:rPr lang="en-US" b="1" dirty="0" smtClean="0"/>
              <a:t>University of Erlangen, Germany</a:t>
            </a:r>
          </a:p>
          <a:p>
            <a:r>
              <a:rPr lang="en-US" b="1" dirty="0" smtClean="0"/>
              <a:t>University of Houston, USA</a:t>
            </a:r>
          </a:p>
          <a:p>
            <a:r>
              <a:rPr lang="en-US" b="1" dirty="0" smtClean="0"/>
              <a:t>University of Ontario, Canada</a:t>
            </a:r>
          </a:p>
          <a:p>
            <a:r>
              <a:rPr lang="en-US" b="1" dirty="0" smtClean="0"/>
              <a:t>University of Wollongong, Australia</a:t>
            </a:r>
          </a:p>
        </p:txBody>
      </p:sp>
      <p:pic>
        <p:nvPicPr>
          <p:cNvPr id="42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68" y="5850426"/>
            <a:ext cx="680635" cy="476444"/>
          </a:xfrm>
          <a:prstGeom prst="rect">
            <a:avLst/>
          </a:prstGeom>
          <a:noFill/>
        </p:spPr>
      </p:pic>
      <p:pic>
        <p:nvPicPr>
          <p:cNvPr id="43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587" y="5849730"/>
            <a:ext cx="680635" cy="476444"/>
          </a:xfrm>
          <a:prstGeom prst="rect">
            <a:avLst/>
          </a:prstGeom>
          <a:noFill/>
        </p:spPr>
      </p:pic>
      <p:pic>
        <p:nvPicPr>
          <p:cNvPr id="44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9659" y="5885935"/>
            <a:ext cx="555753" cy="389027"/>
          </a:xfrm>
          <a:prstGeom prst="rect">
            <a:avLst/>
          </a:prstGeom>
          <a:noFill/>
        </p:spPr>
      </p:pic>
      <p:pic>
        <p:nvPicPr>
          <p:cNvPr id="45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33160" y="5853507"/>
            <a:ext cx="680635" cy="476444"/>
          </a:xfrm>
          <a:prstGeom prst="rect">
            <a:avLst/>
          </a:prstGeom>
          <a:noFill/>
        </p:spPr>
      </p:pic>
      <p:pic>
        <p:nvPicPr>
          <p:cNvPr id="46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13795" y="5853507"/>
            <a:ext cx="680635" cy="476444"/>
          </a:xfrm>
          <a:prstGeom prst="rect">
            <a:avLst/>
          </a:prstGeom>
          <a:noFill/>
        </p:spPr>
      </p:pic>
      <p:pic>
        <p:nvPicPr>
          <p:cNvPr id="47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01312" y="5853507"/>
            <a:ext cx="680635" cy="476444"/>
          </a:xfrm>
          <a:prstGeom prst="rect">
            <a:avLst/>
          </a:prstGeom>
          <a:noFill/>
        </p:spPr>
      </p:pic>
      <p:pic>
        <p:nvPicPr>
          <p:cNvPr id="48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81947" y="5853507"/>
            <a:ext cx="680635" cy="476444"/>
          </a:xfrm>
          <a:prstGeom prst="rect">
            <a:avLst/>
          </a:prstGeom>
          <a:noFill/>
        </p:spPr>
      </p:pic>
      <p:pic>
        <p:nvPicPr>
          <p:cNvPr id="50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73732" y="5853507"/>
            <a:ext cx="680635" cy="476444"/>
          </a:xfrm>
          <a:prstGeom prst="rect">
            <a:avLst/>
          </a:prstGeom>
          <a:noFill/>
        </p:spPr>
      </p:pic>
      <p:pic>
        <p:nvPicPr>
          <p:cNvPr id="52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69876" y="5855267"/>
            <a:ext cx="670476" cy="469333"/>
          </a:xfrm>
          <a:prstGeom prst="rect">
            <a:avLst/>
          </a:prstGeom>
          <a:noFill/>
        </p:spPr>
      </p:pic>
      <p:pic>
        <p:nvPicPr>
          <p:cNvPr id="53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45940" y="5855267"/>
            <a:ext cx="670476" cy="469333"/>
          </a:xfrm>
          <a:prstGeom prst="rect">
            <a:avLst/>
          </a:prstGeom>
          <a:noFill/>
        </p:spPr>
      </p:pic>
      <p:pic>
        <p:nvPicPr>
          <p:cNvPr id="54" name="Picture 3" descr="\\cern.ch\dfs\Users\g\gmanessi\Desktop\logoSL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928888"/>
            <a:ext cx="714358" cy="32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4" descr="\\cern.ch\dfs\Users\g\gmanessi\Desktop\INFN Legnaro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0459" y="5805264"/>
            <a:ext cx="718045" cy="53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421804" y="5855267"/>
            <a:ext cx="670476" cy="469333"/>
          </a:xfrm>
          <a:prstGeom prst="rect">
            <a:avLst/>
          </a:prstGeom>
          <a:noFill/>
        </p:spPr>
      </p:pic>
      <p:pic>
        <p:nvPicPr>
          <p:cNvPr id="49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165105" y="5853507"/>
            <a:ext cx="680635" cy="476444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8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Deliverables / Milestones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20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95536" y="1268760"/>
            <a:ext cx="8409558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700" dirty="0"/>
              <a:t>N</a:t>
            </a:r>
            <a:r>
              <a:rPr lang="en-GB" sz="1700" dirty="0" smtClean="0"/>
              <a:t>o </a:t>
            </a:r>
            <a:r>
              <a:rPr lang="en-GB" sz="1700" dirty="0"/>
              <a:t>significant deviations in the work program as compared to Annex </a:t>
            </a:r>
            <a:r>
              <a:rPr lang="en-GB" sz="1700" dirty="0" smtClean="0"/>
              <a:t>I</a:t>
            </a:r>
          </a:p>
          <a:p>
            <a:pPr>
              <a:spcAft>
                <a:spcPts val="600"/>
              </a:spcAft>
            </a:pPr>
            <a:r>
              <a:rPr lang="en-US" sz="1700" dirty="0" smtClean="0"/>
              <a:t>All deliverables “delivered”</a:t>
            </a:r>
          </a:p>
          <a:p>
            <a:pPr>
              <a:spcAft>
                <a:spcPts val="600"/>
              </a:spcAft>
            </a:pPr>
            <a:r>
              <a:rPr lang="en-US" sz="1700" dirty="0" smtClean="0"/>
              <a:t>All milestones met, except slight delay in: </a:t>
            </a:r>
          </a:p>
          <a:p>
            <a:pPr marL="354013" indent="-1762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dirty="0" smtClean="0"/>
              <a:t>M5 - comparison </a:t>
            </a:r>
            <a:r>
              <a:rPr lang="en-GB" sz="1700" dirty="0"/>
              <a:t>of detector technologies (</a:t>
            </a:r>
            <a:r>
              <a:rPr lang="en-GB" sz="1700" dirty="0" smtClean="0"/>
              <a:t>WP1)</a:t>
            </a:r>
          </a:p>
          <a:p>
            <a:pPr marL="354013" indent="-1762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dirty="0" smtClean="0"/>
              <a:t>M6 - choice </a:t>
            </a:r>
            <a:r>
              <a:rPr lang="en-GB" sz="1700" dirty="0"/>
              <a:t>of detector technology (WP1, WP2)</a:t>
            </a:r>
            <a:endParaRPr lang="en-GB" sz="1700" dirty="0" smtClean="0"/>
          </a:p>
          <a:p>
            <a:pPr>
              <a:spcAft>
                <a:spcPts val="600"/>
              </a:spcAft>
            </a:pPr>
            <a:r>
              <a:rPr lang="en-US" sz="1700" b="1" dirty="0" smtClean="0"/>
              <a:t>WP1: </a:t>
            </a:r>
            <a:r>
              <a:rPr lang="en-GB" sz="1700" b="1" dirty="0" smtClean="0"/>
              <a:t>Description of work - </a:t>
            </a:r>
            <a:r>
              <a:rPr lang="en-GB" sz="1700" dirty="0" smtClean="0"/>
              <a:t>GEM detector technology for neutron spectrometry, dosimetry and microdosimetry; TEPC to determine absorbed dose and dose equivalent in complex radiation fields; miniaturized version of a TEPC for use in cancer radiation therapy; neutron detectors based on proportional counters for operation in mixed and pulsed radiation fields; novel ionization chamber detector array for the measurement of absorbed dose from photon, electron and proton radiation</a:t>
            </a:r>
          </a:p>
          <a:p>
            <a:pPr>
              <a:spcAft>
                <a:spcPts val="600"/>
              </a:spcAft>
            </a:pPr>
            <a:r>
              <a:rPr lang="en-US" sz="1700" b="1" dirty="0" smtClean="0"/>
              <a:t>WP2: </a:t>
            </a:r>
            <a:r>
              <a:rPr lang="en-GB" sz="1700" b="1" dirty="0"/>
              <a:t>Description of work </a:t>
            </a:r>
            <a:r>
              <a:rPr lang="en-GB" sz="1700" b="1" dirty="0" smtClean="0"/>
              <a:t>- </a:t>
            </a:r>
            <a:r>
              <a:rPr lang="en-GB" sz="1700" dirty="0" smtClean="0"/>
              <a:t>Medipix </a:t>
            </a:r>
            <a:r>
              <a:rPr lang="en-GB" sz="1700" dirty="0"/>
              <a:t>technology for neutron spectrometry, dosimetry and for characterising therapeutic ion </a:t>
            </a:r>
            <a:r>
              <a:rPr lang="en-GB" sz="1700" dirty="0" smtClean="0"/>
              <a:t>beams; universal </a:t>
            </a:r>
            <a:r>
              <a:rPr lang="en-GB" sz="1700" dirty="0"/>
              <a:t>portable mixed-field radiation detector for environmental monitoring based on Medipix; </a:t>
            </a:r>
            <a:r>
              <a:rPr lang="en-GB" sz="1700" dirty="0" smtClean="0"/>
              <a:t>Medipix/</a:t>
            </a:r>
            <a:r>
              <a:rPr lang="en-GB" sz="1700" dirty="0" err="1" smtClean="0"/>
              <a:t>Timepix</a:t>
            </a:r>
            <a:r>
              <a:rPr lang="en-GB" sz="1700" dirty="0" smtClean="0"/>
              <a:t> </a:t>
            </a:r>
            <a:r>
              <a:rPr lang="en-GB" sz="1700" dirty="0"/>
              <a:t>based hand-held public security radiation detector; </a:t>
            </a:r>
            <a:r>
              <a:rPr lang="en-GB" sz="1700" dirty="0" smtClean="0"/>
              <a:t>single </a:t>
            </a:r>
            <a:r>
              <a:rPr lang="en-GB" sz="1700" dirty="0"/>
              <a:t>photon detection system for QA of radiological imaging systems; </a:t>
            </a:r>
            <a:r>
              <a:rPr lang="en-GB" sz="1700" dirty="0" smtClean="0"/>
              <a:t>silicon </a:t>
            </a:r>
            <a:r>
              <a:rPr lang="en-GB" sz="1700" dirty="0"/>
              <a:t>detectors and instrumentation for microdosimetry; </a:t>
            </a:r>
            <a:r>
              <a:rPr lang="cs-CZ" sz="1700" dirty="0" smtClean="0"/>
              <a:t>Medipix </a:t>
            </a:r>
            <a:r>
              <a:rPr lang="cs-CZ" sz="1700" dirty="0"/>
              <a:t>technology in medical imaging for cancer treatment planning</a:t>
            </a:r>
            <a:endParaRPr lang="en-US" sz="1700" dirty="0" smtClean="0"/>
          </a:p>
        </p:txBody>
      </p:sp>
    </p:spTree>
    <p:extLst>
      <p:ext uri="{BB962C8B-B14F-4D97-AF65-F5344CB8AC3E}">
        <p14:creationId xmlns:p14="http://schemas.microsoft.com/office/powerpoint/2010/main" val="383728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Deliverables / Milestones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21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95536" y="1218376"/>
            <a:ext cx="8409558" cy="5162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2400" u="sng" dirty="0" smtClean="0"/>
              <a:t>Slight </a:t>
            </a:r>
            <a:r>
              <a:rPr lang="en-GB" sz="2400" u="sng" dirty="0"/>
              <a:t>modifications or extensions in the </a:t>
            </a:r>
            <a:r>
              <a:rPr lang="en-GB" sz="2400" u="sng" dirty="0" smtClean="0"/>
              <a:t>work </a:t>
            </a:r>
            <a:r>
              <a:rPr lang="en-GB" sz="2400" u="sng" dirty="0"/>
              <a:t>plans of some </a:t>
            </a:r>
            <a:r>
              <a:rPr lang="en-GB" sz="2400" u="sng" dirty="0" smtClean="0"/>
              <a:t>ESRs</a:t>
            </a:r>
          </a:p>
          <a:p>
            <a:pPr>
              <a:spcAft>
                <a:spcPts val="300"/>
              </a:spcAft>
            </a:pPr>
            <a:r>
              <a:rPr lang="en-GB" sz="2400" dirty="0" smtClean="0">
                <a:solidFill>
                  <a:srgbClr val="FF0000"/>
                </a:solidFill>
              </a:rPr>
              <a:t>ESR1</a:t>
            </a:r>
            <a:r>
              <a:rPr lang="en-GB" sz="2400" dirty="0" smtClean="0"/>
              <a:t>: expanded </a:t>
            </a:r>
            <a:r>
              <a:rPr lang="en-GB" sz="2400" dirty="0"/>
              <a:t>to include extensive hands-on training on neutron </a:t>
            </a:r>
            <a:r>
              <a:rPr lang="en-GB" sz="2400" dirty="0" smtClean="0"/>
              <a:t>spectrometry</a:t>
            </a:r>
          </a:p>
          <a:p>
            <a:pPr>
              <a:spcAft>
                <a:spcPts val="300"/>
              </a:spcAft>
            </a:pPr>
            <a:r>
              <a:rPr lang="en-GB" sz="2400" dirty="0" smtClean="0">
                <a:solidFill>
                  <a:srgbClr val="FF0000"/>
                </a:solidFill>
              </a:rPr>
              <a:t>ESR4</a:t>
            </a:r>
            <a:r>
              <a:rPr lang="en-GB" sz="2400" dirty="0" smtClean="0"/>
              <a:t>: enlarged </a:t>
            </a:r>
            <a:r>
              <a:rPr lang="en-GB" sz="2400" dirty="0"/>
              <a:t>to include dosimetry and </a:t>
            </a:r>
            <a:r>
              <a:rPr lang="en-GB" sz="2400" dirty="0" err="1"/>
              <a:t>microdosimetry</a:t>
            </a:r>
            <a:r>
              <a:rPr lang="en-GB" sz="2400" dirty="0"/>
              <a:t> with </a:t>
            </a:r>
            <a:r>
              <a:rPr lang="en-GB" sz="2400" dirty="0" err="1" smtClean="0"/>
              <a:t>Medipix</a:t>
            </a:r>
            <a:r>
              <a:rPr lang="en-GB" sz="2400" dirty="0" smtClean="0"/>
              <a:t> / GEMPIX</a:t>
            </a:r>
          </a:p>
          <a:p>
            <a:pPr>
              <a:spcAft>
                <a:spcPts val="300"/>
              </a:spcAft>
            </a:pPr>
            <a:r>
              <a:rPr lang="en-US" sz="2400" dirty="0" smtClean="0">
                <a:solidFill>
                  <a:srgbClr val="FF0000"/>
                </a:solidFill>
              </a:rPr>
              <a:t>ESR5</a:t>
            </a:r>
            <a:r>
              <a:rPr lang="en-US" sz="2400" dirty="0" smtClean="0"/>
              <a:t>: added </a:t>
            </a:r>
            <a:r>
              <a:rPr lang="en-GB" sz="2400" dirty="0" smtClean="0"/>
              <a:t>radiation </a:t>
            </a:r>
            <a:r>
              <a:rPr lang="en-GB" sz="2400" dirty="0"/>
              <a:t>effects to </a:t>
            </a:r>
            <a:r>
              <a:rPr lang="en-GB" sz="2400" dirty="0" smtClean="0"/>
              <a:t>electronics</a:t>
            </a:r>
          </a:p>
          <a:p>
            <a:pPr>
              <a:spcAft>
                <a:spcPts val="300"/>
              </a:spcAft>
            </a:pPr>
            <a:r>
              <a:rPr lang="en-GB" sz="2400" dirty="0" smtClean="0">
                <a:solidFill>
                  <a:srgbClr val="FF0000"/>
                </a:solidFill>
              </a:rPr>
              <a:t>ESR6</a:t>
            </a:r>
            <a:r>
              <a:rPr lang="en-GB" sz="2400" dirty="0" smtClean="0"/>
              <a:t>: includes evaluation </a:t>
            </a:r>
            <a:r>
              <a:rPr lang="en-GB" sz="2400" dirty="0"/>
              <a:t>of advanced detectors in </a:t>
            </a:r>
            <a:r>
              <a:rPr lang="en-GB" sz="2400" dirty="0" smtClean="0"/>
              <a:t>a moving </a:t>
            </a:r>
            <a:r>
              <a:rPr lang="en-GB" sz="2400" dirty="0"/>
              <a:t>phantom for dose validation in radiation </a:t>
            </a:r>
            <a:r>
              <a:rPr lang="en-GB" sz="2400" dirty="0" smtClean="0"/>
              <a:t>therapy (revised Annex I)</a:t>
            </a:r>
          </a:p>
          <a:p>
            <a:pPr>
              <a:spcAft>
                <a:spcPts val="300"/>
              </a:spcAft>
            </a:pPr>
            <a:r>
              <a:rPr lang="en-US" sz="2400" dirty="0" smtClean="0">
                <a:solidFill>
                  <a:srgbClr val="FF0000"/>
                </a:solidFill>
              </a:rPr>
              <a:t>ESR7</a:t>
            </a:r>
            <a:r>
              <a:rPr lang="en-US" sz="2400" dirty="0" smtClean="0"/>
              <a:t>: more accent on </a:t>
            </a:r>
            <a:r>
              <a:rPr lang="en-GB" sz="2400" dirty="0"/>
              <a:t>data analysis </a:t>
            </a:r>
            <a:r>
              <a:rPr lang="en-GB" sz="2400" dirty="0" smtClean="0"/>
              <a:t>and </a:t>
            </a:r>
            <a:r>
              <a:rPr lang="en-GB" sz="2400" dirty="0"/>
              <a:t>on further radiation hardness </a:t>
            </a:r>
            <a:r>
              <a:rPr lang="en-GB" sz="2400" dirty="0" smtClean="0"/>
              <a:t>studies</a:t>
            </a:r>
          </a:p>
          <a:p>
            <a:pPr>
              <a:spcAft>
                <a:spcPts val="300"/>
              </a:spcAft>
            </a:pPr>
            <a:r>
              <a:rPr lang="en-GB" sz="2400" dirty="0" smtClean="0">
                <a:solidFill>
                  <a:srgbClr val="FF0000"/>
                </a:solidFill>
              </a:rPr>
              <a:t>ESR12</a:t>
            </a:r>
            <a:r>
              <a:rPr lang="en-GB" sz="2400" dirty="0" smtClean="0"/>
              <a:t>: </a:t>
            </a:r>
            <a:r>
              <a:rPr lang="en-GB" sz="2400" dirty="0"/>
              <a:t>expanded to include the development of a GM counter-based </a:t>
            </a:r>
            <a:r>
              <a:rPr lang="en-GB" sz="2400" dirty="0" smtClean="0"/>
              <a:t>prototype</a:t>
            </a:r>
          </a:p>
          <a:p>
            <a:pPr>
              <a:spcAft>
                <a:spcPts val="300"/>
              </a:spcAft>
            </a:pPr>
            <a:r>
              <a:rPr lang="en-GB" sz="2400" dirty="0" smtClean="0">
                <a:solidFill>
                  <a:srgbClr val="FF0000"/>
                </a:solidFill>
              </a:rPr>
              <a:t>ESR14</a:t>
            </a:r>
            <a:r>
              <a:rPr lang="en-GB" sz="2400" dirty="0" smtClean="0"/>
              <a:t>: extended to design </a:t>
            </a:r>
            <a:r>
              <a:rPr lang="en-GB" sz="2400" dirty="0"/>
              <a:t>and construction of </a:t>
            </a:r>
            <a:r>
              <a:rPr lang="en-GB" sz="2400" dirty="0" smtClean="0"/>
              <a:t>low-pressure </a:t>
            </a:r>
            <a:r>
              <a:rPr lang="en-GB" sz="2400" dirty="0"/>
              <a:t>TEPC</a:t>
            </a:r>
          </a:p>
        </p:txBody>
      </p:sp>
    </p:spTree>
    <p:extLst>
      <p:ext uri="{BB962C8B-B14F-4D97-AF65-F5344CB8AC3E}">
        <p14:creationId xmlns:p14="http://schemas.microsoft.com/office/powerpoint/2010/main" val="157986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WP4 activities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22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11560" y="1412776"/>
            <a:ext cx="819353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 smtClean="0"/>
              <a:t>Organisation </a:t>
            </a:r>
            <a:r>
              <a:rPr lang="en-GB" sz="2400" dirty="0"/>
              <a:t>of transnational, network-wide experimental </a:t>
            </a:r>
            <a:r>
              <a:rPr lang="en-GB" sz="2400" dirty="0" smtClean="0"/>
              <a:t>activities</a:t>
            </a:r>
            <a:r>
              <a:rPr lang="en-US" sz="2400" dirty="0"/>
              <a:t> </a:t>
            </a:r>
            <a:r>
              <a:rPr lang="en-US" sz="2400" dirty="0" smtClean="0"/>
              <a:t>involving more than one ESR</a:t>
            </a:r>
          </a:p>
          <a:p>
            <a:pPr>
              <a:spcAft>
                <a:spcPts val="600"/>
              </a:spcAft>
            </a:pPr>
            <a:endParaRPr lang="en-US" sz="2400" dirty="0" smtClean="0"/>
          </a:p>
          <a:p>
            <a:pPr>
              <a:spcAft>
                <a:spcPts val="600"/>
              </a:spcAft>
            </a:pPr>
            <a:r>
              <a:rPr lang="en-US" sz="2400" dirty="0" smtClean="0"/>
              <a:t>Measurements planned at:</a:t>
            </a:r>
          </a:p>
          <a:p>
            <a:pPr marL="342900" indent="-34290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LNL-INFN, </a:t>
            </a:r>
            <a:r>
              <a:rPr lang="en-US" sz="2400" dirty="0" err="1" smtClean="0"/>
              <a:t>Legnaro</a:t>
            </a:r>
            <a:r>
              <a:rPr lang="en-US" sz="2400" dirty="0" smtClean="0"/>
              <a:t>, Italy</a:t>
            </a:r>
            <a:endParaRPr lang="en-US" sz="2400" dirty="0"/>
          </a:p>
          <a:p>
            <a:pPr marL="342900" indent="-34290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LNS-INFN, Catania, Italy</a:t>
            </a:r>
          </a:p>
          <a:p>
            <a:pPr marL="342900" indent="-34290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CNAO, Pavia, Italy</a:t>
            </a:r>
          </a:p>
          <a:p>
            <a:pPr marL="342900" indent="-34290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PSI, </a:t>
            </a:r>
            <a:r>
              <a:rPr lang="en-US" sz="2400" dirty="0" err="1" smtClean="0"/>
              <a:t>Villigen</a:t>
            </a:r>
            <a:r>
              <a:rPr lang="en-US" sz="2400" dirty="0" smtClean="0"/>
              <a:t>, Switzerland</a:t>
            </a:r>
          </a:p>
          <a:p>
            <a:pPr marL="342900" indent="-34290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Maybe HIT, Heidelberg, Germany</a:t>
            </a:r>
          </a:p>
          <a:p>
            <a:pPr marL="342900" indent="-34290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Maybe HIMAC, Chiba, Japan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7713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Outreach activities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23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\\cern.ch\dfs\Users\s\silari\Desktop\Stuart_openday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024" y="4425299"/>
            <a:ext cx="2574504" cy="193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9511" y="1228248"/>
            <a:ext cx="6120680" cy="5009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300"/>
              </a:spcAft>
              <a:buFont typeface="Symbol"/>
              <a:buChar char=""/>
            </a:pPr>
            <a:r>
              <a:rPr lang="en-GB" sz="2400" dirty="0">
                <a:ea typeface="Calibri"/>
                <a:cs typeface="Times New Roman"/>
              </a:rPr>
              <a:t>A documentary on ARDENT activities with the participation of all ESRs is in preparation</a:t>
            </a:r>
          </a:p>
          <a:p>
            <a:pPr marL="342900" lvl="0" indent="-342900" algn="just">
              <a:spcAft>
                <a:spcPts val="300"/>
              </a:spcAft>
              <a:buFont typeface="Symbol"/>
              <a:buChar char=""/>
            </a:pPr>
            <a:r>
              <a:rPr lang="en-GB" sz="2400" dirty="0" smtClean="0">
                <a:solidFill>
                  <a:prstClr val="black"/>
                </a:solidFill>
                <a:ea typeface="Calibri"/>
                <a:cs typeface="Times New Roman"/>
              </a:rPr>
              <a:t>Two </a:t>
            </a:r>
            <a:r>
              <a:rPr lang="en-GB" sz="2400" dirty="0">
                <a:solidFill>
                  <a:prstClr val="black"/>
                </a:solidFill>
                <a:ea typeface="Calibri"/>
                <a:cs typeface="Times New Roman"/>
              </a:rPr>
              <a:t>ESRs participated in the Researchers’ night on 27 September at </a:t>
            </a:r>
            <a:r>
              <a:rPr lang="en-GB" sz="2400" dirty="0" smtClean="0">
                <a:solidFill>
                  <a:prstClr val="black"/>
                </a:solidFill>
                <a:ea typeface="Calibri"/>
                <a:cs typeface="Times New Roman"/>
              </a:rPr>
              <a:t>CERN</a:t>
            </a:r>
            <a:endParaRPr lang="en-GB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300"/>
              </a:spcAft>
              <a:buFont typeface="Symbol"/>
              <a:buChar char=""/>
            </a:pPr>
            <a:r>
              <a:rPr lang="en-GB" sz="2400" dirty="0">
                <a:solidFill>
                  <a:prstClr val="black"/>
                </a:solidFill>
                <a:ea typeface="Calibri"/>
                <a:cs typeface="Times New Roman"/>
              </a:rPr>
              <a:t>Three ESRs gave a demonstration of some ARDENT activities during the CERN Open Days on 28 and 29 </a:t>
            </a:r>
            <a:r>
              <a:rPr lang="en-GB" sz="2400" dirty="0" smtClean="0">
                <a:solidFill>
                  <a:prstClr val="black"/>
                </a:solidFill>
                <a:ea typeface="Calibri"/>
                <a:cs typeface="Times New Roman"/>
              </a:rPr>
              <a:t>September</a:t>
            </a:r>
          </a:p>
          <a:p>
            <a:pPr marL="342900" indent="-342900" algn="just">
              <a:spcAft>
                <a:spcPts val="300"/>
              </a:spcAft>
              <a:buFont typeface="Symbol"/>
              <a:buChar char=""/>
            </a:pPr>
            <a:r>
              <a:rPr lang="en-GB" sz="2400" dirty="0">
                <a:solidFill>
                  <a:prstClr val="black"/>
                </a:solidFill>
                <a:ea typeface="Calibri"/>
                <a:cs typeface="Times New Roman"/>
              </a:rPr>
              <a:t>ESR13, ESR14 and ESR15 are involved in a project organized with an Italian high school, giving introductory lectures on radioactivity and radiation protection and a practical demonstration of radon measurements with track </a:t>
            </a:r>
            <a:r>
              <a:rPr lang="en-GB" sz="2400" dirty="0" smtClean="0">
                <a:solidFill>
                  <a:prstClr val="black"/>
                </a:solidFill>
                <a:ea typeface="Calibri"/>
                <a:cs typeface="Times New Roman"/>
              </a:rPr>
              <a:t>detectors</a:t>
            </a:r>
            <a:endParaRPr lang="en-GB" sz="2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pic>
        <p:nvPicPr>
          <p:cNvPr id="1027" name="Picture 3" descr="\\cern.ch\dfs\Users\s\silari\Desktop\Silvia_Origin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024" y="1124744"/>
            <a:ext cx="2574503" cy="171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s\silari\Desktop\Eleni_researchers%20night_201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023" y="2835083"/>
            <a:ext cx="2574503" cy="171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88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Outreach activities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24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850" y="1247834"/>
            <a:ext cx="3633787" cy="512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48292" y="2492896"/>
            <a:ext cx="3315138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And of course…</a:t>
            </a:r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>
                <a:solidFill>
                  <a:srgbClr val="FF0000"/>
                </a:solidFill>
              </a:rPr>
              <a:t>POLIMI </a:t>
            </a:r>
            <a:r>
              <a:rPr lang="en-GB" sz="2800" dirty="0">
                <a:solidFill>
                  <a:srgbClr val="FF0000"/>
                </a:solidFill>
              </a:rPr>
              <a:t>Outreach </a:t>
            </a:r>
            <a:r>
              <a:rPr lang="en-GB" sz="2800" dirty="0" smtClean="0">
                <a:solidFill>
                  <a:srgbClr val="FF0000"/>
                </a:solidFill>
              </a:rPr>
              <a:t>Day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16 October 2013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22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7" r="3703" b="10631"/>
          <a:stretch/>
        </p:blipFill>
        <p:spPr bwMode="auto">
          <a:xfrm>
            <a:off x="5647081" y="1412776"/>
            <a:ext cx="3461423" cy="5039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Dissemination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25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23528" y="141277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Invited lecture at the </a:t>
            </a:r>
            <a:r>
              <a:rPr lang="en-US" i="1" dirty="0" smtClean="0"/>
              <a:t>9</a:t>
            </a:r>
            <a:r>
              <a:rPr lang="en-US" i="1" baseline="30000" dirty="0" smtClean="0"/>
              <a:t>th</a:t>
            </a:r>
            <a:r>
              <a:rPr lang="en-US" i="1" dirty="0" smtClean="0"/>
              <a:t> </a:t>
            </a:r>
            <a:r>
              <a:rPr lang="en-US" i="1" dirty="0"/>
              <a:t>International Workshop on Ionizing Radiation Monitoring</a:t>
            </a:r>
            <a:endParaRPr lang="en-GB" dirty="0"/>
          </a:p>
          <a:p>
            <a:r>
              <a:rPr lang="en-US" dirty="0"/>
              <a:t>November </a:t>
            </a:r>
            <a:r>
              <a:rPr lang="en-US" dirty="0" smtClean="0"/>
              <a:t>30</a:t>
            </a:r>
            <a:r>
              <a:rPr lang="en-US" baseline="30000" dirty="0" smtClean="0"/>
              <a:t>th</a:t>
            </a:r>
            <a:r>
              <a:rPr lang="en-US" dirty="0" smtClean="0"/>
              <a:t> - December 1</a:t>
            </a:r>
            <a:r>
              <a:rPr lang="en-US" baseline="30000" dirty="0" smtClean="0"/>
              <a:t>st</a:t>
            </a:r>
            <a:r>
              <a:rPr lang="en-US" dirty="0" smtClean="0"/>
              <a:t>, </a:t>
            </a:r>
            <a:r>
              <a:rPr lang="en-US" dirty="0"/>
              <a:t>2013, </a:t>
            </a:r>
            <a:r>
              <a:rPr lang="en-US" dirty="0" err="1"/>
              <a:t>Oarai</a:t>
            </a:r>
            <a:r>
              <a:rPr lang="en-US" dirty="0"/>
              <a:t> </a:t>
            </a:r>
            <a:r>
              <a:rPr lang="en-US" i="1" dirty="0"/>
              <a:t>I </a:t>
            </a:r>
            <a:r>
              <a:rPr lang="en-US" dirty="0"/>
              <a:t>Ibaraki, Japan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23527" y="2564904"/>
            <a:ext cx="51845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US" i="1" dirty="0" smtClean="0"/>
              <a:t>Highlights </a:t>
            </a:r>
            <a:r>
              <a:rPr lang="en-US" i="1" dirty="0"/>
              <a:t>from the Advanced Radiation Dosimetry European Network Training initiative (ARDENT</a:t>
            </a:r>
            <a:r>
              <a:rPr lang="en-US" i="1" dirty="0" smtClean="0"/>
              <a:t>)</a:t>
            </a:r>
          </a:p>
          <a:p>
            <a:r>
              <a:rPr lang="en-US" b="1" dirty="0" err="1"/>
              <a:t>BioQuaRT</a:t>
            </a:r>
            <a:r>
              <a:rPr lang="en-US" b="1" dirty="0"/>
              <a:t> Satellite Workshop at the </a:t>
            </a:r>
            <a:r>
              <a:rPr lang="en-US" b="1" dirty="0" smtClean="0"/>
              <a:t>12</a:t>
            </a:r>
            <a:r>
              <a:rPr lang="en-US" b="1" baseline="30000" dirty="0" smtClean="0"/>
              <a:t>th</a:t>
            </a:r>
            <a:r>
              <a:rPr lang="en-US" b="1" dirty="0" smtClean="0"/>
              <a:t> NEUDOS Conference, </a:t>
            </a:r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June 2013, Aix-en-Provence</a:t>
            </a:r>
            <a:endParaRPr lang="en-GB" dirty="0"/>
          </a:p>
        </p:txBody>
      </p:sp>
      <p:pic>
        <p:nvPicPr>
          <p:cNvPr id="15" name="Picture 2" descr="\\cern.ch\dfs\Users\s\silari\Desktop\a30575718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1600198" cy="103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01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Category 3 budget status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26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839667"/>
              </p:ext>
            </p:extLst>
          </p:nvPr>
        </p:nvGraphicFramePr>
        <p:xfrm>
          <a:off x="698947" y="1517496"/>
          <a:ext cx="7739846" cy="385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0725"/>
                <a:gridCol w="576064"/>
                <a:gridCol w="792088"/>
                <a:gridCol w="2088232"/>
                <a:gridCol w="1944216"/>
                <a:gridCol w="141852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Institute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N.</a:t>
                      </a:r>
                      <a:r>
                        <a:rPr lang="en-US" sz="1400" baseline="0" dirty="0" smtClean="0"/>
                        <a:t> of ESRs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Months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ESR-months</a:t>
                      </a:r>
                    </a:p>
                    <a:p>
                      <a:r>
                        <a:rPr lang="en-US" sz="1400" dirty="0" smtClean="0"/>
                        <a:t>1 Feb 2012 - 30 Sept 2013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% </a:t>
                      </a:r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expenditure over </a:t>
                      </a: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</a:t>
                      </a:r>
                      <a:b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Feb </a:t>
                      </a:r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2012 - 31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Jan </a:t>
                      </a:r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2016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% at Mid-term</a:t>
                      </a:r>
                    </a:p>
                    <a:p>
                      <a:r>
                        <a:rPr lang="en-US" sz="1400" dirty="0" smtClean="0"/>
                        <a:t>–&gt; 30 Sept 2013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CERN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114%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36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CTU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110%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IBA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72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Jablotron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36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MI.AM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36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129%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POLIMI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72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60%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SL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36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+mn-lt"/>
                        </a:rPr>
                        <a:t>15</a:t>
                      </a:r>
                      <a:endParaRPr lang="en-GB" sz="1800" b="1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</a:rPr>
                        <a:t>27%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n-lt"/>
                        </a:rPr>
                        <a:t>98%</a:t>
                      </a:r>
                      <a:endParaRPr lang="en-GB" dirty="0">
                        <a:latin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98946" y="5805264"/>
            <a:ext cx="4096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Category 3: 1800 </a:t>
            </a:r>
            <a:r>
              <a:rPr lang="en-US" dirty="0" smtClean="0"/>
              <a:t>€ per </a:t>
            </a:r>
            <a:r>
              <a:rPr lang="en-US" dirty="0"/>
              <a:t>researcher/month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10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Sponsorships and partnerships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27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39551" y="1196752"/>
            <a:ext cx="8209929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spcAft>
                <a:spcPts val="12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Support to “local” PhD students</a:t>
            </a:r>
          </a:p>
          <a:p>
            <a:pPr marL="354013" indent="-354013">
              <a:spcAft>
                <a:spcPts val="24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Participation in training course at 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(Vienna) and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(Milano) annual ARDENT workshops open to outside students (14 extra-ARDENT students attending the training course on experimental microdosimetry on 17-18 October 2013)</a:t>
            </a:r>
          </a:p>
          <a:p>
            <a:pPr marL="269875" indent="-269875">
              <a:spcAft>
                <a:spcPts val="24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 		     </a:t>
            </a:r>
            <a:r>
              <a:rPr lang="en-GB" sz="2200" u="sng" dirty="0" smtClean="0"/>
              <a:t>Biologically </a:t>
            </a:r>
            <a:r>
              <a:rPr lang="en-GB" sz="2200" u="sng" dirty="0"/>
              <a:t>weighted quantities in radiotherapy</a:t>
            </a:r>
            <a:endParaRPr lang="en-US" sz="2200" u="sng" dirty="0"/>
          </a:p>
          <a:p>
            <a:pPr marL="269875" indent="-269875">
              <a:spcAft>
                <a:spcPts val="1200"/>
              </a:spcAft>
              <a:buSzPct val="125000"/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69875" indent="-269875">
              <a:spcAft>
                <a:spcPts val="30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 </a:t>
            </a:r>
          </a:p>
          <a:p>
            <a:pPr marL="269875" indent="-269875">
              <a:spcAft>
                <a:spcPts val="12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 </a:t>
            </a:r>
          </a:p>
        </p:txBody>
      </p:sp>
      <p:pic>
        <p:nvPicPr>
          <p:cNvPr id="2050" name="Picture 2" descr="\\cern.ch\dfs\Users\s\silari\Desktop\a30575718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56992"/>
            <a:ext cx="1600198" cy="103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Users\s\silari\Desktop\log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652" y="5301208"/>
            <a:ext cx="47625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cern.ch\dfs\Users\s\silari\Desktop\eurados_banner_breed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415"/>
          <a:stretch/>
        </p:blipFill>
        <p:spPr bwMode="auto">
          <a:xfrm>
            <a:off x="971600" y="4689200"/>
            <a:ext cx="4684824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04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Sponsorships and partnerships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28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\\cern.ch\dfs\Users\s\silari\Desktop\ASP2012Post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3376552" cy="521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s\silari\Desktop\ASP2014_Poster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702" y="1166367"/>
            <a:ext cx="3327794" cy="514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>
            <a:spLocks noChangeAspect="1"/>
          </p:cNvSpPr>
          <p:nvPr/>
        </p:nvSpPr>
        <p:spPr>
          <a:xfrm>
            <a:off x="296226" y="5705952"/>
            <a:ext cx="656712" cy="6567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6075528" y="5623924"/>
            <a:ext cx="656712" cy="6567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3438534" y="1268760"/>
            <a:ext cx="2328307" cy="14465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vert="horz" wrap="square" rtlCol="0">
            <a:spAutoFit/>
          </a:bodyPr>
          <a:lstStyle/>
          <a:p>
            <a:r>
              <a:rPr lang="en-US" sz="1300" dirty="0"/>
              <a:t>African School of Physics </a:t>
            </a:r>
            <a:endParaRPr lang="en-US" sz="1300" dirty="0" smtClean="0"/>
          </a:p>
          <a:p>
            <a:pPr>
              <a:spcAft>
                <a:spcPts val="600"/>
              </a:spcAft>
            </a:pPr>
            <a:r>
              <a:rPr lang="en-US" sz="1300" dirty="0"/>
              <a:t>Stellenbosch (SA) </a:t>
            </a:r>
            <a:r>
              <a:rPr lang="en-US" sz="1300" dirty="0" smtClean="0"/>
              <a:t>–August </a:t>
            </a:r>
            <a:r>
              <a:rPr lang="en-US" sz="1300" dirty="0"/>
              <a:t>2010 </a:t>
            </a:r>
            <a:endParaRPr lang="en-US" sz="1300" dirty="0" smtClean="0"/>
          </a:p>
          <a:p>
            <a:r>
              <a:rPr lang="en-US" sz="1300" dirty="0" smtClean="0"/>
              <a:t>African School of Physics 2012 </a:t>
            </a:r>
          </a:p>
          <a:p>
            <a:pPr>
              <a:spcAft>
                <a:spcPts val="600"/>
              </a:spcAft>
            </a:pPr>
            <a:r>
              <a:rPr lang="en-US" sz="1300" dirty="0"/>
              <a:t>Kumasi, </a:t>
            </a:r>
            <a:r>
              <a:rPr lang="en-US" sz="1300" dirty="0" smtClean="0"/>
              <a:t>Ghana</a:t>
            </a:r>
            <a:r>
              <a:rPr lang="en-US" sz="1300" dirty="0"/>
              <a:t> – </a:t>
            </a:r>
            <a:r>
              <a:rPr lang="en-US" sz="1300" dirty="0" smtClean="0"/>
              <a:t>July </a:t>
            </a:r>
            <a:r>
              <a:rPr lang="en-US" sz="1300" dirty="0"/>
              <a:t>2012</a:t>
            </a:r>
          </a:p>
          <a:p>
            <a:r>
              <a:rPr lang="en-US" sz="1300" dirty="0"/>
              <a:t>African School of Physics </a:t>
            </a:r>
            <a:r>
              <a:rPr lang="en-US" sz="1300" dirty="0" smtClean="0"/>
              <a:t>2014</a:t>
            </a:r>
          </a:p>
          <a:p>
            <a:r>
              <a:rPr lang="en-US" sz="1300" dirty="0"/>
              <a:t>Dakar, Senegal</a:t>
            </a:r>
            <a:r>
              <a:rPr lang="en-US" sz="1300" dirty="0" smtClean="0"/>
              <a:t>, August 2014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39385" y="5797557"/>
            <a:ext cx="1126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ARDENT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115616" y="5997612"/>
            <a:ext cx="292377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004048" y="5997612"/>
            <a:ext cx="864096" cy="501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91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Acknowledgements</a:t>
            </a:r>
            <a:endParaRPr lang="en-US" sz="3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29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9553" y="1556792"/>
            <a:ext cx="76106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Thank </a:t>
            </a:r>
            <a:r>
              <a:rPr lang="en-US" sz="2400" dirty="0"/>
              <a:t>you </a:t>
            </a:r>
            <a:r>
              <a:rPr lang="en-US" sz="2400" dirty="0" smtClean="0"/>
              <a:t>to:</a:t>
            </a:r>
          </a:p>
          <a:p>
            <a:endParaRPr lang="en-US" sz="2400" dirty="0"/>
          </a:p>
          <a:p>
            <a:pPr marL="269875" indent="-269875"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REA </a:t>
            </a:r>
            <a:r>
              <a:rPr lang="en-US" sz="2400" dirty="0"/>
              <a:t>and the Project Officers </a:t>
            </a:r>
            <a:r>
              <a:rPr lang="en-US" sz="2400" dirty="0" smtClean="0"/>
              <a:t>(Sergio Mastropierro and Mika </a:t>
            </a:r>
            <a:r>
              <a:rPr lang="en-US" sz="2400" dirty="0" err="1" smtClean="0"/>
              <a:t>Levonen</a:t>
            </a:r>
            <a:r>
              <a:rPr lang="en-US" sz="2400" dirty="0" smtClean="0"/>
              <a:t>) who </a:t>
            </a:r>
            <a:r>
              <a:rPr lang="en-US" sz="2400" dirty="0"/>
              <a:t>have worked with us on ARDENT and helped us to get this </a:t>
            </a:r>
            <a:r>
              <a:rPr lang="en-US" sz="2400" dirty="0" smtClean="0"/>
              <a:t>far</a:t>
            </a:r>
          </a:p>
          <a:p>
            <a:pPr marL="269875" indent="-269875">
              <a:buSzPct val="125000"/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69875" indent="-269875"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The colleagues (supervisors and experts) of the Full and Associated partners</a:t>
            </a:r>
          </a:p>
          <a:p>
            <a:pPr marL="269875" indent="-269875">
              <a:buSzPct val="125000"/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69875" indent="-269875"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/>
              <a:t>All ESRs for their enthusiasm, commitment and hard work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133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ARDENT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3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3529" y="1559277"/>
            <a:ext cx="8496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8 full partners</a:t>
            </a:r>
            <a:r>
              <a:rPr lang="en-US" sz="2400" dirty="0" smtClean="0"/>
              <a:t>: 3 research institutions, 2 academic, 3 industry</a:t>
            </a:r>
          </a:p>
          <a:p>
            <a:pPr algn="ctr"/>
            <a:r>
              <a:rPr lang="en-US" sz="2400" b="1" dirty="0" smtClean="0"/>
              <a:t>6 associate partners</a:t>
            </a:r>
            <a:r>
              <a:rPr lang="en-US" sz="2400" dirty="0" smtClean="0"/>
              <a:t>: 1 </a:t>
            </a:r>
            <a:r>
              <a:rPr lang="en-US" sz="2400" dirty="0"/>
              <a:t>research </a:t>
            </a:r>
            <a:r>
              <a:rPr lang="en-US" sz="2400" dirty="0" smtClean="0"/>
              <a:t>institution, 4 </a:t>
            </a:r>
            <a:r>
              <a:rPr lang="en-US" sz="2400" dirty="0"/>
              <a:t>academic, </a:t>
            </a:r>
            <a:r>
              <a:rPr lang="en-US" sz="2400" dirty="0" smtClean="0"/>
              <a:t>1 </a:t>
            </a:r>
            <a:r>
              <a:rPr lang="en-US" sz="2400" dirty="0"/>
              <a:t>industry</a:t>
            </a:r>
            <a:endParaRPr lang="en-GB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45301" y="2981851"/>
            <a:ext cx="8496943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000" dirty="0" smtClean="0"/>
              <a:t>Originally 12 partners (7 full and 5 associate)</a:t>
            </a:r>
            <a:endParaRPr lang="en-GB" sz="2000" dirty="0" smtClean="0"/>
          </a:p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000" dirty="0" smtClean="0"/>
              <a:t>Development </a:t>
            </a:r>
            <a:r>
              <a:rPr lang="en-GB" sz="2000" dirty="0"/>
              <a:t>of radiation sensors and dosimeters </a:t>
            </a:r>
            <a:r>
              <a:rPr lang="en-GB" sz="2000" dirty="0" smtClean="0"/>
              <a:t>moved </a:t>
            </a:r>
            <a:r>
              <a:rPr lang="en-GB" sz="2000" dirty="0"/>
              <a:t>from AIT to </a:t>
            </a:r>
            <a:r>
              <a:rPr lang="en-GB" sz="2000" dirty="0" err="1"/>
              <a:t>Seibersdorf</a:t>
            </a:r>
            <a:r>
              <a:rPr lang="en-GB" sz="2000" dirty="0"/>
              <a:t> Laboratories (SL</a:t>
            </a:r>
            <a:r>
              <a:rPr lang="en-GB" sz="2000" dirty="0" smtClean="0"/>
              <a:t>) after ARDENT starting date</a:t>
            </a:r>
          </a:p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000" dirty="0" smtClean="0"/>
              <a:t>AIT group split between AIT and SL, SL joined as 8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full partner</a:t>
            </a:r>
          </a:p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000" dirty="0" smtClean="0"/>
              <a:t>One ESR with AIT and one ESR with SL</a:t>
            </a:r>
          </a:p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000" dirty="0" smtClean="0"/>
              <a:t>Revised Grant Agreement entered into force on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January 2013 (retroactive)</a:t>
            </a:r>
          </a:p>
          <a:p>
            <a:pPr marL="285750" indent="-285750"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000" dirty="0" smtClean="0"/>
              <a:t>On 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January 2013 LNL-INFN </a:t>
            </a:r>
            <a:r>
              <a:rPr lang="en-GB" sz="2000" dirty="0"/>
              <a:t>joined ARDENT as </a:t>
            </a:r>
            <a:r>
              <a:rPr lang="en-GB" sz="2000" dirty="0" smtClean="0"/>
              <a:t>6</a:t>
            </a:r>
            <a:r>
              <a:rPr lang="en-GB" sz="2000" baseline="30000" dirty="0" smtClean="0"/>
              <a:t>th</a:t>
            </a:r>
            <a:r>
              <a:rPr lang="en-GB" sz="2000" dirty="0"/>
              <a:t> </a:t>
            </a:r>
            <a:r>
              <a:rPr lang="en-GB" sz="2000" dirty="0" smtClean="0"/>
              <a:t>associate </a:t>
            </a:r>
            <a:r>
              <a:rPr lang="en-GB" sz="2000" dirty="0"/>
              <a:t>partner because of its expertise in microdosimetry</a:t>
            </a:r>
          </a:p>
        </p:txBody>
      </p:sp>
    </p:spTree>
    <p:extLst>
      <p:ext uri="{BB962C8B-B14F-4D97-AF65-F5344CB8AC3E}">
        <p14:creationId xmlns:p14="http://schemas.microsoft.com/office/powerpoint/2010/main" val="133918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228600" y="1340768"/>
            <a:ext cx="8382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200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T</a:t>
            </a:r>
            <a:r>
              <a:rPr kumimoji="0" lang="en-GB" sz="22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hree technologies</a:t>
            </a:r>
          </a:p>
          <a:p>
            <a:pPr marL="360363" marR="0" lvl="0" indent="-3603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2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gas detectors [gas electron multipliers (GEM), tissue equivalent proportional counters (TEPC), ionization chambers]</a:t>
            </a:r>
            <a:endParaRPr kumimoji="0" lang="en-US" sz="22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360363" marR="0" lvl="0" indent="-3603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2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solid state detectors [Medipix, silicon micro-dosimeters]</a:t>
            </a:r>
            <a:endParaRPr kumimoji="0" lang="en-US" sz="22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360363" marR="0" lvl="0" indent="-3603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2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track detector techniques [CR-39]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200" dirty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Main objectives</a:t>
            </a:r>
          </a:p>
          <a:p>
            <a:pPr marL="360363" lvl="1" indent="-360363" algn="just" eaLnBrk="0" fontAlgn="base" hangingPunct="0">
              <a:spcBef>
                <a:spcPct val="0"/>
              </a:spcBef>
              <a:spcAft>
                <a:spcPct val="0"/>
              </a:spcAft>
              <a:buSzPct val="125000"/>
              <a:buFont typeface="Arial" pitchFamily="34" charset="0"/>
              <a:buChar char="•"/>
            </a:pPr>
            <a:r>
              <a:rPr lang="en-GB" sz="2200" dirty="0">
                <a:ea typeface="Times New Roman" pitchFamily="18" charset="0"/>
                <a:cs typeface="Times New Roman" pitchFamily="18" charset="0"/>
              </a:rPr>
              <a:t>Radiation dosimetry</a:t>
            </a:r>
          </a:p>
          <a:p>
            <a:pPr marL="360363" lvl="1" indent="-360363" algn="just" eaLnBrk="0" fontAlgn="base" hangingPunct="0">
              <a:spcBef>
                <a:spcPct val="0"/>
              </a:spcBef>
              <a:spcAft>
                <a:spcPct val="0"/>
              </a:spcAft>
              <a:buSzPct val="125000"/>
              <a:buFont typeface="Arial" pitchFamily="34" charset="0"/>
              <a:buChar char="•"/>
            </a:pPr>
            <a:r>
              <a:rPr lang="en-GB" sz="2200" dirty="0">
                <a:ea typeface="Times New Roman" pitchFamily="18" charset="0"/>
                <a:cs typeface="Times New Roman" pitchFamily="18" charset="0"/>
              </a:rPr>
              <a:t>Micro- </a:t>
            </a:r>
            <a:r>
              <a:rPr lang="en-GB" sz="2200" dirty="0" smtClean="0">
                <a:ea typeface="Times New Roman" pitchFamily="18" charset="0"/>
                <a:cs typeface="Times New Roman" pitchFamily="18" charset="0"/>
              </a:rPr>
              <a:t>(and maybe sub-micro-) dosimetry</a:t>
            </a:r>
            <a:endParaRPr lang="en-GB" sz="2200" dirty="0">
              <a:ea typeface="Times New Roman" pitchFamily="18" charset="0"/>
              <a:cs typeface="Times New Roman" pitchFamily="18" charset="0"/>
            </a:endParaRPr>
          </a:p>
          <a:p>
            <a:pPr marL="360363" lvl="1" indent="-360363" algn="just" eaLnBrk="0" fontAlgn="base" hangingPunct="0">
              <a:spcBef>
                <a:spcPct val="0"/>
              </a:spcBef>
              <a:spcAft>
                <a:spcPct val="0"/>
              </a:spcAft>
              <a:buSzPct val="125000"/>
              <a:buFont typeface="Arial" pitchFamily="34" charset="0"/>
              <a:buChar char="•"/>
            </a:pPr>
            <a:r>
              <a:rPr lang="en-US" sz="2200" dirty="0" smtClean="0">
                <a:ea typeface="Times New Roman" pitchFamily="18" charset="0"/>
                <a:cs typeface="Times New Roman" pitchFamily="18" charset="0"/>
              </a:rPr>
              <a:t>Neutron </a:t>
            </a:r>
            <a:r>
              <a:rPr lang="en-US" sz="2200" dirty="0">
                <a:ea typeface="Times New Roman" pitchFamily="18" charset="0"/>
                <a:cs typeface="Times New Roman" pitchFamily="18" charset="0"/>
              </a:rPr>
              <a:t>spectrometry</a:t>
            </a:r>
            <a:endParaRPr lang="en-GB" sz="2200" dirty="0"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200" dirty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Applications</a:t>
            </a:r>
          </a:p>
          <a:p>
            <a:pPr marL="360363" lvl="1" indent="-360363" algn="just" eaLnBrk="0" fontAlgn="base" hangingPunct="0">
              <a:spcBef>
                <a:spcPct val="0"/>
              </a:spcBef>
              <a:spcAft>
                <a:spcPct val="0"/>
              </a:spcAft>
              <a:buSzPct val="125000"/>
              <a:buFont typeface="Arial" pitchFamily="34" charset="0"/>
              <a:buChar char="•"/>
            </a:pPr>
            <a:r>
              <a:rPr lang="en-GB" sz="2200" dirty="0">
                <a:ea typeface="Times New Roman" pitchFamily="18" charset="0"/>
                <a:cs typeface="Times New Roman" pitchFamily="18" charset="0"/>
              </a:rPr>
              <a:t>Characterization of radiation fields at particle </a:t>
            </a:r>
            <a:r>
              <a:rPr lang="en-GB" sz="2200" dirty="0" smtClean="0">
                <a:ea typeface="Times New Roman" pitchFamily="18" charset="0"/>
                <a:cs typeface="Times New Roman" pitchFamily="18" charset="0"/>
              </a:rPr>
              <a:t>accelerators</a:t>
            </a:r>
          </a:p>
          <a:p>
            <a:pPr marL="360363" lvl="1" indent="-360363" algn="just" eaLnBrk="0" fontAlgn="base" hangingPunct="0">
              <a:spcBef>
                <a:spcPct val="0"/>
              </a:spcBef>
              <a:spcAft>
                <a:spcPct val="0"/>
              </a:spcAft>
              <a:buSzPct val="125000"/>
              <a:buFont typeface="Arial" pitchFamily="34" charset="0"/>
              <a:buChar char="•"/>
            </a:pPr>
            <a:r>
              <a:rPr lang="en-GB" sz="2200" dirty="0" smtClean="0">
                <a:ea typeface="Times New Roman" pitchFamily="18" charset="0"/>
                <a:cs typeface="Times New Roman" pitchFamily="18" charset="0"/>
              </a:rPr>
              <a:t>Characterization of radiation fields on-board aircrafts and in space</a:t>
            </a:r>
          </a:p>
          <a:p>
            <a:pPr marL="360363" lvl="1" indent="-360363" algn="just" eaLnBrk="0" fontAlgn="base" hangingPunct="0">
              <a:spcBef>
                <a:spcPct val="0"/>
              </a:spcBef>
              <a:spcAft>
                <a:spcPct val="0"/>
              </a:spcAft>
              <a:buSzPct val="125000"/>
              <a:buFont typeface="Arial" pitchFamily="34" charset="0"/>
              <a:buChar char="•"/>
            </a:pPr>
            <a:r>
              <a:rPr lang="en-GB" sz="2200" dirty="0" smtClean="0"/>
              <a:t>Assessment </a:t>
            </a:r>
            <a:r>
              <a:rPr lang="en-GB" sz="2200" dirty="0"/>
              <a:t>of secondary dose to RT patient</a:t>
            </a:r>
            <a:endParaRPr lang="en-GB" sz="2200" dirty="0">
              <a:ea typeface="Times New Roman" pitchFamily="18" charset="0"/>
              <a:cs typeface="Times New Roman" pitchFamily="18" charset="0"/>
            </a:endParaRPr>
          </a:p>
          <a:p>
            <a:pPr marL="360363" lvl="1" indent="-360363" algn="just" eaLnBrk="0" fontAlgn="base" hangingPunct="0">
              <a:spcBef>
                <a:spcPct val="0"/>
              </a:spcBef>
              <a:spcAft>
                <a:spcPct val="0"/>
              </a:spcAft>
              <a:buSzPct val="125000"/>
              <a:buFont typeface="Arial" pitchFamily="34" charset="0"/>
              <a:buChar char="•"/>
            </a:pPr>
            <a:r>
              <a:rPr lang="en-GB" sz="2200" dirty="0"/>
              <a:t>Measurement of properties of clinical hadron </a:t>
            </a:r>
            <a:r>
              <a:rPr lang="en-GB" sz="2200" dirty="0" smtClean="0"/>
              <a:t>beams</a:t>
            </a:r>
            <a:endParaRPr lang="en-GB" sz="2200" dirty="0"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619672" y="228600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ea typeface="Times New Roman" pitchFamily="18" charset="0"/>
                <a:cs typeface="Arial" pitchFamily="34" charset="0"/>
              </a:rPr>
              <a:t>Development of advanced instrumentation for radiation monitoring</a:t>
            </a:r>
            <a:endParaRPr lang="en-GB" sz="2800" b="1" dirty="0" smtClean="0"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4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835218"/>
            <a:ext cx="2520280" cy="1889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32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524000" y="381000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Recruitment</a:t>
            </a:r>
            <a:endParaRPr lang="en-US" sz="3600" dirty="0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205680" y="1501328"/>
            <a:ext cx="86868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0363" lvl="0" indent="-360363" algn="just" eaLnBrk="0" fontAlgn="base" hangingPunct="0">
              <a:spcBef>
                <a:spcPct val="0"/>
              </a:spcBef>
              <a:spcAft>
                <a:spcPts val="1200"/>
              </a:spcAft>
              <a:buFontTx/>
              <a:buChar char="•"/>
            </a:pPr>
            <a:r>
              <a:rPr lang="en-GB" sz="2400" dirty="0" smtClean="0">
                <a:ea typeface="Times New Roman" pitchFamily="18" charset="0"/>
                <a:cs typeface="Arial" pitchFamily="34" charset="0"/>
              </a:rPr>
              <a:t>15 Early Stage Researchers (ESR)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4 at CERN, Geneva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1 ait </a:t>
            </a:r>
            <a:r>
              <a:rPr lang="en-GB" sz="2400" dirty="0" err="1" smtClean="0">
                <a:ea typeface="Times New Roman" pitchFamily="18" charset="0"/>
                <a:cs typeface="Times New Roman" pitchFamily="18" charset="0"/>
              </a:rPr>
              <a:t>AIT</a:t>
            </a: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, Vienna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3 at CTU, Prague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at IBA </a:t>
            </a:r>
            <a:r>
              <a:rPr kumimoji="0" lang="en-US" sz="240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Dosimetry, </a:t>
            </a:r>
            <a:r>
              <a:rPr lang="en-GB" sz="2400" dirty="0" err="1" smtClean="0"/>
              <a:t>Schwarzenbruck</a:t>
            </a:r>
            <a:endParaRPr lang="en-GB" sz="2400" dirty="0" smtClean="0"/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kumimoji="0" lang="en-GB" sz="240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GB" sz="240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at </a:t>
            </a:r>
            <a:r>
              <a:rPr kumimoji="0" lang="en-GB" sz="2400" u="none" strike="noStrike" cap="none" normalizeH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Jablotron</a:t>
            </a:r>
            <a:r>
              <a:rPr kumimoji="0" lang="en-GB" sz="240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/>
              <a:t>Jablonec</a:t>
            </a:r>
            <a:r>
              <a:rPr lang="en-GB" sz="2400" dirty="0"/>
              <a:t> </a:t>
            </a:r>
            <a:r>
              <a:rPr lang="en-GB" sz="2400" dirty="0" err="1"/>
              <a:t>nad</a:t>
            </a:r>
            <a:r>
              <a:rPr lang="en-GB" sz="2400" dirty="0"/>
              <a:t> </a:t>
            </a:r>
            <a:r>
              <a:rPr lang="en-GB" sz="2400" dirty="0" err="1" smtClean="0"/>
              <a:t>Nisou</a:t>
            </a:r>
            <a:r>
              <a:rPr lang="en-GB" sz="2400" dirty="0" smtClean="0"/>
              <a:t> (100 km from </a:t>
            </a:r>
            <a:r>
              <a:rPr kumimoji="0" lang="en-GB" sz="240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Prague)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baseline="0" dirty="0" smtClean="0">
                <a:ea typeface="Times New Roman" pitchFamily="18" charset="0"/>
                <a:cs typeface="Times New Roman" pitchFamily="18" charset="0"/>
              </a:rPr>
              <a:t>1</a:t>
            </a: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 at MI.AM, </a:t>
            </a:r>
            <a:r>
              <a:rPr lang="en-GB" sz="2400" dirty="0" err="1"/>
              <a:t>Fabiano</a:t>
            </a:r>
            <a:r>
              <a:rPr lang="en-GB" sz="2400" dirty="0"/>
              <a:t> di </a:t>
            </a:r>
            <a:r>
              <a:rPr lang="en-GB" sz="2400" dirty="0" err="1"/>
              <a:t>Rivergaro</a:t>
            </a:r>
            <a:r>
              <a:rPr lang="en-GB" sz="2400" dirty="0"/>
              <a:t> </a:t>
            </a: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(near Piacenza)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kumimoji="0" lang="en-GB" sz="240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GB" sz="240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at the </a:t>
            </a:r>
            <a:r>
              <a:rPr kumimoji="0" lang="en-GB" sz="2400" u="none" strike="noStrike" cap="none" normalizeH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Politecnico</a:t>
            </a:r>
            <a:r>
              <a:rPr kumimoji="0" lang="en-GB" sz="240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, Milano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US" sz="2400" b="0" i="0" baseline="0" dirty="0" smtClean="0">
                <a:ea typeface="Times New Roman" pitchFamily="18" charset="0"/>
                <a:cs typeface="Times New Roman" pitchFamily="18" charset="0"/>
              </a:rPr>
              <a:t>1 at </a:t>
            </a:r>
            <a:r>
              <a:rPr lang="en-US" sz="2400" b="0" i="0" baseline="0" dirty="0" err="1" smtClean="0">
                <a:ea typeface="Times New Roman" pitchFamily="18" charset="0"/>
                <a:cs typeface="Times New Roman" pitchFamily="18" charset="0"/>
              </a:rPr>
              <a:t>Seibersdorf</a:t>
            </a:r>
            <a:r>
              <a:rPr lang="en-US" sz="2400" b="0" i="0" dirty="0" smtClean="0">
                <a:ea typeface="Times New Roman" pitchFamily="18" charset="0"/>
                <a:cs typeface="Times New Roman" pitchFamily="18" charset="0"/>
              </a:rPr>
              <a:t> Laboratories, </a:t>
            </a:r>
            <a:r>
              <a:rPr lang="en-US" sz="2400" b="0" i="0" dirty="0" err="1" smtClean="0">
                <a:ea typeface="Times New Roman" pitchFamily="18" charset="0"/>
                <a:cs typeface="Times New Roman" pitchFamily="18" charset="0"/>
              </a:rPr>
              <a:t>Seibersdorf</a:t>
            </a:r>
            <a:endParaRPr kumimoji="0" lang="en-GB" sz="2400" b="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  <a:cs typeface="Times New Roman" pitchFamily="18" charset="0"/>
            </a:endParaRP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All ESRs are enrolled in a PhD program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5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07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524000" y="381000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Recruitment</a:t>
            </a:r>
            <a:endParaRPr lang="en-US" sz="3600" dirty="0"/>
          </a:p>
        </p:txBody>
      </p:sp>
      <p:sp>
        <p:nvSpPr>
          <p:cNvPr id="15" name="Rectangle 14"/>
          <p:cNvSpPr/>
          <p:nvPr/>
        </p:nvSpPr>
        <p:spPr>
          <a:xfrm>
            <a:off x="394521" y="1486520"/>
            <a:ext cx="804427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All positions advertised </a:t>
            </a:r>
            <a:r>
              <a:rPr lang="en-US" sz="2400" dirty="0" smtClean="0"/>
              <a:t>network-wide (ARDENT website, </a:t>
            </a:r>
            <a:r>
              <a:rPr lang="en-US" sz="2400" dirty="0"/>
              <a:t>CERN’s e-recruitment </a:t>
            </a:r>
            <a:r>
              <a:rPr lang="en-US" sz="2400" dirty="0" smtClean="0"/>
              <a:t>system, </a:t>
            </a:r>
            <a:r>
              <a:rPr lang="en-US" sz="2400" dirty="0" err="1" smtClean="0"/>
              <a:t>Euraxess</a:t>
            </a:r>
            <a:r>
              <a:rPr lang="en-US" sz="2400" dirty="0" smtClean="0"/>
              <a:t>, </a:t>
            </a:r>
            <a:r>
              <a:rPr lang="en-US" sz="2400" dirty="0"/>
              <a:t>LinkedIn, Facebook, Twitter, the Institute of Physics and the Institute of Engineering and </a:t>
            </a:r>
            <a:r>
              <a:rPr lang="en-US" sz="2400" dirty="0" smtClean="0"/>
              <a:t>Technology, local advertisement)</a:t>
            </a:r>
            <a:endParaRPr lang="en-US" sz="2400" dirty="0"/>
          </a:p>
          <a:p>
            <a:pPr marL="180975" indent="-1809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All ESR applications handled via the CERN ERT tool</a:t>
            </a:r>
          </a:p>
          <a:p>
            <a:pPr marL="180975" indent="-1809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87 applications </a:t>
            </a:r>
            <a:r>
              <a:rPr lang="en-US" sz="2400" dirty="0" smtClean="0"/>
              <a:t>received, of </a:t>
            </a:r>
            <a:r>
              <a:rPr lang="en-US" sz="2400" dirty="0"/>
              <a:t>which 74 were eligible for consideration for recruitment with at least one of the </a:t>
            </a:r>
            <a:r>
              <a:rPr lang="en-US" sz="2400" dirty="0" smtClean="0"/>
              <a:t>beneficiaries</a:t>
            </a:r>
          </a:p>
          <a:p>
            <a:pPr marL="180975" indent="-1809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Publication started in February 2012 for 6 weeks </a:t>
            </a:r>
            <a:r>
              <a:rPr lang="en-US" sz="2400" dirty="0" smtClean="0"/>
              <a:t>initially, positions </a:t>
            </a:r>
            <a:r>
              <a:rPr lang="en-US" sz="2400" dirty="0"/>
              <a:t>left </a:t>
            </a:r>
            <a:r>
              <a:rPr lang="en-US" sz="2400" dirty="0" smtClean="0"/>
              <a:t>open </a:t>
            </a:r>
            <a:r>
              <a:rPr lang="en-US" sz="2400" dirty="0"/>
              <a:t>on CERN’s e-recruitment system until </a:t>
            </a:r>
            <a:r>
              <a:rPr lang="en-US" sz="2400" dirty="0" smtClean="0"/>
              <a:t>June</a:t>
            </a:r>
          </a:p>
          <a:p>
            <a:pPr marL="180975" indent="-1809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Applications re-opened for a few weeks in November 2012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6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94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524000" y="381000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Recruitment</a:t>
            </a:r>
            <a:endParaRPr lang="en-US" sz="3600" dirty="0"/>
          </a:p>
        </p:txBody>
      </p:sp>
      <p:sp>
        <p:nvSpPr>
          <p:cNvPr id="15" name="Rectangle 14"/>
          <p:cNvSpPr/>
          <p:nvPr/>
        </p:nvSpPr>
        <p:spPr>
          <a:xfrm>
            <a:off x="394520" y="1663928"/>
            <a:ext cx="849796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Almost 28% </a:t>
            </a:r>
            <a:r>
              <a:rPr lang="en-US" sz="2400" dirty="0" smtClean="0"/>
              <a:t>of the candidates were </a:t>
            </a:r>
            <a:r>
              <a:rPr lang="en-US" sz="2400" dirty="0"/>
              <a:t>from females, with nearly 27% (4/15) females appointed </a:t>
            </a:r>
            <a:endParaRPr lang="en-US" sz="2400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en-US" sz="2400" dirty="0" smtClean="0"/>
              <a:t>Selection of candidates done by the respective institutes</a:t>
            </a:r>
          </a:p>
          <a:p>
            <a:pPr marL="638175" lvl="1" indent="-180975">
              <a:buSzPct val="80000"/>
              <a:buFont typeface="Courier New" pitchFamily="49" charset="0"/>
              <a:buChar char="o"/>
            </a:pPr>
            <a:r>
              <a:rPr lang="en-US" sz="2400" dirty="0" smtClean="0"/>
              <a:t> </a:t>
            </a:r>
            <a:r>
              <a:rPr lang="en-US" sz="2400" dirty="0"/>
              <a:t>Selection process documented</a:t>
            </a:r>
          </a:p>
          <a:p>
            <a:pPr marL="638175" lvl="1" indent="-180975">
              <a:spcAft>
                <a:spcPts val="600"/>
              </a:spcAft>
              <a:buSzPct val="80000"/>
              <a:buFont typeface="Courier New" pitchFamily="49" charset="0"/>
              <a:buChar char="o"/>
            </a:pPr>
            <a:r>
              <a:rPr lang="en-US" sz="2400" dirty="0"/>
              <a:t> Researchers recruited under employment </a:t>
            </a:r>
            <a:r>
              <a:rPr lang="en-US" sz="2400" dirty="0" smtClean="0"/>
              <a:t>contract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sz="2400" dirty="0" smtClean="0"/>
              <a:t>Applications not limited to the EU countries (mobility criteria), selected candidates are: </a:t>
            </a:r>
            <a:endParaRPr lang="en-US" sz="2400" dirty="0"/>
          </a:p>
          <a:p>
            <a:pPr marL="638175" lvl="1" indent="-180975">
              <a:buSzPct val="80000"/>
              <a:buFont typeface="Courier New" pitchFamily="49" charset="0"/>
              <a:buChar char="o"/>
            </a:pPr>
            <a:r>
              <a:rPr lang="en-US" sz="2400" dirty="0" smtClean="0"/>
              <a:t> 9 European</a:t>
            </a:r>
          </a:p>
          <a:p>
            <a:pPr marL="1257300" lvl="2" indent="-342900">
              <a:buSzPct val="80000"/>
              <a:buFont typeface="Wingdings" panose="05000000000000000000" pitchFamily="2" charset="2"/>
              <a:buChar char="q"/>
            </a:pPr>
            <a:r>
              <a:rPr lang="en-GB" sz="2400" dirty="0" smtClean="0"/>
              <a:t>Germany, Greece (2), Italy (3), Slovakia, Sweden, </a:t>
            </a:r>
            <a:r>
              <a:rPr lang="en-GB" sz="2400" dirty="0"/>
              <a:t>U.K</a:t>
            </a:r>
            <a:r>
              <a:rPr lang="en-GB" sz="2400" dirty="0" smtClean="0"/>
              <a:t>.</a:t>
            </a:r>
            <a:endParaRPr lang="en-US" sz="2400" dirty="0" smtClean="0"/>
          </a:p>
          <a:p>
            <a:pPr marL="719138" lvl="2" indent="-261938">
              <a:buSzPct val="80000"/>
              <a:buFont typeface="Courier New" panose="02070309020205020404" pitchFamily="49" charset="0"/>
              <a:buChar char="o"/>
            </a:pPr>
            <a:r>
              <a:rPr lang="en-US" sz="2400" dirty="0" smtClean="0"/>
              <a:t>6 non-European</a:t>
            </a:r>
          </a:p>
          <a:p>
            <a:pPr marL="1257300" lvl="3" indent="-342900">
              <a:spcAft>
                <a:spcPts val="600"/>
              </a:spcAft>
              <a:buSzPct val="80000"/>
              <a:buFont typeface="Wingdings" panose="05000000000000000000" pitchFamily="2" charset="2"/>
              <a:buChar char="q"/>
            </a:pPr>
            <a:r>
              <a:rPr lang="en-GB" sz="2400" dirty="0" smtClean="0"/>
              <a:t>Australia (2), Colombia, India (2), Mauritius</a:t>
            </a:r>
            <a:endParaRPr lang="en-US" sz="2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7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92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524000" y="381000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Recruitment</a:t>
            </a:r>
            <a:endParaRPr lang="en-US" sz="3600" dirty="0"/>
          </a:p>
        </p:txBody>
      </p:sp>
      <p:sp>
        <p:nvSpPr>
          <p:cNvPr id="15" name="Rectangle 14"/>
          <p:cNvSpPr/>
          <p:nvPr/>
        </p:nvSpPr>
        <p:spPr>
          <a:xfrm>
            <a:off x="251520" y="2037035"/>
            <a:ext cx="864096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Aft>
                <a:spcPts val="1200"/>
              </a:spcAft>
              <a:buSzPct val="125000"/>
              <a:buFont typeface="Arial" pitchFamily="34" charset="0"/>
              <a:buChar char="•"/>
            </a:pPr>
            <a:r>
              <a:rPr lang="en-US" sz="2400" dirty="0" smtClean="0"/>
              <a:t>All contracts started within the first 12 months, except 2 (SL, CTU)</a:t>
            </a:r>
          </a:p>
          <a:p>
            <a:pPr marL="360363" indent="-360363">
              <a:spcAft>
                <a:spcPts val="1200"/>
              </a:spcAft>
              <a:buSzPct val="125000"/>
              <a:buFont typeface="Arial" pitchFamily="34" charset="0"/>
              <a:buChar char="•"/>
            </a:pPr>
            <a:r>
              <a:rPr lang="en-GB" sz="2400" dirty="0"/>
              <a:t>SL and CTU plan to use the remaining </a:t>
            </a:r>
            <a:r>
              <a:rPr lang="en-GB" sz="2400" dirty="0" smtClean="0"/>
              <a:t>man-month funding </a:t>
            </a:r>
            <a:r>
              <a:rPr lang="en-GB" sz="2400" dirty="0"/>
              <a:t>for these positions (6 and </a:t>
            </a:r>
            <a:r>
              <a:rPr lang="en-GB" sz="2400" dirty="0" smtClean="0"/>
              <a:t>8 man-months, </a:t>
            </a:r>
            <a:r>
              <a:rPr lang="en-GB" sz="2400" dirty="0"/>
              <a:t>respectively</a:t>
            </a:r>
            <a:r>
              <a:rPr lang="en-GB" sz="2400" dirty="0" smtClean="0"/>
              <a:t>) for </a:t>
            </a:r>
            <a:r>
              <a:rPr lang="en-GB" sz="2400" dirty="0"/>
              <a:t>short-term contracts on ESR5- and ESR7-related </a:t>
            </a:r>
            <a:r>
              <a:rPr lang="en-GB" sz="2400" dirty="0" smtClean="0"/>
              <a:t>subjects</a:t>
            </a:r>
          </a:p>
          <a:p>
            <a:pPr marL="360363" indent="-360363">
              <a:spcAft>
                <a:spcPts val="1200"/>
              </a:spcAft>
              <a:buSzPct val="125000"/>
              <a:buFont typeface="Arial" pitchFamily="34" charset="0"/>
              <a:buChar char="•"/>
            </a:pPr>
            <a:r>
              <a:rPr lang="en-GB" sz="2400" dirty="0" smtClean="0"/>
              <a:t>No </a:t>
            </a:r>
            <a:r>
              <a:rPr lang="en-GB" sz="2400" dirty="0"/>
              <a:t>major problems with the other </a:t>
            </a:r>
            <a:r>
              <a:rPr lang="en-GB" sz="2400" dirty="0" smtClean="0"/>
              <a:t>positions, only some delays due to administrative / VISA issues for some of the non-EU ESRs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8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04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ARDENT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857"/>
          <a:stretch/>
        </p:blipFill>
        <p:spPr bwMode="auto">
          <a:xfrm>
            <a:off x="698946" y="757863"/>
            <a:ext cx="8193534" cy="50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060" y="82688"/>
            <a:ext cx="1061467" cy="102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0" y="427038"/>
            <a:ext cx="64770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Work Packages</a:t>
            </a:r>
            <a:endParaRPr lang="en-US" sz="3600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52400" y="1403896"/>
            <a:ext cx="86868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0363" lvl="0" indent="-360363" algn="just" eaLnBrk="0" fontAlgn="base" hangingPunct="0">
              <a:spcBef>
                <a:spcPct val="0"/>
              </a:spcBef>
              <a:spcAft>
                <a:spcPts val="1200"/>
              </a:spcAft>
              <a:buFontTx/>
              <a:buChar char="•"/>
            </a:pPr>
            <a:r>
              <a:rPr lang="en-GB" sz="2400" dirty="0" smtClean="0">
                <a:ea typeface="Times New Roman" pitchFamily="18" charset="0"/>
                <a:cs typeface="Arial" pitchFamily="34" charset="0"/>
              </a:rPr>
              <a:t>Seven Work Packages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WP1: gas detectors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WP2: solid state detectors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WP3: track detectors</a:t>
            </a:r>
            <a:endParaRPr lang="en-US" sz="2400" dirty="0" smtClean="0"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WP4: instrument inter-comparison</a:t>
            </a:r>
            <a:endParaRPr lang="en-GB" sz="2400" dirty="0" smtClean="0"/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kumimoji="0" lang="en-GB" sz="240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WP5: training</a:t>
            </a:r>
          </a:p>
          <a:p>
            <a:pPr marL="1073150" lvl="2" indent="-271463" algn="just" eaLnBrk="0" fontAlgn="base" hangingPunct="0">
              <a:spcBef>
                <a:spcPct val="0"/>
              </a:spcBef>
              <a:spcAft>
                <a:spcPts val="6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Individual training programs</a:t>
            </a:r>
          </a:p>
          <a:p>
            <a:pPr marL="1073150" lvl="2" indent="-271463" algn="just" eaLnBrk="0" fontAlgn="base" hangingPunct="0">
              <a:spcBef>
                <a:spcPct val="0"/>
              </a:spcBef>
              <a:spcAft>
                <a:spcPts val="600"/>
              </a:spcAft>
              <a:buSzPct val="80000"/>
              <a:buFont typeface="Courier New" panose="02070309020205020404" pitchFamily="49" charset="0"/>
              <a:buChar char="o"/>
            </a:pPr>
            <a:r>
              <a:rPr kumimoji="0" lang="en-GB" sz="240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Network-wide training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GB" sz="2400" baseline="0" dirty="0" smtClean="0">
                <a:ea typeface="Times New Roman" pitchFamily="18" charset="0"/>
                <a:cs typeface="Times New Roman" pitchFamily="18" charset="0"/>
              </a:rPr>
              <a:t>WP6:</a:t>
            </a: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 dissemination and outreach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kumimoji="0" lang="en-GB" sz="240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WP7: ITN management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9" y="116968"/>
            <a:ext cx="1443895" cy="96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Mid-Term Review, October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– ARDENT overview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B3764-229B-4EBD-8E78-3C4862249963}" type="slidenum">
              <a:rPr lang="en-GB" smtClean="0"/>
              <a:t>9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9552" y="6381329"/>
            <a:ext cx="82099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593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5774</TotalTime>
  <Words>2606</Words>
  <Application>Microsoft Office PowerPoint</Application>
  <PresentationFormat>On-screen Show (4:3)</PresentationFormat>
  <Paragraphs>535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Giacomo Paolo Manessi</dc:creator>
  <cp:lastModifiedBy>Isabelle Marie Fontaine</cp:lastModifiedBy>
  <cp:revision>222</cp:revision>
  <dcterms:created xsi:type="dcterms:W3CDTF">2013-05-06T08:40:04Z</dcterms:created>
  <dcterms:modified xsi:type="dcterms:W3CDTF">2013-10-11T12:42:10Z</dcterms:modified>
</cp:coreProperties>
</file>