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62" r:id="rId6"/>
    <p:sldId id="264" r:id="rId7"/>
    <p:sldId id="265" r:id="rId8"/>
    <p:sldId id="266" r:id="rId9"/>
    <p:sldId id="268" r:id="rId10"/>
    <p:sldId id="259" r:id="rId11"/>
    <p:sldId id="261" r:id="rId12"/>
    <p:sldId id="263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584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60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8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91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3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0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0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3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12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529EF-B8DB-F644-ABEF-F4CFC59AD2D4}" type="datetimeFigureOut">
              <a:rPr lang="en-US" smtClean="0"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84841-F44B-2C4D-9502-8FB002D82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SA2 “</a:t>
            </a:r>
            <a:r>
              <a:rPr lang="en-US" dirty="0" err="1" smtClean="0"/>
              <a:t>Testbeds</a:t>
            </a:r>
            <a:r>
              <a:rPr lang="en-US" dirty="0" smtClean="0"/>
              <a:t> as a Service”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LHCONE Meeting </a:t>
            </a:r>
          </a:p>
          <a:p>
            <a:r>
              <a:rPr lang="en-US" dirty="0" smtClean="0"/>
              <a:t>May 2/3 2013</a:t>
            </a:r>
          </a:p>
          <a:p>
            <a:r>
              <a:rPr lang="en-US" smtClean="0"/>
              <a:t>Geneva, CH</a:t>
            </a:r>
            <a:endParaRPr lang="en-US" dirty="0" smtClean="0"/>
          </a:p>
          <a:p>
            <a:r>
              <a:rPr lang="en-US" dirty="0" smtClean="0"/>
              <a:t>Jerry Sobieski (NORDUnet)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101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Self-Contained Testbed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2400071" y="2382949"/>
            <a:ext cx="4029956" cy="2371837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Elbow Connector 29"/>
          <p:cNvCxnSpPr>
            <a:stCxn id="86" idx="3"/>
            <a:endCxn id="100" idx="2"/>
          </p:cNvCxnSpPr>
          <p:nvPr/>
        </p:nvCxnSpPr>
        <p:spPr>
          <a:xfrm rot="16200000" flipH="1">
            <a:off x="3748448" y="3553681"/>
            <a:ext cx="439902" cy="71117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87" idx="3"/>
            <a:endCxn id="100" idx="1"/>
          </p:cNvCxnSpPr>
          <p:nvPr/>
        </p:nvCxnSpPr>
        <p:spPr>
          <a:xfrm rot="16200000" flipH="1">
            <a:off x="3996699" y="3574611"/>
            <a:ext cx="86730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87" idx="2"/>
            <a:endCxn id="86" idx="1"/>
          </p:cNvCxnSpPr>
          <p:nvPr/>
        </p:nvCxnSpPr>
        <p:spPr>
          <a:xfrm rot="10800000" flipV="1">
            <a:off x="3612810" y="3020002"/>
            <a:ext cx="711178" cy="42740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00" idx="4"/>
            <a:endCxn id="104" idx="3"/>
          </p:cNvCxnSpPr>
          <p:nvPr/>
        </p:nvCxnSpPr>
        <p:spPr>
          <a:xfrm flipV="1">
            <a:off x="4536715" y="3697449"/>
            <a:ext cx="698499" cy="43177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/>
          <p:cNvCxnSpPr>
            <a:stCxn id="87" idx="4"/>
            <a:endCxn id="104" idx="1"/>
          </p:cNvCxnSpPr>
          <p:nvPr/>
        </p:nvCxnSpPr>
        <p:spPr>
          <a:xfrm>
            <a:off x="4536714" y="3020003"/>
            <a:ext cx="698500" cy="43553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Cube 85"/>
          <p:cNvSpPr/>
          <p:nvPr/>
        </p:nvSpPr>
        <p:spPr>
          <a:xfrm>
            <a:off x="3506447" y="3376497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ube 86"/>
          <p:cNvSpPr/>
          <p:nvPr/>
        </p:nvSpPr>
        <p:spPr>
          <a:xfrm>
            <a:off x="4323988" y="2828137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Cube 99"/>
          <p:cNvSpPr/>
          <p:nvPr/>
        </p:nvSpPr>
        <p:spPr>
          <a:xfrm>
            <a:off x="4323989" y="3937356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Cube 103"/>
          <p:cNvSpPr/>
          <p:nvPr/>
        </p:nvSpPr>
        <p:spPr>
          <a:xfrm>
            <a:off x="5128851" y="3384626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2755901" y="2719352"/>
            <a:ext cx="1300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Transport Links</a:t>
            </a:r>
            <a:endParaRPr lang="en-US" sz="1400" dirty="0"/>
          </a:p>
        </p:txBody>
      </p:sp>
      <p:sp>
        <p:nvSpPr>
          <p:cNvPr id="145" name="TextBox 144"/>
          <p:cNvSpPr txBox="1"/>
          <p:nvPr/>
        </p:nvSpPr>
        <p:spPr>
          <a:xfrm>
            <a:off x="1790701" y="3376497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Computational Nodes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37480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2014978" y="1348167"/>
            <a:ext cx="4029956" cy="2371837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Elbow Connector 4"/>
          <p:cNvCxnSpPr>
            <a:stCxn id="10" idx="3"/>
            <a:endCxn id="12" idx="2"/>
          </p:cNvCxnSpPr>
          <p:nvPr/>
        </p:nvCxnSpPr>
        <p:spPr>
          <a:xfrm rot="16200000" flipH="1">
            <a:off x="-569552" y="2479964"/>
            <a:ext cx="439902" cy="71117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11" idx="3"/>
            <a:endCxn id="12" idx="1"/>
          </p:cNvCxnSpPr>
          <p:nvPr/>
        </p:nvCxnSpPr>
        <p:spPr>
          <a:xfrm rot="16200000" flipH="1">
            <a:off x="-321301" y="2500894"/>
            <a:ext cx="86730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11" idx="2"/>
            <a:endCxn id="10" idx="1"/>
          </p:cNvCxnSpPr>
          <p:nvPr/>
        </p:nvCxnSpPr>
        <p:spPr>
          <a:xfrm rot="10800000" flipV="1">
            <a:off x="-705190" y="1946285"/>
            <a:ext cx="711178" cy="42740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12" idx="4"/>
            <a:endCxn id="13" idx="3"/>
          </p:cNvCxnSpPr>
          <p:nvPr/>
        </p:nvCxnSpPr>
        <p:spPr>
          <a:xfrm flipV="1">
            <a:off x="218715" y="2623732"/>
            <a:ext cx="698499" cy="43177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11" idx="4"/>
            <a:endCxn id="13" idx="1"/>
          </p:cNvCxnSpPr>
          <p:nvPr/>
        </p:nvCxnSpPr>
        <p:spPr>
          <a:xfrm>
            <a:off x="218714" y="1946286"/>
            <a:ext cx="698500" cy="43553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-811553" y="2302780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5988" y="1754420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/>
          <p:cNvSpPr/>
          <p:nvPr/>
        </p:nvSpPr>
        <p:spPr>
          <a:xfrm>
            <a:off x="5989" y="2863639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810851" y="2310909"/>
            <a:ext cx="283634" cy="312823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49500" y="3436726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N1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14820" y="5182976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N4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973053" y="3455777"/>
            <a:ext cx="1010147" cy="9384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N3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114820" y="1765300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N2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349500" y="1765300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922253" y="1765300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dirty="0"/>
              <a:t>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2253" y="5182976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dirty="0"/>
              <a:t>3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349500" y="5182976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dirty="0"/>
              <a:t>4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114820" y="3436726"/>
            <a:ext cx="1010147" cy="100130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dirty="0"/>
              <a:t>5</a:t>
            </a:r>
          </a:p>
        </p:txBody>
      </p:sp>
      <p:cxnSp>
        <p:nvCxnSpPr>
          <p:cNvPr id="35" name="Elbow Connector 34"/>
          <p:cNvCxnSpPr/>
          <p:nvPr/>
        </p:nvCxnSpPr>
        <p:spPr>
          <a:xfrm>
            <a:off x="8165739" y="2060681"/>
            <a:ext cx="698500" cy="435532"/>
          </a:xfrm>
          <a:prstGeom prst="bentConnector2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087353" y="2449057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5922253" y="3436726"/>
            <a:ext cx="342900" cy="32882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6305550" y="3436726"/>
            <a:ext cx="342900" cy="32882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P1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6688847" y="3436726"/>
            <a:ext cx="342900" cy="32882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r>
              <a:rPr lang="en-US" sz="1200" dirty="0"/>
              <a:t>2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922253" y="4109211"/>
            <a:ext cx="342900" cy="32882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r>
              <a:rPr lang="en-US" sz="1200" dirty="0"/>
              <a:t>3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305550" y="4109211"/>
            <a:ext cx="342900" cy="32882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P4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6688847" y="4109211"/>
            <a:ext cx="342900" cy="32882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P5</a:t>
            </a:r>
            <a:endParaRPr lang="en-US" sz="1200" dirty="0"/>
          </a:p>
        </p:txBody>
      </p:sp>
      <p:sp>
        <p:nvSpPr>
          <p:cNvPr id="45" name="Rectangle 44"/>
          <p:cNvSpPr/>
          <p:nvPr/>
        </p:nvSpPr>
        <p:spPr>
          <a:xfrm>
            <a:off x="6470650" y="2451615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r>
              <a:rPr lang="en-US" sz="1200" dirty="0"/>
              <a:t>1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68303" y="5180418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6451600" y="5182976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r>
              <a:rPr lang="en-US" sz="1200" dirty="0"/>
              <a:t>1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493253" y="5182976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2876550" y="5185534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r>
              <a:rPr lang="en-US" sz="1200" dirty="0"/>
              <a:t>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493253" y="2452849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2876550" y="2455407"/>
            <a:ext cx="342900" cy="312384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r>
              <a:rPr lang="en-US" sz="1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35858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Graph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24000" y="2633133"/>
            <a:ext cx="931333" cy="8720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45067" y="1761066"/>
            <a:ext cx="931333" cy="8720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N1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 rot="3430727">
            <a:off x="3913717" y="1731158"/>
            <a:ext cx="177800" cy="260350"/>
            <a:chOff x="3361267" y="2446867"/>
            <a:chExt cx="177800" cy="260350"/>
          </a:xfrm>
        </p:grpSpPr>
        <p:sp>
          <p:nvSpPr>
            <p:cNvPr id="8" name="Rectangle 7"/>
            <p:cNvSpPr/>
            <p:nvPr/>
          </p:nvSpPr>
          <p:spPr>
            <a:xfrm>
              <a:off x="3361267" y="2446867"/>
              <a:ext cx="177800" cy="26035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3361267" y="2446867"/>
              <a:ext cx="177800" cy="245533"/>
            </a:xfrm>
            <a:prstGeom prst="triangle">
              <a:avLst/>
            </a:prstGeom>
            <a:solidFill>
              <a:srgbClr val="FF66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flipV="1">
              <a:off x="3361267" y="2446867"/>
              <a:ext cx="177800" cy="245533"/>
            </a:xfrm>
            <a:prstGeom prst="triangle">
              <a:avLst/>
            </a:prstGeom>
            <a:solidFill>
              <a:srgbClr val="FF66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05617" y="1761066"/>
            <a:ext cx="177800" cy="260350"/>
            <a:chOff x="3361267" y="2446867"/>
            <a:chExt cx="177800" cy="260350"/>
          </a:xfrm>
          <a:solidFill>
            <a:srgbClr val="FF0000">
              <a:alpha val="50000"/>
            </a:srgbClr>
          </a:solidFill>
        </p:grpSpPr>
        <p:sp>
          <p:nvSpPr>
            <p:cNvPr id="11" name="Rectangle 10"/>
            <p:cNvSpPr/>
            <p:nvPr/>
          </p:nvSpPr>
          <p:spPr>
            <a:xfrm>
              <a:off x="3361267" y="2446867"/>
              <a:ext cx="177800" cy="260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3361267" y="2446867"/>
              <a:ext cx="177800" cy="245533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flipV="1">
              <a:off x="3361267" y="2446867"/>
              <a:ext cx="177800" cy="245533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6733117" y="1630891"/>
            <a:ext cx="177800" cy="26035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6980767" y="1961600"/>
            <a:ext cx="177800" cy="245533"/>
          </a:xfrm>
          <a:prstGeom prst="triangl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965450" y="2800350"/>
            <a:ext cx="1121833" cy="5651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N3</a:t>
            </a:r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 rot="5113925" flipV="1">
            <a:off x="2876549" y="2979717"/>
            <a:ext cx="177800" cy="245533"/>
          </a:xfrm>
          <a:prstGeom prst="triangl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5113925" flipV="1">
            <a:off x="3941568" y="2979719"/>
            <a:ext cx="177800" cy="245533"/>
          </a:xfrm>
          <a:prstGeom prst="triangl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5113925" flipV="1">
            <a:off x="2114548" y="2411569"/>
            <a:ext cx="177800" cy="245533"/>
          </a:xfrm>
          <a:prstGeom prst="triangl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99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Graph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2157123" y="3367171"/>
            <a:ext cx="4029956" cy="2371837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060611" y="3976129"/>
            <a:ext cx="407559" cy="483341"/>
            <a:chOff x="1535452" y="2227162"/>
            <a:chExt cx="407559" cy="483341"/>
          </a:xfrm>
        </p:grpSpPr>
        <p:sp>
          <p:nvSpPr>
            <p:cNvPr id="4" name="Rectangle 3"/>
            <p:cNvSpPr/>
            <p:nvPr/>
          </p:nvSpPr>
          <p:spPr>
            <a:xfrm>
              <a:off x="1535452" y="2227162"/>
              <a:ext cx="407559" cy="483341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841500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739989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38478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36967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689233" y="2227162"/>
              <a:ext cx="101511" cy="11123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969079" y="3920511"/>
            <a:ext cx="407559" cy="483769"/>
            <a:chOff x="1535452" y="2226734"/>
            <a:chExt cx="407559" cy="483769"/>
          </a:xfrm>
        </p:grpSpPr>
        <p:sp>
          <p:nvSpPr>
            <p:cNvPr id="11" name="Rectangle 10"/>
            <p:cNvSpPr/>
            <p:nvPr/>
          </p:nvSpPr>
          <p:spPr>
            <a:xfrm>
              <a:off x="1535452" y="2227162"/>
              <a:ext cx="407559" cy="483341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41500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39989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38478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36967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689367" y="2226734"/>
              <a:ext cx="101511" cy="11123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3967564" y="5193408"/>
            <a:ext cx="407692" cy="483341"/>
            <a:chOff x="1535452" y="2227162"/>
            <a:chExt cx="407692" cy="483341"/>
          </a:xfrm>
        </p:grpSpPr>
        <p:sp>
          <p:nvSpPr>
            <p:cNvPr id="18" name="Rectangle 17"/>
            <p:cNvSpPr/>
            <p:nvPr/>
          </p:nvSpPr>
          <p:spPr>
            <a:xfrm>
              <a:off x="1535452" y="2227162"/>
              <a:ext cx="407559" cy="483341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41500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39989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38478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36967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841633" y="2391249"/>
              <a:ext cx="101511" cy="11123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812498" y="3976129"/>
            <a:ext cx="407559" cy="483342"/>
            <a:chOff x="1535452" y="2227161"/>
            <a:chExt cx="407559" cy="483342"/>
          </a:xfrm>
        </p:grpSpPr>
        <p:sp>
          <p:nvSpPr>
            <p:cNvPr id="24" name="Rectangle 23"/>
            <p:cNvSpPr/>
            <p:nvPr/>
          </p:nvSpPr>
          <p:spPr>
            <a:xfrm>
              <a:off x="1535452" y="2227162"/>
              <a:ext cx="407559" cy="483341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841500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39989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638478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36967" y="2599267"/>
              <a:ext cx="101511" cy="11123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689233" y="2227161"/>
              <a:ext cx="101511" cy="11123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Elbow Connector 29"/>
          <p:cNvCxnSpPr>
            <a:stCxn id="7" idx="2"/>
            <a:endCxn id="22" idx="2"/>
          </p:cNvCxnSpPr>
          <p:nvPr/>
        </p:nvCxnSpPr>
        <p:spPr>
          <a:xfrm rot="16200000" flipH="1">
            <a:off x="3250145" y="4423718"/>
            <a:ext cx="733938" cy="80544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3" idx="2"/>
            <a:endCxn id="21" idx="2"/>
          </p:cNvCxnSpPr>
          <p:nvPr/>
        </p:nvCxnSpPr>
        <p:spPr>
          <a:xfrm rot="5400000">
            <a:off x="3778295" y="4747331"/>
            <a:ext cx="789128" cy="103026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2" idx="2"/>
            <a:endCxn id="27" idx="2"/>
          </p:cNvCxnSpPr>
          <p:nvPr/>
        </p:nvCxnSpPr>
        <p:spPr>
          <a:xfrm rot="16200000" flipH="1">
            <a:off x="4618486" y="4111676"/>
            <a:ext cx="55191" cy="640397"/>
          </a:xfrm>
          <a:prstGeom prst="bentConnector3">
            <a:avLst>
              <a:gd name="adj1" fmla="val 514198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5" idx="2"/>
            <a:endCxn id="6" idx="2"/>
          </p:cNvCxnSpPr>
          <p:nvPr/>
        </p:nvCxnSpPr>
        <p:spPr>
          <a:xfrm rot="5400000">
            <a:off x="3641032" y="4079152"/>
            <a:ext cx="55190" cy="705446"/>
          </a:xfrm>
          <a:prstGeom prst="bentConnector3">
            <a:avLst>
              <a:gd name="adj1" fmla="val 51420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56" idx="3"/>
            <a:endCxn id="61" idx="2"/>
          </p:cNvCxnSpPr>
          <p:nvPr/>
        </p:nvCxnSpPr>
        <p:spPr>
          <a:xfrm flipV="1">
            <a:off x="4375256" y="3310467"/>
            <a:ext cx="1001077" cy="2146577"/>
          </a:xfrm>
          <a:prstGeom prst="bentConnector2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185833" y="2976033"/>
            <a:ext cx="381000" cy="3344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CA</a:t>
            </a:r>
            <a:endParaRPr lang="en-US" sz="1400" dirty="0"/>
          </a:p>
        </p:txBody>
      </p:sp>
      <p:cxnSp>
        <p:nvCxnSpPr>
          <p:cNvPr id="63" name="Elbow Connector 62"/>
          <p:cNvCxnSpPr>
            <a:stCxn id="52" idx="0"/>
            <a:endCxn id="61" idx="2"/>
          </p:cNvCxnSpPr>
          <p:nvPr/>
        </p:nvCxnSpPr>
        <p:spPr>
          <a:xfrm rot="5400000" flipH="1" flipV="1">
            <a:off x="4863853" y="3463649"/>
            <a:ext cx="665662" cy="35929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51" idx="0"/>
            <a:endCxn id="61" idx="2"/>
          </p:cNvCxnSpPr>
          <p:nvPr/>
        </p:nvCxnSpPr>
        <p:spPr>
          <a:xfrm rot="5400000" flipH="1" flipV="1">
            <a:off x="4470019" y="3014198"/>
            <a:ext cx="610044" cy="1202583"/>
          </a:xfrm>
          <a:prstGeom prst="bentConnector3">
            <a:avLst>
              <a:gd name="adj1" fmla="val 6110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53" idx="0"/>
            <a:endCxn id="61" idx="2"/>
          </p:cNvCxnSpPr>
          <p:nvPr/>
        </p:nvCxnSpPr>
        <p:spPr>
          <a:xfrm rot="5400000" flipH="1" flipV="1">
            <a:off x="3987909" y="2587706"/>
            <a:ext cx="665662" cy="2111185"/>
          </a:xfrm>
          <a:prstGeom prst="bentConnector3">
            <a:avLst>
              <a:gd name="adj1" fmla="val 7861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4324368" y="4459472"/>
            <a:ext cx="743423" cy="733937"/>
            <a:chOff x="4324368" y="4459472"/>
            <a:chExt cx="743423" cy="733937"/>
          </a:xfrm>
        </p:grpSpPr>
        <p:cxnSp>
          <p:nvCxnSpPr>
            <p:cNvPr id="40" name="Elbow Connector 39"/>
            <p:cNvCxnSpPr>
              <a:stCxn id="19" idx="2"/>
              <a:endCxn id="26" idx="2"/>
            </p:cNvCxnSpPr>
            <p:nvPr/>
          </p:nvCxnSpPr>
          <p:spPr>
            <a:xfrm rot="5400000" flipH="1" flipV="1">
              <a:off x="4329111" y="4454729"/>
              <a:ext cx="733937" cy="74342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4699534" y="4818562"/>
              <a:ext cx="101511" cy="11123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8" name="Elbow Connector 77"/>
          <p:cNvCxnSpPr>
            <a:stCxn id="76" idx="2"/>
            <a:endCxn id="61" idx="2"/>
          </p:cNvCxnSpPr>
          <p:nvPr/>
        </p:nvCxnSpPr>
        <p:spPr>
          <a:xfrm rot="5400000" flipH="1" flipV="1">
            <a:off x="4253645" y="3807111"/>
            <a:ext cx="1619331" cy="626043"/>
          </a:xfrm>
          <a:prstGeom prst="bentConnector3">
            <a:avLst>
              <a:gd name="adj1" fmla="val -1411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598023" y="4573029"/>
            <a:ext cx="101511" cy="1112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4122994" y="4874180"/>
            <a:ext cx="101511" cy="1112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637324" y="4818562"/>
            <a:ext cx="101511" cy="1112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632734" y="4573029"/>
            <a:ext cx="101511" cy="1112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0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GN3+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613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GN3 is done......    GN4 is not yet specified.....</a:t>
            </a:r>
          </a:p>
          <a:p>
            <a:r>
              <a:rPr lang="en-US" dirty="0" smtClean="0"/>
              <a:t>“GN3 Plus” is a 24 month project to carry the GEANT services forward while GN4 architecture emerges</a:t>
            </a:r>
          </a:p>
          <a:p>
            <a:pPr lvl="1"/>
            <a:r>
              <a:rPr lang="en-US" dirty="0" smtClean="0"/>
              <a:t>Begins April 1, 2013</a:t>
            </a:r>
          </a:p>
          <a:p>
            <a:r>
              <a:rPr lang="en-US" dirty="0" smtClean="0"/>
              <a:t>Production Services:</a:t>
            </a:r>
          </a:p>
          <a:p>
            <a:pPr lvl="1"/>
            <a:r>
              <a:rPr lang="en-US" dirty="0" smtClean="0"/>
              <a:t>SA1</a:t>
            </a:r>
            <a:r>
              <a:rPr lang="en-US" dirty="0"/>
              <a:t>: Core Backbone </a:t>
            </a:r>
            <a:r>
              <a:rPr lang="en-US" dirty="0" smtClean="0"/>
              <a:t>Services (GEANT core network engineering)</a:t>
            </a:r>
          </a:p>
          <a:p>
            <a:pPr lvl="1"/>
            <a:r>
              <a:rPr lang="en-US" dirty="0" smtClean="0"/>
              <a:t>​</a:t>
            </a:r>
            <a:r>
              <a:rPr lang="en-US" b="1" dirty="0"/>
              <a:t>SA2: </a:t>
            </a:r>
            <a:r>
              <a:rPr lang="en-US" b="1" dirty="0" err="1"/>
              <a:t>Testbeds</a:t>
            </a:r>
            <a:r>
              <a:rPr lang="en-US" b="1" dirty="0"/>
              <a:t> as a Service</a:t>
            </a:r>
            <a:r>
              <a:rPr lang="en-US" b="1" dirty="0" smtClean="0"/>
              <a:t>​</a:t>
            </a:r>
          </a:p>
          <a:p>
            <a:pPr lvl="1"/>
            <a:r>
              <a:rPr lang="en-US" dirty="0" smtClean="0"/>
              <a:t>SA3: Network Service Delivery​  (</a:t>
            </a:r>
            <a:r>
              <a:rPr lang="en-US" dirty="0" err="1" smtClean="0"/>
              <a:t>BoD</a:t>
            </a:r>
            <a:r>
              <a:rPr lang="en-US" dirty="0" smtClean="0"/>
              <a:t>, Wave services, VPN)</a:t>
            </a:r>
          </a:p>
          <a:p>
            <a:pPr lvl="1"/>
            <a:r>
              <a:rPr lang="en-US" dirty="0" smtClean="0"/>
              <a:t>SA4: Network Support Services​​</a:t>
            </a:r>
          </a:p>
          <a:p>
            <a:pPr lvl="1"/>
            <a:r>
              <a:rPr lang="en-US" dirty="0" smtClean="0"/>
              <a:t>SA5: Application Services​​  (</a:t>
            </a:r>
            <a:r>
              <a:rPr lang="en-US" dirty="0" err="1" smtClean="0"/>
              <a:t>edu</a:t>
            </a:r>
            <a:r>
              <a:rPr lang="en-US" dirty="0" smtClean="0"/>
              <a:t>*)</a:t>
            </a:r>
          </a:p>
          <a:p>
            <a:pPr lvl="1"/>
            <a:r>
              <a:rPr lang="en-US" dirty="0" smtClean="0"/>
              <a:t>SA6: Service Management &amp; Operation (NOC)</a:t>
            </a:r>
          </a:p>
          <a:p>
            <a:pPr lvl="1"/>
            <a:r>
              <a:rPr lang="en-US" dirty="0" smtClean="0"/>
              <a:t>SA7: Support to Clouds​</a:t>
            </a:r>
          </a:p>
          <a:p>
            <a:r>
              <a:rPr lang="en-US" dirty="0" smtClean="0"/>
              <a:t>Research Activities</a:t>
            </a:r>
          </a:p>
          <a:p>
            <a:pPr lvl="1"/>
            <a:r>
              <a:rPr lang="en-US" dirty="0" smtClean="0"/>
              <a:t>JRA1: Network Architectures for Horizon 2020</a:t>
            </a:r>
            <a:r>
              <a:rPr lang="en-US" dirty="0" smtClean="0">
                <a:effectLst/>
              </a:rPr>
              <a:t> </a:t>
            </a:r>
          </a:p>
          <a:p>
            <a:pPr lvl="1"/>
            <a:r>
              <a:rPr lang="en-US" dirty="0" smtClean="0"/>
              <a:t>JRA2</a:t>
            </a:r>
            <a:r>
              <a:rPr lang="en-US" dirty="0"/>
              <a:t>: Technology Testing for Specific Service Applications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JRA3: Identity &amp; Trust Technologies for GÉANT Services </a:t>
            </a:r>
          </a:p>
          <a:p>
            <a:r>
              <a:rPr lang="en-US" dirty="0" smtClean="0"/>
              <a:t>Network Activities</a:t>
            </a:r>
          </a:p>
          <a:p>
            <a:pPr lvl="1"/>
            <a:r>
              <a:rPr lang="en-US" dirty="0" smtClean="0"/>
              <a:t>NA1: Management​ </a:t>
            </a:r>
          </a:p>
          <a:p>
            <a:pPr lvl="1"/>
            <a:r>
              <a:rPr lang="en-US" dirty="0" smtClean="0"/>
              <a:t>NA2: Communications &amp; Promotion​​NA3: Status &amp; Trends​</a:t>
            </a:r>
          </a:p>
          <a:p>
            <a:pPr lvl="1"/>
            <a:r>
              <a:rPr lang="en-US" dirty="0" smtClean="0"/>
              <a:t>NA4: International &amp; Business Development</a:t>
            </a:r>
          </a:p>
        </p:txBody>
      </p:sp>
    </p:spTree>
    <p:extLst>
      <p:ext uri="{BB962C8B-B14F-4D97-AF65-F5344CB8AC3E}">
        <p14:creationId xmlns:p14="http://schemas.microsoft.com/office/powerpoint/2010/main" val="132730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SA2+:  </a:t>
            </a:r>
            <a:r>
              <a:rPr lang="en-US" dirty="0" err="1" smtClean="0"/>
              <a:t>Testbeds</a:t>
            </a:r>
            <a:r>
              <a:rPr lang="en-US" dirty="0" smtClean="0"/>
              <a:t> as a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Objective:  Provide rapid prototype network </a:t>
            </a:r>
            <a:r>
              <a:rPr lang="en-US" dirty="0" err="1" smtClean="0"/>
              <a:t>testbeds</a:t>
            </a:r>
            <a:r>
              <a:rPr lang="en-US" dirty="0" smtClean="0"/>
              <a:t> to the network research community</a:t>
            </a:r>
          </a:p>
          <a:p>
            <a:pPr lvl="1"/>
            <a:r>
              <a:rPr lang="en-US" dirty="0" smtClean="0"/>
              <a:t>Draws from numerous predecessor projects:</a:t>
            </a:r>
          </a:p>
          <a:p>
            <a:pPr lvl="2"/>
            <a:r>
              <a:rPr lang="en-US" dirty="0" smtClean="0"/>
              <a:t>FEDERICA, Network Factory, OFELIA, NOVI, MANTICHORE, GEYSERS, DRAGON, GENI, PLANET LAB, ....</a:t>
            </a:r>
          </a:p>
          <a:p>
            <a:r>
              <a:rPr lang="en-US" dirty="0" smtClean="0"/>
              <a:t>Activity leader: Jerry Sobieski (NORDUnet)</a:t>
            </a:r>
          </a:p>
          <a:p>
            <a:pPr lvl="1"/>
            <a:r>
              <a:rPr lang="en-US" dirty="0" smtClean="0"/>
              <a:t>T1: Hardware and Systems Engineering: TL TBD</a:t>
            </a:r>
          </a:p>
          <a:p>
            <a:pPr lvl="1"/>
            <a:r>
              <a:rPr lang="en-US" dirty="0" smtClean="0"/>
              <a:t>T2: Software Development TL: </a:t>
            </a:r>
            <a:r>
              <a:rPr lang="en-US" dirty="0" err="1" smtClean="0"/>
              <a:t>Blazej</a:t>
            </a:r>
            <a:r>
              <a:rPr lang="en-US" dirty="0" smtClean="0"/>
              <a:t> </a:t>
            </a:r>
            <a:r>
              <a:rPr lang="en-US" dirty="0" err="1" smtClean="0"/>
              <a:t>Pietrzak</a:t>
            </a:r>
            <a:r>
              <a:rPr lang="en-US" dirty="0" smtClean="0"/>
              <a:t> (PSNC)</a:t>
            </a:r>
          </a:p>
          <a:p>
            <a:pPr lvl="1"/>
            <a:r>
              <a:rPr lang="en-US" dirty="0" smtClean="0"/>
              <a:t>T3: Service Management  TL: Peter </a:t>
            </a:r>
            <a:r>
              <a:rPr lang="en-US" dirty="0" err="1" smtClean="0"/>
              <a:t>Szegedi</a:t>
            </a:r>
            <a:r>
              <a:rPr lang="en-US" dirty="0" smtClean="0"/>
              <a:t> (TERENA)</a:t>
            </a:r>
          </a:p>
          <a:p>
            <a:pPr lvl="1"/>
            <a:r>
              <a:rPr lang="en-US" dirty="0" smtClean="0"/>
              <a:t>T4: Multi-Domain Interoperability TL: TBD</a:t>
            </a:r>
          </a:p>
          <a:p>
            <a:r>
              <a:rPr lang="en-US" dirty="0" smtClean="0"/>
              <a:t>2 Key aspects to the </a:t>
            </a:r>
            <a:r>
              <a:rPr lang="en-US" dirty="0" err="1" smtClean="0"/>
              <a:t>Testbeds</a:t>
            </a:r>
            <a:r>
              <a:rPr lang="en-US" dirty="0" smtClean="0"/>
              <a:t> Service:</a:t>
            </a:r>
          </a:p>
          <a:p>
            <a:pPr lvl="1"/>
            <a:r>
              <a:rPr lang="en-US" dirty="0" smtClean="0"/>
              <a:t>“Packet” </a:t>
            </a:r>
            <a:r>
              <a:rPr lang="en-US" dirty="0" err="1" smtClean="0"/>
              <a:t>Testbeds</a:t>
            </a:r>
            <a:r>
              <a:rPr lang="en-US" dirty="0" smtClean="0"/>
              <a:t> – dynamically allocated, virtualized networks over packet oriented infrastructure with a pan-European footprint.</a:t>
            </a:r>
          </a:p>
          <a:p>
            <a:pPr lvl="1"/>
            <a:r>
              <a:rPr lang="en-US" dirty="0" smtClean="0"/>
              <a:t>“Photonic” </a:t>
            </a:r>
            <a:r>
              <a:rPr lang="en-US" dirty="0" err="1" smtClean="0"/>
              <a:t>Testbeds</a:t>
            </a:r>
            <a:r>
              <a:rPr lang="en-US" dirty="0" smtClean="0"/>
              <a:t> – manually engineered </a:t>
            </a:r>
            <a:r>
              <a:rPr lang="en-US" dirty="0" err="1" smtClean="0"/>
              <a:t>testbeds</a:t>
            </a:r>
            <a:r>
              <a:rPr lang="en-US" dirty="0" smtClean="0"/>
              <a:t> over dark/dim fiber for photonic and/or long haul transport services research.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51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SA2: Packet </a:t>
            </a:r>
            <a:r>
              <a:rPr lang="en-US" dirty="0" err="1" smtClean="0"/>
              <a:t>Testbeds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Phase 1: GEANT </a:t>
            </a:r>
          </a:p>
          <a:p>
            <a:pPr lvl="1"/>
            <a:r>
              <a:rPr lang="en-US" dirty="0" smtClean="0"/>
              <a:t>Dynamically allocated virtualized resources:</a:t>
            </a:r>
          </a:p>
          <a:p>
            <a:pPr lvl="2"/>
            <a:r>
              <a:rPr lang="en-US" dirty="0" smtClean="0"/>
              <a:t>General purpose computational nodes </a:t>
            </a:r>
          </a:p>
          <a:p>
            <a:pPr lvl="2"/>
            <a:r>
              <a:rPr lang="en-US" dirty="0" smtClean="0"/>
              <a:t>Router nodes</a:t>
            </a:r>
          </a:p>
          <a:p>
            <a:pPr lvl="2"/>
            <a:r>
              <a:rPr lang="en-US" dirty="0" smtClean="0"/>
              <a:t>Storage resources</a:t>
            </a:r>
          </a:p>
          <a:p>
            <a:pPr lvl="2"/>
            <a:r>
              <a:rPr lang="en-US" dirty="0" smtClean="0"/>
              <a:t>Other hardware nodes:  e.g. </a:t>
            </a:r>
            <a:r>
              <a:rPr lang="en-US" dirty="0" err="1" smtClean="0"/>
              <a:t>OpenFlow</a:t>
            </a:r>
            <a:r>
              <a:rPr lang="en-US" dirty="0"/>
              <a:t> </a:t>
            </a:r>
            <a:r>
              <a:rPr lang="en-US" dirty="0" smtClean="0"/>
              <a:t>switch fabrics, ... </a:t>
            </a:r>
          </a:p>
          <a:p>
            <a:pPr lvl="2"/>
            <a:r>
              <a:rPr lang="en-US" dirty="0" smtClean="0"/>
              <a:t>Network transport resources between nodes</a:t>
            </a:r>
          </a:p>
          <a:p>
            <a:pPr lvl="1"/>
            <a:r>
              <a:rPr lang="en-US" dirty="0" smtClean="0"/>
              <a:t>GN3+ Resource pool will be geographically distributed across ~four GN3+ pops initially.</a:t>
            </a:r>
          </a:p>
          <a:p>
            <a:pPr lvl="1"/>
            <a:r>
              <a:rPr lang="en-US" dirty="0" smtClean="0"/>
              <a:t>Intend to have approximately four participating NREN </a:t>
            </a:r>
            <a:r>
              <a:rPr lang="en-US" dirty="0"/>
              <a:t>R</a:t>
            </a:r>
            <a:r>
              <a:rPr lang="en-US" dirty="0" smtClean="0"/>
              <a:t>esource pools</a:t>
            </a:r>
          </a:p>
          <a:p>
            <a:r>
              <a:rPr lang="en-US" dirty="0" smtClean="0"/>
              <a:t>Phase 2: Global interoperability architecture</a:t>
            </a:r>
          </a:p>
          <a:p>
            <a:pPr lvl="1"/>
            <a:r>
              <a:rPr lang="en-US" dirty="0" smtClean="0"/>
              <a:t>Develop and deploy scalable secure virtualized network environments beyond the GEANT footprint</a:t>
            </a:r>
          </a:p>
          <a:p>
            <a:r>
              <a:rPr lang="en-US" dirty="0" smtClean="0"/>
              <a:t>A SA2 testbed instance is, by default, insulated from other </a:t>
            </a:r>
            <a:r>
              <a:rPr lang="en-US" dirty="0" err="1" smtClean="0"/>
              <a:t>testbeds</a:t>
            </a:r>
            <a:r>
              <a:rPr lang="en-US" dirty="0" smtClean="0"/>
              <a:t> or other production services</a:t>
            </a:r>
          </a:p>
          <a:p>
            <a:r>
              <a:rPr lang="en-US" dirty="0" smtClean="0"/>
              <a:t>Carefully managed access beyond the testbed </a:t>
            </a:r>
            <a:r>
              <a:rPr lang="en-US" dirty="0" err="1" smtClean="0"/>
              <a:t>hotzone</a:t>
            </a:r>
            <a:r>
              <a:rPr lang="en-US" dirty="0" smtClean="0"/>
              <a:t> can be requested in order to access external services </a:t>
            </a:r>
          </a:p>
          <a:p>
            <a:r>
              <a:rPr lang="en-US" dirty="0" smtClean="0"/>
              <a:t>An API will be provided to interface to the service and to allow the user to control the testbed elements</a:t>
            </a:r>
          </a:p>
          <a:p>
            <a:r>
              <a:rPr lang="en-US" dirty="0" smtClean="0"/>
              <a:t>A GUI will be provided (using the API) to provide basic interactive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54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Photonic </a:t>
            </a:r>
            <a:r>
              <a:rPr lang="en-US" dirty="0" err="1" smtClean="0"/>
              <a:t>Longhaul</a:t>
            </a:r>
            <a:r>
              <a:rPr lang="en-US" dirty="0" smtClean="0"/>
              <a:t> </a:t>
            </a:r>
            <a:r>
              <a:rPr lang="en-US" dirty="0" err="1" smtClean="0"/>
              <a:t>Testbeds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Leverage unused LH fiber segments for photonic/optical technology field tests</a:t>
            </a:r>
          </a:p>
          <a:p>
            <a:r>
              <a:rPr lang="en-US" dirty="0" smtClean="0"/>
              <a:t>Five (5) segments available:</a:t>
            </a:r>
          </a:p>
          <a:p>
            <a:pPr lvl="1"/>
            <a:r>
              <a:rPr lang="en-GB" dirty="0"/>
              <a:t>London-</a:t>
            </a:r>
            <a:r>
              <a:rPr lang="en-GB" dirty="0" smtClean="0"/>
              <a:t>Paris</a:t>
            </a:r>
            <a:r>
              <a:rPr lang="en-US" sz="3600" dirty="0" smtClean="0"/>
              <a:t>, </a:t>
            </a:r>
            <a:r>
              <a:rPr lang="en-GB" dirty="0" smtClean="0"/>
              <a:t>673km</a:t>
            </a:r>
            <a:endParaRPr lang="en-US" dirty="0"/>
          </a:p>
          <a:p>
            <a:pPr lvl="1"/>
            <a:r>
              <a:rPr lang="en-GB" dirty="0"/>
              <a:t>Frankfurt-</a:t>
            </a:r>
            <a:r>
              <a:rPr lang="en-GB" dirty="0" smtClean="0"/>
              <a:t>Geneva</a:t>
            </a:r>
            <a:r>
              <a:rPr lang="en-US" dirty="0" smtClean="0"/>
              <a:t>, </a:t>
            </a:r>
            <a:r>
              <a:rPr lang="en-GB" dirty="0" smtClean="0"/>
              <a:t>749km</a:t>
            </a:r>
            <a:endParaRPr lang="en-US" dirty="0"/>
          </a:p>
          <a:p>
            <a:pPr lvl="1"/>
            <a:r>
              <a:rPr lang="en-GB" dirty="0"/>
              <a:t>Amsterdam-</a:t>
            </a:r>
            <a:r>
              <a:rPr lang="en-GB" dirty="0" smtClean="0"/>
              <a:t>Frankfurt</a:t>
            </a:r>
            <a:r>
              <a:rPr lang="en-US" dirty="0" smtClean="0"/>
              <a:t>, </a:t>
            </a:r>
            <a:r>
              <a:rPr lang="en-GB" dirty="0" smtClean="0"/>
              <a:t>665km</a:t>
            </a:r>
            <a:endParaRPr lang="en-US" dirty="0"/>
          </a:p>
          <a:p>
            <a:pPr lvl="1"/>
            <a:r>
              <a:rPr lang="en-GB" dirty="0"/>
              <a:t>Amsterdam-</a:t>
            </a:r>
            <a:r>
              <a:rPr lang="en-GB" dirty="0" smtClean="0"/>
              <a:t>Brussels</a:t>
            </a:r>
            <a:r>
              <a:rPr lang="en-US" dirty="0" smtClean="0"/>
              <a:t>, </a:t>
            </a:r>
            <a:r>
              <a:rPr lang="en-GB" dirty="0" smtClean="0"/>
              <a:t>290km</a:t>
            </a:r>
            <a:endParaRPr lang="en-US" dirty="0"/>
          </a:p>
          <a:p>
            <a:pPr lvl="1"/>
            <a:r>
              <a:rPr lang="en-GB" dirty="0"/>
              <a:t>Milan-</a:t>
            </a:r>
            <a:r>
              <a:rPr lang="en-GB" dirty="0" err="1"/>
              <a:t>Finkenstein</a:t>
            </a:r>
            <a:r>
              <a:rPr lang="en-GB" dirty="0"/>
              <a:t>-</a:t>
            </a:r>
            <a:r>
              <a:rPr lang="en-GB" dirty="0" smtClean="0"/>
              <a:t>Vienna</a:t>
            </a:r>
            <a:r>
              <a:rPr lang="en-US" dirty="0" smtClean="0"/>
              <a:t>, </a:t>
            </a:r>
            <a:r>
              <a:rPr lang="en-GB" dirty="0" smtClean="0"/>
              <a:t>643km</a:t>
            </a:r>
            <a:r>
              <a:rPr lang="en-GB" dirty="0"/>
              <a:t>+ </a:t>
            </a:r>
            <a:r>
              <a:rPr lang="en-GB" dirty="0" smtClean="0"/>
              <a:t>462km</a:t>
            </a:r>
          </a:p>
          <a:p>
            <a:r>
              <a:rPr lang="en-GB" dirty="0" smtClean="0"/>
              <a:t>SA2 Engineering will work with “well defined” research programs to engineer these segments for their research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1509743" y="3589277"/>
            <a:ext cx="5045958" cy="237183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SA2 </a:t>
            </a:r>
            <a:r>
              <a:rPr lang="en-US" dirty="0" err="1" smtClean="0"/>
              <a:t>Testbeds</a:t>
            </a:r>
            <a:r>
              <a:rPr lang="en-US" dirty="0" smtClean="0"/>
              <a:t> Phase 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237725" y="4635336"/>
            <a:ext cx="2057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 Resources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209644" y="4799463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Storage Resources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753252" y="5961114"/>
            <a:ext cx="485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Geographically distributed physical </a:t>
            </a:r>
            <a:r>
              <a:rPr lang="en-US" dirty="0"/>
              <a:t>r</a:t>
            </a:r>
            <a:r>
              <a:rPr lang="en-US" dirty="0" smtClean="0"/>
              <a:t>esource </a:t>
            </a:r>
            <a:r>
              <a:rPr lang="en-US" dirty="0"/>
              <a:t>p</a:t>
            </a:r>
            <a:r>
              <a:rPr lang="en-US" dirty="0" smtClean="0"/>
              <a:t>ool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482601" y="1687360"/>
            <a:ext cx="3632200" cy="1163414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2935441" y="4635336"/>
            <a:ext cx="2358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Network Transport Resource  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e.g</a:t>
            </a:r>
            <a:r>
              <a:rPr lang="en-US" dirty="0" smtClean="0"/>
              <a:t> NSI </a:t>
            </a:r>
            <a:r>
              <a:rPr lang="en-US" dirty="0" err="1" smtClean="0"/>
              <a:t>BoD</a:t>
            </a:r>
            <a:r>
              <a:rPr lang="en-US" dirty="0" smtClean="0"/>
              <a:t> service)</a:t>
            </a:r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3227328" y="3874201"/>
            <a:ext cx="1308870" cy="811990"/>
            <a:chOff x="7086601" y="2171745"/>
            <a:chExt cx="1664469" cy="1145429"/>
          </a:xfrm>
        </p:grpSpPr>
        <p:sp>
          <p:nvSpPr>
            <p:cNvPr id="62" name="Oval 61"/>
            <p:cNvSpPr/>
            <p:nvPr/>
          </p:nvSpPr>
          <p:spPr>
            <a:xfrm>
              <a:off x="7086601" y="2319867"/>
              <a:ext cx="1664469" cy="8312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7295200" y="2171745"/>
              <a:ext cx="7820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7848600" y="2171745"/>
              <a:ext cx="7366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66" name="Straight Connector 65"/>
          <p:cNvCxnSpPr/>
          <p:nvPr/>
        </p:nvCxnSpPr>
        <p:spPr>
          <a:xfrm flipV="1">
            <a:off x="3489829" y="4102374"/>
            <a:ext cx="336704" cy="109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891403" y="4104444"/>
            <a:ext cx="429863" cy="255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503497" y="4308380"/>
            <a:ext cx="743506" cy="103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54" idx="1"/>
            <a:endCxn id="60" idx="2"/>
          </p:cNvCxnSpPr>
          <p:nvPr/>
        </p:nvCxnSpPr>
        <p:spPr>
          <a:xfrm flipV="1">
            <a:off x="1261549" y="2061679"/>
            <a:ext cx="1015677" cy="274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60" idx="2"/>
            <a:endCxn id="56" idx="1"/>
          </p:cNvCxnSpPr>
          <p:nvPr/>
        </p:nvCxnSpPr>
        <p:spPr>
          <a:xfrm>
            <a:off x="2277226" y="2061679"/>
            <a:ext cx="682818" cy="194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1096040" y="2006593"/>
            <a:ext cx="487227" cy="578535"/>
            <a:chOff x="5875865" y="1908769"/>
            <a:chExt cx="1109135" cy="1621830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2960044" y="2006593"/>
            <a:ext cx="487227" cy="578535"/>
            <a:chOff x="5875865" y="1908769"/>
            <a:chExt cx="1109135" cy="162183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>
            <a:off x="2024870" y="1763576"/>
            <a:ext cx="504711" cy="473952"/>
            <a:chOff x="3361267" y="2264859"/>
            <a:chExt cx="753532" cy="1198034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cxnSp>
        <p:nvCxnSpPr>
          <p:cNvPr id="84" name="Straight Connector 83"/>
          <p:cNvCxnSpPr/>
          <p:nvPr/>
        </p:nvCxnSpPr>
        <p:spPr>
          <a:xfrm>
            <a:off x="1509743" y="2421467"/>
            <a:ext cx="3477124" cy="1630866"/>
          </a:xfrm>
          <a:prstGeom prst="line">
            <a:avLst/>
          </a:prstGeom>
          <a:ln w="12700">
            <a:solidFill>
              <a:srgbClr val="3366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349027" y="2505184"/>
            <a:ext cx="2374981" cy="1719260"/>
          </a:xfrm>
          <a:prstGeom prst="line">
            <a:avLst/>
          </a:prstGeom>
          <a:ln w="12700">
            <a:solidFill>
              <a:srgbClr val="3366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60" idx="2"/>
          </p:cNvCxnSpPr>
          <p:nvPr/>
        </p:nvCxnSpPr>
        <p:spPr>
          <a:xfrm>
            <a:off x="2277226" y="2061679"/>
            <a:ext cx="482907" cy="2294668"/>
          </a:xfrm>
          <a:prstGeom prst="line">
            <a:avLst/>
          </a:prstGeom>
          <a:ln w="12700">
            <a:solidFill>
              <a:srgbClr val="3366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1845733" y="2237528"/>
            <a:ext cx="1778000" cy="1814805"/>
          </a:xfrm>
          <a:prstGeom prst="line">
            <a:avLst/>
          </a:prstGeom>
          <a:ln w="12700">
            <a:solidFill>
              <a:srgbClr val="3366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2617760" y="2237528"/>
            <a:ext cx="1065240" cy="1731444"/>
          </a:xfrm>
          <a:prstGeom prst="line">
            <a:avLst/>
          </a:prstGeom>
          <a:ln w="12700">
            <a:solidFill>
              <a:srgbClr val="3366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Oval 99"/>
          <p:cNvSpPr/>
          <p:nvPr/>
        </p:nvSpPr>
        <p:spPr>
          <a:xfrm>
            <a:off x="4493863" y="1574114"/>
            <a:ext cx="3632200" cy="1163414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accent5">
                <a:lumMod val="7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1" name="Straight Connector 100"/>
          <p:cNvCxnSpPr>
            <a:stCxn id="105" idx="1"/>
            <a:endCxn id="111" idx="2"/>
          </p:cNvCxnSpPr>
          <p:nvPr/>
        </p:nvCxnSpPr>
        <p:spPr>
          <a:xfrm flipV="1">
            <a:off x="5272811" y="1910688"/>
            <a:ext cx="763321" cy="3118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111" idx="2"/>
            <a:endCxn id="107" idx="1"/>
          </p:cNvCxnSpPr>
          <p:nvPr/>
        </p:nvCxnSpPr>
        <p:spPr>
          <a:xfrm>
            <a:off x="6036132" y="1910688"/>
            <a:ext cx="935174" cy="2319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4986867" y="2157084"/>
            <a:ext cx="300444" cy="1919683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108" idx="2"/>
          </p:cNvCxnSpPr>
          <p:nvPr/>
        </p:nvCxnSpPr>
        <p:spPr>
          <a:xfrm flipH="1">
            <a:off x="5941769" y="2471882"/>
            <a:ext cx="1355905" cy="2714314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2919168" y="2335833"/>
            <a:ext cx="3613020" cy="2135610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2023880" y="1939425"/>
            <a:ext cx="4012252" cy="2478826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128" idx="2"/>
          </p:cNvCxnSpPr>
          <p:nvPr/>
        </p:nvCxnSpPr>
        <p:spPr>
          <a:xfrm flipV="1">
            <a:off x="6440887" y="2295043"/>
            <a:ext cx="682819" cy="137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5400493" y="2222587"/>
            <a:ext cx="1040394" cy="210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111" idx="2"/>
            <a:endCxn id="128" idx="2"/>
          </p:cNvCxnSpPr>
          <p:nvPr/>
        </p:nvCxnSpPr>
        <p:spPr>
          <a:xfrm>
            <a:off x="6036132" y="1910688"/>
            <a:ext cx="404755" cy="5221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>
            <a:off x="4247004" y="2142643"/>
            <a:ext cx="1941527" cy="2081801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>
            <a:off x="4321266" y="2134734"/>
            <a:ext cx="2477467" cy="2025106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4247004" y="2335833"/>
            <a:ext cx="1611929" cy="1816098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5107302" y="1893347"/>
            <a:ext cx="487227" cy="578535"/>
            <a:chOff x="5875865" y="1908769"/>
            <a:chExt cx="1109135" cy="1621830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106" name="Group 105"/>
          <p:cNvGrpSpPr/>
          <p:nvPr/>
        </p:nvGrpSpPr>
        <p:grpSpPr>
          <a:xfrm>
            <a:off x="6971306" y="1893347"/>
            <a:ext cx="487227" cy="578535"/>
            <a:chOff x="5875865" y="1908769"/>
            <a:chExt cx="1109135" cy="1621830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109" name="Group 108"/>
          <p:cNvGrpSpPr/>
          <p:nvPr/>
        </p:nvGrpSpPr>
        <p:grpSpPr>
          <a:xfrm>
            <a:off x="5783776" y="1612585"/>
            <a:ext cx="504711" cy="473952"/>
            <a:chOff x="3361267" y="2264859"/>
            <a:chExt cx="753532" cy="1198034"/>
          </a:xfrm>
        </p:grpSpPr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6188531" y="2134734"/>
            <a:ext cx="504711" cy="473952"/>
            <a:chOff x="3361267" y="2264859"/>
            <a:chExt cx="753532" cy="1198034"/>
          </a:xfrm>
        </p:grpSpPr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28" name="Picture 12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5444240" y="4987397"/>
            <a:ext cx="626533" cy="778932"/>
            <a:chOff x="5875865" y="1908769"/>
            <a:chExt cx="1109135" cy="162183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1753252" y="4052333"/>
            <a:ext cx="626533" cy="753532"/>
            <a:chOff x="3361267" y="2264859"/>
            <a:chExt cx="753532" cy="1198034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45" name="Group 44"/>
          <p:cNvGrpSpPr/>
          <p:nvPr/>
        </p:nvGrpSpPr>
        <p:grpSpPr>
          <a:xfrm>
            <a:off x="2066518" y="5168795"/>
            <a:ext cx="626533" cy="753532"/>
            <a:chOff x="3361267" y="2264859"/>
            <a:chExt cx="753532" cy="1198034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4773960" y="3859267"/>
            <a:ext cx="626533" cy="778932"/>
            <a:chOff x="5875865" y="1908769"/>
            <a:chExt cx="1109135" cy="162183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5544677" y="3966902"/>
            <a:ext cx="626533" cy="778932"/>
            <a:chOff x="5875865" y="1908769"/>
            <a:chExt cx="1109135" cy="162183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2491906" y="4076767"/>
            <a:ext cx="626533" cy="753532"/>
            <a:chOff x="3361267" y="2264859"/>
            <a:chExt cx="753532" cy="119803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61" name="Group 160"/>
          <p:cNvGrpSpPr/>
          <p:nvPr/>
        </p:nvGrpSpPr>
        <p:grpSpPr>
          <a:xfrm>
            <a:off x="2023880" y="3035279"/>
            <a:ext cx="4240463" cy="448733"/>
            <a:chOff x="2023880" y="3035279"/>
            <a:chExt cx="4240463" cy="448733"/>
          </a:xfrm>
        </p:grpSpPr>
        <p:sp>
          <p:nvSpPr>
            <p:cNvPr id="49" name="Rectangle 48"/>
            <p:cNvSpPr/>
            <p:nvPr/>
          </p:nvSpPr>
          <p:spPr>
            <a:xfrm>
              <a:off x="2023880" y="3035279"/>
              <a:ext cx="4240463" cy="44873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173981" y="3059625"/>
              <a:ext cx="396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GN3+SA2 Virtualization/Allocation Layer</a:t>
              </a:r>
              <a:endParaRPr lang="en-US" dirty="0"/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357642" y="1259788"/>
            <a:ext cx="2183320" cy="448733"/>
            <a:chOff x="2023880" y="3035279"/>
            <a:chExt cx="4366639" cy="448733"/>
          </a:xfrm>
        </p:grpSpPr>
        <p:sp>
          <p:nvSpPr>
            <p:cNvPr id="163" name="Rectangle 162"/>
            <p:cNvSpPr/>
            <p:nvPr/>
          </p:nvSpPr>
          <p:spPr>
            <a:xfrm>
              <a:off x="2023880" y="3035279"/>
              <a:ext cx="4240463" cy="44873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173982" y="3059625"/>
              <a:ext cx="4216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Testbed X Ctrl Agent</a:t>
              </a:r>
              <a:endParaRPr lang="en-US" dirty="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6288487" y="1259788"/>
            <a:ext cx="2170622" cy="448733"/>
            <a:chOff x="2023880" y="3035279"/>
            <a:chExt cx="4341243" cy="44873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66" name="Rectangle 165"/>
            <p:cNvSpPr/>
            <p:nvPr/>
          </p:nvSpPr>
          <p:spPr>
            <a:xfrm>
              <a:off x="2023880" y="3035279"/>
              <a:ext cx="4240463" cy="448733"/>
            </a:xfrm>
            <a:prstGeom prst="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2173982" y="3059625"/>
              <a:ext cx="4191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Testbed Y Ctrl Agent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0752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val 131"/>
          <p:cNvSpPr/>
          <p:nvPr/>
        </p:nvSpPr>
        <p:spPr>
          <a:xfrm>
            <a:off x="3247077" y="4764692"/>
            <a:ext cx="1888193" cy="87301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270293" y="3410927"/>
            <a:ext cx="3265363" cy="14780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SA2 </a:t>
            </a:r>
            <a:r>
              <a:rPr lang="en-US" dirty="0" err="1" smtClean="0"/>
              <a:t>Testbeds</a:t>
            </a:r>
            <a:r>
              <a:rPr lang="en-US" dirty="0" smtClean="0"/>
              <a:t> Phase 2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753252" y="5961114"/>
            <a:ext cx="485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Geographically distributed physical </a:t>
            </a:r>
            <a:r>
              <a:rPr lang="en-US" dirty="0"/>
              <a:t>r</a:t>
            </a:r>
            <a:r>
              <a:rPr lang="en-US" dirty="0" smtClean="0"/>
              <a:t>esource </a:t>
            </a:r>
            <a:r>
              <a:rPr lang="en-US" dirty="0"/>
              <a:t>p</a:t>
            </a:r>
            <a:r>
              <a:rPr lang="en-US" dirty="0" smtClean="0"/>
              <a:t>ool</a:t>
            </a:r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1490260" y="3652736"/>
            <a:ext cx="981639" cy="603097"/>
            <a:chOff x="7086601" y="2171745"/>
            <a:chExt cx="1664469" cy="1145429"/>
          </a:xfrm>
        </p:grpSpPr>
        <p:sp>
          <p:nvSpPr>
            <p:cNvPr id="62" name="Oval 61"/>
            <p:cNvSpPr/>
            <p:nvPr/>
          </p:nvSpPr>
          <p:spPr>
            <a:xfrm>
              <a:off x="7086601" y="2319867"/>
              <a:ext cx="1664469" cy="8312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7295200" y="2171745"/>
              <a:ext cx="7820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7848600" y="2171745"/>
              <a:ext cx="7366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66" name="Straight Connector 65"/>
          <p:cNvCxnSpPr/>
          <p:nvPr/>
        </p:nvCxnSpPr>
        <p:spPr>
          <a:xfrm flipV="1">
            <a:off x="1613284" y="3771044"/>
            <a:ext cx="336704" cy="109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859545" y="3882979"/>
            <a:ext cx="429863" cy="255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Oval 99"/>
          <p:cNvSpPr/>
          <p:nvPr/>
        </p:nvSpPr>
        <p:spPr>
          <a:xfrm>
            <a:off x="1162680" y="1574114"/>
            <a:ext cx="6963384" cy="1163414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accent5">
                <a:lumMod val="7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1" name="Straight Connector 100"/>
          <p:cNvCxnSpPr>
            <a:stCxn id="104" idx="3"/>
            <a:endCxn id="111" idx="2"/>
          </p:cNvCxnSpPr>
          <p:nvPr/>
        </p:nvCxnSpPr>
        <p:spPr>
          <a:xfrm flipV="1">
            <a:off x="2181263" y="1849561"/>
            <a:ext cx="2805605" cy="332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111" idx="2"/>
            <a:endCxn id="107" idx="1"/>
          </p:cNvCxnSpPr>
          <p:nvPr/>
        </p:nvCxnSpPr>
        <p:spPr>
          <a:xfrm>
            <a:off x="4986868" y="1849561"/>
            <a:ext cx="1984438" cy="2930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28" idx="2"/>
            <a:endCxn id="38" idx="2"/>
          </p:cNvCxnSpPr>
          <p:nvPr/>
        </p:nvCxnSpPr>
        <p:spPr>
          <a:xfrm flipH="1">
            <a:off x="2925429" y="2480233"/>
            <a:ext cx="956034" cy="1438713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108" idx="2"/>
            <a:endCxn id="117" idx="1"/>
          </p:cNvCxnSpPr>
          <p:nvPr/>
        </p:nvCxnSpPr>
        <p:spPr>
          <a:xfrm flipH="1">
            <a:off x="7236232" y="2471882"/>
            <a:ext cx="61442" cy="2182093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endCxn id="37" idx="1"/>
          </p:cNvCxnSpPr>
          <p:nvPr/>
        </p:nvCxnSpPr>
        <p:spPr>
          <a:xfrm flipH="1">
            <a:off x="852406" y="2332933"/>
            <a:ext cx="1222071" cy="1516191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150" idx="2"/>
            <a:endCxn id="108" idx="1"/>
          </p:cNvCxnSpPr>
          <p:nvPr/>
        </p:nvCxnSpPr>
        <p:spPr>
          <a:xfrm flipV="1">
            <a:off x="4734512" y="2222587"/>
            <a:ext cx="2402303" cy="293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stCxn id="104" idx="3"/>
            <a:endCxn id="128" idx="2"/>
          </p:cNvCxnSpPr>
          <p:nvPr/>
        </p:nvCxnSpPr>
        <p:spPr>
          <a:xfrm>
            <a:off x="2181263" y="2182130"/>
            <a:ext cx="1700200" cy="2981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111" idx="2"/>
            <a:endCxn id="128" idx="2"/>
          </p:cNvCxnSpPr>
          <p:nvPr/>
        </p:nvCxnSpPr>
        <p:spPr>
          <a:xfrm flipH="1">
            <a:off x="3881463" y="1849561"/>
            <a:ext cx="1105405" cy="630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111" idx="2"/>
            <a:endCxn id="97" idx="2"/>
          </p:cNvCxnSpPr>
          <p:nvPr/>
        </p:nvCxnSpPr>
        <p:spPr>
          <a:xfrm>
            <a:off x="4986868" y="1849561"/>
            <a:ext cx="643402" cy="2208347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" name="Picture 1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545" y="1932834"/>
            <a:ext cx="321718" cy="498591"/>
          </a:xfrm>
          <a:prstGeom prst="rect">
            <a:avLst/>
          </a:prstGeom>
        </p:spPr>
      </p:pic>
      <p:grpSp>
        <p:nvGrpSpPr>
          <p:cNvPr id="106" name="Group 105"/>
          <p:cNvGrpSpPr/>
          <p:nvPr/>
        </p:nvGrpSpPr>
        <p:grpSpPr>
          <a:xfrm>
            <a:off x="6971306" y="1893347"/>
            <a:ext cx="487227" cy="578535"/>
            <a:chOff x="5875865" y="1908769"/>
            <a:chExt cx="1109135" cy="1621830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852958" y="4227969"/>
            <a:ext cx="469893" cy="559678"/>
            <a:chOff x="3361267" y="2264859"/>
            <a:chExt cx="753532" cy="1198034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2360572" y="4209104"/>
            <a:ext cx="469893" cy="578543"/>
            <a:chOff x="5875865" y="1908769"/>
            <a:chExt cx="1109135" cy="162183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692786" y="3519880"/>
            <a:ext cx="469893" cy="578543"/>
            <a:chOff x="5875865" y="1908769"/>
            <a:chExt cx="1109135" cy="162183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2690482" y="3566923"/>
            <a:ext cx="469893" cy="559678"/>
            <a:chOff x="3361267" y="2264859"/>
            <a:chExt cx="753532" cy="119803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sp>
        <p:nvSpPr>
          <p:cNvPr id="83" name="Oval 82"/>
          <p:cNvSpPr/>
          <p:nvPr/>
        </p:nvSpPr>
        <p:spPr>
          <a:xfrm>
            <a:off x="5170298" y="3502037"/>
            <a:ext cx="3153234" cy="14780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6192797" y="3775972"/>
            <a:ext cx="981639" cy="603097"/>
            <a:chOff x="7086601" y="2171745"/>
            <a:chExt cx="1664469" cy="1145429"/>
          </a:xfrm>
        </p:grpSpPr>
        <p:sp>
          <p:nvSpPr>
            <p:cNvPr id="86" name="Oval 85"/>
            <p:cNvSpPr/>
            <p:nvPr/>
          </p:nvSpPr>
          <p:spPr>
            <a:xfrm>
              <a:off x="7086601" y="2319867"/>
              <a:ext cx="1664469" cy="8312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7295200" y="2171745"/>
              <a:ext cx="7820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7848600" y="2171745"/>
              <a:ext cx="7366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1" name="Straight Connector 90"/>
          <p:cNvCxnSpPr/>
          <p:nvPr/>
        </p:nvCxnSpPr>
        <p:spPr>
          <a:xfrm flipV="1">
            <a:off x="6315821" y="3894280"/>
            <a:ext cx="336704" cy="109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endCxn id="86" idx="6"/>
          </p:cNvCxnSpPr>
          <p:nvPr/>
        </p:nvCxnSpPr>
        <p:spPr>
          <a:xfrm flipV="1">
            <a:off x="6562082" y="4072789"/>
            <a:ext cx="612354" cy="50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5395323" y="3705885"/>
            <a:ext cx="469893" cy="559678"/>
            <a:chOff x="3361267" y="2264859"/>
            <a:chExt cx="753532" cy="1198034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98" name="Group 97"/>
          <p:cNvGrpSpPr/>
          <p:nvPr/>
        </p:nvGrpSpPr>
        <p:grpSpPr>
          <a:xfrm>
            <a:off x="7468346" y="3768636"/>
            <a:ext cx="469893" cy="578543"/>
            <a:chOff x="5875865" y="1908769"/>
            <a:chExt cx="1109135" cy="1621830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114" name="Group 113"/>
          <p:cNvGrpSpPr/>
          <p:nvPr/>
        </p:nvGrpSpPr>
        <p:grpSpPr>
          <a:xfrm>
            <a:off x="7076612" y="4324731"/>
            <a:ext cx="469893" cy="578543"/>
            <a:chOff x="5875865" y="1908769"/>
            <a:chExt cx="1109135" cy="1621830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118" name="Group 117"/>
          <p:cNvGrpSpPr/>
          <p:nvPr/>
        </p:nvGrpSpPr>
        <p:grpSpPr>
          <a:xfrm>
            <a:off x="5630270" y="4205014"/>
            <a:ext cx="469893" cy="559678"/>
            <a:chOff x="3361267" y="2264859"/>
            <a:chExt cx="753532" cy="1198034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cxnSp>
        <p:nvCxnSpPr>
          <p:cNvPr id="151" name="Straight Connector 150"/>
          <p:cNvCxnSpPr>
            <a:stCxn id="128" idx="2"/>
            <a:endCxn id="150" idx="2"/>
          </p:cNvCxnSpPr>
          <p:nvPr/>
        </p:nvCxnSpPr>
        <p:spPr>
          <a:xfrm>
            <a:off x="3881463" y="2480233"/>
            <a:ext cx="853049" cy="362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11" idx="2"/>
            <a:endCxn id="150" idx="2"/>
          </p:cNvCxnSpPr>
          <p:nvPr/>
        </p:nvCxnSpPr>
        <p:spPr>
          <a:xfrm flipH="1">
            <a:off x="4734512" y="1849561"/>
            <a:ext cx="252356" cy="666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4734512" y="1551458"/>
            <a:ext cx="504711" cy="473952"/>
            <a:chOff x="3361267" y="2264859"/>
            <a:chExt cx="753532" cy="1198034"/>
          </a:xfrm>
        </p:grpSpPr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3629107" y="2182130"/>
            <a:ext cx="504711" cy="473952"/>
            <a:chOff x="3361267" y="2264859"/>
            <a:chExt cx="753532" cy="1198034"/>
          </a:xfrm>
        </p:grpSpPr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28" name="Picture 12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47" name="Group 146"/>
          <p:cNvGrpSpPr/>
          <p:nvPr/>
        </p:nvGrpSpPr>
        <p:grpSpPr>
          <a:xfrm>
            <a:off x="4482156" y="2218366"/>
            <a:ext cx="504711" cy="473952"/>
            <a:chOff x="3361267" y="2264859"/>
            <a:chExt cx="753532" cy="1198034"/>
          </a:xfrm>
        </p:grpSpPr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50" name="Picture 14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cxnSp>
        <p:nvCxnSpPr>
          <p:cNvPr id="154" name="Straight Connector 153"/>
          <p:cNvCxnSpPr>
            <a:stCxn id="150" idx="2"/>
            <a:endCxn id="146" idx="2"/>
          </p:cNvCxnSpPr>
          <p:nvPr/>
        </p:nvCxnSpPr>
        <p:spPr>
          <a:xfrm flipH="1">
            <a:off x="4484039" y="2516469"/>
            <a:ext cx="250473" cy="2724545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0" name="Group 139"/>
          <p:cNvGrpSpPr/>
          <p:nvPr/>
        </p:nvGrpSpPr>
        <p:grpSpPr>
          <a:xfrm>
            <a:off x="3681082" y="4839674"/>
            <a:ext cx="469893" cy="559678"/>
            <a:chOff x="3361267" y="2264859"/>
            <a:chExt cx="753532" cy="1198034"/>
          </a:xfrm>
        </p:grpSpPr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42" name="Picture 14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44" name="Group 143"/>
          <p:cNvGrpSpPr/>
          <p:nvPr/>
        </p:nvGrpSpPr>
        <p:grpSpPr>
          <a:xfrm>
            <a:off x="4249092" y="4888991"/>
            <a:ext cx="469893" cy="559678"/>
            <a:chOff x="3361267" y="2264859"/>
            <a:chExt cx="753532" cy="1198034"/>
          </a:xfrm>
        </p:grpSpPr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46" name="Picture 14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cxnSp>
        <p:nvCxnSpPr>
          <p:cNvPr id="155" name="Straight Connector 154"/>
          <p:cNvCxnSpPr>
            <a:endCxn id="64" idx="2"/>
          </p:cNvCxnSpPr>
          <p:nvPr/>
        </p:nvCxnSpPr>
        <p:spPr>
          <a:xfrm flipH="1">
            <a:off x="1939657" y="2025410"/>
            <a:ext cx="1337500" cy="1928875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64" idx="2"/>
          </p:cNvCxnSpPr>
          <p:nvPr/>
        </p:nvCxnSpPr>
        <p:spPr>
          <a:xfrm flipH="1">
            <a:off x="1939657" y="2431425"/>
            <a:ext cx="1430076" cy="1522860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>
            <a:endCxn id="90" idx="2"/>
          </p:cNvCxnSpPr>
          <p:nvPr/>
        </p:nvCxnSpPr>
        <p:spPr>
          <a:xfrm>
            <a:off x="6100163" y="2025410"/>
            <a:ext cx="542031" cy="2052111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>
            <a:endCxn id="90" idx="2"/>
          </p:cNvCxnSpPr>
          <p:nvPr/>
        </p:nvCxnSpPr>
        <p:spPr>
          <a:xfrm>
            <a:off x="5748006" y="2391938"/>
            <a:ext cx="894188" cy="1685583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5748006" y="3040477"/>
            <a:ext cx="2446600" cy="448733"/>
            <a:chOff x="5321875" y="3017249"/>
            <a:chExt cx="2446600" cy="448733"/>
          </a:xfrm>
        </p:grpSpPr>
        <p:sp>
          <p:nvSpPr>
            <p:cNvPr id="49" name="Rectangle 48"/>
            <p:cNvSpPr/>
            <p:nvPr/>
          </p:nvSpPr>
          <p:spPr>
            <a:xfrm>
              <a:off x="5321875" y="3017249"/>
              <a:ext cx="2446600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71975" y="3041595"/>
              <a:ext cx="18906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Domain C services</a:t>
              </a:r>
              <a:endParaRPr lang="en-US" dirty="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636245" y="2945282"/>
            <a:ext cx="2446600" cy="448733"/>
            <a:chOff x="636245" y="2945282"/>
            <a:chExt cx="2446600" cy="448733"/>
          </a:xfrm>
        </p:grpSpPr>
        <p:sp>
          <p:nvSpPr>
            <p:cNvPr id="125" name="Rectangle 124"/>
            <p:cNvSpPr/>
            <p:nvPr/>
          </p:nvSpPr>
          <p:spPr>
            <a:xfrm>
              <a:off x="636245" y="2945282"/>
              <a:ext cx="2446600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786345" y="2969628"/>
              <a:ext cx="1903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Domain A services</a:t>
              </a:r>
              <a:endParaRPr lang="en-US" dirty="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127057" y="4188302"/>
            <a:ext cx="2446600" cy="448733"/>
            <a:chOff x="5321875" y="3017249"/>
            <a:chExt cx="2446600" cy="448733"/>
          </a:xfrm>
        </p:grpSpPr>
        <p:sp>
          <p:nvSpPr>
            <p:cNvPr id="135" name="Rectangle 134"/>
            <p:cNvSpPr/>
            <p:nvPr/>
          </p:nvSpPr>
          <p:spPr>
            <a:xfrm>
              <a:off x="5321875" y="3017249"/>
              <a:ext cx="2446600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471975" y="3041595"/>
              <a:ext cx="1893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Domain B services</a:t>
              </a:r>
              <a:endParaRPr lang="en-US" dirty="0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824555" y="1400828"/>
            <a:ext cx="3183594" cy="448733"/>
            <a:chOff x="2023880" y="3035279"/>
            <a:chExt cx="6367187" cy="448733"/>
          </a:xfrm>
        </p:grpSpPr>
        <p:sp>
          <p:nvSpPr>
            <p:cNvPr id="170" name="Rectangle 169"/>
            <p:cNvSpPr/>
            <p:nvPr/>
          </p:nvSpPr>
          <p:spPr>
            <a:xfrm>
              <a:off x="2023880" y="3035279"/>
              <a:ext cx="6356027" cy="44873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173982" y="3059625"/>
              <a:ext cx="6217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CMS global environment Agent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69868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Connector 123"/>
          <p:cNvCxnSpPr/>
          <p:nvPr/>
        </p:nvCxnSpPr>
        <p:spPr>
          <a:xfrm flipH="1">
            <a:off x="4759768" y="1769533"/>
            <a:ext cx="1433030" cy="1420422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636440" y="1625600"/>
            <a:ext cx="123328" cy="1558342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670845" y="1769533"/>
            <a:ext cx="2088923" cy="1414409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V="1">
            <a:off x="2167467" y="3189955"/>
            <a:ext cx="2510935" cy="704326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V="1">
            <a:off x="4150975" y="3183942"/>
            <a:ext cx="608793" cy="2005629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 flipV="1">
            <a:off x="4759768" y="3183942"/>
            <a:ext cx="2017247" cy="954509"/>
          </a:xfrm>
          <a:prstGeom prst="line">
            <a:avLst/>
          </a:prstGeom>
          <a:ln w="12700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967666" y="4637687"/>
            <a:ext cx="1888193" cy="87301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7085" y="3410927"/>
            <a:ext cx="3265363" cy="14780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495"/>
          </a:xfrm>
        </p:spPr>
        <p:txBody>
          <a:bodyPr/>
          <a:lstStyle/>
          <a:p>
            <a:r>
              <a:rPr lang="en-US" dirty="0" smtClean="0"/>
              <a:t>Virtualized HEP Services</a:t>
            </a:r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1287052" y="3652736"/>
            <a:ext cx="981639" cy="603097"/>
            <a:chOff x="7086601" y="2171745"/>
            <a:chExt cx="1664469" cy="1145429"/>
          </a:xfrm>
        </p:grpSpPr>
        <p:sp>
          <p:nvSpPr>
            <p:cNvPr id="62" name="Oval 61"/>
            <p:cNvSpPr/>
            <p:nvPr/>
          </p:nvSpPr>
          <p:spPr>
            <a:xfrm>
              <a:off x="7086601" y="2319867"/>
              <a:ext cx="1664469" cy="8312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7295200" y="2171745"/>
              <a:ext cx="7820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7848600" y="2171745"/>
              <a:ext cx="7366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66" name="Straight Connector 65"/>
          <p:cNvCxnSpPr/>
          <p:nvPr/>
        </p:nvCxnSpPr>
        <p:spPr>
          <a:xfrm flipV="1">
            <a:off x="1410076" y="3771044"/>
            <a:ext cx="336704" cy="109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656337" y="3882979"/>
            <a:ext cx="429863" cy="255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104" idx="3"/>
            <a:endCxn id="111" idx="2"/>
          </p:cNvCxnSpPr>
          <p:nvPr/>
        </p:nvCxnSpPr>
        <p:spPr>
          <a:xfrm flipV="1">
            <a:off x="3981314" y="3245069"/>
            <a:ext cx="778454" cy="194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111" idx="2"/>
            <a:endCxn id="107" idx="1"/>
          </p:cNvCxnSpPr>
          <p:nvPr/>
        </p:nvCxnSpPr>
        <p:spPr>
          <a:xfrm>
            <a:off x="4759768" y="3245069"/>
            <a:ext cx="931048" cy="108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150" idx="2"/>
            <a:endCxn id="108" idx="1"/>
          </p:cNvCxnSpPr>
          <p:nvPr/>
        </p:nvCxnSpPr>
        <p:spPr>
          <a:xfrm flipV="1">
            <a:off x="5183808" y="3433238"/>
            <a:ext cx="672517" cy="3286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stCxn id="104" idx="3"/>
            <a:endCxn id="128" idx="2"/>
          </p:cNvCxnSpPr>
          <p:nvPr/>
        </p:nvCxnSpPr>
        <p:spPr>
          <a:xfrm>
            <a:off x="3981314" y="3439251"/>
            <a:ext cx="444733" cy="3226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111" idx="2"/>
            <a:endCxn id="128" idx="2"/>
          </p:cNvCxnSpPr>
          <p:nvPr/>
        </p:nvCxnSpPr>
        <p:spPr>
          <a:xfrm flipH="1">
            <a:off x="4426047" y="3245069"/>
            <a:ext cx="333721" cy="5168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" name="Picture 1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596" y="3189955"/>
            <a:ext cx="321718" cy="498591"/>
          </a:xfrm>
          <a:prstGeom prst="rect">
            <a:avLst/>
          </a:prstGeom>
        </p:spPr>
      </p:pic>
      <p:grpSp>
        <p:nvGrpSpPr>
          <p:cNvPr id="106" name="Group 105"/>
          <p:cNvGrpSpPr/>
          <p:nvPr/>
        </p:nvGrpSpPr>
        <p:grpSpPr>
          <a:xfrm>
            <a:off x="5690816" y="3103998"/>
            <a:ext cx="487227" cy="578535"/>
            <a:chOff x="5875865" y="1908769"/>
            <a:chExt cx="1109135" cy="1621830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649750" y="4227969"/>
            <a:ext cx="469893" cy="559678"/>
            <a:chOff x="3361267" y="2264859"/>
            <a:chExt cx="753532" cy="1198034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2157364" y="4209104"/>
            <a:ext cx="469893" cy="578543"/>
            <a:chOff x="5875865" y="1908769"/>
            <a:chExt cx="1109135" cy="162183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489578" y="3519880"/>
            <a:ext cx="469893" cy="578543"/>
            <a:chOff x="5875865" y="1908769"/>
            <a:chExt cx="1109135" cy="162183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2487274" y="3566923"/>
            <a:ext cx="469893" cy="559678"/>
            <a:chOff x="3361267" y="2264859"/>
            <a:chExt cx="753532" cy="119803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sp>
        <p:nvSpPr>
          <p:cNvPr id="83" name="Oval 82"/>
          <p:cNvSpPr/>
          <p:nvPr/>
        </p:nvSpPr>
        <p:spPr>
          <a:xfrm>
            <a:off x="5839191" y="3502037"/>
            <a:ext cx="3153234" cy="14780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6861690" y="3775972"/>
            <a:ext cx="981639" cy="603097"/>
            <a:chOff x="7086601" y="2171745"/>
            <a:chExt cx="1664469" cy="1145429"/>
          </a:xfrm>
        </p:grpSpPr>
        <p:sp>
          <p:nvSpPr>
            <p:cNvPr id="86" name="Oval 85"/>
            <p:cNvSpPr/>
            <p:nvPr/>
          </p:nvSpPr>
          <p:spPr>
            <a:xfrm>
              <a:off x="7086601" y="2319867"/>
              <a:ext cx="1664469" cy="8312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7295200" y="2171745"/>
              <a:ext cx="7820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7848600" y="2171745"/>
              <a:ext cx="736600" cy="114542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1" name="Straight Connector 90"/>
          <p:cNvCxnSpPr/>
          <p:nvPr/>
        </p:nvCxnSpPr>
        <p:spPr>
          <a:xfrm flipV="1">
            <a:off x="6984714" y="3894280"/>
            <a:ext cx="336704" cy="109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endCxn id="86" idx="6"/>
          </p:cNvCxnSpPr>
          <p:nvPr/>
        </p:nvCxnSpPr>
        <p:spPr>
          <a:xfrm flipV="1">
            <a:off x="7230975" y="4072789"/>
            <a:ext cx="612354" cy="50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6064216" y="3705885"/>
            <a:ext cx="469893" cy="559678"/>
            <a:chOff x="3361267" y="2264859"/>
            <a:chExt cx="753532" cy="1198034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98" name="Group 97"/>
          <p:cNvGrpSpPr/>
          <p:nvPr/>
        </p:nvGrpSpPr>
        <p:grpSpPr>
          <a:xfrm>
            <a:off x="8137239" y="3768636"/>
            <a:ext cx="469893" cy="578543"/>
            <a:chOff x="5875865" y="1908769"/>
            <a:chExt cx="1109135" cy="1621830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114" name="Group 113"/>
          <p:cNvGrpSpPr/>
          <p:nvPr/>
        </p:nvGrpSpPr>
        <p:grpSpPr>
          <a:xfrm>
            <a:off x="7745505" y="4324731"/>
            <a:ext cx="469893" cy="578543"/>
            <a:chOff x="5875865" y="1908769"/>
            <a:chExt cx="1109135" cy="1621830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5865" y="1908769"/>
              <a:ext cx="732367" cy="1397720"/>
            </a:xfrm>
            <a:prstGeom prst="rect">
              <a:avLst/>
            </a:prstGeom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633" y="2132879"/>
              <a:ext cx="732367" cy="1397720"/>
            </a:xfrm>
            <a:prstGeom prst="rect">
              <a:avLst/>
            </a:prstGeom>
          </p:spPr>
        </p:pic>
      </p:grpSp>
      <p:grpSp>
        <p:nvGrpSpPr>
          <p:cNvPr id="118" name="Group 117"/>
          <p:cNvGrpSpPr/>
          <p:nvPr/>
        </p:nvGrpSpPr>
        <p:grpSpPr>
          <a:xfrm>
            <a:off x="6299163" y="4205014"/>
            <a:ext cx="469893" cy="559678"/>
            <a:chOff x="3361267" y="2264859"/>
            <a:chExt cx="753532" cy="1198034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cxnSp>
        <p:nvCxnSpPr>
          <p:cNvPr id="151" name="Straight Connector 150"/>
          <p:cNvCxnSpPr>
            <a:stCxn id="128" idx="2"/>
            <a:endCxn id="150" idx="2"/>
          </p:cNvCxnSpPr>
          <p:nvPr/>
        </p:nvCxnSpPr>
        <p:spPr>
          <a:xfrm>
            <a:off x="4426047" y="3761916"/>
            <a:ext cx="75776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11" idx="2"/>
            <a:endCxn id="150" idx="2"/>
          </p:cNvCxnSpPr>
          <p:nvPr/>
        </p:nvCxnSpPr>
        <p:spPr>
          <a:xfrm>
            <a:off x="4759768" y="3245069"/>
            <a:ext cx="424040" cy="5168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4507412" y="2946966"/>
            <a:ext cx="504711" cy="473952"/>
            <a:chOff x="3361267" y="2264859"/>
            <a:chExt cx="753532" cy="1198034"/>
          </a:xfrm>
        </p:grpSpPr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4173691" y="3463813"/>
            <a:ext cx="504711" cy="473952"/>
            <a:chOff x="3361267" y="2264859"/>
            <a:chExt cx="753532" cy="1198034"/>
          </a:xfrm>
        </p:grpSpPr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28" name="Picture 12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47" name="Group 146"/>
          <p:cNvGrpSpPr/>
          <p:nvPr/>
        </p:nvGrpSpPr>
        <p:grpSpPr>
          <a:xfrm>
            <a:off x="4931452" y="3463813"/>
            <a:ext cx="504711" cy="473952"/>
            <a:chOff x="3361267" y="2264859"/>
            <a:chExt cx="753532" cy="1198034"/>
          </a:xfrm>
        </p:grpSpPr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50" name="Picture 14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40" name="Group 139"/>
          <p:cNvGrpSpPr/>
          <p:nvPr/>
        </p:nvGrpSpPr>
        <p:grpSpPr>
          <a:xfrm>
            <a:off x="3401671" y="4712669"/>
            <a:ext cx="469893" cy="559678"/>
            <a:chOff x="3361267" y="2264859"/>
            <a:chExt cx="753532" cy="1198034"/>
          </a:xfrm>
        </p:grpSpPr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42" name="Picture 14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144" name="Group 143"/>
          <p:cNvGrpSpPr/>
          <p:nvPr/>
        </p:nvGrpSpPr>
        <p:grpSpPr>
          <a:xfrm>
            <a:off x="3969681" y="4761986"/>
            <a:ext cx="469893" cy="559678"/>
            <a:chOff x="3361267" y="2264859"/>
            <a:chExt cx="753532" cy="1198034"/>
          </a:xfrm>
        </p:grpSpPr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709361"/>
              <a:ext cx="753532" cy="753532"/>
            </a:xfrm>
            <a:prstGeom prst="rect">
              <a:avLst/>
            </a:prstGeom>
          </p:spPr>
        </p:pic>
        <p:pic>
          <p:nvPicPr>
            <p:cNvPr id="146" name="Picture 14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267" y="2264859"/>
              <a:ext cx="753532" cy="753532"/>
            </a:xfrm>
            <a:prstGeom prst="rect">
              <a:avLst/>
            </a:prstGeom>
          </p:spPr>
        </p:pic>
      </p:grpSp>
      <p:grpSp>
        <p:nvGrpSpPr>
          <p:cNvPr id="65" name="Group 64"/>
          <p:cNvGrpSpPr/>
          <p:nvPr/>
        </p:nvGrpSpPr>
        <p:grpSpPr>
          <a:xfrm>
            <a:off x="6416899" y="3040477"/>
            <a:ext cx="2446600" cy="448733"/>
            <a:chOff x="5321875" y="3017249"/>
            <a:chExt cx="2446600" cy="448733"/>
          </a:xfrm>
        </p:grpSpPr>
        <p:sp>
          <p:nvSpPr>
            <p:cNvPr id="49" name="Rectangle 48"/>
            <p:cNvSpPr/>
            <p:nvPr/>
          </p:nvSpPr>
          <p:spPr>
            <a:xfrm>
              <a:off x="5321875" y="3017249"/>
              <a:ext cx="2446600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71975" y="3041595"/>
              <a:ext cx="18906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Domain C services</a:t>
              </a:r>
              <a:endParaRPr lang="en-US" dirty="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433037" y="2945282"/>
            <a:ext cx="2446600" cy="448733"/>
            <a:chOff x="636245" y="2945282"/>
            <a:chExt cx="2446600" cy="448733"/>
          </a:xfrm>
        </p:grpSpPr>
        <p:sp>
          <p:nvSpPr>
            <p:cNvPr id="125" name="Rectangle 124"/>
            <p:cNvSpPr/>
            <p:nvPr/>
          </p:nvSpPr>
          <p:spPr>
            <a:xfrm>
              <a:off x="636245" y="2945282"/>
              <a:ext cx="2446600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786345" y="2969628"/>
              <a:ext cx="1903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Domain A services</a:t>
              </a:r>
              <a:endParaRPr lang="en-US" dirty="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627257" y="4085643"/>
            <a:ext cx="2446600" cy="448733"/>
            <a:chOff x="5321875" y="3017249"/>
            <a:chExt cx="2446600" cy="448733"/>
          </a:xfrm>
        </p:grpSpPr>
        <p:sp>
          <p:nvSpPr>
            <p:cNvPr id="135" name="Rectangle 134"/>
            <p:cNvSpPr/>
            <p:nvPr/>
          </p:nvSpPr>
          <p:spPr>
            <a:xfrm>
              <a:off x="5321875" y="3017249"/>
              <a:ext cx="2446600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471975" y="3041595"/>
              <a:ext cx="1893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Domain B services</a:t>
              </a:r>
              <a:endParaRPr lang="en-US" dirty="0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830636" y="2498233"/>
            <a:ext cx="2703473" cy="448733"/>
            <a:chOff x="2023880" y="3035279"/>
            <a:chExt cx="4937053" cy="448733"/>
          </a:xfrm>
        </p:grpSpPr>
        <p:sp>
          <p:nvSpPr>
            <p:cNvPr id="170" name="Rectangle 169"/>
            <p:cNvSpPr/>
            <p:nvPr/>
          </p:nvSpPr>
          <p:spPr>
            <a:xfrm>
              <a:off x="2023880" y="3035279"/>
              <a:ext cx="4601155" cy="448733"/>
            </a:xfrm>
            <a:prstGeom prst="rect">
              <a:avLst/>
            </a:prstGeom>
            <a:solidFill>
              <a:srgbClr val="FAC09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173982" y="3059625"/>
              <a:ext cx="4786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CMS domain service(s)</a:t>
              </a:r>
              <a:endParaRPr lang="en-US" dirty="0"/>
            </a:p>
          </p:txBody>
        </p:sp>
      </p:grpSp>
      <p:sp>
        <p:nvSpPr>
          <p:cNvPr id="103" name="Oval 102"/>
          <p:cNvSpPr/>
          <p:nvPr/>
        </p:nvSpPr>
        <p:spPr>
          <a:xfrm>
            <a:off x="3481949" y="2955551"/>
            <a:ext cx="2817213" cy="11172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/>
          <p:nvPr/>
        </p:nvSpPr>
        <p:spPr>
          <a:xfrm>
            <a:off x="1478184" y="1176866"/>
            <a:ext cx="2424596" cy="91064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 experiment J</a:t>
            </a:r>
            <a:endParaRPr lang="en-US" dirty="0"/>
          </a:p>
        </p:txBody>
      </p:sp>
      <p:sp>
        <p:nvSpPr>
          <p:cNvPr id="120" name="Oval 119"/>
          <p:cNvSpPr/>
          <p:nvPr/>
        </p:nvSpPr>
        <p:spPr>
          <a:xfrm>
            <a:off x="3763967" y="1176866"/>
            <a:ext cx="1809690" cy="91064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 workflow K</a:t>
            </a:r>
            <a:endParaRPr lang="en-US" dirty="0"/>
          </a:p>
        </p:txBody>
      </p:sp>
      <p:sp>
        <p:nvSpPr>
          <p:cNvPr id="123" name="Oval 122"/>
          <p:cNvSpPr/>
          <p:nvPr/>
        </p:nvSpPr>
        <p:spPr>
          <a:xfrm>
            <a:off x="5504514" y="1176866"/>
            <a:ext cx="1901197" cy="91064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81000"/>
                </a:schemeClr>
              </a:gs>
              <a:gs pos="100000">
                <a:srgbClr val="FFFFFF">
                  <a:alpha val="50000"/>
                </a:srgbClr>
              </a:gs>
            </a:gsLst>
            <a:lin ang="18600000" scaled="0"/>
            <a:tileRect/>
          </a:gradFill>
          <a:ln>
            <a:solidFill>
              <a:schemeClr val="bg1">
                <a:lumMod val="65000"/>
              </a:schemeClr>
            </a:solidFill>
          </a:ln>
          <a:effectLst>
            <a:outerShdw blurRad="317500" dist="495300" dir="3300000" algn="tl" rotWithShape="0">
              <a:srgbClr val="000000">
                <a:alpha val="1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 process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404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GÉANT Open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134" y="1625602"/>
            <a:ext cx="8229600" cy="48984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GÉANT Open Calls are structured around three key themes:</a:t>
            </a:r>
          </a:p>
          <a:p>
            <a:pPr lvl="1"/>
            <a:r>
              <a:rPr lang="en-US" i="1" dirty="0" smtClean="0"/>
              <a:t>Use cases to run on existing GÉANT production and experimental network facilities.</a:t>
            </a:r>
          </a:p>
          <a:p>
            <a:pPr lvl="2"/>
            <a:r>
              <a:rPr lang="en-US" i="1" dirty="0" smtClean="0"/>
              <a:t>Ex: Mixed mode </a:t>
            </a:r>
            <a:r>
              <a:rPr lang="en-US" i="1" dirty="0" err="1" smtClean="0"/>
              <a:t>guaranteed+scavenger</a:t>
            </a:r>
            <a:r>
              <a:rPr lang="en-US" i="1" dirty="0" smtClean="0"/>
              <a:t>, or policing/shaping at 100G to support LHCONE</a:t>
            </a:r>
            <a:endParaRPr lang="en-US" dirty="0" smtClean="0"/>
          </a:p>
          <a:p>
            <a:pPr lvl="1"/>
            <a:r>
              <a:rPr lang="en-US" i="1" dirty="0" smtClean="0"/>
              <a:t>Self-contained Research and Technology Development (RTD) work packages to support on-going project activities.</a:t>
            </a:r>
          </a:p>
          <a:p>
            <a:pPr lvl="2"/>
            <a:r>
              <a:rPr lang="en-US" i="1" dirty="0" smtClean="0"/>
              <a:t>CDN networks</a:t>
            </a:r>
            <a:endParaRPr lang="en-US" dirty="0" smtClean="0"/>
          </a:p>
          <a:p>
            <a:pPr lvl="1"/>
            <a:r>
              <a:rPr lang="en-US" i="1" dirty="0" smtClean="0"/>
              <a:t>RTD to promote, develop and demonstrate Innovation in a Multi-Domain Research and Education Networking Environment.  </a:t>
            </a:r>
          </a:p>
          <a:p>
            <a:pPr lvl="2"/>
            <a:r>
              <a:rPr lang="en-US" i="1" dirty="0" smtClean="0"/>
              <a:t>LHCONE virtualization over multiple domains....</a:t>
            </a:r>
          </a:p>
          <a:p>
            <a:r>
              <a:rPr lang="en-US" i="1" dirty="0" smtClean="0"/>
              <a:t>Lightweight proposals, due by end of June</a:t>
            </a:r>
          </a:p>
          <a:p>
            <a:r>
              <a:rPr lang="en-US" i="1" dirty="0" smtClean="0"/>
              <a:t>Approximately 150 </a:t>
            </a:r>
            <a:r>
              <a:rPr lang="en-US" i="1" dirty="0" err="1" smtClean="0"/>
              <a:t>kEUR</a:t>
            </a:r>
            <a:r>
              <a:rPr lang="en-US" i="1" dirty="0" smtClean="0"/>
              <a:t>- 300 </a:t>
            </a:r>
            <a:r>
              <a:rPr lang="en-US" i="1" dirty="0" err="1" smtClean="0"/>
              <a:t>kEUR</a:t>
            </a:r>
            <a:r>
              <a:rPr lang="en-US" i="1" dirty="0" smtClean="0"/>
              <a:t> per award  (total </a:t>
            </a:r>
            <a:r>
              <a:rPr lang="en-US" i="1" dirty="0" err="1" smtClean="0"/>
              <a:t>approx</a:t>
            </a:r>
            <a:r>
              <a:rPr lang="en-US" i="1" dirty="0" smtClean="0"/>
              <a:t> 3M EUR)</a:t>
            </a:r>
          </a:p>
          <a:p>
            <a:r>
              <a:rPr lang="en-US" i="1" dirty="0" smtClean="0"/>
              <a:t>To be completed by March 2015 (end of GN3plus project)</a:t>
            </a:r>
          </a:p>
          <a:p>
            <a:r>
              <a:rPr lang="en-US" i="1" dirty="0" smtClean="0"/>
              <a:t>See  </a:t>
            </a:r>
            <a:r>
              <a:rPr lang="en-US" b="1" i="1" dirty="0" err="1" smtClean="0">
                <a:solidFill>
                  <a:srgbClr val="FF0000"/>
                </a:solidFill>
              </a:rPr>
              <a:t>www.geant.net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60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3111</TotalTime>
  <Words>583</Words>
  <Application>Microsoft Macintosh PowerPoint</Application>
  <PresentationFormat>On-screen Show (4:3)</PresentationFormat>
  <Paragraphs>130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SA2 “Testbeds as a Service”</vt:lpstr>
      <vt:lpstr>GN3+</vt:lpstr>
      <vt:lpstr>SA2+:  Testbeds as a Service</vt:lpstr>
      <vt:lpstr>SA2: Packet Testbeds</vt:lpstr>
      <vt:lpstr>Photonic Longhaul Testbeds</vt:lpstr>
      <vt:lpstr>SA2 Testbeds Phase 1</vt:lpstr>
      <vt:lpstr>SA2 Testbeds Phase 2</vt:lpstr>
      <vt:lpstr>Virtualized HEP Services</vt:lpstr>
      <vt:lpstr>GÉANT Open Calls</vt:lpstr>
      <vt:lpstr>Basic Self-Contained Testbed</vt:lpstr>
      <vt:lpstr>PowerPoint Presentation</vt:lpstr>
      <vt:lpstr>Resource Graph</vt:lpstr>
      <vt:lpstr>Resource Graph</vt:lpstr>
    </vt:vector>
  </TitlesOfParts>
  <Company>NORDUnet A/S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SA2 “Testbeds as a Service”</dc:title>
  <dc:creator>Jerry Sobieski</dc:creator>
  <cp:lastModifiedBy>Jerry Sobieski</cp:lastModifiedBy>
  <cp:revision>49</cp:revision>
  <dcterms:created xsi:type="dcterms:W3CDTF">2013-04-30T09:30:59Z</dcterms:created>
  <dcterms:modified xsi:type="dcterms:W3CDTF">2013-05-02T13:22:17Z</dcterms:modified>
</cp:coreProperties>
</file>