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2" r:id="rId1"/>
  </p:sldMasterIdLst>
  <p:notesMasterIdLst>
    <p:notesMasterId r:id="rId14"/>
  </p:notesMasterIdLst>
  <p:sldIdLst>
    <p:sldId id="294" r:id="rId2"/>
    <p:sldId id="298" r:id="rId3"/>
    <p:sldId id="296" r:id="rId4"/>
    <p:sldId id="297" r:id="rId5"/>
    <p:sldId id="300" r:id="rId6"/>
    <p:sldId id="299" r:id="rId7"/>
    <p:sldId id="301" r:id="rId8"/>
    <p:sldId id="302" r:id="rId9"/>
    <p:sldId id="303" r:id="rId10"/>
    <p:sldId id="304" r:id="rId11"/>
    <p:sldId id="305" r:id="rId12"/>
    <p:sldId id="295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69A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 varScale="1">
        <p:scale>
          <a:sx n="61" d="100"/>
          <a:sy n="61" d="100"/>
        </p:scale>
        <p:origin x="-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245F04A-753F-47A0-8EB1-A4A16FD941C2}" type="datetime1">
              <a:rPr lang="en-US"/>
              <a:pPr/>
              <a:t>2/26/2008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DA231747-BE99-4AEE-B689-B49B17A218C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F92D1-577A-451E-A30B-D562E148CB21}" type="datetimeFigureOut">
              <a:rPr lang="en-US" smtClean="0"/>
              <a:pPr/>
              <a:t>2/26/2008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CAFE-B009-4D5A-B16D-29E9B4111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F92D1-577A-451E-A30B-D562E148CB21}" type="datetimeFigureOut">
              <a:rPr lang="en-US" smtClean="0"/>
              <a:pPr/>
              <a:t>2/26/2008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CAFE-B009-4D5A-B16D-29E9B4111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F92D1-577A-451E-A30B-D562E148CB21}" type="datetimeFigureOut">
              <a:rPr lang="en-US" smtClean="0"/>
              <a:pPr/>
              <a:t>2/26/2008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CAFE-B009-4D5A-B16D-29E9B4111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F92D1-577A-451E-A30B-D562E148CB21}" type="datetimeFigureOut">
              <a:rPr lang="en-US" smtClean="0"/>
              <a:pPr/>
              <a:t>2/26/2008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CAFE-B009-4D5A-B16D-29E9B4111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F92D1-577A-451E-A30B-D562E148CB21}" type="datetimeFigureOut">
              <a:rPr lang="en-US" smtClean="0"/>
              <a:pPr/>
              <a:t>2/26/2008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CAFE-B009-4D5A-B16D-29E9B4111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F92D1-577A-451E-A30B-D562E148CB21}" type="datetimeFigureOut">
              <a:rPr lang="en-US" smtClean="0"/>
              <a:pPr/>
              <a:t>2/26/2008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CAFE-B009-4D5A-B16D-29E9B4111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F92D1-577A-451E-A30B-D562E148CB21}" type="datetimeFigureOut">
              <a:rPr lang="en-US" smtClean="0"/>
              <a:pPr/>
              <a:t>2/26/2008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CAFE-B009-4D5A-B16D-29E9B4111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F92D1-577A-451E-A30B-D562E148CB21}" type="datetimeFigureOut">
              <a:rPr lang="en-US" smtClean="0"/>
              <a:pPr/>
              <a:t>2/26/2008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CAFE-B009-4D5A-B16D-29E9B4111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F92D1-577A-451E-A30B-D562E148CB21}" type="datetimeFigureOut">
              <a:rPr lang="en-US" smtClean="0"/>
              <a:pPr/>
              <a:t>2/26/2008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CAFE-B009-4D5A-B16D-29E9B4111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F92D1-577A-451E-A30B-D562E148CB21}" type="datetimeFigureOut">
              <a:rPr lang="en-US" smtClean="0"/>
              <a:pPr/>
              <a:t>2/26/2008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CAFE-B009-4D5A-B16D-29E9B4111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F92D1-577A-451E-A30B-D562E148CB21}" type="datetimeFigureOut">
              <a:rPr lang="en-US" smtClean="0"/>
              <a:pPr/>
              <a:t>2/26/2008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9CAFE-B009-4D5A-B16D-29E9B4111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F92D1-577A-451E-A30B-D562E148CB21}" type="datetimeFigureOut">
              <a:rPr lang="en-US" smtClean="0"/>
              <a:pPr/>
              <a:t>2/26/2008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9CAFE-B009-4D5A-B16D-29E9B4111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71472" y="500042"/>
            <a:ext cx="821537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3200" b="1" dirty="0"/>
              <a:t>s</a:t>
            </a:r>
            <a:r>
              <a:rPr lang="en-US" sz="3200" b="1" dirty="0" smtClean="0"/>
              <a:t>ession </a:t>
            </a:r>
            <a:r>
              <a:rPr lang="en-US" sz="3200" b="1" dirty="0" smtClean="0"/>
              <a:t>1: introduction &amp; overview </a:t>
            </a:r>
          </a:p>
          <a:p>
            <a:pPr>
              <a:lnSpc>
                <a:spcPct val="200000"/>
              </a:lnSpc>
            </a:pPr>
            <a:r>
              <a:rPr lang="en-US" sz="3200" dirty="0" smtClean="0"/>
              <a:t>w</a:t>
            </a:r>
            <a:r>
              <a:rPr lang="en-US" sz="3200" dirty="0" smtClean="0"/>
              <a:t>elcome &amp; program – </a:t>
            </a:r>
            <a:r>
              <a:rPr lang="en-US" sz="3200" dirty="0" err="1" smtClean="0"/>
              <a:t>Ilan</a:t>
            </a:r>
            <a:r>
              <a:rPr lang="en-US" sz="3200" dirty="0" smtClean="0"/>
              <a:t> Ben-</a:t>
            </a:r>
            <a:r>
              <a:rPr lang="en-US" sz="3200" dirty="0" err="1" smtClean="0"/>
              <a:t>Zvi</a:t>
            </a:r>
            <a:endParaRPr lang="en-US" sz="3200" dirty="0" smtClean="0"/>
          </a:p>
          <a:p>
            <a:pPr>
              <a:lnSpc>
                <a:spcPct val="200000"/>
              </a:lnSpc>
            </a:pPr>
            <a:r>
              <a:rPr lang="en-US" sz="3200" dirty="0" smtClean="0"/>
              <a:t>c</a:t>
            </a:r>
            <a:r>
              <a:rPr lang="en-US" sz="3200" dirty="0" smtClean="0"/>
              <a:t>rab history &amp; motivation – Robert Palmer</a:t>
            </a:r>
          </a:p>
          <a:p>
            <a:pPr>
              <a:lnSpc>
                <a:spcPct val="200000"/>
              </a:lnSpc>
            </a:pPr>
            <a:r>
              <a:rPr lang="en-US" sz="3200" dirty="0" smtClean="0"/>
              <a:t>LHC crab scheme – Rama </a:t>
            </a:r>
            <a:r>
              <a:rPr lang="en-US" sz="3200" dirty="0" err="1" smtClean="0"/>
              <a:t>Calaga</a:t>
            </a:r>
            <a:endParaRPr lang="en-US" sz="3200" dirty="0" smtClean="0"/>
          </a:p>
          <a:p>
            <a:pPr>
              <a:lnSpc>
                <a:spcPct val="200000"/>
              </a:lnSpc>
            </a:pPr>
            <a:r>
              <a:rPr lang="en-US" sz="3200" dirty="0" smtClean="0"/>
              <a:t>SBIR phase-1 for 800 MHz prototype </a:t>
            </a:r>
          </a:p>
          <a:p>
            <a:r>
              <a:rPr lang="en-US" sz="3200" dirty="0" smtClean="0"/>
              <a:t>						– Mike Cole</a:t>
            </a:r>
            <a:br>
              <a:rPr lang="en-US" sz="3200" dirty="0" smtClean="0"/>
            </a:br>
            <a:endParaRPr lang="en-US" sz="3200" baseline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08-pic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" y="150876"/>
            <a:ext cx="9020556" cy="65562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07246" y="214290"/>
            <a:ext cx="158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R. </a:t>
            </a:r>
            <a:r>
              <a:rPr lang="en-US" sz="2400" b="1" dirty="0" err="1" smtClean="0"/>
              <a:t>Calaga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103415" y="3643314"/>
            <a:ext cx="4978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</a:t>
            </a:r>
            <a:r>
              <a:rPr lang="en-US" sz="2400" b="1" dirty="0" smtClean="0"/>
              <a:t>olerances tight but within reach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_SBIR_P1_Briefing-pic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" y="0"/>
            <a:ext cx="914247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43834" y="0"/>
            <a:ext cx="1277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M. Cole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8772" y="5559997"/>
            <a:ext cx="9025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</a:t>
            </a:r>
            <a:r>
              <a:rPr lang="en-US" sz="2400" b="1" dirty="0" smtClean="0"/>
              <a:t>hased SBIR program over 2.5 years, BNL-AES collaboration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3200" b="1" dirty="0" smtClean="0">
                <a:solidFill>
                  <a:prstClr val="black"/>
                </a:solidFill>
              </a:rPr>
              <a:t>d</a:t>
            </a:r>
            <a:r>
              <a:rPr lang="en-US" sz="3200" b="1" dirty="0" smtClean="0">
                <a:solidFill>
                  <a:prstClr val="black"/>
                </a:solidFill>
              </a:rPr>
              <a:t>iscussion</a:t>
            </a:r>
            <a:endParaRPr lang="en-US" sz="3200" b="1" dirty="0" smtClean="0">
              <a:solidFill>
                <a:prstClr val="black"/>
              </a:solidFill>
            </a:endParaRPr>
          </a:p>
          <a:p>
            <a:pPr lvl="0"/>
            <a:r>
              <a:rPr lang="en-US" sz="2400" b="1" dirty="0" smtClean="0">
                <a:solidFill>
                  <a:srgbClr val="02069A"/>
                </a:solidFill>
              </a:rPr>
              <a:t>p</a:t>
            </a:r>
            <a:r>
              <a:rPr lang="en-US" sz="2400" b="1" dirty="0" smtClean="0">
                <a:solidFill>
                  <a:srgbClr val="02069A"/>
                </a:solidFill>
              </a:rPr>
              <a:t>hase-0 benefit for both IPs</a:t>
            </a:r>
            <a:r>
              <a:rPr lang="en-US" sz="2400" dirty="0" smtClean="0">
                <a:solidFill>
                  <a:prstClr val="black"/>
                </a:solidFill>
              </a:rPr>
              <a:t>? (Ralph); </a:t>
            </a:r>
            <a:r>
              <a:rPr lang="en-US" sz="2400" dirty="0" err="1" smtClean="0">
                <a:solidFill>
                  <a:prstClr val="black"/>
                </a:solidFill>
              </a:rPr>
              <a:t>sqrt</a:t>
            </a:r>
            <a:r>
              <a:rPr lang="en-US" sz="2400" dirty="0" smtClean="0">
                <a:solidFill>
                  <a:prstClr val="black"/>
                </a:solidFill>
              </a:rPr>
              <a:t>(2</a:t>
            </a:r>
            <a:r>
              <a:rPr lang="en-US" sz="2400" dirty="0" smtClean="0">
                <a:solidFill>
                  <a:prstClr val="black"/>
                </a:solidFill>
              </a:rPr>
              <a:t>) higher voltage </a:t>
            </a:r>
            <a:r>
              <a:rPr lang="en-US" sz="2400" dirty="0" smtClean="0">
                <a:solidFill>
                  <a:prstClr val="black"/>
                </a:solidFill>
              </a:rPr>
              <a:t>&amp; 45/135deg phase advance can be used to </a:t>
            </a:r>
            <a:r>
              <a:rPr lang="en-US" sz="2400" dirty="0" smtClean="0">
                <a:solidFill>
                  <a:prstClr val="black"/>
                </a:solidFill>
              </a:rPr>
              <a:t>crab in both IPs </a:t>
            </a:r>
            <a:r>
              <a:rPr lang="en-US" sz="2400" dirty="0" smtClean="0">
                <a:solidFill>
                  <a:prstClr val="black"/>
                </a:solidFill>
              </a:rPr>
              <a:t>(</a:t>
            </a:r>
            <a:r>
              <a:rPr lang="en-US" sz="2400" dirty="0" smtClean="0">
                <a:solidFill>
                  <a:prstClr val="black"/>
                </a:solidFill>
              </a:rPr>
              <a:t>with same crossing plane</a:t>
            </a:r>
            <a:r>
              <a:rPr lang="en-US" sz="2400" dirty="0" smtClean="0">
                <a:solidFill>
                  <a:prstClr val="black"/>
                </a:solidFill>
              </a:rPr>
              <a:t>) – </a:t>
            </a:r>
            <a:r>
              <a:rPr lang="en-US" sz="2400" dirty="0" err="1" smtClean="0">
                <a:solidFill>
                  <a:prstClr val="black"/>
                </a:solidFill>
              </a:rPr>
              <a:t>Katsunobu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</a:rPr>
              <a:t>Oide</a:t>
            </a:r>
            <a:endParaRPr lang="en-US" sz="2400" dirty="0" smtClean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400" b="1" dirty="0" smtClean="0">
                <a:solidFill>
                  <a:srgbClr val="02069A"/>
                </a:solidFill>
              </a:rPr>
              <a:t>crab-cavity wake fields </a:t>
            </a:r>
            <a:r>
              <a:rPr lang="en-US" sz="2400" dirty="0" smtClean="0">
                <a:solidFill>
                  <a:prstClr val="black"/>
                </a:solidFill>
              </a:rPr>
              <a:t>→ “banana effects” – Bob Palmer, H.P.</a:t>
            </a:r>
          </a:p>
          <a:p>
            <a:pPr lvl="0"/>
            <a:r>
              <a:rPr lang="en-US" sz="2400" b="1" dirty="0" smtClean="0">
                <a:solidFill>
                  <a:srgbClr val="02069A"/>
                </a:solidFill>
              </a:rPr>
              <a:t>c</a:t>
            </a:r>
            <a:r>
              <a:rPr lang="en-US" sz="2400" b="1" dirty="0" smtClean="0">
                <a:solidFill>
                  <a:srgbClr val="02069A"/>
                </a:solidFill>
              </a:rPr>
              <a:t>ollimator wake fields </a:t>
            </a:r>
            <a:r>
              <a:rPr lang="en-US" sz="2400" dirty="0" smtClean="0">
                <a:solidFill>
                  <a:prstClr val="black"/>
                </a:solidFill>
              </a:rPr>
              <a:t>for global scheme wake fields excited by tilted bunches passing through collimators → self-consistent calculation needed – H. </a:t>
            </a:r>
            <a:r>
              <a:rPr lang="en-US" sz="2400" dirty="0" err="1" smtClean="0">
                <a:solidFill>
                  <a:prstClr val="black"/>
                </a:solidFill>
              </a:rPr>
              <a:t>Padamsee</a:t>
            </a:r>
            <a:r>
              <a:rPr lang="en-US" sz="2400" dirty="0" smtClean="0">
                <a:solidFill>
                  <a:prstClr val="black"/>
                </a:solidFill>
              </a:rPr>
              <a:t>, F. Z. </a:t>
            </a:r>
            <a:endParaRPr lang="en-US" sz="2400" dirty="0" smtClean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400" b="1" dirty="0" smtClean="0">
                <a:solidFill>
                  <a:srgbClr val="02069A"/>
                </a:solidFill>
              </a:rPr>
              <a:t>crab-cavity parameters </a:t>
            </a:r>
            <a:r>
              <a:rPr lang="en-US" sz="2400" dirty="0" smtClean="0">
                <a:solidFill>
                  <a:prstClr val="black"/>
                </a:solidFill>
              </a:rPr>
              <a:t>similar for </a:t>
            </a:r>
            <a:r>
              <a:rPr lang="en-US" sz="2400" b="1" dirty="0" smtClean="0">
                <a:solidFill>
                  <a:srgbClr val="02069A"/>
                </a:solidFill>
              </a:rPr>
              <a:t>local &amp; global scheme</a:t>
            </a:r>
          </a:p>
          <a:p>
            <a:pPr lvl="0">
              <a:lnSpc>
                <a:spcPct val="150000"/>
              </a:lnSpc>
            </a:pPr>
            <a:r>
              <a:rPr lang="en-US" sz="2400" b="1" dirty="0" smtClean="0">
                <a:solidFill>
                  <a:srgbClr val="02069A"/>
                </a:solidFill>
              </a:rPr>
              <a:t>noise issues </a:t>
            </a:r>
            <a:r>
              <a:rPr lang="en-US" sz="2400" dirty="0" smtClean="0">
                <a:solidFill>
                  <a:prstClr val="black"/>
                </a:solidFill>
              </a:rPr>
              <a:t>possibly relaxed for local scheme – H.P., F.Z. </a:t>
            </a:r>
            <a:endParaRPr lang="en-US" sz="2400" dirty="0" smtClean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400" b="1" dirty="0" smtClean="0">
                <a:solidFill>
                  <a:srgbClr val="02069A"/>
                </a:solidFill>
              </a:rPr>
              <a:t>crab super </a:t>
            </a:r>
            <a:r>
              <a:rPr lang="en-US" sz="2400" b="1" dirty="0" smtClean="0">
                <a:solidFill>
                  <a:srgbClr val="02069A"/>
                </a:solidFill>
              </a:rPr>
              <a:t>disruption </a:t>
            </a:r>
            <a:r>
              <a:rPr lang="en-US" sz="2400" dirty="0" smtClean="0">
                <a:solidFill>
                  <a:prstClr val="black"/>
                </a:solidFill>
              </a:rPr>
              <a:t>– could it be applied to </a:t>
            </a:r>
            <a:r>
              <a:rPr lang="en-US" sz="2400" dirty="0" err="1" smtClean="0">
                <a:solidFill>
                  <a:prstClr val="black"/>
                </a:solidFill>
              </a:rPr>
              <a:t>LHeC</a:t>
            </a:r>
            <a:r>
              <a:rPr lang="en-US" sz="2400" dirty="0" smtClean="0">
                <a:solidFill>
                  <a:prstClr val="black"/>
                </a:solidFill>
              </a:rPr>
              <a:t>?</a:t>
            </a:r>
            <a:endParaRPr lang="en-US" sz="2400" dirty="0" smtClean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400" b="1" dirty="0" smtClean="0">
                <a:solidFill>
                  <a:srgbClr val="02069A"/>
                </a:solidFill>
              </a:rPr>
              <a:t>dispersion </a:t>
            </a:r>
            <a:r>
              <a:rPr lang="en-US" sz="2400" b="1" dirty="0" smtClean="0">
                <a:solidFill>
                  <a:srgbClr val="02069A"/>
                </a:solidFill>
              </a:rPr>
              <a:t>at </a:t>
            </a:r>
            <a:r>
              <a:rPr lang="en-US" sz="2400" b="1" dirty="0" err="1" smtClean="0">
                <a:solidFill>
                  <a:srgbClr val="02069A"/>
                </a:solidFill>
              </a:rPr>
              <a:t>rf</a:t>
            </a:r>
            <a:r>
              <a:rPr lang="en-US" sz="2400" b="1" dirty="0" smtClean="0">
                <a:solidFill>
                  <a:srgbClr val="02069A"/>
                </a:solidFill>
              </a:rPr>
              <a:t> cavity</a:t>
            </a:r>
            <a:r>
              <a:rPr lang="en-US" sz="2400" dirty="0" smtClean="0">
                <a:solidFill>
                  <a:prstClr val="black"/>
                </a:solidFill>
              </a:rPr>
              <a:t> instead </a:t>
            </a:r>
            <a:r>
              <a:rPr lang="en-US" sz="2400" dirty="0" smtClean="0">
                <a:solidFill>
                  <a:prstClr val="black"/>
                </a:solidFill>
              </a:rPr>
              <a:t>of crab </a:t>
            </a:r>
            <a:r>
              <a:rPr lang="en-US" sz="2400" dirty="0" smtClean="0">
                <a:solidFill>
                  <a:prstClr val="black"/>
                </a:solidFill>
              </a:rPr>
              <a:t>cavity? - John Byrd</a:t>
            </a:r>
            <a:endParaRPr lang="en-US" sz="2400" dirty="0" smtClean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400" b="1" dirty="0" smtClean="0">
                <a:solidFill>
                  <a:srgbClr val="02069A"/>
                </a:solidFill>
              </a:rPr>
              <a:t>passive </a:t>
            </a:r>
            <a:r>
              <a:rPr lang="en-US" sz="2400" b="1" dirty="0" smtClean="0">
                <a:solidFill>
                  <a:srgbClr val="02069A"/>
                </a:solidFill>
              </a:rPr>
              <a:t>operation </a:t>
            </a:r>
            <a:r>
              <a:rPr lang="en-US" sz="2400" dirty="0" smtClean="0">
                <a:solidFill>
                  <a:prstClr val="black"/>
                </a:solidFill>
              </a:rPr>
              <a:t>f</a:t>
            </a:r>
            <a:r>
              <a:rPr lang="en-US" sz="2400" dirty="0" smtClean="0">
                <a:solidFill>
                  <a:prstClr val="black"/>
                </a:solidFill>
              </a:rPr>
              <a:t>or crab cavity test? – John Byrd</a:t>
            </a:r>
            <a:endParaRPr lang="en-US" sz="2400" dirty="0" smtClean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400" b="1" dirty="0" smtClean="0">
                <a:solidFill>
                  <a:srgbClr val="02069A"/>
                </a:solidFill>
              </a:rPr>
              <a:t>separate </a:t>
            </a:r>
            <a:r>
              <a:rPr lang="en-US" sz="2400" b="1" dirty="0" smtClean="0">
                <a:solidFill>
                  <a:srgbClr val="02069A"/>
                </a:solidFill>
              </a:rPr>
              <a:t>cooling </a:t>
            </a:r>
            <a:r>
              <a:rPr lang="en-US" sz="2400" dirty="0" smtClean="0">
                <a:solidFill>
                  <a:prstClr val="black"/>
                </a:solidFill>
              </a:rPr>
              <a:t>for easier exchange? – Joachim, Hassan,… </a:t>
            </a:r>
            <a:endParaRPr lang="en-US" sz="240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enZviWelcome-pic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" y="169164"/>
            <a:ext cx="9034272" cy="6519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50112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>
                <a:solidFill>
                  <a:schemeClr val="tx2"/>
                </a:solidFill>
              </a:rPr>
              <a:t>g</a:t>
            </a:r>
            <a:r>
              <a:rPr lang="en-US" sz="3200" u="sng" dirty="0" smtClean="0">
                <a:solidFill>
                  <a:schemeClr val="tx2"/>
                </a:solidFill>
              </a:rPr>
              <a:t>oals (</a:t>
            </a:r>
            <a:r>
              <a:rPr lang="en-US" sz="3200" u="sng" dirty="0" err="1" smtClean="0">
                <a:solidFill>
                  <a:schemeClr val="tx2"/>
                </a:solidFill>
              </a:rPr>
              <a:t>Ilan</a:t>
            </a:r>
            <a:r>
              <a:rPr lang="en-US" sz="3200" u="sng" dirty="0" smtClean="0">
                <a:solidFill>
                  <a:schemeClr val="tx2"/>
                </a:solidFill>
              </a:rPr>
              <a:t>)</a:t>
            </a:r>
          </a:p>
          <a:p>
            <a:r>
              <a:rPr lang="en-US" sz="3200" dirty="0" smtClean="0"/>
              <a:t>l</a:t>
            </a:r>
            <a:r>
              <a:rPr lang="en-US" sz="3200" dirty="0" smtClean="0"/>
              <a:t>earn from KEKB</a:t>
            </a:r>
          </a:p>
          <a:p>
            <a:r>
              <a:rPr lang="en-US" sz="3200" dirty="0" smtClean="0"/>
              <a:t>r</a:t>
            </a:r>
            <a:r>
              <a:rPr lang="en-US" sz="3200" dirty="0" smtClean="0"/>
              <a:t>oadmap for LHC crab cavities</a:t>
            </a:r>
          </a:p>
          <a:p>
            <a:r>
              <a:rPr lang="en-US" sz="3200" dirty="0" smtClean="0"/>
              <a:t>	</a:t>
            </a:r>
            <a:r>
              <a:rPr lang="en-US" sz="3200" dirty="0" smtClean="0"/>
              <a:t>time line, time scales </a:t>
            </a:r>
          </a:p>
          <a:p>
            <a:r>
              <a:rPr lang="en-US" sz="3200" dirty="0" smtClean="0"/>
              <a:t>work packages + distribution of tasks</a:t>
            </a:r>
          </a:p>
          <a:p>
            <a:pPr>
              <a:lnSpc>
                <a:spcPct val="150000"/>
              </a:lnSpc>
            </a:pPr>
            <a:r>
              <a:rPr lang="en-US" sz="3200" u="sng" dirty="0" smtClean="0">
                <a:solidFill>
                  <a:schemeClr val="tx2"/>
                </a:solidFill>
              </a:rPr>
              <a:t>decisions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g</a:t>
            </a:r>
            <a:r>
              <a:rPr lang="en-US" sz="3200" dirty="0" smtClean="0"/>
              <a:t>lobal or local?, optics, small-angle </a:t>
            </a:r>
            <a:r>
              <a:rPr lang="en-US" sz="3200" dirty="0" err="1" smtClean="0"/>
              <a:t>strawman</a:t>
            </a:r>
            <a:r>
              <a:rPr lang="en-US" sz="3200" dirty="0" smtClean="0"/>
              <a:t>? requirements for local scheme?</a:t>
            </a:r>
          </a:p>
          <a:p>
            <a:r>
              <a:rPr lang="en-US" sz="3200" dirty="0" smtClean="0"/>
              <a:t>e</a:t>
            </a:r>
            <a:r>
              <a:rPr lang="en-US" sz="3200" dirty="0" smtClean="0"/>
              <a:t>xotic cavities?, </a:t>
            </a:r>
            <a:r>
              <a:rPr lang="en-US" sz="3200" dirty="0" smtClean="0"/>
              <a:t> </a:t>
            </a:r>
            <a:r>
              <a:rPr lang="en-US" sz="3200" dirty="0" smtClean="0"/>
              <a:t>choice of </a:t>
            </a:r>
            <a:r>
              <a:rPr lang="en-US" sz="3200" dirty="0" err="1" smtClean="0"/>
              <a:t>rf</a:t>
            </a:r>
            <a:r>
              <a:rPr lang="en-US" sz="3200" dirty="0" smtClean="0"/>
              <a:t> frequency,</a:t>
            </a:r>
          </a:p>
          <a:p>
            <a:r>
              <a:rPr lang="en-US" sz="3200" dirty="0" smtClean="0"/>
              <a:t>D1 magnet parameters?, </a:t>
            </a:r>
            <a:r>
              <a:rPr lang="en-US" sz="3200" dirty="0" err="1" smtClean="0"/>
              <a:t>engneering</a:t>
            </a:r>
            <a:r>
              <a:rPr lang="en-US" sz="3200" dirty="0" smtClean="0"/>
              <a:t> challenges, R&amp;D plan, AES cavity</a:t>
            </a:r>
          </a:p>
          <a:p>
            <a:pPr>
              <a:lnSpc>
                <a:spcPct val="150000"/>
              </a:lnSpc>
            </a:pPr>
            <a:r>
              <a:rPr lang="en-US" sz="3200" b="1" i="1" dirty="0" smtClean="0"/>
              <a:t>h</a:t>
            </a:r>
            <a:r>
              <a:rPr lang="en-US" sz="3200" b="1" i="1" dirty="0" smtClean="0"/>
              <a:t>ow do we get started? installation in IR4?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lmer-pic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27" y="0"/>
            <a:ext cx="888034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07246" y="6396335"/>
            <a:ext cx="1604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R. Palmer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lmer-pic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08" y="0"/>
            <a:ext cx="831858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07246" y="214290"/>
            <a:ext cx="1604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R. Palmer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08-pic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742" y="169164"/>
            <a:ext cx="8700516" cy="65196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07246" y="214290"/>
            <a:ext cx="158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R. </a:t>
            </a:r>
            <a:r>
              <a:rPr lang="en-US" sz="2400" b="1" dirty="0" err="1" smtClean="0"/>
              <a:t>Calaga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08-pic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742" y="214290"/>
            <a:ext cx="8700516" cy="64053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07246" y="214290"/>
            <a:ext cx="158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R. </a:t>
            </a:r>
            <a:r>
              <a:rPr lang="en-US" sz="2400" b="1" dirty="0" err="1" smtClean="0"/>
              <a:t>Calaga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388829"/>
            <a:ext cx="4267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</a:t>
            </a:r>
            <a:r>
              <a:rPr lang="en-US" sz="2400" b="1" dirty="0" smtClean="0"/>
              <a:t>actor 2-3 gain in luminosity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08-pic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742" y="82296"/>
            <a:ext cx="8700516" cy="66934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07246" y="214290"/>
            <a:ext cx="158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R. </a:t>
            </a:r>
            <a:r>
              <a:rPr lang="en-US" sz="2400" b="1" dirty="0" err="1" smtClean="0"/>
              <a:t>Calaga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c08-pic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48" y="206513"/>
            <a:ext cx="8967304" cy="64449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07246" y="214290"/>
            <a:ext cx="158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R. </a:t>
            </a:r>
            <a:r>
              <a:rPr lang="en-US" sz="2400" b="1" dirty="0" err="1" smtClean="0"/>
              <a:t>Calaga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928837" y="6396335"/>
            <a:ext cx="6215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VV crossing only option for local scheme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818</TotalTime>
  <Words>234</Words>
  <Application>Microsoft Macintosh PowerPoint</Application>
  <PresentationFormat>On-screen Show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for Collimator Commissioning</dc:title>
  <dc:creator>Ralph Assmann</dc:creator>
  <cp:lastModifiedBy>frankz</cp:lastModifiedBy>
  <cp:revision>94</cp:revision>
  <dcterms:created xsi:type="dcterms:W3CDTF">2008-02-24T23:45:33Z</dcterms:created>
  <dcterms:modified xsi:type="dcterms:W3CDTF">2008-02-26T16:24:25Z</dcterms:modified>
</cp:coreProperties>
</file>