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customXml/itemProps1.xml" ContentType="application/vnd.openxmlformats-officedocument.customXmlProperties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53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notesSlides/notesSlide8.xml" ContentType="application/vnd.openxmlformats-officedocument.presentationml.notes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Default Extension="wmf" ContentType="image/x-wmf"/>
  <Override PartName="/ppt/slides/slide48.xml" ContentType="application/vnd.openxmlformats-officedocument.presentationml.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embeddings/Microsoft_Equation1.bin" ContentType="application/vnd.openxmlformats-officedocument.oleObject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Default Extension="jpeg" ContentType="image/jpeg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theme/theme2.xml" ContentType="application/vnd.openxmlformats-officedocument.theme+xml"/>
  <Override PartName="/customXml/itemProps3.xml" ContentType="application/vnd.openxmlformats-officedocument.customXmlProperties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customXml/itemProps2.xml" ContentType="application/vnd.openxmlformats-officedocument.customXmlProperties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trictFirstAndLastChars="0" saveSubsetFonts="1" autoCompressPictures="0">
  <p:sldMasterIdLst>
    <p:sldMasterId r:id="rId4"/>
  </p:sldMasterIdLst>
  <p:notesMasterIdLst>
    <p:notesMasterId r:id="rId67"/>
  </p:notesMasterIdLst>
  <p:handoutMasterIdLst>
    <p:handoutMasterId r:id="rId68"/>
  </p:handoutMasterIdLst>
  <p:sldIdLst>
    <p:sldId id="1787" r:id="rId5"/>
    <p:sldId id="2575" r:id="rId6"/>
    <p:sldId id="2645" r:id="rId7"/>
    <p:sldId id="2434" r:id="rId8"/>
    <p:sldId id="2864" r:id="rId9"/>
    <p:sldId id="2435" r:id="rId10"/>
    <p:sldId id="2176" r:id="rId11"/>
    <p:sldId id="2125" r:id="rId12"/>
    <p:sldId id="2930" r:id="rId13"/>
    <p:sldId id="2995" r:id="rId14"/>
    <p:sldId id="2996" r:id="rId15"/>
    <p:sldId id="2997" r:id="rId16"/>
    <p:sldId id="2998" r:id="rId17"/>
    <p:sldId id="2999" r:id="rId18"/>
    <p:sldId id="3000" r:id="rId19"/>
    <p:sldId id="2931" r:id="rId20"/>
    <p:sldId id="2932" r:id="rId21"/>
    <p:sldId id="2933" r:id="rId22"/>
    <p:sldId id="3082" r:id="rId23"/>
    <p:sldId id="2934" r:id="rId24"/>
    <p:sldId id="2936" r:id="rId25"/>
    <p:sldId id="2937" r:id="rId26"/>
    <p:sldId id="2941" r:id="rId27"/>
    <p:sldId id="2956" r:id="rId28"/>
    <p:sldId id="2955" r:id="rId29"/>
    <p:sldId id="2957" r:id="rId30"/>
    <p:sldId id="2958" r:id="rId31"/>
    <p:sldId id="3097" r:id="rId32"/>
    <p:sldId id="2647" r:id="rId33"/>
    <p:sldId id="2994" r:id="rId34"/>
    <p:sldId id="3028" r:id="rId35"/>
    <p:sldId id="3029" r:id="rId36"/>
    <p:sldId id="2759" r:id="rId37"/>
    <p:sldId id="3088" r:id="rId38"/>
    <p:sldId id="3041" r:id="rId39"/>
    <p:sldId id="3045" r:id="rId40"/>
    <p:sldId id="2663" r:id="rId41"/>
    <p:sldId id="3046" r:id="rId42"/>
    <p:sldId id="2860" r:id="rId43"/>
    <p:sldId id="3103" r:id="rId44"/>
    <p:sldId id="2691" r:id="rId45"/>
    <p:sldId id="2859" r:id="rId46"/>
    <p:sldId id="3072" r:id="rId47"/>
    <p:sldId id="2459" r:id="rId48"/>
    <p:sldId id="2858" r:id="rId49"/>
    <p:sldId id="2760" r:id="rId50"/>
    <p:sldId id="2761" r:id="rId51"/>
    <p:sldId id="2762" r:id="rId52"/>
    <p:sldId id="2884" r:id="rId53"/>
    <p:sldId id="2776" r:id="rId54"/>
    <p:sldId id="2885" r:id="rId55"/>
    <p:sldId id="2784" r:id="rId56"/>
    <p:sldId id="3076" r:id="rId57"/>
    <p:sldId id="3089" r:id="rId58"/>
    <p:sldId id="2789" r:id="rId59"/>
    <p:sldId id="3078" r:id="rId60"/>
    <p:sldId id="3104" r:id="rId61"/>
    <p:sldId id="2861" r:id="rId62"/>
    <p:sldId id="2898" r:id="rId63"/>
    <p:sldId id="3094" r:id="rId64"/>
    <p:sldId id="3095" r:id="rId65"/>
    <p:sldId id="3096" r:id="rId6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horzBarState="maximized">
    <p:restoredLeft sz="16746" autoAdjust="0"/>
    <p:restoredTop sz="90257" autoAdjust="0"/>
  </p:normalViewPr>
  <p:slideViewPr>
    <p:cSldViewPr>
      <p:cViewPr>
        <p:scale>
          <a:sx n="100" d="100"/>
          <a:sy n="100" d="100"/>
        </p:scale>
        <p:origin x="-536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84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notesMaster" Target="notesMasters/notesMaster1.xml"/><Relationship Id="rId68" Type="http://schemas.openxmlformats.org/officeDocument/2006/relationships/handoutMaster" Target="handoutMasters/handoutMaster1.xml"/><Relationship Id="rId69" Type="http://schemas.openxmlformats.org/officeDocument/2006/relationships/printerSettings" Target="printerSettings/printerSettings1.bin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70" Type="http://schemas.openxmlformats.org/officeDocument/2006/relationships/commentAuthors" Target="commentAuthors.xml"/><Relationship Id="rId71" Type="http://schemas.openxmlformats.org/officeDocument/2006/relationships/presProps" Target="presProps.xml"/><Relationship Id="rId72" Type="http://schemas.openxmlformats.org/officeDocument/2006/relationships/viewProps" Target="viewProp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73" Type="http://schemas.openxmlformats.org/officeDocument/2006/relationships/theme" Target="theme/theme1.xml"/><Relationship Id="rId74" Type="http://schemas.openxmlformats.org/officeDocument/2006/relationships/tableStyles" Target="tableStyles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 dirty="0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DO WE HAVE SOMETHING FOR THE PHOTONS?</a:t>
            </a:r>
            <a:r>
              <a:rPr lang="fr-FR" baseline="0" dirty="0" smtClean="0"/>
              <a:t> </a:t>
            </a:r>
          </a:p>
          <a:p>
            <a:r>
              <a:rPr lang="fr-FR" baseline="0" dirty="0" smtClean="0"/>
              <a:t>PUT IT ON HGG SLIDE?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2021B-2CE4-A448-B86D-113B46E21EEA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4BE769-091F-D244-9C80-74B9B6B3E0D8}" type="slidenum">
              <a:rPr lang="en-GB"/>
              <a:pPr/>
              <a:t>9</a:t>
            </a:fld>
            <a:endParaRPr lang="en-GB"/>
          </a:p>
        </p:txBody>
      </p:sp>
      <p:sp>
        <p:nvSpPr>
          <p:cNvPr id="104449" name="Text Box 1"/>
          <p:cNvSpPr txBox="1">
            <a:spLocks noChangeArrowheads="1"/>
          </p:cNvSpPr>
          <p:nvPr/>
        </p:nvSpPr>
        <p:spPr bwMode="auto">
          <a:xfrm>
            <a:off x="1210235" y="694171"/>
            <a:ext cx="4433328" cy="342467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450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0" y="4342535"/>
            <a:ext cx="5419445" cy="40452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19C3349-97C2-D448-96E5-66396334F2D0}" type="slidenum">
              <a:rPr lang="en-GB"/>
              <a:pPr/>
              <a:t>15</a:t>
            </a:fld>
            <a:endParaRPr lang="en-GB"/>
          </a:p>
        </p:txBody>
      </p:sp>
      <p:sp>
        <p:nvSpPr>
          <p:cNvPr id="110593" name="Text Box 1"/>
          <p:cNvSpPr txBox="1">
            <a:spLocks noChangeArrowheads="1"/>
          </p:cNvSpPr>
          <p:nvPr/>
        </p:nvSpPr>
        <p:spPr bwMode="auto">
          <a:xfrm>
            <a:off x="1210235" y="694171"/>
            <a:ext cx="4433328" cy="342467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059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0" y="4342535"/>
            <a:ext cx="5419445" cy="40452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7B44E-9CF4-7641-9F16-648690AAE63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5758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CF81BC-DAC1-EF4B-A7C9-8379BD68A615}" type="slidenum">
              <a:rPr lang="en-GB"/>
              <a:pPr/>
              <a:t>22</a:t>
            </a:fld>
            <a:endParaRPr lang="en-GB"/>
          </a:p>
        </p:txBody>
      </p:sp>
      <p:sp>
        <p:nvSpPr>
          <p:cNvPr id="115713" name="Text Box 1"/>
          <p:cNvSpPr txBox="1">
            <a:spLocks noChangeArrowheads="1"/>
          </p:cNvSpPr>
          <p:nvPr/>
        </p:nvSpPr>
        <p:spPr bwMode="auto">
          <a:xfrm>
            <a:off x="1210235" y="694171"/>
            <a:ext cx="4433328" cy="342467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71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0" y="4342535"/>
            <a:ext cx="5419445" cy="40452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26AC88B-0FA3-D444-84F0-2A24438C3AFC}" type="slidenum">
              <a:rPr lang="en-GB"/>
              <a:pPr/>
              <a:t>29</a:t>
            </a:fld>
            <a:endParaRPr lang="en-GB"/>
          </a:p>
        </p:txBody>
      </p:sp>
      <p:sp>
        <p:nvSpPr>
          <p:cNvPr id="120833" name="Text Box 1"/>
          <p:cNvSpPr txBox="1">
            <a:spLocks noChangeArrowheads="1"/>
          </p:cNvSpPr>
          <p:nvPr/>
        </p:nvSpPr>
        <p:spPr bwMode="auto">
          <a:xfrm>
            <a:off x="1210235" y="694171"/>
            <a:ext cx="4433328" cy="342467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083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0" y="4342535"/>
            <a:ext cx="5419445" cy="40452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ECFC148-13DC-CF41-B9C8-6CAF55EA5C37}" type="slidenum">
              <a:rPr lang="en-GB"/>
              <a:pPr/>
              <a:t>34</a:t>
            </a:fld>
            <a:endParaRPr lang="en-GB"/>
          </a:p>
        </p:txBody>
      </p:sp>
      <p:sp>
        <p:nvSpPr>
          <p:cNvPr id="122881" name="Text Box 1"/>
          <p:cNvSpPr txBox="1">
            <a:spLocks noChangeArrowheads="1"/>
          </p:cNvSpPr>
          <p:nvPr/>
        </p:nvSpPr>
        <p:spPr bwMode="auto">
          <a:xfrm>
            <a:off x="1210235" y="694171"/>
            <a:ext cx="4433328" cy="342467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2882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0" y="4342535"/>
            <a:ext cx="5419445" cy="40452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video" Target="file://localhost/Users/Albert/lhc2013june/HZZ4l_animated.gif" TargetMode="External"/><Relationship Id="rId2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4" Type="http://schemas.openxmlformats.org/officeDocument/2006/relationships/image" Target="../media/image86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png"/><Relationship Id="rId5" Type="http://schemas.openxmlformats.org/officeDocument/2006/relationships/image" Target="../media/image9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Relationship Id="rId3" Type="http://schemas.openxmlformats.org/officeDocument/2006/relationships/image" Target="../media/image10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08.png"/><Relationship Id="rId6" Type="http://schemas.openxmlformats.org/officeDocument/2006/relationships/image" Target="../media/image10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png"/><Relationship Id="rId5" Type="http://schemas.openxmlformats.org/officeDocument/2006/relationships/image" Target="../media/image113.png"/><Relationship Id="rId6" Type="http://schemas.openxmlformats.org/officeDocument/2006/relationships/image" Target="../media/image114.png"/><Relationship Id="rId7" Type="http://schemas.openxmlformats.org/officeDocument/2006/relationships/image" Target="../media/image115.png"/><Relationship Id="rId8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Relationship Id="rId3" Type="http://schemas.openxmlformats.org/officeDocument/2006/relationships/image" Target="../media/image11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image" Target="../media/image121.png"/><Relationship Id="rId5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png"/><Relationship Id="rId3" Type="http://schemas.openxmlformats.org/officeDocument/2006/relationships/image" Target="../media/image12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png"/><Relationship Id="rId3" Type="http://schemas.openxmlformats.org/officeDocument/2006/relationships/image" Target="../media/image12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8.png"/><Relationship Id="rId3" Type="http://schemas.openxmlformats.org/officeDocument/2006/relationships/image" Target="../media/image12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4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7.png"/><Relationship Id="rId3" Type="http://schemas.openxmlformats.org/officeDocument/2006/relationships/image" Target="../media/image13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9.png"/><Relationship Id="rId3" Type="http://schemas.openxmlformats.org/officeDocument/2006/relationships/image" Target="../media/image14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4" Type="http://schemas.openxmlformats.org/officeDocument/2006/relationships/image" Target="../media/image147.png"/><Relationship Id="rId5" Type="http://schemas.openxmlformats.org/officeDocument/2006/relationships/image" Target="../media/image148.png"/><Relationship Id="rId6" Type="http://schemas.openxmlformats.org/officeDocument/2006/relationships/image" Target="../media/image149.png"/><Relationship Id="rId7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0.png"/><Relationship Id="rId3" Type="http://schemas.openxmlformats.org/officeDocument/2006/relationships/image" Target="../media/image15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4" Type="http://schemas.openxmlformats.org/officeDocument/2006/relationships/image" Target="../media/image15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5.png"/><Relationship Id="rId3" Type="http://schemas.openxmlformats.org/officeDocument/2006/relationships/hyperlink" Target="http://pdg.lbl.gov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6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7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 dirty="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0" y="802719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</a:t>
            </a:r>
            <a:r>
              <a:rPr lang="en-GB" sz="5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Higgs Physics at CMS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28600" y="2266652"/>
            <a:ext cx="343330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</a:t>
            </a: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USA</a:t>
            </a: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endParaRPr lang="en-US" sz="24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24  June  2013</a:t>
            </a: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5410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9" name="Image 8" descr="Screen Shot 2013-06-12 at 4.03.44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5105400"/>
            <a:ext cx="28622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473280" y="2949429"/>
            <a:ext cx="164160" cy="2203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2945" tIns="41473" rIns="82945" bIns="41473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000" y="1295400"/>
            <a:ext cx="4841280" cy="43276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975200" y="914400"/>
            <a:ext cx="4168800" cy="5715000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Aft>
                <a:spcPts val="522"/>
              </a:spcAft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               </a:t>
            </a:r>
            <a:r>
              <a:rPr lang="en-US" sz="2400" dirty="0" smtClean="0">
                <a:solidFill>
                  <a:srgbClr val="FF0000"/>
                </a:solidFill>
                <a:ea typeface="msgothic" charset="0"/>
                <a:cs typeface="msgothic" charset="0"/>
              </a:rPr>
              <a:t>Analysis</a:t>
            </a: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Two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</a:t>
            </a:r>
            <a:r>
              <a:rPr lang="en-US" sz="2200" dirty="0">
                <a:solidFill>
                  <a:srgbClr val="0000FF"/>
                </a:solidFill>
                <a:ea typeface="msgothic" charset="0"/>
                <a:cs typeface="msgothic" charset="0"/>
              </a:rPr>
              <a:t>high momentum photons</a:t>
            </a:r>
            <a:endParaRPr lang="en-US" sz="2200" dirty="0" smtClean="0">
              <a:solidFill>
                <a:srgbClr val="0000FF"/>
              </a:solidFill>
              <a:ea typeface="msgothic" charset="0"/>
              <a:cs typeface="msgothic" charset="0"/>
            </a:endParaRP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Low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</a:t>
            </a:r>
            <a:r>
              <a:rPr lang="en-US" sz="2200" dirty="0">
                <a:solidFill>
                  <a:srgbClr val="0000FF"/>
                </a:solidFill>
                <a:ea typeface="msgothic" charset="0"/>
                <a:cs typeface="msgothic" charset="0"/>
              </a:rPr>
              <a:t>mass Higgs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is narrow</a:t>
            </a: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Two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</a:t>
            </a:r>
            <a:r>
              <a:rPr lang="en-US" sz="2200" dirty="0">
                <a:solidFill>
                  <a:srgbClr val="0000FF"/>
                </a:solidFill>
                <a:ea typeface="msgothic" charset="0"/>
                <a:cs typeface="msgothic" charset="0"/>
              </a:rPr>
              <a:t>photon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resolution is </a:t>
            </a:r>
            <a:r>
              <a:rPr lang="en-US" sz="2200" dirty="0">
                <a:solidFill>
                  <a:srgbClr val="0000FF"/>
                </a:solidFill>
                <a:ea typeface="msgothic" charset="0"/>
                <a:cs typeface="msgothic" charset="0"/>
              </a:rPr>
              <a:t>excellent</a:t>
            </a:r>
            <a:endParaRPr lang="en-US" sz="2200" dirty="0" smtClean="0">
              <a:solidFill>
                <a:srgbClr val="0000FF"/>
              </a:solidFill>
              <a:ea typeface="msgothic" charset="0"/>
              <a:cs typeface="msgothic" charset="0"/>
            </a:endParaRP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Looking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</a:t>
            </a:r>
            <a:r>
              <a:rPr lang="en-US" sz="2200" dirty="0">
                <a:solidFill>
                  <a:srgbClr val="0000FF"/>
                </a:solidFill>
                <a:ea typeface="msgothic" charset="0"/>
                <a:cs typeface="msgothic" charset="0"/>
              </a:rPr>
              <a:t>for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a narrow </a:t>
            </a:r>
            <a:r>
              <a:rPr lang="en-US" sz="2200" dirty="0">
                <a:solidFill>
                  <a:srgbClr val="0000FF"/>
                </a:solidFill>
                <a:ea typeface="msgothic" charset="0"/>
                <a:cs typeface="msgothic" charset="0"/>
              </a:rPr>
              <a:t>peak</a:t>
            </a:r>
            <a:endParaRPr lang="en-US" sz="2200" dirty="0" smtClean="0">
              <a:solidFill>
                <a:srgbClr val="0000FF"/>
              </a:solidFill>
              <a:ea typeface="msgothic" charset="0"/>
              <a:cs typeface="msgothic" charset="0"/>
            </a:endParaRP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Large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</a:t>
            </a:r>
            <a:r>
              <a:rPr lang="en-US" sz="2200" dirty="0">
                <a:solidFill>
                  <a:srgbClr val="0000FF"/>
                </a:solidFill>
                <a:ea typeface="msgothic" charset="0"/>
                <a:cs typeface="msgothic" charset="0"/>
              </a:rPr>
              <a:t>irreducible background from direct two photons</a:t>
            </a:r>
            <a:endParaRPr lang="en-US" sz="2200" dirty="0" smtClean="0">
              <a:solidFill>
                <a:srgbClr val="0000FF"/>
              </a:solidFill>
              <a:ea typeface="msgothic" charset="0"/>
              <a:cs typeface="msgothic" charset="0"/>
            </a:endParaRP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Smaller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</a:t>
            </a:r>
            <a:r>
              <a:rPr lang="en-US" sz="2200" dirty="0">
                <a:solidFill>
                  <a:srgbClr val="0000FF"/>
                </a:solidFill>
                <a:ea typeface="msgothic" charset="0"/>
                <a:cs typeface="msgothic" charset="0"/>
              </a:rPr>
              <a:t>fake 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photon background</a:t>
            </a: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smtClean="0">
                <a:solidFill>
                  <a:srgbClr val="FF0000"/>
                </a:solidFill>
                <a:ea typeface="msgothic" charset="0"/>
                <a:cs typeface="msgothic" charset="0"/>
              </a:rPr>
              <a:t>      Key analysis features</a:t>
            </a: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Energy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resolution (calibration)</a:t>
            </a: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Fake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photon rejection</a:t>
            </a: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Optimize</a:t>
            </a:r>
            <a:r>
              <a:rPr lang="en-US" sz="22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use of kinematics</a:t>
            </a:r>
            <a:endParaRPr lang="en-US" sz="2200" dirty="0">
              <a:solidFill>
                <a:srgbClr val="0000FF"/>
              </a:solidFill>
              <a:ea typeface="msgothic" charset="0"/>
              <a:cs typeface="msgothic" charset="0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095201" y="1476155"/>
            <a:ext cx="1101600" cy="413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86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GeV</a:t>
            </a:r>
            <a:endParaRPr lang="en-US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2491200" y="4996877"/>
            <a:ext cx="1101600" cy="413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56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GeV</a:t>
            </a:r>
            <a:endParaRPr lang="en-US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The Decay H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 </a:t>
            </a:r>
            <a:r>
              <a:rPr lang="en-GB" dirty="0" err="1" smtClean="0">
                <a:latin typeface="Georgia"/>
                <a:ea typeface="Arial" pitchFamily="-84" charset="0"/>
                <a:cs typeface="Arial" pitchFamily="-84" charset="0"/>
              </a:rPr>
              <a:t>γγ</a:t>
            </a:r>
            <a:endParaRPr lang="en-GB" dirty="0">
              <a:latin typeface="Georgia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28600" y="5986046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CMS-PAS-HIG-13-001</a:t>
            </a:r>
            <a:endParaRPr lang="en-GB" sz="1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559" y="968561"/>
            <a:ext cx="8229600" cy="2460439"/>
          </a:xfrm>
          <a:solidFill>
            <a:schemeClr val="accent3"/>
          </a:solidFill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rgbClr val="FF0000"/>
                </a:solidFill>
                <a:latin typeface="Tahoma"/>
              </a:rPr>
              <a:t>Two inclusive analyses</a:t>
            </a:r>
            <a:r>
              <a:rPr lang="en-US" sz="2000" dirty="0" smtClean="0">
                <a:solidFill>
                  <a:srgbClr val="FF0000"/>
                </a:solidFill>
                <a:latin typeface="Tahoma"/>
              </a:rPr>
              <a:t>: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ahoma"/>
              </a:rPr>
              <a:t>  </a:t>
            </a:r>
            <a:r>
              <a:rPr lang="en-US" sz="1800" dirty="0" smtClean="0">
                <a:solidFill>
                  <a:srgbClr val="FF0000"/>
                </a:solidFill>
                <a:latin typeface="Tahoma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18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/>
              </a:rPr>
              <a:t>MVA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:</a:t>
            </a:r>
            <a:r>
              <a:rPr lang="en-US" sz="1600" dirty="0">
                <a:latin typeface="Tahoma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Tahoma"/>
              </a:rPr>
              <a:t>photons selected with an MVA. Variable in the MVA: photon kinematics, photon </a:t>
            </a:r>
            <a:r>
              <a:rPr lang="en-US" sz="1800" dirty="0">
                <a:solidFill>
                  <a:srgbClr val="0000FF"/>
                </a:solidFill>
                <a:latin typeface="Tahoma"/>
              </a:rPr>
              <a:t>ID MVA score (shower shape, isolation</a:t>
            </a:r>
            <a:r>
              <a:rPr lang="en-US" sz="1800" dirty="0" smtClean="0">
                <a:solidFill>
                  <a:srgbClr val="0000FF"/>
                </a:solidFill>
                <a:latin typeface="Tahoma"/>
              </a:rPr>
              <a:t>), di</a:t>
            </a:r>
            <a:r>
              <a:rPr lang="en-US" sz="1800" dirty="0">
                <a:solidFill>
                  <a:srgbClr val="0000FF"/>
                </a:solidFill>
                <a:latin typeface="Tahoma"/>
              </a:rPr>
              <a:t>-photon mass </a:t>
            </a:r>
            <a:r>
              <a:rPr lang="en-US" sz="1800" dirty="0" smtClean="0">
                <a:solidFill>
                  <a:srgbClr val="0000FF"/>
                </a:solidFill>
                <a:latin typeface="Tahoma"/>
              </a:rPr>
              <a:t>resolution. 4 MVA </a:t>
            </a:r>
            <a:r>
              <a:rPr lang="en-US" sz="1800" dirty="0">
                <a:solidFill>
                  <a:srgbClr val="0000FF"/>
                </a:solidFill>
                <a:latin typeface="Tahoma"/>
              </a:rPr>
              <a:t>categories with different S/B</a:t>
            </a:r>
            <a:endParaRPr lang="en-US" sz="1800" dirty="0" smtClean="0">
              <a:solidFill>
                <a:srgbClr val="0000FF"/>
              </a:solidFill>
              <a:latin typeface="Tahoma"/>
            </a:endParaRPr>
          </a:p>
          <a:p>
            <a:pPr marL="554038" lvl="1">
              <a:buClr>
                <a:srgbClr val="414141"/>
              </a:buClr>
              <a:buSzPct val="81000"/>
              <a:buNone/>
            </a:pPr>
            <a:r>
              <a:rPr lang="en-US" sz="18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18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/>
              </a:rPr>
              <a:t>Cut</a:t>
            </a:r>
            <a:r>
              <a:rPr lang="en-US" sz="1800" dirty="0">
                <a:solidFill>
                  <a:srgbClr val="FF0000"/>
                </a:solidFill>
                <a:latin typeface="Tahoma"/>
              </a:rPr>
              <a:t>-based: </a:t>
            </a:r>
            <a:r>
              <a:rPr lang="en-US" sz="1800" dirty="0" smtClean="0">
                <a:solidFill>
                  <a:srgbClr val="0000FF"/>
                </a:solidFill>
                <a:latin typeface="Tahoma"/>
              </a:rPr>
              <a:t>photons selected with cuts. 4 </a:t>
            </a:r>
            <a:r>
              <a:rPr lang="en-US" sz="1800" dirty="0">
                <a:solidFill>
                  <a:srgbClr val="0000FF"/>
                </a:solidFill>
                <a:latin typeface="Tahoma"/>
              </a:rPr>
              <a:t>categories </a:t>
            </a:r>
            <a:r>
              <a:rPr lang="en-US" sz="1800" dirty="0" smtClean="0">
                <a:solidFill>
                  <a:srgbClr val="0000FF"/>
                </a:solidFill>
                <a:latin typeface="Tahoma"/>
              </a:rPr>
              <a:t>based on: </a:t>
            </a:r>
            <a:r>
              <a:rPr lang="en-US" sz="1800" dirty="0" err="1" smtClean="0">
                <a:solidFill>
                  <a:srgbClr val="0000FF"/>
                </a:solidFill>
                <a:latin typeface="Georgia"/>
              </a:rPr>
              <a:t>γ</a:t>
            </a:r>
            <a:r>
              <a:rPr lang="en-US" sz="1800" dirty="0" smtClean="0">
                <a:solidFill>
                  <a:srgbClr val="0000FF"/>
                </a:solidFill>
                <a:latin typeface="Tahoma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Tahoma"/>
              </a:rPr>
              <a:t>in Barrel/</a:t>
            </a:r>
            <a:r>
              <a:rPr lang="en-US" sz="1800" dirty="0" err="1">
                <a:solidFill>
                  <a:srgbClr val="0000FF"/>
                </a:solidFill>
                <a:latin typeface="Tahoma"/>
              </a:rPr>
              <a:t>Endcap</a:t>
            </a:r>
            <a:r>
              <a:rPr lang="en-US" sz="1800" dirty="0">
                <a:solidFill>
                  <a:srgbClr val="0000FF"/>
                </a:solidFill>
                <a:latin typeface="Tahoma"/>
              </a:rPr>
              <a:t>,</a:t>
            </a:r>
            <a:r>
              <a:rPr lang="en-US" sz="1800" dirty="0" smtClean="0">
                <a:solidFill>
                  <a:srgbClr val="0000FF"/>
                </a:solidFill>
                <a:latin typeface="Tahoma"/>
              </a:rPr>
              <a:t> (</a:t>
            </a:r>
            <a:r>
              <a:rPr lang="en-US" sz="1800" dirty="0" err="1">
                <a:solidFill>
                  <a:srgbClr val="0000FF"/>
                </a:solidFill>
                <a:latin typeface="Tahoma"/>
              </a:rPr>
              <a:t>un)</a:t>
            </a:r>
            <a:r>
              <a:rPr lang="en-US" sz="1800" dirty="0" err="1" smtClean="0">
                <a:solidFill>
                  <a:srgbClr val="0000FF"/>
                </a:solidFill>
                <a:latin typeface="Tahoma"/>
              </a:rPr>
              <a:t>converted</a:t>
            </a:r>
            <a:r>
              <a:rPr lang="en-US" sz="1800" dirty="0" smtClean="0">
                <a:solidFill>
                  <a:srgbClr val="0000FF"/>
                </a:solidFill>
                <a:latin typeface="Tahoma"/>
              </a:rPr>
              <a:t> </a:t>
            </a:r>
            <a:r>
              <a:rPr lang="en-US" sz="1800" dirty="0" err="1" smtClean="0">
                <a:solidFill>
                  <a:srgbClr val="0000FF"/>
                </a:solidFill>
                <a:latin typeface="Georgia"/>
              </a:rPr>
              <a:t>γ</a:t>
            </a:r>
            <a:r>
              <a:rPr lang="en-US" sz="1800" dirty="0" smtClean="0">
                <a:solidFill>
                  <a:srgbClr val="0000FF"/>
                </a:solidFill>
                <a:latin typeface="Tahoma"/>
                <a:cs typeface="Symbol" charset="2"/>
              </a:rPr>
              <a:t>. </a:t>
            </a:r>
            <a:r>
              <a:rPr lang="en-US" sz="1800" dirty="0" smtClean="0">
                <a:solidFill>
                  <a:srgbClr val="0000FF"/>
                </a:solidFill>
                <a:latin typeface="Tahoma"/>
              </a:rPr>
              <a:t>Each category has different mass resolution and S/B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Tahoma"/>
              </a:rPr>
              <a:t>3 VH channels (e, </a:t>
            </a:r>
            <a:r>
              <a:rPr lang="en-US" sz="2000" dirty="0" err="1" smtClean="0">
                <a:solidFill>
                  <a:srgbClr val="FF0000"/>
                </a:solidFill>
                <a:latin typeface="Georgia"/>
              </a:rPr>
              <a:t>μ</a:t>
            </a:r>
            <a:r>
              <a:rPr lang="en-US" sz="2000" dirty="0" smtClean="0">
                <a:solidFill>
                  <a:srgbClr val="FF0000"/>
                </a:solidFill>
                <a:latin typeface="Tahoma"/>
              </a:rPr>
              <a:t> and MET  tag) + VBF (2 </a:t>
            </a:r>
            <a:r>
              <a:rPr lang="en-US" sz="2000" dirty="0" err="1" smtClean="0">
                <a:solidFill>
                  <a:srgbClr val="FF0000"/>
                </a:solidFill>
                <a:latin typeface="Tahoma"/>
              </a:rPr>
              <a:t>dijet</a:t>
            </a:r>
            <a:r>
              <a:rPr lang="en-US" sz="2000" dirty="0" smtClean="0">
                <a:solidFill>
                  <a:srgbClr val="FF0000"/>
                </a:solidFill>
                <a:latin typeface="Tahoma"/>
              </a:rPr>
              <a:t> categories)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3879" t="1645" b="19743"/>
          <a:stretch>
            <a:fillRect/>
          </a:stretch>
        </p:blipFill>
        <p:spPr bwMode="auto">
          <a:xfrm>
            <a:off x="391968" y="3666362"/>
            <a:ext cx="3581006" cy="282703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/>
          </p:cNvSpPr>
          <p:nvPr/>
        </p:nvSpPr>
        <p:spPr bwMode="auto">
          <a:xfrm>
            <a:off x="848621" y="4631586"/>
            <a:ext cx="1373872" cy="1529713"/>
          </a:xfrm>
          <a:prstGeom prst="rect">
            <a:avLst/>
          </a:prstGeom>
          <a:solidFill>
            <a:schemeClr val="accent1">
              <a:alpha val="49803"/>
            </a:schemeClr>
          </a:solidFill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fr-FR" sz="1600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rot="10800000">
            <a:off x="1333354" y="5007750"/>
            <a:ext cx="774720" cy="1453"/>
          </a:xfrm>
          <a:prstGeom prst="line">
            <a:avLst/>
          </a:prstGeom>
          <a:noFill/>
          <a:ln w="508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/>
          <a:lstStyle/>
          <a:p>
            <a:endParaRPr lang="en-US" sz="1600"/>
          </a:p>
        </p:txBody>
      </p:sp>
      <p:sp>
        <p:nvSpPr>
          <p:cNvPr id="9" name="Rectangle 5"/>
          <p:cNvSpPr>
            <a:spLocks/>
          </p:cNvSpPr>
          <p:nvPr/>
        </p:nvSpPr>
        <p:spPr bwMode="auto">
          <a:xfrm>
            <a:off x="1555605" y="5194368"/>
            <a:ext cx="552469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r>
              <a:rPr lang="en-US" sz="1600" b="1" dirty="0">
                <a:latin typeface="Gill Sans" pitchFamily="-84" charset="0"/>
                <a:sym typeface="Gill Sans" pitchFamily="-84" charset="0"/>
              </a:rPr>
              <a:t>Cut</a:t>
            </a:r>
          </a:p>
        </p:txBody>
      </p:sp>
      <p:sp>
        <p:nvSpPr>
          <p:cNvPr id="14" name="Rectangle 10"/>
          <p:cNvSpPr>
            <a:spLocks/>
          </p:cNvSpPr>
          <p:nvPr/>
        </p:nvSpPr>
        <p:spPr bwMode="auto">
          <a:xfrm>
            <a:off x="495541" y="6510453"/>
            <a:ext cx="2171459" cy="246221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 smtClean="0">
                <a:latin typeface="Tahoma"/>
                <a:sym typeface="Gill Sans" pitchFamily="-84" charset="0"/>
              </a:rPr>
              <a:t>MVA Event categories</a:t>
            </a:r>
            <a:endParaRPr lang="en-US" sz="1600" dirty="0">
              <a:latin typeface="Tahoma"/>
              <a:sym typeface="Gill Sans" pitchFamily="-84" charset="0"/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rot="10800000" flipH="1">
            <a:off x="2547795" y="5780911"/>
            <a:ext cx="209948" cy="788838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/>
          <a:lstStyle/>
          <a:p>
            <a:endParaRPr lang="en-US" sz="1600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rot="10800000" flipH="1">
            <a:off x="2547795" y="5755509"/>
            <a:ext cx="804187" cy="812082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/>
          <a:lstStyle/>
          <a:p>
            <a:endParaRPr lang="en-US" sz="1600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rot="10800000" flipH="1">
            <a:off x="2547795" y="5755509"/>
            <a:ext cx="1000629" cy="812082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/>
          <a:lstStyle/>
          <a:p>
            <a:endParaRPr lang="en-US" sz="1600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rot="10800000" flipH="1">
            <a:off x="2547793" y="5780911"/>
            <a:ext cx="1140594" cy="788838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/>
          <a:lstStyle/>
          <a:p>
            <a:endParaRPr lang="en-US" sz="1600"/>
          </a:p>
        </p:txBody>
      </p:sp>
      <p:pic>
        <p:nvPicPr>
          <p:cNvPr id="15" name="Picture 2"/>
          <p:cNvPicPr>
            <a:picLocks noChangeAspect="1"/>
          </p:cNvPicPr>
          <p:nvPr/>
        </p:nvPicPr>
        <p:blipFill>
          <a:blip r:embed="rId3" cstate="print"/>
          <a:srcRect l="787" t="4778" r="77184" b="50378"/>
          <a:stretch>
            <a:fillRect/>
          </a:stretch>
        </p:blipFill>
        <p:spPr bwMode="auto">
          <a:xfrm>
            <a:off x="5143116" y="3886200"/>
            <a:ext cx="3789225" cy="2711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5524456" y="3429000"/>
            <a:ext cx="3193302" cy="49244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>
            <a:spAutoFit/>
          </a:bodyPr>
          <a:lstStyle/>
          <a:p>
            <a:pPr marL="212725" indent="-212725" algn="ctr">
              <a:buClr>
                <a:srgbClr val="414141"/>
              </a:buClr>
              <a:buSzPct val="81000"/>
            </a:pPr>
            <a:r>
              <a:rPr lang="en-US" sz="1300" dirty="0" smtClean="0">
                <a:solidFill>
                  <a:schemeClr val="accent4"/>
                </a:solidFill>
                <a:latin typeface="Tahoma"/>
                <a:cs typeface="Georgia"/>
              </a:rPr>
              <a:t>Output of the MVA validated using </a:t>
            </a:r>
            <a:r>
              <a:rPr lang="en-US" sz="1300" dirty="0" err="1" smtClean="0">
                <a:solidFill>
                  <a:schemeClr val="accent4"/>
                </a:solidFill>
                <a:latin typeface="Tahoma"/>
                <a:cs typeface="Georgia"/>
              </a:rPr>
              <a:t>Z→ee</a:t>
            </a:r>
            <a:r>
              <a:rPr lang="en-US" sz="1300" dirty="0" smtClean="0">
                <a:solidFill>
                  <a:schemeClr val="accent4"/>
                </a:solidFill>
                <a:latin typeface="Tahoma"/>
                <a:cs typeface="Georgia"/>
              </a:rPr>
              <a:t> </a:t>
            </a:r>
            <a:br>
              <a:rPr lang="en-US" sz="1300" dirty="0" smtClean="0">
                <a:solidFill>
                  <a:schemeClr val="accent4"/>
                </a:solidFill>
                <a:latin typeface="Tahoma"/>
                <a:cs typeface="Georgia"/>
              </a:rPr>
            </a:br>
            <a:r>
              <a:rPr lang="en-US" sz="1300" dirty="0" smtClean="0">
                <a:solidFill>
                  <a:schemeClr val="accent4"/>
                </a:solidFill>
                <a:latin typeface="Tahoma"/>
                <a:cs typeface="Georgia"/>
              </a:rPr>
              <a:t>(where e are reconstructed as</a:t>
            </a:r>
            <a:r>
              <a:rPr lang="en-US" sz="1100" b="1" dirty="0" smtClean="0">
                <a:solidFill>
                  <a:schemeClr val="accent4"/>
                </a:solidFill>
                <a:latin typeface="Georgia"/>
                <a:cs typeface="Georgia"/>
              </a:rPr>
              <a:t> </a:t>
            </a:r>
            <a:r>
              <a:rPr lang="en-US" sz="1100" b="1" dirty="0" smtClean="0">
                <a:solidFill>
                  <a:schemeClr val="accent4"/>
                </a:solidFill>
                <a:latin typeface="Georgia"/>
                <a:cs typeface="Georgia"/>
                <a:sym typeface="Symbol"/>
              </a:rPr>
              <a:t></a:t>
            </a:r>
            <a:r>
              <a:rPr lang="en-US" sz="1100" b="1" dirty="0" smtClean="0">
                <a:solidFill>
                  <a:schemeClr val="accent4"/>
                </a:solidFill>
                <a:latin typeface="Georgia"/>
                <a:cs typeface="Georgia"/>
              </a:rPr>
              <a:t>)</a:t>
            </a:r>
            <a:endParaRPr lang="en-US" sz="1100" b="1" dirty="0">
              <a:solidFill>
                <a:schemeClr val="accent4"/>
              </a:solidFill>
              <a:latin typeface="Georgia"/>
              <a:cs typeface="Georgi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399" y="1641820"/>
            <a:ext cx="921308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ahoma"/>
                <a:cs typeface="Georgia"/>
              </a:rPr>
              <a:t>PRIMARY</a:t>
            </a:r>
            <a:endParaRPr lang="en-US" sz="1400" dirty="0">
              <a:latin typeface="Tahoma"/>
              <a:cs typeface="Georgi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5308" y="2362200"/>
            <a:ext cx="881492" cy="523220"/>
          </a:xfrm>
          <a:prstGeom prst="rect">
            <a:avLst/>
          </a:prstGeom>
          <a:solidFill>
            <a:srgbClr val="FFFF00"/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CROSS-CHECK</a:t>
            </a:r>
            <a:endParaRPr lang="en-US" sz="1400" dirty="0"/>
          </a:p>
        </p:txBody>
      </p:sp>
      <p:sp>
        <p:nvSpPr>
          <p:cNvPr id="21" name="Titre 9"/>
          <p:cNvSpPr>
            <a:spLocks noGrp="1"/>
          </p:cNvSpPr>
          <p:nvPr>
            <p:ph type="title"/>
          </p:nvPr>
        </p:nvSpPr>
        <p:spPr>
          <a:xfrm>
            <a:off x="1295400" y="-66675"/>
            <a:ext cx="7239000" cy="904875"/>
          </a:xfrm>
        </p:spPr>
        <p:txBody>
          <a:bodyPr/>
          <a:lstStyle/>
          <a:p>
            <a:r>
              <a:rPr lang="en-GB" dirty="0" smtClean="0">
                <a:effectLst/>
              </a:rPr>
              <a:t>The Decay H</a:t>
            </a:r>
            <a:r>
              <a:rPr lang="en-GB" dirty="0" smtClean="0">
                <a:effectLst/>
                <a:ea typeface="Arial" pitchFamily="-84" charset="0"/>
                <a:cs typeface="Arial" pitchFamily="-84" charset="0"/>
              </a:rPr>
              <a:t>→ </a:t>
            </a:r>
            <a:r>
              <a:rPr lang="en-GB" dirty="0" err="1" smtClean="0">
                <a:effectLst/>
                <a:latin typeface="Georgia"/>
                <a:ea typeface="Arial" pitchFamily="-84" charset="0"/>
                <a:cs typeface="Arial" pitchFamily="-84" charset="0"/>
              </a:rPr>
              <a:t>γγ</a:t>
            </a:r>
            <a:endParaRPr lang="en-GB" dirty="0">
              <a:effectLst/>
              <a:latin typeface="Georgi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5089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6-17 at 5.08.28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524000"/>
            <a:ext cx="4442346" cy="4267200"/>
          </a:xfrm>
        </p:spPr>
      </p:pic>
      <p:pic>
        <p:nvPicPr>
          <p:cNvPr id="5" name="Image 4" descr="Screen Shot 2013-06-17 at 5.25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1" y="1512224"/>
            <a:ext cx="4419600" cy="4278976"/>
          </a:xfrm>
          <a:prstGeom prst="rect">
            <a:avLst/>
          </a:prstGeom>
        </p:spPr>
      </p:pic>
      <p:sp>
        <p:nvSpPr>
          <p:cNvPr id="6" name="Titre 9"/>
          <p:cNvSpPr>
            <a:spLocks noGrp="1"/>
          </p:cNvSpPr>
          <p:nvPr>
            <p:ph type="title"/>
          </p:nvPr>
        </p:nvSpPr>
        <p:spPr>
          <a:xfrm>
            <a:off x="1295400" y="-66675"/>
            <a:ext cx="7239000" cy="904875"/>
          </a:xfrm>
        </p:spPr>
        <p:txBody>
          <a:bodyPr/>
          <a:lstStyle/>
          <a:p>
            <a:r>
              <a:rPr lang="en-GB" dirty="0" smtClean="0">
                <a:effectLst/>
              </a:rPr>
              <a:t>The Decay H</a:t>
            </a:r>
            <a:r>
              <a:rPr lang="en-GB" dirty="0" smtClean="0">
                <a:effectLst/>
                <a:ea typeface="Arial" pitchFamily="-84" charset="0"/>
                <a:cs typeface="Arial" pitchFamily="-84" charset="0"/>
              </a:rPr>
              <a:t>→ </a:t>
            </a:r>
            <a:r>
              <a:rPr lang="en-GB" dirty="0" err="1" smtClean="0">
                <a:effectLst/>
                <a:latin typeface="Georgia"/>
                <a:ea typeface="Arial" pitchFamily="-84" charset="0"/>
                <a:cs typeface="Arial" pitchFamily="-84" charset="0"/>
              </a:rPr>
              <a:t>γγ</a:t>
            </a:r>
            <a:endParaRPr lang="en-GB" dirty="0">
              <a:effectLst/>
              <a:latin typeface="Georgia"/>
            </a:endParaRP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776288" y="990600"/>
            <a:ext cx="3503488" cy="46166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Tahoma"/>
                <a:cs typeface="Georgia"/>
              </a:rPr>
              <a:t>MVA mass-factorized</a:t>
            </a:r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5257800" y="990600"/>
            <a:ext cx="3240360" cy="46166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Tahoma"/>
                <a:cs typeface="Georgia"/>
              </a:rPr>
              <a:t>Cut-based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362200" y="5943600"/>
            <a:ext cx="5029200" cy="646331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FF"/>
                </a:solidFill>
                <a:latin typeface="Tahoma"/>
                <a:cs typeface="Georgia"/>
              </a:rPr>
              <a:t>Each event category is weighted by its S/(S+B) </a:t>
            </a:r>
          </a:p>
          <a:p>
            <a:pPr algn="ctr"/>
            <a:r>
              <a:rPr lang="en-US" sz="1800" dirty="0" smtClean="0">
                <a:solidFill>
                  <a:srgbClr val="0000FF"/>
                </a:solidFill>
                <a:latin typeface="Tahoma"/>
                <a:cs typeface="Georgia"/>
              </a:rPr>
              <a:t>only for visualization purposes</a:t>
            </a:r>
            <a:endParaRPr lang="en-US" sz="1800" dirty="0">
              <a:solidFill>
                <a:srgbClr val="0000FF"/>
              </a:solidFill>
              <a:latin typeface="Tahoma"/>
              <a:cs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6-17 at 5.13.48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752600"/>
            <a:ext cx="4182027" cy="4038600"/>
          </a:xfrm>
        </p:spPr>
      </p:pic>
      <p:pic>
        <p:nvPicPr>
          <p:cNvPr id="5" name="Image 4" descr="Screen Shot 2013-06-17 at 5.14.0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752600"/>
            <a:ext cx="4191000" cy="4032423"/>
          </a:xfrm>
          <a:prstGeom prst="rect">
            <a:avLst/>
          </a:prstGeom>
        </p:spPr>
      </p:pic>
      <p:sp>
        <p:nvSpPr>
          <p:cNvPr id="6" name="Titre 9"/>
          <p:cNvSpPr>
            <a:spLocks noGrp="1"/>
          </p:cNvSpPr>
          <p:nvPr>
            <p:ph type="title"/>
          </p:nvPr>
        </p:nvSpPr>
        <p:spPr>
          <a:xfrm>
            <a:off x="1295400" y="-66675"/>
            <a:ext cx="7239000" cy="904875"/>
          </a:xfrm>
        </p:spPr>
        <p:txBody>
          <a:bodyPr/>
          <a:lstStyle/>
          <a:p>
            <a:r>
              <a:rPr lang="en-GB" dirty="0" smtClean="0">
                <a:effectLst/>
              </a:rPr>
              <a:t>The Decay H</a:t>
            </a:r>
            <a:r>
              <a:rPr lang="en-GB" dirty="0" smtClean="0">
                <a:effectLst/>
                <a:ea typeface="Arial" pitchFamily="-84" charset="0"/>
                <a:cs typeface="Arial" pitchFamily="-84" charset="0"/>
              </a:rPr>
              <a:t>→ </a:t>
            </a:r>
            <a:r>
              <a:rPr lang="en-GB" dirty="0" err="1" smtClean="0">
                <a:effectLst/>
                <a:latin typeface="Georgia"/>
                <a:ea typeface="Arial" pitchFamily="-84" charset="0"/>
                <a:cs typeface="Arial" pitchFamily="-84" charset="0"/>
              </a:rPr>
              <a:t>γγ</a:t>
            </a:r>
            <a:endParaRPr lang="en-GB" dirty="0">
              <a:effectLst/>
              <a:latin typeface="Georgia"/>
            </a:endParaRP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776288" y="990600"/>
            <a:ext cx="3503488" cy="46166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Tahoma"/>
                <a:cs typeface="Georgia"/>
              </a:rPr>
              <a:t>MVA mass-factorized</a:t>
            </a:r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5257800" y="990600"/>
            <a:ext cx="3240360" cy="46166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Tahoma"/>
                <a:cs typeface="Georgia"/>
              </a:rPr>
              <a:t>Cut-based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Screen Shot 2013-06-17 at 5.14.3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4063"/>
            <a:ext cx="4966135" cy="4788137"/>
          </a:xfrm>
          <a:prstGeom prst="rect">
            <a:avLst/>
          </a:prstGeom>
        </p:spPr>
      </p:pic>
      <p:sp>
        <p:nvSpPr>
          <p:cNvPr id="7" name="Titre 9"/>
          <p:cNvSpPr>
            <a:spLocks noGrp="1"/>
          </p:cNvSpPr>
          <p:nvPr>
            <p:ph type="title"/>
          </p:nvPr>
        </p:nvSpPr>
        <p:spPr>
          <a:xfrm>
            <a:off x="1295400" y="-66675"/>
            <a:ext cx="7239000" cy="904875"/>
          </a:xfrm>
        </p:spPr>
        <p:txBody>
          <a:bodyPr/>
          <a:lstStyle/>
          <a:p>
            <a:r>
              <a:rPr lang="en-GB" dirty="0" smtClean="0">
                <a:effectLst/>
              </a:rPr>
              <a:t>The Decay H</a:t>
            </a:r>
            <a:r>
              <a:rPr lang="en-GB" dirty="0" smtClean="0">
                <a:effectLst/>
                <a:ea typeface="Arial" pitchFamily="-84" charset="0"/>
                <a:cs typeface="Arial" pitchFamily="-84" charset="0"/>
              </a:rPr>
              <a:t>→ </a:t>
            </a:r>
            <a:r>
              <a:rPr lang="en-GB" dirty="0" err="1" smtClean="0">
                <a:effectLst/>
                <a:latin typeface="Georgia"/>
                <a:ea typeface="Arial" pitchFamily="-84" charset="0"/>
                <a:cs typeface="Arial" pitchFamily="-84" charset="0"/>
              </a:rPr>
              <a:t>γγ</a:t>
            </a:r>
            <a:endParaRPr lang="en-GB" dirty="0">
              <a:effectLst/>
              <a:latin typeface="Georgia"/>
            </a:endParaRPr>
          </a:p>
        </p:txBody>
      </p:sp>
      <p:pic>
        <p:nvPicPr>
          <p:cNvPr id="8" name="Image 7" descr="Screen Shot 2013-06-17 at 5.17.4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676400"/>
            <a:ext cx="4267200" cy="3835634"/>
          </a:xfrm>
          <a:prstGeom prst="rect">
            <a:avLst/>
          </a:prstGeom>
        </p:spPr>
      </p:pic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2897312" y="838200"/>
            <a:ext cx="3503488" cy="46166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Tahoma"/>
                <a:cs typeface="Georgia"/>
              </a:rPr>
              <a:t>MVA mass-factorized</a:t>
            </a:r>
          </a:p>
        </p:txBody>
      </p:sp>
      <p:sp>
        <p:nvSpPr>
          <p:cNvPr id="10" name="ZoneTexte 19"/>
          <p:cNvSpPr txBox="1"/>
          <p:nvPr/>
        </p:nvSpPr>
        <p:spPr>
          <a:xfrm>
            <a:off x="1371600" y="6248400"/>
            <a:ext cx="6629400" cy="40011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7+8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TeV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: </a:t>
            </a:r>
            <a:r>
              <a:rPr lang="en-US" b="1" dirty="0" smtClean="0">
                <a:solidFill>
                  <a:srgbClr val="0000FF"/>
                </a:solidFill>
                <a:latin typeface="Georgia"/>
                <a:cs typeface="Georgia"/>
                <a:sym typeface="Symbol"/>
              </a:rPr>
              <a:t>/</a:t>
            </a:r>
            <a:r>
              <a:rPr lang="en-US" b="1" baseline="-25000" dirty="0" smtClean="0">
                <a:solidFill>
                  <a:srgbClr val="0000FF"/>
                </a:solidFill>
                <a:latin typeface="Georgia"/>
                <a:cs typeface="Georgia"/>
                <a:sym typeface="Symbol"/>
              </a:rPr>
              <a:t>SM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for a mass of 125.0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GeV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 = 0.78 </a:t>
            </a:r>
            <a:r>
              <a:rPr lang="en-US" baseline="30000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+0.28</a:t>
            </a:r>
            <a:r>
              <a:rPr lang="en-US" baseline="-25000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-0.26</a:t>
            </a:r>
            <a:endParaRPr lang="en-US" baseline="-25000" dirty="0">
              <a:solidFill>
                <a:srgbClr val="0000FF"/>
              </a:solidFill>
              <a:latin typeface="Tahoma"/>
              <a:cs typeface="Georgia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029200" y="5486400"/>
            <a:ext cx="417501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M</a:t>
            </a:r>
            <a:r>
              <a:rPr lang="fr-FR" baseline="-25000" dirty="0" smtClean="0"/>
              <a:t>H</a:t>
            </a:r>
            <a:r>
              <a:rPr lang="fr-FR" dirty="0" smtClean="0"/>
              <a:t>=125.4 ± 0.5(stat.) ± 0.6(syst.)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63" y="762000"/>
            <a:ext cx="4069829" cy="37725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762000"/>
            <a:ext cx="4338568" cy="381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4696361"/>
            <a:ext cx="8631767" cy="132343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FF0000"/>
                </a:solidFill>
              </a:rPr>
              <a:t>Z decays into 2 charged leptons.  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The BR (H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→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Z </a:t>
            </a:r>
            <a:r>
              <a:rPr lang="en-US" dirty="0" err="1" smtClean="0">
                <a:solidFill>
                  <a:srgbClr val="0000FF"/>
                </a:solidFill>
                <a:latin typeface="Georgia"/>
                <a:cs typeface="Georgia"/>
              </a:rPr>
              <a:t>γ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)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is comparable  to   </a:t>
            </a:r>
          </a:p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 BR(Η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→ </a:t>
            </a:r>
            <a:r>
              <a:rPr lang="en-US" dirty="0" err="1">
                <a:solidFill>
                  <a:srgbClr val="0000FF"/>
                </a:solidFill>
                <a:latin typeface="Georgia"/>
                <a:cs typeface="Georgia"/>
              </a:rPr>
              <a:t>γγ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)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,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b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ut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BR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(Z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→ </a:t>
            </a:r>
            <a:r>
              <a:rPr lang="en-US" dirty="0" err="1">
                <a:solidFill>
                  <a:srgbClr val="0000FF"/>
                </a:solidFill>
                <a:latin typeface="Tahoma"/>
                <a:cs typeface="Georgia"/>
              </a:rPr>
              <a:t>ll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) reduces sensitivity (factor 15)</a:t>
            </a:r>
            <a:endParaRPr lang="en-US" dirty="0" smtClean="0">
              <a:solidFill>
                <a:srgbClr val="0000FF"/>
              </a:solidFill>
              <a:latin typeface="Georgia"/>
              <a:cs typeface="Georgia"/>
            </a:endParaRPr>
          </a:p>
          <a:p>
            <a:r>
              <a:rPr lang="en-US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Search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for a narrow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ll</a:t>
            </a:r>
            <a:r>
              <a:rPr lang="en-US" dirty="0" err="1" smtClean="0">
                <a:solidFill>
                  <a:srgbClr val="0000FF"/>
                </a:solidFill>
                <a:latin typeface="Georgia"/>
                <a:cs typeface="Georgia"/>
              </a:rPr>
              <a:t>γ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peak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on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top of a falling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background, as for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H → </a:t>
            </a:r>
            <a:r>
              <a:rPr lang="en-US" dirty="0" err="1">
                <a:solidFill>
                  <a:srgbClr val="0000FF"/>
                </a:solidFill>
                <a:latin typeface="Georgia"/>
                <a:cs typeface="Georgia"/>
              </a:rPr>
              <a:t>γγ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 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</a:rPr>
              <a:t>No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 significant excess seen over the entire search region 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itre 9"/>
          <p:cNvSpPr>
            <a:spLocks noGrp="1"/>
          </p:cNvSpPr>
          <p:nvPr>
            <p:ph type="title"/>
          </p:nvPr>
        </p:nvSpPr>
        <p:spPr>
          <a:xfrm>
            <a:off x="1295400" y="-66675"/>
            <a:ext cx="7239000" cy="904875"/>
          </a:xfrm>
        </p:spPr>
        <p:txBody>
          <a:bodyPr/>
          <a:lstStyle/>
          <a:p>
            <a:r>
              <a:rPr lang="en-GB" dirty="0" smtClean="0">
                <a:effectLst/>
              </a:rPr>
              <a:t>The Decay H</a:t>
            </a:r>
            <a:r>
              <a:rPr lang="en-GB" dirty="0" smtClean="0">
                <a:effectLst/>
                <a:ea typeface="Arial" pitchFamily="-84" charset="0"/>
                <a:cs typeface="Arial" pitchFamily="-84" charset="0"/>
              </a:rPr>
              <a:t>→ </a:t>
            </a:r>
            <a:r>
              <a:rPr lang="en-GB" dirty="0" smtClean="0">
                <a:effectLst/>
                <a:latin typeface="Georgia"/>
                <a:ea typeface="Arial" pitchFamily="-84" charset="0"/>
                <a:cs typeface="Arial" pitchFamily="-84" charset="0"/>
              </a:rPr>
              <a:t>Zγ</a:t>
            </a:r>
            <a:endParaRPr lang="en-GB" dirty="0">
              <a:effectLst/>
              <a:latin typeface="Georgia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957856" y="6172200"/>
            <a:ext cx="669085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In certain models this channel could be largely enhanced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42055" y="4309646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CMS-PAS-HIG-13-006</a:t>
            </a:r>
            <a:endParaRPr lang="en-GB" sz="16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944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4903200" cy="495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/>
              <a:t>The Decay H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ZZ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4l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867201" y="914400"/>
            <a:ext cx="4168800" cy="4953000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Aft>
                <a:spcPts val="522"/>
              </a:spcAft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900" dirty="0" smtClean="0">
                <a:solidFill>
                  <a:srgbClr val="280099"/>
                </a:solidFill>
                <a:ea typeface="msgothic" charset="0"/>
                <a:cs typeface="msgothic" charset="0"/>
              </a:rPr>
              <a:t>           </a:t>
            </a:r>
            <a:r>
              <a:rPr lang="en-US" sz="2900" dirty="0" smtClean="0">
                <a:solidFill>
                  <a:srgbClr val="FF0000"/>
                </a:solidFill>
                <a:ea typeface="msgothic" charset="0"/>
                <a:cs typeface="msgothic" charset="0"/>
              </a:rPr>
              <a:t>Analysis</a:t>
            </a: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smtClean="0">
                <a:solidFill>
                  <a:srgbClr val="2323DC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4 </a:t>
            </a:r>
            <a:r>
              <a:rPr lang="en-US" sz="2400" dirty="0">
                <a:solidFill>
                  <a:srgbClr val="0000FF"/>
                </a:solidFill>
                <a:ea typeface="msgothic" charset="0"/>
                <a:cs typeface="msgothic" charset="0"/>
              </a:rPr>
              <a:t>isolated high</a:t>
            </a:r>
            <a:r>
              <a:rPr lang="en-US" sz="2400" i="1" dirty="0">
                <a:solidFill>
                  <a:srgbClr val="0000FF"/>
                </a:solidFill>
                <a:ea typeface="msgothic" charset="0"/>
                <a:cs typeface="msgothic" charset="0"/>
              </a:rPr>
              <a:t> </a:t>
            </a:r>
            <a:r>
              <a:rPr lang="en-US" sz="2400" dirty="0" err="1">
                <a:solidFill>
                  <a:srgbClr val="0000FF"/>
                </a:solidFill>
                <a:ea typeface="msgothic" charset="0"/>
                <a:cs typeface="msgothic" charset="0"/>
              </a:rPr>
              <a:t>p</a:t>
            </a:r>
            <a:r>
              <a:rPr lang="en-US" sz="2400" baseline="-33000" dirty="0" err="1">
                <a:solidFill>
                  <a:srgbClr val="0000FF"/>
                </a:solidFill>
                <a:ea typeface="msgothic" charset="0"/>
                <a:cs typeface="msgothic" charset="0"/>
              </a:rPr>
              <a:t>T</a:t>
            </a:r>
            <a:r>
              <a:rPr lang="en-US" sz="2400" dirty="0">
                <a:solidFill>
                  <a:srgbClr val="0000FF"/>
                </a:solidFill>
                <a:ea typeface="msgothic" charset="0"/>
                <a:cs typeface="msgothic" charset="0"/>
              </a:rPr>
              <a:t> leptons</a:t>
            </a:r>
            <a:endParaRPr lang="en-US" sz="2400" dirty="0" smtClean="0">
              <a:solidFill>
                <a:srgbClr val="0000FF"/>
              </a:solidFill>
              <a:ea typeface="msgothic" charset="0"/>
              <a:cs typeface="msgothic" charset="0"/>
            </a:endParaRP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 consistent with</a:t>
            </a:r>
            <a:r>
              <a:rPr lang="en-US" sz="2400" i="1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Z decays</a:t>
            </a: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 from </a:t>
            </a:r>
            <a:r>
              <a:rPr lang="en-US" sz="2400" dirty="0">
                <a:solidFill>
                  <a:srgbClr val="0000FF"/>
                </a:solidFill>
                <a:ea typeface="msgothic" charset="0"/>
                <a:cs typeface="msgothic" charset="0"/>
              </a:rPr>
              <a:t>same </a:t>
            </a: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vertex</a:t>
            </a: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Use</a:t>
            </a: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a </a:t>
            </a:r>
            <a:r>
              <a:rPr lang="en-US" sz="24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di</a:t>
            </a: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-jet tagged and untagged category, and</a:t>
            </a: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 kinematics</a:t>
            </a: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 err="1" smtClean="0">
                <a:solidFill>
                  <a:srgbClr val="0000FF"/>
                </a:solidFill>
                <a:latin typeface="msgothic" charset="0"/>
                <a:ea typeface="msgothic" charset="0"/>
                <a:cs typeface="msgothic" charset="0"/>
              </a:rPr>
              <a:t>Clear</a:t>
            </a:r>
            <a:r>
              <a:rPr lang="en-US" sz="2400" dirty="0" smtClean="0">
                <a:solidFill>
                  <a:srgbClr val="0000FF"/>
                </a:solidFill>
                <a:latin typeface="msgothic" charset="0"/>
                <a:ea typeface="msgothic" charset="0"/>
                <a:cs typeface="msgothic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mass peak</a:t>
            </a:r>
            <a:endParaRPr lang="en-US" sz="2400" dirty="0" smtClean="0">
              <a:solidFill>
                <a:srgbClr val="FF0000"/>
              </a:solidFill>
              <a:ea typeface="msgothic" charset="0"/>
              <a:cs typeface="msgothic" charset="0"/>
            </a:endParaRPr>
          </a:p>
          <a:p>
            <a:pPr marL="358566" lvl="1" indent="-175683">
              <a:spcAft>
                <a:spcPts val="522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err="1" smtClean="0">
                <a:solidFill>
                  <a:srgbClr val="2323DC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 err="1" smtClean="0">
                <a:solidFill>
                  <a:srgbClr val="0000FF"/>
                </a:solidFill>
                <a:latin typeface="msgothic" charset="0"/>
                <a:ea typeface="msgothic" charset="0"/>
                <a:cs typeface="msgothic" charset="0"/>
              </a:rPr>
              <a:t>L</a:t>
            </a:r>
            <a:r>
              <a:rPr lang="en-US" sz="2400" dirty="0" err="1" smtClean="0">
                <a:solidFill>
                  <a:srgbClr val="0000FF"/>
                </a:solidFill>
                <a:ea typeface="msgothic" charset="0"/>
                <a:cs typeface="msgothic" charset="0"/>
              </a:rPr>
              <a:t>ittle</a:t>
            </a: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ea typeface="msgothic" charset="0"/>
                <a:cs typeface="msgothic" charset="0"/>
              </a:rPr>
              <a:t>background, main comes from non-resonant ZZ production</a:t>
            </a: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, also </a:t>
            </a:r>
            <a:r>
              <a:rPr lang="en-US" sz="2400" dirty="0" err="1">
                <a:solidFill>
                  <a:srgbClr val="0000FF"/>
                </a:solidFill>
                <a:ea typeface="msgothic" charset="0"/>
                <a:cs typeface="msgothic" charset="0"/>
              </a:rPr>
              <a:t>Zbb</a:t>
            </a:r>
            <a:r>
              <a:rPr lang="en-US" sz="2400" dirty="0">
                <a:solidFill>
                  <a:srgbClr val="0000FF"/>
                </a:solidFill>
                <a:ea typeface="msgothic" charset="0"/>
                <a:cs typeface="msgothic" charset="0"/>
              </a:rPr>
              <a:t> and top (</a:t>
            </a: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2l2</a:t>
            </a:r>
            <a:r>
              <a:rPr lang="en-US" sz="2400" dirty="0" smtClean="0">
                <a:solidFill>
                  <a:srgbClr val="0000FF"/>
                </a:solidFill>
                <a:latin typeface="Georgia"/>
                <a:ea typeface="msgothic" charset="0"/>
                <a:cs typeface="msgothic" charset="0"/>
              </a:rPr>
              <a:t>ν</a:t>
            </a:r>
            <a:r>
              <a:rPr lang="en-US" sz="2400" dirty="0" smtClean="0">
                <a:solidFill>
                  <a:srgbClr val="0000FF"/>
                </a:solidFill>
                <a:ea typeface="msgothic" charset="0"/>
                <a:cs typeface="msgothic" charset="0"/>
              </a:rPr>
              <a:t>2b), fakes</a:t>
            </a:r>
            <a:endParaRPr lang="en-US" sz="2400" dirty="0">
              <a:solidFill>
                <a:srgbClr val="0000FF"/>
              </a:solidFill>
              <a:ea typeface="msgothic" charset="0"/>
              <a:cs typeface="msgothic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12449" y="6015335"/>
            <a:ext cx="7036151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Analysis procedure rather stable since ICHEP2012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5486400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CMS-PAS-HIG-13-002</a:t>
            </a:r>
            <a:endParaRPr lang="en-GB" sz="1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117" y="723152"/>
            <a:ext cx="5483525" cy="531374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182" y="1143000"/>
            <a:ext cx="1439335" cy="1268414"/>
          </a:xfrm>
          <a:prstGeom prst="rect">
            <a:avLst/>
          </a:prstGeom>
          <a:effectLst/>
        </p:spPr>
      </p:pic>
      <p:cxnSp>
        <p:nvCxnSpPr>
          <p:cNvPr id="14" name="Straight Arrow Connector 13"/>
          <p:cNvCxnSpPr/>
          <p:nvPr/>
        </p:nvCxnSpPr>
        <p:spPr>
          <a:xfrm>
            <a:off x="1193800" y="2411414"/>
            <a:ext cx="1231900" cy="6518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10770" y="3512403"/>
            <a:ext cx="1922334" cy="92333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Tahoma"/>
                <a:cs typeface="Georgia"/>
              </a:rPr>
              <a:t>M(4l)&gt;160 </a:t>
            </a:r>
            <a:r>
              <a:rPr lang="en-US" sz="1800" dirty="0" err="1" smtClean="0">
                <a:solidFill>
                  <a:srgbClr val="0000FF"/>
                </a:solidFill>
                <a:latin typeface="Tahoma"/>
                <a:cs typeface="Georgia"/>
              </a:rPr>
              <a:t>GeV</a:t>
            </a:r>
            <a:endParaRPr lang="en-US" sz="1800" dirty="0" smtClean="0">
              <a:solidFill>
                <a:srgbClr val="0000FF"/>
              </a:solidFill>
              <a:latin typeface="Tahoma"/>
              <a:cs typeface="Georgia"/>
            </a:endParaRPr>
          </a:p>
          <a:p>
            <a:r>
              <a:rPr lang="en-US" sz="1800" dirty="0" smtClean="0">
                <a:solidFill>
                  <a:srgbClr val="0000FF"/>
                </a:solidFill>
                <a:latin typeface="Tahoma"/>
                <a:cs typeface="Georgia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cs typeface="Georgia"/>
              </a:rPr>
              <a:t>Data  380  </a:t>
            </a:r>
            <a:r>
              <a:rPr lang="en-US" sz="1800" dirty="0" err="1" smtClean="0">
                <a:solidFill>
                  <a:srgbClr val="FF0000"/>
                </a:solidFill>
                <a:latin typeface="Tahoma"/>
                <a:cs typeface="Georgia"/>
              </a:rPr>
              <a:t>evts</a:t>
            </a:r>
            <a:endParaRPr lang="en-US" sz="1800" dirty="0" smtClean="0">
              <a:solidFill>
                <a:srgbClr val="FF0000"/>
              </a:solidFill>
              <a:latin typeface="Tahoma"/>
              <a:cs typeface="Georgia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Tahoma"/>
                <a:cs typeface="Georgia"/>
              </a:rPr>
              <a:t> MC    364.5 </a:t>
            </a:r>
            <a:r>
              <a:rPr lang="en-US" sz="1800" dirty="0" err="1" smtClean="0">
                <a:solidFill>
                  <a:srgbClr val="FF0000"/>
                </a:solidFill>
                <a:latin typeface="Tahoma"/>
                <a:cs typeface="Georgia"/>
              </a:rPr>
              <a:t>evts</a:t>
            </a:r>
            <a:endParaRPr lang="en-US" sz="1800" dirty="0">
              <a:solidFill>
                <a:srgbClr val="FF0000"/>
              </a:solidFill>
              <a:latin typeface="Tahoma"/>
              <a:cs typeface="Georgia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860939" y="3794760"/>
            <a:ext cx="1162162" cy="777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680420" y="5886934"/>
            <a:ext cx="4320480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 Narrow" pitchFamily="34" charset="0"/>
                <a:sym typeface="Symbol"/>
              </a:rPr>
              <a:t></a:t>
            </a:r>
            <a:r>
              <a:rPr lang="en-US" sz="1400" dirty="0" smtClean="0">
                <a:latin typeface="Arial Narrow" pitchFamily="34" charset="0"/>
              </a:rPr>
              <a:t>(pp</a:t>
            </a:r>
            <a:r>
              <a:rPr lang="en-US" sz="1400" dirty="0" smtClean="0">
                <a:latin typeface="Arial Narrow" pitchFamily="34" charset="0"/>
                <a:sym typeface="Symbol"/>
              </a:rPr>
              <a:t> </a:t>
            </a:r>
            <a:r>
              <a:rPr lang="en-US" sz="1400" dirty="0" smtClean="0">
                <a:latin typeface="Arial Narrow" pitchFamily="34" charset="0"/>
              </a:rPr>
              <a:t>ZZ, 8TeV) = 8.4</a:t>
            </a:r>
            <a:r>
              <a:rPr lang="en-US" sz="1400" dirty="0" smtClean="0">
                <a:latin typeface="Arial Narrow" pitchFamily="34" charset="0"/>
                <a:sym typeface="Symbol"/>
              </a:rPr>
              <a:t></a:t>
            </a:r>
            <a:r>
              <a:rPr lang="en-US" sz="1400" dirty="0" smtClean="0">
                <a:latin typeface="Arial Narrow" pitchFamily="34" charset="0"/>
              </a:rPr>
              <a:t>1.0 (stat.) </a:t>
            </a:r>
            <a:r>
              <a:rPr lang="en-US" sz="1400" dirty="0" smtClean="0">
                <a:latin typeface="Arial Narrow" pitchFamily="34" charset="0"/>
                <a:sym typeface="Symbol"/>
              </a:rPr>
              <a:t> </a:t>
            </a:r>
            <a:r>
              <a:rPr lang="en-US" sz="1400" dirty="0" smtClean="0">
                <a:latin typeface="Arial Narrow" pitchFamily="34" charset="0"/>
              </a:rPr>
              <a:t>0.7 (syst.)</a:t>
            </a:r>
            <a:r>
              <a:rPr lang="en-US" sz="1400" dirty="0" smtClean="0">
                <a:latin typeface="Arial Narrow" pitchFamily="34" charset="0"/>
                <a:sym typeface="Symbol"/>
              </a:rPr>
              <a:t>  </a:t>
            </a:r>
            <a:r>
              <a:rPr lang="en-US" sz="1400" dirty="0" smtClean="0">
                <a:latin typeface="Arial Narrow" pitchFamily="34" charset="0"/>
              </a:rPr>
              <a:t>0.4(</a:t>
            </a:r>
            <a:r>
              <a:rPr lang="en-US" sz="1400" dirty="0" err="1" smtClean="0">
                <a:latin typeface="Arial Narrow" pitchFamily="34" charset="0"/>
              </a:rPr>
              <a:t>lum</a:t>
            </a:r>
            <a:r>
              <a:rPr lang="en-US" sz="1400" dirty="0" smtClean="0">
                <a:latin typeface="Arial Narrow" pitchFamily="34" charset="0"/>
              </a:rPr>
              <a:t>.) </a:t>
            </a:r>
            <a:r>
              <a:rPr lang="en-US" sz="1400" dirty="0" err="1" smtClean="0">
                <a:latin typeface="Arial Narrow" pitchFamily="34" charset="0"/>
              </a:rPr>
              <a:t>pb</a:t>
            </a:r>
            <a:endParaRPr lang="en-US" sz="1400" dirty="0">
              <a:latin typeface="Arial Narrow" pitchFamily="34" charset="0"/>
            </a:endParaRPr>
          </a:p>
        </p:txBody>
      </p:sp>
      <p:cxnSp>
        <p:nvCxnSpPr>
          <p:cNvPr id="23" name="Connecteur droit avec flèche 10"/>
          <p:cNvCxnSpPr/>
          <p:nvPr/>
        </p:nvCxnSpPr>
        <p:spPr bwMode="auto">
          <a:xfrm flipV="1">
            <a:off x="1485916" y="4526280"/>
            <a:ext cx="1513740" cy="11887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ZoneTexte 21"/>
          <p:cNvSpPr txBox="1"/>
          <p:nvPr/>
        </p:nvSpPr>
        <p:spPr>
          <a:xfrm>
            <a:off x="287884" y="5839489"/>
            <a:ext cx="3024336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Clean signal peak at ~126 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</a:rPr>
              <a:t>GeV</a:t>
            </a:r>
            <a:endParaRPr lang="en-US" dirty="0">
              <a:solidFill>
                <a:srgbClr val="FF0000"/>
              </a:solidFill>
              <a:latin typeface="Tahoma"/>
              <a:cs typeface="Georgi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19901" y="1931364"/>
            <a:ext cx="2133600" cy="13234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Very good control of the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dominant ZZ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background</a:t>
            </a:r>
            <a:endParaRPr lang="en-US" dirty="0">
              <a:solidFill>
                <a:srgbClr val="0000FF"/>
              </a:solidFill>
              <a:latin typeface="Tahoma"/>
              <a:cs typeface="Georgi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1004" y="6256267"/>
            <a:ext cx="1945197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en-US" sz="1400" baseline="-25000" dirty="0" err="1" smtClean="0">
                <a:solidFill>
                  <a:srgbClr val="000090"/>
                </a:solidFill>
                <a:cs typeface="Georgia"/>
              </a:rPr>
              <a:t>SM</a:t>
            </a:r>
            <a:r>
              <a:rPr lang="en-US" sz="1400" dirty="0" smtClean="0">
                <a:solidFill>
                  <a:srgbClr val="000090"/>
                </a:solidFill>
                <a:cs typeface="Georgia"/>
              </a:rPr>
              <a:t>(</a:t>
            </a:r>
            <a:r>
              <a:rPr lang="en-US" sz="1400" dirty="0" err="1" smtClean="0">
                <a:solidFill>
                  <a:srgbClr val="000090"/>
                </a:solidFill>
                <a:cs typeface="Georgia"/>
              </a:rPr>
              <a:t>th</a:t>
            </a:r>
            <a:r>
              <a:rPr lang="en-US" sz="1400" dirty="0" smtClean="0">
                <a:solidFill>
                  <a:srgbClr val="000090"/>
                </a:solidFill>
                <a:cs typeface="Georgia"/>
              </a:rPr>
              <a:t>) </a:t>
            </a:r>
            <a:r>
              <a:rPr lang="en-US" sz="1400" dirty="0">
                <a:solidFill>
                  <a:srgbClr val="000090"/>
                </a:solidFill>
                <a:cs typeface="Georgia"/>
              </a:rPr>
              <a:t>= 7.8 </a:t>
            </a:r>
            <a:r>
              <a:rPr lang="en-US" sz="1400" dirty="0" smtClean="0">
                <a:solidFill>
                  <a:srgbClr val="000090"/>
                </a:solidFill>
                <a:latin typeface="Arial Narrow" pitchFamily="34" charset="0"/>
                <a:sym typeface="Symbol"/>
              </a:rPr>
              <a:t></a:t>
            </a:r>
            <a:r>
              <a:rPr lang="en-US" sz="1400" dirty="0" smtClean="0">
                <a:solidFill>
                  <a:srgbClr val="000090"/>
                </a:solidFill>
                <a:cs typeface="Georgia"/>
              </a:rPr>
              <a:t> </a:t>
            </a:r>
            <a:r>
              <a:rPr lang="en-US" sz="1400" dirty="0">
                <a:solidFill>
                  <a:srgbClr val="000090"/>
                </a:solidFill>
                <a:cs typeface="Georgia"/>
              </a:rPr>
              <a:t>0.6 </a:t>
            </a:r>
            <a:r>
              <a:rPr lang="en-US" sz="1400" dirty="0" err="1" smtClean="0">
                <a:solidFill>
                  <a:srgbClr val="000090"/>
                </a:solidFill>
                <a:cs typeface="Georgia"/>
              </a:rPr>
              <a:t>pb</a:t>
            </a:r>
            <a:endParaRPr lang="en-US" sz="1400" dirty="0">
              <a:solidFill>
                <a:srgbClr val="000090"/>
              </a:solidFill>
              <a:cs typeface="Georgia"/>
            </a:endParaRPr>
          </a:p>
        </p:txBody>
      </p:sp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/>
              <a:t>The Decay H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ZZ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4l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9984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0" y="1219200"/>
            <a:ext cx="4330700" cy="47804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1" y="1563537"/>
            <a:ext cx="4533900" cy="43935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22882" y="6076890"/>
            <a:ext cx="3285851" cy="4001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121.5 &lt; M(4l) &lt; 130.5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GeV</a:t>
            </a:r>
            <a:endParaRPr lang="en-US" dirty="0">
              <a:solidFill>
                <a:srgbClr val="0000FF"/>
              </a:solidFill>
              <a:latin typeface="Tahoma"/>
              <a:cs typeface="Georgia"/>
            </a:endParaRPr>
          </a:p>
        </p:txBody>
      </p:sp>
      <p:pic>
        <p:nvPicPr>
          <p:cNvPr id="14" name="Espace réservé du contenu 3" descr="Screen Shot 2013-06-17 at 2.38.4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1219200"/>
            <a:ext cx="4648200" cy="4764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/>
              <a:t>The Decay H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ZZ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4l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486400" y="1828800"/>
            <a:ext cx="1878756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</a:t>
            </a:r>
            <a:r>
              <a:rPr lang="en-GB" baseline="-25000" dirty="0" smtClean="0"/>
              <a:t>Z1</a:t>
            </a:r>
            <a:r>
              <a:rPr lang="en-GB" dirty="0" smtClean="0"/>
              <a:t> versus m</a:t>
            </a:r>
            <a:r>
              <a:rPr lang="en-GB" baseline="-25000" dirty="0" smtClean="0"/>
              <a:t>Z2</a:t>
            </a:r>
            <a:endParaRPr lang="en-GB" baseline="-25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574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ZZ4l_animated.gif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00400" y="990600"/>
            <a:ext cx="5867400" cy="5715000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The Birth of a Particle</a:t>
            </a:r>
            <a:endParaRPr lang="en-GB" dirty="0">
              <a:effectLst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200400"/>
            <a:ext cx="1600200" cy="1821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04800" y="1295400"/>
            <a:ext cx="2516835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“History” of the data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accumulation during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last two years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04800" y="2514600"/>
            <a:ext cx="246619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ZZ</a:t>
            </a:r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 with </a:t>
            </a:r>
            <a:r>
              <a:rPr lang="en-GB" dirty="0" err="1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Z→ee</a:t>
            </a:r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 or </a:t>
            </a:r>
            <a:r>
              <a:rPr lang="en-GB" dirty="0" err="1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μμ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/>
          <a:srcRect l="18205" t="23021" r="17239" b="29629"/>
          <a:stretch>
            <a:fillRect/>
          </a:stretch>
        </p:blipFill>
        <p:spPr bwMode="auto">
          <a:xfrm>
            <a:off x="8140700" y="368300"/>
            <a:ext cx="708527" cy="673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334000" y="838200"/>
            <a:ext cx="29845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343400" y="1524000"/>
            <a:ext cx="48006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  </a:t>
            </a:r>
            <a:r>
              <a:rPr lang="en-GB" sz="2800" dirty="0" smtClean="0">
                <a:solidFill>
                  <a:schemeClr val="bg1"/>
                </a:solidFill>
              </a:rPr>
              <a:t>Introduction &amp; Performance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Higgs searches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  Overview of the results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  including updates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Studies of Higgs properties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Summary</a:t>
            </a: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0-05-02 at 7.54.0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1000"/>
            <a:ext cx="4244990" cy="35052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2286000" y="4812109"/>
            <a:ext cx="4800600" cy="1436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OR: The year after!!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Melbourne 4</a:t>
            </a:r>
            <a:r>
              <a:rPr lang="en-GB" sz="2800" baseline="30000" dirty="0" smtClean="0">
                <a:solidFill>
                  <a:schemeClr val="bg1"/>
                </a:solidFill>
              </a:rPr>
              <a:t>th</a:t>
            </a:r>
            <a:r>
              <a:rPr lang="en-GB" sz="2800" dirty="0" smtClean="0">
                <a:solidFill>
                  <a:schemeClr val="bg1"/>
                </a:solidFill>
              </a:rPr>
              <a:t> of July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  </a:t>
            </a: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4" name="Image 13" descr="Screen Shot 2013-06-22 at 2.55.44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6235" y="4376060"/>
            <a:ext cx="2952965" cy="2481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ngl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9120" y="914438"/>
            <a:ext cx="3334402" cy="2955133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810001" y="2590800"/>
            <a:ext cx="5334000" cy="726760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742950" y="-52388"/>
            <a:ext cx="8420100" cy="1246188"/>
          </a:xfrm>
          <a:prstGeom prst="rect">
            <a:avLst/>
          </a:prstGeom>
          <a:ln/>
        </p:spPr>
        <p:txBody>
          <a:bodyPr vert="horz" lIns="50760" tIns="50760" rIns="132120" bIns="5076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BE0202"/>
                </a:solidFill>
                <a:latin typeface="Georgia"/>
                <a:ea typeface="+mj-ea"/>
                <a:cs typeface="Georgia"/>
              </a:defRPr>
            </a:lvl1pPr>
          </a:lstStyle>
          <a:p>
            <a:pPr algn="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32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786719" y="1054894"/>
            <a:ext cx="5338233" cy="123110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40680" bIns="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2000" b="1" dirty="0">
                <a:solidFill>
                  <a:srgbClr val="D90B00"/>
                </a:solidFill>
                <a:latin typeface="Tahoma"/>
                <a:cs typeface="Georgia"/>
              </a:rPr>
              <a:t>M</a:t>
            </a:r>
            <a:r>
              <a:rPr lang="en-US" sz="2000" dirty="0">
                <a:solidFill>
                  <a:srgbClr val="000000"/>
                </a:solidFill>
                <a:latin typeface="Tahoma"/>
                <a:cs typeface="Georgia"/>
              </a:rPr>
              <a:t>atrix </a:t>
            </a:r>
            <a:r>
              <a:rPr lang="en-US" sz="2000" b="1" dirty="0">
                <a:solidFill>
                  <a:srgbClr val="D90B00"/>
                </a:solidFill>
                <a:latin typeface="Tahoma"/>
                <a:cs typeface="Georgia"/>
              </a:rPr>
              <a:t>E</a:t>
            </a:r>
            <a:r>
              <a:rPr lang="en-US" sz="2000" dirty="0">
                <a:solidFill>
                  <a:srgbClr val="000000"/>
                </a:solidFill>
                <a:latin typeface="Tahoma"/>
                <a:cs typeface="Georgia"/>
              </a:rPr>
              <a:t>lement </a:t>
            </a:r>
            <a:r>
              <a:rPr lang="en-US" sz="2000" b="1" dirty="0">
                <a:solidFill>
                  <a:srgbClr val="D90B00"/>
                </a:solidFill>
                <a:latin typeface="Tahoma"/>
                <a:cs typeface="Georgia"/>
              </a:rPr>
              <a:t>L</a:t>
            </a:r>
            <a:r>
              <a:rPr lang="en-US" sz="2000" dirty="0">
                <a:solidFill>
                  <a:srgbClr val="000000"/>
                </a:solidFill>
                <a:latin typeface="Tahoma"/>
                <a:cs typeface="Georgia"/>
              </a:rPr>
              <a:t>ikelihood </a:t>
            </a:r>
            <a:r>
              <a:rPr lang="en-US" sz="2000" b="1" dirty="0">
                <a:solidFill>
                  <a:srgbClr val="D90B00"/>
                </a:solidFill>
                <a:latin typeface="Tahoma"/>
                <a:cs typeface="Georgia"/>
              </a:rPr>
              <a:t>A</a:t>
            </a:r>
            <a:r>
              <a:rPr lang="en-US" sz="2000" dirty="0">
                <a:solidFill>
                  <a:srgbClr val="000000"/>
                </a:solidFill>
                <a:latin typeface="Tahoma"/>
                <a:cs typeface="Georgia"/>
              </a:rPr>
              <a:t>nalysis:</a:t>
            </a: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uses kinematic inputs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to build a kinematic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discriminant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(K</a:t>
            </a:r>
            <a:r>
              <a:rPr lang="en-US" baseline="-25000" dirty="0" smtClean="0">
                <a:solidFill>
                  <a:srgbClr val="0000FF"/>
                </a:solidFill>
                <a:latin typeface="Tahoma"/>
                <a:cs typeface="Georgia"/>
              </a:rPr>
              <a:t>D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) for signal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to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background discrimination using </a:t>
            </a:r>
            <a:r>
              <a:rPr lang="en-US" dirty="0" smtClean="0">
                <a:solidFill>
                  <a:srgbClr val="0000FF"/>
                </a:solidFill>
                <a:latin typeface="+mn-lt"/>
                <a:cs typeface="Arial" charset="0"/>
              </a:rPr>
              <a:t>{</a:t>
            </a:r>
            <a:r>
              <a:rPr lang="en-US" dirty="0">
                <a:solidFill>
                  <a:srgbClr val="0000FF"/>
                </a:solidFill>
                <a:latin typeface="+mn-lt"/>
                <a:cs typeface="Arial" charset="0"/>
              </a:rPr>
              <a:t>m</a:t>
            </a:r>
            <a:r>
              <a:rPr lang="en-US" baseline="-25000" dirty="0">
                <a:solidFill>
                  <a:srgbClr val="0000FF"/>
                </a:solidFill>
                <a:latin typeface="+mn-lt"/>
                <a:cs typeface="Arial" charset="0"/>
              </a:rPr>
              <a:t>1</a:t>
            </a:r>
            <a:r>
              <a:rPr lang="en-US" dirty="0">
                <a:solidFill>
                  <a:srgbClr val="0000FF"/>
                </a:solidFill>
                <a:latin typeface="+mn-lt"/>
                <a:cs typeface="Arial" charset="0"/>
              </a:rPr>
              <a:t>,m</a:t>
            </a:r>
            <a:r>
              <a:rPr lang="en-US" baseline="-25000" dirty="0">
                <a:solidFill>
                  <a:srgbClr val="0000FF"/>
                </a:solidFill>
                <a:latin typeface="+mn-lt"/>
                <a:cs typeface="Arial" charset="0"/>
              </a:rPr>
              <a:t>2</a:t>
            </a:r>
            <a:r>
              <a:rPr lang="en-US" dirty="0">
                <a:solidFill>
                  <a:srgbClr val="0000FF"/>
                </a:solidFill>
                <a:latin typeface="+mn-lt"/>
                <a:cs typeface="Arial" charset="0"/>
              </a:rPr>
              <a:t>,θ</a:t>
            </a:r>
            <a:r>
              <a:rPr lang="en-US" baseline="-25000" dirty="0">
                <a:solidFill>
                  <a:srgbClr val="0000FF"/>
                </a:solidFill>
                <a:latin typeface="+mn-lt"/>
                <a:cs typeface="Arial" charset="0"/>
              </a:rPr>
              <a:t>1</a:t>
            </a:r>
            <a:r>
              <a:rPr lang="en-US" dirty="0">
                <a:solidFill>
                  <a:srgbClr val="0000FF"/>
                </a:solidFill>
                <a:latin typeface="+mn-lt"/>
                <a:cs typeface="Arial" charset="0"/>
              </a:rPr>
              <a:t>,θ</a:t>
            </a:r>
            <a:r>
              <a:rPr lang="en-US" baseline="-25000" dirty="0">
                <a:solidFill>
                  <a:srgbClr val="0000FF"/>
                </a:solidFill>
                <a:latin typeface="+mn-lt"/>
                <a:cs typeface="Arial" charset="0"/>
              </a:rPr>
              <a:t>2</a:t>
            </a:r>
            <a:r>
              <a:rPr lang="en-US" dirty="0">
                <a:solidFill>
                  <a:srgbClr val="0000FF"/>
                </a:solidFill>
                <a:latin typeface="+mn-lt"/>
                <a:cs typeface="Arial" charset="0"/>
              </a:rPr>
              <a:t>,θ*,Φ,Φ</a:t>
            </a:r>
            <a:r>
              <a:rPr lang="en-US" baseline="-25000" dirty="0">
                <a:solidFill>
                  <a:srgbClr val="0000FF"/>
                </a:solidFill>
                <a:latin typeface="+mn-lt"/>
                <a:cs typeface="Arial" charset="0"/>
              </a:rPr>
              <a:t>1</a:t>
            </a:r>
            <a:r>
              <a:rPr lang="en-US" dirty="0">
                <a:solidFill>
                  <a:srgbClr val="0000FF"/>
                </a:solidFill>
                <a:latin typeface="+mn-lt"/>
                <a:cs typeface="Arial" charset="0"/>
              </a:rPr>
              <a:t>}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6213" y="4114800"/>
            <a:ext cx="2455936" cy="27596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2700" y="4087455"/>
            <a:ext cx="2451100" cy="28124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0200" y="3414854"/>
            <a:ext cx="2990739" cy="34431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2950" y="3807023"/>
            <a:ext cx="788322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ahoma"/>
                <a:cs typeface="Georgia"/>
              </a:rPr>
              <a:t>SIGNAL</a:t>
            </a:r>
            <a:endParaRPr lang="en-US" sz="1400" dirty="0">
              <a:latin typeface="Tahoma"/>
              <a:cs typeface="Georg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35620" y="3807023"/>
            <a:ext cx="1329122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ahoma"/>
                <a:cs typeface="Georgia"/>
              </a:rPr>
              <a:t>BACKGROUND</a:t>
            </a:r>
            <a:endParaRPr lang="en-US" sz="1400" dirty="0">
              <a:latin typeface="Tahoma"/>
              <a:cs typeface="Georgia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/>
              <a:t>The Decay H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ZZ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4l</a:t>
            </a:r>
          </a:p>
        </p:txBody>
      </p:sp>
      <p:pic>
        <p:nvPicPr>
          <p:cNvPr id="19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8262" y="3429000"/>
            <a:ext cx="3572874" cy="3429000"/>
          </a:xfrm>
          <a:prstGeom prst="rect">
            <a:avLst/>
          </a:prstGeom>
        </p:spPr>
      </p:pic>
      <p:sp>
        <p:nvSpPr>
          <p:cNvPr id="21" name="TextBox 9"/>
          <p:cNvSpPr txBox="1"/>
          <p:nvPr/>
        </p:nvSpPr>
        <p:spPr>
          <a:xfrm>
            <a:off x="7315200" y="6519446"/>
            <a:ext cx="1163399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m</a:t>
            </a:r>
            <a:r>
              <a:rPr lang="en-US" sz="1600" b="1" dirty="0" smtClean="0"/>
              <a:t>(4l) (</a:t>
            </a:r>
            <a:r>
              <a:rPr lang="en-US" sz="1600" b="1" dirty="0" err="1" smtClean="0"/>
              <a:t>GeV</a:t>
            </a:r>
            <a:r>
              <a:rPr lang="en-US" sz="1600" b="1" dirty="0" smtClean="0"/>
              <a:t>)</a:t>
            </a:r>
            <a:endParaRPr lang="en-US" sz="16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5943600" y="3733800"/>
            <a:ext cx="89760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K</a:t>
            </a:r>
            <a:r>
              <a:rPr lang="en-GB" sz="1600" baseline="-25000" dirty="0" smtClean="0"/>
              <a:t>D</a:t>
            </a:r>
            <a:r>
              <a:rPr lang="en-GB" sz="1600" dirty="0" smtClean="0"/>
              <a:t>&gt; 0.5</a:t>
            </a:r>
            <a:endParaRPr lang="en-GB" sz="16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6743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6-17 at 2.50.1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066800"/>
            <a:ext cx="4438537" cy="4214117"/>
          </a:xfrm>
        </p:spPr>
      </p:pic>
      <p:pic>
        <p:nvPicPr>
          <p:cNvPr id="5" name="Image 4" descr="Screen Shot 2013-06-17 at 2.50.3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066800"/>
            <a:ext cx="4114800" cy="4240434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/>
              <a:t>The Decay H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ZZ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4l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6096000"/>
            <a:ext cx="9090099" cy="49244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0000FF"/>
                </a:solidFill>
              </a:rPr>
              <a:t>Significance is well over 6 standard deviations in this channel</a:t>
            </a:r>
            <a:endParaRPr lang="en-GB" sz="2600" dirty="0">
              <a:solidFill>
                <a:srgbClr val="0000FF"/>
              </a:solidFill>
            </a:endParaRPr>
          </a:p>
        </p:txBody>
      </p:sp>
      <p:sp>
        <p:nvSpPr>
          <p:cNvPr id="9" name="ZoneTexte 7"/>
          <p:cNvSpPr txBox="1"/>
          <p:nvPr/>
        </p:nvSpPr>
        <p:spPr>
          <a:xfrm>
            <a:off x="5029200" y="5257800"/>
            <a:ext cx="4114800" cy="400110"/>
          </a:xfrm>
          <a:prstGeom prst="rect">
            <a:avLst/>
          </a:prstGeom>
          <a:solidFill>
            <a:srgbClr val="FFFFFF"/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/</a:t>
            </a:r>
            <a:r>
              <a:rPr lang="en-US" baseline="-25000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SM 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 at 125.7 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GeV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 = 0.92  0.28</a:t>
            </a:r>
            <a:endParaRPr lang="en-US" dirty="0">
              <a:solidFill>
                <a:srgbClr val="FF0000"/>
              </a:solidFill>
              <a:latin typeface="Tahoma"/>
              <a:cs typeface="Georgia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1075964" y="5257800"/>
            <a:ext cx="3440553" cy="769441"/>
          </a:xfrm>
          <a:prstGeom prst="rect">
            <a:avLst/>
          </a:prstGeom>
          <a:solidFill>
            <a:schemeClr val="accent3"/>
          </a:solidFill>
          <a:ln w="28575" cmpd="sng"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pPr fontAlgn="t"/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p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-value:    Expected: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  </a:t>
            </a:r>
            <a:r>
              <a:rPr lang="el-GR" dirty="0" smtClean="0">
                <a:solidFill>
                  <a:srgbClr val="FF0000"/>
                </a:solidFill>
                <a:latin typeface="Tahoma"/>
                <a:cs typeface="Georgia"/>
              </a:rPr>
              <a:t>7.1</a:t>
            </a:r>
            <a:r>
              <a:rPr lang="el-GR" sz="2200" dirty="0" smtClean="0">
                <a:solidFill>
                  <a:srgbClr val="FF0000"/>
                </a:solidFill>
                <a:latin typeface="Georgia"/>
                <a:cs typeface="Georgia"/>
              </a:rPr>
              <a:t>σ</a:t>
            </a:r>
            <a:endParaRPr lang="el-GR" sz="2200" dirty="0">
              <a:solidFill>
                <a:srgbClr val="FF0000"/>
              </a:solidFill>
              <a:latin typeface="Georgia"/>
              <a:cs typeface="Georgia"/>
            </a:endParaRPr>
          </a:p>
          <a:p>
            <a:pPr fontAlgn="t"/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                  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Observed:     </a:t>
            </a:r>
            <a:r>
              <a:rPr lang="el-GR" dirty="0" smtClean="0">
                <a:solidFill>
                  <a:srgbClr val="FF0000"/>
                </a:solidFill>
                <a:latin typeface="Tahoma"/>
                <a:cs typeface="Georgia"/>
              </a:rPr>
              <a:t>6.7</a:t>
            </a:r>
            <a:r>
              <a:rPr lang="el-GR" sz="2200" dirty="0" smtClean="0">
                <a:solidFill>
                  <a:srgbClr val="FF0000"/>
                </a:solidFill>
                <a:latin typeface="Georgia"/>
                <a:cs typeface="Georgia"/>
              </a:rPr>
              <a:t>σ</a:t>
            </a:r>
            <a:endParaRPr lang="el-GR" sz="2200" dirty="0">
              <a:solidFill>
                <a:srgbClr val="FF0000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Screen Shot 2013-06-17 at 2.53.4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673162"/>
            <a:ext cx="4141609" cy="3965638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/>
              <a:t>The Decay H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ZZ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4l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295400" y="1066800"/>
            <a:ext cx="247057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Mass Measurements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5562600" y="838200"/>
            <a:ext cx="331064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Coupling scale factors to</a:t>
            </a:r>
          </a:p>
          <a:p>
            <a:r>
              <a:rPr lang="en-GB" dirty="0" smtClean="0"/>
              <a:t>vector bosons and fermions </a:t>
            </a:r>
            <a:endParaRPr lang="en-GB" dirty="0"/>
          </a:p>
        </p:txBody>
      </p:sp>
      <p:sp>
        <p:nvSpPr>
          <p:cNvPr id="9" name="ZoneTexte 7"/>
          <p:cNvSpPr txBox="1"/>
          <p:nvPr/>
        </p:nvSpPr>
        <p:spPr>
          <a:xfrm>
            <a:off x="228600" y="5772090"/>
            <a:ext cx="4876800" cy="400110"/>
          </a:xfrm>
          <a:prstGeom prst="rect">
            <a:avLst/>
          </a:prstGeom>
          <a:solidFill>
            <a:srgbClr val="FFFFFF"/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</a:t>
            </a:r>
            <a:r>
              <a:rPr lang="fr-FR" baseline="-25000" dirty="0" smtClean="0"/>
              <a:t>H</a:t>
            </a:r>
            <a:r>
              <a:rPr lang="fr-FR" dirty="0" smtClean="0"/>
              <a:t>= 125.8 ± 0.5(stat.) ± 0.2(syst.) </a:t>
            </a:r>
            <a:r>
              <a:rPr lang="fr-FR" dirty="0" err="1" smtClean="0"/>
              <a:t>GeV</a:t>
            </a:r>
            <a:r>
              <a:rPr lang="fr-FR" dirty="0" smtClean="0"/>
              <a:t>. </a:t>
            </a:r>
          </a:p>
          <a:p>
            <a:pPr algn="ctr"/>
            <a:endParaRPr lang="en-US" dirty="0">
              <a:solidFill>
                <a:srgbClr val="FF0000"/>
              </a:solidFill>
              <a:latin typeface="Tahoma"/>
              <a:cs typeface="Georgia"/>
            </a:endParaRPr>
          </a:p>
        </p:txBody>
      </p:sp>
      <p:pic>
        <p:nvPicPr>
          <p:cNvPr id="10" name="Image 9" descr="Screen Shot 2013-06-21 at 11.53.25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5638800"/>
            <a:ext cx="2565599" cy="692485"/>
          </a:xfrm>
          <a:prstGeom prst="rect">
            <a:avLst/>
          </a:prstGeom>
        </p:spPr>
      </p:pic>
      <p:pic>
        <p:nvPicPr>
          <p:cNvPr id="12" name="Espace réservé du contenu 11" descr="Screen Shot 2013-06-21 at 2.45.18 PM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81000" y="1676400"/>
            <a:ext cx="4267200" cy="39640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/>
              <a:t>The</a:t>
            </a:r>
            <a:r>
              <a:rPr lang="en-GB" dirty="0" smtClean="0"/>
              <a:t> Decay H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WW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2l </a:t>
            </a:r>
            <a:r>
              <a:rPr lang="en-GB" dirty="0" smtClean="0"/>
              <a:t>2</a:t>
            </a:r>
            <a:r>
              <a:rPr lang="en-GB" dirty="0" smtClean="0">
                <a:latin typeface="Georgia"/>
              </a:rPr>
              <a:t>ν</a:t>
            </a:r>
            <a:endParaRPr lang="en-GB" dirty="0">
              <a:latin typeface="Georgia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920" y="962630"/>
            <a:ext cx="4236480" cy="46761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10720" y="993704"/>
            <a:ext cx="4733279" cy="5407096"/>
          </a:xfrm>
          <a:solidFill>
            <a:schemeClr val="accent3"/>
          </a:solidFill>
          <a:ln/>
        </p:spPr>
        <p:txBody>
          <a:bodyPr/>
          <a:lstStyle/>
          <a:p>
            <a:pPr indent="-292325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900" dirty="0" smtClean="0"/>
              <a:t>           </a:t>
            </a:r>
            <a:r>
              <a:rPr lang="en-US" sz="2900" dirty="0" smtClean="0">
                <a:solidFill>
                  <a:srgbClr val="FF0000"/>
                </a:solidFill>
              </a:rPr>
              <a:t>Analysis</a:t>
            </a:r>
          </a:p>
          <a:p>
            <a:pPr marL="390246" lvl="1" indent="-195843">
              <a:spcAft>
                <a:spcPts val="261"/>
              </a:spcAft>
              <a:buSzPct val="45000"/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latin typeface="Tahoma"/>
                <a:ea typeface="Wingdings"/>
                <a:cs typeface="Wingdings"/>
              </a:rPr>
              <a:t>Two</a:t>
            </a:r>
            <a:r>
              <a:rPr lang="en-US" sz="2200" dirty="0" smtClean="0">
                <a:solidFill>
                  <a:srgbClr val="0000FF"/>
                </a:solidFill>
                <a:latin typeface="Tahoma"/>
              </a:rPr>
              <a:t> </a:t>
            </a:r>
            <a:r>
              <a:rPr lang="en-US" sz="2200" dirty="0">
                <a:solidFill>
                  <a:srgbClr val="0000FF"/>
                </a:solidFill>
                <a:latin typeface="Tahoma"/>
              </a:rPr>
              <a:t>opposite charged leptons (leptons only </a:t>
            </a:r>
            <a:r>
              <a:rPr lang="en-US" sz="2200" dirty="0" err="1">
                <a:solidFill>
                  <a:srgbClr val="0000FF"/>
                </a:solidFill>
                <a:latin typeface="Tahoma"/>
              </a:rPr>
              <a:t>e</a:t>
            </a:r>
            <a:r>
              <a:rPr lang="en-US" sz="2200" dirty="0">
                <a:solidFill>
                  <a:srgbClr val="0000FF"/>
                </a:solidFill>
                <a:latin typeface="Tahoma"/>
              </a:rPr>
              <a:t>, </a:t>
            </a:r>
            <a:r>
              <a:rPr lang="en-US" sz="2200" dirty="0" err="1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μ</a:t>
            </a:r>
            <a:r>
              <a:rPr lang="en-US" sz="2200" i="1" dirty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)</a:t>
            </a:r>
            <a:endParaRPr lang="en-US" sz="2200" i="1" dirty="0" smtClean="0">
              <a:solidFill>
                <a:srgbClr val="0000FF"/>
              </a:solidFill>
              <a:latin typeface="Tahoma"/>
              <a:ea typeface="Arial" pitchFamily="-84" charset="0"/>
              <a:cs typeface="Arial" pitchFamily="-84" charset="0"/>
            </a:endParaRPr>
          </a:p>
          <a:p>
            <a:pPr marL="390246" lvl="1" indent="-195843">
              <a:spcAft>
                <a:spcPts val="261"/>
              </a:spcAft>
              <a:buSzPct val="45000"/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Two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 </a:t>
            </a:r>
            <a:r>
              <a:rPr lang="en-US" sz="2200" dirty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neutrinos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 == </a:t>
            </a:r>
            <a:r>
              <a:rPr lang="en-US" sz="2200" dirty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missing transverse energy (MET)</a:t>
            </a:r>
            <a:endParaRPr lang="en-US" sz="2200" dirty="0" smtClean="0">
              <a:solidFill>
                <a:srgbClr val="0000FF"/>
              </a:solidFill>
              <a:latin typeface="Tahoma"/>
              <a:ea typeface="Arial" pitchFamily="-84" charset="0"/>
              <a:cs typeface="Arial" pitchFamily="-84" charset="0"/>
            </a:endParaRPr>
          </a:p>
          <a:p>
            <a:pPr marL="390246" lvl="1" indent="-195843">
              <a:spcAft>
                <a:spcPts val="261"/>
              </a:spcAft>
              <a:buSzPct val="45000"/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No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 </a:t>
            </a:r>
            <a:r>
              <a:rPr lang="en-US" sz="2200" dirty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Higgs mass peak</a:t>
            </a:r>
            <a:endParaRPr lang="en-US" sz="2200" dirty="0" smtClean="0">
              <a:solidFill>
                <a:srgbClr val="0000FF"/>
              </a:solidFill>
              <a:latin typeface="Tahoma"/>
              <a:ea typeface="Arial" pitchFamily="-84" charset="0"/>
              <a:cs typeface="Arial" pitchFamily="-84" charset="0"/>
            </a:endParaRPr>
          </a:p>
          <a:p>
            <a:pPr marL="390246" lvl="1" indent="-195843">
              <a:spcAft>
                <a:spcPts val="261"/>
              </a:spcAft>
              <a:buSzPct val="45000"/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Counting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 &amp; 2D shape analyses</a:t>
            </a:r>
          </a:p>
          <a:p>
            <a:pPr marL="390246" lvl="1" indent="-195843">
              <a:spcAft>
                <a:spcPts val="261"/>
              </a:spcAft>
              <a:buSzPct val="45000"/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Enhance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 </a:t>
            </a:r>
            <a:r>
              <a:rPr lang="en-US" sz="2200" dirty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sensitivity by 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subdividing into </a:t>
            </a:r>
            <a:r>
              <a:rPr lang="en-US" sz="2200" dirty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+ (0,1,2) 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ea typeface="Arial" pitchFamily="-84" charset="0"/>
                <a:cs typeface="Arial" pitchFamily="-84" charset="0"/>
              </a:rPr>
              <a:t>jets categories</a:t>
            </a:r>
          </a:p>
          <a:p>
            <a:pPr indent="-292325">
              <a:spcBef>
                <a:spcPts val="397"/>
              </a:spcBef>
              <a:buSzPct val="45000"/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400" dirty="0" smtClean="0">
                <a:solidFill>
                  <a:srgbClr val="FF0000"/>
                </a:solidFill>
                <a:latin typeface="Tahoma"/>
              </a:rPr>
              <a:t>         Analysis </a:t>
            </a:r>
            <a:r>
              <a:rPr lang="en-US" sz="2400" dirty="0">
                <a:solidFill>
                  <a:srgbClr val="FF0000"/>
                </a:solidFill>
                <a:latin typeface="Tahoma"/>
              </a:rPr>
              <a:t>challenges</a:t>
            </a:r>
            <a:endParaRPr lang="en-US" sz="2400" dirty="0" smtClean="0">
              <a:solidFill>
                <a:srgbClr val="FF0000"/>
              </a:solidFill>
              <a:latin typeface="Tahoma"/>
            </a:endParaRPr>
          </a:p>
          <a:p>
            <a:pPr marL="390246" lvl="1" indent="-195843">
              <a:spcAft>
                <a:spcPts val="261"/>
              </a:spcAft>
              <a:buSzPct val="45000"/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latin typeface="Tahoma"/>
              </a:rPr>
              <a:t>Understand</a:t>
            </a:r>
            <a:r>
              <a:rPr lang="en-US" sz="2200" dirty="0" smtClean="0">
                <a:solidFill>
                  <a:srgbClr val="0000FF"/>
                </a:solidFill>
                <a:latin typeface="Tahoma"/>
              </a:rPr>
              <a:t> backgrounds WW,    </a:t>
            </a:r>
            <a:r>
              <a:rPr lang="en-US" sz="2200" dirty="0" err="1" smtClean="0">
                <a:solidFill>
                  <a:srgbClr val="0000FF"/>
                </a:solidFill>
                <a:latin typeface="Tahoma"/>
              </a:rPr>
              <a:t>W+jets</a:t>
            </a:r>
            <a:r>
              <a:rPr lang="en-US" sz="2200" dirty="0" smtClean="0">
                <a:solidFill>
                  <a:srgbClr val="0000FF"/>
                </a:solidFill>
                <a:latin typeface="Tahoma"/>
              </a:rPr>
              <a:t>, top, </a:t>
            </a:r>
            <a:r>
              <a:rPr lang="en-US" sz="2200" dirty="0" err="1" smtClean="0">
                <a:solidFill>
                  <a:srgbClr val="0000FF"/>
                </a:solidFill>
                <a:latin typeface="Tahoma"/>
              </a:rPr>
              <a:t>Drell</a:t>
            </a:r>
            <a:r>
              <a:rPr lang="en-US" sz="2200" dirty="0" smtClean="0">
                <a:solidFill>
                  <a:srgbClr val="0000FF"/>
                </a:solidFill>
                <a:latin typeface="Tahoma"/>
              </a:rPr>
              <a:t>-Yan</a:t>
            </a:r>
          </a:p>
          <a:p>
            <a:pPr marL="390246" lvl="1" indent="-195843">
              <a:spcAft>
                <a:spcPts val="261"/>
              </a:spcAft>
              <a:buSzPct val="45000"/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200" dirty="0" err="1" smtClean="0">
                <a:solidFill>
                  <a:srgbClr val="0000FF"/>
                </a:solidFill>
                <a:latin typeface="Tahoma"/>
              </a:rPr>
              <a:t>Determined</a:t>
            </a:r>
            <a:r>
              <a:rPr lang="en-US" sz="2200" dirty="0" smtClean="0">
                <a:solidFill>
                  <a:srgbClr val="0000FF"/>
                </a:solidFill>
                <a:latin typeface="Tahoma"/>
              </a:rPr>
              <a:t> from </a:t>
            </a:r>
            <a:r>
              <a:rPr lang="en-US" sz="2200" dirty="0">
                <a:solidFill>
                  <a:srgbClr val="0000FF"/>
                </a:solidFill>
                <a:latin typeface="Tahoma"/>
              </a:rPr>
              <a:t>control </a:t>
            </a:r>
            <a:r>
              <a:rPr lang="en-US" sz="2200" dirty="0" smtClean="0">
                <a:solidFill>
                  <a:srgbClr val="0000FF"/>
                </a:solidFill>
                <a:latin typeface="Tahoma"/>
              </a:rPr>
              <a:t>regions</a:t>
            </a:r>
            <a:endParaRPr lang="en-US" sz="2200" dirty="0">
              <a:solidFill>
                <a:srgbClr val="0000FF"/>
              </a:solidFill>
              <a:latin typeface="Tahoma"/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803681" y="3682468"/>
            <a:ext cx="1245600" cy="7459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FF"/>
                </a:solidFill>
                <a:ea typeface="msgothic" charset="0"/>
                <a:cs typeface="msgothic" charset="0"/>
              </a:rPr>
              <a:t>MET: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FF"/>
                </a:solidFill>
                <a:ea typeface="msgothic" charset="0"/>
                <a:cs typeface="msgothic" charset="0"/>
              </a:rPr>
              <a:t>47 </a:t>
            </a:r>
            <a:r>
              <a:rPr lang="en-US" dirty="0" err="1">
                <a:solidFill>
                  <a:srgbClr val="0000FF"/>
                </a:solidFill>
                <a:ea typeface="msgothic" charset="0"/>
                <a:cs typeface="msgothic" charset="0"/>
              </a:rPr>
              <a:t>GeV</a:t>
            </a:r>
            <a:endParaRPr lang="en-US" dirty="0">
              <a:solidFill>
                <a:srgbClr val="0000FF"/>
              </a:solidFill>
              <a:ea typeface="msgothic" charset="0"/>
              <a:cs typeface="msgothic" charset="0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774080" y="2020533"/>
            <a:ext cx="1486080" cy="413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err="1">
                <a:solidFill>
                  <a:srgbClr val="FF0000"/>
                </a:solidFill>
                <a:ea typeface="msgothic" charset="0"/>
                <a:cs typeface="msgothic" charset="0"/>
              </a:rPr>
              <a:t>e</a:t>
            </a:r>
            <a:r>
              <a:rPr lang="en-US" dirty="0">
                <a:solidFill>
                  <a:srgbClr val="FF0000"/>
                </a:solidFill>
                <a:ea typeface="msgothic" charset="0"/>
                <a:cs typeface="msgothic" charset="0"/>
              </a:rPr>
              <a:t>:  34 </a:t>
            </a:r>
            <a:r>
              <a:rPr lang="en-US" dirty="0" err="1">
                <a:solidFill>
                  <a:srgbClr val="FF0000"/>
                </a:solidFill>
                <a:ea typeface="msgothic" charset="0"/>
                <a:cs typeface="msgothic" charset="0"/>
              </a:rPr>
              <a:t>GeV</a:t>
            </a:r>
            <a:endParaRPr lang="en-US" dirty="0">
              <a:solidFill>
                <a:srgbClr val="FF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139681" y="1143480"/>
            <a:ext cx="1408320" cy="41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err="1">
                <a:solidFill>
                  <a:srgbClr val="FF0000"/>
                </a:solidFill>
                <a:latin typeface="Georgia"/>
                <a:ea typeface="Arial" pitchFamily="-84" charset="0"/>
                <a:cs typeface="Arial" pitchFamily="-84" charset="0"/>
              </a:rPr>
              <a:t>μ</a:t>
            </a:r>
            <a:r>
              <a:rPr lang="en-US" dirty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: 32 </a:t>
            </a:r>
            <a:r>
              <a:rPr lang="en-US" dirty="0" err="1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GeV</a:t>
            </a:r>
            <a:endParaRPr lang="en-US" dirty="0">
              <a:solidFill>
                <a:srgbClr val="FF0000"/>
              </a:solidFill>
              <a:ea typeface="Arial" pitchFamily="-84" charset="0"/>
              <a:cs typeface="Arial" pitchFamily="-84" charset="0"/>
            </a:endParaRPr>
          </a:p>
        </p:txBody>
      </p:sp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921" y="4526396"/>
            <a:ext cx="2181600" cy="20406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1447800" y="5920026"/>
            <a:ext cx="2743200" cy="861774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accent4"/>
                </a:solidFill>
                <a:ea typeface="ＭＳ Ｐゴシック" pitchFamily="-109" charset="-128"/>
                <a:cs typeface="ＭＳ Ｐゴシック" pitchFamily="-109" charset="-128"/>
              </a:rPr>
              <a:t>Scalar decay and V-A structure </a:t>
            </a:r>
          </a:p>
          <a:p>
            <a:pPr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accent4"/>
                </a:solidFill>
                <a:ea typeface="ＭＳ Ｐゴシック" pitchFamily="-109" charset="-128"/>
                <a:cs typeface="ＭＳ Ｐゴシック" pitchFamily="-109" charset="-128"/>
              </a:rPr>
              <a:t>of W decay lead to a small </a:t>
            </a:r>
          </a:p>
          <a:p>
            <a:pPr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accent4"/>
                </a:solidFill>
                <a:ea typeface="ＭＳ Ｐゴシック" pitchFamily="-109" charset="-128"/>
                <a:cs typeface="ＭＳ Ｐゴシック" pitchFamily="-109" charset="-128"/>
              </a:rPr>
              <a:t>opening angle between leptons</a:t>
            </a:r>
            <a:r>
              <a:rPr lang="en-US" sz="1600" dirty="0" smtClean="0">
                <a:solidFill>
                  <a:schemeClr val="accent4"/>
                </a:solidFill>
                <a:ea typeface="ＭＳ Ｐゴシック" pitchFamily="-109" charset="-128"/>
                <a:cs typeface="ＭＳ Ｐゴシック" pitchFamily="-109" charset="-128"/>
              </a:rPr>
              <a:t> 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200400" y="956846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CMS-PAS-HIG-13-004</a:t>
            </a:r>
            <a:endParaRPr lang="en-GB" sz="1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6-17 at 3.24.02 PM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2514600"/>
            <a:ext cx="3515139" cy="2787868"/>
          </a:xfrm>
        </p:spPr>
      </p:pic>
      <p:pic>
        <p:nvPicPr>
          <p:cNvPr id="5" name="Image 4" descr="Screen Shot 2013-06-17 at 3.24.1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2514600"/>
            <a:ext cx="3229945" cy="2819400"/>
          </a:xfrm>
          <a:prstGeom prst="rect">
            <a:avLst/>
          </a:prstGeom>
        </p:spPr>
      </p:pic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/>
              <a:t>The</a:t>
            </a:r>
            <a:r>
              <a:rPr lang="en-GB" dirty="0" smtClean="0"/>
              <a:t> Decay H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WW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2l </a:t>
            </a:r>
            <a:r>
              <a:rPr lang="en-GB" dirty="0" smtClean="0"/>
              <a:t>2</a:t>
            </a:r>
            <a:r>
              <a:rPr lang="en-GB" dirty="0" smtClean="0">
                <a:latin typeface="Georgia"/>
              </a:rPr>
              <a:t>ν</a:t>
            </a:r>
            <a:endParaRPr lang="en-GB" dirty="0">
              <a:latin typeface="Georgia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6200" y="914400"/>
            <a:ext cx="8897363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Analysis</a:t>
            </a:r>
            <a:r>
              <a:rPr lang="en-GB" dirty="0" smtClean="0">
                <a:solidFill>
                  <a:srgbClr val="0000FF"/>
                </a:solidFill>
              </a:rPr>
              <a:t> on the full data set for </a:t>
            </a:r>
            <a:r>
              <a:rPr lang="en-GB" dirty="0" smtClean="0">
                <a:solidFill>
                  <a:srgbClr val="FF0000"/>
                </a:solidFill>
              </a:rPr>
              <a:t>WW+0 jets and +1 jets categories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The W+2jets (VBF) channel is in progress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Use</a:t>
            </a:r>
            <a:r>
              <a:rPr lang="en-GB" dirty="0" smtClean="0">
                <a:solidFill>
                  <a:srgbClr val="0000FF"/>
                </a:solidFill>
              </a:rPr>
              <a:t> a </a:t>
            </a:r>
            <a:r>
              <a:rPr lang="en-GB" dirty="0" smtClean="0">
                <a:solidFill>
                  <a:srgbClr val="FF0000"/>
                </a:solidFill>
              </a:rPr>
              <a:t>cut based analysis </a:t>
            </a:r>
            <a:r>
              <a:rPr lang="en-GB" dirty="0" smtClean="0">
                <a:solidFill>
                  <a:srgbClr val="0000FF"/>
                </a:solidFill>
              </a:rPr>
              <a:t>for same flavour lepton events and </a:t>
            </a:r>
            <a:r>
              <a:rPr lang="en-GB" dirty="0" smtClean="0">
                <a:solidFill>
                  <a:srgbClr val="FF0000"/>
                </a:solidFill>
              </a:rPr>
              <a:t>2-dimensional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M</a:t>
            </a:r>
            <a:r>
              <a:rPr lang="en-GB" baseline="-25000" dirty="0" smtClean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rgbClr val="FF0000"/>
                </a:solidFill>
              </a:rPr>
              <a:t>-</a:t>
            </a:r>
            <a:r>
              <a:rPr lang="en-GB" dirty="0" err="1" smtClean="0">
                <a:solidFill>
                  <a:srgbClr val="FF0000"/>
                </a:solidFill>
              </a:rPr>
              <a:t>M</a:t>
            </a:r>
            <a:r>
              <a:rPr lang="en-GB" baseline="-25000" dirty="0" err="1" smtClean="0">
                <a:solidFill>
                  <a:srgbClr val="FF0000"/>
                </a:solidFill>
              </a:rPr>
              <a:t>ll</a:t>
            </a:r>
            <a:r>
              <a:rPr lang="en-GB" dirty="0" smtClean="0">
                <a:solidFill>
                  <a:srgbClr val="FF0000"/>
                </a:solidFill>
              </a:rPr>
              <a:t> analysis </a:t>
            </a:r>
            <a:r>
              <a:rPr lang="en-GB" dirty="0" smtClean="0">
                <a:solidFill>
                  <a:srgbClr val="0000FF"/>
                </a:solidFill>
              </a:rPr>
              <a:t>for different flavour events 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9" name="Image 8" descr="Screen Shot 2013-06-21 at 12.43.2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9719" y="5486400"/>
            <a:ext cx="4766881" cy="113671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581400" y="2286000"/>
            <a:ext cx="146493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2D analysis</a:t>
            </a:r>
            <a:endParaRPr lang="en-GB" dirty="0"/>
          </a:p>
        </p:txBody>
      </p:sp>
      <p:graphicFrame>
        <p:nvGraphicFramePr>
          <p:cNvPr id="403458" name="Object 2"/>
          <p:cNvGraphicFramePr>
            <a:graphicFrameLocks noChangeAspect="1"/>
          </p:cNvGraphicFramePr>
          <p:nvPr/>
        </p:nvGraphicFramePr>
        <p:xfrm>
          <a:off x="5638800" y="1905000"/>
          <a:ext cx="3173413" cy="463550"/>
        </p:xfrm>
        <a:graphic>
          <a:graphicData uri="http://schemas.openxmlformats.org/presentationml/2006/ole">
            <p:oleObj spid="_x0000_s403458" name="…quation" r:id="rId6" imgW="7315200" imgH="1066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6-17 at 3.22.0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5654" y="1524000"/>
            <a:ext cx="3920146" cy="4603808"/>
          </a:xfrm>
        </p:spPr>
      </p:pic>
      <p:pic>
        <p:nvPicPr>
          <p:cNvPr id="5" name="Image 4" descr="Screen Shot 2013-06-17 at 3.22.3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524000"/>
            <a:ext cx="4043904" cy="4571999"/>
          </a:xfrm>
          <a:prstGeom prst="rect">
            <a:avLst/>
          </a:prstGeom>
        </p:spPr>
      </p:pic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/>
              <a:t>The</a:t>
            </a:r>
            <a:r>
              <a:rPr lang="en-GB" dirty="0" smtClean="0"/>
              <a:t> Decay H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WW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2l </a:t>
            </a:r>
            <a:r>
              <a:rPr lang="en-GB" dirty="0" smtClean="0"/>
              <a:t>2</a:t>
            </a:r>
            <a:r>
              <a:rPr lang="en-GB" dirty="0" smtClean="0">
                <a:latin typeface="Georgia"/>
              </a:rPr>
              <a:t>ν</a:t>
            </a:r>
            <a:endParaRPr lang="en-GB" dirty="0">
              <a:latin typeface="Georgia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62000" y="990600"/>
            <a:ext cx="748459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Events with 0 jets and different flavour leptons  (7+8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 Data)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890984" y="6248400"/>
            <a:ext cx="394821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 significant excess is observed…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Screen Shot 2013-06-17 at 3.25.4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524000"/>
            <a:ext cx="4106268" cy="3772368"/>
          </a:xfrm>
          <a:prstGeom prst="rect">
            <a:avLst/>
          </a:prstGeom>
        </p:spPr>
      </p:pic>
      <p:pic>
        <p:nvPicPr>
          <p:cNvPr id="6" name="Image 5" descr="Screen Shot 2013-06-17 at 3.25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799"/>
            <a:ext cx="3962400" cy="3841595"/>
          </a:xfrm>
          <a:prstGeom prst="rect">
            <a:avLst/>
          </a:prstGeom>
        </p:spPr>
      </p:pic>
      <p:sp>
        <p:nvSpPr>
          <p:cNvPr id="8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/>
              <a:t>The</a:t>
            </a:r>
            <a:r>
              <a:rPr lang="en-GB" dirty="0" smtClean="0"/>
              <a:t> Decay H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WW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2l </a:t>
            </a:r>
            <a:r>
              <a:rPr lang="en-GB" dirty="0" smtClean="0"/>
              <a:t>2</a:t>
            </a:r>
            <a:r>
              <a:rPr lang="en-GB" dirty="0" smtClean="0">
                <a:latin typeface="Georgia"/>
              </a:rPr>
              <a:t>ν</a:t>
            </a:r>
            <a:endParaRPr lang="en-GB" dirty="0">
              <a:latin typeface="Georgia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09600" y="5334000"/>
            <a:ext cx="8251402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Exclusion</a:t>
            </a:r>
            <a:r>
              <a:rPr lang="en-GB" dirty="0" smtClean="0">
                <a:solidFill>
                  <a:srgbClr val="0000FF"/>
                </a:solidFill>
              </a:rPr>
              <a:t> at 95% in the </a:t>
            </a:r>
            <a:r>
              <a:rPr lang="en-GB" dirty="0" smtClean="0">
                <a:solidFill>
                  <a:srgbClr val="FF0000"/>
                </a:solidFill>
              </a:rPr>
              <a:t>mass range 128-600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Large</a:t>
            </a:r>
            <a:r>
              <a:rPr lang="en-GB" dirty="0" smtClean="0">
                <a:solidFill>
                  <a:srgbClr val="FF0000"/>
                </a:solidFill>
              </a:rPr>
              <a:t> excess </a:t>
            </a:r>
            <a:r>
              <a:rPr lang="en-GB" dirty="0" smtClean="0">
                <a:solidFill>
                  <a:srgbClr val="0000FF"/>
                </a:solidFill>
              </a:rPr>
              <a:t>in the low mass region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When</a:t>
            </a:r>
            <a:r>
              <a:rPr lang="en-GB" dirty="0" smtClean="0">
                <a:solidFill>
                  <a:srgbClr val="0000FF"/>
                </a:solidFill>
              </a:rPr>
              <a:t> including M</a:t>
            </a:r>
            <a:r>
              <a:rPr lang="en-GB" baseline="-25000" dirty="0" smtClean="0">
                <a:solidFill>
                  <a:srgbClr val="0000FF"/>
                </a:solidFill>
              </a:rPr>
              <a:t>H</a:t>
            </a:r>
            <a:r>
              <a:rPr lang="en-GB" dirty="0" smtClean="0">
                <a:solidFill>
                  <a:srgbClr val="0000FF"/>
                </a:solidFill>
              </a:rPr>
              <a:t>=125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as part of the background, no significant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excess is seen over the entire mass range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19200" y="1143000"/>
            <a:ext cx="198567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Standard Analysis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648200" y="1143000"/>
            <a:ext cx="428835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Using </a:t>
            </a:r>
            <a:r>
              <a:rPr lang="en-GB" sz="1800" dirty="0" err="1" smtClean="0"/>
              <a:t>m</a:t>
            </a:r>
            <a:r>
              <a:rPr lang="en-GB" sz="1800" baseline="-25000" dirty="0" err="1" smtClean="0"/>
              <a:t>H</a:t>
            </a:r>
            <a:r>
              <a:rPr lang="en-GB" sz="1800" dirty="0" smtClean="0"/>
              <a:t> = 125 </a:t>
            </a:r>
            <a:r>
              <a:rPr lang="en-GB" sz="1800" dirty="0" err="1" smtClean="0"/>
              <a:t>GeV</a:t>
            </a:r>
            <a:r>
              <a:rPr lang="en-GB" sz="1800" dirty="0" smtClean="0"/>
              <a:t> as a “background”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Screen Shot 2013-06-17 at 3.26.3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19200"/>
            <a:ext cx="4503970" cy="4343400"/>
          </a:xfrm>
          <a:prstGeom prst="rect">
            <a:avLst/>
          </a:prstGeom>
        </p:spPr>
      </p:pic>
      <p:sp>
        <p:nvSpPr>
          <p:cNvPr id="8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/>
              <a:t>The</a:t>
            </a:r>
            <a:r>
              <a:rPr lang="en-GB" dirty="0" smtClean="0"/>
              <a:t> Decay H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WW </a:t>
            </a:r>
            <a:r>
              <a:rPr lang="en-GB" dirty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/>
              <a:t> 2l </a:t>
            </a:r>
            <a:r>
              <a:rPr lang="en-GB" dirty="0" smtClean="0"/>
              <a:t>2</a:t>
            </a:r>
            <a:r>
              <a:rPr lang="en-GB" dirty="0" smtClean="0">
                <a:latin typeface="Georgia"/>
              </a:rPr>
              <a:t>ν</a:t>
            </a:r>
            <a:endParaRPr lang="en-GB" dirty="0">
              <a:latin typeface="Georgia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04800" y="5715000"/>
            <a:ext cx="4101503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 </a:t>
            </a:r>
            <a:r>
              <a:rPr lang="en-GB" dirty="0" smtClean="0">
                <a:solidFill>
                  <a:srgbClr val="FF0000"/>
                </a:solidFill>
              </a:rPr>
              <a:t>4.0</a:t>
            </a:r>
            <a:r>
              <a:rPr lang="en-GB" dirty="0" smtClean="0">
                <a:solidFill>
                  <a:srgbClr val="FF0000"/>
                </a:solidFill>
                <a:latin typeface="Georgia"/>
              </a:rPr>
              <a:t>σ</a:t>
            </a:r>
            <a:r>
              <a:rPr lang="en-GB" dirty="0" smtClean="0">
                <a:solidFill>
                  <a:srgbClr val="FF0000"/>
                </a:solidFill>
              </a:rPr>
              <a:t> (5.1</a:t>
            </a:r>
            <a:r>
              <a:rPr lang="en-GB" dirty="0" smtClean="0">
                <a:solidFill>
                  <a:srgbClr val="FF0000"/>
                </a:solidFill>
                <a:latin typeface="Georgia"/>
              </a:rPr>
              <a:t>σ)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observed (expected)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significance at </a:t>
            </a:r>
            <a:r>
              <a:rPr lang="en-GB" dirty="0" err="1" smtClean="0">
                <a:solidFill>
                  <a:srgbClr val="0000FF"/>
                </a:solidFill>
              </a:rPr>
              <a:t>m</a:t>
            </a:r>
            <a:r>
              <a:rPr lang="en-GB" baseline="-25000" dirty="0" err="1" smtClean="0">
                <a:solidFill>
                  <a:srgbClr val="0000FF"/>
                </a:solidFill>
              </a:rPr>
              <a:t>H</a:t>
            </a:r>
            <a:r>
              <a:rPr lang="en-GB" dirty="0" smtClean="0">
                <a:solidFill>
                  <a:srgbClr val="0000FF"/>
                </a:solidFill>
              </a:rPr>
              <a:t> ~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7" name="Image 6" descr="Screen Shot 2013-06-17 at 3.29.1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1" y="1295400"/>
            <a:ext cx="4114800" cy="428804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627670" y="5715000"/>
            <a:ext cx="4516330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Georgia"/>
                <a:cs typeface="Georgia"/>
                <a:sym typeface="Symbol"/>
              </a:rPr>
              <a:t>/</a:t>
            </a:r>
            <a:r>
              <a:rPr lang="en-US" sz="2200" baseline="-25000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SM</a:t>
            </a:r>
            <a:r>
              <a:rPr lang="en-US" sz="2200" b="1" baseline="-25000" dirty="0" smtClean="0">
                <a:solidFill>
                  <a:srgbClr val="0000FF"/>
                </a:solidFill>
                <a:latin typeface="Georgia"/>
                <a:cs typeface="Georgia"/>
                <a:sym typeface="Symbol"/>
              </a:rPr>
              <a:t> </a:t>
            </a:r>
            <a:r>
              <a:rPr lang="en-US" sz="2200" dirty="0" smtClean="0">
                <a:solidFill>
                  <a:srgbClr val="0000FF"/>
                </a:solidFill>
              </a:rPr>
              <a:t>signal strength: </a:t>
            </a:r>
            <a:r>
              <a:rPr lang="en-US" sz="2200" dirty="0" smtClean="0">
                <a:solidFill>
                  <a:srgbClr val="FF0000"/>
                </a:solidFill>
              </a:rPr>
              <a:t>0.76 </a:t>
            </a:r>
            <a:r>
              <a:rPr lang="en-US" sz="2200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± </a:t>
            </a:r>
            <a:r>
              <a:rPr lang="en-US" sz="2200" dirty="0" smtClean="0">
                <a:solidFill>
                  <a:srgbClr val="FF0000"/>
                </a:solidFill>
              </a:rPr>
              <a:t>0.21</a:t>
            </a:r>
            <a:endParaRPr lang="en-GB" sz="2200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6-17 at 5.37.47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524000"/>
            <a:ext cx="4222878" cy="3670637"/>
          </a:xfrm>
        </p:spPr>
      </p:pic>
      <p:sp>
        <p:nvSpPr>
          <p:cNvPr id="8" name="ZoneTexte 7"/>
          <p:cNvSpPr txBox="1"/>
          <p:nvPr/>
        </p:nvSpPr>
        <p:spPr>
          <a:xfrm>
            <a:off x="152400" y="5334000"/>
            <a:ext cx="4419600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Three</a:t>
            </a:r>
            <a:r>
              <a:rPr lang="en-GB" dirty="0" smtClean="0">
                <a:solidFill>
                  <a:srgbClr val="0000FF"/>
                </a:solidFill>
              </a:rPr>
              <a:t> high </a:t>
            </a:r>
            <a:r>
              <a:rPr lang="en-GB" dirty="0" err="1" smtClean="0">
                <a:solidFill>
                  <a:srgbClr val="0000FF"/>
                </a:solidFill>
              </a:rPr>
              <a:t>p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 leptons with moderate 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missing transverse momentum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1371600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CMS-PAS-HIG-13-009</a:t>
            </a:r>
            <a:endParaRPr lang="en-GB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85800" y="914400"/>
            <a:ext cx="266406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WH </a:t>
            </a:r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>
                <a:solidFill>
                  <a:srgbClr val="FF0000"/>
                </a:solidFill>
              </a:rPr>
              <a:t> WWW </a:t>
            </a:r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>
                <a:solidFill>
                  <a:srgbClr val="FF0000"/>
                </a:solidFill>
              </a:rPr>
              <a:t> 3l 3</a:t>
            </a:r>
            <a:r>
              <a:rPr lang="en-GB" dirty="0" smtClean="0">
                <a:solidFill>
                  <a:srgbClr val="FF0000"/>
                </a:solidFill>
                <a:latin typeface="Georgia"/>
              </a:rPr>
              <a:t>ν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1" name="Image 10" descr="Screen Shot 2013-06-21 at 10.56.4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524000"/>
            <a:ext cx="4645635" cy="36576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334000" y="914400"/>
            <a:ext cx="322987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VH </a:t>
            </a:r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>
                <a:solidFill>
                  <a:srgbClr val="FF0000"/>
                </a:solidFill>
              </a:rPr>
              <a:t> VWW</a:t>
            </a:r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>
                <a:solidFill>
                  <a:srgbClr val="FF0000"/>
                </a:solidFill>
              </a:rPr>
              <a:t>2l 2</a:t>
            </a:r>
            <a:r>
              <a:rPr lang="en-GB" dirty="0" smtClean="0">
                <a:solidFill>
                  <a:srgbClr val="FF0000"/>
                </a:solidFill>
                <a:latin typeface="Georgia"/>
              </a:rPr>
              <a:t>ν </a:t>
            </a:r>
            <a:r>
              <a:rPr lang="en-GB" dirty="0" smtClean="0">
                <a:solidFill>
                  <a:srgbClr val="FF0000"/>
                </a:solidFill>
              </a:rPr>
              <a:t>+ </a:t>
            </a:r>
            <a:r>
              <a:rPr lang="en-GB" dirty="0" err="1" smtClean="0">
                <a:solidFill>
                  <a:srgbClr val="FF0000"/>
                </a:solidFill>
              </a:rPr>
              <a:t>V</a:t>
            </a:r>
            <a:r>
              <a:rPr lang="en-GB" dirty="0" err="1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</a:t>
            </a:r>
            <a:r>
              <a:rPr lang="en-GB" dirty="0" err="1" smtClean="0">
                <a:solidFill>
                  <a:srgbClr val="FF0000"/>
                </a:solidFill>
              </a:rPr>
              <a:t>jj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81000" y="6248400"/>
            <a:ext cx="798615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Limited Standard Model Higgs sensitivity  (~ 3.5-4</a:t>
            </a:r>
            <a:r>
              <a:rPr lang="en-GB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FF0000"/>
                </a:solidFill>
              </a:rPr>
              <a:t>SM at 125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4724400" y="5334000"/>
            <a:ext cx="4419600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 WW analysis cuts plus two central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jets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705600" y="1371600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CMS-PAS-HIG-12-017</a:t>
            </a:r>
            <a:endParaRPr lang="en-GB" sz="1600" dirty="0"/>
          </a:p>
        </p:txBody>
      </p:sp>
      <p:sp>
        <p:nvSpPr>
          <p:cNvPr id="16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251995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/>
              <a:t>Associated Production VH H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/>
              <a:t>WW</a:t>
            </a:r>
            <a:endParaRPr lang="en-GB" dirty="0">
              <a:latin typeface="Georgia"/>
              <a:ea typeface="Arial" pitchFamily="-84" charset="0"/>
              <a:cs typeface="Arial" pitchFamily="-84" charset="0"/>
            </a:endParaRPr>
          </a:p>
        </p:txBody>
      </p:sp>
      <p:sp>
        <p:nvSpPr>
          <p:cNvPr id="17" name="Explosion 2 16"/>
          <p:cNvSpPr/>
          <p:nvPr/>
        </p:nvSpPr>
        <p:spPr bwMode="auto">
          <a:xfrm>
            <a:off x="7010400" y="3200400"/>
            <a:ext cx="1828800" cy="914400"/>
          </a:xfrm>
          <a:prstGeom prst="irregularSeal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charset="0"/>
              </a:rPr>
              <a:t>NEW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2743200"/>
            <a:ext cx="7239000" cy="904875"/>
          </a:xfrm>
        </p:spPr>
        <p:txBody>
          <a:bodyPr/>
          <a:lstStyle/>
          <a:p>
            <a:r>
              <a:rPr lang="en-GB" dirty="0" smtClean="0"/>
              <a:t>Higgs Decay into Fermions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The CMS Detector</a:t>
            </a:r>
            <a:endParaRPr lang="en-GB" dirty="0"/>
          </a:p>
        </p:txBody>
      </p:sp>
      <p:pic>
        <p:nvPicPr>
          <p:cNvPr id="5" name="Espace réservé du contenu 4" descr="Screen shot 2012-07-11 at 3.03.5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14400"/>
            <a:ext cx="6706657" cy="4191000"/>
          </a:xfrm>
        </p:spPr>
      </p:pic>
      <p:pic>
        <p:nvPicPr>
          <p:cNvPr id="6" name="Image 5" descr="Screen Shot 2013-01-27 at 2.27.30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534" y="762000"/>
            <a:ext cx="3893666" cy="294428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077200" y="1718846"/>
            <a:ext cx="69762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8 </a:t>
            </a:r>
            <a:r>
              <a:rPr lang="en-GB" sz="1600" dirty="0" err="1" smtClean="0">
                <a:solidFill>
                  <a:srgbClr val="0000FF"/>
                </a:solidFill>
              </a:rPr>
              <a:t>TeV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077200" y="2286000"/>
            <a:ext cx="69762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7 </a:t>
            </a:r>
            <a:r>
              <a:rPr lang="en-GB" sz="1600" dirty="0" err="1" smtClean="0">
                <a:solidFill>
                  <a:srgbClr val="FF0000"/>
                </a:solidFill>
              </a:rPr>
              <a:t>TeV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9" name="Image 8" descr="Screen Shot 2013-06-20 at 9.08.47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1587" y="3962400"/>
            <a:ext cx="3762413" cy="27432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334000" y="3714690"/>
            <a:ext cx="379956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Detector Performance End 2012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2" name="Picture 9" descr="vertice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33400" y="3990975"/>
            <a:ext cx="4343400" cy="271462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3" name="ZoneTexte 12"/>
          <p:cNvSpPr txBox="1"/>
          <p:nvPr/>
        </p:nvSpPr>
        <p:spPr>
          <a:xfrm>
            <a:off x="990600" y="6248400"/>
            <a:ext cx="371578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~ 25 events on average per BX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251995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/>
              <a:t>The Decay H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err="1" smtClean="0">
                <a:latin typeface="Georgia"/>
                <a:ea typeface="Arial" pitchFamily="-84" charset="0"/>
                <a:cs typeface="Arial" pitchFamily="-84" charset="0"/>
              </a:rPr>
              <a:t>ττ</a:t>
            </a:r>
            <a:endParaRPr lang="en-GB" dirty="0">
              <a:latin typeface="Georgia"/>
              <a:ea typeface="Arial" pitchFamily="-84" charset="0"/>
              <a:cs typeface="Arial" pitchFamily="-84" charset="0"/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/>
          <a:srcRect l="9535" r="8133" b="49886"/>
          <a:stretch>
            <a:fillRect/>
          </a:stretch>
        </p:blipFill>
        <p:spPr bwMode="auto">
          <a:xfrm>
            <a:off x="304800" y="1411349"/>
            <a:ext cx="1429920" cy="12740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/>
          <a:srcRect l="7425" t="59970" r="3539" b="3148"/>
          <a:stretch>
            <a:fillRect/>
          </a:stretch>
        </p:blipFill>
        <p:spPr bwMode="auto">
          <a:xfrm>
            <a:off x="3810000" y="1422709"/>
            <a:ext cx="2056320" cy="1244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457200" y="2895600"/>
            <a:ext cx="1226880" cy="762000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smtClean="0">
                <a:solidFill>
                  <a:srgbClr val="000000"/>
                </a:solidFill>
                <a:ea typeface="msgothic" charset="0"/>
                <a:cs typeface="msgothic" charset="0"/>
              </a:rPr>
              <a:t>Inclusive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smtClean="0">
                <a:solidFill>
                  <a:srgbClr val="000000"/>
                </a:solidFill>
                <a:ea typeface="msgothic" charset="0"/>
                <a:cs typeface="msgothic" charset="0"/>
              </a:rPr>
              <a:t>  0-jets</a:t>
            </a:r>
            <a:endParaRPr lang="en-US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4572000" y="2873358"/>
            <a:ext cx="838200" cy="784242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smtClean="0">
                <a:solidFill>
                  <a:srgbClr val="000000"/>
                </a:solidFill>
                <a:ea typeface="msgothic" charset="0"/>
                <a:cs typeface="msgothic" charset="0"/>
              </a:rPr>
              <a:t> VBF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smtClean="0">
                <a:solidFill>
                  <a:srgbClr val="000000"/>
                </a:solidFill>
                <a:ea typeface="msgothic" charset="0"/>
                <a:cs typeface="msgothic" charset="0"/>
              </a:rPr>
              <a:t>2-jets</a:t>
            </a:r>
            <a:endParaRPr lang="en-US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2286000" y="2895600"/>
            <a:ext cx="1166400" cy="762000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smtClean="0">
                <a:solidFill>
                  <a:srgbClr val="000000"/>
                </a:solidFill>
                <a:ea typeface="msgothic" charset="0"/>
                <a:cs typeface="msgothic" charset="0"/>
              </a:rPr>
              <a:t>Boosted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smtClean="0">
                <a:solidFill>
                  <a:srgbClr val="000000"/>
                </a:solidFill>
                <a:ea typeface="msgothic" charset="0"/>
                <a:cs typeface="msgothic" charset="0"/>
              </a:rPr>
              <a:t>  1-jet</a:t>
            </a:r>
            <a:endParaRPr lang="en-US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2760481" y="5355923"/>
            <a:ext cx="141120" cy="276509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2945" tIns="41473" rIns="82945" bIns="41473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608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1395507"/>
            <a:ext cx="1788120" cy="13197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663840" y="4313254"/>
            <a:ext cx="1658880" cy="913056"/>
          </a:xfrm>
          <a:prstGeom prst="rect">
            <a:avLst/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639" tIns="40820" rIns="81639" bIns="4082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0-jets, low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p</a:t>
            </a:r>
            <a:r>
              <a:rPr lang="en-US" baseline="-33000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T</a:t>
            </a:r>
            <a:endParaRPr lang="en-US" baseline="-33000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663840" y="5358803"/>
            <a:ext cx="1658880" cy="913056"/>
          </a:xfrm>
          <a:prstGeom prst="rect">
            <a:avLst/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639" tIns="40820" rIns="81639" bIns="4082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0-jets, high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p</a:t>
            </a:r>
            <a:r>
              <a:rPr lang="en-US" baseline="-33000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T</a:t>
            </a:r>
            <a:endParaRPr lang="en-US" baseline="-33000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663840" y="4313254"/>
            <a:ext cx="1658880" cy="913056"/>
          </a:xfrm>
          <a:prstGeom prst="rect">
            <a:avLst/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639" tIns="40820" rIns="81639" bIns="4082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0-jets, low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p</a:t>
            </a:r>
            <a:r>
              <a:rPr lang="en-US" baseline="-33000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T</a:t>
            </a:r>
            <a:endParaRPr lang="en-US" baseline="-33000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2459520" y="4313254"/>
            <a:ext cx="1658880" cy="913056"/>
          </a:xfrm>
          <a:prstGeom prst="rect">
            <a:avLst/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639" tIns="40820" rIns="81639" bIns="4082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1-jets, low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p</a:t>
            </a:r>
            <a:r>
              <a:rPr lang="en-US" baseline="-33000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T</a:t>
            </a:r>
            <a:endParaRPr lang="en-US" baseline="-33000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2459520" y="5358803"/>
            <a:ext cx="1658880" cy="913056"/>
          </a:xfrm>
          <a:prstGeom prst="rect">
            <a:avLst/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639" tIns="40820" rIns="81639" bIns="4082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1-jets, high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p</a:t>
            </a:r>
            <a:r>
              <a:rPr lang="en-US" baseline="-33000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T</a:t>
            </a:r>
            <a:endParaRPr lang="en-US" baseline="-33000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6096" name="Rectangle 16"/>
          <p:cNvSpPr>
            <a:spLocks noChangeArrowheads="1"/>
          </p:cNvSpPr>
          <p:nvPr/>
        </p:nvSpPr>
        <p:spPr bwMode="auto">
          <a:xfrm>
            <a:off x="2459520" y="5358803"/>
            <a:ext cx="1658880" cy="913056"/>
          </a:xfrm>
          <a:prstGeom prst="rect">
            <a:avLst/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639" tIns="40820" rIns="81639" bIns="4082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1-jets, high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p</a:t>
            </a:r>
            <a:r>
              <a:rPr lang="en-US" baseline="-33000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T</a:t>
            </a:r>
            <a:endParaRPr lang="en-US" baseline="-33000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6098" name="Line 18"/>
          <p:cNvSpPr>
            <a:spLocks noChangeShapeType="1"/>
          </p:cNvSpPr>
          <p:nvPr/>
        </p:nvSpPr>
        <p:spPr bwMode="auto">
          <a:xfrm>
            <a:off x="498240" y="4130354"/>
            <a:ext cx="1440" cy="2340246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099" name="Line 19"/>
          <p:cNvSpPr>
            <a:spLocks noChangeShapeType="1"/>
          </p:cNvSpPr>
          <p:nvPr/>
        </p:nvSpPr>
        <p:spPr bwMode="auto">
          <a:xfrm>
            <a:off x="498240" y="4130353"/>
            <a:ext cx="373248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1827361" y="3719911"/>
            <a:ext cx="2554560" cy="4363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jets </a:t>
            </a:r>
            <a:r>
              <a:rPr lang="en-US" dirty="0" smtClean="0">
                <a:solidFill>
                  <a:srgbClr val="000000"/>
                </a:solidFill>
                <a:ea typeface="msgothic" charset="0"/>
                <a:cs typeface="msgothic" charset="0"/>
              </a:rPr>
              <a:t>with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p</a:t>
            </a:r>
            <a:r>
              <a:rPr lang="en-US" baseline="-33000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T</a:t>
            </a: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 &gt; 30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GeV</a:t>
            </a:r>
            <a:endParaRPr lang="en-US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47520" y="4054026"/>
            <a:ext cx="436320" cy="24525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rot="10800000" vert="eaVert" wrap="none"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reconstructed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tau</a:t>
            </a: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p</a:t>
            </a:r>
            <a:r>
              <a:rPr lang="en-US" baseline="-33000" dirty="0" err="1">
                <a:solidFill>
                  <a:srgbClr val="000000"/>
                </a:solidFill>
                <a:ea typeface="msgothic" charset="0"/>
                <a:cs typeface="msgothic" charset="0"/>
              </a:rPr>
              <a:t>T</a:t>
            </a:r>
            <a:endParaRPr lang="en-US" baseline="-33000" dirty="0">
              <a:solidFill>
                <a:srgbClr val="000000"/>
              </a:solidFill>
              <a:ea typeface="msgothic" charset="0"/>
              <a:cs typeface="msgothic" charset="0"/>
            </a:endParaRPr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auto">
          <a:xfrm>
            <a:off x="5943600" y="1371600"/>
            <a:ext cx="3200400" cy="2514600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msgothic" charset="0"/>
                <a:ea typeface="msgothic" charset="0"/>
                <a:cs typeface="msgothic" charset="0"/>
              </a:rPr>
              <a:t>       </a:t>
            </a:r>
            <a:r>
              <a:rPr lang="en-US" sz="2400" dirty="0" smtClean="0">
                <a:solidFill>
                  <a:srgbClr val="FF0000"/>
                </a:solidFill>
                <a:ea typeface="msgothic" charset="0"/>
                <a:cs typeface="msgothic" charset="0"/>
              </a:rPr>
              <a:t>Analysis</a:t>
            </a:r>
            <a:r>
              <a:rPr lang="en-US" sz="24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  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err="1" smtClean="0">
                <a:solidFill>
                  <a:srgbClr val="2323DC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dirty="0" err="1" smtClean="0">
                <a:solidFill>
                  <a:srgbClr val="2323DC"/>
                </a:solidFill>
                <a:ea typeface="msgothic" charset="0"/>
                <a:cs typeface="msgothic" charset="0"/>
              </a:rPr>
              <a:t>Tau</a:t>
            </a:r>
            <a:r>
              <a:rPr lang="en-US" dirty="0" smtClean="0">
                <a:solidFill>
                  <a:srgbClr val="2323DC"/>
                </a:solidFill>
                <a:ea typeface="msgothic" charset="0"/>
                <a:cs typeface="msgothic" charset="0"/>
              </a:rPr>
              <a:t> decays to </a:t>
            </a:r>
            <a:r>
              <a:rPr lang="en-US" dirty="0" err="1" smtClean="0">
                <a:solidFill>
                  <a:srgbClr val="2323DC"/>
                </a:solidFill>
                <a:ea typeface="msgothic" charset="0"/>
                <a:cs typeface="msgothic" charset="0"/>
              </a:rPr>
              <a:t>e</a:t>
            </a:r>
            <a:r>
              <a:rPr lang="en-US" dirty="0">
                <a:solidFill>
                  <a:srgbClr val="2323DC"/>
                </a:solidFill>
                <a:ea typeface="msgothic" charset="0"/>
                <a:cs typeface="msgothic" charset="0"/>
              </a:rPr>
              <a:t>, </a:t>
            </a:r>
            <a:r>
              <a:rPr lang="en-US" dirty="0" err="1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μ</a:t>
            </a:r>
            <a:r>
              <a:rPr lang="en-US" dirty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, </a:t>
            </a:r>
            <a:r>
              <a:rPr lang="en-US" dirty="0" err="1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τ</a:t>
            </a:r>
            <a:r>
              <a:rPr lang="en-US" baseline="-33000" dirty="0" err="1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had</a:t>
            </a:r>
            <a:r>
              <a:rPr lang="en-US" dirty="0" smtClean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 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smtClean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  used </a:t>
            </a:r>
            <a:r>
              <a:rPr lang="en-US" dirty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to</a:t>
            </a:r>
            <a:r>
              <a:rPr lang="en-US" dirty="0" smtClean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 reconstruct </a:t>
            </a:r>
            <a:r>
              <a:rPr lang="en-US" dirty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a </a:t>
            </a:r>
            <a:r>
              <a:rPr lang="en-US" dirty="0" err="1" smtClean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tau</a:t>
            </a:r>
            <a:endParaRPr lang="en-US" dirty="0" smtClean="0">
              <a:solidFill>
                <a:srgbClr val="2323DC"/>
              </a:solidFill>
              <a:ea typeface="Arial" pitchFamily="-84" charset="0"/>
              <a:cs typeface="Arial" pitchFamily="-84" charset="0"/>
            </a:endParaRP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err="1" smtClean="0">
                <a:solidFill>
                  <a:srgbClr val="2323DC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dirty="0" err="1" smtClean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Reconstruct</a:t>
            </a:r>
            <a:r>
              <a:rPr lang="en-US" dirty="0" smtClean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 corrected </a:t>
            </a:r>
            <a:r>
              <a:rPr lang="en-US" dirty="0" err="1" smtClean="0">
                <a:solidFill>
                  <a:srgbClr val="2323DC"/>
                </a:solidFill>
                <a:latin typeface="Georgia"/>
                <a:ea typeface="Arial" pitchFamily="-84" charset="0"/>
                <a:cs typeface="Arial" pitchFamily="-84" charset="0"/>
              </a:rPr>
              <a:t>ττ</a:t>
            </a:r>
            <a:r>
              <a:rPr lang="en-US" dirty="0" smtClean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 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smtClean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 invariant mass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err="1" smtClean="0">
                <a:solidFill>
                  <a:srgbClr val="2323DC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dirty="0" err="1" smtClean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Use</a:t>
            </a:r>
            <a:r>
              <a:rPr lang="en-US" dirty="0" smtClean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 many categories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 smtClean="0">
                <a:solidFill>
                  <a:srgbClr val="2323DC"/>
                </a:solidFill>
                <a:ea typeface="Arial" pitchFamily="-84" charset="0"/>
                <a:cs typeface="Arial" pitchFamily="-84" charset="0"/>
              </a:rPr>
              <a:t>  to increase the sensitivity</a:t>
            </a:r>
            <a:endParaRPr lang="en-US" dirty="0">
              <a:solidFill>
                <a:srgbClr val="2323DC"/>
              </a:solidFill>
              <a:ea typeface="Arial" pitchFamily="-84" charset="0"/>
              <a:cs typeface="Arial" pitchFamily="-84" charset="0"/>
            </a:endParaRPr>
          </a:p>
        </p:txBody>
      </p:sp>
      <p:sp>
        <p:nvSpPr>
          <p:cNvPr id="46104" name="Text Box 24"/>
          <p:cNvSpPr txBox="1">
            <a:spLocks noChangeArrowheads="1"/>
          </p:cNvSpPr>
          <p:nvPr/>
        </p:nvSpPr>
        <p:spPr bwMode="auto">
          <a:xfrm>
            <a:off x="2971800" y="2286000"/>
            <a:ext cx="1166400" cy="4032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jet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1524000" y="838200"/>
            <a:ext cx="2695269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Topologies studied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6553200" y="914400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CMS-PAS-HIG-13-004</a:t>
            </a:r>
            <a:endParaRPr lang="en-GB" sz="1600" dirty="0"/>
          </a:p>
        </p:txBody>
      </p:sp>
      <p:pic>
        <p:nvPicPr>
          <p:cNvPr id="29" name="Image 28" descr="Screen Shot 2013-06-16 at 5.40.12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3548" y="3886200"/>
            <a:ext cx="3980452" cy="2971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990600" y="5334000"/>
            <a:ext cx="7134225" cy="13234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/>
            <a:r>
              <a:rPr lang="en-US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Select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isolated, 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well-identified leptons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, </a:t>
            </a:r>
            <a:r>
              <a:rPr lang="el-GR" dirty="0" smtClean="0">
                <a:solidFill>
                  <a:srgbClr val="0000FF"/>
                </a:solidFill>
                <a:latin typeface="Georgia"/>
                <a:cs typeface="Georgia"/>
              </a:rPr>
              <a:t>τ</a:t>
            </a:r>
            <a:r>
              <a:rPr lang="en-US" baseline="-25000" dirty="0" err="1" smtClean="0">
                <a:solidFill>
                  <a:srgbClr val="0000FF"/>
                </a:solidFill>
                <a:latin typeface="Georgia"/>
                <a:cs typeface="Georgia"/>
              </a:rPr>
              <a:t>h</a:t>
            </a:r>
            <a:endParaRPr lang="en-US" baseline="-25000" dirty="0" smtClean="0">
              <a:solidFill>
                <a:srgbClr val="0000FF"/>
              </a:solidFill>
              <a:latin typeface="Georgia"/>
              <a:cs typeface="Georgia"/>
            </a:endParaRPr>
          </a:p>
          <a:p>
            <a:pPr marL="285750" indent="-285750"/>
            <a:r>
              <a:rPr lang="en-US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</a:rPr>
              <a:t>Topological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 cuts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(e.g. </a:t>
            </a:r>
            <a:r>
              <a:rPr lang="en-US" dirty="0" err="1" smtClean="0">
                <a:solidFill>
                  <a:srgbClr val="0000FF"/>
                </a:solidFill>
                <a:latin typeface="Georgia"/>
                <a:cs typeface="Georgia"/>
              </a:rPr>
              <a:t>m</a:t>
            </a:r>
            <a:r>
              <a:rPr lang="en-US" baseline="-25000" dirty="0" err="1" smtClean="0">
                <a:solidFill>
                  <a:srgbClr val="0000FF"/>
                </a:solidFill>
                <a:latin typeface="Georgia"/>
                <a:cs typeface="Georgia"/>
              </a:rPr>
              <a:t>T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 in l</a:t>
            </a:r>
            <a:r>
              <a:rPr lang="el-GR" dirty="0" smtClean="0">
                <a:solidFill>
                  <a:srgbClr val="0000FF"/>
                </a:solidFill>
                <a:latin typeface="Georgia"/>
                <a:cs typeface="Georgia"/>
              </a:rPr>
              <a:t>τ</a:t>
            </a:r>
            <a:r>
              <a:rPr lang="en-US" baseline="-25000" dirty="0" smtClean="0">
                <a:solidFill>
                  <a:srgbClr val="0000FF"/>
                </a:solidFill>
                <a:latin typeface="Georgia"/>
                <a:cs typeface="Georgia"/>
              </a:rPr>
              <a:t>h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) to suppress backgrounds</a:t>
            </a:r>
          </a:p>
          <a:p>
            <a:pPr marL="285750" indent="-285750"/>
            <a:r>
              <a:rPr lang="en-US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Categorize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events based on 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number of jets</a:t>
            </a:r>
            <a:r>
              <a:rPr lang="en-US" dirty="0" smtClean="0">
                <a:solidFill>
                  <a:srgbClr val="FF0000"/>
                </a:solidFill>
                <a:latin typeface="Georgia"/>
                <a:cs typeface="Georgia"/>
              </a:rPr>
              <a:t>, </a:t>
            </a:r>
            <a:r>
              <a:rPr lang="el-GR" dirty="0" smtClean="0">
                <a:solidFill>
                  <a:srgbClr val="FF0000"/>
                </a:solidFill>
                <a:latin typeface="Georgia"/>
                <a:cs typeface="Georgia"/>
              </a:rPr>
              <a:t>τ</a:t>
            </a:r>
            <a:r>
              <a:rPr lang="en-US" dirty="0" smtClean="0">
                <a:solidFill>
                  <a:srgbClr val="FF0000"/>
                </a:solidFill>
                <a:latin typeface="Georgia"/>
                <a:cs typeface="Georgia"/>
              </a:rPr>
              <a:t>-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</a:rPr>
              <a:t>p</a:t>
            </a:r>
            <a:r>
              <a:rPr lang="en-US" baseline="-25000" dirty="0" err="1" smtClean="0">
                <a:solidFill>
                  <a:srgbClr val="FF0000"/>
                </a:solidFill>
                <a:latin typeface="Tahoma"/>
                <a:cs typeface="Georgia"/>
              </a:rPr>
              <a:t>T</a:t>
            </a:r>
            <a:endParaRPr lang="en-US" baseline="-25000" dirty="0" smtClean="0">
              <a:solidFill>
                <a:srgbClr val="FF0000"/>
              </a:solidFill>
              <a:latin typeface="Tahoma"/>
              <a:cs typeface="Georgia"/>
            </a:endParaRPr>
          </a:p>
          <a:p>
            <a:pPr marL="285750" indent="-285750"/>
            <a:r>
              <a:rPr lang="en-US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Template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fit to 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</a:rPr>
              <a:t>m</a:t>
            </a:r>
            <a:r>
              <a:rPr lang="el-GR" baseline="-25000" dirty="0" smtClean="0">
                <a:solidFill>
                  <a:srgbClr val="FF0000"/>
                </a:solidFill>
                <a:latin typeface="Georgia"/>
                <a:cs typeface="Georgia"/>
              </a:rPr>
              <a:t>ττ</a:t>
            </a:r>
            <a:r>
              <a:rPr lang="en-US" dirty="0" smtClean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shape</a:t>
            </a:r>
            <a:endParaRPr lang="en-US" dirty="0">
              <a:solidFill>
                <a:srgbClr val="FF0000"/>
              </a:solidFill>
              <a:latin typeface="Tahoma"/>
              <a:cs typeface="Georgi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514602" y="1219200"/>
            <a:ext cx="4114799" cy="3972908"/>
          </a:xfrm>
          <a:prstGeom prst="rect">
            <a:avLst/>
          </a:prstGeom>
          <a:ln>
            <a:noFill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6602415" y="1219200"/>
            <a:ext cx="2286000" cy="224676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</a:rPr>
              <a:t>W+jets</a:t>
            </a:r>
            <a:endParaRPr lang="en-US" dirty="0" smtClean="0">
              <a:solidFill>
                <a:srgbClr val="FF0000"/>
              </a:solidFill>
              <a:latin typeface="Tahoma"/>
              <a:cs typeface="Georgia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Shape from simulation</a:t>
            </a:r>
          </a:p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Normalization from control region</a:t>
            </a:r>
          </a:p>
          <a:p>
            <a:r>
              <a:rPr lang="en-US" dirty="0" err="1">
                <a:solidFill>
                  <a:srgbClr val="0000FF"/>
                </a:solidFill>
                <a:latin typeface="Tahoma"/>
                <a:cs typeface="Georgia"/>
              </a:rPr>
              <a:t>S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yst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: 10-20%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 </a:t>
            </a:r>
            <a:endParaRPr lang="en-US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4267200" y="3598566"/>
            <a:ext cx="2362200" cy="9734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29400" y="3429000"/>
            <a:ext cx="2286000" cy="16312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QCD</a:t>
            </a:r>
          </a:p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SS lepton data, corrected for SS/OS lepton ratio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Syst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: 10%</a:t>
            </a:r>
            <a:endParaRPr lang="en-US" dirty="0">
              <a:solidFill>
                <a:srgbClr val="0000FF"/>
              </a:solidFill>
              <a:latin typeface="Tahoma"/>
              <a:cs typeface="Georgia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4038600" y="2286000"/>
            <a:ext cx="2590800" cy="2133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175795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>
                <a:effectLst/>
              </a:rPr>
              <a:t>The Decay H </a:t>
            </a:r>
            <a:r>
              <a:rPr lang="en-GB" dirty="0" smtClean="0">
                <a:effectLst/>
                <a:ea typeface="Arial" pitchFamily="-84" charset="0"/>
                <a:cs typeface="Arial" pitchFamily="-84" charset="0"/>
              </a:rPr>
              <a:t>→</a:t>
            </a:r>
            <a:r>
              <a:rPr lang="en-GB" dirty="0" err="1" smtClean="0">
                <a:effectLst/>
                <a:latin typeface="Georgia"/>
                <a:ea typeface="Arial" pitchFamily="-84" charset="0"/>
                <a:cs typeface="Arial" pitchFamily="-84" charset="0"/>
              </a:rPr>
              <a:t>ττ</a:t>
            </a:r>
            <a:endParaRPr lang="en-GB" dirty="0">
              <a:effectLst/>
              <a:latin typeface="Georgia"/>
              <a:ea typeface="Arial" pitchFamily="-84" charset="0"/>
              <a:cs typeface="Arial" pitchFamily="-84" charset="0"/>
            </a:endParaRPr>
          </a:p>
        </p:txBody>
      </p:sp>
      <p:sp>
        <p:nvSpPr>
          <p:cNvPr id="16" name="TextBox 6"/>
          <p:cNvSpPr txBox="1"/>
          <p:nvPr/>
        </p:nvSpPr>
        <p:spPr>
          <a:xfrm>
            <a:off x="228600" y="1219200"/>
            <a:ext cx="2286000" cy="224676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Z</a:t>
            </a:r>
            <a:r>
              <a:rPr lang="en-US" dirty="0" smtClean="0">
                <a:solidFill>
                  <a:srgbClr val="FF0000"/>
                </a:solidFill>
                <a:latin typeface="Georgia"/>
                <a:cs typeface="Georgia"/>
              </a:rPr>
              <a:t>→</a:t>
            </a:r>
            <a:r>
              <a:rPr lang="el-GR" dirty="0" smtClean="0">
                <a:solidFill>
                  <a:srgbClr val="FF0000"/>
                </a:solidFill>
                <a:latin typeface="Georgia"/>
                <a:cs typeface="Georgia"/>
              </a:rPr>
              <a:t>ττ</a:t>
            </a:r>
            <a:r>
              <a:rPr lang="en-US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Embedding:</a:t>
            </a:r>
            <a:r>
              <a:rPr lang="en-US" dirty="0" smtClean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Z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→</a:t>
            </a:r>
            <a:r>
              <a:rPr lang="el-GR" dirty="0" smtClean="0">
                <a:solidFill>
                  <a:srgbClr val="0000FF"/>
                </a:solidFill>
                <a:latin typeface="Georgia"/>
                <a:cs typeface="Georgia"/>
              </a:rPr>
              <a:t>μμ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data, replace </a:t>
            </a:r>
            <a:r>
              <a:rPr lang="el-GR" dirty="0" smtClean="0">
                <a:solidFill>
                  <a:srgbClr val="0000FF"/>
                </a:solidFill>
                <a:latin typeface="Georgia"/>
                <a:cs typeface="Georgia"/>
              </a:rPr>
              <a:t>μ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with simulated </a:t>
            </a:r>
            <a:r>
              <a:rPr lang="el-GR" dirty="0" smtClean="0">
                <a:solidFill>
                  <a:srgbClr val="0000FF"/>
                </a:solidFill>
                <a:latin typeface="Georgia"/>
                <a:cs typeface="Georgia"/>
              </a:rPr>
              <a:t>τ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decay</a:t>
            </a:r>
          </a:p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Normalization from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Z</a:t>
            </a:r>
            <a:r>
              <a:rPr lang="en-US" dirty="0">
                <a:solidFill>
                  <a:srgbClr val="0000FF"/>
                </a:solidFill>
                <a:latin typeface="Georgia"/>
                <a:cs typeface="Georgia"/>
              </a:rPr>
              <a:t>→</a:t>
            </a:r>
            <a:r>
              <a:rPr lang="el-GR" dirty="0" smtClean="0">
                <a:solidFill>
                  <a:srgbClr val="0000FF"/>
                </a:solidFill>
                <a:latin typeface="Georgia"/>
                <a:cs typeface="Georgia"/>
              </a:rPr>
              <a:t>μμ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data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Syst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: 5%</a:t>
            </a:r>
            <a:endParaRPr lang="en-US" dirty="0">
              <a:solidFill>
                <a:srgbClr val="0000FF"/>
              </a:solidFill>
              <a:latin typeface="Tahoma"/>
              <a:cs typeface="Georgia"/>
            </a:endParaRPr>
          </a:p>
        </p:txBody>
      </p:sp>
      <p:cxnSp>
        <p:nvCxnSpPr>
          <p:cNvPr id="12" name="Straight Arrow Connector 8"/>
          <p:cNvCxnSpPr/>
          <p:nvPr/>
        </p:nvCxnSpPr>
        <p:spPr>
          <a:xfrm>
            <a:off x="2286000" y="3200400"/>
            <a:ext cx="16002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9853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muTau_boost_high_rescaled_7+8TeV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29" y="762000"/>
            <a:ext cx="2541129" cy="2438400"/>
          </a:xfrm>
          <a:prstGeom prst="rect">
            <a:avLst/>
          </a:prstGeom>
        </p:spPr>
      </p:pic>
      <p:pic>
        <p:nvPicPr>
          <p:cNvPr id="15" name="Image 14" descr="muTau_vbf_rescaled_7+8TeV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29" y="3200400"/>
            <a:ext cx="2541129" cy="2438400"/>
          </a:xfrm>
          <a:prstGeom prst="rect">
            <a:avLst/>
          </a:prstGeom>
        </p:spPr>
      </p:pic>
      <p:sp>
        <p:nvSpPr>
          <p:cNvPr id="33" name="ZoneTexte 32"/>
          <p:cNvSpPr txBox="1"/>
          <p:nvPr/>
        </p:nvSpPr>
        <p:spPr>
          <a:xfrm>
            <a:off x="4572000" y="5692914"/>
            <a:ext cx="4419600" cy="707886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Tahoma"/>
                <a:cs typeface="Georgia"/>
              </a:rPr>
              <a:t>Combine the sensitive categories of all channels with a S/B weight</a:t>
            </a:r>
            <a:endParaRPr lang="en-GB" dirty="0">
              <a:solidFill>
                <a:srgbClr val="0000FF"/>
              </a:solidFill>
              <a:latin typeface="Tahoma"/>
              <a:cs typeface="Georgia"/>
            </a:endParaRPr>
          </a:p>
        </p:txBody>
      </p:sp>
      <p:pic>
        <p:nvPicPr>
          <p:cNvPr id="43" name="Image 42" descr="jose_weighted_all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910631"/>
            <a:ext cx="4901097" cy="4728169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Arrow Connector 6"/>
          <p:cNvCxnSpPr>
            <a:endCxn id="43" idx="1"/>
          </p:cNvCxnSpPr>
          <p:nvPr/>
        </p:nvCxnSpPr>
        <p:spPr>
          <a:xfrm>
            <a:off x="3124200" y="2362200"/>
            <a:ext cx="1066800" cy="912516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5" idx="3"/>
          </p:cNvCxnSpPr>
          <p:nvPr/>
        </p:nvCxnSpPr>
        <p:spPr>
          <a:xfrm flipV="1">
            <a:off x="3099958" y="3581400"/>
            <a:ext cx="1191484" cy="8382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251995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>
                <a:effectLst/>
              </a:rPr>
              <a:t>The Decay H </a:t>
            </a:r>
            <a:r>
              <a:rPr lang="en-GB" dirty="0" smtClean="0">
                <a:effectLst/>
                <a:ea typeface="Arial" pitchFamily="-84" charset="0"/>
                <a:cs typeface="Arial" pitchFamily="-84" charset="0"/>
              </a:rPr>
              <a:t>→</a:t>
            </a:r>
            <a:r>
              <a:rPr lang="en-GB" dirty="0" err="1" smtClean="0">
                <a:effectLst/>
                <a:latin typeface="Georgia"/>
                <a:ea typeface="Arial" pitchFamily="-84" charset="0"/>
                <a:cs typeface="Arial" pitchFamily="-84" charset="0"/>
              </a:rPr>
              <a:t>ττ</a:t>
            </a:r>
            <a:endParaRPr lang="en-GB" dirty="0">
              <a:effectLst/>
              <a:latin typeface="Georgia"/>
              <a:ea typeface="Arial" pitchFamily="-84" charset="0"/>
              <a:cs typeface="Arial" pitchFamily="-8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33400" y="5715000"/>
            <a:ext cx="2308520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…plus all other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decay modes: </a:t>
            </a:r>
            <a:r>
              <a:rPr lang="en-GB" dirty="0" err="1" smtClean="0">
                <a:solidFill>
                  <a:srgbClr val="0000FF"/>
                </a:solidFill>
              </a:rPr>
              <a:t>e</a:t>
            </a:r>
            <a:r>
              <a:rPr lang="en-GB" dirty="0" err="1" smtClean="0">
                <a:solidFill>
                  <a:srgbClr val="0000FF"/>
                </a:solidFill>
                <a:latin typeface="Georgia"/>
              </a:rPr>
              <a:t>τ</a:t>
            </a:r>
            <a:r>
              <a:rPr lang="en-GB" baseline="-25000" dirty="0" err="1" smtClean="0">
                <a:solidFill>
                  <a:srgbClr val="0000FF"/>
                </a:solidFill>
              </a:rPr>
              <a:t>h</a:t>
            </a:r>
            <a:r>
              <a:rPr lang="en-GB" dirty="0" smtClean="0">
                <a:solidFill>
                  <a:srgbClr val="0000FF"/>
                </a:solidFill>
              </a:rPr>
              <a:t>, 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Georgia"/>
              </a:rPr>
              <a:t>eμ</a:t>
            </a:r>
            <a:r>
              <a:rPr lang="en-GB" dirty="0" smtClean="0">
                <a:solidFill>
                  <a:srgbClr val="0000FF"/>
                </a:solidFill>
                <a:latin typeface="Georgia"/>
              </a:rPr>
              <a:t>, </a:t>
            </a:r>
            <a:r>
              <a:rPr lang="en-GB" dirty="0" err="1" smtClean="0">
                <a:solidFill>
                  <a:srgbClr val="0000FF"/>
                </a:solidFill>
                <a:latin typeface="Georgia"/>
              </a:rPr>
              <a:t>μ</a:t>
            </a:r>
            <a:r>
              <a:rPr lang="en-GB" dirty="0" err="1" smtClean="0">
                <a:solidFill>
                  <a:srgbClr val="0000FF"/>
                </a:solidFill>
                <a:latin typeface="Georgia"/>
                <a:ea typeface="Lucida Grande"/>
                <a:cs typeface="Lucida Grande"/>
              </a:rPr>
              <a:t>μ</a:t>
            </a:r>
            <a:r>
              <a:rPr lang="en-GB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, </a:t>
            </a:r>
            <a:r>
              <a:rPr lang="en-GB" dirty="0" err="1" smtClean="0">
                <a:solidFill>
                  <a:srgbClr val="0000FF"/>
                </a:solidFill>
                <a:latin typeface="Georgia"/>
              </a:rPr>
              <a:t>τ</a:t>
            </a:r>
            <a:r>
              <a:rPr lang="en-GB" baseline="-25000" dirty="0" err="1" smtClean="0">
                <a:solidFill>
                  <a:srgbClr val="0000FF"/>
                </a:solidFill>
                <a:latin typeface="Tahoma"/>
              </a:rPr>
              <a:t>h</a:t>
            </a:r>
            <a:r>
              <a:rPr lang="en-GB" dirty="0" err="1" smtClean="0">
                <a:solidFill>
                  <a:srgbClr val="0000FF"/>
                </a:solidFill>
                <a:latin typeface="Georgia"/>
              </a:rPr>
              <a:t>τ</a:t>
            </a:r>
            <a:r>
              <a:rPr lang="en-GB" baseline="-25000" dirty="0" err="1" smtClean="0">
                <a:solidFill>
                  <a:srgbClr val="0000FF"/>
                </a:solidFill>
              </a:rPr>
              <a:t>h</a:t>
            </a:r>
            <a:endParaRPr lang="en-GB" baseline="-25000" dirty="0">
              <a:solidFill>
                <a:srgbClr val="0000FF"/>
              </a:solidFill>
            </a:endParaRPr>
          </a:p>
        </p:txBody>
      </p:sp>
      <p:cxnSp>
        <p:nvCxnSpPr>
          <p:cNvPr id="10" name="Straight Arrow Connector 8"/>
          <p:cNvCxnSpPr>
            <a:stCxn id="13" idx="3"/>
          </p:cNvCxnSpPr>
          <p:nvPr/>
        </p:nvCxnSpPr>
        <p:spPr>
          <a:xfrm flipV="1">
            <a:off x="2841920" y="4038600"/>
            <a:ext cx="1425280" cy="218423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3071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839200" cy="904875"/>
          </a:xfrm>
        </p:spPr>
        <p:txBody>
          <a:bodyPr/>
          <a:lstStyle/>
          <a:p>
            <a:r>
              <a:rPr lang="en-GB" dirty="0" smtClean="0"/>
              <a:t>Associated Production VH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 V</a:t>
            </a:r>
            <a:r>
              <a:rPr lang="en-GB" dirty="0" smtClean="0">
                <a:latin typeface="Georgia"/>
                <a:ea typeface="Arial" pitchFamily="-84" charset="0"/>
                <a:cs typeface="Arial" pitchFamily="-84" charset="0"/>
              </a:rPr>
              <a:t>ττ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3" name="Image 2" descr="Screen Shot 2013-06-17 at 5.42.1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54" y="1703462"/>
            <a:ext cx="4190045" cy="4163938"/>
          </a:xfrm>
          <a:prstGeom prst="rect">
            <a:avLst/>
          </a:prstGeom>
        </p:spPr>
      </p:pic>
      <p:pic>
        <p:nvPicPr>
          <p:cNvPr id="4" name="Image 3" descr="Screen Shot 2013-06-17 at 5.42.3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756275"/>
            <a:ext cx="4207618" cy="418732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57200" y="892314"/>
            <a:ext cx="8407946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Study</a:t>
            </a:r>
            <a:r>
              <a:rPr lang="en-GB" dirty="0" smtClean="0">
                <a:solidFill>
                  <a:srgbClr val="0000FF"/>
                </a:solidFill>
              </a:rPr>
              <a:t> topologies of </a:t>
            </a:r>
            <a:r>
              <a:rPr lang="en-GB" dirty="0" smtClean="0">
                <a:solidFill>
                  <a:srgbClr val="FF0000"/>
                </a:solidFill>
              </a:rPr>
              <a:t>3 and 4 lepton final states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Use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r>
              <a:rPr lang="en-GB" dirty="0" smtClean="0">
                <a:solidFill>
                  <a:srgbClr val="0000FF"/>
                </a:solidFill>
              </a:rPr>
              <a:t> decay channels into electrons </a:t>
            </a:r>
            <a:r>
              <a:rPr lang="en-GB" dirty="0" err="1" smtClean="0">
                <a:solidFill>
                  <a:srgbClr val="0000FF"/>
                </a:solidFill>
              </a:rPr>
              <a:t>muons</a:t>
            </a:r>
            <a:r>
              <a:rPr lang="en-GB" dirty="0" smtClean="0">
                <a:solidFill>
                  <a:srgbClr val="0000FF"/>
                </a:solidFill>
              </a:rPr>
              <a:t> and </a:t>
            </a:r>
            <a:r>
              <a:rPr lang="en-GB" dirty="0" err="1" smtClean="0">
                <a:solidFill>
                  <a:srgbClr val="0000FF"/>
                </a:solidFill>
              </a:rPr>
              <a:t>hadronic</a:t>
            </a:r>
            <a:r>
              <a:rPr lang="en-GB" dirty="0" smtClean="0">
                <a:solidFill>
                  <a:srgbClr val="0000FF"/>
                </a:solidFill>
              </a:rPr>
              <a:t> final states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33400" y="6019800"/>
            <a:ext cx="781921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Upper limits of </a:t>
            </a:r>
            <a:r>
              <a:rPr lang="en-GB" dirty="0" smtClean="0">
                <a:solidFill>
                  <a:srgbClr val="FF0000"/>
                </a:solidFill>
              </a:rPr>
              <a:t>2.9 to 4.6 times </a:t>
            </a:r>
            <a:r>
              <a:rPr lang="en-GB" dirty="0" smtClean="0">
                <a:solidFill>
                  <a:srgbClr val="0000FF"/>
                </a:solidFill>
              </a:rPr>
              <a:t>the predicted Standard Model value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for </a:t>
            </a:r>
            <a:r>
              <a:rPr lang="en-GB" dirty="0" smtClean="0">
                <a:solidFill>
                  <a:srgbClr val="0000FF"/>
                </a:solidFill>
                <a:latin typeface="Geneva"/>
              </a:rPr>
              <a:t>σ</a:t>
            </a:r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BR at 95% CL.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781800" y="1642646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CMS-PAS-HIG-12-053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rot="10800000" flipV="1">
            <a:off x="3352801" y="4778513"/>
            <a:ext cx="2057400" cy="70788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  <a:latin typeface="Tahoma"/>
              </a:rPr>
              <a:t>Signal </a:t>
            </a:r>
            <a:r>
              <a:rPr lang="fr-FR" dirty="0" err="1" smtClean="0">
                <a:solidFill>
                  <a:srgbClr val="0000FF"/>
                </a:solidFill>
                <a:latin typeface="Tahoma"/>
              </a:rPr>
              <a:t>strength</a:t>
            </a:r>
            <a:endParaRPr lang="sv-SE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  <a:p>
            <a:r>
              <a:rPr lang="sv-SE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  <a:latin typeface="Tahoma"/>
              </a:rPr>
              <a:t>= 1.1 ± 0.4</a:t>
            </a:r>
            <a:endParaRPr lang="fr-FR" dirty="0">
              <a:solidFill>
                <a:srgbClr val="FF0000"/>
              </a:solidFill>
              <a:latin typeface="Tahoma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4648200"/>
            <a:ext cx="3200400" cy="10156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dirty="0" err="1">
                <a:solidFill>
                  <a:srgbClr val="0000FF"/>
                </a:solidFill>
                <a:latin typeface="Tahoma"/>
              </a:rPr>
              <a:t>S</a:t>
            </a:r>
            <a:r>
              <a:rPr lang="fr-FR" sz="2000" dirty="0" err="1" smtClean="0">
                <a:solidFill>
                  <a:srgbClr val="0000FF"/>
                </a:solidFill>
                <a:latin typeface="Tahoma"/>
              </a:rPr>
              <a:t>ignificance</a:t>
            </a:r>
            <a:r>
              <a:rPr lang="fr-FR" sz="2000" dirty="0" smtClean="0">
                <a:solidFill>
                  <a:srgbClr val="0000FF"/>
                </a:solidFill>
                <a:latin typeface="Tahoma"/>
              </a:rPr>
              <a:t>: </a:t>
            </a:r>
          </a:p>
          <a:p>
            <a:r>
              <a:rPr lang="fr-FR" sz="2000" dirty="0" smtClean="0">
                <a:solidFill>
                  <a:srgbClr val="0000FF"/>
                </a:solidFill>
                <a:latin typeface="Tahoma"/>
              </a:rPr>
              <a:t>2.93</a:t>
            </a:r>
            <a:r>
              <a:rPr lang="fr-FR" sz="2000" dirty="0" smtClean="0">
                <a:solidFill>
                  <a:srgbClr val="0000FF"/>
                </a:solidFill>
                <a:latin typeface="Georgia"/>
              </a:rPr>
              <a:t>σ</a:t>
            </a:r>
            <a:r>
              <a:rPr lang="fr-FR" sz="2000" dirty="0" smtClean="0">
                <a:solidFill>
                  <a:srgbClr val="0000FF"/>
                </a:solidFill>
              </a:rPr>
              <a:t>  </a:t>
            </a:r>
            <a:r>
              <a:rPr lang="fr-FR" dirty="0" smtClean="0">
                <a:solidFill>
                  <a:srgbClr val="0000FF"/>
                </a:solidFill>
                <a:latin typeface="Tahoma"/>
              </a:rPr>
              <a:t>for </a:t>
            </a:r>
            <a:r>
              <a:rPr lang="fr-FR" sz="2000" dirty="0" err="1" smtClean="0">
                <a:solidFill>
                  <a:srgbClr val="0000FF"/>
                </a:solidFill>
                <a:latin typeface="Tahoma"/>
              </a:rPr>
              <a:t>m</a:t>
            </a:r>
            <a:r>
              <a:rPr lang="fr-FR" sz="2000" baseline="-25000" dirty="0" err="1" smtClean="0">
                <a:solidFill>
                  <a:srgbClr val="0000FF"/>
                </a:solidFill>
                <a:latin typeface="Tahoma"/>
              </a:rPr>
              <a:t>H</a:t>
            </a:r>
            <a:r>
              <a:rPr lang="fr-FR" sz="2000" dirty="0" smtClean="0">
                <a:solidFill>
                  <a:srgbClr val="0000FF"/>
                </a:solidFill>
                <a:latin typeface="Tahoma"/>
              </a:rPr>
              <a:t> = 120 GeV</a:t>
            </a:r>
          </a:p>
          <a:p>
            <a:r>
              <a:rPr lang="fr-FR" sz="2000" dirty="0" smtClean="0">
                <a:solidFill>
                  <a:srgbClr val="FF0000"/>
                </a:solidFill>
                <a:latin typeface="Tahoma"/>
              </a:rPr>
              <a:t>2.85</a:t>
            </a:r>
            <a:r>
              <a:rPr lang="fr-FR" sz="2000" dirty="0" smtClean="0">
                <a:solidFill>
                  <a:srgbClr val="FF0000"/>
                </a:solidFill>
                <a:latin typeface="Georgia"/>
              </a:rPr>
              <a:t>σ</a:t>
            </a:r>
            <a:r>
              <a:rPr lang="fr-FR" sz="2000" dirty="0" smtClean="0">
                <a:solidFill>
                  <a:srgbClr val="FF0000"/>
                </a:solidFill>
              </a:rPr>
              <a:t>  </a:t>
            </a:r>
            <a:r>
              <a:rPr lang="fr-FR" sz="2000" dirty="0" smtClean="0">
                <a:solidFill>
                  <a:srgbClr val="FF0000"/>
                </a:solidFill>
                <a:latin typeface="Tahoma"/>
              </a:rPr>
              <a:t>for </a:t>
            </a:r>
            <a:r>
              <a:rPr lang="fr-FR" sz="2000" dirty="0" err="1" smtClean="0">
                <a:solidFill>
                  <a:srgbClr val="FF0000"/>
                </a:solidFill>
                <a:latin typeface="Tahoma"/>
              </a:rPr>
              <a:t>m</a:t>
            </a:r>
            <a:r>
              <a:rPr lang="fr-FR" sz="2000" baseline="-25000" dirty="0" err="1" smtClean="0">
                <a:solidFill>
                  <a:srgbClr val="FF0000"/>
                </a:solidFill>
                <a:latin typeface="Tahoma"/>
              </a:rPr>
              <a:t>H</a:t>
            </a:r>
            <a:r>
              <a:rPr lang="fr-FR" sz="2000" dirty="0" smtClean="0">
                <a:solidFill>
                  <a:srgbClr val="FF0000"/>
                </a:solidFill>
                <a:latin typeface="Tahoma"/>
              </a:rPr>
              <a:t> = 125 GeV</a:t>
            </a:r>
          </a:p>
        </p:txBody>
      </p:sp>
      <p:sp>
        <p:nvSpPr>
          <p:cNvPr id="13" name="Rectangle 1"/>
          <p:cNvSpPr txBox="1">
            <a:spLocks noChangeArrowheads="1"/>
          </p:cNvSpPr>
          <p:nvPr/>
        </p:nvSpPr>
        <p:spPr bwMode="auto">
          <a:xfrm>
            <a:off x="0" y="-175795"/>
            <a:ext cx="9089280" cy="1090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Decay H 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Arial" pitchFamily="-84" charset="0"/>
                <a:cs typeface="Arial" pitchFamily="-84" charset="0"/>
              </a:rPr>
              <a:t>→</a:t>
            </a:r>
            <a:r>
              <a:rPr kumimoji="0" lang="en-GB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eorgia"/>
                <a:ea typeface="Arial" pitchFamily="-84" charset="0"/>
                <a:cs typeface="Arial" pitchFamily="-84" charset="0"/>
              </a:rPr>
              <a:t>ττ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Georgia"/>
              <a:ea typeface="Arial" pitchFamily="-84" charset="0"/>
              <a:cs typeface="Arial" pitchFamily="-84" charset="0"/>
            </a:endParaRPr>
          </a:p>
        </p:txBody>
      </p:sp>
      <p:pic>
        <p:nvPicPr>
          <p:cNvPr id="12" name="Image 5"/>
          <p:cNvPicPr>
            <a:picLocks noChangeAspect="1"/>
          </p:cNvPicPr>
          <p:nvPr/>
        </p:nvPicPr>
        <p:blipFill rotWithShape="1">
          <a:blip r:embed="rId2"/>
          <a:srcRect l="1799" t="2987" r="3315" b="1900"/>
          <a:stretch/>
        </p:blipFill>
        <p:spPr>
          <a:xfrm>
            <a:off x="6019800" y="1600200"/>
            <a:ext cx="3079782" cy="288668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4" name="Image 13" descr="Screen Shot 2013-06-22 at 9.01.0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0200"/>
            <a:ext cx="3097735" cy="2895599"/>
          </a:xfrm>
          <a:prstGeom prst="rect">
            <a:avLst/>
          </a:prstGeom>
        </p:spPr>
      </p:pic>
      <p:pic>
        <p:nvPicPr>
          <p:cNvPr id="15" name="Espace réservé du contenu 6" descr="cmb+_p-value.pdf"/>
          <p:cNvPicPr>
            <a:picLocks noChangeAspect="1"/>
          </p:cNvPicPr>
          <p:nvPr/>
        </p:nvPicPr>
        <p:blipFill rotWithShape="1">
          <a:blip r:embed="rId4"/>
          <a:srcRect l="1441" t="2029" r="162" b="656"/>
          <a:stretch/>
        </p:blipFill>
        <p:spPr bwMode="auto">
          <a:xfrm>
            <a:off x="2971800" y="1600200"/>
            <a:ext cx="305095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ZoneTexte 16"/>
          <p:cNvSpPr txBox="1"/>
          <p:nvPr/>
        </p:nvSpPr>
        <p:spPr>
          <a:xfrm>
            <a:off x="990600" y="1047690"/>
            <a:ext cx="431728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Results include also the VH channels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562600" y="4778514"/>
            <a:ext cx="3792800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Mass: all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tt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channels combined</a:t>
            </a:r>
          </a:p>
          <a:p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</a:rPr>
              <a:t>m</a:t>
            </a:r>
            <a:r>
              <a:rPr lang="en-US" baseline="-25000" dirty="0" err="1" smtClean="0">
                <a:solidFill>
                  <a:srgbClr val="FF0000"/>
                </a:solidFill>
                <a:latin typeface="Tahoma"/>
                <a:cs typeface="Georgia"/>
              </a:rPr>
              <a:t>H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 = 120</a:t>
            </a:r>
            <a:r>
              <a:rPr lang="en-US" baseline="30000" dirty="0" smtClean="0">
                <a:solidFill>
                  <a:srgbClr val="FF0000"/>
                </a:solidFill>
                <a:latin typeface="Tahoma"/>
                <a:cs typeface="Georgia"/>
              </a:rPr>
              <a:t>+9</a:t>
            </a:r>
            <a:r>
              <a:rPr lang="en-US" baseline="-25000" dirty="0" smtClean="0">
                <a:solidFill>
                  <a:srgbClr val="FF0000"/>
                </a:solidFill>
                <a:latin typeface="Tahoma"/>
                <a:cs typeface="Georgia"/>
              </a:rPr>
              <a:t>-7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 (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</a:rPr>
              <a:t>stat+syst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) 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</a:rPr>
              <a:t>GeV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 </a:t>
            </a:r>
          </a:p>
          <a:p>
            <a:endParaRPr lang="en-GB" dirty="0"/>
          </a:p>
        </p:txBody>
      </p:sp>
      <p:sp>
        <p:nvSpPr>
          <p:cNvPr id="21" name="ZoneTexte 20"/>
          <p:cNvSpPr txBox="1"/>
          <p:nvPr/>
        </p:nvSpPr>
        <p:spPr>
          <a:xfrm>
            <a:off x="1524000" y="6019800"/>
            <a:ext cx="6365845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Excess building up in the region 120-130 </a:t>
            </a:r>
            <a:r>
              <a:rPr lang="en-GB" sz="2400" dirty="0" err="1" smtClean="0">
                <a:solidFill>
                  <a:srgbClr val="0000FF"/>
                </a:solidFill>
              </a:rPr>
              <a:t>GeV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9492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40" y="815126"/>
            <a:ext cx="3363840" cy="58210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52800" y="838201"/>
            <a:ext cx="5486400" cy="28956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/>
          <a:lstStyle/>
          <a:p>
            <a:pPr indent="-292325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900" dirty="0" smtClean="0">
                <a:solidFill>
                  <a:srgbClr val="FF0000"/>
                </a:solidFill>
                <a:latin typeface="Tahoma"/>
              </a:rPr>
              <a:t>            Analysis</a:t>
            </a:r>
          </a:p>
          <a:p>
            <a:pPr marL="414726" lvl="1" indent="-256324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0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000" dirty="0" err="1" smtClean="0">
                <a:solidFill>
                  <a:srgbClr val="0000FF"/>
                </a:solidFill>
                <a:latin typeface="Tahoma"/>
              </a:rPr>
              <a:t>By</a:t>
            </a:r>
            <a:r>
              <a:rPr lang="en-US" sz="2000" dirty="0" smtClean="0">
                <a:solidFill>
                  <a:srgbClr val="0000FF"/>
                </a:solidFill>
                <a:latin typeface="Tahoma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Tahoma"/>
              </a:rPr>
              <a:t>far largest number</a:t>
            </a:r>
            <a:r>
              <a:rPr lang="en-US" sz="2000" dirty="0" smtClean="0">
                <a:solidFill>
                  <a:srgbClr val="0000FF"/>
                </a:solidFill>
                <a:latin typeface="Tahoma"/>
              </a:rPr>
              <a:t> of </a:t>
            </a:r>
            <a:r>
              <a:rPr lang="en-US" sz="2000" dirty="0">
                <a:solidFill>
                  <a:srgbClr val="0000FF"/>
                </a:solidFill>
                <a:latin typeface="Tahoma"/>
              </a:rPr>
              <a:t>Higgs decays</a:t>
            </a:r>
            <a:endParaRPr lang="en-US" sz="2000" dirty="0" smtClean="0">
              <a:solidFill>
                <a:srgbClr val="0000FF"/>
              </a:solidFill>
              <a:latin typeface="Tahoma"/>
            </a:endParaRPr>
          </a:p>
          <a:p>
            <a:pPr marL="414726" lvl="1" indent="-256324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0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000" dirty="0" err="1" smtClean="0">
                <a:solidFill>
                  <a:srgbClr val="0000FF"/>
                </a:solidFill>
                <a:latin typeface="Tahoma"/>
              </a:rPr>
              <a:t>But</a:t>
            </a:r>
            <a:r>
              <a:rPr lang="en-US" sz="2000" dirty="0" smtClean="0">
                <a:solidFill>
                  <a:srgbClr val="0000FF"/>
                </a:solidFill>
                <a:latin typeface="Tahoma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Tahoma"/>
              </a:rPr>
              <a:t>lots of</a:t>
            </a:r>
            <a:r>
              <a:rPr lang="en-US" sz="2000" dirty="0" smtClean="0">
                <a:solidFill>
                  <a:srgbClr val="0000FF"/>
                </a:solidFill>
                <a:latin typeface="Tahoma"/>
              </a:rPr>
              <a:t> QCD background </a:t>
            </a:r>
            <a:r>
              <a:rPr lang="en-US" sz="2000" dirty="0">
                <a:solidFill>
                  <a:srgbClr val="0000FF"/>
                </a:solidFill>
                <a:latin typeface="Tahoma"/>
              </a:rPr>
              <a:t>(jets)</a:t>
            </a:r>
            <a:endParaRPr lang="en-US" sz="2000" dirty="0" smtClean="0">
              <a:solidFill>
                <a:srgbClr val="0000FF"/>
              </a:solidFill>
              <a:latin typeface="Tahoma"/>
            </a:endParaRPr>
          </a:p>
          <a:p>
            <a:pPr marL="414726" lvl="1" indent="-256324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0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000" dirty="0" err="1" smtClean="0">
                <a:solidFill>
                  <a:srgbClr val="0000FF"/>
                </a:solidFill>
                <a:latin typeface="Tahoma"/>
              </a:rPr>
              <a:t>Trigger</a:t>
            </a:r>
            <a:r>
              <a:rPr lang="en-US" sz="2000" dirty="0" smtClean="0">
                <a:solidFill>
                  <a:srgbClr val="0000FF"/>
                </a:solidFill>
                <a:latin typeface="Tahoma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Tahoma"/>
              </a:rPr>
              <a:t>based on leptons and missing E</a:t>
            </a:r>
            <a:r>
              <a:rPr lang="en-US" sz="2000" baseline="-33000" dirty="0">
                <a:solidFill>
                  <a:srgbClr val="0000FF"/>
                </a:solidFill>
                <a:latin typeface="Tahoma"/>
              </a:rPr>
              <a:t>T</a:t>
            </a:r>
            <a:endParaRPr lang="en-US" sz="2000" baseline="-33000" dirty="0" smtClean="0">
              <a:solidFill>
                <a:srgbClr val="0000FF"/>
              </a:solidFill>
              <a:latin typeface="Tahoma"/>
            </a:endParaRPr>
          </a:p>
          <a:p>
            <a:pPr marL="414726" lvl="1" indent="-256324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0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000" dirty="0" err="1" smtClean="0">
                <a:solidFill>
                  <a:srgbClr val="0000FF"/>
                </a:solidFill>
                <a:latin typeface="Tahoma"/>
              </a:rPr>
              <a:t>b</a:t>
            </a:r>
            <a:r>
              <a:rPr lang="en-US" sz="2000" dirty="0">
                <a:solidFill>
                  <a:srgbClr val="0000FF"/>
                </a:solidFill>
                <a:latin typeface="Tahoma"/>
              </a:rPr>
              <a:t>-jets identified through displaced tracks</a:t>
            </a:r>
            <a:endParaRPr lang="en-US" sz="2000" dirty="0" smtClean="0">
              <a:solidFill>
                <a:srgbClr val="0000FF"/>
              </a:solidFill>
              <a:latin typeface="Tahoma"/>
            </a:endParaRPr>
          </a:p>
          <a:p>
            <a:pPr marL="414726" lvl="1" indent="-256324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0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000" dirty="0" err="1" smtClean="0">
                <a:solidFill>
                  <a:srgbClr val="0000FF"/>
                </a:solidFill>
                <a:latin typeface="Tahoma"/>
              </a:rPr>
              <a:t>Go</a:t>
            </a:r>
            <a:r>
              <a:rPr lang="en-US" sz="2000" dirty="0" smtClean="0">
                <a:solidFill>
                  <a:srgbClr val="0000FF"/>
                </a:solidFill>
                <a:latin typeface="Tahoma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Tahoma"/>
              </a:rPr>
              <a:t>to high </a:t>
            </a:r>
            <a:r>
              <a:rPr lang="en-US" sz="2000" dirty="0" err="1">
                <a:solidFill>
                  <a:srgbClr val="0000FF"/>
                </a:solidFill>
                <a:latin typeface="Tahoma"/>
              </a:rPr>
              <a:t>p</a:t>
            </a:r>
            <a:r>
              <a:rPr lang="en-US" sz="2000" baseline="-33000" dirty="0" err="1">
                <a:solidFill>
                  <a:srgbClr val="0000FF"/>
                </a:solidFill>
                <a:latin typeface="Tahoma"/>
              </a:rPr>
              <a:t>T</a:t>
            </a:r>
            <a:r>
              <a:rPr lang="en-US" sz="2000" dirty="0">
                <a:solidFill>
                  <a:srgbClr val="0000FF"/>
                </a:solidFill>
                <a:latin typeface="Tahoma"/>
              </a:rPr>
              <a:t> where Higgs is enhanced</a:t>
            </a:r>
            <a:endParaRPr lang="en-US" sz="2000" dirty="0" smtClean="0">
              <a:solidFill>
                <a:srgbClr val="0000FF"/>
              </a:solidFill>
              <a:latin typeface="Tahoma"/>
            </a:endParaRPr>
          </a:p>
          <a:p>
            <a:pPr marL="414726" lvl="1" indent="-256324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sz="20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000" dirty="0" err="1" smtClean="0">
                <a:solidFill>
                  <a:srgbClr val="0000FF"/>
                </a:solidFill>
                <a:latin typeface="Tahoma"/>
              </a:rPr>
              <a:t>Main</a:t>
            </a:r>
            <a:r>
              <a:rPr lang="en-US" sz="2000" dirty="0" smtClean="0">
                <a:solidFill>
                  <a:srgbClr val="0000FF"/>
                </a:solidFill>
                <a:latin typeface="Tahoma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Tahoma"/>
              </a:rPr>
              <a:t>background W/</a:t>
            </a:r>
            <a:r>
              <a:rPr lang="en-US" sz="2000" dirty="0" err="1">
                <a:solidFill>
                  <a:srgbClr val="0000FF"/>
                </a:solidFill>
                <a:latin typeface="Tahoma"/>
              </a:rPr>
              <a:t>Z+jets</a:t>
            </a:r>
            <a:r>
              <a:rPr lang="en-US" sz="2000" dirty="0">
                <a:solidFill>
                  <a:srgbClr val="0000FF"/>
                </a:solidFill>
                <a:latin typeface="Tahoma"/>
              </a:rPr>
              <a:t> and top </a:t>
            </a:r>
          </a:p>
          <a:p>
            <a:pPr indent="-292325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sz="2900" dirty="0"/>
          </a:p>
          <a:p>
            <a:pPr indent="-292325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sz="2900" dirty="0"/>
          </a:p>
          <a:p>
            <a:pPr indent="-292325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sz="2900" dirty="0"/>
          </a:p>
          <a:p>
            <a:pPr indent="-292325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sz="2900" dirty="0"/>
          </a:p>
          <a:p>
            <a:pPr indent="-292325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sz="2900" dirty="0"/>
          </a:p>
          <a:p>
            <a:pPr indent="-292325">
              <a:buNone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sz="2900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The Decay </a:t>
            </a:r>
            <a:r>
              <a:rPr lang="en-GB" dirty="0" err="1" smtClean="0"/>
              <a:t>H</a:t>
            </a:r>
            <a:r>
              <a:rPr lang="en-GB" dirty="0" err="1" smtClean="0">
                <a:ea typeface="Arial" pitchFamily="-84" charset="0"/>
                <a:cs typeface="Arial" pitchFamily="-84" charset="0"/>
              </a:rPr>
              <a:t>→bb</a:t>
            </a:r>
            <a:endParaRPr lang="en-GB" dirty="0"/>
          </a:p>
        </p:txBody>
      </p:sp>
      <p:pic>
        <p:nvPicPr>
          <p:cNvPr id="7" name="Image 6" descr="Screen Shot 2013-06-22 at 12.24.31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4114800"/>
            <a:ext cx="5509454" cy="2514600"/>
          </a:xfrm>
          <a:prstGeom prst="rect">
            <a:avLst/>
          </a:prstGeom>
        </p:spPr>
      </p:pic>
      <p:pic>
        <p:nvPicPr>
          <p:cNvPr id="11" name="Image 10" descr="Screen Shot 2013-06-22 at 12.35.46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800" y="3733800"/>
            <a:ext cx="5486400" cy="284488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6705600" y="838200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CMS-PAS-HIG-13-012</a:t>
            </a:r>
            <a:endParaRPr lang="en-GB" sz="1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The Decay </a:t>
            </a:r>
            <a:r>
              <a:rPr lang="en-GB" dirty="0" err="1" smtClean="0"/>
              <a:t>H</a:t>
            </a:r>
            <a:r>
              <a:rPr lang="en-GB" dirty="0" err="1" smtClean="0">
                <a:ea typeface="Arial" pitchFamily="-84" charset="0"/>
                <a:cs typeface="Arial" pitchFamily="-84" charset="0"/>
              </a:rPr>
              <a:t>→bb</a:t>
            </a:r>
            <a:endParaRPr lang="en-GB" dirty="0"/>
          </a:p>
        </p:txBody>
      </p:sp>
      <p:pic>
        <p:nvPicPr>
          <p:cNvPr id="4" name="Espace réservé du contenu 3" descr="Screen Shot 2013-06-16 at 12.49.1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752600"/>
            <a:ext cx="4418922" cy="4267200"/>
          </a:xfrm>
        </p:spPr>
      </p:pic>
      <p:pic>
        <p:nvPicPr>
          <p:cNvPr id="5" name="Image 4" descr="Screen Shot 2013-06-16 at 12.49.4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752600"/>
            <a:ext cx="4467225" cy="42672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33400" y="1138535"/>
            <a:ext cx="4942379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0000FF"/>
                </a:solidFill>
              </a:rPr>
              <a:t>M</a:t>
            </a:r>
            <a:r>
              <a:rPr lang="en-GB" sz="2400" baseline="-25000" dirty="0" err="1" smtClean="0">
                <a:solidFill>
                  <a:srgbClr val="0000FF"/>
                </a:solidFill>
              </a:rPr>
              <a:t>bb</a:t>
            </a:r>
            <a:r>
              <a:rPr lang="en-GB" sz="2400" dirty="0" smtClean="0">
                <a:solidFill>
                  <a:srgbClr val="0000FF"/>
                </a:solidFill>
              </a:rPr>
              <a:t> for all categories and 7+8 </a:t>
            </a:r>
            <a:r>
              <a:rPr lang="en-GB" sz="2400" dirty="0" err="1" smtClean="0">
                <a:solidFill>
                  <a:srgbClr val="0000FF"/>
                </a:solidFill>
              </a:rPr>
              <a:t>TeV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6-16 at 12.45.3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67400" y="967104"/>
            <a:ext cx="3036120" cy="2919096"/>
          </a:xfr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The Decay </a:t>
            </a:r>
            <a:r>
              <a:rPr lang="en-GB" dirty="0" err="1" smtClean="0"/>
              <a:t>H</a:t>
            </a:r>
            <a:r>
              <a:rPr lang="en-GB" dirty="0" err="1" smtClean="0">
                <a:ea typeface="Arial" pitchFamily="-84" charset="0"/>
                <a:cs typeface="Arial" pitchFamily="-84" charset="0"/>
              </a:rPr>
              <a:t>→bb</a:t>
            </a:r>
            <a:endParaRPr lang="en-GB" dirty="0"/>
          </a:p>
        </p:txBody>
      </p:sp>
      <p:pic>
        <p:nvPicPr>
          <p:cNvPr id="6" name="Espace réservé du contenu 3" descr="Screen Shot 2013-06-16 at 12.45.5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867400" y="3836056"/>
            <a:ext cx="3048000" cy="286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/>
        </p:nvSpPr>
        <p:spPr>
          <a:xfrm>
            <a:off x="457200" y="4953000"/>
            <a:ext cx="5029200" cy="11079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a-DK" sz="2200" dirty="0" smtClean="0">
                <a:solidFill>
                  <a:srgbClr val="0000FF"/>
                </a:solidFill>
                <a:latin typeface="Tahoma"/>
                <a:cs typeface="Georgia"/>
              </a:rPr>
              <a:t>               For 125 </a:t>
            </a:r>
            <a:r>
              <a:rPr lang="da-DK" sz="2200" dirty="0" err="1" smtClean="0">
                <a:solidFill>
                  <a:srgbClr val="0000FF"/>
                </a:solidFill>
                <a:latin typeface="Tahoma"/>
                <a:cs typeface="Georgia"/>
              </a:rPr>
              <a:t>GeV</a:t>
            </a:r>
            <a:r>
              <a:rPr lang="da-DK" sz="2200" dirty="0" smtClean="0">
                <a:solidFill>
                  <a:srgbClr val="0000FF"/>
                </a:solidFill>
                <a:latin typeface="Tahoma"/>
                <a:cs typeface="Georgia"/>
              </a:rPr>
              <a:t>:  </a:t>
            </a:r>
          </a:p>
          <a:p>
            <a:r>
              <a:rPr lang="da-DK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a-DK" sz="2200" dirty="0" err="1" smtClean="0">
                <a:solidFill>
                  <a:srgbClr val="0000FF"/>
                </a:solidFill>
                <a:latin typeface="Tahoma"/>
                <a:cs typeface="Georgia"/>
              </a:rPr>
              <a:t>Significance</a:t>
            </a:r>
            <a:r>
              <a:rPr lang="da-DK" sz="2200" dirty="0" smtClean="0">
                <a:solidFill>
                  <a:srgbClr val="0000FF"/>
                </a:solidFill>
                <a:latin typeface="Tahoma"/>
                <a:cs typeface="Georgia"/>
              </a:rPr>
              <a:t> =    </a:t>
            </a:r>
            <a:r>
              <a:rPr lang="da-DK" sz="2200" dirty="0" smtClean="0">
                <a:solidFill>
                  <a:srgbClr val="FF0000"/>
                </a:solidFill>
                <a:latin typeface="Tahoma"/>
                <a:cs typeface="Georgia"/>
              </a:rPr>
              <a:t>2.1</a:t>
            </a:r>
            <a:r>
              <a:rPr lang="da-DK" sz="2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 (</a:t>
            </a:r>
            <a:r>
              <a:rPr lang="da-DK" sz="2200" dirty="0" smtClean="0">
                <a:solidFill>
                  <a:srgbClr val="FF0000"/>
                </a:solidFill>
                <a:latin typeface="Tahoma"/>
                <a:cs typeface="Georgia"/>
              </a:rPr>
              <a:t>2.1</a:t>
            </a:r>
            <a:r>
              <a:rPr lang="da-DK" sz="2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da-DK" sz="2200" dirty="0" smtClean="0">
                <a:solidFill>
                  <a:srgbClr val="FF0000"/>
                </a:solidFill>
                <a:latin typeface="Tahoma"/>
                <a:cs typeface="Georgia"/>
              </a:rPr>
              <a:t> </a:t>
            </a:r>
            <a:r>
              <a:rPr lang="da-DK" sz="2200" dirty="0" err="1" smtClean="0">
                <a:solidFill>
                  <a:srgbClr val="FF0000"/>
                </a:solidFill>
                <a:latin typeface="Tahoma"/>
                <a:cs typeface="Georgia"/>
              </a:rPr>
              <a:t>expected</a:t>
            </a:r>
            <a:r>
              <a:rPr lang="da-DK" sz="2200" dirty="0" smtClean="0">
                <a:solidFill>
                  <a:srgbClr val="FF0000"/>
                </a:solidFill>
                <a:latin typeface="Tahoma"/>
                <a:cs typeface="Georgia"/>
              </a:rPr>
              <a:t>)</a:t>
            </a:r>
            <a:r>
              <a:rPr lang="da-DK" sz="2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</a:p>
          <a:p>
            <a:r>
              <a:rPr lang="da-DK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a-DK" sz="2200" dirty="0" err="1" smtClean="0">
                <a:solidFill>
                  <a:srgbClr val="0000FF"/>
                </a:solidFill>
                <a:latin typeface="Tahoma"/>
                <a:cs typeface="Georgia"/>
              </a:rPr>
              <a:t>Signal</a:t>
            </a:r>
            <a:r>
              <a:rPr lang="da-DK" sz="2200" dirty="0" smtClean="0">
                <a:solidFill>
                  <a:srgbClr val="0000FF"/>
                </a:solidFill>
                <a:latin typeface="Tahoma"/>
                <a:cs typeface="Georgia"/>
              </a:rPr>
              <a:t> </a:t>
            </a:r>
            <a:r>
              <a:rPr lang="da-DK" sz="2200" dirty="0" err="1" smtClean="0">
                <a:solidFill>
                  <a:srgbClr val="0000FF"/>
                </a:solidFill>
                <a:latin typeface="Tahoma"/>
                <a:cs typeface="Georgia"/>
              </a:rPr>
              <a:t>strength</a:t>
            </a:r>
            <a:r>
              <a:rPr lang="da-DK" sz="2200" dirty="0" smtClean="0">
                <a:solidFill>
                  <a:srgbClr val="0000FF"/>
                </a:solidFill>
                <a:latin typeface="Tahoma"/>
                <a:cs typeface="Georgia"/>
              </a:rPr>
              <a:t>   </a:t>
            </a:r>
            <a:r>
              <a:rPr lang="da-DK" sz="2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da-DK" sz="2200" dirty="0" smtClean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lang="da-DK" sz="2200" dirty="0">
                <a:solidFill>
                  <a:srgbClr val="FF0000"/>
                </a:solidFill>
                <a:latin typeface="Tahoma"/>
                <a:cs typeface="Georgia"/>
              </a:rPr>
              <a:t>= </a:t>
            </a:r>
            <a:r>
              <a:rPr lang="da-DK" sz="2200" dirty="0" smtClean="0">
                <a:solidFill>
                  <a:srgbClr val="FF0000"/>
                </a:solidFill>
                <a:latin typeface="Tahoma"/>
                <a:cs typeface="Georgia"/>
              </a:rPr>
              <a:t>1.0</a:t>
            </a:r>
            <a:r>
              <a:rPr lang="en-US" sz="2200" dirty="0" err="1" smtClean="0">
                <a:solidFill>
                  <a:srgbClr val="FF0000"/>
                </a:solidFill>
                <a:sym typeface="Symbol"/>
              </a:rPr>
              <a:t></a:t>
            </a:r>
            <a:r>
              <a:rPr lang="en-US" sz="2200" dirty="0" smtClean="0">
                <a:solidFill>
                  <a:srgbClr val="FF0000"/>
                </a:solidFill>
              </a:rPr>
              <a:t> 0.5</a:t>
            </a:r>
            <a:r>
              <a:rPr lang="da-DK" sz="2200" baseline="-25000" dirty="0" smtClean="0">
                <a:solidFill>
                  <a:srgbClr val="FF0000"/>
                </a:solidFill>
                <a:latin typeface="Tahoma"/>
                <a:cs typeface="Georgia"/>
              </a:rPr>
              <a:t>  </a:t>
            </a:r>
            <a:endParaRPr lang="da-DK" sz="2200" baseline="-25000" dirty="0">
              <a:solidFill>
                <a:srgbClr val="FF0000"/>
              </a:solidFill>
              <a:latin typeface="Tahoma"/>
              <a:cs typeface="Georgia"/>
            </a:endParaRPr>
          </a:p>
        </p:txBody>
      </p:sp>
      <p:pic>
        <p:nvPicPr>
          <p:cNvPr id="9" name="Espace réservé du contenu 3" descr="Screen Shot 2013-06-16 at 12.45.1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85800" y="914399"/>
            <a:ext cx="4114800" cy="3920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762000" y="6167735"/>
            <a:ext cx="4169831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Mild excess observed in data.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766655" y="728246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CMS-PAS-HIG-13-011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6-16 at 7.18.2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4456" y="3505200"/>
            <a:ext cx="4969544" cy="3149861"/>
          </a:xfrm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1371600" y="-1524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VBF Process with 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en-GB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H</a:t>
            </a:r>
            <a:r>
              <a:rPr kumimoji="0" lang="en-GB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Arial" pitchFamily="-84" charset="0"/>
                <a:cs typeface="Arial" pitchFamily="-84" charset="0"/>
              </a:rPr>
              <a:t>→bb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Image 4" descr="Screen Shot 2013-06-21 at 10.30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4572001" cy="2939985"/>
          </a:xfrm>
          <a:prstGeom prst="rect">
            <a:avLst/>
          </a:prstGeom>
        </p:spPr>
      </p:pic>
      <p:pic>
        <p:nvPicPr>
          <p:cNvPr id="7" name="Image 6" descr="Screen Shot 2013-06-21 at 10.36.50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990600"/>
            <a:ext cx="2514854" cy="1868677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724400" y="2971800"/>
            <a:ext cx="444665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bb event + </a:t>
            </a:r>
            <a:r>
              <a:rPr lang="en-US" dirty="0" err="1" smtClean="0">
                <a:solidFill>
                  <a:srgbClr val="0000FF"/>
                </a:solidFill>
                <a:sym typeface="Symbol"/>
              </a:rPr>
              <a:t>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2 non-</a:t>
            </a:r>
            <a:r>
              <a:rPr lang="en-GB" dirty="0" err="1" smtClean="0">
                <a:solidFill>
                  <a:srgbClr val="0000FF"/>
                </a:solidFill>
              </a:rPr>
              <a:t>b</a:t>
            </a:r>
            <a:r>
              <a:rPr lang="en-GB" dirty="0" smtClean="0">
                <a:solidFill>
                  <a:srgbClr val="0000FF"/>
                </a:solidFill>
              </a:rPr>
              <a:t> jets at large </a:t>
            </a:r>
            <a:r>
              <a:rPr lang="en-GB" dirty="0" err="1" smtClean="0">
                <a:solidFill>
                  <a:srgbClr val="0000FF"/>
                </a:solidFill>
                <a:latin typeface="Georgia"/>
              </a:rPr>
              <a:t>Δη</a:t>
            </a:r>
            <a:endParaRPr lang="en-GB" dirty="0">
              <a:solidFill>
                <a:srgbClr val="0000FF"/>
              </a:solidFill>
              <a:latin typeface="Georgia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04800" y="4953000"/>
            <a:ext cx="3465061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At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the upper limit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on </a:t>
            </a:r>
            <a:r>
              <a:rPr lang="en-GB" dirty="0" smtClean="0">
                <a:solidFill>
                  <a:srgbClr val="0000FF"/>
                </a:solidFill>
                <a:latin typeface="Georgia"/>
              </a:rPr>
              <a:t>σ</a:t>
            </a:r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BR = </a:t>
            </a:r>
            <a:r>
              <a:rPr lang="en-GB" dirty="0" smtClean="0">
                <a:solidFill>
                  <a:srgbClr val="FF0000"/>
                </a:solidFill>
              </a:rPr>
              <a:t>3.6</a:t>
            </a:r>
            <a:r>
              <a:rPr lang="en-GB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FF0000"/>
                </a:solidFill>
              </a:rPr>
              <a:t>SM (3.0 exp.)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H</a:t>
            </a:r>
            <a:r>
              <a:rPr lang="en-US" dirty="0" err="1" smtClean="0">
                <a:sym typeface="Symbol"/>
              </a:rPr>
              <a:t>bb</a:t>
            </a:r>
            <a:r>
              <a:rPr lang="en-US" dirty="0" smtClean="0">
                <a:sym typeface="Symbol"/>
              </a:rPr>
              <a:t> Channel Combination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304800" y="1066800"/>
            <a:ext cx="8330676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Combine the results of the VBF and VH processes for H</a:t>
            </a:r>
            <a:r>
              <a:rPr lang="en-US" sz="2400" dirty="0" err="1" smtClean="0">
                <a:solidFill>
                  <a:srgbClr val="0000FF"/>
                </a:solidFill>
                <a:sym typeface="Symbol"/>
              </a:rPr>
              <a:t></a:t>
            </a:r>
            <a:r>
              <a:rPr lang="en-GB" sz="2400" dirty="0" smtClean="0">
                <a:solidFill>
                  <a:srgbClr val="0000FF"/>
                </a:solidFill>
                <a:sym typeface="Symbol"/>
              </a:rPr>
              <a:t>bb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17186" y="5715000"/>
            <a:ext cx="7140447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95% CL limit observed (expected) at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: </a:t>
            </a:r>
            <a:r>
              <a:rPr lang="en-GB" dirty="0" smtClean="0">
                <a:solidFill>
                  <a:srgbClr val="FF0000"/>
                </a:solidFill>
              </a:rPr>
              <a:t>1.79  (0.89)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Significance</a:t>
            </a:r>
            <a:r>
              <a:rPr lang="en-GB" dirty="0" smtClean="0">
                <a:solidFill>
                  <a:srgbClr val="0000FF"/>
                </a:solidFill>
              </a:rPr>
              <a:t> observed (expected) at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:  </a:t>
            </a:r>
            <a:r>
              <a:rPr lang="en-GB" dirty="0" smtClean="0">
                <a:solidFill>
                  <a:srgbClr val="FF0000"/>
                </a:solidFill>
              </a:rPr>
              <a:t>2.1</a:t>
            </a:r>
            <a:r>
              <a:rPr lang="en-GB" dirty="0" smtClean="0">
                <a:solidFill>
                  <a:srgbClr val="FF0000"/>
                </a:solidFill>
                <a:latin typeface="Georgia"/>
              </a:rPr>
              <a:t>σ</a:t>
            </a:r>
            <a:r>
              <a:rPr lang="en-GB" dirty="0" smtClean="0">
                <a:solidFill>
                  <a:srgbClr val="FF0000"/>
                </a:solidFill>
              </a:rPr>
              <a:t> (2.2</a:t>
            </a:r>
            <a:r>
              <a:rPr lang="en-GB" dirty="0" smtClean="0">
                <a:solidFill>
                  <a:srgbClr val="FF0000"/>
                </a:solidFill>
                <a:latin typeface="Georgia"/>
              </a:rPr>
              <a:t>σ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Signal</a:t>
            </a:r>
            <a:r>
              <a:rPr lang="en-GB" dirty="0" smtClean="0">
                <a:solidFill>
                  <a:srgbClr val="0000FF"/>
                </a:solidFill>
              </a:rPr>
              <a:t> strength at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:</a:t>
            </a:r>
            <a:r>
              <a:rPr lang="en-GB" dirty="0" smtClean="0">
                <a:solidFill>
                  <a:srgbClr val="FF0000"/>
                </a:solidFill>
              </a:rPr>
              <a:t>                        </a:t>
            </a:r>
            <a:r>
              <a:rPr lang="en-GB" dirty="0" err="1" smtClean="0">
                <a:solidFill>
                  <a:srgbClr val="FF0000"/>
                </a:solidFill>
                <a:latin typeface="Georgia"/>
              </a:rPr>
              <a:t>μ</a:t>
            </a:r>
            <a:r>
              <a:rPr lang="en-GB" dirty="0" smtClean="0">
                <a:solidFill>
                  <a:srgbClr val="FF0000"/>
                </a:solidFill>
              </a:rPr>
              <a:t>= 0.97</a:t>
            </a:r>
            <a:r>
              <a:rPr lang="en-US" dirty="0" err="1" smtClean="0">
                <a:solidFill>
                  <a:srgbClr val="FF0000"/>
                </a:solidFill>
                <a:sym typeface="Symbol"/>
              </a:rPr>
              <a:t></a:t>
            </a:r>
            <a:r>
              <a:rPr lang="en-US" dirty="0" smtClean="0">
                <a:solidFill>
                  <a:srgbClr val="FF0000"/>
                </a:solidFill>
              </a:rPr>
              <a:t> 0.48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" name="Image 8" descr="Screen Shot 2013-06-21 at 8.41.1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00200"/>
            <a:ext cx="4093993" cy="3962400"/>
          </a:xfrm>
          <a:prstGeom prst="rect">
            <a:avLst/>
          </a:prstGeom>
        </p:spPr>
      </p:pic>
      <p:pic>
        <p:nvPicPr>
          <p:cNvPr id="10" name="Image 9" descr="Screen Shot 2013-06-21 at 8.41.3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676400"/>
            <a:ext cx="4067179" cy="3905463"/>
          </a:xfrm>
          <a:prstGeom prst="rect">
            <a:avLst/>
          </a:prstGeom>
        </p:spPr>
      </p:pic>
      <p:sp>
        <p:nvSpPr>
          <p:cNvPr id="11" name="Explosion 2 10"/>
          <p:cNvSpPr/>
          <p:nvPr/>
        </p:nvSpPr>
        <p:spPr bwMode="auto">
          <a:xfrm>
            <a:off x="3276600" y="2667000"/>
            <a:ext cx="1828800" cy="914400"/>
          </a:xfrm>
          <a:prstGeom prst="irregularSeal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charset="0"/>
              </a:rPr>
              <a:t>NEW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-152400"/>
            <a:ext cx="7848600" cy="904875"/>
          </a:xfrm>
        </p:spPr>
        <p:txBody>
          <a:bodyPr/>
          <a:lstStyle/>
          <a:p>
            <a:r>
              <a:rPr lang="en-GB" dirty="0" smtClean="0"/>
              <a:t>CMS Ready for the Higgs Hunt</a:t>
            </a:r>
            <a:endParaRPr lang="en-GB" dirty="0"/>
          </a:p>
        </p:txBody>
      </p:sp>
      <p:pic>
        <p:nvPicPr>
          <p:cNvPr id="5" name="Image 4" descr="Screen Shot 2013-04-17 at 6.23.4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2755302" cy="2679700"/>
          </a:xfrm>
          <a:prstGeom prst="rect">
            <a:avLst/>
          </a:prstGeom>
        </p:spPr>
      </p:pic>
      <p:pic>
        <p:nvPicPr>
          <p:cNvPr id="6" name="Image 5" descr="Screen Shot 2013-04-17 at 6.24.2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838200"/>
            <a:ext cx="3076016" cy="2578100"/>
          </a:xfrm>
          <a:prstGeom prst="rect">
            <a:avLst/>
          </a:prstGeom>
        </p:spPr>
      </p:pic>
      <p:pic>
        <p:nvPicPr>
          <p:cNvPr id="7" name="Image 6" descr="Screen Shot 2013-04-17 at 6.25.0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785" y="914400"/>
            <a:ext cx="2214215" cy="267335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0" y="3429000"/>
            <a:ext cx="3057948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Muon</a:t>
            </a:r>
            <a:r>
              <a:rPr lang="en-GB" sz="1600" dirty="0" smtClean="0"/>
              <a:t> momentum scale ~0.1%</a:t>
            </a:r>
            <a:endParaRPr lang="en-GB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3505200" y="3352800"/>
            <a:ext cx="3377948" cy="584776"/>
          </a:xfrm>
          <a:prstGeom prst="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Electron momentum scale ~ 0.2%</a:t>
            </a:r>
          </a:p>
          <a:p>
            <a:r>
              <a:rPr lang="en-GB" sz="1600" dirty="0" smtClean="0"/>
              <a:t>for </a:t>
            </a:r>
            <a:r>
              <a:rPr lang="en-GB" sz="1600" dirty="0" err="1" smtClean="0"/>
              <a:t>p</a:t>
            </a:r>
            <a:r>
              <a:rPr lang="en-GB" sz="1600" baseline="-25000" dirty="0" err="1" smtClean="0"/>
              <a:t>T</a:t>
            </a:r>
            <a:r>
              <a:rPr lang="en-GB" sz="1600" dirty="0" smtClean="0"/>
              <a:t>&gt;35 </a:t>
            </a:r>
            <a:r>
              <a:rPr lang="en-GB" sz="1600" dirty="0" err="1" smtClean="0"/>
              <a:t>GeV</a:t>
            </a:r>
            <a:r>
              <a:rPr lang="en-GB" sz="1600" dirty="0" smtClean="0"/>
              <a:t>, else down to 1.5%</a:t>
            </a:r>
            <a:endParaRPr lang="en-GB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933412" y="6443246"/>
            <a:ext cx="2705388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EM-</a:t>
            </a:r>
            <a:r>
              <a:rPr lang="en-GB" sz="1600" dirty="0" err="1" smtClean="0"/>
              <a:t>Calo</a:t>
            </a:r>
            <a:r>
              <a:rPr lang="en-GB" sz="1600" dirty="0" smtClean="0"/>
              <a:t> energy scale for </a:t>
            </a:r>
            <a:r>
              <a:rPr lang="en-GB" sz="1600" dirty="0" err="1" smtClean="0">
                <a:latin typeface="Georgia"/>
              </a:rPr>
              <a:t>γγ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15" name="ZoneTexte 14"/>
          <p:cNvSpPr txBox="1"/>
          <p:nvPr/>
        </p:nvSpPr>
        <p:spPr>
          <a:xfrm>
            <a:off x="7170841" y="3581400"/>
            <a:ext cx="2049359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Muons</a:t>
            </a:r>
            <a:r>
              <a:rPr lang="en-GB" sz="1600" dirty="0" smtClean="0"/>
              <a:t> at the Z-peak </a:t>
            </a:r>
            <a:endParaRPr lang="en-GB" sz="1600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4582" y="4038600"/>
            <a:ext cx="2456218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ZoneTexte 17"/>
          <p:cNvSpPr txBox="1"/>
          <p:nvPr/>
        </p:nvSpPr>
        <p:spPr>
          <a:xfrm>
            <a:off x="304800" y="6443246"/>
            <a:ext cx="141577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Tau</a:t>
            </a:r>
            <a:r>
              <a:rPr lang="en-GB" sz="1600" dirty="0" smtClean="0"/>
              <a:t> efficiency</a:t>
            </a:r>
            <a:endParaRPr lang="en-GB" sz="1600" dirty="0"/>
          </a:p>
        </p:txBody>
      </p:sp>
      <p:pic>
        <p:nvPicPr>
          <p:cNvPr id="19" name="Picture 4" descr="out-Hgg-Histos-9999_region_0_0.png"/>
          <p:cNvPicPr>
            <a:picLocks noChangeAspect="1"/>
          </p:cNvPicPr>
          <p:nvPr/>
        </p:nvPicPr>
        <p:blipFill>
          <a:blip r:embed="rId6" cstate="print"/>
          <a:srcRect r="9508"/>
          <a:stretch>
            <a:fillRect/>
          </a:stretch>
        </p:blipFill>
        <p:spPr bwMode="auto">
          <a:xfrm>
            <a:off x="2971800" y="3962400"/>
            <a:ext cx="2720008" cy="247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ZoneTexte 19"/>
          <p:cNvSpPr txBox="1"/>
          <p:nvPr/>
        </p:nvSpPr>
        <p:spPr>
          <a:xfrm>
            <a:off x="457200" y="5105400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~4%</a:t>
            </a:r>
            <a:endParaRPr lang="en-GB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1600200" y="5791200"/>
            <a:ext cx="758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~70%</a:t>
            </a:r>
            <a:endParaRPr lang="en-GB" sz="1600" dirty="0"/>
          </a:p>
        </p:txBody>
      </p:sp>
      <p:pic>
        <p:nvPicPr>
          <p:cNvPr id="25" name="Image 24" descr="Screen Shot 2013-06-24 at 5.26.06 A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3495" y="3962400"/>
            <a:ext cx="2851102" cy="2743200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7794953" y="5867400"/>
            <a:ext cx="1349047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b</a:t>
            </a:r>
            <a:r>
              <a:rPr lang="en-GB" sz="1600" dirty="0" smtClean="0"/>
              <a:t>-jet tagging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186784" y="2190690"/>
            <a:ext cx="90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S/B </a:t>
            </a:r>
            <a:r>
              <a:rPr lang="en-US" dirty="0" smtClean="0">
                <a:sym typeface="Wingdings"/>
              </a:rPr>
              <a:t>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8678" y="1066800"/>
            <a:ext cx="1751351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Tahoma"/>
                <a:cs typeface="Georgia"/>
              </a:rPr>
              <a:t>5/fb at 7 </a:t>
            </a:r>
            <a:r>
              <a:rPr lang="en-US" sz="1800" dirty="0" err="1" smtClean="0">
                <a:solidFill>
                  <a:srgbClr val="FF0000"/>
                </a:solidFill>
                <a:latin typeface="Tahoma"/>
                <a:cs typeface="Georgia"/>
              </a:rPr>
              <a:t>TeV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cs typeface="Georgia"/>
              </a:rPr>
              <a:t> +  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Tahoma"/>
                <a:cs typeface="Georgia"/>
              </a:rPr>
              <a:t>5/fb at 8 </a:t>
            </a:r>
            <a:r>
              <a:rPr lang="en-US" sz="1800" dirty="0" err="1" smtClean="0">
                <a:solidFill>
                  <a:srgbClr val="FF0000"/>
                </a:solidFill>
                <a:latin typeface="Tahoma"/>
                <a:cs typeface="Georgia"/>
              </a:rPr>
              <a:t>TeV</a:t>
            </a:r>
            <a:endParaRPr lang="en-US" sz="1800" dirty="0">
              <a:solidFill>
                <a:srgbClr val="FF0000"/>
              </a:solidFill>
              <a:latin typeface="Tahoma"/>
              <a:cs typeface="Georgia"/>
            </a:endParaRPr>
          </a:p>
        </p:txBody>
      </p:sp>
      <p:sp>
        <p:nvSpPr>
          <p:cNvPr id="22" name="Titre 2"/>
          <p:cNvSpPr>
            <a:spLocks noGrp="1"/>
          </p:cNvSpPr>
          <p:nvPr>
            <p:ph type="title"/>
          </p:nvPr>
        </p:nvSpPr>
        <p:spPr>
          <a:xfrm>
            <a:off x="76200" y="-76200"/>
            <a:ext cx="88392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Higgs Associated with Top Production</a:t>
            </a:r>
            <a:endParaRPr lang="en-GB" dirty="0">
              <a:effectLst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781800" y="762000"/>
            <a:ext cx="2457223" cy="58477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CMS-PAS-HIG-12-035</a:t>
            </a:r>
          </a:p>
          <a:p>
            <a:r>
              <a:rPr lang="en-GB" sz="1600" dirty="0" smtClean="0"/>
              <a:t>Publ. JHEP05 145 (2013)</a:t>
            </a:r>
            <a:endParaRPr lang="en-GB" sz="1600" dirty="0"/>
          </a:p>
        </p:txBody>
      </p:sp>
      <p:sp>
        <p:nvSpPr>
          <p:cNvPr id="26" name="ZoneTexte 25"/>
          <p:cNvSpPr txBox="1"/>
          <p:nvPr/>
        </p:nvSpPr>
        <p:spPr>
          <a:xfrm>
            <a:off x="6858000" y="3638490"/>
            <a:ext cx="1526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All channels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 bwMode="auto">
          <a:xfrm>
            <a:off x="0" y="1676400"/>
            <a:ext cx="9144000" cy="4572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27" name="Image 26" descr="Screen Shot 2013-06-21 at 9.47.4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1371600"/>
            <a:ext cx="1828800" cy="2057400"/>
          </a:xfrm>
          <a:prstGeom prst="rect">
            <a:avLst/>
          </a:prstGeom>
        </p:spPr>
      </p:pic>
      <p:pic>
        <p:nvPicPr>
          <p:cNvPr id="28" name="Image 27" descr="Screen Shot 2013-06-23 at 9.05.2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679" y="3429000"/>
            <a:ext cx="3913321" cy="2716306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2667000" y="838200"/>
            <a:ext cx="3581400" cy="200054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Study of the channel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        H </a:t>
            </a:r>
            <a:r>
              <a:rPr lang="en-US" sz="2400" u="sng" dirty="0" err="1" smtClean="0">
                <a:solidFill>
                  <a:srgbClr val="FF0000"/>
                </a:solidFill>
                <a:sym typeface="Symbol"/>
              </a:rPr>
              <a:t>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ahoma"/>
              </a:rPr>
              <a:t>bb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Analyses</a:t>
            </a:r>
            <a:r>
              <a:rPr lang="en-GB" dirty="0" smtClean="0">
                <a:solidFill>
                  <a:srgbClr val="0000FF"/>
                </a:solidFill>
              </a:rPr>
              <a:t> for </a:t>
            </a:r>
            <a:r>
              <a:rPr lang="en-GB" dirty="0" err="1" smtClean="0">
                <a:solidFill>
                  <a:srgbClr val="0000FF"/>
                </a:solidFill>
              </a:rPr>
              <a:t>di</a:t>
            </a:r>
            <a:r>
              <a:rPr lang="en-GB" dirty="0" smtClean="0">
                <a:solidFill>
                  <a:srgbClr val="0000FF"/>
                </a:solidFill>
              </a:rPr>
              <a:t>-lepton and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lepton+jets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ttbar</a:t>
            </a:r>
            <a:r>
              <a:rPr lang="en-GB" dirty="0" smtClean="0">
                <a:solidFill>
                  <a:srgbClr val="0000FF"/>
                </a:solidFill>
              </a:rPr>
              <a:t> decays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Neural</a:t>
            </a:r>
            <a:r>
              <a:rPr lang="en-GB" dirty="0" smtClean="0">
                <a:solidFill>
                  <a:srgbClr val="0000FF"/>
                </a:solidFill>
              </a:rPr>
              <a:t> net technique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Analysis</a:t>
            </a:r>
            <a:r>
              <a:rPr lang="en-GB" dirty="0" smtClean="0">
                <a:solidFill>
                  <a:srgbClr val="0000FF"/>
                </a:solidFill>
              </a:rPr>
              <a:t> optimized for H</a:t>
            </a:r>
            <a:r>
              <a:rPr lang="en-US" dirty="0" err="1" smtClean="0">
                <a:solidFill>
                  <a:srgbClr val="0000FF"/>
                </a:solidFill>
                <a:sym typeface="Symbol"/>
              </a:rPr>
              <a:t>bb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  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sz="2400" dirty="0" smtClean="0">
              <a:solidFill>
                <a:srgbClr val="0000FF"/>
              </a:solidFill>
              <a:latin typeface="Tahoma"/>
            </a:endParaRPr>
          </a:p>
          <a:p>
            <a:endParaRPr lang="en-GB" dirty="0"/>
          </a:p>
        </p:txBody>
      </p:sp>
      <p:pic>
        <p:nvPicPr>
          <p:cNvPr id="30" name="Image 29" descr="Screen Shot 2013-06-23 at 9.07.41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95600"/>
            <a:ext cx="2583508" cy="2913417"/>
          </a:xfrm>
          <a:prstGeom prst="rect">
            <a:avLst/>
          </a:prstGeom>
        </p:spPr>
      </p:pic>
      <p:pic>
        <p:nvPicPr>
          <p:cNvPr id="31" name="Image 30" descr="Screen Shot 2013-06-23 at 9.11.0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0800" y="2895600"/>
            <a:ext cx="2626352" cy="2895600"/>
          </a:xfrm>
          <a:prstGeom prst="rect">
            <a:avLst/>
          </a:prstGeom>
        </p:spPr>
      </p:pic>
      <p:pic>
        <p:nvPicPr>
          <p:cNvPr id="32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2057400"/>
            <a:ext cx="2307578" cy="88392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116067" y="5863679"/>
            <a:ext cx="5217933" cy="384721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r>
              <a:rPr lang="en-US" sz="1900" dirty="0">
                <a:solidFill>
                  <a:srgbClr val="0000FF"/>
                </a:solidFill>
                <a:latin typeface="Tahoma"/>
                <a:cs typeface="Georgia"/>
              </a:rPr>
              <a:t>Data compatible </a:t>
            </a:r>
            <a:r>
              <a:rPr lang="en-US" sz="1900" dirty="0" smtClean="0">
                <a:solidFill>
                  <a:srgbClr val="0000FF"/>
                </a:solidFill>
                <a:latin typeface="Tahoma"/>
                <a:cs typeface="Georgia"/>
              </a:rPr>
              <a:t>with </a:t>
            </a:r>
            <a:r>
              <a:rPr lang="en-US" sz="1900" dirty="0">
                <a:solidFill>
                  <a:srgbClr val="0000FF"/>
                </a:solidFill>
                <a:latin typeface="Tahoma"/>
                <a:cs typeface="Georgia"/>
              </a:rPr>
              <a:t>background expectations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600200" y="6305490"/>
            <a:ext cx="6172200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Tahoma"/>
                <a:cs typeface="Georgia"/>
              </a:rPr>
              <a:t>Limit on </a:t>
            </a:r>
            <a:r>
              <a:rPr lang="en-GB" dirty="0" smtClean="0">
                <a:solidFill>
                  <a:srgbClr val="0000FF"/>
                </a:solidFill>
                <a:latin typeface="Georgia"/>
              </a:rPr>
              <a:t>σ</a:t>
            </a:r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BR: 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Georgia"/>
              </a:rPr>
              <a:t>Exp</a:t>
            </a:r>
            <a:r>
              <a:rPr lang="en-US" sz="2000" dirty="0">
                <a:solidFill>
                  <a:srgbClr val="FF0000"/>
                </a:solidFill>
                <a:latin typeface="Tahoma"/>
                <a:cs typeface="Georgia"/>
              </a:rPr>
              <a:t>: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Georgia"/>
              </a:rPr>
              <a:t>5.2 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Georgia"/>
              </a:rPr>
              <a:t>Obs</a:t>
            </a:r>
            <a:r>
              <a:rPr lang="en-US" sz="2000" dirty="0">
                <a:solidFill>
                  <a:srgbClr val="FF0000"/>
                </a:solidFill>
                <a:latin typeface="Tahoma"/>
                <a:cs typeface="Georgia"/>
              </a:rPr>
              <a:t>: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5.8   for 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</a:rPr>
              <a:t>m</a:t>
            </a:r>
            <a:r>
              <a:rPr lang="en-US" baseline="-25000" dirty="0" err="1" smtClean="0">
                <a:solidFill>
                  <a:srgbClr val="FF0000"/>
                </a:solidFill>
                <a:latin typeface="Tahoma"/>
                <a:cs typeface="Georgia"/>
              </a:rPr>
              <a:t>H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=125 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</a:rPr>
              <a:t>GeV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</a:rPr>
              <a:t> </a:t>
            </a:r>
            <a:endParaRPr lang="en-US" sz="2000" dirty="0">
              <a:solidFill>
                <a:srgbClr val="FF0000"/>
              </a:solidFill>
              <a:latin typeface="Tahoma"/>
              <a:cs typeface="Georgi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1407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2"/>
          <p:cNvSpPr>
            <a:spLocks noGrp="1"/>
          </p:cNvSpPr>
          <p:nvPr>
            <p:ph type="title"/>
          </p:nvPr>
        </p:nvSpPr>
        <p:spPr>
          <a:xfrm>
            <a:off x="76200" y="-76200"/>
            <a:ext cx="88392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Higgs Associated with </a:t>
            </a:r>
            <a:r>
              <a:rPr lang="en-GB" dirty="0" smtClean="0"/>
              <a:t>T</a:t>
            </a:r>
            <a:r>
              <a:rPr lang="en-GB" dirty="0" smtClean="0">
                <a:effectLst/>
              </a:rPr>
              <a:t>op </a:t>
            </a:r>
            <a:r>
              <a:rPr lang="en-GB" dirty="0" smtClean="0"/>
              <a:t>P</a:t>
            </a:r>
            <a:r>
              <a:rPr lang="en-GB" dirty="0" smtClean="0">
                <a:effectLst/>
              </a:rPr>
              <a:t>roduction</a:t>
            </a:r>
            <a:endParaRPr lang="en-GB" dirty="0">
              <a:effectLst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57200" y="4495800"/>
            <a:ext cx="1057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FF0000"/>
                </a:solidFill>
              </a:rPr>
              <a:t>hadronic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805541" y="804446"/>
            <a:ext cx="172885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CMS-HIG-13-015</a:t>
            </a:r>
            <a:endParaRPr lang="en-GB" sz="1600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0" y="1828800"/>
            <a:ext cx="9144000" cy="50292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1295400"/>
            <a:ext cx="301752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2895600"/>
            <a:ext cx="5096803" cy="84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3789854"/>
            <a:ext cx="3733268" cy="3068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Image 22" descr="Screen Shot 2013-06-21 at 9.17.32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200" y="4495800"/>
            <a:ext cx="2266293" cy="2286000"/>
          </a:xfrm>
          <a:prstGeom prst="rect">
            <a:avLst/>
          </a:prstGeom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4495800"/>
            <a:ext cx="2384968" cy="231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ZoneTexte 24"/>
          <p:cNvSpPr txBox="1"/>
          <p:nvPr/>
        </p:nvSpPr>
        <p:spPr>
          <a:xfrm>
            <a:off x="762000" y="4800600"/>
            <a:ext cx="977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FF0000"/>
                </a:solidFill>
              </a:rPr>
              <a:t>leptonic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124200" y="4800600"/>
            <a:ext cx="1057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FF0000"/>
                </a:solidFill>
              </a:rPr>
              <a:t>hadronic</a:t>
            </a:r>
            <a:endParaRPr lang="en-GB" sz="1800" dirty="0">
              <a:solidFill>
                <a:srgbClr val="FF0000"/>
              </a:solidFill>
            </a:endParaRPr>
          </a:p>
        </p:txBody>
      </p:sp>
      <p:pic>
        <p:nvPicPr>
          <p:cNvPr id="27" name="Image 26" descr="Screen Shot 2013-06-21 at 9.17.14 A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2286000"/>
            <a:ext cx="2270938" cy="2163996"/>
          </a:xfrm>
          <a:prstGeom prst="rect">
            <a:avLst/>
          </a:prstGeom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400" y="838200"/>
            <a:ext cx="16766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ZoneTexte 28"/>
          <p:cNvSpPr txBox="1"/>
          <p:nvPr/>
        </p:nvSpPr>
        <p:spPr>
          <a:xfrm>
            <a:off x="2438400" y="838200"/>
            <a:ext cx="3810000" cy="200054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Study</a:t>
            </a:r>
            <a:r>
              <a:rPr lang="en-GB" dirty="0" smtClean="0">
                <a:solidFill>
                  <a:srgbClr val="0000FF"/>
                </a:solidFill>
              </a:rPr>
              <a:t> of the channel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        H </a:t>
            </a:r>
            <a:r>
              <a:rPr lang="en-US" sz="2400" u="sng" dirty="0" err="1" smtClean="0">
                <a:solidFill>
                  <a:srgbClr val="FF0000"/>
                </a:solidFill>
                <a:sym typeface="Symbol"/>
              </a:rPr>
              <a:t>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Georgia"/>
              </a:rPr>
              <a:t>γγ</a:t>
            </a:r>
            <a:endParaRPr lang="en-GB" sz="2400" dirty="0" smtClean="0">
              <a:solidFill>
                <a:srgbClr val="FF0000"/>
              </a:solidFill>
              <a:latin typeface="Georgia"/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Perform</a:t>
            </a:r>
            <a:r>
              <a:rPr lang="en-GB" dirty="0" smtClean="0">
                <a:solidFill>
                  <a:srgbClr val="0000FF"/>
                </a:solidFill>
              </a:rPr>
              <a:t> analyses for </a:t>
            </a:r>
            <a:r>
              <a:rPr lang="en-GB" dirty="0" err="1" smtClean="0">
                <a:solidFill>
                  <a:srgbClr val="0000FF"/>
                </a:solidFill>
              </a:rPr>
              <a:t>leptonic</a:t>
            </a:r>
            <a:r>
              <a:rPr lang="en-GB" dirty="0" smtClean="0">
                <a:solidFill>
                  <a:srgbClr val="0000FF"/>
                </a:solidFill>
              </a:rPr>
              <a:t> and </a:t>
            </a:r>
            <a:r>
              <a:rPr lang="en-GB" dirty="0" err="1" smtClean="0">
                <a:solidFill>
                  <a:srgbClr val="0000FF"/>
                </a:solidFill>
              </a:rPr>
              <a:t>hadronic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ttbar</a:t>
            </a:r>
            <a:r>
              <a:rPr lang="en-GB" dirty="0" smtClean="0">
                <a:solidFill>
                  <a:srgbClr val="0000FF"/>
                </a:solidFill>
              </a:rPr>
              <a:t>  decays 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Sensitivity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Georgia"/>
              </a:rPr>
              <a:t>σ</a:t>
            </a:r>
            <a:r>
              <a:rPr lang="en-GB" dirty="0" smtClean="0">
                <a:solidFill>
                  <a:srgbClr val="FF0000"/>
                </a:solidFill>
              </a:rPr>
              <a:t>.BR ~ 5.3.SM 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 for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/>
          </a:p>
        </p:txBody>
      </p:sp>
      <p:sp>
        <p:nvSpPr>
          <p:cNvPr id="30" name="ZoneTexte 29"/>
          <p:cNvSpPr txBox="1"/>
          <p:nvPr/>
        </p:nvSpPr>
        <p:spPr>
          <a:xfrm>
            <a:off x="4191000" y="2819400"/>
            <a:ext cx="6389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Georgia"/>
              </a:rPr>
              <a:t>limits</a:t>
            </a:r>
            <a:endParaRPr lang="en-GB" sz="1400" dirty="0"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-152400"/>
            <a:ext cx="7239000" cy="904875"/>
          </a:xfrm>
        </p:spPr>
        <p:txBody>
          <a:bodyPr/>
          <a:lstStyle/>
          <a:p>
            <a:r>
              <a:rPr lang="en-GB" dirty="0" err="1" smtClean="0"/>
              <a:t>ttH</a:t>
            </a:r>
            <a:r>
              <a:rPr lang="en-GB" dirty="0" smtClean="0"/>
              <a:t>   Combination</a:t>
            </a:r>
            <a:endParaRPr lang="en-GB" dirty="0"/>
          </a:p>
        </p:txBody>
      </p:sp>
      <p:pic>
        <p:nvPicPr>
          <p:cNvPr id="4" name="Image 3" descr="Screen Shot 2013-06-19 at 5.35.2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676400"/>
            <a:ext cx="4808744" cy="326417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198048" y="2477631"/>
            <a:ext cx="3599939" cy="163121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dirty="0" smtClean="0">
                <a:solidFill>
                  <a:srgbClr val="0000FF"/>
                </a:solidFill>
              </a:rPr>
              <a:t>The expected 95% CL upper 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dirty="0" smtClean="0">
                <a:solidFill>
                  <a:srgbClr val="0000FF"/>
                </a:solidFill>
              </a:rPr>
              <a:t>limits on the signal strength 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p</a:t>
            </a:r>
            <a:r>
              <a:rPr dirty="0" smtClean="0">
                <a:solidFill>
                  <a:srgbClr val="0000FF"/>
                </a:solidFill>
              </a:rPr>
              <a:t>arameter </a:t>
            </a:r>
            <a:r>
              <a:rPr dirty="0" smtClean="0">
                <a:solidFill>
                  <a:srgbClr val="0000FF"/>
                </a:solidFill>
                <a:latin typeface="Georgia"/>
              </a:rPr>
              <a:t>μ = σ/ σ</a:t>
            </a:r>
            <a:r>
              <a:rPr baseline="-25000" dirty="0" smtClean="0">
                <a:solidFill>
                  <a:srgbClr val="0000FF"/>
                </a:solidFill>
                <a:latin typeface="Tahoma"/>
              </a:rPr>
              <a:t>SM</a:t>
            </a:r>
            <a:r>
              <a:rPr dirty="0" smtClean="0">
                <a:solidFill>
                  <a:srgbClr val="0000FF"/>
                </a:solidFill>
                <a:latin typeface="Georgia"/>
              </a:rPr>
              <a:t> </a:t>
            </a:r>
            <a:r>
              <a:rPr dirty="0" smtClean="0">
                <a:solidFill>
                  <a:srgbClr val="0000FF"/>
                </a:solidFill>
              </a:rPr>
              <a:t>as a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dirty="0" smtClean="0">
                <a:solidFill>
                  <a:srgbClr val="0000FF"/>
                </a:solidFill>
              </a:rPr>
              <a:t>function of Higgs mass for the 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dirty="0" smtClean="0">
                <a:solidFill>
                  <a:srgbClr val="0000FF"/>
                </a:solidFill>
              </a:rPr>
              <a:t>combination of channels </a:t>
            </a:r>
            <a:r>
              <a:rPr dirty="0" smtClean="0"/>
              <a:t> </a:t>
            </a:r>
          </a:p>
          <a:p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762000" y="990600"/>
            <a:ext cx="7770276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Combination of the </a:t>
            </a:r>
            <a:r>
              <a:rPr lang="en-GB" sz="2400" dirty="0" err="1" smtClean="0">
                <a:solidFill>
                  <a:srgbClr val="0000FF"/>
                </a:solidFill>
              </a:rPr>
              <a:t>ttH</a:t>
            </a:r>
            <a:r>
              <a:rPr lang="en-GB" sz="2400" dirty="0" smtClean="0">
                <a:solidFill>
                  <a:srgbClr val="0000FF"/>
                </a:solidFill>
              </a:rPr>
              <a:t>-&gt;2 photons with </a:t>
            </a:r>
            <a:r>
              <a:rPr lang="en-GB" sz="2400" dirty="0" err="1" smtClean="0">
                <a:solidFill>
                  <a:srgbClr val="0000FF"/>
                </a:solidFill>
              </a:rPr>
              <a:t>ttH</a:t>
            </a:r>
            <a:r>
              <a:rPr lang="en-GB" sz="2400" dirty="0" smtClean="0">
                <a:solidFill>
                  <a:srgbClr val="0000FF"/>
                </a:solidFill>
              </a:rPr>
              <a:t>-&gt;bb result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953000" y="4572000"/>
            <a:ext cx="4060802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Observed limit at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: 3.3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Expected limit at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:</a:t>
            </a:r>
            <a:r>
              <a:rPr lang="en-GB" dirty="0" smtClean="0">
                <a:solidFill>
                  <a:srgbClr val="FF0000"/>
                </a:solidFill>
              </a:rPr>
              <a:t>  3.1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(95% CL)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Sensitivity to 1-2</a:t>
            </a:r>
            <a:r>
              <a:rPr lang="en-GB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FF0000"/>
                </a:solidFill>
              </a:rPr>
              <a:t>SM within reach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with full data set/all channels!</a:t>
            </a:r>
            <a:r>
              <a:rPr lang="en-GB" dirty="0" smtClean="0">
                <a:solidFill>
                  <a:srgbClr val="0000FF"/>
                </a:solidFill>
              </a:rPr>
              <a:t>  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Explosion 2 8"/>
          <p:cNvSpPr/>
          <p:nvPr/>
        </p:nvSpPr>
        <p:spPr bwMode="auto">
          <a:xfrm>
            <a:off x="6629400" y="1447800"/>
            <a:ext cx="1828800" cy="914400"/>
          </a:xfrm>
          <a:prstGeom prst="irregularSeal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charset="0"/>
              </a:rPr>
              <a:t>NEW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ahoma" charset="0"/>
            </a:endParaRPr>
          </a:p>
        </p:txBody>
      </p:sp>
      <p:pic>
        <p:nvPicPr>
          <p:cNvPr id="11" name="Image 10" descr="Screen Shot 2013-06-24 at 3.21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953000"/>
            <a:ext cx="4415208" cy="1587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/>
              <a:t>High Mass Higgs Searches</a:t>
            </a:r>
            <a:endParaRPr lang="en-GB" dirty="0"/>
          </a:p>
        </p:txBody>
      </p:sp>
      <p:sp>
        <p:nvSpPr>
          <p:cNvPr id="17" name="ZoneTexte 16"/>
          <p:cNvSpPr txBox="1"/>
          <p:nvPr/>
        </p:nvSpPr>
        <p:spPr>
          <a:xfrm>
            <a:off x="128074" y="1066800"/>
            <a:ext cx="2615126" cy="52629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High mass Higgs searches with SM channels WW, ZZ updated with 2012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Statistics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Sensitivity reaches now up to ~ 1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Interpretation of the data in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EW-singlet models; Benchmark models proposed by the LHC XS WG: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See</a:t>
            </a:r>
            <a:r>
              <a:rPr lang="en-GB" dirty="0" smtClean="0"/>
              <a:t> </a:t>
            </a:r>
            <a:r>
              <a:rPr lang="en-GB" sz="1600" dirty="0" smtClean="0"/>
              <a:t>CMS-PAS-13-008</a:t>
            </a:r>
          </a:p>
          <a:p>
            <a:r>
              <a:rPr lang="en-GB" sz="1600" dirty="0" smtClean="0"/>
              <a:t>        CMS-PAS-13-014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13" name="Rectangle 12"/>
          <p:cNvSpPr/>
          <p:nvPr/>
        </p:nvSpPr>
        <p:spPr bwMode="auto">
          <a:xfrm>
            <a:off x="2743200" y="762000"/>
            <a:ext cx="6400800" cy="6324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8" name="Image 17" descr="Screen Shot 2013-06-21 at 11.36.2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808245"/>
            <a:ext cx="3148733" cy="3001755"/>
          </a:xfrm>
          <a:prstGeom prst="rect">
            <a:avLst/>
          </a:prstGeom>
        </p:spPr>
      </p:pic>
      <p:pic>
        <p:nvPicPr>
          <p:cNvPr id="21" name="Espace réservé du contenu 3" descr="Screen Shot 2013-06-17 at 2.51.0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4800" y="3810000"/>
            <a:ext cx="3088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Image 21" descr="Screen Shot 2013-06-21 at 11.40.50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838200"/>
            <a:ext cx="3162370" cy="3048000"/>
          </a:xfrm>
          <a:prstGeom prst="rect">
            <a:avLst/>
          </a:prstGeom>
        </p:spPr>
      </p:pic>
      <p:pic>
        <p:nvPicPr>
          <p:cNvPr id="23" name="Image 22" descr="Screen Shot 2013-06-21 at 11.35.1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3792" y="3886199"/>
            <a:ext cx="3017808" cy="2881871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4038600" y="4724400"/>
            <a:ext cx="92630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ZZ</a:t>
            </a:r>
            <a:r>
              <a:rPr lang="en-GB" kern="0" dirty="0" smtClean="0">
                <a:solidFill>
                  <a:schemeClr val="accent4"/>
                </a:solidFill>
                <a:latin typeface="Arial"/>
                <a:ea typeface="Arial" pitchFamily="-84" charset="0"/>
                <a:cs typeface="Arial" pitchFamily="-84" charset="0"/>
              </a:rPr>
              <a:t>→4l</a:t>
            </a:r>
            <a:endParaRPr lang="en-GB" dirty="0">
              <a:solidFill>
                <a:schemeClr val="accent4"/>
              </a:solidFill>
              <a:latin typeface="Georgia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429000" y="1352490"/>
            <a:ext cx="122586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ZZ</a:t>
            </a:r>
            <a:r>
              <a:rPr lang="en-GB" kern="0" dirty="0" smtClean="0">
                <a:solidFill>
                  <a:schemeClr val="accent4"/>
                </a:solidFill>
                <a:latin typeface="Arial"/>
                <a:ea typeface="Arial" pitchFamily="-84" charset="0"/>
                <a:cs typeface="Arial" pitchFamily="-84" charset="0"/>
              </a:rPr>
              <a:t>→2l2</a:t>
            </a:r>
            <a:r>
              <a:rPr lang="en-GB" kern="0" dirty="0" smtClean="0">
                <a:solidFill>
                  <a:schemeClr val="accent4"/>
                </a:solidFill>
                <a:latin typeface="Georgia"/>
                <a:ea typeface="Arial" pitchFamily="-84" charset="0"/>
                <a:cs typeface="Arial" pitchFamily="-84" charset="0"/>
              </a:rPr>
              <a:t>ν</a:t>
            </a:r>
            <a:endParaRPr lang="en-GB" dirty="0">
              <a:solidFill>
                <a:schemeClr val="accent4"/>
              </a:solidFill>
              <a:latin typeface="Georgia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010400" y="1752600"/>
            <a:ext cx="139618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kern="0" dirty="0" smtClean="0">
                <a:solidFill>
                  <a:schemeClr val="accent4"/>
                </a:solidFill>
                <a:latin typeface="Arial"/>
                <a:ea typeface="Arial" pitchFamily="-84" charset="0"/>
                <a:cs typeface="Arial" pitchFamily="-84" charset="0"/>
              </a:rPr>
              <a:t>WW→2l2</a:t>
            </a:r>
            <a:r>
              <a:rPr lang="en-GB" kern="0" dirty="0" smtClean="0">
                <a:solidFill>
                  <a:schemeClr val="accent4"/>
                </a:solidFill>
                <a:latin typeface="Georgia"/>
                <a:ea typeface="Arial" pitchFamily="-84" charset="0"/>
                <a:cs typeface="Arial" pitchFamily="-84" charset="0"/>
              </a:rPr>
              <a:t>ν</a:t>
            </a:r>
            <a:endParaRPr lang="en-GB" dirty="0">
              <a:solidFill>
                <a:schemeClr val="accent4"/>
              </a:solidFill>
              <a:latin typeface="Georgia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6477000" y="5105400"/>
            <a:ext cx="146706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kern="0" dirty="0" err="1" smtClean="0">
                <a:solidFill>
                  <a:schemeClr val="accent4"/>
                </a:solidFill>
                <a:latin typeface="Arial"/>
                <a:ea typeface="Arial" pitchFamily="-84" charset="0"/>
                <a:cs typeface="Arial" pitchFamily="-84" charset="0"/>
              </a:rPr>
              <a:t>WW→l</a:t>
            </a:r>
            <a:r>
              <a:rPr lang="en-GB" kern="0" dirty="0" err="1" smtClean="0">
                <a:solidFill>
                  <a:schemeClr val="accent4"/>
                </a:solidFill>
                <a:latin typeface="Georgia"/>
                <a:ea typeface="Arial" pitchFamily="-84" charset="0"/>
                <a:cs typeface="Arial" pitchFamily="-84" charset="0"/>
              </a:rPr>
              <a:t>ν</a:t>
            </a:r>
            <a:r>
              <a:rPr lang="en-GB" kern="0" dirty="0" smtClean="0">
                <a:solidFill>
                  <a:schemeClr val="accent4"/>
                </a:solidFill>
                <a:latin typeface="Georgia"/>
                <a:ea typeface="Arial" pitchFamily="-84" charset="0"/>
                <a:cs typeface="Arial" pitchFamily="-84" charset="0"/>
              </a:rPr>
              <a:t> </a:t>
            </a:r>
            <a:r>
              <a:rPr lang="en-GB" kern="0" dirty="0" smtClean="0">
                <a:solidFill>
                  <a:schemeClr val="accent4"/>
                </a:solidFill>
                <a:latin typeface="Tahoma"/>
                <a:ea typeface="Arial" pitchFamily="-84" charset="0"/>
                <a:cs typeface="Arial" pitchFamily="-84" charset="0"/>
              </a:rPr>
              <a:t>jet</a:t>
            </a:r>
            <a:endParaRPr lang="en-GB" dirty="0">
              <a:solidFill>
                <a:schemeClr val="accent4"/>
              </a:solid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4-20 at 10.32.02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914400"/>
            <a:ext cx="8382000" cy="4955537"/>
          </a:xfrm>
        </p:spPr>
      </p:pic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0" y="-76200"/>
            <a:ext cx="92964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Channel Combination &amp; Higgs Properties   </a:t>
            </a:r>
            <a:endParaRPr lang="en-GB" dirty="0">
              <a:effectLst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22117" y="6019800"/>
            <a:ext cx="8374633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Since fall 2012 we have been especially concentrating on measurements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                            of properties of the new particle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Summary of the Five Main Channels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533400" y="5997714"/>
            <a:ext cx="3262932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bb: includes VH and VBF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WW: includes </a:t>
            </a:r>
            <a:r>
              <a:rPr lang="en-GB" dirty="0" err="1" smtClean="0">
                <a:solidFill>
                  <a:srgbClr val="0000FF"/>
                </a:solidFill>
              </a:rPr>
              <a:t>ggF</a:t>
            </a:r>
            <a:r>
              <a:rPr lang="en-GB" dirty="0" smtClean="0">
                <a:solidFill>
                  <a:srgbClr val="0000FF"/>
                </a:solidFill>
              </a:rPr>
              <a:t>, VH, VBF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95400" y="895290"/>
            <a:ext cx="4340701" cy="4616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it-CH" sz="2400" dirty="0" smtClean="0">
                <a:solidFill>
                  <a:srgbClr val="0000FF"/>
                </a:solidFill>
                <a:latin typeface="Tahoma"/>
                <a:cs typeface="Georgia"/>
              </a:rPr>
              <a:t>For a mass of m</a:t>
            </a:r>
            <a:r>
              <a:rPr lang="it-CH" sz="2400" baseline="-25000" dirty="0" smtClean="0">
                <a:solidFill>
                  <a:srgbClr val="0000FF"/>
                </a:solidFill>
                <a:latin typeface="Tahoma"/>
                <a:cs typeface="Georgia"/>
              </a:rPr>
              <a:t>H</a:t>
            </a:r>
            <a:r>
              <a:rPr lang="it-CH" sz="2400" dirty="0" smtClean="0">
                <a:solidFill>
                  <a:srgbClr val="0000FF"/>
                </a:solidFill>
                <a:latin typeface="Tahoma"/>
                <a:cs typeface="Georgia"/>
              </a:rPr>
              <a:t> </a:t>
            </a:r>
            <a:r>
              <a:rPr lang="it-CH" sz="2400" dirty="0">
                <a:solidFill>
                  <a:srgbClr val="0000FF"/>
                </a:solidFill>
                <a:latin typeface="Tahoma"/>
                <a:cs typeface="Georgia"/>
              </a:rPr>
              <a:t>= </a:t>
            </a:r>
            <a:r>
              <a:rPr lang="it-CH" sz="2400" dirty="0" smtClean="0">
                <a:solidFill>
                  <a:srgbClr val="0000FF"/>
                </a:solidFill>
                <a:latin typeface="Tahoma"/>
                <a:cs typeface="Georgia"/>
              </a:rPr>
              <a:t>125.7 GeV</a:t>
            </a:r>
            <a:endParaRPr lang="en-US" sz="2400" dirty="0">
              <a:solidFill>
                <a:srgbClr val="0000FF"/>
              </a:solidFill>
              <a:latin typeface="Tahoma"/>
              <a:cs typeface="Georgia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42855" y="956846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CMS-PAS-HIG-13-005</a:t>
            </a:r>
            <a:endParaRPr lang="en-GB" sz="1600" dirty="0"/>
          </a:p>
        </p:txBody>
      </p:sp>
      <p:pic>
        <p:nvPicPr>
          <p:cNvPr id="12" name="Image 11" descr="Screen Shot 2013-06-23 at 9.48.2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524000"/>
            <a:ext cx="5558781" cy="4349967"/>
          </a:xfrm>
          <a:prstGeom prst="rect">
            <a:avLst/>
          </a:prstGeom>
        </p:spPr>
      </p:pic>
      <p:pic>
        <p:nvPicPr>
          <p:cNvPr id="13" name="Image 12" descr="Screen Shot 2013-06-20 at 3.01.1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419600"/>
            <a:ext cx="460397" cy="736635"/>
          </a:xfrm>
          <a:prstGeom prst="rect">
            <a:avLst/>
          </a:prstGeom>
        </p:spPr>
      </p:pic>
      <p:sp>
        <p:nvSpPr>
          <p:cNvPr id="14" name="TextBox 8"/>
          <p:cNvSpPr txBox="1"/>
          <p:nvPr/>
        </p:nvSpPr>
        <p:spPr>
          <a:xfrm>
            <a:off x="5752547" y="4495800"/>
            <a:ext cx="2553253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  <a:latin typeface="Georgia"/>
                <a:cs typeface="Georgia"/>
              </a:rPr>
              <a:t>3.4</a:t>
            </a:r>
            <a:r>
              <a:rPr lang="en-US" sz="2400" dirty="0">
                <a:solidFill>
                  <a:srgbClr val="000090"/>
                </a:solidFill>
                <a:latin typeface="Symbol" charset="2"/>
                <a:cs typeface="Symbol" charset="2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en-US" sz="24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   </a:t>
            </a:r>
            <a:r>
              <a:rPr lang="en-US" sz="2400" dirty="0" smtClean="0">
                <a:solidFill>
                  <a:srgbClr val="000090"/>
                </a:solidFill>
                <a:latin typeface="Georgia"/>
                <a:cs typeface="Georgia"/>
              </a:rPr>
              <a:t>combined!</a:t>
            </a:r>
            <a:endParaRPr lang="en-US" sz="2400" dirty="0">
              <a:solidFill>
                <a:srgbClr val="000090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5400" y="-152400"/>
            <a:ext cx="7239000" cy="904875"/>
          </a:xfrm>
        </p:spPr>
        <p:txBody>
          <a:bodyPr/>
          <a:lstStyle/>
          <a:p>
            <a:r>
              <a:rPr lang="en-GB" dirty="0" smtClean="0"/>
              <a:t>Mass of the New Particle</a:t>
            </a:r>
            <a:endParaRPr lang="en-GB" dirty="0"/>
          </a:p>
        </p:txBody>
      </p:sp>
      <p:pic>
        <p:nvPicPr>
          <p:cNvPr id="4" name="Image 3" descr="Screen Shot 2013-06-17 at 5.50.5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752600"/>
            <a:ext cx="4112632" cy="3962399"/>
          </a:xfrm>
          <a:prstGeom prst="rect">
            <a:avLst/>
          </a:prstGeom>
        </p:spPr>
      </p:pic>
      <p:pic>
        <p:nvPicPr>
          <p:cNvPr id="5" name="Image 4" descr="Screen Shot 2013-06-17 at 5.51.0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828800"/>
            <a:ext cx="4125219" cy="3949410"/>
          </a:xfrm>
          <a:prstGeom prst="rect">
            <a:avLst/>
          </a:prstGeom>
        </p:spPr>
      </p:pic>
      <p:sp>
        <p:nvSpPr>
          <p:cNvPr id="6" name="Content Placeholder 7"/>
          <p:cNvSpPr txBox="1">
            <a:spLocks/>
          </p:cNvSpPr>
          <p:nvPr/>
        </p:nvSpPr>
        <p:spPr>
          <a:xfrm>
            <a:off x="1752600" y="5941707"/>
            <a:ext cx="5486400" cy="840093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0090"/>
                </a:solidFill>
                <a:latin typeface="Georgia"/>
                <a:ea typeface="+mn-ea"/>
                <a:cs typeface="Georgi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0000FF"/>
                </a:solidFill>
                <a:latin typeface="Georgia"/>
                <a:ea typeface="+mn-ea"/>
                <a:cs typeface="Georgi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3366FF"/>
                </a:solidFill>
                <a:latin typeface="Georgia"/>
                <a:ea typeface="+mn-ea"/>
                <a:cs typeface="Georgi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Georgia"/>
                <a:ea typeface="+mn-ea"/>
                <a:cs typeface="Georgi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1">
                    <a:lumMod val="50000"/>
                  </a:schemeClr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/>
              <a:buNone/>
            </a:pPr>
            <a:r>
              <a:rPr lang="it-CH" sz="2400" dirty="0" smtClean="0">
                <a:solidFill>
                  <a:srgbClr val="0000FF"/>
                </a:solidFill>
                <a:latin typeface="Tahoma"/>
              </a:rPr>
              <a:t>m</a:t>
            </a:r>
            <a:r>
              <a:rPr lang="it-CH" sz="2400" baseline="-25000" dirty="0" smtClean="0">
                <a:solidFill>
                  <a:srgbClr val="0000FF"/>
                </a:solidFill>
                <a:latin typeface="Tahoma"/>
              </a:rPr>
              <a:t>H</a:t>
            </a:r>
            <a:r>
              <a:rPr lang="it-CH" sz="2400" dirty="0" smtClean="0">
                <a:solidFill>
                  <a:srgbClr val="0000FF"/>
                </a:solidFill>
                <a:latin typeface="Tahoma"/>
              </a:rPr>
              <a:t> = 125.7 ± 0.3</a:t>
            </a:r>
            <a:r>
              <a:rPr lang="it-CH" sz="2400" baseline="30000" dirty="0" smtClean="0">
                <a:solidFill>
                  <a:srgbClr val="0000FF"/>
                </a:solidFill>
                <a:latin typeface="Tahoma"/>
              </a:rPr>
              <a:t>(stat)</a:t>
            </a:r>
            <a:r>
              <a:rPr lang="it-CH" sz="2400" dirty="0" smtClean="0">
                <a:solidFill>
                  <a:srgbClr val="0000FF"/>
                </a:solidFill>
                <a:latin typeface="Tahoma"/>
              </a:rPr>
              <a:t> ± 0.3</a:t>
            </a:r>
            <a:r>
              <a:rPr lang="it-CH" sz="2400" baseline="30000" dirty="0" smtClean="0">
                <a:solidFill>
                  <a:srgbClr val="0000FF"/>
                </a:solidFill>
                <a:latin typeface="Tahoma"/>
              </a:rPr>
              <a:t>(syst) </a:t>
            </a:r>
            <a:r>
              <a:rPr lang="it-CH" sz="2400" dirty="0" smtClean="0">
                <a:solidFill>
                  <a:srgbClr val="0000FF"/>
                </a:solidFill>
                <a:latin typeface="Tahoma"/>
              </a:rPr>
              <a:t>GeV </a:t>
            </a:r>
            <a:br>
              <a:rPr lang="it-CH" sz="2400" dirty="0" smtClean="0">
                <a:solidFill>
                  <a:srgbClr val="0000FF"/>
                </a:solidFill>
                <a:latin typeface="Tahoma"/>
              </a:rPr>
            </a:br>
            <a:r>
              <a:rPr lang="it-CH" sz="2400" dirty="0" smtClean="0">
                <a:solidFill>
                  <a:srgbClr val="FF0000"/>
                </a:solidFill>
                <a:latin typeface="Tahoma"/>
              </a:rPr>
              <a:t>= 125.7 ± 0.4 GeV</a:t>
            </a:r>
            <a:endParaRPr lang="it-CH" sz="2400" dirty="0">
              <a:solidFill>
                <a:srgbClr val="FF0000"/>
              </a:solidFill>
              <a:latin typeface="Tahoma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353055" y="838200"/>
            <a:ext cx="6885945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ahoma"/>
                <a:cs typeface="Georgia"/>
              </a:rPr>
              <a:t>H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ZZ4l:</a:t>
            </a:r>
            <a:r>
              <a:rPr lang="en-US" sz="2400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 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m</a:t>
            </a:r>
            <a:r>
              <a:rPr lang="en-US" baseline="-25000" dirty="0" err="1" smtClean="0">
                <a:solidFill>
                  <a:srgbClr val="0000FF"/>
                </a:solidFill>
                <a:latin typeface="Tahoma"/>
                <a:cs typeface="Georgia"/>
              </a:rPr>
              <a:t>H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= 125.8 ± 0.5 (stat.) ±0.2 (syst.)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GeV</a:t>
            </a:r>
            <a:endParaRPr lang="en-US" dirty="0" smtClean="0">
              <a:solidFill>
                <a:srgbClr val="0000FF"/>
              </a:solidFill>
              <a:latin typeface="Tahoma"/>
              <a:cs typeface="Georgia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Tahoma"/>
                <a:cs typeface="Georgia"/>
              </a:rPr>
              <a:t>H </a:t>
            </a:r>
            <a:r>
              <a:rPr lang="en-US" sz="2400" dirty="0" err="1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</a:t>
            </a:r>
            <a:r>
              <a:rPr lang="en-US" sz="2400" dirty="0" err="1" smtClean="0">
                <a:solidFill>
                  <a:srgbClr val="FF0000"/>
                </a:solidFill>
                <a:latin typeface="Georgia"/>
                <a:cs typeface="Georgia"/>
                <a:sym typeface="Wingdings"/>
              </a:rPr>
              <a:t>γγ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: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       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m</a:t>
            </a:r>
            <a:r>
              <a:rPr lang="en-US" baseline="-25000" dirty="0" err="1" smtClean="0">
                <a:solidFill>
                  <a:srgbClr val="0000FF"/>
                </a:solidFill>
                <a:latin typeface="Tahoma"/>
                <a:cs typeface="Georgia"/>
              </a:rPr>
              <a:t>H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=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125.4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± 0.5 (stat.) ±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0.6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(syst.)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GeV</a:t>
            </a:r>
            <a:endParaRPr lang="en-US" dirty="0">
              <a:solidFill>
                <a:srgbClr val="0000FF"/>
              </a:solidFill>
              <a:latin typeface="Tahoma"/>
              <a:cs typeface="Georgia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562600" y="2286000"/>
            <a:ext cx="1557237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Signal strength</a:t>
            </a:r>
          </a:p>
          <a:p>
            <a:r>
              <a:rPr lang="en-GB" sz="1600" dirty="0" smtClean="0"/>
              <a:t>versus mass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Screen Shot 2013-06-17 at 5.52.4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143000"/>
            <a:ext cx="4305117" cy="4114800"/>
          </a:xfrm>
          <a:prstGeom prst="rect">
            <a:avLst/>
          </a:prstGeom>
        </p:spPr>
      </p:pic>
      <p:pic>
        <p:nvPicPr>
          <p:cNvPr id="6" name="Image 5" descr="Screen Shot 2013-06-17 at 5.53.0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143000"/>
            <a:ext cx="4277312" cy="41148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Consistency with SM Hypothesis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981200" y="5715000"/>
            <a:ext cx="5666485" cy="461665"/>
          </a:xfrm>
          <a:prstGeom prst="rect">
            <a:avLst/>
          </a:prstGeom>
          <a:solidFill>
            <a:schemeClr val="accent3"/>
          </a:solidFill>
          <a:ln w="38100" cmpd="sng">
            <a:noFill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ahoma"/>
                <a:cs typeface="Georgia"/>
              </a:rPr>
              <a:t>Combined signal strength: </a:t>
            </a:r>
            <a:r>
              <a:rPr lang="el-GR" sz="2400" dirty="0" smtClean="0">
                <a:solidFill>
                  <a:srgbClr val="FF0000"/>
                </a:solidFill>
                <a:latin typeface="Georgia"/>
                <a:cs typeface="Georgia"/>
              </a:rPr>
              <a:t>μ</a:t>
            </a:r>
            <a:r>
              <a:rPr lang="el-GR" sz="2400" dirty="0" smtClean="0">
                <a:solidFill>
                  <a:srgbClr val="FF0000"/>
                </a:solidFill>
                <a:latin typeface="Tahoma"/>
                <a:cs typeface="Georgia"/>
              </a:rPr>
              <a:t>=0.80±0.14</a:t>
            </a:r>
            <a:endParaRPr lang="en-US" sz="2400" dirty="0">
              <a:solidFill>
                <a:srgbClr val="FF0000"/>
              </a:solidFill>
              <a:latin typeface="Tahoma"/>
              <a:cs typeface="Georgi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15000" y="5257800"/>
            <a:ext cx="3124200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90"/>
                </a:solidFill>
                <a:latin typeface="Tahoma"/>
                <a:cs typeface="Georgia"/>
              </a:rPr>
              <a:t>p-</a:t>
            </a:r>
            <a:r>
              <a:rPr lang="en-US" dirty="0" smtClean="0">
                <a:solidFill>
                  <a:srgbClr val="000090"/>
                </a:solidFill>
                <a:latin typeface="Tahoma"/>
                <a:cs typeface="Georgia"/>
              </a:rPr>
              <a:t>value= 0.52  </a:t>
            </a:r>
            <a:r>
              <a:rPr lang="en-US" dirty="0" err="1" smtClean="0">
                <a:solidFill>
                  <a:srgbClr val="000090"/>
                </a:solidFill>
                <a:latin typeface="Tahoma"/>
                <a:cs typeface="Georgia"/>
              </a:rPr>
              <a:t>w.r.t</a:t>
            </a:r>
            <a:r>
              <a:rPr lang="en-US" dirty="0" smtClean="0">
                <a:solidFill>
                  <a:srgbClr val="000090"/>
                </a:solidFill>
                <a:latin typeface="Tahoma"/>
              </a:rPr>
              <a:t>.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=1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" y="5257800"/>
            <a:ext cx="3124200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90"/>
                </a:solidFill>
                <a:latin typeface="Tahoma"/>
                <a:cs typeface="Georgia"/>
              </a:rPr>
              <a:t>p-</a:t>
            </a:r>
            <a:r>
              <a:rPr lang="en-US" dirty="0" smtClean="0">
                <a:solidFill>
                  <a:srgbClr val="000090"/>
                </a:solidFill>
                <a:latin typeface="Tahoma"/>
                <a:cs typeface="Georgia"/>
              </a:rPr>
              <a:t>value= 0.65  </a:t>
            </a:r>
            <a:r>
              <a:rPr lang="en-US" dirty="0" err="1" smtClean="0">
                <a:solidFill>
                  <a:srgbClr val="000090"/>
                </a:solidFill>
                <a:latin typeface="Tahoma"/>
                <a:cs typeface="Georgia"/>
              </a:rPr>
              <a:t>w.r.t</a:t>
            </a:r>
            <a:r>
              <a:rPr lang="en-US" dirty="0" smtClean="0">
                <a:solidFill>
                  <a:srgbClr val="000090"/>
                </a:solidFill>
              </a:rPr>
              <a:t>.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=1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55073" y="6324600"/>
            <a:ext cx="7650727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Here and further: bb results based on 12 fb</a:t>
            </a:r>
            <a:r>
              <a:rPr lang="en-GB" sz="1800" baseline="30000" dirty="0" smtClean="0"/>
              <a:t>-1</a:t>
            </a:r>
            <a:r>
              <a:rPr lang="en-GB" sz="1800" dirty="0" smtClean="0"/>
              <a:t> at 8 </a:t>
            </a:r>
            <a:r>
              <a:rPr lang="en-GB" sz="1800" dirty="0" err="1" smtClean="0"/>
              <a:t>TeV</a:t>
            </a:r>
            <a:r>
              <a:rPr lang="en-GB" sz="1800" dirty="0" smtClean="0"/>
              <a:t> and 5 fb</a:t>
            </a:r>
            <a:r>
              <a:rPr lang="en-GB" sz="1800" baseline="30000" dirty="0" smtClean="0"/>
              <a:t>-1</a:t>
            </a:r>
            <a:r>
              <a:rPr lang="en-GB" sz="1800" dirty="0" smtClean="0"/>
              <a:t> at 7 </a:t>
            </a:r>
            <a:r>
              <a:rPr lang="en-GB" sz="1800" dirty="0" err="1" smtClean="0"/>
              <a:t>TeV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6-17 at 5.53.37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1600200"/>
            <a:ext cx="4863477" cy="4678413"/>
          </a:xfr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Consistency with SM Hypothesis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-76200" y="914400"/>
            <a:ext cx="9286617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0000FF"/>
                </a:solidFill>
              </a:rPr>
              <a:t> </a:t>
            </a:r>
            <a:r>
              <a:rPr lang="en-GB" sz="2200" dirty="0" smtClean="0">
                <a:solidFill>
                  <a:srgbClr val="FF0000"/>
                </a:solidFill>
              </a:rPr>
              <a:t>2-dimensional view: </a:t>
            </a:r>
            <a:r>
              <a:rPr lang="en-GB" sz="2200" dirty="0" smtClean="0">
                <a:solidFill>
                  <a:srgbClr val="0000FF"/>
                </a:solidFill>
              </a:rPr>
              <a:t>test production modes in the various decay modes </a:t>
            </a:r>
            <a:endParaRPr lang="en-GB" sz="2200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04800" y="2133600"/>
            <a:ext cx="166531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Vector Boson</a:t>
            </a:r>
          </a:p>
          <a:p>
            <a:r>
              <a:rPr lang="en-GB" dirty="0" smtClean="0"/>
              <a:t>Couplings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7239000" y="5257800"/>
            <a:ext cx="127946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Fermion</a:t>
            </a:r>
            <a:endParaRPr lang="en-GB" dirty="0" smtClean="0"/>
          </a:p>
          <a:p>
            <a:r>
              <a:rPr lang="en-GB" dirty="0" smtClean="0"/>
              <a:t>Couplings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6-17 at 5.54.5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86000"/>
            <a:ext cx="3034496" cy="2905760"/>
          </a:xfrm>
        </p:spPr>
      </p:pic>
      <p:pic>
        <p:nvPicPr>
          <p:cNvPr id="5" name="Image 4" descr="Screen Shot 2013-06-17 at 5.55.0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286000"/>
            <a:ext cx="3004867" cy="2895600"/>
          </a:xfrm>
          <a:prstGeom prst="rect">
            <a:avLst/>
          </a:prstGeom>
        </p:spPr>
      </p:pic>
      <p:pic>
        <p:nvPicPr>
          <p:cNvPr id="6" name="Image 5" descr="Screen Shot 2013-06-17 at 5.55.20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2286000"/>
            <a:ext cx="3094058" cy="2895600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Signal Strength for Different Modes 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228600" y="1733490"/>
            <a:ext cx="238729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Gluon Gluon Fusion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200400" y="1733490"/>
            <a:ext cx="25908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Vector Boson Fusion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6248400" y="1752600"/>
            <a:ext cx="28194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Associated production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304800" y="990600"/>
            <a:ext cx="799504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Likelihood scans versus the different </a:t>
            </a:r>
            <a:r>
              <a:rPr lang="en-GB" dirty="0" err="1" smtClean="0">
                <a:solidFill>
                  <a:srgbClr val="0000FF"/>
                </a:solidFill>
                <a:latin typeface="Georgia"/>
              </a:rPr>
              <a:t>μ</a:t>
            </a:r>
            <a:r>
              <a:rPr lang="en-GB" dirty="0" smtClean="0">
                <a:solidFill>
                  <a:srgbClr val="0000FF"/>
                </a:solidFill>
                <a:latin typeface="Georgia"/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values, using all decay modes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143000" y="5562600"/>
            <a:ext cx="7282763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Data in good agreement with the expectation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Approximately a 2σsignificance for the VBF channel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764346"/>
            <a:ext cx="3607963" cy="258845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67594" y="1633802"/>
            <a:ext cx="2328005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Tahoma"/>
                <a:cs typeface="Georgia"/>
              </a:rPr>
              <a:t>Electron ID+ isolation </a:t>
            </a:r>
            <a:r>
              <a:rPr lang="fr-FR" sz="1400" dirty="0" err="1" smtClean="0">
                <a:latin typeface="Tahoma"/>
                <a:cs typeface="Georgia"/>
              </a:rPr>
              <a:t>eff</a:t>
            </a:r>
            <a:r>
              <a:rPr lang="fr-FR" sz="1400" dirty="0" smtClean="0">
                <a:latin typeface="Tahoma"/>
                <a:cs typeface="Georgia"/>
              </a:rPr>
              <a:t>.</a:t>
            </a:r>
          </a:p>
          <a:p>
            <a:r>
              <a:rPr lang="fr-FR" sz="1400" dirty="0" smtClean="0">
                <a:latin typeface="Tahoma"/>
                <a:cs typeface="Georgia"/>
              </a:rPr>
              <a:t>(</a:t>
            </a:r>
            <a:r>
              <a:rPr lang="fr-FR" sz="1400" dirty="0" err="1" smtClean="0">
                <a:latin typeface="Tahoma"/>
                <a:cs typeface="Georgia"/>
              </a:rPr>
              <a:t>Endcaps</a:t>
            </a:r>
            <a:r>
              <a:rPr lang="fr-FR" sz="1400" dirty="0" smtClean="0">
                <a:latin typeface="Tahoma"/>
                <a:cs typeface="Georgia"/>
              </a:rPr>
              <a:t>)</a:t>
            </a:r>
            <a:endParaRPr lang="fr-FR" sz="1400" dirty="0">
              <a:latin typeface="Tahoma"/>
              <a:cs typeface="Georgia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5735" y="838200"/>
            <a:ext cx="2595066" cy="25146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5118100" y="1718846"/>
            <a:ext cx="11303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Tahoma"/>
                <a:cs typeface="Georgia"/>
              </a:rPr>
              <a:t>Muon ID</a:t>
            </a:r>
            <a:endParaRPr lang="fr-FR" sz="1600" dirty="0">
              <a:latin typeface="Tahoma"/>
              <a:cs typeface="Georgi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29" y="3502044"/>
            <a:ext cx="2760622" cy="33305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7594" y="4747145"/>
            <a:ext cx="1528383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MET resolution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273794" y="3124200"/>
            <a:ext cx="1090363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# vertices</a:t>
            </a:r>
            <a:endParaRPr lang="en-US" sz="1600" dirty="0"/>
          </a:p>
        </p:txBody>
      </p:sp>
      <p:sp>
        <p:nvSpPr>
          <p:cNvPr id="18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Detector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Performance: Pile-Up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06979" y="3810000"/>
            <a:ext cx="3101715" cy="266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6400800" y="1340584"/>
            <a:ext cx="2716033" cy="163121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Object performance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as a function of the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pile-up: </a:t>
            </a:r>
            <a:r>
              <a:rPr lang="en-GB" dirty="0" err="1" smtClean="0">
                <a:solidFill>
                  <a:srgbClr val="0000FF"/>
                </a:solidFill>
              </a:rPr>
              <a:t>ie</a:t>
            </a:r>
            <a:r>
              <a:rPr lang="en-GB" dirty="0" smtClean="0">
                <a:solidFill>
                  <a:srgbClr val="0000FF"/>
                </a:solidFill>
              </a:rPr>
              <a:t> the </a:t>
            </a:r>
            <a:r>
              <a:rPr lang="en-GB" dirty="0" smtClean="0">
                <a:solidFill>
                  <a:srgbClr val="FF0000"/>
                </a:solidFill>
              </a:rPr>
              <a:t>number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of reconstructed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vertices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3" name="Picture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62490" y="4038600"/>
            <a:ext cx="318151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6019800" y="5892224"/>
            <a:ext cx="2971800" cy="58477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Tahoma"/>
                <a:cs typeface="Georgia"/>
              </a:rPr>
              <a:t>Data/MC ratio using </a:t>
            </a:r>
            <a:r>
              <a:rPr lang="en-US" sz="1600" dirty="0" err="1">
                <a:solidFill>
                  <a:schemeClr val="tx2">
                    <a:lumMod val="75000"/>
                  </a:schemeClr>
                </a:solidFill>
                <a:latin typeface="Tahoma"/>
                <a:cs typeface="Georgia"/>
              </a:rPr>
              <a:t>Z→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  <a:latin typeface="Georgia"/>
                <a:cs typeface="Georgia"/>
              </a:rPr>
              <a:t>μμ</a:t>
            </a:r>
            <a:endParaRPr lang="en-US" sz="1600" dirty="0" smtClean="0">
              <a:solidFill>
                <a:schemeClr val="tx2">
                  <a:lumMod val="75000"/>
                </a:schemeClr>
              </a:solidFill>
              <a:latin typeface="Georgia"/>
              <a:cs typeface="Georgia"/>
            </a:endParaRPr>
          </a:p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Tahoma"/>
                <a:cs typeface="Georgia"/>
              </a:rPr>
              <a:t>w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Tahoma"/>
                <a:cs typeface="Georgia"/>
              </a:rPr>
              <a:t>ith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  <a:latin typeface="Tahoma"/>
                <a:cs typeface="Symbol" charset="2"/>
              </a:rPr>
              <a:t>muon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Tahoma"/>
                <a:cs typeface="Georgia"/>
              </a:rPr>
              <a:t> tracks removed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Tahoma"/>
              <a:cs typeface="Georgia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019800" y="3700046"/>
            <a:ext cx="3048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Tahoma"/>
                <a:cs typeface="Georgia"/>
              </a:rPr>
              <a:t>Vertex </a:t>
            </a:r>
            <a:r>
              <a:rPr lang="fr-FR" sz="1600" dirty="0" err="1" smtClean="0">
                <a:latin typeface="Tahoma"/>
                <a:cs typeface="Georgia"/>
              </a:rPr>
              <a:t>reco</a:t>
            </a:r>
            <a:r>
              <a:rPr lang="fr-FR" sz="1600" dirty="0" smtClean="0">
                <a:latin typeface="Tahoma"/>
                <a:cs typeface="Georgia"/>
              </a:rPr>
              <a:t> </a:t>
            </a:r>
            <a:r>
              <a:rPr lang="fr-FR" sz="1600" dirty="0" err="1" smtClean="0">
                <a:latin typeface="Tahoma"/>
                <a:cs typeface="Georgia"/>
              </a:rPr>
              <a:t>efficiency</a:t>
            </a:r>
            <a:r>
              <a:rPr lang="fr-FR" sz="1600" dirty="0" smtClean="0">
                <a:latin typeface="Tahoma"/>
                <a:cs typeface="Georgia"/>
              </a:rPr>
              <a:t> (for </a:t>
            </a:r>
            <a:r>
              <a:rPr lang="fr-FR" sz="1600" dirty="0" err="1" smtClean="0">
                <a:latin typeface="Georgia"/>
                <a:cs typeface="Georgia"/>
              </a:rPr>
              <a:t>γγ</a:t>
            </a:r>
            <a:r>
              <a:rPr lang="fr-FR" sz="1600" dirty="0" smtClean="0">
                <a:latin typeface="Tahoma"/>
                <a:cs typeface="Georgia"/>
              </a:rPr>
              <a:t>)</a:t>
            </a:r>
            <a:endParaRPr lang="fr-FR" sz="1600" dirty="0">
              <a:latin typeface="Tahoma"/>
              <a:cs typeface="Georgia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733800" y="4724400"/>
            <a:ext cx="1905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Tahoma"/>
                <a:cs typeface="Georgia"/>
              </a:rPr>
              <a:t>Tau </a:t>
            </a:r>
            <a:r>
              <a:rPr lang="fr-FR" sz="1600" dirty="0" err="1" smtClean="0">
                <a:latin typeface="Tahoma"/>
                <a:cs typeface="Georgia"/>
              </a:rPr>
              <a:t>reco</a:t>
            </a:r>
            <a:r>
              <a:rPr lang="fr-FR" sz="1600" dirty="0" smtClean="0">
                <a:latin typeface="Tahoma"/>
                <a:cs typeface="Georgia"/>
              </a:rPr>
              <a:t> </a:t>
            </a:r>
            <a:r>
              <a:rPr lang="fr-FR" sz="1600" dirty="0" err="1" smtClean="0">
                <a:latin typeface="Tahoma"/>
                <a:cs typeface="Georgia"/>
              </a:rPr>
              <a:t>efficiency</a:t>
            </a:r>
            <a:r>
              <a:rPr lang="fr-FR" sz="1600" dirty="0" smtClean="0">
                <a:latin typeface="Tahoma"/>
                <a:cs typeface="Georgia"/>
              </a:rPr>
              <a:t> </a:t>
            </a:r>
            <a:endParaRPr lang="fr-FR" sz="1600" dirty="0">
              <a:latin typeface="Tahoma"/>
              <a:cs typeface="Georgia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4648200" y="6290846"/>
            <a:ext cx="1090363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# vertices</a:t>
            </a:r>
            <a:endParaRPr lang="en-US" sz="16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74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904875"/>
          </a:xfrm>
        </p:spPr>
        <p:txBody>
          <a:bodyPr/>
          <a:lstStyle/>
          <a:p>
            <a:r>
              <a:rPr lang="en-GB" dirty="0" smtClean="0"/>
              <a:t>Couplings to Fermions and Bosons</a:t>
            </a:r>
            <a:endParaRPr lang="en-GB" dirty="0"/>
          </a:p>
        </p:txBody>
      </p:sp>
      <p:pic>
        <p:nvPicPr>
          <p:cNvPr id="4" name="Espace réservé du contenu 3" descr="Screen Shot 2013-06-17 at 5.56.2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209800"/>
            <a:ext cx="4033545" cy="3886200"/>
          </a:xfrm>
        </p:spPr>
      </p:pic>
      <p:pic>
        <p:nvPicPr>
          <p:cNvPr id="5" name="Image 4" descr="Screen Shot 2013-06-17 at 5.56.4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159771"/>
            <a:ext cx="3962400" cy="3860029"/>
          </a:xfrm>
          <a:prstGeom prst="rect">
            <a:avLst/>
          </a:prstGeom>
        </p:spPr>
      </p:pic>
      <p:pic>
        <p:nvPicPr>
          <p:cNvPr id="6" name="Image 5" descr="Screen Shot 2013-04-21 at 4.44.5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762000"/>
            <a:ext cx="5022028" cy="124816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819400" y="2590800"/>
            <a:ext cx="139072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Overall result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562600" y="1981200"/>
            <a:ext cx="359295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Contributions from all decay channels 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85800" y="914400"/>
            <a:ext cx="228600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47800" y="6172200"/>
            <a:ext cx="7026533" cy="46166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Results within 1</a:t>
            </a:r>
            <a:r>
              <a:rPr lang="en-GB" sz="2400" dirty="0" smtClean="0">
                <a:solidFill>
                  <a:srgbClr val="FF0000"/>
                </a:solidFill>
                <a:latin typeface="Georgia"/>
              </a:rPr>
              <a:t>σ </a:t>
            </a:r>
            <a:r>
              <a:rPr lang="en-GB" sz="2400" dirty="0" smtClean="0">
                <a:solidFill>
                  <a:srgbClr val="FF0000"/>
                </a:solidFill>
              </a:rPr>
              <a:t>of the Standard Model Prediction </a:t>
            </a:r>
            <a:r>
              <a:rPr lang="en-GB" sz="2400" dirty="0" smtClean="0">
                <a:solidFill>
                  <a:srgbClr val="FF0000"/>
                </a:solidFill>
                <a:latin typeface="Georgia"/>
              </a:rPr>
              <a:t> </a:t>
            </a:r>
            <a:endParaRPr lang="en-GB" sz="2400" dirty="0"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67400" y="889337"/>
            <a:ext cx="3082302" cy="1015663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For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m</a:t>
            </a:r>
            <a:r>
              <a:rPr lang="en-US" baseline="-25000" dirty="0" err="1" smtClean="0">
                <a:solidFill>
                  <a:srgbClr val="0000FF"/>
                </a:solidFill>
                <a:latin typeface="Tahoma"/>
                <a:cs typeface="Georgia"/>
              </a:rPr>
              <a:t>H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</a:t>
            </a:r>
            <a:r>
              <a:rPr lang="en-US" dirty="0">
                <a:solidFill>
                  <a:srgbClr val="0000FF"/>
                </a:solidFill>
                <a:latin typeface="Tahoma"/>
                <a:cs typeface="Georgia"/>
              </a:rPr>
              <a:t>=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125.7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GeV</a:t>
            </a:r>
            <a:endParaRPr lang="en-US" dirty="0" smtClean="0">
              <a:solidFill>
                <a:srgbClr val="0000FF"/>
              </a:solidFill>
              <a:latin typeface="Tahoma"/>
              <a:cs typeface="Georgia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n-US" dirty="0" smtClean="0">
                <a:solidFill>
                  <a:srgbClr val="0000FF"/>
                </a:solidFill>
              </a:rPr>
              <a:t>(H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gg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) 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  <a:sym typeface="Wingdings"/>
              </a:rPr>
              <a:t>~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|</a:t>
            </a:r>
            <a:r>
              <a:rPr lang="en-US" dirty="0">
                <a:solidFill>
                  <a:srgbClr val="0000FF"/>
                </a:solidFill>
                <a:latin typeface="Symbol" charset="2"/>
                <a:cs typeface="Symbol" charset="2"/>
              </a:rPr>
              <a:t>a k</a:t>
            </a:r>
            <a:r>
              <a:rPr lang="en-US" baseline="-25000" dirty="0">
                <a:solidFill>
                  <a:srgbClr val="0000FF"/>
                </a:solidFill>
              </a:rPr>
              <a:t>V</a:t>
            </a:r>
            <a:r>
              <a:rPr lang="en-US" dirty="0">
                <a:solidFill>
                  <a:srgbClr val="0000FF"/>
                </a:solidFill>
              </a:rPr>
              <a:t> + </a:t>
            </a:r>
            <a:r>
              <a:rPr lang="en-US" dirty="0">
                <a:solidFill>
                  <a:srgbClr val="0000FF"/>
                </a:solidFill>
                <a:latin typeface="Symbol" charset="2"/>
                <a:cs typeface="Symbol" charset="2"/>
              </a:rPr>
              <a:t>b k</a:t>
            </a:r>
            <a:r>
              <a:rPr lang="en-US" sz="2400" baseline="-25000" dirty="0">
                <a:solidFill>
                  <a:srgbClr val="0000FF"/>
                </a:solidFill>
              </a:rPr>
              <a:t>f</a:t>
            </a:r>
            <a:r>
              <a:rPr lang="en-US" dirty="0">
                <a:solidFill>
                  <a:srgbClr val="0000FF"/>
                </a:solidFill>
              </a:rPr>
              <a:t>|</a:t>
            </a:r>
            <a:r>
              <a:rPr lang="en-US" sz="2400" baseline="30000" dirty="0">
                <a:solidFill>
                  <a:srgbClr val="0000FF"/>
                </a:solidFill>
              </a:rPr>
              <a:t>2</a:t>
            </a:r>
            <a:r>
              <a:rPr lang="en-US" baseline="30000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</a:p>
          <a:p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a</a:t>
            </a:r>
            <a:r>
              <a:rPr lang="en-US" dirty="0">
                <a:solidFill>
                  <a:srgbClr val="0000FF"/>
                </a:solidFill>
                <a:latin typeface="Symbol" charset="2"/>
                <a:cs typeface="Symbol" charset="2"/>
              </a:rPr>
              <a:t>/b = -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0.2, 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G</a:t>
            </a:r>
            <a:r>
              <a:rPr lang="en-US" baseline="-25000" dirty="0" smtClean="0">
                <a:solidFill>
                  <a:srgbClr val="0000FF"/>
                </a:solidFill>
                <a:latin typeface="Georgia"/>
                <a:cs typeface="Georgia"/>
              </a:rPr>
              <a:t>BSM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= 0</a:t>
            </a:r>
            <a:endParaRPr lang="en-US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Custodial Symmetry Test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76200" y="914400"/>
            <a:ext cx="8932303" cy="107721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Modify the SM Higgs boson couplings to the W and Z bosons introducing two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scaling factors </a:t>
            </a:r>
            <a:r>
              <a:rPr lang="en-GB" dirty="0" smtClean="0">
                <a:solidFill>
                  <a:srgbClr val="0000FF"/>
                </a:solidFill>
                <a:latin typeface="Georgia"/>
              </a:rPr>
              <a:t>κ</a:t>
            </a:r>
            <a:r>
              <a:rPr lang="en-GB" baseline="-25000" dirty="0" smtClean="0">
                <a:solidFill>
                  <a:srgbClr val="0000FF"/>
                </a:solidFill>
              </a:rPr>
              <a:t>W</a:t>
            </a:r>
            <a:r>
              <a:rPr lang="en-GB" dirty="0" smtClean="0">
                <a:solidFill>
                  <a:srgbClr val="0000FF"/>
                </a:solidFill>
              </a:rPr>
              <a:t> and </a:t>
            </a:r>
            <a:r>
              <a:rPr lang="en-GB" dirty="0" smtClean="0">
                <a:solidFill>
                  <a:srgbClr val="0000FF"/>
                </a:solidFill>
                <a:latin typeface="Georgia"/>
              </a:rPr>
              <a:t>κ</a:t>
            </a:r>
            <a:r>
              <a:rPr lang="en-GB" baseline="-25000" dirty="0" smtClean="0">
                <a:solidFill>
                  <a:srgbClr val="0000FF"/>
                </a:solidFill>
              </a:rPr>
              <a:t>Z</a:t>
            </a:r>
            <a:r>
              <a:rPr lang="en-GB" dirty="0" smtClean="0">
                <a:solidFill>
                  <a:srgbClr val="0000FF"/>
                </a:solidFill>
              </a:rPr>
              <a:t> and perform combinations to assess if</a:t>
            </a:r>
          </a:p>
          <a:p>
            <a:r>
              <a:rPr lang="en-GB" sz="2400" dirty="0" smtClean="0"/>
              <a:t>                               </a:t>
            </a:r>
            <a:r>
              <a:rPr lang="en-GB" sz="2400" dirty="0" smtClean="0">
                <a:solidFill>
                  <a:srgbClr val="FF0000"/>
                </a:solidFill>
                <a:latin typeface="Georgia"/>
              </a:rPr>
              <a:t>λ</a:t>
            </a:r>
            <a:r>
              <a:rPr lang="en-GB" sz="2400" baseline="-25000" dirty="0" smtClean="0">
                <a:solidFill>
                  <a:srgbClr val="FF0000"/>
                </a:solidFill>
              </a:rPr>
              <a:t>WZ</a:t>
            </a:r>
            <a:r>
              <a:rPr lang="en-GB" sz="2400" dirty="0" smtClean="0">
                <a:solidFill>
                  <a:srgbClr val="FF0000"/>
                </a:solidFill>
              </a:rPr>
              <a:t> = </a:t>
            </a:r>
            <a:r>
              <a:rPr lang="en-GB" sz="2400" dirty="0" smtClean="0">
                <a:solidFill>
                  <a:srgbClr val="FF0000"/>
                </a:solidFill>
                <a:latin typeface="Georgia"/>
              </a:rPr>
              <a:t>κ</a:t>
            </a:r>
            <a:r>
              <a:rPr lang="en-GB" sz="2400" baseline="-25000" dirty="0" smtClean="0">
                <a:solidFill>
                  <a:srgbClr val="FF0000"/>
                </a:solidFill>
              </a:rPr>
              <a:t>W</a:t>
            </a:r>
            <a:r>
              <a:rPr lang="en-GB" sz="2400" dirty="0" smtClean="0">
                <a:solidFill>
                  <a:srgbClr val="FF0000"/>
                </a:solidFill>
              </a:rPr>
              <a:t>/</a:t>
            </a:r>
            <a:r>
              <a:rPr lang="en-GB" sz="2400" dirty="0" smtClean="0">
                <a:solidFill>
                  <a:srgbClr val="FF0000"/>
                </a:solidFill>
                <a:latin typeface="Georgia"/>
              </a:rPr>
              <a:t>κ</a:t>
            </a:r>
            <a:r>
              <a:rPr lang="en-GB" sz="2400" baseline="-25000" dirty="0" smtClean="0">
                <a:solidFill>
                  <a:srgbClr val="FF0000"/>
                </a:solidFill>
              </a:rPr>
              <a:t>Z</a:t>
            </a:r>
            <a:r>
              <a:rPr lang="en-GB" sz="2400" dirty="0" smtClean="0">
                <a:solidFill>
                  <a:srgbClr val="FF0000"/>
                </a:solidFill>
              </a:rPr>
              <a:t> = 1             </a:t>
            </a:r>
            <a:r>
              <a:rPr lang="en-GB" dirty="0" smtClean="0">
                <a:solidFill>
                  <a:srgbClr val="FF0000"/>
                </a:solidFill>
              </a:rPr>
              <a:t>for </a:t>
            </a:r>
            <a:r>
              <a:rPr lang="en-GB" dirty="0" err="1" smtClean="0">
                <a:solidFill>
                  <a:srgbClr val="FF0000"/>
                </a:solidFill>
              </a:rPr>
              <a:t>m</a:t>
            </a:r>
            <a:r>
              <a:rPr lang="en-GB" baseline="-25000" dirty="0" err="1" smtClean="0">
                <a:solidFill>
                  <a:srgbClr val="FF0000"/>
                </a:solidFill>
              </a:rPr>
              <a:t>H</a:t>
            </a:r>
            <a:r>
              <a:rPr lang="en-GB" dirty="0" smtClean="0">
                <a:solidFill>
                  <a:srgbClr val="FF0000"/>
                </a:solidFill>
              </a:rPr>
              <a:t> = 125.7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209800" y="6172200"/>
            <a:ext cx="5188389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95% CL interval for </a:t>
            </a:r>
            <a:r>
              <a:rPr lang="en-GB" sz="2400" dirty="0" smtClean="0">
                <a:solidFill>
                  <a:srgbClr val="FF0000"/>
                </a:solidFill>
                <a:latin typeface="Georgia"/>
              </a:rPr>
              <a:t>λ</a:t>
            </a:r>
            <a:r>
              <a:rPr lang="en-GB" sz="2400" baseline="-25000" dirty="0" smtClean="0">
                <a:solidFill>
                  <a:srgbClr val="FF0000"/>
                </a:solidFill>
              </a:rPr>
              <a:t>WZ</a:t>
            </a:r>
            <a:r>
              <a:rPr lang="en-GB" sz="2400" dirty="0" smtClean="0">
                <a:solidFill>
                  <a:srgbClr val="FF0000"/>
                </a:solidFill>
              </a:rPr>
              <a:t> : [0.62,1.19]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9" name="Espace réservé du contenu 3" descr="Screen Shot 2013-06-17 at 5.57.3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057400"/>
            <a:ext cx="4118646" cy="3962400"/>
          </a:xfrm>
        </p:spPr>
      </p:pic>
      <p:pic>
        <p:nvPicPr>
          <p:cNvPr id="10" name="Image 9" descr="Screen Shot 2013-06-17 at 5.57.5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133600"/>
            <a:ext cx="4039684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458200" cy="904875"/>
          </a:xfrm>
        </p:spPr>
        <p:txBody>
          <a:bodyPr/>
          <a:lstStyle/>
          <a:p>
            <a:r>
              <a:rPr lang="en-GB" dirty="0" smtClean="0"/>
              <a:t>Summary of the Couplings Test</a:t>
            </a:r>
            <a:endParaRPr lang="en-GB" dirty="0"/>
          </a:p>
        </p:txBody>
      </p:sp>
      <p:pic>
        <p:nvPicPr>
          <p:cNvPr id="4" name="Espace réservé du contenu 3" descr="Screen Shot 2013-06-17 at 6.01.4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2057400"/>
            <a:ext cx="4039683" cy="3886200"/>
          </a:xfrm>
        </p:spPr>
      </p:pic>
      <p:pic>
        <p:nvPicPr>
          <p:cNvPr id="5" name="Image 4" descr="Screen Shot 2013-06-17 at 6.02.0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317" y="2057400"/>
            <a:ext cx="4039683" cy="38862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724400" y="1447800"/>
            <a:ext cx="4038600" cy="64633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fr-FR" sz="1800" dirty="0" smtClean="0">
                <a:solidFill>
                  <a:srgbClr val="FF0000"/>
                </a:solidFill>
              </a:rPr>
              <a:t>for a </a:t>
            </a:r>
            <a:r>
              <a:rPr lang="fr-FR" sz="1800" dirty="0" err="1" smtClean="0">
                <a:solidFill>
                  <a:srgbClr val="FF0000"/>
                </a:solidFill>
              </a:rPr>
              <a:t>generic</a:t>
            </a:r>
            <a:r>
              <a:rPr lang="fr-FR" sz="1800" dirty="0" smtClean="0">
                <a:solidFill>
                  <a:srgbClr val="FF0000"/>
                </a:solidFill>
              </a:rPr>
              <a:t> five </a:t>
            </a:r>
            <a:r>
              <a:rPr lang="fr-FR" sz="1800" dirty="0" err="1" smtClean="0">
                <a:solidFill>
                  <a:srgbClr val="FF0000"/>
                </a:solidFill>
              </a:rPr>
              <a:t>parameter</a:t>
            </a:r>
            <a:r>
              <a:rPr lang="fr-FR" sz="1800" dirty="0" smtClean="0">
                <a:solidFill>
                  <a:srgbClr val="FF0000"/>
                </a:solidFill>
              </a:rPr>
              <a:t> model  </a:t>
            </a:r>
            <a:r>
              <a:rPr lang="fr-FR" sz="1800" dirty="0" smtClean="0">
                <a:solidFill>
                  <a:srgbClr val="0000FF"/>
                </a:solidFill>
              </a:rPr>
              <a:t>(no </a:t>
            </a:r>
            <a:r>
              <a:rPr lang="fr-FR" sz="1800" dirty="0" err="1" smtClean="0">
                <a:solidFill>
                  <a:srgbClr val="0000FF"/>
                </a:solidFill>
              </a:rPr>
              <a:t>eff</a:t>
            </a:r>
            <a:r>
              <a:rPr lang="fr-FR" sz="1800" dirty="0" smtClean="0">
                <a:solidFill>
                  <a:srgbClr val="0000FF"/>
                </a:solidFill>
              </a:rPr>
              <a:t>. </a:t>
            </a:r>
            <a:r>
              <a:rPr lang="fr-FR" sz="1800" dirty="0" err="1" smtClean="0">
                <a:solidFill>
                  <a:srgbClr val="0000FF"/>
                </a:solidFill>
              </a:rPr>
              <a:t>loop</a:t>
            </a:r>
            <a:r>
              <a:rPr lang="fr-FR" sz="1800" dirty="0" smtClean="0">
                <a:solidFill>
                  <a:srgbClr val="0000FF"/>
                </a:solidFill>
              </a:rPr>
              <a:t> </a:t>
            </a:r>
            <a:r>
              <a:rPr lang="fr-FR" sz="1800" dirty="0" err="1" smtClean="0">
                <a:solidFill>
                  <a:srgbClr val="0000FF"/>
                </a:solidFill>
              </a:rPr>
              <a:t>couplings</a:t>
            </a:r>
            <a:r>
              <a:rPr lang="fr-FR" sz="1800" dirty="0" smtClean="0">
                <a:solidFill>
                  <a:srgbClr val="0000FF"/>
                </a:solidFill>
              </a:rPr>
              <a:t>)	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990600" y="914400"/>
            <a:ext cx="7045518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Summary of the fits for deviations in the couplings </a:t>
            </a:r>
          </a:p>
          <a:p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304800" y="1447800"/>
            <a:ext cx="4038600" cy="64633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fr-FR" sz="1800" dirty="0" smtClean="0">
                <a:solidFill>
                  <a:srgbClr val="FF0000"/>
                </a:solidFill>
              </a:rPr>
              <a:t>for a LHC XS WG benchmark model </a:t>
            </a:r>
            <a:r>
              <a:rPr lang="fr-FR" sz="1800" dirty="0" err="1" smtClean="0">
                <a:solidFill>
                  <a:srgbClr val="FF0000"/>
                </a:solidFill>
              </a:rPr>
              <a:t>parametrisation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smtClean="0">
                <a:solidFill>
                  <a:srgbClr val="0000FF"/>
                </a:solidFill>
              </a:rPr>
              <a:t>(arXiv:1209.0040)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6200" y="6120824"/>
            <a:ext cx="8839200" cy="58477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The best fit values of the most interesting parameters are shown, with the corresponding 68% and 95% CL intervals, and the overall </a:t>
            </a:r>
            <a:r>
              <a:rPr lang="en-GB" sz="1600" dirty="0" err="1" smtClean="0">
                <a:solidFill>
                  <a:srgbClr val="0000FF"/>
                </a:solidFill>
              </a:rPr>
              <a:t>p</a:t>
            </a:r>
            <a:r>
              <a:rPr lang="en-GB" sz="1600" dirty="0" smtClean="0">
                <a:solidFill>
                  <a:srgbClr val="0000FF"/>
                </a:solidFill>
              </a:rPr>
              <a:t>-value </a:t>
            </a:r>
            <a:r>
              <a:rPr lang="en-GB" sz="1600" dirty="0" err="1" smtClean="0">
                <a:solidFill>
                  <a:srgbClr val="0000FF"/>
                </a:solidFill>
              </a:rPr>
              <a:t>p</a:t>
            </a:r>
            <a:r>
              <a:rPr lang="en-GB" sz="1600" baseline="-25000" dirty="0" err="1" smtClean="0">
                <a:solidFill>
                  <a:srgbClr val="0000FF"/>
                </a:solidFill>
              </a:rPr>
              <a:t>SM</a:t>
            </a:r>
            <a:r>
              <a:rPr lang="en-GB" sz="1600" dirty="0" smtClean="0">
                <a:solidFill>
                  <a:srgbClr val="0000FF"/>
                </a:solidFill>
              </a:rPr>
              <a:t> of the SM Higgs hypothesis is given.	</a:t>
            </a:r>
          </a:p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 rot="5400000">
            <a:off x="3857655" y="3152747"/>
            <a:ext cx="1371601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Γ</a:t>
            </a:r>
            <a:r>
              <a:rPr lang="en-US" baseline="-25000" dirty="0"/>
              <a:t>BSM</a:t>
            </a:r>
            <a:r>
              <a:rPr lang="en-US" dirty="0"/>
              <a:t> = </a:t>
            </a:r>
            <a:r>
              <a:rPr lang="en-US" dirty="0" smtClean="0"/>
              <a:t>0</a:t>
            </a:r>
            <a:endParaRPr lang="en-US" dirty="0">
              <a:latin typeface="Candara"/>
              <a:cs typeface="Candar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Higgs Properties from H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>
                <a:latin typeface="Georgia"/>
              </a:rPr>
              <a:t>γγ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228600" y="1191161"/>
            <a:ext cx="6331681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        Upper limit on the Higgs width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Dominated</a:t>
            </a:r>
            <a:r>
              <a:rPr lang="en-GB" dirty="0" smtClean="0">
                <a:solidFill>
                  <a:srgbClr val="0000FF"/>
                </a:solidFill>
              </a:rPr>
              <a:t> by experimental resolution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Breit</a:t>
            </a:r>
            <a:r>
              <a:rPr lang="en-GB" dirty="0" smtClean="0">
                <a:solidFill>
                  <a:srgbClr val="0000FF"/>
                </a:solidFill>
              </a:rPr>
              <a:t>-Wigner + Gaussian fit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Observed</a:t>
            </a:r>
            <a:r>
              <a:rPr lang="en-GB" dirty="0" smtClean="0">
                <a:solidFill>
                  <a:srgbClr val="0000FF"/>
                </a:solidFill>
              </a:rPr>
              <a:t> (exp) upper limit = </a:t>
            </a:r>
            <a:r>
              <a:rPr lang="en-GB" dirty="0" smtClean="0">
                <a:solidFill>
                  <a:srgbClr val="FF0000"/>
                </a:solidFill>
              </a:rPr>
              <a:t>6.9 (5.9)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95% CL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18922" y="2743200"/>
            <a:ext cx="6062953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       </a:t>
            </a:r>
            <a:r>
              <a:rPr lang="en-GB" dirty="0" smtClean="0">
                <a:solidFill>
                  <a:srgbClr val="FF0000"/>
                </a:solidFill>
              </a:rPr>
              <a:t>Additional Higgs-like states: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Take</a:t>
            </a:r>
            <a:r>
              <a:rPr lang="en-GB" dirty="0" smtClean="0">
                <a:solidFill>
                  <a:srgbClr val="0000FF"/>
                </a:solidFill>
              </a:rPr>
              <a:t> SM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as part of the background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Search</a:t>
            </a:r>
            <a:r>
              <a:rPr lang="en-GB" dirty="0" smtClean="0">
                <a:solidFill>
                  <a:srgbClr val="0000FF"/>
                </a:solidFill>
              </a:rPr>
              <a:t> for additional </a:t>
            </a:r>
            <a:r>
              <a:rPr lang="en-GB" dirty="0" err="1" smtClean="0">
                <a:solidFill>
                  <a:srgbClr val="0000FF"/>
                </a:solidFill>
              </a:rPr>
              <a:t>Higgses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Largest</a:t>
            </a:r>
            <a:r>
              <a:rPr lang="en-GB" dirty="0" smtClean="0">
                <a:solidFill>
                  <a:srgbClr val="0000FF"/>
                </a:solidFill>
              </a:rPr>
              <a:t> excess: </a:t>
            </a:r>
            <a:r>
              <a:rPr lang="en-GB" dirty="0" smtClean="0">
                <a:solidFill>
                  <a:srgbClr val="FF0000"/>
                </a:solidFill>
              </a:rPr>
              <a:t>136.5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with 2.9σ</a:t>
            </a:r>
            <a:r>
              <a:rPr lang="en-GB" sz="1600" dirty="0" smtClean="0">
                <a:solidFill>
                  <a:srgbClr val="0000FF"/>
                </a:solidFill>
              </a:rPr>
              <a:t>(&lt;2σ after LEE)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04800" y="4324290"/>
            <a:ext cx="5091734" cy="224676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    Search for near mass degenerate states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Two</a:t>
            </a:r>
            <a:r>
              <a:rPr lang="en-GB" dirty="0" smtClean="0">
                <a:solidFill>
                  <a:srgbClr val="0000FF"/>
                </a:solidFill>
              </a:rPr>
              <a:t> signals with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relative strength </a:t>
            </a:r>
            <a:r>
              <a:rPr lang="en-GB" dirty="0" err="1" smtClean="0">
                <a:solidFill>
                  <a:srgbClr val="0000FF"/>
                </a:solidFill>
              </a:rPr>
              <a:t>x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 mass difference </a:t>
            </a:r>
            <a:r>
              <a:rPr lang="en-GB" dirty="0" err="1" smtClean="0">
                <a:solidFill>
                  <a:srgbClr val="0000FF"/>
                </a:solidFill>
              </a:rPr>
              <a:t>Δm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Perform</a:t>
            </a:r>
            <a:r>
              <a:rPr lang="en-GB" dirty="0" smtClean="0">
                <a:solidFill>
                  <a:srgbClr val="0000FF"/>
                </a:solidFill>
              </a:rPr>
              <a:t> a 2D scan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No</a:t>
            </a:r>
            <a:r>
              <a:rPr lang="en-GB" dirty="0" smtClean="0">
                <a:solidFill>
                  <a:srgbClr val="0000FF"/>
                </a:solidFill>
              </a:rPr>
              <a:t> signal at 95% CL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for </a:t>
            </a:r>
            <a:r>
              <a:rPr lang="en-GB" dirty="0" err="1" smtClean="0">
                <a:solidFill>
                  <a:srgbClr val="FF0000"/>
                </a:solidFill>
              </a:rPr>
              <a:t>Δm</a:t>
            </a:r>
            <a:r>
              <a:rPr lang="en-GB" dirty="0" smtClean="0">
                <a:solidFill>
                  <a:srgbClr val="FF0000"/>
                </a:solidFill>
              </a:rPr>
              <a:t>&gt; 4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7315200" y="63246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1767" y="685800"/>
            <a:ext cx="281223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22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4724400"/>
            <a:ext cx="314969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22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0814" y="4724400"/>
            <a:ext cx="314969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ZoneTexte 17"/>
          <p:cNvSpPr txBox="1"/>
          <p:nvPr/>
        </p:nvSpPr>
        <p:spPr>
          <a:xfrm>
            <a:off x="6477000" y="6096000"/>
            <a:ext cx="607859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Data</a:t>
            </a:r>
            <a:endParaRPr lang="en-GB" sz="1600" dirty="0"/>
          </a:p>
        </p:txBody>
      </p:sp>
      <p:sp>
        <p:nvSpPr>
          <p:cNvPr id="19" name="ZoneTexte 18"/>
          <p:cNvSpPr txBox="1"/>
          <p:nvPr/>
        </p:nvSpPr>
        <p:spPr>
          <a:xfrm>
            <a:off x="3429000" y="6096000"/>
            <a:ext cx="123513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Expectation</a:t>
            </a:r>
            <a:endParaRPr lang="en-GB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28600" y="880646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CMS-PAS-HIG-13-016</a:t>
            </a:r>
            <a:endParaRPr lang="en-GB" sz="1600" dirty="0"/>
          </a:p>
        </p:txBody>
      </p:sp>
      <p:pic>
        <p:nvPicPr>
          <p:cNvPr id="16" name="Image 15" descr="Screen Shot 2013-06-24 at 4.07.2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6543" y="2590800"/>
            <a:ext cx="2767457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3334" y="1440359"/>
            <a:ext cx="8223249" cy="7694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  <a:latin typeface="Tahoma"/>
                <a:cs typeface="Georgia"/>
              </a:rPr>
              <a:t>K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cs typeface="Georgia"/>
              </a:rPr>
              <a:t>inematic </a:t>
            </a:r>
            <a:r>
              <a:rPr lang="en-US" sz="2200" dirty="0">
                <a:solidFill>
                  <a:srgbClr val="0000FF"/>
                </a:solidFill>
                <a:latin typeface="Tahoma"/>
                <a:cs typeface="Georgia"/>
              </a:rPr>
              <a:t>discriminant built to describe the 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cs typeface="Georgia"/>
              </a:rPr>
              <a:t>kinematics  of </a:t>
            </a:r>
            <a:r>
              <a:rPr lang="en-US" sz="2200" dirty="0">
                <a:solidFill>
                  <a:srgbClr val="0000FF"/>
                </a:solidFill>
                <a:latin typeface="Tahoma"/>
                <a:cs typeface="Georgia"/>
              </a:rPr>
              <a:t>production 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cs typeface="Georgia"/>
              </a:rPr>
              <a:t>and decay </a:t>
            </a:r>
            <a:r>
              <a:rPr lang="en-US" sz="2200" dirty="0">
                <a:solidFill>
                  <a:srgbClr val="0000FF"/>
                </a:solidFill>
                <a:latin typeface="Tahoma"/>
                <a:cs typeface="Georgia"/>
              </a:rPr>
              <a:t>of different 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cs typeface="Georgia"/>
              </a:rPr>
              <a:t>J</a:t>
            </a:r>
            <a:r>
              <a:rPr lang="en-US" sz="2200" baseline="30000" dirty="0" smtClean="0">
                <a:solidFill>
                  <a:srgbClr val="0000FF"/>
                </a:solidFill>
                <a:latin typeface="Tahoma"/>
                <a:cs typeface="Georgia"/>
              </a:rPr>
              <a:t>P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cs typeface="Georgia"/>
              </a:rPr>
              <a:t> </a:t>
            </a:r>
            <a:r>
              <a:rPr lang="en-US" sz="2200" dirty="0">
                <a:solidFill>
                  <a:srgbClr val="0000FF"/>
                </a:solidFill>
                <a:latin typeface="Tahoma"/>
                <a:cs typeface="Georgia"/>
              </a:rPr>
              <a:t>state 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cs typeface="Georgia"/>
              </a:rPr>
              <a:t>of a "</a:t>
            </a:r>
            <a:r>
              <a:rPr lang="en-US" sz="2200" dirty="0">
                <a:solidFill>
                  <a:srgbClr val="0000FF"/>
                </a:solidFill>
                <a:latin typeface="Tahoma"/>
                <a:cs typeface="Georgia"/>
              </a:rPr>
              <a:t>Higgs"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cs typeface="Georgia"/>
              </a:rPr>
              <a:t> </a:t>
            </a:r>
          </a:p>
          <a:p>
            <a:endParaRPr lang="en-US" dirty="0" smtClean="0">
              <a:solidFill>
                <a:srgbClr val="0000FF"/>
              </a:solidFill>
              <a:latin typeface="Tahoma"/>
              <a:cs typeface="Georgia"/>
            </a:endParaRPr>
          </a:p>
        </p:txBody>
      </p:sp>
      <p:pic>
        <p:nvPicPr>
          <p:cNvPr id="9" name="Image 6" descr="KD_0minus_Proj_superKDcu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6587" y="2286000"/>
            <a:ext cx="3168613" cy="361835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8163" y="5803900"/>
            <a:ext cx="1034255" cy="84922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 6" descr="separation_0m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2286000"/>
            <a:ext cx="3165213" cy="36144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11068" y="2571690"/>
            <a:ext cx="1053710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ahoma"/>
                <a:cs typeface="Symbol" charset="2"/>
              </a:rPr>
              <a:t>0</a:t>
            </a:r>
            <a:r>
              <a:rPr lang="en-US" baseline="30000" dirty="0">
                <a:solidFill>
                  <a:srgbClr val="0000FF"/>
                </a:solidFill>
                <a:latin typeface="Tahoma"/>
                <a:cs typeface="Georgia"/>
              </a:rPr>
              <a:t>+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</a:rPr>
              <a:t>vs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Symbol" charset="2"/>
              </a:rPr>
              <a:t>0</a:t>
            </a:r>
            <a:r>
              <a:rPr lang="en-US" baseline="30000" dirty="0">
                <a:solidFill>
                  <a:srgbClr val="0000FF"/>
                </a:solidFill>
                <a:latin typeface="Tahoma"/>
                <a:cs typeface="Georgia"/>
              </a:rPr>
              <a:t>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14021" y="3869689"/>
            <a:ext cx="147737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80005"/>
                </a:solidFill>
                <a:latin typeface="Tahoma"/>
                <a:cs typeface="Georgia"/>
              </a:rPr>
              <a:t>CL</a:t>
            </a:r>
            <a:r>
              <a:rPr lang="en-US" baseline="-25000" dirty="0" smtClean="0">
                <a:solidFill>
                  <a:srgbClr val="C80005"/>
                </a:solidFill>
                <a:latin typeface="Tahoma"/>
                <a:cs typeface="Georgia"/>
              </a:rPr>
              <a:t>s</a:t>
            </a:r>
            <a:r>
              <a:rPr lang="en-US" dirty="0" smtClean="0">
                <a:solidFill>
                  <a:srgbClr val="C80005"/>
                </a:solidFill>
                <a:latin typeface="Tahoma"/>
                <a:cs typeface="Georgia"/>
              </a:rPr>
              <a:t>=0.16%</a:t>
            </a:r>
            <a:endParaRPr lang="en-US" dirty="0">
              <a:solidFill>
                <a:srgbClr val="C80005"/>
              </a:solidFill>
              <a:latin typeface="Tahoma"/>
              <a:cs typeface="Symbol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6153090"/>
            <a:ext cx="7226123" cy="4308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Tahoma"/>
                <a:cs typeface="Georgia"/>
              </a:rPr>
              <a:t>More J</a:t>
            </a:r>
            <a:r>
              <a:rPr lang="en-US" sz="2200" baseline="30000" dirty="0" smtClean="0">
                <a:solidFill>
                  <a:srgbClr val="0000FF"/>
                </a:solidFill>
                <a:latin typeface="Tahoma"/>
                <a:cs typeface="Georgia"/>
              </a:rPr>
              <a:t>P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cs typeface="Georgia"/>
              </a:rPr>
              <a:t> hypotheses have been tested in a similar way </a:t>
            </a:r>
            <a:r>
              <a:rPr lang="en-US" sz="2200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</a:t>
            </a:r>
            <a:endParaRPr lang="en-US" sz="2200" dirty="0">
              <a:solidFill>
                <a:srgbClr val="0000FF"/>
              </a:solidFill>
              <a:latin typeface="Tahoma"/>
              <a:cs typeface="Georgi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0036" y="4833729"/>
            <a:ext cx="611461" cy="1897276"/>
          </a:xfrm>
          <a:prstGeom prst="rect">
            <a:avLst/>
          </a:prstGeom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2191" y="4837209"/>
            <a:ext cx="759959" cy="1928722"/>
          </a:xfrm>
          <a:prstGeom prst="rect">
            <a:avLst/>
          </a:prstGeom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2191" y="4828068"/>
            <a:ext cx="746351" cy="1915637"/>
          </a:xfrm>
          <a:prstGeom prst="rect">
            <a:avLst/>
          </a:prstGeom>
        </p:spPr>
      </p:pic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089280" cy="1090195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dirty="0" smtClean="0">
                <a:effectLst/>
              </a:rPr>
              <a:t>Spin/Parity Hypothesis Tests</a:t>
            </a:r>
            <a:endParaRPr lang="en-GB" dirty="0">
              <a:effectLst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09600" y="914400"/>
            <a:ext cx="7162800" cy="46166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Spin/parity hypothesis tests:  </a:t>
            </a:r>
            <a:r>
              <a:rPr lang="en-GB" sz="2400" dirty="0" smtClean="0">
                <a:solidFill>
                  <a:srgbClr val="0000FF"/>
                </a:solidFill>
              </a:rPr>
              <a:t>H </a:t>
            </a:r>
            <a:r>
              <a:rPr lang="en-GB" sz="2400" dirty="0" smtClean="0">
                <a:solidFill>
                  <a:srgbClr val="0000FF"/>
                </a:solidFill>
                <a:ea typeface="Arial" pitchFamily="-84" charset="0"/>
                <a:cs typeface="Arial" pitchFamily="-84" charset="0"/>
              </a:rPr>
              <a:t>→</a:t>
            </a:r>
            <a:r>
              <a:rPr lang="en-GB" sz="2400" dirty="0" smtClean="0">
                <a:solidFill>
                  <a:srgbClr val="0000FF"/>
                </a:solidFill>
              </a:rPr>
              <a:t> ZZ </a:t>
            </a:r>
            <a:r>
              <a:rPr lang="en-GB" sz="2400" dirty="0" smtClean="0">
                <a:solidFill>
                  <a:srgbClr val="0000FF"/>
                </a:solidFill>
                <a:ea typeface="Arial" pitchFamily="-84" charset="0"/>
                <a:cs typeface="Arial" pitchFamily="-84" charset="0"/>
              </a:rPr>
              <a:t>→</a:t>
            </a:r>
            <a:r>
              <a:rPr lang="en-GB" sz="2400" dirty="0" smtClean="0">
                <a:solidFill>
                  <a:srgbClr val="0000FF"/>
                </a:solidFill>
              </a:rPr>
              <a:t> 4l channel   </a:t>
            </a:r>
            <a:endParaRPr lang="en-GB" sz="2400" dirty="0">
              <a:solidFill>
                <a:srgbClr val="0000FF"/>
              </a:solidFill>
            </a:endParaRPr>
          </a:p>
        </p:txBody>
      </p:sp>
      <p:pic>
        <p:nvPicPr>
          <p:cNvPr id="15" name="Picture 8" descr="angl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162800" y="2286000"/>
            <a:ext cx="1958770" cy="15240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6875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8763000" cy="904875"/>
          </a:xfrm>
        </p:spPr>
        <p:txBody>
          <a:bodyPr/>
          <a:lstStyle/>
          <a:p>
            <a:r>
              <a:rPr lang="en-GB" dirty="0" smtClean="0"/>
              <a:t>  Spin Combination for 0</a:t>
            </a:r>
            <a:r>
              <a:rPr lang="en-GB" baseline="30000" dirty="0" smtClean="0"/>
              <a:t>+</a:t>
            </a:r>
            <a:r>
              <a:rPr lang="en-GB" dirty="0" smtClean="0"/>
              <a:t>/2</a:t>
            </a:r>
            <a:r>
              <a:rPr lang="en-GB" baseline="30000" dirty="0" smtClean="0"/>
              <a:t>+</a:t>
            </a:r>
            <a:r>
              <a:rPr lang="en-GB" baseline="-25000" dirty="0" smtClean="0"/>
              <a:t>mgg</a:t>
            </a:r>
            <a:r>
              <a:rPr lang="en-GB" baseline="30000" dirty="0" smtClean="0"/>
              <a:t> </a:t>
            </a:r>
            <a:r>
              <a:rPr lang="en-GB" dirty="0" smtClean="0"/>
              <a:t>Test 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Espace réservé du contenu 3" descr="Screen Shot 2013-06-17 at 6.39.3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5400" y="1447800"/>
            <a:ext cx="2949803" cy="2819400"/>
          </a:xfrm>
        </p:spPr>
      </p:pic>
      <p:sp>
        <p:nvSpPr>
          <p:cNvPr id="6" name="TextBox 22"/>
          <p:cNvSpPr txBox="1"/>
          <p:nvPr/>
        </p:nvSpPr>
        <p:spPr>
          <a:xfrm>
            <a:off x="304800" y="1447800"/>
            <a:ext cx="4495800" cy="19389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60363" indent="-268288">
              <a:buFont typeface="Arial" pitchFamily="34" charset="0"/>
              <a:buChar char="•"/>
            </a:pPr>
            <a:r>
              <a:rPr lang="it-CH" dirty="0" smtClean="0">
                <a:solidFill>
                  <a:srgbClr val="0000FF"/>
                </a:solidFill>
                <a:latin typeface="Tahoma"/>
                <a:cs typeface="Georgia"/>
              </a:rPr>
              <a:t>Expected results with </a:t>
            </a:r>
            <a:r>
              <a:rPr lang="it-CH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it-CH" dirty="0" smtClean="0">
                <a:solidFill>
                  <a:srgbClr val="0000FF"/>
                </a:solidFill>
              </a:rPr>
              <a:t>=1</a:t>
            </a:r>
          </a:p>
          <a:p>
            <a:pPr marL="92075"/>
            <a:r>
              <a:rPr lang="it-CH" dirty="0" smtClean="0">
                <a:solidFill>
                  <a:srgbClr val="0000FF"/>
                </a:solidFill>
                <a:latin typeface="Tahoma"/>
              </a:rPr>
              <a:t>   </a:t>
            </a:r>
            <a:r>
              <a:rPr lang="it-CH" dirty="0" smtClean="0">
                <a:solidFill>
                  <a:srgbClr val="0000FF"/>
                </a:solidFill>
                <a:latin typeface="Tahoma"/>
                <a:cs typeface="Georgia"/>
              </a:rPr>
              <a:t> ZZ          WW         Comb</a:t>
            </a:r>
          </a:p>
          <a:p>
            <a:pPr marL="92075"/>
            <a:r>
              <a:rPr lang="it-CH" dirty="0">
                <a:solidFill>
                  <a:srgbClr val="FF0000"/>
                </a:solidFill>
                <a:latin typeface="Tahoma"/>
                <a:cs typeface="Georgia"/>
              </a:rPr>
              <a:t> 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Georgia"/>
              </a:rPr>
              <a:t>  6.8</a:t>
            </a:r>
            <a:r>
              <a:rPr lang="it-CH" dirty="0">
                <a:solidFill>
                  <a:srgbClr val="FF0000"/>
                </a:solidFill>
                <a:latin typeface="Tahoma"/>
                <a:cs typeface="Symbol" charset="2"/>
              </a:rPr>
              <a:t>%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Symbol" charset="2"/>
              </a:rPr>
              <a:t> 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Georgia"/>
              </a:rPr>
              <a:t>      1.4%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Symbol" charset="2"/>
              </a:rPr>
              <a:t> 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Georgia"/>
              </a:rPr>
              <a:t>       0.2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Symbol" charset="2"/>
              </a:rPr>
              <a:t>%</a:t>
            </a:r>
            <a:endParaRPr lang="it-CH" dirty="0" smtClean="0">
              <a:solidFill>
                <a:srgbClr val="0000FF"/>
              </a:solidFill>
              <a:latin typeface="Tahoma"/>
              <a:cs typeface="Georgia"/>
            </a:endParaRPr>
          </a:p>
          <a:p>
            <a:pPr marL="377825" indent="-285750">
              <a:buFont typeface="Arial"/>
              <a:buChar char="•"/>
            </a:pPr>
            <a:r>
              <a:rPr lang="it-CH" dirty="0" smtClean="0">
                <a:solidFill>
                  <a:srgbClr val="0000FF"/>
                </a:solidFill>
                <a:latin typeface="Tahoma"/>
                <a:cs typeface="Georgia"/>
              </a:rPr>
              <a:t>Observed results at measured</a:t>
            </a:r>
            <a:r>
              <a:rPr lang="it-CH" dirty="0" smtClean="0">
                <a:solidFill>
                  <a:srgbClr val="0000FF"/>
                </a:solidFill>
                <a:latin typeface="Georgia"/>
                <a:cs typeface="Georgia"/>
              </a:rPr>
              <a:t> </a:t>
            </a:r>
            <a:r>
              <a:rPr lang="it-CH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</a:p>
          <a:p>
            <a:pPr marL="92075"/>
            <a:r>
              <a:rPr lang="it-CH" dirty="0" smtClean="0">
                <a:solidFill>
                  <a:srgbClr val="0000FF"/>
                </a:solidFill>
                <a:latin typeface="Georgia"/>
                <a:cs typeface="Georgia"/>
              </a:rPr>
              <a:t>      </a:t>
            </a:r>
            <a:r>
              <a:rPr lang="it-CH" dirty="0" smtClean="0">
                <a:solidFill>
                  <a:srgbClr val="0000FF"/>
                </a:solidFill>
                <a:latin typeface="Tahoma"/>
                <a:cs typeface="Georgia"/>
              </a:rPr>
              <a:t>ZZ          </a:t>
            </a:r>
            <a:r>
              <a:rPr lang="it-CH" dirty="0">
                <a:solidFill>
                  <a:srgbClr val="0000FF"/>
                </a:solidFill>
                <a:latin typeface="Tahoma"/>
                <a:cs typeface="Georgia"/>
              </a:rPr>
              <a:t>WW         Comb</a:t>
            </a:r>
          </a:p>
          <a:p>
            <a:pPr marL="92075"/>
            <a:r>
              <a:rPr lang="it-CH" dirty="0">
                <a:solidFill>
                  <a:srgbClr val="FF0000"/>
                </a:solidFill>
                <a:latin typeface="Tahoma"/>
                <a:cs typeface="Georgia"/>
              </a:rPr>
              <a:t> 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Georgia"/>
              </a:rPr>
              <a:t>  1.4%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Symbol" charset="2"/>
              </a:rPr>
              <a:t> 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Georgia"/>
              </a:rPr>
              <a:t>       14%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Symbol" charset="2"/>
              </a:rPr>
              <a:t> 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Georgia"/>
              </a:rPr>
              <a:t>        0.6</a:t>
            </a:r>
            <a:r>
              <a:rPr lang="it-CH" dirty="0">
                <a:solidFill>
                  <a:srgbClr val="FF0000"/>
                </a:solidFill>
                <a:latin typeface="Tahoma"/>
                <a:cs typeface="Symbol" charset="2"/>
              </a:rPr>
              <a:t>%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Symbol" charset="2"/>
              </a:rPr>
              <a:t> </a:t>
            </a:r>
            <a:r>
              <a:rPr lang="it-CH" dirty="0" smtClean="0">
                <a:solidFill>
                  <a:srgbClr val="FF0000"/>
                </a:solidFill>
                <a:latin typeface="Tahoma"/>
                <a:cs typeface="Georgia"/>
              </a:rPr>
              <a:t>  </a:t>
            </a:r>
            <a:endParaRPr lang="it-CH" dirty="0" smtClean="0">
              <a:solidFill>
                <a:srgbClr val="0000FF"/>
              </a:solidFill>
            </a:endParaRPr>
          </a:p>
          <a:p>
            <a:pPr marL="360363" indent="-268288"/>
            <a:endParaRPr lang="it-CH" dirty="0" smtClean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62000" y="909935"/>
            <a:ext cx="6171281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Combining results from WW and ZZ channel 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8" name="TextBox 14"/>
          <p:cNvSpPr txBox="1"/>
          <p:nvPr/>
        </p:nvSpPr>
        <p:spPr>
          <a:xfrm>
            <a:off x="304800" y="3352800"/>
            <a:ext cx="4495800" cy="172354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it-CH" dirty="0" smtClean="0">
                <a:solidFill>
                  <a:srgbClr val="0000FF"/>
                </a:solidFill>
              </a:rPr>
              <a:t>The observation is very compatible with the SM Higgs expectations of 0</a:t>
            </a:r>
            <a:r>
              <a:rPr lang="it-CH" baseline="30000" dirty="0" smtClean="0">
                <a:solidFill>
                  <a:srgbClr val="0000FF"/>
                </a:solidFill>
              </a:rPr>
              <a:t>+</a:t>
            </a:r>
            <a:r>
              <a:rPr lang="it-CH" dirty="0" smtClean="0">
                <a:solidFill>
                  <a:srgbClr val="0000FF"/>
                </a:solidFill>
              </a:rPr>
              <a:t>.  </a:t>
            </a:r>
            <a:r>
              <a:rPr lang="it-CH" sz="2200" dirty="0" smtClean="0">
                <a:solidFill>
                  <a:srgbClr val="FF0000"/>
                </a:solidFill>
              </a:rPr>
              <a:t>The data disfavours the 2</a:t>
            </a:r>
            <a:r>
              <a:rPr lang="it-CH" sz="2200" baseline="30000" dirty="0" smtClean="0">
                <a:solidFill>
                  <a:srgbClr val="FF0000"/>
                </a:solidFill>
              </a:rPr>
              <a:t>+</a:t>
            </a:r>
            <a:r>
              <a:rPr lang="it-CH" sz="2200" baseline="-25000" dirty="0" smtClean="0">
                <a:solidFill>
                  <a:srgbClr val="FF0000"/>
                </a:solidFill>
              </a:rPr>
              <a:t>m</a:t>
            </a:r>
            <a:r>
              <a:rPr lang="it-CH" sz="2200" dirty="0" smtClean="0">
                <a:solidFill>
                  <a:srgbClr val="FF0000"/>
                </a:solidFill>
              </a:rPr>
              <a:t>(gg) hypothesis with a CLs value of 0.6%</a:t>
            </a:r>
            <a:endParaRPr lang="it-CH" sz="2200" baseline="30000" dirty="0">
              <a:solidFill>
                <a:srgbClr val="FF0000"/>
              </a:solidFill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7011" y="4648200"/>
            <a:ext cx="3262189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725385" y="5461337"/>
            <a:ext cx="4837215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Use the </a:t>
            </a:r>
            <a:r>
              <a:rPr lang="en-GB" dirty="0" err="1" smtClean="0">
                <a:solidFill>
                  <a:srgbClr val="0000FF"/>
                </a:solidFill>
                <a:latin typeface="Georgia"/>
              </a:rPr>
              <a:t>γγ</a:t>
            </a:r>
            <a:r>
              <a:rPr lang="en-GB" dirty="0" smtClean="0">
                <a:solidFill>
                  <a:srgbClr val="0000FF"/>
                </a:solidFill>
              </a:rPr>
              <a:t> events to distinguish 0</a:t>
            </a:r>
            <a:r>
              <a:rPr lang="en-GB" baseline="30000" dirty="0" smtClean="0">
                <a:solidFill>
                  <a:srgbClr val="0000FF"/>
                </a:solidFill>
              </a:rPr>
              <a:t>+</a:t>
            </a:r>
            <a:r>
              <a:rPr lang="en-GB" dirty="0" smtClean="0">
                <a:solidFill>
                  <a:srgbClr val="0000FF"/>
                </a:solidFill>
              </a:rPr>
              <a:t>/2</a:t>
            </a:r>
            <a:r>
              <a:rPr lang="en-GB" baseline="30000" dirty="0" smtClean="0">
                <a:solidFill>
                  <a:srgbClr val="0000FF"/>
                </a:solidFill>
              </a:rPr>
              <a:t>+</a:t>
            </a:r>
            <a:r>
              <a:rPr lang="en-GB" baseline="-25000" dirty="0" smtClean="0">
                <a:solidFill>
                  <a:srgbClr val="0000FF"/>
                </a:solidFill>
              </a:rPr>
              <a:t>mgg</a:t>
            </a:r>
            <a:r>
              <a:rPr lang="en-GB" baseline="30000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present </a:t>
            </a:r>
            <a:r>
              <a:rPr lang="en-GB" dirty="0" err="1" smtClean="0">
                <a:solidFill>
                  <a:srgbClr val="0000FF"/>
                </a:solidFill>
                <a:latin typeface="Georgia"/>
              </a:rPr>
              <a:t>γγ</a:t>
            </a:r>
            <a:r>
              <a:rPr lang="en-GB" dirty="0" smtClean="0">
                <a:solidFill>
                  <a:srgbClr val="0000FF"/>
                </a:solidFill>
                <a:latin typeface="Georgia"/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data does not have the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power for a significant hypothesis test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995255" y="4343400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CMS-PAS-HIG-12-016</a:t>
            </a:r>
            <a:endParaRPr lang="en-GB" sz="1600" dirty="0"/>
          </a:p>
        </p:txBody>
      </p:sp>
      <p:sp>
        <p:nvSpPr>
          <p:cNvPr id="12" name="Explosion 2 11"/>
          <p:cNvSpPr/>
          <p:nvPr/>
        </p:nvSpPr>
        <p:spPr bwMode="auto">
          <a:xfrm>
            <a:off x="6324600" y="4800600"/>
            <a:ext cx="1143000" cy="609600"/>
          </a:xfrm>
          <a:prstGeom prst="irregularSeal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charset="0"/>
              </a:rPr>
              <a:t>NEW</a:t>
            </a:r>
            <a:endParaRPr kumimoji="0" lang="en-GB" sz="1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715000"/>
          </a:xfrm>
          <a:solidFill>
            <a:schemeClr val="accent3"/>
          </a:solidFill>
        </p:spPr>
        <p:txBody>
          <a:bodyPr/>
          <a:lstStyle/>
          <a:p>
            <a:r>
              <a:rPr lang="en-GB" sz="2600" dirty="0" smtClean="0">
                <a:solidFill>
                  <a:srgbClr val="0000FF"/>
                </a:solidFill>
              </a:rPr>
              <a:t>The discovery of the new particle last summer has been </a:t>
            </a:r>
            <a:r>
              <a:rPr lang="en-GB" sz="2600" dirty="0" smtClean="0">
                <a:solidFill>
                  <a:srgbClr val="FF0000"/>
                </a:solidFill>
              </a:rPr>
              <a:t>confirmed</a:t>
            </a:r>
            <a:r>
              <a:rPr lang="en-GB" sz="2600" dirty="0" smtClean="0">
                <a:solidFill>
                  <a:srgbClr val="0000FF"/>
                </a:solidFill>
              </a:rPr>
              <a:t> with more added collisions. Moving on now to </a:t>
            </a:r>
            <a:r>
              <a:rPr lang="en-GB" sz="2600" dirty="0" smtClean="0">
                <a:solidFill>
                  <a:srgbClr val="FF0000"/>
                </a:solidFill>
              </a:rPr>
              <a:t>measuring properties.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The spin/parity</a:t>
            </a:r>
            <a:r>
              <a:rPr lang="en-GB" sz="2600" dirty="0" smtClean="0">
                <a:solidFill>
                  <a:srgbClr val="FF0000"/>
                </a:solidFill>
              </a:rPr>
              <a:t> is compatible with a 0</a:t>
            </a:r>
            <a:r>
              <a:rPr lang="en-GB" sz="2600" baseline="30000" dirty="0" smtClean="0">
                <a:solidFill>
                  <a:srgbClr val="FF0000"/>
                </a:solidFill>
              </a:rPr>
              <a:t>+</a:t>
            </a:r>
            <a:r>
              <a:rPr lang="en-GB" sz="2600" dirty="0" smtClean="0">
                <a:solidFill>
                  <a:srgbClr val="FF0000"/>
                </a:solidFill>
              </a:rPr>
              <a:t> state and not with (simple) 0</a:t>
            </a:r>
            <a:r>
              <a:rPr lang="en-GB" sz="2600" baseline="30000" dirty="0" smtClean="0">
                <a:solidFill>
                  <a:srgbClr val="FF0000"/>
                </a:solidFill>
              </a:rPr>
              <a:t>-</a:t>
            </a:r>
            <a:r>
              <a:rPr lang="en-GB" sz="2600" dirty="0" smtClean="0">
                <a:solidFill>
                  <a:srgbClr val="FF0000"/>
                </a:solidFill>
              </a:rPr>
              <a:t> or spin 2 states</a:t>
            </a:r>
            <a:endParaRPr lang="en-GB" sz="2600" dirty="0" smtClean="0">
              <a:solidFill>
                <a:srgbClr val="0000FF"/>
              </a:solidFill>
            </a:endParaRPr>
          </a:p>
          <a:p>
            <a:r>
              <a:rPr lang="en-GB" sz="2600" dirty="0" smtClean="0">
                <a:solidFill>
                  <a:srgbClr val="0000FF"/>
                </a:solidFill>
              </a:rPr>
              <a:t>The mass is getting measured better with time, the present value by CMS is </a:t>
            </a:r>
            <a:r>
              <a:rPr lang="it-CH" sz="2600" dirty="0" smtClean="0">
                <a:solidFill>
                  <a:srgbClr val="FF0000"/>
                </a:solidFill>
                <a:latin typeface="Tahoma"/>
              </a:rPr>
              <a:t>125.7 ± 0.4 GeV</a:t>
            </a:r>
            <a:endParaRPr lang="en-GB" sz="2600" dirty="0" smtClean="0">
              <a:solidFill>
                <a:srgbClr val="FF0000"/>
              </a:solidFill>
            </a:endParaRPr>
          </a:p>
          <a:p>
            <a:r>
              <a:rPr lang="en-GB" sz="2600" dirty="0" smtClean="0">
                <a:solidFill>
                  <a:srgbClr val="0000FF"/>
                </a:solidFill>
              </a:rPr>
              <a:t>Signs of decays into </a:t>
            </a:r>
            <a:r>
              <a:rPr lang="en-GB" sz="2600" dirty="0" err="1" smtClean="0">
                <a:solidFill>
                  <a:srgbClr val="0000FF"/>
                </a:solidFill>
              </a:rPr>
              <a:t>fermion</a:t>
            </a:r>
            <a:r>
              <a:rPr lang="en-GB" sz="2600" dirty="0" smtClean="0">
                <a:solidFill>
                  <a:srgbClr val="0000FF"/>
                </a:solidFill>
              </a:rPr>
              <a:t> decay channels. The significance of the </a:t>
            </a:r>
            <a:r>
              <a:rPr lang="en-GB" sz="2600" dirty="0" smtClean="0">
                <a:solidFill>
                  <a:srgbClr val="FF0000"/>
                </a:solidFill>
              </a:rPr>
              <a:t>combined </a:t>
            </a:r>
            <a:r>
              <a:rPr lang="en-GB" sz="2600" dirty="0" err="1" smtClean="0">
                <a:solidFill>
                  <a:srgbClr val="FF0000"/>
                </a:solidFill>
                <a:latin typeface="Georgia"/>
              </a:rPr>
              <a:t>τ</a:t>
            </a:r>
            <a:r>
              <a:rPr lang="en-GB" sz="2600" dirty="0" err="1" smtClean="0">
                <a:solidFill>
                  <a:srgbClr val="FF0000"/>
                </a:solidFill>
              </a:rPr>
              <a:t>+b</a:t>
            </a:r>
            <a:r>
              <a:rPr lang="en-GB" sz="2600" dirty="0" smtClean="0">
                <a:solidFill>
                  <a:srgbClr val="FF0000"/>
                </a:solidFill>
              </a:rPr>
              <a:t> channels is &gt;3σ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Hunt for rare decays &amp; processes is going on…  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The couplings to bosons and fermions  are </a:t>
            </a:r>
            <a:r>
              <a:rPr lang="en-GB" sz="2600" dirty="0" smtClean="0">
                <a:solidFill>
                  <a:srgbClr val="FF0000"/>
                </a:solidFill>
              </a:rPr>
              <a:t>consistent with SM predictions, </a:t>
            </a:r>
            <a:r>
              <a:rPr lang="en-GB" sz="2600" dirty="0" smtClean="0">
                <a:solidFill>
                  <a:srgbClr val="0000FF"/>
                </a:solidFill>
              </a:rPr>
              <a:t>but these are tested so far up to ~20-30% precision only; </a:t>
            </a:r>
            <a:r>
              <a:rPr lang="en-GB" sz="2600" dirty="0" smtClean="0">
                <a:solidFill>
                  <a:srgbClr val="FF0000"/>
                </a:solidFill>
              </a:rPr>
              <a:t>Surprises still possible!!   </a:t>
            </a:r>
            <a:endParaRPr lang="en-GB" sz="2600" dirty="0">
              <a:solidFill>
                <a:srgbClr val="FF000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Conclusions</a:t>
            </a:r>
            <a:endParaRPr lang="en-GB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14 March 2013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3-06-24 at 4.09.5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572000"/>
            <a:ext cx="4292972" cy="712105"/>
          </a:xfrm>
          <a:prstGeom prst="rect">
            <a:avLst/>
          </a:prstGeom>
        </p:spPr>
      </p:pic>
      <p:pic>
        <p:nvPicPr>
          <p:cNvPr id="7" name="Image 6" descr="Screen Shot 2013-06-24 at 4.10.54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990600"/>
            <a:ext cx="7442717" cy="3568948"/>
          </a:xfrm>
          <a:prstGeom prst="rect">
            <a:avLst/>
          </a:prstGeom>
        </p:spPr>
      </p:pic>
      <p:pic>
        <p:nvPicPr>
          <p:cNvPr id="8" name="Image 7" descr="Screen Shot 2013-06-24 at 4.11.27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5790483"/>
            <a:ext cx="6477000" cy="915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2667000"/>
            <a:ext cx="7239000" cy="904875"/>
          </a:xfrm>
        </p:spPr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3-06-17 at 6.02.1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143000"/>
            <a:ext cx="4480200" cy="43434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04800" y="5613737"/>
            <a:ext cx="8534400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For the fermions, the values of the fitted </a:t>
            </a:r>
            <a:r>
              <a:rPr lang="en-GB" dirty="0" err="1" smtClean="0">
                <a:solidFill>
                  <a:srgbClr val="FF0000"/>
                </a:solidFill>
              </a:rPr>
              <a:t>yukawa</a:t>
            </a:r>
            <a:r>
              <a:rPr lang="en-GB" dirty="0" smtClean="0">
                <a:solidFill>
                  <a:srgbClr val="FF0000"/>
                </a:solidFill>
              </a:rPr>
              <a:t> couplings </a:t>
            </a:r>
            <a:r>
              <a:rPr lang="en-GB" dirty="0" smtClean="0">
                <a:solidFill>
                  <a:srgbClr val="0000FF"/>
                </a:solidFill>
              </a:rPr>
              <a:t>are shown, while for vector bosons the square-root of the coupling for the </a:t>
            </a:r>
            <a:r>
              <a:rPr lang="en-GB" dirty="0" err="1" smtClean="0">
                <a:solidFill>
                  <a:srgbClr val="FF0000"/>
                </a:solidFill>
              </a:rPr>
              <a:t>hVV</a:t>
            </a:r>
            <a:r>
              <a:rPr lang="en-GB" dirty="0" smtClean="0">
                <a:solidFill>
                  <a:srgbClr val="FF0000"/>
                </a:solidFill>
              </a:rPr>
              <a:t> vertex </a:t>
            </a:r>
            <a:r>
              <a:rPr lang="en-GB" dirty="0" smtClean="0">
                <a:solidFill>
                  <a:srgbClr val="0000FF"/>
                </a:solidFill>
              </a:rPr>
              <a:t>divided  by twice the vacuum expectation value of the Higgs boson field. </a:t>
            </a:r>
            <a:r>
              <a:rPr lang="fr-FR" i="1" dirty="0" smtClean="0">
                <a:solidFill>
                  <a:srgbClr val="0000FF"/>
                </a:solidFill>
                <a:hlinkClick r:id="rId3"/>
              </a:rPr>
              <a:t>	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458200" cy="904875"/>
          </a:xfrm>
        </p:spPr>
        <p:txBody>
          <a:bodyPr/>
          <a:lstStyle/>
          <a:p>
            <a:r>
              <a:rPr lang="en-GB" dirty="0" smtClean="0"/>
              <a:t>Summary of the Couplings Test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534400" cy="904875"/>
          </a:xfrm>
        </p:spPr>
        <p:txBody>
          <a:bodyPr/>
          <a:lstStyle/>
          <a:p>
            <a:r>
              <a:rPr lang="en-GB" dirty="0" smtClean="0"/>
              <a:t>Standard Model Measurements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1285023" y="914400"/>
            <a:ext cx="326919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Electroweak Measurements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503026" y="914400"/>
            <a:ext cx="303137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Top Quark Cross Sections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800"/>
            <a:ext cx="5101241" cy="360770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92029" y="5597604"/>
            <a:ext cx="8394771" cy="110799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Good understanding of the detector + accurate theory predictions</a:t>
            </a:r>
          </a:p>
          <a:p>
            <a:pPr>
              <a:buFont typeface="Symbol" pitchFamily="-84" charset="2"/>
              <a:buChar char="®"/>
            </a:pPr>
            <a:r>
              <a:rPr lang="en-US" sz="2200" dirty="0" smtClean="0">
                <a:solidFill>
                  <a:srgbClr val="0000FF"/>
                </a:solidFill>
                <a:sym typeface="Symbol"/>
              </a:rPr>
              <a:t>Precise measurements of the SM processes in a large range</a:t>
            </a:r>
          </a:p>
          <a:p>
            <a:pPr>
              <a:buFont typeface="Symbol" pitchFamily="-84" charset="2"/>
              <a:buChar char="®"/>
            </a:pPr>
            <a:r>
              <a:rPr lang="en-US" sz="2200" dirty="0" smtClean="0">
                <a:solidFill>
                  <a:srgbClr val="0000FF"/>
                </a:solidFill>
                <a:sym typeface="Symbol"/>
              </a:rPr>
              <a:t>Good knowledge of the backgrounds to the Higgs analyses</a:t>
            </a:r>
            <a:endParaRPr lang="en-US" sz="2200" dirty="0" smtClean="0">
              <a:solidFill>
                <a:srgbClr val="0000FF"/>
              </a:solidFill>
            </a:endParaRP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9306" y="1295400"/>
            <a:ext cx="3033793" cy="2057400"/>
          </a:xfrm>
          <a:prstGeom prst="rect">
            <a:avLst/>
          </a:prstGeom>
        </p:spPr>
      </p:pic>
      <p:pic>
        <p:nvPicPr>
          <p:cNvPr id="12" name="Image 11" descr="Screen Shot 2013-06-20 at 10.04.46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3357771"/>
            <a:ext cx="3048000" cy="220483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7620000" y="1292423"/>
            <a:ext cx="97346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Single top</a:t>
            </a:r>
            <a:endParaRPr lang="en-GB" sz="1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6096000" y="4038600"/>
            <a:ext cx="916161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Top pairs</a:t>
            </a:r>
            <a:endParaRPr lang="en-GB" sz="1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57200" y="5086290"/>
            <a:ext cx="2758312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More later during LP2013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Screen Shot 2013-06-22 at 11.51.1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3762"/>
            <a:ext cx="9144000" cy="573047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09600" y="5181600"/>
            <a:ext cx="7926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Comparisons based on pre-LP2013 data released by ATLAS and CMS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3-06-22 at 11.51.0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90600"/>
            <a:ext cx="7924800" cy="526575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09600" y="6076890"/>
            <a:ext cx="792666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Comparisons based on pre-LP2013 data released by ATLAS and CMS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3-06-22 at 11.50.4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4128"/>
            <a:ext cx="9144000" cy="388974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09600" y="4953000"/>
            <a:ext cx="7926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Comparisons based on pre-LP2013 data released by ATLAS and CMS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 smtClean="0"/>
              <a:t>Higgs Production &amp; Decay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76300"/>
            <a:ext cx="1095607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914400"/>
            <a:ext cx="4241800" cy="3036295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4420" y="3962401"/>
            <a:ext cx="4033780" cy="28956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81000" y="4343400"/>
            <a:ext cx="3429244" cy="212365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Numbers taken from the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LHC Higgs Cross Section WG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sz="1800" dirty="0" smtClean="0">
                <a:solidFill>
                  <a:srgbClr val="0000FF"/>
                </a:solidFill>
              </a:rPr>
              <a:t>See yellow reports: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YR1:</a:t>
            </a:r>
            <a:r>
              <a:rPr lang="en-GB" sz="1800" dirty="0" smtClean="0">
                <a:solidFill>
                  <a:srgbClr val="0000FF"/>
                </a:solidFill>
              </a:rPr>
              <a:t> Inclusive cross sections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YR2:</a:t>
            </a:r>
            <a:r>
              <a:rPr lang="en-GB" sz="1800" dirty="0" smtClean="0">
                <a:solidFill>
                  <a:srgbClr val="0000FF"/>
                </a:solidFill>
              </a:rPr>
              <a:t> Differential cross sections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YR3:</a:t>
            </a:r>
            <a:r>
              <a:rPr lang="en-GB" sz="1800" dirty="0" smtClean="0">
                <a:solidFill>
                  <a:srgbClr val="0000FF"/>
                </a:solidFill>
              </a:rPr>
              <a:t> Properties (to appear)  </a:t>
            </a:r>
          </a:p>
          <a:p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172200" y="1447800"/>
            <a:ext cx="2774643" cy="163121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     Processes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Gluon</a:t>
            </a:r>
            <a:r>
              <a:rPr lang="en-GB" dirty="0" smtClean="0">
                <a:solidFill>
                  <a:srgbClr val="0000FF"/>
                </a:solidFill>
              </a:rPr>
              <a:t> fusion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Vector</a:t>
            </a:r>
            <a:r>
              <a:rPr lang="en-GB" dirty="0" smtClean="0">
                <a:solidFill>
                  <a:srgbClr val="0000FF"/>
                </a:solidFill>
              </a:rPr>
              <a:t> Boson Fusion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W/Z associated prod.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Top</a:t>
            </a:r>
            <a:r>
              <a:rPr lang="en-GB" dirty="0" smtClean="0">
                <a:solidFill>
                  <a:srgbClr val="0000FF"/>
                </a:solidFill>
              </a:rPr>
              <a:t> associated prod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1295400" y="1098868"/>
            <a:ext cx="914400" cy="45719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1143000" y="2057400"/>
            <a:ext cx="1066800" cy="3810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V="1">
            <a:off x="1295400" y="2819400"/>
            <a:ext cx="3352800" cy="6858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V="1">
            <a:off x="1219200" y="2667000"/>
            <a:ext cx="2057400" cy="762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-76200"/>
            <a:ext cx="8077200" cy="904875"/>
          </a:xfrm>
        </p:spPr>
        <p:txBody>
          <a:bodyPr/>
          <a:lstStyle/>
          <a:p>
            <a:r>
              <a:rPr lang="en-GB" dirty="0" smtClean="0"/>
              <a:t>Higgs Hunting in CMS 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6" name="Image 5" descr="Screen Shot 2013-06-19 at 1.57.2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267200"/>
            <a:ext cx="5715000" cy="2483069"/>
          </a:xfrm>
          <a:prstGeom prst="rect">
            <a:avLst/>
          </a:prstGeom>
        </p:spPr>
      </p:pic>
      <p:pic>
        <p:nvPicPr>
          <p:cNvPr id="5" name="Image 4" descr="Screen Shot 2013-06-16 at 6.37.1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1713468"/>
            <a:ext cx="5970844" cy="148693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81000" y="914400"/>
            <a:ext cx="3444022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Processes/decays studied: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495800" y="1033046"/>
            <a:ext cx="4154503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         Results released              In progress    </a:t>
            </a:r>
            <a:endParaRPr lang="en-GB" sz="1600" dirty="0"/>
          </a:p>
        </p:txBody>
      </p:sp>
      <p:pic>
        <p:nvPicPr>
          <p:cNvPr id="11" name="Image 10" descr="Screen Shot 2013-06-20 at 10.41.02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1872" y="1066800"/>
            <a:ext cx="476879" cy="266729"/>
          </a:xfrm>
          <a:prstGeom prst="rect">
            <a:avLst/>
          </a:prstGeom>
        </p:spPr>
      </p:pic>
      <p:pic>
        <p:nvPicPr>
          <p:cNvPr id="12" name="Image 11" descr="Screen Shot 2013-06-20 at 10.41.12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8520" y="1066800"/>
            <a:ext cx="373423" cy="228626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304800" y="3810000"/>
            <a:ext cx="4581215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Main decay channel characteristics:</a:t>
            </a:r>
            <a:endParaRPr lang="en-GB" sz="2200" dirty="0">
              <a:solidFill>
                <a:srgbClr val="FF0000"/>
              </a:solidFill>
            </a:endParaRPr>
          </a:p>
        </p:txBody>
      </p:sp>
      <p:pic>
        <p:nvPicPr>
          <p:cNvPr id="15" name="Image 14" descr="Screen Shot 2013-06-20 at 10.56.55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1371600"/>
            <a:ext cx="7620000" cy="2324247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603649" y="3700046"/>
            <a:ext cx="231175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+ more exotic channels </a:t>
            </a:r>
            <a:endParaRPr lang="en-GB" sz="1600" dirty="0"/>
          </a:p>
        </p:txBody>
      </p:sp>
      <p:pic>
        <p:nvPicPr>
          <p:cNvPr id="16" name="Image 15" descr="Screen Shot 2013-06-24 at 12.13.02 A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" y="1371600"/>
            <a:ext cx="7620000" cy="2308498"/>
          </a:xfrm>
          <a:prstGeom prst="rect">
            <a:avLst/>
          </a:prstGeom>
        </p:spPr>
      </p:pic>
      <p:pic>
        <p:nvPicPr>
          <p:cNvPr id="18" name="Image 17" descr="Screen Shot 2013-06-24 at 4.17.40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200" y="1371600"/>
            <a:ext cx="7848600" cy="237072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 rot="5400000">
            <a:off x="8185666" y="3152747"/>
            <a:ext cx="1371601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Γ</a:t>
            </a:r>
            <a:r>
              <a:rPr lang="en-US" baseline="-25000" dirty="0"/>
              <a:t>BSM</a:t>
            </a:r>
            <a:r>
              <a:rPr lang="en-US" dirty="0"/>
              <a:t> = </a:t>
            </a:r>
            <a:r>
              <a:rPr lang="en-US" dirty="0" smtClean="0"/>
              <a:t>0</a:t>
            </a:r>
            <a:endParaRPr lang="en-US" dirty="0">
              <a:latin typeface="Candara"/>
              <a:cs typeface="Candar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2514600"/>
            <a:ext cx="7239000" cy="904875"/>
          </a:xfrm>
        </p:spPr>
        <p:txBody>
          <a:bodyPr/>
          <a:lstStyle/>
          <a:p>
            <a:r>
              <a:rPr lang="en-GB" dirty="0" smtClean="0"/>
              <a:t>Higgs Decay into Bosons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146043</TotalTime>
  <Words>3291</Words>
  <Application>Microsoft PowerPoint</Application>
  <PresentationFormat>Présentation à l'écran (4:3)</PresentationFormat>
  <Paragraphs>478</Paragraphs>
  <Slides>62</Slides>
  <Notes>9</Notes>
  <HiddenSlides>0</HiddenSlides>
  <MMClips>1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62</vt:i4>
      </vt:variant>
    </vt:vector>
  </HeadingPairs>
  <TitlesOfParts>
    <vt:vector size="64" baseType="lpstr">
      <vt:lpstr>Reunion_17_01_03</vt:lpstr>
      <vt:lpstr>…quation</vt:lpstr>
      <vt:lpstr> </vt:lpstr>
      <vt:lpstr>Outline</vt:lpstr>
      <vt:lpstr>The CMS Detector</vt:lpstr>
      <vt:lpstr>CMS Ready for the Higgs Hunt</vt:lpstr>
      <vt:lpstr>Diapositive 4</vt:lpstr>
      <vt:lpstr>Standard Model Measurements</vt:lpstr>
      <vt:lpstr>Higgs Production &amp; Decay</vt:lpstr>
      <vt:lpstr>Higgs Hunting in CMS  </vt:lpstr>
      <vt:lpstr>Higgs Decay into Bosons</vt:lpstr>
      <vt:lpstr>The Decay H→ γγ</vt:lpstr>
      <vt:lpstr>The Decay H→ γγ</vt:lpstr>
      <vt:lpstr>The Decay H→ γγ</vt:lpstr>
      <vt:lpstr>The Decay H→ γγ</vt:lpstr>
      <vt:lpstr>The Decay H→ γγ</vt:lpstr>
      <vt:lpstr>The Decay H→ Zγ</vt:lpstr>
      <vt:lpstr>The Decay H → ZZ → 4l</vt:lpstr>
      <vt:lpstr>The Decay H → ZZ → 4l</vt:lpstr>
      <vt:lpstr>The Decay H → ZZ → 4l</vt:lpstr>
      <vt:lpstr>The Birth of a Particle</vt:lpstr>
      <vt:lpstr>The Decay H → ZZ → 4l</vt:lpstr>
      <vt:lpstr>The Decay H → ZZ → 4l</vt:lpstr>
      <vt:lpstr>The Decay H → ZZ → 4l</vt:lpstr>
      <vt:lpstr>The Decay H → WW → 2l 2ν</vt:lpstr>
      <vt:lpstr>The Decay H → WW → 2l 2ν</vt:lpstr>
      <vt:lpstr>The Decay H → WW → 2l 2ν</vt:lpstr>
      <vt:lpstr>The Decay H → WW → 2l 2ν</vt:lpstr>
      <vt:lpstr>The Decay H → WW → 2l 2ν</vt:lpstr>
      <vt:lpstr>Associated Production VH H →WW</vt:lpstr>
      <vt:lpstr>Higgs Decay into Fermions</vt:lpstr>
      <vt:lpstr>The Decay H →ττ</vt:lpstr>
      <vt:lpstr>The Decay H →ττ</vt:lpstr>
      <vt:lpstr>The Decay H →ττ</vt:lpstr>
      <vt:lpstr>Associated Production VH → Vττ </vt:lpstr>
      <vt:lpstr>Diapositive 33</vt:lpstr>
      <vt:lpstr>The Decay H→bb</vt:lpstr>
      <vt:lpstr>The Decay H→bb</vt:lpstr>
      <vt:lpstr>The Decay H→bb</vt:lpstr>
      <vt:lpstr>Diapositive 37</vt:lpstr>
      <vt:lpstr>Hbb Channel Combination </vt:lpstr>
      <vt:lpstr>Higgs Associated with Top Production</vt:lpstr>
      <vt:lpstr>Higgs Associated with Top Production</vt:lpstr>
      <vt:lpstr>ttH   Combination</vt:lpstr>
      <vt:lpstr>High Mass Higgs Searches</vt:lpstr>
      <vt:lpstr>Channel Combination &amp; Higgs Properties   </vt:lpstr>
      <vt:lpstr>Summary of the Five Main Channels</vt:lpstr>
      <vt:lpstr>Mass of the New Particle</vt:lpstr>
      <vt:lpstr>Consistency with SM Hypothesis</vt:lpstr>
      <vt:lpstr>Consistency with SM Hypothesis</vt:lpstr>
      <vt:lpstr>Signal Strength for Different Modes </vt:lpstr>
      <vt:lpstr>Couplings to Fermions and Bosons</vt:lpstr>
      <vt:lpstr>Custodial Symmetry Test</vt:lpstr>
      <vt:lpstr>Summary of the Couplings Test</vt:lpstr>
      <vt:lpstr>Higgs Properties from H→γγ</vt:lpstr>
      <vt:lpstr>Spin/Parity Hypothesis Tests</vt:lpstr>
      <vt:lpstr>  Spin Combination for 0+/2+mgg Test  </vt:lpstr>
      <vt:lpstr>Conclusions</vt:lpstr>
      <vt:lpstr>14 March 2013</vt:lpstr>
      <vt:lpstr>Backup</vt:lpstr>
      <vt:lpstr>Summary of the Couplings Test</vt:lpstr>
      <vt:lpstr>Diapositive 59</vt:lpstr>
      <vt:lpstr>Diapositive 60</vt:lpstr>
      <vt:lpstr>Diapositive 61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5105</cp:revision>
  <cp:lastPrinted>2013-02-11T08:10:22Z</cp:lastPrinted>
  <dcterms:created xsi:type="dcterms:W3CDTF">2013-06-24T22:43:20Z</dcterms:created>
  <dcterms:modified xsi:type="dcterms:W3CDTF">2013-06-24T22:52:00Z</dcterms:modified>
</cp:coreProperties>
</file>