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tiff" ContentType="image/tiff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4" r:id="rId1"/>
  </p:sldMasterIdLst>
  <p:notesMasterIdLst>
    <p:notesMasterId r:id="rId19"/>
  </p:notesMasterIdLst>
  <p:handoutMasterIdLst>
    <p:handoutMasterId r:id="rId20"/>
  </p:handoutMasterIdLst>
  <p:sldIdLst>
    <p:sldId id="318" r:id="rId2"/>
    <p:sldId id="343" r:id="rId3"/>
    <p:sldId id="344" r:id="rId4"/>
    <p:sldId id="345" r:id="rId5"/>
    <p:sldId id="348" r:id="rId6"/>
    <p:sldId id="349" r:id="rId7"/>
    <p:sldId id="350" r:id="rId8"/>
    <p:sldId id="351" r:id="rId9"/>
    <p:sldId id="352" r:id="rId10"/>
    <p:sldId id="346" r:id="rId11"/>
    <p:sldId id="353" r:id="rId12"/>
    <p:sldId id="355" r:id="rId13"/>
    <p:sldId id="356" r:id="rId14"/>
    <p:sldId id="362" r:id="rId15"/>
    <p:sldId id="360" r:id="rId16"/>
    <p:sldId id="359" r:id="rId17"/>
    <p:sldId id="361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5C5A"/>
    <a:srgbClr val="0D4B8E"/>
    <a:srgbClr val="FFFFFF"/>
    <a:srgbClr val="0D1EF2"/>
    <a:srgbClr val="0000D0"/>
    <a:srgbClr val="0000E7"/>
    <a:srgbClr val="0055A0"/>
    <a:srgbClr val="E46E2C"/>
    <a:srgbClr val="CED6C1"/>
    <a:srgbClr val="4D82B8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851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-111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viewProps" Target="viewProps.xml"/><Relationship Id="rId4" Type="http://schemas.openxmlformats.org/officeDocument/2006/relationships/slide" Target="slides/slide3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notesMaster" Target="notesMasters/notesMaster1.xml"/><Relationship Id="rId20" Type="http://schemas.openxmlformats.org/officeDocument/2006/relationships/handoutMaster" Target="handoutMasters/handoutMaster1.xml"/><Relationship Id="rId22" Type="http://schemas.openxmlformats.org/officeDocument/2006/relationships/presProps" Target="presProps.xml"/><Relationship Id="rId21" Type="http://schemas.openxmlformats.org/officeDocument/2006/relationships/printerSettings" Target="printerSettings/printerSettings1.bin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41B3B7-7531-C243-9E58-8F2E1F575F8D}" type="datetime1">
              <a:rPr lang="en-US" smtClean="0"/>
              <a:pPr/>
              <a:t>3/25/13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7DDAEB-A135-474A-9C40-6D96C5319044}" type="datetime1">
              <a:rPr lang="en-US" smtClean="0"/>
              <a:pPr/>
              <a:t>3/25/13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3201" y="236538"/>
            <a:ext cx="7899400" cy="747654"/>
          </a:xfrm>
        </p:spPr>
        <p:txBody>
          <a:bodyPr anchor="t">
            <a:normAutofit/>
          </a:bodyPr>
          <a:lstStyle>
            <a:lvl1pPr algn="l">
              <a:defRPr sz="2500" b="1" baseline="0">
                <a:solidFill>
                  <a:srgbClr val="0D4B8E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2200"/>
              </a:spcBef>
              <a:spcAft>
                <a:spcPts val="400"/>
              </a:spcAft>
              <a:buFont typeface="Arial"/>
              <a:buChar char="•"/>
              <a:defRPr sz="1900" b="1">
                <a:solidFill>
                  <a:srgbClr val="0D4B8E"/>
                </a:solidFill>
              </a:defRPr>
            </a:lvl1pPr>
            <a:lvl2pPr marL="381600" indent="-194400">
              <a:spcBef>
                <a:spcPts val="60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600"/>
            </a:lvl2pPr>
            <a:lvl3pPr>
              <a:spcBef>
                <a:spcPts val="0"/>
              </a:spcBef>
              <a:spcAft>
                <a:spcPts val="800"/>
              </a:spcAft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8241944" y="173038"/>
            <a:ext cx="736990" cy="728662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304801" y="800863"/>
            <a:ext cx="7772400" cy="11936"/>
          </a:xfrm>
          <a:prstGeom prst="line">
            <a:avLst/>
          </a:prstGeom>
          <a:ln>
            <a:solidFill>
              <a:srgbClr val="0D4B8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3.pdf"/><Relationship Id="rId5" Type="http://schemas.openxmlformats.org/officeDocument/2006/relationships/image" Target="../media/image44.png"/><Relationship Id="rId7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1.pdf"/><Relationship Id="rId3" Type="http://schemas.openxmlformats.org/officeDocument/2006/relationships/image" Target="../media/image42.png"/><Relationship Id="rId6" Type="http://schemas.openxmlformats.org/officeDocument/2006/relationships/image" Target="../media/image45.pdf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9.pd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7.pdf"/><Relationship Id="rId3" Type="http://schemas.openxmlformats.org/officeDocument/2006/relationships/image" Target="../media/image48.png"/><Relationship Id="rId5" Type="http://schemas.openxmlformats.org/officeDocument/2006/relationships/image" Target="../media/image50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53.pd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1.pdf"/><Relationship Id="rId3" Type="http://schemas.openxmlformats.org/officeDocument/2006/relationships/image" Target="../media/image52.png"/><Relationship Id="rId5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df"/><Relationship Id="rId3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59.pd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7.pdf"/><Relationship Id="rId3" Type="http://schemas.openxmlformats.org/officeDocument/2006/relationships/image" Target="../media/image58.png"/><Relationship Id="rId5" Type="http://schemas.openxmlformats.org/officeDocument/2006/relationships/image" Target="../media/image6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5.pdf"/><Relationship Id="rId4" Type="http://schemas.openxmlformats.org/officeDocument/2006/relationships/image" Target="../media/image5.pdf"/><Relationship Id="rId7" Type="http://schemas.openxmlformats.org/officeDocument/2006/relationships/image" Target="../media/image8.png"/><Relationship Id="rId11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df"/><Relationship Id="rId8" Type="http://schemas.openxmlformats.org/officeDocument/2006/relationships/image" Target="../media/image9.pdf"/><Relationship Id="rId13" Type="http://schemas.openxmlformats.org/officeDocument/2006/relationships/image" Target="../media/image14.png"/><Relationship Id="rId10" Type="http://schemas.openxmlformats.org/officeDocument/2006/relationships/image" Target="../media/image11.pdf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2" Type="http://schemas.openxmlformats.org/officeDocument/2006/relationships/image" Target="../media/image13.pdf"/><Relationship Id="rId2" Type="http://schemas.openxmlformats.org/officeDocument/2006/relationships/image" Target="../media/image3.pdf"/><Relationship Id="rId9" Type="http://schemas.openxmlformats.org/officeDocument/2006/relationships/image" Target="../media/image10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9.pdf"/><Relationship Id="rId5" Type="http://schemas.openxmlformats.org/officeDocument/2006/relationships/image" Target="../media/image20.png"/><Relationship Id="rId7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df"/><Relationship Id="rId3" Type="http://schemas.openxmlformats.org/officeDocument/2006/relationships/image" Target="../media/image18.png"/><Relationship Id="rId6" Type="http://schemas.openxmlformats.org/officeDocument/2006/relationships/image" Target="../media/image21.pdf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25.pd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df"/><Relationship Id="rId3" Type="http://schemas.openxmlformats.org/officeDocument/2006/relationships/image" Target="../media/image24.png"/><Relationship Id="rId5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29.pd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df"/><Relationship Id="rId3" Type="http://schemas.openxmlformats.org/officeDocument/2006/relationships/image" Target="../media/image28.png"/><Relationship Id="rId5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33.pd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pdf"/><Relationship Id="rId3" Type="http://schemas.openxmlformats.org/officeDocument/2006/relationships/image" Target="../media/image32.png"/><Relationship Id="rId5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df"/><Relationship Id="rId3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39.pd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7.pdf"/><Relationship Id="rId3" Type="http://schemas.openxmlformats.org/officeDocument/2006/relationships/image" Target="../media/image38.png"/><Relationship Id="rId5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413000"/>
            <a:ext cx="8229600" cy="65318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SPS kick response measurements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825500" y="3695700"/>
            <a:ext cx="7467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smtClean="0"/>
              <a:t>H. Bartosik</a:t>
            </a:r>
            <a:r>
              <a:rPr lang="en-US" sz="2000" dirty="0" smtClean="0"/>
              <a:t>,</a:t>
            </a:r>
            <a:r>
              <a:rPr lang="en-US" sz="2000" dirty="0" smtClean="0"/>
              <a:t> S. </a:t>
            </a:r>
            <a:r>
              <a:rPr lang="en-US" sz="2000" dirty="0" err="1" smtClean="0"/>
              <a:t>Cettour</a:t>
            </a:r>
            <a:r>
              <a:rPr lang="en-US" sz="2000" dirty="0" smtClean="0"/>
              <a:t> </a:t>
            </a:r>
            <a:r>
              <a:rPr lang="en-US" sz="2000" dirty="0" smtClean="0"/>
              <a:t>Cave, B. </a:t>
            </a:r>
            <a:r>
              <a:rPr lang="en-US" sz="2000" dirty="0" err="1" smtClean="0"/>
              <a:t>Salvant</a:t>
            </a:r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Acknowledgements: J. </a:t>
            </a:r>
            <a:r>
              <a:rPr lang="en-US" sz="2000" dirty="0" err="1" smtClean="0"/>
              <a:t>Wenninger</a:t>
            </a:r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MSWG, 26. </a:t>
            </a:r>
            <a:r>
              <a:rPr lang="en-US" sz="2000" dirty="0" smtClean="0"/>
              <a:t>March 2013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- Horizontal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939800"/>
            <a:ext cx="8763034" cy="5676900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US" dirty="0" smtClean="0"/>
              <a:t>This COD is having </a:t>
            </a:r>
            <a:r>
              <a:rPr lang="en-US" dirty="0" smtClean="0"/>
              <a:t>significantly “reduced strength</a:t>
            </a:r>
            <a:r>
              <a:rPr lang="en-US" dirty="0" smtClean="0"/>
              <a:t>” </a:t>
            </a:r>
          </a:p>
          <a:p>
            <a:pPr lvl="2"/>
            <a:r>
              <a:rPr lang="en-US" dirty="0" smtClean="0"/>
              <a:t>MDHB</a:t>
            </a:r>
            <a:r>
              <a:rPr lang="en-US" dirty="0" smtClean="0"/>
              <a:t>.61804 (gain=0.55)</a:t>
            </a:r>
          </a:p>
          <a:p>
            <a:pPr lvl="1"/>
            <a:r>
              <a:rPr lang="en-US" dirty="0" smtClean="0"/>
              <a:t>These </a:t>
            </a:r>
            <a:r>
              <a:rPr lang="en-US" dirty="0" err="1" smtClean="0"/>
              <a:t>BPMs</a:t>
            </a:r>
            <a:r>
              <a:rPr lang="en-US" dirty="0" smtClean="0"/>
              <a:t> are not working:</a:t>
            </a:r>
          </a:p>
          <a:p>
            <a:pPr lvl="2"/>
            <a:r>
              <a:rPr lang="en-US" dirty="0" smtClean="0"/>
              <a:t>BPH.</a:t>
            </a:r>
            <a:r>
              <a:rPr lang="en-US" dirty="0" smtClean="0"/>
              <a:t>12408, BPA</a:t>
            </a:r>
            <a:r>
              <a:rPr lang="en-US" dirty="0" smtClean="0"/>
              <a:t>.</a:t>
            </a:r>
            <a:r>
              <a:rPr lang="en-US" dirty="0" smtClean="0"/>
              <a:t>21706, BPA</a:t>
            </a:r>
            <a:r>
              <a:rPr lang="en-US" dirty="0" smtClean="0"/>
              <a:t>.</a:t>
            </a:r>
            <a:r>
              <a:rPr lang="en-US" dirty="0" smtClean="0"/>
              <a:t>21805, BPH</a:t>
            </a:r>
            <a:r>
              <a:rPr lang="en-US" dirty="0" smtClean="0"/>
              <a:t>.</a:t>
            </a:r>
            <a:r>
              <a:rPr lang="en-US" dirty="0" smtClean="0"/>
              <a:t>22208, BPH</a:t>
            </a:r>
            <a:r>
              <a:rPr lang="en-US" dirty="0" smtClean="0"/>
              <a:t>.</a:t>
            </a:r>
            <a:r>
              <a:rPr lang="en-US" dirty="0" smtClean="0"/>
              <a:t>23008, BPCE</a:t>
            </a:r>
            <a:r>
              <a:rPr lang="en-US" dirty="0" smtClean="0"/>
              <a:t>.</a:t>
            </a:r>
            <a:r>
              <a:rPr lang="en-US" dirty="0" smtClean="0"/>
              <a:t>41705, BPCE</a:t>
            </a:r>
            <a:r>
              <a:rPr lang="en-US" dirty="0" smtClean="0"/>
              <a:t>.</a:t>
            </a:r>
            <a:r>
              <a:rPr lang="en-US" dirty="0" smtClean="0"/>
              <a:t>41931, BPH</a:t>
            </a:r>
            <a:r>
              <a:rPr lang="en-US" dirty="0" smtClean="0"/>
              <a:t>.</a:t>
            </a:r>
            <a:r>
              <a:rPr lang="en-US" dirty="0" smtClean="0"/>
              <a:t>52008, BPH</a:t>
            </a:r>
            <a:r>
              <a:rPr lang="en-US" dirty="0" smtClean="0"/>
              <a:t>.</a:t>
            </a:r>
            <a:r>
              <a:rPr lang="en-US" dirty="0" smtClean="0"/>
              <a:t>60808, BPH</a:t>
            </a:r>
            <a:r>
              <a:rPr lang="en-US" dirty="0" smtClean="0"/>
              <a:t>.</a:t>
            </a:r>
            <a:r>
              <a:rPr lang="en-US" dirty="0" smtClean="0"/>
              <a:t>62808;</a:t>
            </a:r>
          </a:p>
          <a:p>
            <a:pPr lvl="1"/>
            <a:r>
              <a:rPr lang="en-US" dirty="0" smtClean="0"/>
              <a:t>These </a:t>
            </a:r>
            <a:r>
              <a:rPr lang="en-US" dirty="0" err="1" smtClean="0"/>
              <a:t>BPMs</a:t>
            </a:r>
            <a:r>
              <a:rPr lang="en-US" dirty="0" smtClean="0"/>
              <a:t> have large calibration errors:</a:t>
            </a:r>
          </a:p>
          <a:p>
            <a:pPr lvl="2"/>
            <a:r>
              <a:rPr lang="en-US" dirty="0" smtClean="0"/>
              <a:t>BPD.11906 (gain=1.24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BPH.13008 (</a:t>
            </a:r>
            <a:r>
              <a:rPr lang="en-US" dirty="0" smtClean="0"/>
              <a:t>gain=</a:t>
            </a:r>
            <a:r>
              <a:rPr lang="en-US" dirty="0" smtClean="0"/>
              <a:t>1.48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BPH</a:t>
            </a:r>
            <a:r>
              <a:rPr lang="en-US" dirty="0" smtClean="0"/>
              <a:t>.13608 (gain=0.16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BPA.21605 (gain=1.24)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BPH</a:t>
            </a:r>
            <a:r>
              <a:rPr lang="en-US" dirty="0" smtClean="0"/>
              <a:t>.31808 (gain=1.35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BPH.41608 (gain=1.28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BPH.60408 (gain=1.20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BPH.61008 (gain=1.24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BPH.61408 (gain=0.08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BPH.62008 (gain=1.43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These </a:t>
            </a:r>
            <a:r>
              <a:rPr lang="en-US" dirty="0" err="1" smtClean="0"/>
              <a:t>BPMs</a:t>
            </a:r>
            <a:r>
              <a:rPr lang="en-US" dirty="0" smtClean="0"/>
              <a:t> have large standard deviation</a:t>
            </a:r>
            <a:r>
              <a:rPr lang="en-US" dirty="0" smtClean="0"/>
              <a:t> after “calibration” with </a:t>
            </a:r>
            <a:r>
              <a:rPr lang="en-US" dirty="0" smtClean="0"/>
              <a:t>respect to</a:t>
            </a:r>
            <a:r>
              <a:rPr lang="en-US" dirty="0" smtClean="0"/>
              <a:t> the model</a:t>
            </a:r>
            <a:r>
              <a:rPr lang="en-US" dirty="0" smtClean="0"/>
              <a:t>:</a:t>
            </a:r>
            <a:endParaRPr lang="en-US" dirty="0" smtClean="0"/>
          </a:p>
          <a:p>
            <a:pPr lvl="2"/>
            <a:r>
              <a:rPr lang="en-US" dirty="0" smtClean="0"/>
              <a:t>BPH</a:t>
            </a:r>
            <a:r>
              <a:rPr lang="en-US" dirty="0" smtClean="0"/>
              <a:t>.</a:t>
            </a:r>
            <a:r>
              <a:rPr lang="en-US" dirty="0" smtClean="0"/>
              <a:t>20408, BPH</a:t>
            </a:r>
            <a:r>
              <a:rPr lang="en-US" dirty="0" smtClean="0"/>
              <a:t>.</a:t>
            </a:r>
            <a:r>
              <a:rPr lang="en-US" dirty="0" smtClean="0"/>
              <a:t>20608, BPH</a:t>
            </a:r>
            <a:r>
              <a:rPr lang="en-US" dirty="0" smtClean="0"/>
              <a:t>.</a:t>
            </a:r>
            <a:r>
              <a:rPr lang="en-US" dirty="0" smtClean="0"/>
              <a:t>21008, BPH</a:t>
            </a:r>
            <a:r>
              <a:rPr lang="en-US" dirty="0" smtClean="0"/>
              <a:t>.</a:t>
            </a:r>
            <a:r>
              <a:rPr lang="en-US" dirty="0" smtClean="0"/>
              <a:t>23408, BPH</a:t>
            </a:r>
            <a:r>
              <a:rPr lang="en-US" dirty="0" smtClean="0"/>
              <a:t>.</a:t>
            </a:r>
            <a:r>
              <a:rPr lang="en-US" dirty="0" smtClean="0"/>
              <a:t>62408;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results - Vertical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939800"/>
            <a:ext cx="8763034" cy="5676900"/>
          </a:xfrm>
        </p:spPr>
        <p:txBody>
          <a:bodyPr>
            <a:normAutofit/>
          </a:bodyPr>
          <a:lstStyle/>
          <a:p>
            <a:endParaRPr lang="en-US" dirty="0" smtClean="0"/>
          </a:p>
        </p:txBody>
      </p:sp>
      <p:pic>
        <p:nvPicPr>
          <p:cNvPr id="6" name="Picture 5" descr="CalibrationFactors_H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3500" y="1360000"/>
            <a:ext cx="6146800" cy="4743200"/>
          </a:xfrm>
          <a:prstGeom prst="rect">
            <a:avLst/>
          </a:prstGeom>
        </p:spPr>
      </p:pic>
      <p:pic>
        <p:nvPicPr>
          <p:cNvPr id="9" name="Picture 8" descr="BPMgain-Histogram_H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417927" y="1295399"/>
            <a:ext cx="2611074" cy="2286001"/>
          </a:xfrm>
          <a:prstGeom prst="rect">
            <a:avLst/>
          </a:prstGeom>
        </p:spPr>
      </p:pic>
      <p:pic>
        <p:nvPicPr>
          <p:cNvPr id="10" name="Picture 9" descr="CODgain-Histogram_H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6362345" y="3743095"/>
            <a:ext cx="2705454" cy="23220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 responses at: BPV.11108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939800"/>
            <a:ext cx="8763034" cy="5676900"/>
          </a:xfrm>
        </p:spPr>
        <p:txBody>
          <a:bodyPr>
            <a:normAutofit/>
          </a:bodyPr>
          <a:lstStyle/>
          <a:p>
            <a:endParaRPr lang="en-US" dirty="0" smtClean="0"/>
          </a:p>
        </p:txBody>
      </p:sp>
      <p:pic>
        <p:nvPicPr>
          <p:cNvPr id="4" name="Picture 3" descr="H_response_MDHB.61804_raw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68924" y="935054"/>
            <a:ext cx="7713075" cy="2893936"/>
          </a:xfrm>
          <a:prstGeom prst="rect">
            <a:avLst/>
          </a:prstGeom>
        </p:spPr>
      </p:pic>
      <p:pic>
        <p:nvPicPr>
          <p:cNvPr id="5" name="Picture 4" descr="H_response_MDHB.61804_clbrtd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68924" y="3900562"/>
            <a:ext cx="7713075" cy="28939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67600" y="3638490"/>
            <a:ext cx="1524034" cy="5232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This BPM is simply inverted …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 responses at: BPCE.61805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939800"/>
            <a:ext cx="8763034" cy="5676900"/>
          </a:xfrm>
        </p:spPr>
        <p:txBody>
          <a:bodyPr>
            <a:normAutofit/>
          </a:bodyPr>
          <a:lstStyle/>
          <a:p>
            <a:endParaRPr lang="en-US" dirty="0" smtClean="0"/>
          </a:p>
        </p:txBody>
      </p:sp>
      <p:pic>
        <p:nvPicPr>
          <p:cNvPr id="4" name="Picture 3" descr="H_response_MDHB.61804_raw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68924" y="935054"/>
            <a:ext cx="7713075" cy="2893935"/>
          </a:xfrm>
          <a:prstGeom prst="rect">
            <a:avLst/>
          </a:prstGeom>
        </p:spPr>
      </p:pic>
      <p:pic>
        <p:nvPicPr>
          <p:cNvPr id="5" name="Picture 4" descr="H_response_MDHB.61804_clbrtd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68925" y="3900562"/>
            <a:ext cx="7713072" cy="28939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34200" y="3638490"/>
            <a:ext cx="2057435" cy="73866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Largely wrong calibration!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Error too large to be caused by beta-beat …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Calibrated measurement vs. model - Vertical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4521200"/>
            <a:ext cx="8763034" cy="20701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Standard deviation of difference between </a:t>
            </a:r>
            <a:r>
              <a:rPr lang="en-US" dirty="0" smtClean="0"/>
              <a:t>model and calibrated measurements </a:t>
            </a:r>
          </a:p>
          <a:p>
            <a:pPr lvl="1"/>
            <a:r>
              <a:rPr lang="en-US" dirty="0" smtClean="0"/>
              <a:t>Typical standard deviation of less than 0.2mm</a:t>
            </a:r>
          </a:p>
          <a:p>
            <a:pPr lvl="1"/>
            <a:r>
              <a:rPr lang="en-US" dirty="0" smtClean="0"/>
              <a:t>A </a:t>
            </a:r>
            <a:r>
              <a:rPr lang="en-US" dirty="0" smtClean="0"/>
              <a:t>few </a:t>
            </a:r>
            <a:r>
              <a:rPr lang="en-US" dirty="0" err="1" smtClean="0"/>
              <a:t>BPMs</a:t>
            </a:r>
            <a:r>
              <a:rPr lang="en-US" dirty="0" smtClean="0"/>
              <a:t> with large standard deviations, due to</a:t>
            </a:r>
          </a:p>
          <a:p>
            <a:pPr lvl="2"/>
            <a:r>
              <a:rPr lang="en-US" dirty="0" smtClean="0"/>
              <a:t>Small calibration value and thus reduced resolution</a:t>
            </a:r>
          </a:p>
          <a:p>
            <a:pPr lvl="2"/>
            <a:r>
              <a:rPr lang="en-US" dirty="0" smtClean="0"/>
              <a:t>Large measurement noise</a:t>
            </a:r>
          </a:p>
          <a:p>
            <a:pPr lvl="2"/>
            <a:r>
              <a:rPr lang="en-US" dirty="0" smtClean="0"/>
              <a:t>Spurious readings for some measurements</a:t>
            </a:r>
          </a:p>
          <a:p>
            <a:pPr lvl="1"/>
            <a:r>
              <a:rPr lang="en-US" dirty="0" smtClean="0"/>
              <a:t>Acceptable limit arbitrarily set to ~0.3mm for horizontal </a:t>
            </a:r>
            <a:r>
              <a:rPr lang="en-US" dirty="0" err="1" smtClean="0"/>
              <a:t>BPMs</a:t>
            </a:r>
            <a:endParaRPr lang="en-US" dirty="0" smtClean="0"/>
          </a:p>
        </p:txBody>
      </p:sp>
      <p:pic>
        <p:nvPicPr>
          <p:cNvPr id="7" name="Picture 6" descr="H_Stdev-Model-Measuremen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981199" y="984192"/>
            <a:ext cx="4930502" cy="3415902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rot="10800000" flipV="1">
            <a:off x="6578600" y="1498600"/>
            <a:ext cx="914400" cy="80010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533546" y="1275834"/>
            <a:ext cx="1179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BPV.63508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 responses at: BPV.63508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939800"/>
            <a:ext cx="8763034" cy="5676900"/>
          </a:xfrm>
        </p:spPr>
        <p:txBody>
          <a:bodyPr>
            <a:normAutofit/>
          </a:bodyPr>
          <a:lstStyle/>
          <a:p>
            <a:endParaRPr lang="en-US" dirty="0" smtClean="0"/>
          </a:p>
        </p:txBody>
      </p:sp>
      <p:pic>
        <p:nvPicPr>
          <p:cNvPr id="4" name="Picture 3" descr="H_response_MDHB.61804_raw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68925" y="935054"/>
            <a:ext cx="7713072" cy="2893935"/>
          </a:xfrm>
          <a:prstGeom prst="rect">
            <a:avLst/>
          </a:prstGeom>
        </p:spPr>
      </p:pic>
      <p:pic>
        <p:nvPicPr>
          <p:cNvPr id="5" name="Picture 4" descr="H_response_MDHB.61804_clbrtd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68925" y="3900562"/>
            <a:ext cx="7713072" cy="28939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34200" y="3638490"/>
            <a:ext cx="2057435" cy="95410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Looks like BPM has very little sensitivity – but in 4 cases it gives even larger values than expected ???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- Vertical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939800"/>
            <a:ext cx="8763034" cy="5918200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dirty="0" smtClean="0">
                <a:solidFill>
                  <a:srgbClr val="000000"/>
                </a:solidFill>
              </a:rPr>
              <a:t>These </a:t>
            </a:r>
            <a:r>
              <a:rPr lang="en-US" dirty="0" err="1" smtClean="0">
                <a:solidFill>
                  <a:srgbClr val="000000"/>
                </a:solidFill>
              </a:rPr>
              <a:t>BPMs</a:t>
            </a:r>
            <a:r>
              <a:rPr lang="en-US" dirty="0" smtClean="0">
                <a:solidFill>
                  <a:srgbClr val="000000"/>
                </a:solidFill>
              </a:rPr>
              <a:t> are not working:</a:t>
            </a:r>
          </a:p>
          <a:p>
            <a:pPr lvl="2"/>
            <a:r>
              <a:rPr lang="en-US" dirty="0" smtClean="0"/>
              <a:t>BPD.</a:t>
            </a:r>
            <a:r>
              <a:rPr lang="en-US" dirty="0" smtClean="0"/>
              <a:t>11833, BPD</a:t>
            </a:r>
            <a:r>
              <a:rPr lang="en-US" dirty="0" smtClean="0"/>
              <a:t>.</a:t>
            </a:r>
            <a:r>
              <a:rPr lang="en-US" dirty="0" smtClean="0"/>
              <a:t>11906, BPA</a:t>
            </a:r>
            <a:r>
              <a:rPr lang="en-US" dirty="0" smtClean="0"/>
              <a:t>.</a:t>
            </a:r>
            <a:r>
              <a:rPr lang="en-US" dirty="0" smtClean="0"/>
              <a:t>21605, BPA</a:t>
            </a:r>
            <a:r>
              <a:rPr lang="en-US" dirty="0" smtClean="0"/>
              <a:t>.</a:t>
            </a:r>
            <a:r>
              <a:rPr lang="en-US" dirty="0" smtClean="0"/>
              <a:t>21706, BPA</a:t>
            </a:r>
            <a:r>
              <a:rPr lang="en-US" dirty="0" smtClean="0"/>
              <a:t>.</a:t>
            </a:r>
            <a:r>
              <a:rPr lang="en-US" dirty="0" smtClean="0"/>
              <a:t>21805, BPCN</a:t>
            </a:r>
            <a:r>
              <a:rPr lang="en-US" dirty="0" smtClean="0"/>
              <a:t>.</a:t>
            </a:r>
            <a:r>
              <a:rPr lang="en-US" dirty="0" smtClean="0"/>
              <a:t>22708, BPV</a:t>
            </a:r>
            <a:r>
              <a:rPr lang="en-US" dirty="0" smtClean="0"/>
              <a:t>.</a:t>
            </a:r>
            <a:r>
              <a:rPr lang="en-US" dirty="0" smtClean="0"/>
              <a:t>30908, BPCE</a:t>
            </a:r>
            <a:r>
              <a:rPr lang="en-US" dirty="0" smtClean="0"/>
              <a:t>.</a:t>
            </a:r>
            <a:r>
              <a:rPr lang="en-US" dirty="0" smtClean="0"/>
              <a:t>41801, BPV</a:t>
            </a:r>
            <a:r>
              <a:rPr lang="en-US" dirty="0" smtClean="0"/>
              <a:t>.</a:t>
            </a:r>
            <a:r>
              <a:rPr lang="en-US" dirty="0" smtClean="0"/>
              <a:t>42108, BPV</a:t>
            </a:r>
            <a:r>
              <a:rPr lang="en-US" dirty="0" smtClean="0"/>
              <a:t>.</a:t>
            </a:r>
            <a:r>
              <a:rPr lang="en-US" dirty="0" smtClean="0"/>
              <a:t>62508;</a:t>
            </a:r>
          </a:p>
          <a:p>
            <a:pPr lvl="1"/>
            <a:r>
              <a:rPr lang="en-US" dirty="0" smtClean="0"/>
              <a:t>These </a:t>
            </a:r>
            <a:r>
              <a:rPr lang="en-US" dirty="0" err="1" smtClean="0"/>
              <a:t>BPMs</a:t>
            </a:r>
            <a:r>
              <a:rPr lang="en-US" dirty="0" smtClean="0"/>
              <a:t> have large calibration errors:</a:t>
            </a:r>
          </a:p>
          <a:p>
            <a:pPr lvl="2"/>
            <a:r>
              <a:rPr lang="en-US" dirty="0" smtClean="0"/>
              <a:t>BPV.11108 (gain=-0.97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BPV.11706 (gain=1.39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BPCN.12308 (gain=0.08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BPCN.12508 (gain=0.09)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/>
              <a:t>BPA.21931 (gain=0.23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BPV.22108 (gain=1.34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BPV.31308 (gain=1.28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BPV.51908 (</a:t>
            </a:r>
            <a:r>
              <a:rPr lang="en-US" dirty="0" smtClean="0"/>
              <a:t>gain=</a:t>
            </a:r>
            <a:r>
              <a:rPr lang="en-US" dirty="0" smtClean="0"/>
              <a:t>0.19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BPV.52108 (gain=0.09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BPV.60108 (gain=1.23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BPV.61508 (gain=1.34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BPCE.61805 (gain=2.30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BPV.62308 (gain=1.36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BPV.63508 (gain=0.23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These </a:t>
            </a:r>
            <a:r>
              <a:rPr lang="en-US" dirty="0" err="1" smtClean="0"/>
              <a:t>BPMs</a:t>
            </a:r>
            <a:r>
              <a:rPr lang="en-US" dirty="0" smtClean="0"/>
              <a:t> have large standard deviation after “calibration” with respect to the model:</a:t>
            </a:r>
          </a:p>
          <a:p>
            <a:pPr lvl="2"/>
            <a:r>
              <a:rPr lang="en-US" dirty="0" smtClean="0"/>
              <a:t>BPV</a:t>
            </a:r>
            <a:r>
              <a:rPr lang="en-US" dirty="0" smtClean="0"/>
              <a:t>.</a:t>
            </a:r>
            <a:r>
              <a:rPr lang="en-US" dirty="0" smtClean="0"/>
              <a:t>11308, BPV</a:t>
            </a:r>
            <a:r>
              <a:rPr lang="en-US" dirty="0" smtClean="0"/>
              <a:t>.</a:t>
            </a:r>
            <a:r>
              <a:rPr lang="en-US" dirty="0" smtClean="0"/>
              <a:t>20308, BPV</a:t>
            </a:r>
            <a:r>
              <a:rPr lang="en-US" dirty="0" smtClean="0"/>
              <a:t>.</a:t>
            </a:r>
            <a:r>
              <a:rPr lang="en-US" dirty="0" smtClean="0"/>
              <a:t>20508, BPV</a:t>
            </a:r>
            <a:r>
              <a:rPr lang="en-US" dirty="0" smtClean="0"/>
              <a:t>.</a:t>
            </a:r>
            <a:r>
              <a:rPr lang="en-US" dirty="0" smtClean="0"/>
              <a:t>20908, BPV</a:t>
            </a:r>
            <a:r>
              <a:rPr lang="en-US" dirty="0" smtClean="0"/>
              <a:t>.</a:t>
            </a:r>
            <a:r>
              <a:rPr lang="en-US" dirty="0" smtClean="0"/>
              <a:t>23108, BPV</a:t>
            </a:r>
            <a:r>
              <a:rPr lang="en-US" dirty="0" smtClean="0"/>
              <a:t>.</a:t>
            </a:r>
            <a:r>
              <a:rPr lang="en-US" dirty="0" smtClean="0"/>
              <a:t>30108, BPV</a:t>
            </a:r>
            <a:r>
              <a:rPr lang="en-US" dirty="0" smtClean="0"/>
              <a:t>.</a:t>
            </a:r>
            <a:r>
              <a:rPr lang="en-US" dirty="0" smtClean="0"/>
              <a:t>63308;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Conclusions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939800"/>
            <a:ext cx="8763034" cy="5918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Horizontal </a:t>
            </a:r>
            <a:r>
              <a:rPr lang="en-US" dirty="0" err="1" smtClean="0"/>
              <a:t>BPMs</a:t>
            </a:r>
            <a:endParaRPr lang="en-US" dirty="0" smtClean="0"/>
          </a:p>
          <a:p>
            <a:pPr lvl="1"/>
            <a:r>
              <a:rPr lang="en-US" dirty="0" smtClean="0"/>
              <a:t>10 </a:t>
            </a:r>
            <a:r>
              <a:rPr lang="en-US" dirty="0" err="1" smtClean="0"/>
              <a:t>BPMs</a:t>
            </a:r>
            <a:r>
              <a:rPr lang="en-US" dirty="0" smtClean="0"/>
              <a:t> are not working at all (some of them in hot zones)</a:t>
            </a:r>
          </a:p>
          <a:p>
            <a:pPr lvl="1"/>
            <a:r>
              <a:rPr lang="en-US" dirty="0" smtClean="0"/>
              <a:t>10 </a:t>
            </a:r>
            <a:r>
              <a:rPr lang="en-US" dirty="0" err="1" smtClean="0"/>
              <a:t>BPMs</a:t>
            </a:r>
            <a:r>
              <a:rPr lang="en-US" dirty="0" smtClean="0"/>
              <a:t> seem to have grossly wrong calibration (some of them are special type)</a:t>
            </a:r>
          </a:p>
          <a:p>
            <a:pPr lvl="1"/>
            <a:r>
              <a:rPr lang="en-US" dirty="0" smtClean="0"/>
              <a:t>5 </a:t>
            </a:r>
            <a:r>
              <a:rPr lang="en-US" dirty="0" err="1" smtClean="0"/>
              <a:t>BPMs</a:t>
            </a:r>
            <a:r>
              <a:rPr lang="en-US" dirty="0" smtClean="0"/>
              <a:t> have large spread around expected readings (after “calibration”)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should be investigated</a:t>
            </a:r>
          </a:p>
          <a:p>
            <a:r>
              <a:rPr lang="en-US" dirty="0" smtClean="0">
                <a:sym typeface="Wingdings"/>
              </a:rPr>
              <a:t>Vertical </a:t>
            </a:r>
            <a:r>
              <a:rPr lang="en-US" dirty="0" err="1" smtClean="0">
                <a:sym typeface="Wingdings"/>
              </a:rPr>
              <a:t>BPMs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/>
              <a:t>10 </a:t>
            </a:r>
            <a:r>
              <a:rPr lang="en-US" dirty="0" err="1" smtClean="0"/>
              <a:t>BPMs</a:t>
            </a:r>
            <a:r>
              <a:rPr lang="en-US" dirty="0" smtClean="0"/>
              <a:t> are not working at all (some of them in hot zones)</a:t>
            </a:r>
            <a:endParaRPr lang="en-US" dirty="0" smtClean="0"/>
          </a:p>
          <a:p>
            <a:pPr lvl="1"/>
            <a:r>
              <a:rPr lang="en-US" dirty="0" smtClean="0"/>
              <a:t>14 </a:t>
            </a:r>
            <a:r>
              <a:rPr lang="en-US" dirty="0" err="1" smtClean="0"/>
              <a:t>BPMs</a:t>
            </a:r>
            <a:r>
              <a:rPr lang="en-US" dirty="0" smtClean="0"/>
              <a:t> seem to have grossly wrong calibration (some of them are special type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7 </a:t>
            </a:r>
            <a:r>
              <a:rPr lang="en-US" dirty="0" err="1" smtClean="0"/>
              <a:t>BPMs</a:t>
            </a:r>
            <a:r>
              <a:rPr lang="en-US" dirty="0" smtClean="0"/>
              <a:t> have large spread around expected readings (after “calibration”)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should be </a:t>
            </a:r>
            <a:r>
              <a:rPr lang="en-US" dirty="0" smtClean="0">
                <a:sym typeface="Wingdings"/>
              </a:rPr>
              <a:t>investigated</a:t>
            </a:r>
            <a:endParaRPr lang="en-US" dirty="0" smtClean="0"/>
          </a:p>
          <a:p>
            <a:r>
              <a:rPr lang="en-US" dirty="0" smtClean="0">
                <a:sym typeface="Wingdings"/>
              </a:rPr>
              <a:t>Horizontal closed orbit correctors</a:t>
            </a:r>
          </a:p>
          <a:p>
            <a:pPr lvl="1"/>
            <a:r>
              <a:rPr lang="en-US" dirty="0" smtClean="0"/>
              <a:t>Identified 1 closed orbit corrector with reduced kick strength (is it hardware or simply calibration problem?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Average fitted kick strength is 0.98±0.07</a:t>
            </a:r>
          </a:p>
          <a:p>
            <a:r>
              <a:rPr lang="en-US" dirty="0" smtClean="0">
                <a:sym typeface="Wingdings"/>
              </a:rPr>
              <a:t>Vertical closed </a:t>
            </a:r>
            <a:r>
              <a:rPr lang="en-US" dirty="0" smtClean="0">
                <a:sym typeface="Wingdings"/>
              </a:rPr>
              <a:t>orbit correctors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/>
              <a:t>Work properly</a:t>
            </a:r>
          </a:p>
          <a:p>
            <a:pPr lvl="1"/>
            <a:r>
              <a:rPr lang="en-US" dirty="0" smtClean="0"/>
              <a:t>Average</a:t>
            </a:r>
            <a:r>
              <a:rPr lang="en-US" dirty="0" smtClean="0"/>
              <a:t> fitted kick </a:t>
            </a:r>
            <a:r>
              <a:rPr lang="en-US" dirty="0" smtClean="0"/>
              <a:t>strength is</a:t>
            </a:r>
            <a:r>
              <a:rPr lang="en-US" dirty="0" smtClean="0"/>
              <a:t> 1.00±0.03</a:t>
            </a:r>
            <a:endParaRPr lang="en-US" dirty="0" smtClean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939800"/>
            <a:ext cx="8763034" cy="256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Measurement of the orbit response to individual corrector kicks</a:t>
            </a:r>
          </a:p>
          <a:p>
            <a:pPr lvl="1"/>
            <a:r>
              <a:rPr lang="en-US" dirty="0" smtClean="0"/>
              <a:t>±25μrad </a:t>
            </a:r>
            <a:r>
              <a:rPr lang="en-US" dirty="0" smtClean="0"/>
              <a:t>for each orbit corrector (COD) </a:t>
            </a:r>
          </a:p>
          <a:p>
            <a:pPr lvl="2"/>
            <a:r>
              <a:rPr lang="en-US" dirty="0" smtClean="0"/>
              <a:t>Two </a:t>
            </a:r>
            <a:r>
              <a:rPr lang="en-US" dirty="0" smtClean="0"/>
              <a:t>consecutive cycles</a:t>
            </a:r>
            <a:r>
              <a:rPr lang="en-US" dirty="0" smtClean="0"/>
              <a:t> </a:t>
            </a:r>
          </a:p>
          <a:p>
            <a:pPr lvl="2"/>
            <a:r>
              <a:rPr lang="en-US" dirty="0" smtClean="0">
                <a:sym typeface="Wingdings"/>
              </a:rPr>
              <a:t>The orbit difference</a:t>
            </a:r>
            <a:r>
              <a:rPr lang="en-US" dirty="0" smtClean="0"/>
              <a:t> between positive and negative kick is the orbit response</a:t>
            </a:r>
          </a:p>
          <a:p>
            <a:pPr lvl="1"/>
            <a:r>
              <a:rPr lang="en-US" dirty="0" smtClean="0"/>
              <a:t>In practice</a:t>
            </a:r>
          </a:p>
          <a:p>
            <a:pPr lvl="2"/>
            <a:r>
              <a:rPr lang="en-US" dirty="0" smtClean="0"/>
              <a:t>Injection on well corrected orbit </a:t>
            </a:r>
          </a:p>
          <a:p>
            <a:pPr lvl="2"/>
            <a:r>
              <a:rPr lang="en-US" dirty="0" smtClean="0"/>
              <a:t>Then all CODs set to zero and finally the COD of interest is powered</a:t>
            </a:r>
          </a:p>
          <a:p>
            <a:pPr lvl="2"/>
            <a:r>
              <a:rPr lang="en-US" dirty="0" smtClean="0"/>
              <a:t>This is done using YASP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MDH.11007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3670300"/>
            <a:ext cx="5994400" cy="27245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939800"/>
            <a:ext cx="8763034" cy="56769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SVD analysis of orbit response data</a:t>
            </a:r>
          </a:p>
          <a:p>
            <a:pPr lvl="1"/>
            <a:r>
              <a:rPr lang="en-US" dirty="0" smtClean="0"/>
              <a:t>Relation between beam position </a:t>
            </a:r>
            <a:r>
              <a:rPr lang="en-US" i="1" dirty="0" err="1" smtClean="0"/>
              <a:t>u</a:t>
            </a:r>
            <a:r>
              <a:rPr lang="en-US" i="1" baseline="-25000" dirty="0" err="1" smtClean="0"/>
              <a:t>i</a:t>
            </a:r>
            <a:r>
              <a:rPr lang="en-US" dirty="0" smtClean="0"/>
              <a:t> for corrector kicks </a:t>
            </a:r>
            <a:r>
              <a:rPr lang="en-US" i="1" dirty="0" err="1" smtClean="0"/>
              <a:t>θ</a:t>
            </a:r>
            <a:r>
              <a:rPr lang="en-US" i="1" baseline="-25000" dirty="0" err="1" smtClean="0"/>
              <a:t>j</a:t>
            </a:r>
            <a:r>
              <a:rPr lang="en-US" dirty="0" smtClean="0"/>
              <a:t> is given by Response matrix </a:t>
            </a:r>
            <a:r>
              <a:rPr lang="en-US" i="1" dirty="0" err="1" smtClean="0"/>
              <a:t>R</a:t>
            </a:r>
            <a:r>
              <a:rPr lang="en-US" i="1" baseline="-25000" dirty="0" err="1" smtClean="0"/>
              <a:t>ij</a:t>
            </a:r>
            <a:endParaRPr lang="en-US" i="1" baseline="-25000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Analysis principle</a:t>
            </a:r>
          </a:p>
          <a:p>
            <a:pPr lvl="2"/>
            <a:r>
              <a:rPr lang="en-US" dirty="0" smtClean="0"/>
              <a:t>Difference vector between measurement and MADX model to minimize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Sensitivity matrix </a:t>
            </a:r>
            <a:r>
              <a:rPr lang="en-US" b="1" dirty="0" smtClean="0"/>
              <a:t>S</a:t>
            </a:r>
            <a:r>
              <a:rPr lang="en-US" dirty="0" smtClean="0"/>
              <a:t> for </a:t>
            </a:r>
            <a:r>
              <a:rPr lang="en-US" b="1" dirty="0" smtClean="0"/>
              <a:t>BPM calibration factors </a:t>
            </a:r>
            <a:r>
              <a:rPr lang="en-US" dirty="0" smtClean="0"/>
              <a:t>and </a:t>
            </a:r>
            <a:r>
              <a:rPr lang="en-US" b="1" dirty="0" smtClean="0"/>
              <a:t>COD calibration factors </a:t>
            </a:r>
            <a:r>
              <a:rPr lang="en-US" b="1" i="1" dirty="0" err="1" smtClean="0"/>
              <a:t>c</a:t>
            </a:r>
            <a:r>
              <a:rPr lang="en-US" b="1" i="1" baseline="-25000" dirty="0" err="1" smtClean="0"/>
              <a:t>i</a:t>
            </a:r>
            <a:endParaRPr lang="en-US" b="1" i="1" baseline="-25000" dirty="0" smtClean="0"/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Solving linear equation 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2"/>
            <a:r>
              <a:rPr lang="en-US" dirty="0" smtClean="0"/>
              <a:t>Perform Singular Value Decomposition on </a:t>
            </a:r>
            <a:r>
              <a:rPr lang="en-US" b="1" dirty="0" smtClean="0"/>
              <a:t>S</a:t>
            </a:r>
            <a:r>
              <a:rPr lang="en-US" dirty="0" smtClean="0"/>
              <a:t> and compute correction for calibration factors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Reference: </a:t>
            </a:r>
            <a:r>
              <a:rPr lang="en-US" b="1" dirty="0" smtClean="0"/>
              <a:t>J. </a:t>
            </a:r>
            <a:r>
              <a:rPr lang="en-US" b="1" dirty="0" err="1" smtClean="0"/>
              <a:t>Wenninger</a:t>
            </a:r>
            <a:r>
              <a:rPr lang="en-US" b="1" dirty="0" smtClean="0"/>
              <a:t>, </a:t>
            </a:r>
            <a:r>
              <a:rPr lang="en-US" b="1" dirty="0" smtClean="0"/>
              <a:t>Orbit Response Measurements at the </a:t>
            </a:r>
            <a:r>
              <a:rPr lang="en-US" b="1" dirty="0" smtClean="0"/>
              <a:t>SPS, </a:t>
            </a:r>
            <a:r>
              <a:rPr lang="en-US" b="1" dirty="0" smtClean="0"/>
              <a:t>CERN-AB-2004-009 </a:t>
            </a:r>
            <a:endParaRPr lang="en-US" b="1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 response analysis</a:t>
            </a:r>
            <a:endParaRPr lang="en-US" dirty="0"/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311525" y="1665982"/>
            <a:ext cx="2851150" cy="496089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422400" y="1740099"/>
            <a:ext cx="787400" cy="232348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6958076" y="1615182"/>
            <a:ext cx="1728757" cy="73866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970775" y="1602482"/>
            <a:ext cx="17160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solidFill>
                  <a:schemeClr val="bg1"/>
                </a:solidFill>
              </a:rPr>
              <a:t>μ</a:t>
            </a:r>
            <a:r>
              <a:rPr lang="en-US" sz="1400" dirty="0" smtClean="0">
                <a:solidFill>
                  <a:schemeClr val="bg1"/>
                </a:solidFill>
              </a:rPr>
              <a:t>:	phase advance</a:t>
            </a:r>
          </a:p>
          <a:p>
            <a:r>
              <a:rPr lang="en-US" sz="1400" dirty="0" err="1" smtClean="0">
                <a:solidFill>
                  <a:schemeClr val="bg1"/>
                </a:solidFill>
              </a:rPr>
              <a:t>β</a:t>
            </a:r>
            <a:r>
              <a:rPr lang="en-US" sz="1400" dirty="0" smtClean="0">
                <a:solidFill>
                  <a:schemeClr val="bg1"/>
                </a:solidFill>
              </a:rPr>
              <a:t>:	beta function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Q:	</a:t>
            </a:r>
            <a:r>
              <a:rPr lang="en-US" sz="1400" dirty="0" smtClean="0">
                <a:solidFill>
                  <a:schemeClr val="bg1"/>
                </a:solidFill>
              </a:rPr>
              <a:t>tune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1422400" y="2829131"/>
            <a:ext cx="5378606" cy="2911269"/>
            <a:chOff x="1422400" y="2829131"/>
            <a:chExt cx="5378606" cy="2911269"/>
          </a:xfrm>
        </p:grpSpPr>
        <p:sp>
          <p:nvSpPr>
            <p:cNvPr id="14" name="Rectangle 13"/>
            <p:cNvSpPr/>
            <p:nvPr/>
          </p:nvSpPr>
          <p:spPr>
            <a:xfrm>
              <a:off x="4165600" y="5317382"/>
              <a:ext cx="2082800" cy="42301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6"/>
                <a:stretch>
                  <a:fillRect/>
                </a:stretch>
              </p:blipFill>
            </mc:Choice>
            <mc:Fallback>
              <p:blipFill>
                <a:blip r:embed="rId7"/>
                <a:stretch>
                  <a:fillRect/>
                </a:stretch>
              </p:blipFill>
            </mc:Fallback>
          </mc:AlternateContent>
          <p:spPr>
            <a:xfrm>
              <a:off x="1422400" y="4533901"/>
              <a:ext cx="1168400" cy="223371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>
            <a:xfrm>
              <a:off x="2965450" y="5561012"/>
              <a:ext cx="7620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Picture 22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8"/>
                <a:stretch>
                  <a:fillRect/>
                </a:stretch>
              </p:blipFill>
            </mc:Choice>
            <mc:Fallback>
              <p:blipFill>
                <a:blip r:embed="rId9"/>
                <a:stretch>
                  <a:fillRect/>
                </a:stretch>
              </p:blipFill>
            </mc:Fallback>
          </mc:AlternateContent>
          <p:spPr>
            <a:xfrm>
              <a:off x="1422400" y="5430482"/>
              <a:ext cx="1016000" cy="171939"/>
            </a:xfrm>
            <a:prstGeom prst="rect">
              <a:avLst/>
            </a:prstGeom>
          </p:spPr>
        </p:pic>
        <p:pic>
          <p:nvPicPr>
            <p:cNvPr id="24" name="Picture 23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10"/>
                <a:stretch>
                  <a:fillRect/>
                </a:stretch>
              </p:blipFill>
            </mc:Choice>
            <mc:Fallback>
              <p:blipFill>
                <a:blip r:embed="rId11"/>
                <a:stretch>
                  <a:fillRect/>
                </a:stretch>
              </p:blipFill>
            </mc:Fallback>
          </mc:AlternateContent>
          <p:spPr>
            <a:xfrm>
              <a:off x="4379234" y="5430971"/>
              <a:ext cx="1564365" cy="201678"/>
            </a:xfrm>
            <a:prstGeom prst="rect">
              <a:avLst/>
            </a:prstGeom>
          </p:spPr>
        </p:pic>
        <p:pic>
          <p:nvPicPr>
            <p:cNvPr id="26" name="Picture 25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12"/>
                <a:stretch>
                  <a:fillRect/>
                </a:stretch>
              </p:blipFill>
            </mc:Choice>
            <mc:Fallback>
              <p:blipFill>
                <a:blip r:embed="rId13"/>
                <a:stretch>
                  <a:fillRect/>
                </a:stretch>
              </p:blipFill>
            </mc:Fallback>
          </mc:AlternateContent>
          <p:spPr>
            <a:xfrm>
              <a:off x="1422401" y="2829131"/>
              <a:ext cx="2751184" cy="282945"/>
            </a:xfrm>
            <a:prstGeom prst="rect">
              <a:avLst/>
            </a:prstGeom>
          </p:spPr>
        </p:pic>
        <p:grpSp>
          <p:nvGrpSpPr>
            <p:cNvPr id="29" name="Group 28"/>
            <p:cNvGrpSpPr/>
            <p:nvPr/>
          </p:nvGrpSpPr>
          <p:grpSpPr>
            <a:xfrm>
              <a:off x="1422401" y="3581400"/>
              <a:ext cx="5378605" cy="491169"/>
              <a:chOff x="1422401" y="3581400"/>
              <a:chExt cx="5378605" cy="491169"/>
            </a:xfrm>
          </p:grpSpPr>
          <p:pic>
            <p:nvPicPr>
              <p:cNvPr id="27" name="Picture 26" descr="latex-image-1.pdf"/>
              <p:cNvPicPr>
                <a:picLocks noChangeAspect="1"/>
              </p:cNvPicPr>
              <p:nvPr/>
            </p:nvPicPr>
            <mc:AlternateContent>
              <mc:Choice xmlns:ma="http://schemas.microsoft.com/office/mac/drawingml/2008/main" Requires="ma">
                <p:blipFill>
                  <a:blip r:embed="rId14"/>
                  <a:stretch>
                    <a:fillRect/>
                  </a:stretch>
                </p:blipFill>
              </mc:Choice>
              <mc:Fallback>
                <p:blipFill>
                  <a:blip r:embed="rId15"/>
                  <a:stretch>
                    <a:fillRect/>
                  </a:stretch>
                </p:blipFill>
              </mc:Fallback>
            </mc:AlternateContent>
            <p:spPr>
              <a:xfrm>
                <a:off x="1422401" y="3581400"/>
                <a:ext cx="1018721" cy="491169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/>
            </p:nvSpPr>
            <p:spPr>
              <a:xfrm>
                <a:off x="2838450" y="3675965"/>
                <a:ext cx="3962556" cy="3231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5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  <a:cs typeface="Arial"/>
                  </a:rPr>
                  <a:t>… only </a:t>
                </a:r>
                <a:r>
                  <a:rPr lang="en-US" sz="1500" i="1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  <a:cs typeface="Arial"/>
                  </a:rPr>
                  <a:t>R</a:t>
                </a:r>
                <a:r>
                  <a:rPr lang="en-US" sz="1500" i="1" baseline="30000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  <a:cs typeface="Arial"/>
                  </a:rPr>
                  <a:t>mod</a:t>
                </a:r>
                <a:r>
                  <a:rPr lang="en-US" sz="15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/>
                    <a:cs typeface="Arial"/>
                  </a:rPr>
                  <a:t> depends on calibration factors!</a:t>
                </a:r>
                <a:endParaRPr lang="en-US" sz="15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/>
                  <a:cs typeface="Arial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results - Horizontal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939800"/>
            <a:ext cx="8763034" cy="5676900"/>
          </a:xfrm>
        </p:spPr>
        <p:txBody>
          <a:bodyPr>
            <a:normAutofit/>
          </a:bodyPr>
          <a:lstStyle/>
          <a:p>
            <a:endParaRPr lang="en-US" dirty="0" smtClean="0"/>
          </a:p>
        </p:txBody>
      </p:sp>
      <p:pic>
        <p:nvPicPr>
          <p:cNvPr id="6" name="Picture 5" descr="CalibrationFactors_H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3500" y="1360000"/>
            <a:ext cx="6146800" cy="4743200"/>
          </a:xfrm>
          <a:prstGeom prst="rect">
            <a:avLst/>
          </a:prstGeom>
        </p:spPr>
      </p:pic>
      <p:pic>
        <p:nvPicPr>
          <p:cNvPr id="9" name="Picture 8" descr="BPMgain-Histogram_H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391711" y="1295399"/>
            <a:ext cx="2663506" cy="2286001"/>
          </a:xfrm>
          <a:prstGeom prst="rect">
            <a:avLst/>
          </a:prstGeom>
        </p:spPr>
      </p:pic>
      <p:pic>
        <p:nvPicPr>
          <p:cNvPr id="10" name="Picture 9" descr="CODgain-Histogram_H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6362345" y="3743095"/>
            <a:ext cx="2705455" cy="23220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 response: MDHB.61804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939800"/>
            <a:ext cx="8763034" cy="5676900"/>
          </a:xfrm>
        </p:spPr>
        <p:txBody>
          <a:bodyPr>
            <a:normAutofit/>
          </a:bodyPr>
          <a:lstStyle/>
          <a:p>
            <a:endParaRPr lang="en-US" dirty="0" smtClean="0"/>
          </a:p>
        </p:txBody>
      </p:sp>
      <p:pic>
        <p:nvPicPr>
          <p:cNvPr id="4" name="Picture 3" descr="H_response_MDHB.61804_raw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68923" y="935054"/>
            <a:ext cx="7713077" cy="2893936"/>
          </a:xfrm>
          <a:prstGeom prst="rect">
            <a:avLst/>
          </a:prstGeom>
        </p:spPr>
      </p:pic>
      <p:pic>
        <p:nvPicPr>
          <p:cNvPr id="5" name="Picture 4" descr="H_response_MDHB.61804_clbrtd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68923" y="3900562"/>
            <a:ext cx="7713077" cy="28939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96171" y="3638490"/>
            <a:ext cx="1795463" cy="73866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COD of special type …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Problem with magnet or calibration issue?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 responses at: BPH.13008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939800"/>
            <a:ext cx="8763034" cy="5676900"/>
          </a:xfrm>
        </p:spPr>
        <p:txBody>
          <a:bodyPr>
            <a:normAutofit/>
          </a:bodyPr>
          <a:lstStyle/>
          <a:p>
            <a:endParaRPr lang="en-US" dirty="0" smtClean="0"/>
          </a:p>
        </p:txBody>
      </p:sp>
      <p:pic>
        <p:nvPicPr>
          <p:cNvPr id="4" name="Picture 3" descr="H_response_MDHB.61804_raw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68923" y="935054"/>
            <a:ext cx="7713077" cy="2893936"/>
          </a:xfrm>
          <a:prstGeom prst="rect">
            <a:avLst/>
          </a:prstGeom>
        </p:spPr>
      </p:pic>
      <p:pic>
        <p:nvPicPr>
          <p:cNvPr id="5" name="Picture 4" descr="H_response_MDHB.61804_clbrtd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68924" y="3900562"/>
            <a:ext cx="7713075" cy="28939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34200" y="3638490"/>
            <a:ext cx="2057435" cy="73866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Largely wrong calibration!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Error too large to be caused by beta-beat …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 responses at: BPH.61408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939800"/>
            <a:ext cx="8763034" cy="5676900"/>
          </a:xfrm>
        </p:spPr>
        <p:txBody>
          <a:bodyPr>
            <a:normAutofit/>
          </a:bodyPr>
          <a:lstStyle/>
          <a:p>
            <a:endParaRPr lang="en-US" dirty="0" smtClean="0"/>
          </a:p>
        </p:txBody>
      </p:sp>
      <p:pic>
        <p:nvPicPr>
          <p:cNvPr id="4" name="Picture 3" descr="H_response_MDHB.61804_raw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68924" y="935054"/>
            <a:ext cx="7713075" cy="2893936"/>
          </a:xfrm>
          <a:prstGeom prst="rect">
            <a:avLst/>
          </a:prstGeom>
        </p:spPr>
      </p:pic>
      <p:pic>
        <p:nvPicPr>
          <p:cNvPr id="5" name="Picture 4" descr="H_response_MDHB.61804_clbrtd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68924" y="3900562"/>
            <a:ext cx="7713075" cy="28939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96171" y="3638490"/>
            <a:ext cx="1795463" cy="73866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The sensitivity of this BPM is less than 10% of the expected value!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Calibrated measurement vs. model - Horizontal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4521200"/>
            <a:ext cx="8763034" cy="20701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Standard deviation of difference between </a:t>
            </a:r>
            <a:r>
              <a:rPr lang="en-US" dirty="0" smtClean="0"/>
              <a:t>model and calibrated measurements </a:t>
            </a:r>
          </a:p>
          <a:p>
            <a:pPr lvl="1"/>
            <a:r>
              <a:rPr lang="en-US" dirty="0" smtClean="0"/>
              <a:t>Typical standard deviation of about 0.3mm</a:t>
            </a:r>
          </a:p>
          <a:p>
            <a:pPr lvl="1"/>
            <a:r>
              <a:rPr lang="en-US" dirty="0" smtClean="0"/>
              <a:t>A </a:t>
            </a:r>
            <a:r>
              <a:rPr lang="en-US" dirty="0" smtClean="0"/>
              <a:t>few </a:t>
            </a:r>
            <a:r>
              <a:rPr lang="en-US" dirty="0" err="1" smtClean="0"/>
              <a:t>BPMs</a:t>
            </a:r>
            <a:r>
              <a:rPr lang="en-US" dirty="0" smtClean="0"/>
              <a:t> with large standard deviations, due to</a:t>
            </a:r>
          </a:p>
          <a:p>
            <a:pPr lvl="2"/>
            <a:r>
              <a:rPr lang="en-US" dirty="0" smtClean="0"/>
              <a:t>Small calibration value and thus reduced resolution</a:t>
            </a:r>
          </a:p>
          <a:p>
            <a:pPr lvl="2"/>
            <a:r>
              <a:rPr lang="en-US" dirty="0" smtClean="0"/>
              <a:t>Large measurement noise</a:t>
            </a:r>
          </a:p>
          <a:p>
            <a:pPr lvl="2"/>
            <a:r>
              <a:rPr lang="en-US" dirty="0" smtClean="0"/>
              <a:t>Spurious readings for some measurements</a:t>
            </a:r>
          </a:p>
          <a:p>
            <a:pPr lvl="1"/>
            <a:r>
              <a:rPr lang="en-US" dirty="0" smtClean="0"/>
              <a:t>Acceptable limit arbitrarily set to ~0.5mm for horizontal </a:t>
            </a:r>
            <a:r>
              <a:rPr lang="en-US" dirty="0" err="1" smtClean="0"/>
              <a:t>BPMs</a:t>
            </a:r>
            <a:endParaRPr lang="en-US" dirty="0" smtClean="0"/>
          </a:p>
        </p:txBody>
      </p:sp>
      <p:pic>
        <p:nvPicPr>
          <p:cNvPr id="6" name="Picture 5" descr="H_Stdev-Model-Measuremen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981200" y="990600"/>
            <a:ext cx="4921250" cy="34094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 responses at: BPH.20608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939800"/>
            <a:ext cx="8763034" cy="5676900"/>
          </a:xfrm>
        </p:spPr>
        <p:txBody>
          <a:bodyPr>
            <a:normAutofit/>
          </a:bodyPr>
          <a:lstStyle/>
          <a:p>
            <a:endParaRPr lang="en-US" dirty="0" smtClean="0"/>
          </a:p>
        </p:txBody>
      </p:sp>
      <p:pic>
        <p:nvPicPr>
          <p:cNvPr id="4" name="Picture 3" descr="H_response_MDHB.61804_raw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68924" y="935054"/>
            <a:ext cx="7713075" cy="2893935"/>
          </a:xfrm>
          <a:prstGeom prst="rect">
            <a:avLst/>
          </a:prstGeom>
        </p:spPr>
      </p:pic>
      <p:pic>
        <p:nvPicPr>
          <p:cNvPr id="5" name="Picture 4" descr="H_response_MDHB.61804_clbrtd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668924" y="3943537"/>
            <a:ext cx="7713075" cy="28079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31000" y="3638490"/>
            <a:ext cx="2362235" cy="1169551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Orbit response cannot be fitted consistently at this BPM </a:t>
            </a:r>
            <a:r>
              <a:rPr lang="en-US" sz="1400" dirty="0" err="1" smtClean="0">
                <a:solidFill>
                  <a:schemeClr val="bg1"/>
                </a:solidFill>
                <a:sym typeface="Wingdings"/>
              </a:rPr>
              <a:t></a:t>
            </a:r>
            <a:r>
              <a:rPr lang="en-US" sz="1400" dirty="0" smtClean="0">
                <a:solidFill>
                  <a:schemeClr val="bg1"/>
                </a:solidFill>
                <a:sym typeface="Wingdings"/>
              </a:rPr>
              <a:t> large difference between model and measurements even after “calibration”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438400" y="876299"/>
            <a:ext cx="1168400" cy="408715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30603</TotalTime>
  <Words>1023</Words>
  <Application>Microsoft Macintosh PowerPoint</Application>
  <PresentationFormat>On-screen Show (4:3)</PresentationFormat>
  <Paragraphs>136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LIU_PowerPoint_Template</vt:lpstr>
      <vt:lpstr>SPS kick response measurements</vt:lpstr>
      <vt:lpstr>Introduction</vt:lpstr>
      <vt:lpstr>Orbit response analysis</vt:lpstr>
      <vt:lpstr>Calibration results - Horizontal</vt:lpstr>
      <vt:lpstr>Orbit response: MDHB.61804</vt:lpstr>
      <vt:lpstr>Orbit responses at: BPH.13008</vt:lpstr>
      <vt:lpstr>Orbit responses at: BPH.61408</vt:lpstr>
      <vt:lpstr>Calibrated measurement vs. model - Horizontal</vt:lpstr>
      <vt:lpstr>Orbit responses at: BPH.20608</vt:lpstr>
      <vt:lpstr>Results - Horizontal</vt:lpstr>
      <vt:lpstr>Calibration results - Vertical</vt:lpstr>
      <vt:lpstr>Orbit responses at: BPV.11108</vt:lpstr>
      <vt:lpstr>Orbit responses at: BPCE.61805</vt:lpstr>
      <vt:lpstr>Calibrated measurement vs. model - Vertical</vt:lpstr>
      <vt:lpstr>Orbit responses at: BPV.63508</vt:lpstr>
      <vt:lpstr>Results - Vertical</vt:lpstr>
      <vt:lpstr>Summary and Conclusions</vt:lpstr>
    </vt:vector>
  </TitlesOfParts>
  <Manager/>
  <Company>CERN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SPS achieved performance and beam parameters in 2012 – focus on 25ns beams (transverse aspects)</dc:title>
  <dc:subject/>
  <dc:creator>Hannes Bartosik</dc:creator>
  <cp:keywords/>
  <dc:description/>
  <cp:lastModifiedBy>Hannes Bartosik</cp:lastModifiedBy>
  <cp:revision>1072</cp:revision>
  <dcterms:created xsi:type="dcterms:W3CDTF">2013-03-25T07:25:04Z</dcterms:created>
  <dcterms:modified xsi:type="dcterms:W3CDTF">2013-03-26T08:21:55Z</dcterms:modified>
  <cp:category/>
</cp:coreProperties>
</file>