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notesSlides/notesSlide14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17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18.xml" ContentType="application/vnd.openxmlformats-officedocument.presentationml.notesSlide+xml"/>
  <Override PartName="/ppt/charts/chart6.xml" ContentType="application/vnd.openxmlformats-officedocument.drawingml.chart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7" r:id="rId3"/>
    <p:sldId id="258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5" r:id="rId12"/>
    <p:sldId id="284" r:id="rId13"/>
    <p:sldId id="286" r:id="rId14"/>
    <p:sldId id="287" r:id="rId15"/>
    <p:sldId id="288" r:id="rId16"/>
    <p:sldId id="289" r:id="rId17"/>
    <p:sldId id="290" r:id="rId18"/>
    <p:sldId id="291" r:id="rId19"/>
    <p:sldId id="293" r:id="rId20"/>
    <p:sldId id="292" r:id="rId21"/>
    <p:sldId id="294" r:id="rId22"/>
  </p:sldIdLst>
  <p:sldSz cx="9144000" cy="6858000" type="screen4x3"/>
  <p:notesSz cx="6934200" cy="92344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5140" autoAdjust="0"/>
  </p:normalViewPr>
  <p:slideViewPr>
    <p:cSldViewPr>
      <p:cViewPr>
        <p:scale>
          <a:sx n="100" d="100"/>
          <a:sy n="100" d="100"/>
        </p:scale>
        <p:origin x="-900" y="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ettour\Documents\Scettour\Projet\OP\APERTURE\2012\BCT118%20+17completbis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s\scettour\Documents\Scettour\Projet\OP\APERTURE\2012\BCT118%20+17completb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amplitude[ mm]    Y Relative losses from BCT</c:v>
          </c:tx>
          <c:errBars>
            <c:errDir val="y"/>
            <c:errBarType val="both"/>
            <c:errValType val="cust"/>
            <c:noEndCap val="0"/>
            <c:plus>
              <c:numRef>
                <c:f>'118'!$AI$62:$BT$62</c:f>
                <c:numCache>
                  <c:formatCode>General</c:formatCode>
                  <c:ptCount val="38"/>
                  <c:pt idx="0">
                    <c:v>0.74953303092354306</c:v>
                  </c:pt>
                  <c:pt idx="1">
                    <c:v>0.54452292149920112</c:v>
                  </c:pt>
                  <c:pt idx="2">
                    <c:v>1.1517264357400825</c:v>
                  </c:pt>
                  <c:pt idx="3">
                    <c:v>0.52999777777894297</c:v>
                  </c:pt>
                  <c:pt idx="4">
                    <c:v>0.76902733419889746</c:v>
                  </c:pt>
                  <c:pt idx="5">
                    <c:v>0.74953436656976491</c:v>
                  </c:pt>
                  <c:pt idx="6">
                    <c:v>0.7598729694048223</c:v>
                  </c:pt>
                  <c:pt idx="7">
                    <c:v>0.53000166666812409</c:v>
                  </c:pt>
                  <c:pt idx="8">
                    <c:v>0.66102732616140858</c:v>
                  </c:pt>
                  <c:pt idx="9">
                    <c:v>0.53000111111577142</c:v>
                  </c:pt>
                  <c:pt idx="10">
                    <c:v>1.131218094702932</c:v>
                  </c:pt>
                  <c:pt idx="11">
                    <c:v>0.83800252585471646</c:v>
                  </c:pt>
                  <c:pt idx="12">
                    <c:v>1.110331854799876</c:v>
                  </c:pt>
                  <c:pt idx="13">
                    <c:v>0.75987025695951793</c:v>
                  </c:pt>
                  <c:pt idx="14">
                    <c:v>1.110331854799876</c:v>
                  </c:pt>
                  <c:pt idx="15">
                    <c:v>0.87445314128457785</c:v>
                  </c:pt>
                  <c:pt idx="16">
                    <c:v>1.0546844219984672</c:v>
                  </c:pt>
                  <c:pt idx="17">
                    <c:v>1.3397578139373709</c:v>
                  </c:pt>
                  <c:pt idx="18">
                    <c:v>1.0211936545073088</c:v>
                  </c:pt>
                  <c:pt idx="19">
                    <c:v>1.3397578139373709</c:v>
                  </c:pt>
                  <c:pt idx="20">
                    <c:v>1.0211936545073088</c:v>
                  </c:pt>
                  <c:pt idx="21">
                    <c:v>1.2443711906043124</c:v>
                  </c:pt>
                  <c:pt idx="22">
                    <c:v>0.97041891856365003</c:v>
                  </c:pt>
                  <c:pt idx="23">
                    <c:v>1.3397578139373709</c:v>
                  </c:pt>
                  <c:pt idx="24">
                    <c:v>0.94400800632515547</c:v>
                  </c:pt>
                  <c:pt idx="25">
                    <c:v>1.4332071866991158</c:v>
                  </c:pt>
                  <c:pt idx="26">
                    <c:v>1.0211936545073088</c:v>
                  </c:pt>
                  <c:pt idx="27">
                    <c:v>1.3397577545979142</c:v>
                  </c:pt>
                  <c:pt idx="28">
                    <c:v>0.97041891856365003</c:v>
                  </c:pt>
                  <c:pt idx="29">
                    <c:v>1.2843610327732007</c:v>
                  </c:pt>
                  <c:pt idx="30">
                    <c:v>1.0546851757781768</c:v>
                  </c:pt>
                  <c:pt idx="31">
                    <c:v>1.430999666668459</c:v>
                  </c:pt>
                  <c:pt idx="32">
                    <c:v>0.6360011250031341</c:v>
                  </c:pt>
                  <c:pt idx="33">
                    <c:v>0.92712238027350213</c:v>
                  </c:pt>
                  <c:pt idx="34">
                    <c:v>0.73295297086665256</c:v>
                  </c:pt>
                  <c:pt idx="35">
                    <c:v>1.4659072433157427</c:v>
                  </c:pt>
                  <c:pt idx="36">
                    <c:v>0.53330187722426303</c:v>
                  </c:pt>
                  <c:pt idx="37">
                    <c:v>1.2213027988181155</c:v>
                  </c:pt>
                </c:numCache>
              </c:numRef>
            </c:plus>
            <c:minus>
              <c:numRef>
                <c:f>'118'!$AI$62:$BT$62</c:f>
                <c:numCache>
                  <c:formatCode>General</c:formatCode>
                  <c:ptCount val="38"/>
                  <c:pt idx="0">
                    <c:v>0.74953303092354306</c:v>
                  </c:pt>
                  <c:pt idx="1">
                    <c:v>0.54452292149920112</c:v>
                  </c:pt>
                  <c:pt idx="2">
                    <c:v>1.1517264357400825</c:v>
                  </c:pt>
                  <c:pt idx="3">
                    <c:v>0.52999777777894297</c:v>
                  </c:pt>
                  <c:pt idx="4">
                    <c:v>0.76902733419889746</c:v>
                  </c:pt>
                  <c:pt idx="5">
                    <c:v>0.74953436656976491</c:v>
                  </c:pt>
                  <c:pt idx="6">
                    <c:v>0.7598729694048223</c:v>
                  </c:pt>
                  <c:pt idx="7">
                    <c:v>0.53000166666812409</c:v>
                  </c:pt>
                  <c:pt idx="8">
                    <c:v>0.66102732616140858</c:v>
                  </c:pt>
                  <c:pt idx="9">
                    <c:v>0.53000111111577142</c:v>
                  </c:pt>
                  <c:pt idx="10">
                    <c:v>1.131218094702932</c:v>
                  </c:pt>
                  <c:pt idx="11">
                    <c:v>0.83800252585471646</c:v>
                  </c:pt>
                  <c:pt idx="12">
                    <c:v>1.110331854799876</c:v>
                  </c:pt>
                  <c:pt idx="13">
                    <c:v>0.75987025695951793</c:v>
                  </c:pt>
                  <c:pt idx="14">
                    <c:v>1.110331854799876</c:v>
                  </c:pt>
                  <c:pt idx="15">
                    <c:v>0.87445314128457785</c:v>
                  </c:pt>
                  <c:pt idx="16">
                    <c:v>1.0546844219984672</c:v>
                  </c:pt>
                  <c:pt idx="17">
                    <c:v>1.3397578139373709</c:v>
                  </c:pt>
                  <c:pt idx="18">
                    <c:v>1.0211936545073088</c:v>
                  </c:pt>
                  <c:pt idx="19">
                    <c:v>1.3397578139373709</c:v>
                  </c:pt>
                  <c:pt idx="20">
                    <c:v>1.0211936545073088</c:v>
                  </c:pt>
                  <c:pt idx="21">
                    <c:v>1.2443711906043124</c:v>
                  </c:pt>
                  <c:pt idx="22">
                    <c:v>0.97041891856365003</c:v>
                  </c:pt>
                  <c:pt idx="23">
                    <c:v>1.3397578139373709</c:v>
                  </c:pt>
                  <c:pt idx="24">
                    <c:v>0.94400800632515547</c:v>
                  </c:pt>
                  <c:pt idx="25">
                    <c:v>1.4332071866991158</c:v>
                  </c:pt>
                  <c:pt idx="26">
                    <c:v>1.0211936545073088</c:v>
                  </c:pt>
                  <c:pt idx="27">
                    <c:v>1.3397577545979142</c:v>
                  </c:pt>
                  <c:pt idx="28">
                    <c:v>0.97041891856365003</c:v>
                  </c:pt>
                  <c:pt idx="29">
                    <c:v>1.2843610327732007</c:v>
                  </c:pt>
                  <c:pt idx="30">
                    <c:v>1.0546851757781768</c:v>
                  </c:pt>
                  <c:pt idx="31">
                    <c:v>1.430999666668459</c:v>
                  </c:pt>
                  <c:pt idx="32">
                    <c:v>0.6360011250031341</c:v>
                  </c:pt>
                  <c:pt idx="33">
                    <c:v>0.92712238027350213</c:v>
                  </c:pt>
                  <c:pt idx="34">
                    <c:v>0.73295297086665256</c:v>
                  </c:pt>
                  <c:pt idx="35">
                    <c:v>1.4659072433157427</c:v>
                  </c:pt>
                  <c:pt idx="36">
                    <c:v>0.53330187722426303</c:v>
                  </c:pt>
                  <c:pt idx="37">
                    <c:v>1.2213027988181155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'118'!$AI$59:$BT$59</c:f>
              <c:numCache>
                <c:formatCode>General</c:formatCode>
                <c:ptCount val="38"/>
                <c:pt idx="0">
                  <c:v>-8</c:v>
                </c:pt>
                <c:pt idx="1">
                  <c:v>-7.5</c:v>
                </c:pt>
                <c:pt idx="2">
                  <c:v>-7</c:v>
                </c:pt>
                <c:pt idx="3">
                  <c:v>-6.5</c:v>
                </c:pt>
                <c:pt idx="4">
                  <c:v>-6</c:v>
                </c:pt>
                <c:pt idx="5">
                  <c:v>-5.5</c:v>
                </c:pt>
                <c:pt idx="6">
                  <c:v>-5</c:v>
                </c:pt>
                <c:pt idx="7">
                  <c:v>-4.5</c:v>
                </c:pt>
                <c:pt idx="8">
                  <c:v>-4</c:v>
                </c:pt>
                <c:pt idx="9">
                  <c:v>-3.5</c:v>
                </c:pt>
                <c:pt idx="10">
                  <c:v>-3</c:v>
                </c:pt>
                <c:pt idx="11">
                  <c:v>-2.5</c:v>
                </c:pt>
                <c:pt idx="12">
                  <c:v>-2</c:v>
                </c:pt>
                <c:pt idx="13">
                  <c:v>-1.5</c:v>
                </c:pt>
                <c:pt idx="14">
                  <c:v>-1</c:v>
                </c:pt>
                <c:pt idx="15">
                  <c:v>-0.5</c:v>
                </c:pt>
                <c:pt idx="16">
                  <c:v>0</c:v>
                </c:pt>
                <c:pt idx="17">
                  <c:v>0.85</c:v>
                </c:pt>
                <c:pt idx="18">
                  <c:v>1.7</c:v>
                </c:pt>
                <c:pt idx="19">
                  <c:v>2.5499999999999998</c:v>
                </c:pt>
                <c:pt idx="20">
                  <c:v>3.4</c:v>
                </c:pt>
                <c:pt idx="21">
                  <c:v>4.25</c:v>
                </c:pt>
                <c:pt idx="22">
                  <c:v>5.0999999999999996</c:v>
                </c:pt>
                <c:pt idx="23">
                  <c:v>5.95</c:v>
                </c:pt>
                <c:pt idx="24">
                  <c:v>6.8</c:v>
                </c:pt>
                <c:pt idx="25">
                  <c:v>7.65</c:v>
                </c:pt>
                <c:pt idx="26">
                  <c:v>8.5</c:v>
                </c:pt>
                <c:pt idx="27">
                  <c:v>9.35</c:v>
                </c:pt>
                <c:pt idx="28">
                  <c:v>10.199999999999999</c:v>
                </c:pt>
                <c:pt idx="29">
                  <c:v>11.05</c:v>
                </c:pt>
                <c:pt idx="30">
                  <c:v>11.9</c:v>
                </c:pt>
                <c:pt idx="31">
                  <c:v>12.75</c:v>
                </c:pt>
                <c:pt idx="32">
                  <c:v>13.6</c:v>
                </c:pt>
                <c:pt idx="33">
                  <c:v>14.45</c:v>
                </c:pt>
                <c:pt idx="34">
                  <c:v>15.3</c:v>
                </c:pt>
                <c:pt idx="35">
                  <c:v>16.149999999999999</c:v>
                </c:pt>
                <c:pt idx="36">
                  <c:v>17</c:v>
                </c:pt>
                <c:pt idx="37">
                  <c:v>17</c:v>
                </c:pt>
              </c:numCache>
            </c:numRef>
          </c:xVal>
          <c:yVal>
            <c:numRef>
              <c:f>'118'!$AI$61:$BT$61</c:f>
              <c:numCache>
                <c:formatCode>0.00</c:formatCode>
                <c:ptCount val="38"/>
                <c:pt idx="0">
                  <c:v>89.302056955641092</c:v>
                </c:pt>
                <c:pt idx="1">
                  <c:v>90.713440417685447</c:v>
                </c:pt>
                <c:pt idx="2">
                  <c:v>92.509747258333931</c:v>
                </c:pt>
                <c:pt idx="3">
                  <c:v>94.306053049926959</c:v>
                </c:pt>
                <c:pt idx="4">
                  <c:v>95.179995319598774</c:v>
                </c:pt>
                <c:pt idx="5">
                  <c:v>95.845741238369627</c:v>
                </c:pt>
                <c:pt idx="6">
                  <c:v>96.358971441482879</c:v>
                </c:pt>
                <c:pt idx="7">
                  <c:v>97.000510002340192</c:v>
                </c:pt>
                <c:pt idx="8">
                  <c:v>97.642049370163264</c:v>
                </c:pt>
                <c:pt idx="9">
                  <c:v>97.770356920941566</c:v>
                </c:pt>
                <c:pt idx="10">
                  <c:v>98.668508969424067</c:v>
                </c:pt>
                <c:pt idx="11">
                  <c:v>98.540203839542954</c:v>
                </c:pt>
                <c:pt idx="12">
                  <c:v>99.053431621759017</c:v>
                </c:pt>
                <c:pt idx="13">
                  <c:v>98.668512197287001</c:v>
                </c:pt>
                <c:pt idx="14">
                  <c:v>99.053431621759017</c:v>
                </c:pt>
                <c:pt idx="15">
                  <c:v>99.181740786468808</c:v>
                </c:pt>
                <c:pt idx="16">
                  <c:v>99.541001525165228</c:v>
                </c:pt>
                <c:pt idx="17">
                  <c:v>100.00290870796718</c:v>
                </c:pt>
                <c:pt idx="18">
                  <c:v>99.887431185997542</c:v>
                </c:pt>
                <c:pt idx="19">
                  <c:v>100.00290870796718</c:v>
                </c:pt>
                <c:pt idx="20">
                  <c:v>99.887431185997542</c:v>
                </c:pt>
                <c:pt idx="21">
                  <c:v>99.887431185997542</c:v>
                </c:pt>
                <c:pt idx="22">
                  <c:v>99.425524729464755</c:v>
                </c:pt>
                <c:pt idx="23">
                  <c:v>100.00290870796718</c:v>
                </c:pt>
                <c:pt idx="24">
                  <c:v>99.656477594596581</c:v>
                </c:pt>
                <c:pt idx="25">
                  <c:v>99.887431185997528</c:v>
                </c:pt>
                <c:pt idx="26">
                  <c:v>99.887431185997542</c:v>
                </c:pt>
                <c:pt idx="27">
                  <c:v>99.77195366402789</c:v>
                </c:pt>
                <c:pt idx="28">
                  <c:v>99.425524729464769</c:v>
                </c:pt>
                <c:pt idx="29">
                  <c:v>99.656478320865716</c:v>
                </c:pt>
                <c:pt idx="30">
                  <c:v>99.079094342363291</c:v>
                </c:pt>
                <c:pt idx="31">
                  <c:v>98.617185707023026</c:v>
                </c:pt>
                <c:pt idx="32">
                  <c:v>97.462417750018133</c:v>
                </c:pt>
                <c:pt idx="33">
                  <c:v>96.769556249546099</c:v>
                </c:pt>
                <c:pt idx="34">
                  <c:v>95.268357179170607</c:v>
                </c:pt>
                <c:pt idx="35">
                  <c:v>93.536207712978424</c:v>
                </c:pt>
                <c:pt idx="36">
                  <c:v>90.649286731062531</c:v>
                </c:pt>
                <c:pt idx="37">
                  <c:v>87.993320066816779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9185408"/>
        <c:axId val="99186944"/>
      </c:scatterChart>
      <c:valAx>
        <c:axId val="99185408"/>
        <c:scaling>
          <c:orientation val="minMax"/>
          <c:max val="18"/>
          <c:min val="-8"/>
        </c:scaling>
        <c:delete val="0"/>
        <c:axPos val="b"/>
        <c:numFmt formatCode="General" sourceLinked="1"/>
        <c:majorTickMark val="out"/>
        <c:minorTickMark val="in"/>
        <c:tickLblPos val="nextTo"/>
        <c:crossAx val="99186944"/>
        <c:crosses val="autoZero"/>
        <c:crossBetween val="midCat"/>
        <c:majorUnit val="1"/>
      </c:valAx>
      <c:valAx>
        <c:axId val="99186944"/>
        <c:scaling>
          <c:orientation val="minMax"/>
          <c:min val="90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9918540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211214094420392"/>
          <c:y val="2.8868884830393005E-2"/>
          <c:w val="0.2706883376303626"/>
          <c:h val="0.21839411978193995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 [mm]     Y Relative losses from BCT</c:v>
          </c:tx>
          <c:errBars>
            <c:errDir val="y"/>
            <c:errBarType val="both"/>
            <c:errValType val="cust"/>
            <c:noEndCap val="0"/>
            <c:plus>
              <c:numRef>
                <c:f>'118'!$AR$62:$BO$62</c:f>
                <c:numCache>
                  <c:formatCode>General</c:formatCode>
                  <c:ptCount val="24"/>
                  <c:pt idx="0">
                    <c:v>0.53000111111577142</c:v>
                  </c:pt>
                  <c:pt idx="1">
                    <c:v>1.131218094702932</c:v>
                  </c:pt>
                  <c:pt idx="2">
                    <c:v>0.83800252585471646</c:v>
                  </c:pt>
                  <c:pt idx="3">
                    <c:v>1.110331854799876</c:v>
                  </c:pt>
                  <c:pt idx="4">
                    <c:v>0.75987025695951793</c:v>
                  </c:pt>
                  <c:pt idx="5">
                    <c:v>1.110331854799876</c:v>
                  </c:pt>
                  <c:pt idx="6">
                    <c:v>0.87445314128457785</c:v>
                  </c:pt>
                  <c:pt idx="7">
                    <c:v>1.0546844219984672</c:v>
                  </c:pt>
                  <c:pt idx="8">
                    <c:v>1.3397578139373709</c:v>
                  </c:pt>
                  <c:pt idx="9">
                    <c:v>1.0211936545073088</c:v>
                  </c:pt>
                  <c:pt idx="10">
                    <c:v>1.3397578139373709</c:v>
                  </c:pt>
                  <c:pt idx="11">
                    <c:v>1.0211936545073088</c:v>
                  </c:pt>
                  <c:pt idx="12">
                    <c:v>1.2443711906043124</c:v>
                  </c:pt>
                  <c:pt idx="13">
                    <c:v>0.97041891856365003</c:v>
                  </c:pt>
                  <c:pt idx="14">
                    <c:v>1.3397578139373709</c:v>
                  </c:pt>
                  <c:pt idx="15">
                    <c:v>0.94400800632515547</c:v>
                  </c:pt>
                  <c:pt idx="16">
                    <c:v>1.4332071866991158</c:v>
                  </c:pt>
                  <c:pt idx="17">
                    <c:v>1.0211936545073088</c:v>
                  </c:pt>
                  <c:pt idx="18">
                    <c:v>1.3397577545979142</c:v>
                  </c:pt>
                  <c:pt idx="19">
                    <c:v>0.97041891856365003</c:v>
                  </c:pt>
                  <c:pt idx="20">
                    <c:v>1.2843610327732007</c:v>
                  </c:pt>
                  <c:pt idx="21">
                    <c:v>1.0546851757781768</c:v>
                  </c:pt>
                  <c:pt idx="22">
                    <c:v>1.430999666668459</c:v>
                  </c:pt>
                  <c:pt idx="23">
                    <c:v>0.6360011250031341</c:v>
                  </c:pt>
                </c:numCache>
              </c:numRef>
            </c:plus>
            <c:minus>
              <c:numRef>
                <c:f>'118'!$AR$62:$BO$62</c:f>
                <c:numCache>
                  <c:formatCode>General</c:formatCode>
                  <c:ptCount val="24"/>
                  <c:pt idx="0">
                    <c:v>0.53000111111577142</c:v>
                  </c:pt>
                  <c:pt idx="1">
                    <c:v>1.131218094702932</c:v>
                  </c:pt>
                  <c:pt idx="2">
                    <c:v>0.83800252585471646</c:v>
                  </c:pt>
                  <c:pt idx="3">
                    <c:v>1.110331854799876</c:v>
                  </c:pt>
                  <c:pt idx="4">
                    <c:v>0.75987025695951793</c:v>
                  </c:pt>
                  <c:pt idx="5">
                    <c:v>1.110331854799876</c:v>
                  </c:pt>
                  <c:pt idx="6">
                    <c:v>0.87445314128457785</c:v>
                  </c:pt>
                  <c:pt idx="7">
                    <c:v>1.0546844219984672</c:v>
                  </c:pt>
                  <c:pt idx="8">
                    <c:v>1.3397578139373709</c:v>
                  </c:pt>
                  <c:pt idx="9">
                    <c:v>1.0211936545073088</c:v>
                  </c:pt>
                  <c:pt idx="10">
                    <c:v>1.3397578139373709</c:v>
                  </c:pt>
                  <c:pt idx="11">
                    <c:v>1.0211936545073088</c:v>
                  </c:pt>
                  <c:pt idx="12">
                    <c:v>1.2443711906043124</c:v>
                  </c:pt>
                  <c:pt idx="13">
                    <c:v>0.97041891856365003</c:v>
                  </c:pt>
                  <c:pt idx="14">
                    <c:v>1.3397578139373709</c:v>
                  </c:pt>
                  <c:pt idx="15">
                    <c:v>0.94400800632515547</c:v>
                  </c:pt>
                  <c:pt idx="16">
                    <c:v>1.4332071866991158</c:v>
                  </c:pt>
                  <c:pt idx="17">
                    <c:v>1.0211936545073088</c:v>
                  </c:pt>
                  <c:pt idx="18">
                    <c:v>1.3397577545979142</c:v>
                  </c:pt>
                  <c:pt idx="19">
                    <c:v>0.97041891856365003</c:v>
                  </c:pt>
                  <c:pt idx="20">
                    <c:v>1.2843610327732007</c:v>
                  </c:pt>
                  <c:pt idx="21">
                    <c:v>1.0546851757781768</c:v>
                  </c:pt>
                  <c:pt idx="22">
                    <c:v>1.430999666668459</c:v>
                  </c:pt>
                  <c:pt idx="23">
                    <c:v>0.6360011250031341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'118'!$AR$59:$BO$59</c:f>
              <c:numCache>
                <c:formatCode>General</c:formatCode>
                <c:ptCount val="24"/>
                <c:pt idx="0">
                  <c:v>-3.5</c:v>
                </c:pt>
                <c:pt idx="1">
                  <c:v>-3</c:v>
                </c:pt>
                <c:pt idx="2">
                  <c:v>-2.5</c:v>
                </c:pt>
                <c:pt idx="3">
                  <c:v>-2</c:v>
                </c:pt>
                <c:pt idx="4">
                  <c:v>-1.5</c:v>
                </c:pt>
                <c:pt idx="5">
                  <c:v>-1</c:v>
                </c:pt>
                <c:pt idx="6">
                  <c:v>-0.5</c:v>
                </c:pt>
                <c:pt idx="7">
                  <c:v>0</c:v>
                </c:pt>
                <c:pt idx="8">
                  <c:v>0.85</c:v>
                </c:pt>
                <c:pt idx="9">
                  <c:v>1.7</c:v>
                </c:pt>
                <c:pt idx="10">
                  <c:v>2.5499999999999998</c:v>
                </c:pt>
                <c:pt idx="11">
                  <c:v>3.4</c:v>
                </c:pt>
                <c:pt idx="12">
                  <c:v>4.25</c:v>
                </c:pt>
                <c:pt idx="13">
                  <c:v>5.0999999999999996</c:v>
                </c:pt>
                <c:pt idx="14">
                  <c:v>5.95</c:v>
                </c:pt>
                <c:pt idx="15">
                  <c:v>6.8</c:v>
                </c:pt>
                <c:pt idx="16">
                  <c:v>7.65</c:v>
                </c:pt>
                <c:pt idx="17">
                  <c:v>8.5</c:v>
                </c:pt>
                <c:pt idx="18">
                  <c:v>9.35</c:v>
                </c:pt>
                <c:pt idx="19">
                  <c:v>10.199999999999999</c:v>
                </c:pt>
                <c:pt idx="20">
                  <c:v>11.05</c:v>
                </c:pt>
                <c:pt idx="21">
                  <c:v>11.9</c:v>
                </c:pt>
                <c:pt idx="22">
                  <c:v>12.75</c:v>
                </c:pt>
                <c:pt idx="23">
                  <c:v>13.6</c:v>
                </c:pt>
              </c:numCache>
            </c:numRef>
          </c:xVal>
          <c:yVal>
            <c:numRef>
              <c:f>'118'!$AR$61:$BO$61</c:f>
              <c:numCache>
                <c:formatCode>0.00</c:formatCode>
                <c:ptCount val="24"/>
                <c:pt idx="0">
                  <c:v>97.770356920941566</c:v>
                </c:pt>
                <c:pt idx="1">
                  <c:v>98.668508969424067</c:v>
                </c:pt>
                <c:pt idx="2">
                  <c:v>98.540203839542954</c:v>
                </c:pt>
                <c:pt idx="3">
                  <c:v>99.053431621759017</c:v>
                </c:pt>
                <c:pt idx="4">
                  <c:v>98.668512197287001</c:v>
                </c:pt>
                <c:pt idx="5">
                  <c:v>99.053431621759017</c:v>
                </c:pt>
                <c:pt idx="6">
                  <c:v>99.181740786468808</c:v>
                </c:pt>
                <c:pt idx="7">
                  <c:v>99.541001525165228</c:v>
                </c:pt>
                <c:pt idx="8">
                  <c:v>100.00290870796718</c:v>
                </c:pt>
                <c:pt idx="9">
                  <c:v>99.887431185997542</c:v>
                </c:pt>
                <c:pt idx="10">
                  <c:v>100.00290870796718</c:v>
                </c:pt>
                <c:pt idx="11">
                  <c:v>99.887431185997542</c:v>
                </c:pt>
                <c:pt idx="12">
                  <c:v>99.887431185997542</c:v>
                </c:pt>
                <c:pt idx="13">
                  <c:v>99.425524729464755</c:v>
                </c:pt>
                <c:pt idx="14">
                  <c:v>100.00290870796718</c:v>
                </c:pt>
                <c:pt idx="15">
                  <c:v>99.656477594596581</c:v>
                </c:pt>
                <c:pt idx="16">
                  <c:v>99.887431185997528</c:v>
                </c:pt>
                <c:pt idx="17">
                  <c:v>99.887431185997542</c:v>
                </c:pt>
                <c:pt idx="18">
                  <c:v>99.77195366402789</c:v>
                </c:pt>
                <c:pt idx="19">
                  <c:v>99.425524729464769</c:v>
                </c:pt>
                <c:pt idx="20">
                  <c:v>99.656478320865716</c:v>
                </c:pt>
                <c:pt idx="21">
                  <c:v>99.079094342363291</c:v>
                </c:pt>
                <c:pt idx="22">
                  <c:v>98.617185707023026</c:v>
                </c:pt>
                <c:pt idx="23">
                  <c:v>97.462417750018133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2599808"/>
        <c:axId val="94781440"/>
      </c:scatterChart>
      <c:valAx>
        <c:axId val="72599808"/>
        <c:scaling>
          <c:orientation val="minMax"/>
          <c:max val="14"/>
          <c:min val="-4"/>
        </c:scaling>
        <c:delete val="0"/>
        <c:axPos val="b"/>
        <c:numFmt formatCode="General" sourceLinked="1"/>
        <c:majorTickMark val="out"/>
        <c:minorTickMark val="in"/>
        <c:tickLblPos val="nextTo"/>
        <c:crossAx val="94781440"/>
        <c:crosses val="autoZero"/>
        <c:crossBetween val="midCat"/>
        <c:majorUnit val="1"/>
      </c:valAx>
      <c:valAx>
        <c:axId val="94781440"/>
        <c:scaling>
          <c:orientation val="minMax"/>
          <c:max val="102"/>
          <c:min val="98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72599808"/>
        <c:crosses val="autoZero"/>
        <c:crossBetween val="midCat"/>
        <c:majorUnit val="1"/>
      </c:valAx>
    </c:plotArea>
    <c:legend>
      <c:legendPos val="r"/>
      <c:layout>
        <c:manualLayout>
          <c:xMode val="edge"/>
          <c:yMode val="edge"/>
          <c:x val="0.71122913434420476"/>
          <c:y val="4.6048985094749459E-2"/>
          <c:w val="0.26472534266550013"/>
          <c:h val="0.23304564864813848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 [mm]     Y Relative losses from BCT</c:v>
          </c:tx>
          <c:errBars>
            <c:errDir val="y"/>
            <c:errBarType val="both"/>
            <c:errValType val="cust"/>
            <c:noEndCap val="0"/>
            <c:plus>
              <c:numRef>
                <c:f>'217'!$AA$121:$BO$121</c:f>
                <c:numCache>
                  <c:formatCode>General</c:formatCode>
                  <c:ptCount val="41"/>
                  <c:pt idx="0">
                    <c:v>0</c:v>
                  </c:pt>
                  <c:pt idx="1">
                    <c:v>0.50280214796677114</c:v>
                  </c:pt>
                  <c:pt idx="2">
                    <c:v>0.38946886910252615</c:v>
                  </c:pt>
                  <c:pt idx="3">
                    <c:v>0.31800000000000073</c:v>
                  </c:pt>
                  <c:pt idx="4">
                    <c:v>0.77893773820504875</c:v>
                  </c:pt>
                  <c:pt idx="5">
                    <c:v>0.31800000000000067</c:v>
                  </c:pt>
                  <c:pt idx="6">
                    <c:v>0.38946886910252615</c:v>
                  </c:pt>
                  <c:pt idx="7">
                    <c:v>0.38946886910252265</c:v>
                  </c:pt>
                  <c:pt idx="8">
                    <c:v>1.0056042959335445</c:v>
                  </c:pt>
                  <c:pt idx="9">
                    <c:v>0.63600000000000145</c:v>
                  </c:pt>
                  <c:pt idx="10">
                    <c:v>0.636000900000117</c:v>
                  </c:pt>
                  <c:pt idx="11">
                    <c:v>0.50280214796772804</c:v>
                  </c:pt>
                  <c:pt idx="12">
                    <c:v>0.38946788930663157</c:v>
                  </c:pt>
                  <c:pt idx="13">
                    <c:v>0.38946788930663145</c:v>
                  </c:pt>
                  <c:pt idx="14">
                    <c:v>0.50280214796772804</c:v>
                  </c:pt>
                  <c:pt idx="15">
                    <c:v>0.31800079999999864</c:v>
                  </c:pt>
                  <c:pt idx="16">
                    <c:v>0.38946984889842079</c:v>
                  </c:pt>
                  <c:pt idx="17">
                    <c:v>0.38946984889842073</c:v>
                  </c:pt>
                  <c:pt idx="18">
                    <c:v>0.38946984889842079</c:v>
                  </c:pt>
                  <c:pt idx="19">
                    <c:v>0.38946984889842079</c:v>
                  </c:pt>
                  <c:pt idx="20">
                    <c:v>1.0840535815083834</c:v>
                  </c:pt>
                  <c:pt idx="21">
                    <c:v>0.47658575762920258</c:v>
                  </c:pt>
                  <c:pt idx="22">
                    <c:v>0.95317079849019359</c:v>
                  </c:pt>
                  <c:pt idx="23">
                    <c:v>0.56214989104330648</c:v>
                  </c:pt>
                  <c:pt idx="24">
                    <c:v>0.95317079849019359</c:v>
                  </c:pt>
                  <c:pt idx="25">
                    <c:v>0.56214989104330648</c:v>
                  </c:pt>
                  <c:pt idx="26">
                    <c:v>0.95317079849019348</c:v>
                  </c:pt>
                  <c:pt idx="27">
                    <c:v>0.56214989104330648</c:v>
                  </c:pt>
                  <c:pt idx="28">
                    <c:v>1.0840535815083834</c:v>
                  </c:pt>
                  <c:pt idx="29">
                    <c:v>0.56214989104330648</c:v>
                  </c:pt>
                  <c:pt idx="30">
                    <c:v>1.106593560000364</c:v>
                  </c:pt>
                  <c:pt idx="31">
                    <c:v>0.47658575762920258</c:v>
                  </c:pt>
                  <c:pt idx="32">
                    <c:v>0.95317079849019359</c:v>
                  </c:pt>
                  <c:pt idx="33">
                    <c:v>0.47658575762920258</c:v>
                  </c:pt>
                  <c:pt idx="34">
                    <c:v>0.97367153486850155</c:v>
                  </c:pt>
                  <c:pt idx="35">
                    <c:v>0.92690728829528557</c:v>
                  </c:pt>
                  <c:pt idx="36">
                    <c:v>1.1198986814181398</c:v>
                  </c:pt>
                  <c:pt idx="37">
                    <c:v>0.68849019600969197</c:v>
                  </c:pt>
                  <c:pt idx="38">
                    <c:v>0.73698524716071934</c:v>
                  </c:pt>
                  <c:pt idx="39">
                    <c:v>0.56214989104419344</c:v>
                  </c:pt>
                  <c:pt idx="40">
                    <c:v>0.6812805665164241</c:v>
                  </c:pt>
                </c:numCache>
              </c:numRef>
            </c:plus>
            <c:minus>
              <c:numRef>
                <c:f>'217'!$AA$121:$BO$121</c:f>
                <c:numCache>
                  <c:formatCode>General</c:formatCode>
                  <c:ptCount val="41"/>
                  <c:pt idx="0">
                    <c:v>0</c:v>
                  </c:pt>
                  <c:pt idx="1">
                    <c:v>0.50280214796677114</c:v>
                  </c:pt>
                  <c:pt idx="2">
                    <c:v>0.38946886910252615</c:v>
                  </c:pt>
                  <c:pt idx="3">
                    <c:v>0.31800000000000073</c:v>
                  </c:pt>
                  <c:pt idx="4">
                    <c:v>0.77893773820504875</c:v>
                  </c:pt>
                  <c:pt idx="5">
                    <c:v>0.31800000000000067</c:v>
                  </c:pt>
                  <c:pt idx="6">
                    <c:v>0.38946886910252615</c:v>
                  </c:pt>
                  <c:pt idx="7">
                    <c:v>0.38946886910252265</c:v>
                  </c:pt>
                  <c:pt idx="8">
                    <c:v>1.0056042959335445</c:v>
                  </c:pt>
                  <c:pt idx="9">
                    <c:v>0.63600000000000145</c:v>
                  </c:pt>
                  <c:pt idx="10">
                    <c:v>0.636000900000117</c:v>
                  </c:pt>
                  <c:pt idx="11">
                    <c:v>0.50280214796772804</c:v>
                  </c:pt>
                  <c:pt idx="12">
                    <c:v>0.38946788930663157</c:v>
                  </c:pt>
                  <c:pt idx="13">
                    <c:v>0.38946788930663145</c:v>
                  </c:pt>
                  <c:pt idx="14">
                    <c:v>0.50280214796772804</c:v>
                  </c:pt>
                  <c:pt idx="15">
                    <c:v>0.31800079999999864</c:v>
                  </c:pt>
                  <c:pt idx="16">
                    <c:v>0.38946984889842079</c:v>
                  </c:pt>
                  <c:pt idx="17">
                    <c:v>0.38946984889842073</c:v>
                  </c:pt>
                  <c:pt idx="18">
                    <c:v>0.38946984889842079</c:v>
                  </c:pt>
                  <c:pt idx="19">
                    <c:v>0.38946984889842079</c:v>
                  </c:pt>
                  <c:pt idx="20">
                    <c:v>1.0840535815083834</c:v>
                  </c:pt>
                  <c:pt idx="21">
                    <c:v>0.47658575762920258</c:v>
                  </c:pt>
                  <c:pt idx="22">
                    <c:v>0.95317079849019359</c:v>
                  </c:pt>
                  <c:pt idx="23">
                    <c:v>0.56214989104330648</c:v>
                  </c:pt>
                  <c:pt idx="24">
                    <c:v>0.95317079849019359</c:v>
                  </c:pt>
                  <c:pt idx="25">
                    <c:v>0.56214989104330648</c:v>
                  </c:pt>
                  <c:pt idx="26">
                    <c:v>0.95317079849019348</c:v>
                  </c:pt>
                  <c:pt idx="27">
                    <c:v>0.56214989104330648</c:v>
                  </c:pt>
                  <c:pt idx="28">
                    <c:v>1.0840535815083834</c:v>
                  </c:pt>
                  <c:pt idx="29">
                    <c:v>0.56214989104330648</c:v>
                  </c:pt>
                  <c:pt idx="30">
                    <c:v>1.106593560000364</c:v>
                  </c:pt>
                  <c:pt idx="31">
                    <c:v>0.47658575762920258</c:v>
                  </c:pt>
                  <c:pt idx="32">
                    <c:v>0.95317079849019359</c:v>
                  </c:pt>
                  <c:pt idx="33">
                    <c:v>0.47658575762920258</c:v>
                  </c:pt>
                  <c:pt idx="34">
                    <c:v>0.97367153486850155</c:v>
                  </c:pt>
                  <c:pt idx="35">
                    <c:v>0.92690728829528557</c:v>
                  </c:pt>
                  <c:pt idx="36">
                    <c:v>1.1198986814181398</c:v>
                  </c:pt>
                  <c:pt idx="37">
                    <c:v>0.68849019600969197</c:v>
                  </c:pt>
                  <c:pt idx="38">
                    <c:v>0.73698524716071934</c:v>
                  </c:pt>
                  <c:pt idx="39">
                    <c:v>0.56214989104419344</c:v>
                  </c:pt>
                  <c:pt idx="40">
                    <c:v>0.6812805665164241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'217'!$AE$120:$BO$120</c:f>
              <c:numCache>
                <c:formatCode>0.00</c:formatCode>
                <c:ptCount val="37"/>
                <c:pt idx="0">
                  <c:v>-6.4</c:v>
                </c:pt>
                <c:pt idx="1">
                  <c:v>-6</c:v>
                </c:pt>
                <c:pt idx="2">
                  <c:v>-5.6</c:v>
                </c:pt>
                <c:pt idx="3">
                  <c:v>-5.2</c:v>
                </c:pt>
                <c:pt idx="4">
                  <c:v>-4.8</c:v>
                </c:pt>
                <c:pt idx="5">
                  <c:v>-4.4000000000000004</c:v>
                </c:pt>
                <c:pt idx="6">
                  <c:v>-4</c:v>
                </c:pt>
                <c:pt idx="7">
                  <c:v>-3.6</c:v>
                </c:pt>
                <c:pt idx="8">
                  <c:v>-3.2</c:v>
                </c:pt>
                <c:pt idx="9">
                  <c:v>-2.8</c:v>
                </c:pt>
                <c:pt idx="10">
                  <c:v>-2.4</c:v>
                </c:pt>
                <c:pt idx="11">
                  <c:v>-2</c:v>
                </c:pt>
                <c:pt idx="12">
                  <c:v>-1.6</c:v>
                </c:pt>
                <c:pt idx="13">
                  <c:v>-1.2</c:v>
                </c:pt>
                <c:pt idx="14">
                  <c:v>-0.8</c:v>
                </c:pt>
                <c:pt idx="15">
                  <c:v>-0.4</c:v>
                </c:pt>
                <c:pt idx="16">
                  <c:v>0</c:v>
                </c:pt>
                <c:pt idx="17">
                  <c:v>0.9</c:v>
                </c:pt>
                <c:pt idx="18">
                  <c:v>1.8</c:v>
                </c:pt>
                <c:pt idx="19">
                  <c:v>2.7</c:v>
                </c:pt>
                <c:pt idx="20">
                  <c:v>3.6</c:v>
                </c:pt>
                <c:pt idx="21">
                  <c:v>4.5</c:v>
                </c:pt>
                <c:pt idx="22">
                  <c:v>5.4</c:v>
                </c:pt>
                <c:pt idx="23">
                  <c:v>6.3</c:v>
                </c:pt>
                <c:pt idx="24">
                  <c:v>7.2</c:v>
                </c:pt>
                <c:pt idx="25">
                  <c:v>8.1</c:v>
                </c:pt>
                <c:pt idx="26">
                  <c:v>9</c:v>
                </c:pt>
                <c:pt idx="27">
                  <c:v>9.9</c:v>
                </c:pt>
                <c:pt idx="28">
                  <c:v>10.8</c:v>
                </c:pt>
                <c:pt idx="29">
                  <c:v>11.7</c:v>
                </c:pt>
                <c:pt idx="30">
                  <c:v>12.6</c:v>
                </c:pt>
                <c:pt idx="31">
                  <c:v>13.5</c:v>
                </c:pt>
                <c:pt idx="32">
                  <c:v>14.4</c:v>
                </c:pt>
                <c:pt idx="33">
                  <c:v>15.3</c:v>
                </c:pt>
                <c:pt idx="34">
                  <c:v>16.2</c:v>
                </c:pt>
                <c:pt idx="35">
                  <c:v>17.100000000000001</c:v>
                </c:pt>
                <c:pt idx="36">
                  <c:v>18</c:v>
                </c:pt>
              </c:numCache>
            </c:numRef>
          </c:xVal>
          <c:yVal>
            <c:numRef>
              <c:f>'217'!$AE$119:$BO$119</c:f>
              <c:numCache>
                <c:formatCode>0.00</c:formatCode>
                <c:ptCount val="37"/>
                <c:pt idx="0">
                  <c:v>88.885999837490871</c:v>
                </c:pt>
                <c:pt idx="1">
                  <c:v>91.469895181603974</c:v>
                </c:pt>
                <c:pt idx="2">
                  <c:v>92.503453319249218</c:v>
                </c:pt>
                <c:pt idx="3">
                  <c:v>93.795400991305783</c:v>
                </c:pt>
                <c:pt idx="4">
                  <c:v>95.604127732184935</c:v>
                </c:pt>
                <c:pt idx="5">
                  <c:v>96.120906801007564</c:v>
                </c:pt>
                <c:pt idx="6">
                  <c:v>97.412856423173793</c:v>
                </c:pt>
                <c:pt idx="7">
                  <c:v>98.188025026407743</c:v>
                </c:pt>
                <c:pt idx="8">
                  <c:v>98.963192979605111</c:v>
                </c:pt>
                <c:pt idx="9">
                  <c:v>98.704804095230372</c:v>
                </c:pt>
                <c:pt idx="10">
                  <c:v>99.479972048427726</c:v>
                </c:pt>
                <c:pt idx="11">
                  <c:v>99.738360932802479</c:v>
                </c:pt>
                <c:pt idx="12">
                  <c:v>99.996751117250355</c:v>
                </c:pt>
                <c:pt idx="13">
                  <c:v>100.25514130169823</c:v>
                </c:pt>
                <c:pt idx="14">
                  <c:v>100.25514130169823</c:v>
                </c:pt>
                <c:pt idx="15">
                  <c:v>99.996751117250355</c:v>
                </c:pt>
                <c:pt idx="16">
                  <c:v>100.00095004553387</c:v>
                </c:pt>
                <c:pt idx="17">
                  <c:v>100.00094862259998</c:v>
                </c:pt>
                <c:pt idx="18">
                  <c:v>99.850118103513694</c:v>
                </c:pt>
                <c:pt idx="19">
                  <c:v>100.15177961599757</c:v>
                </c:pt>
                <c:pt idx="20">
                  <c:v>99.850118103513694</c:v>
                </c:pt>
                <c:pt idx="21">
                  <c:v>100.15177961599757</c:v>
                </c:pt>
                <c:pt idx="22">
                  <c:v>99.850118103513694</c:v>
                </c:pt>
                <c:pt idx="23">
                  <c:v>100.15177961599757</c:v>
                </c:pt>
                <c:pt idx="24">
                  <c:v>100.00095004553387</c:v>
                </c:pt>
                <c:pt idx="25">
                  <c:v>100.15177961599757</c:v>
                </c:pt>
                <c:pt idx="26">
                  <c:v>99.850119052136293</c:v>
                </c:pt>
                <c:pt idx="27">
                  <c:v>100.00094862259998</c:v>
                </c:pt>
                <c:pt idx="28">
                  <c:v>99.850118103513694</c:v>
                </c:pt>
                <c:pt idx="29">
                  <c:v>100.00094862259998</c:v>
                </c:pt>
                <c:pt idx="30">
                  <c:v>99.548456116718512</c:v>
                </c:pt>
                <c:pt idx="31">
                  <c:v>98.794301624041879</c:v>
                </c:pt>
                <c:pt idx="32">
                  <c:v>97.285993112999918</c:v>
                </c:pt>
                <c:pt idx="33">
                  <c:v>96.531838146011992</c:v>
                </c:pt>
                <c:pt idx="34">
                  <c:v>95.174358161948845</c:v>
                </c:pt>
                <c:pt idx="35">
                  <c:v>94.118541397890255</c:v>
                </c:pt>
                <c:pt idx="36">
                  <c:v>92.459401608863928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517120"/>
        <c:axId val="94518656"/>
      </c:scatterChart>
      <c:valAx>
        <c:axId val="94517120"/>
        <c:scaling>
          <c:orientation val="minMax"/>
          <c:min val="-7"/>
        </c:scaling>
        <c:delete val="0"/>
        <c:axPos val="b"/>
        <c:numFmt formatCode="0" sourceLinked="0"/>
        <c:majorTickMark val="out"/>
        <c:minorTickMark val="in"/>
        <c:tickLblPos val="nextTo"/>
        <c:crossAx val="94518656"/>
        <c:crosses val="autoZero"/>
        <c:crossBetween val="midCat"/>
        <c:majorUnit val="1"/>
      </c:valAx>
      <c:valAx>
        <c:axId val="94518656"/>
        <c:scaling>
          <c:orientation val="minMax"/>
          <c:min val="90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945171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058212730745451"/>
          <c:y val="4.4238382960820791E-2"/>
          <c:w val="0.27201463461635644"/>
          <c:h val="0.17305356553444964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 [mm]     Y Relative losses from BCT</c:v>
          </c:tx>
          <c:errBars>
            <c:errDir val="y"/>
            <c:errBarType val="both"/>
            <c:errValType val="cust"/>
            <c:noEndCap val="0"/>
            <c:plus>
              <c:numRef>
                <c:f>'217'!$AK$121:$BK$121</c:f>
                <c:numCache>
                  <c:formatCode>General</c:formatCode>
                  <c:ptCount val="27"/>
                  <c:pt idx="0">
                    <c:v>0.636000900000117</c:v>
                  </c:pt>
                  <c:pt idx="1">
                    <c:v>0.50280214796772804</c:v>
                  </c:pt>
                  <c:pt idx="2">
                    <c:v>0.38946788930663157</c:v>
                  </c:pt>
                  <c:pt idx="3">
                    <c:v>0.38946788930663145</c:v>
                  </c:pt>
                  <c:pt idx="4">
                    <c:v>0.50280214796772804</c:v>
                  </c:pt>
                  <c:pt idx="5">
                    <c:v>0.31800079999999864</c:v>
                  </c:pt>
                  <c:pt idx="6">
                    <c:v>0.38946984889842079</c:v>
                  </c:pt>
                  <c:pt idx="7">
                    <c:v>0.38946984889842073</c:v>
                  </c:pt>
                  <c:pt idx="8">
                    <c:v>0.38946984889842079</c:v>
                  </c:pt>
                  <c:pt idx="9">
                    <c:v>0.38946984889842079</c:v>
                  </c:pt>
                  <c:pt idx="10">
                    <c:v>1.0840535815083834</c:v>
                  </c:pt>
                  <c:pt idx="11">
                    <c:v>0.47658575762920258</c:v>
                  </c:pt>
                  <c:pt idx="12">
                    <c:v>0.95317079849019359</c:v>
                  </c:pt>
                  <c:pt idx="13">
                    <c:v>0.56214989104330648</c:v>
                  </c:pt>
                  <c:pt idx="14">
                    <c:v>0.95317079849019359</c:v>
                  </c:pt>
                  <c:pt idx="15">
                    <c:v>0.56214989104330648</c:v>
                  </c:pt>
                  <c:pt idx="16">
                    <c:v>0.95317079849019348</c:v>
                  </c:pt>
                  <c:pt idx="17">
                    <c:v>0.56214989104330648</c:v>
                  </c:pt>
                  <c:pt idx="18">
                    <c:v>1.0840535815083834</c:v>
                  </c:pt>
                  <c:pt idx="19">
                    <c:v>0.56214989104330648</c:v>
                  </c:pt>
                  <c:pt idx="20">
                    <c:v>1.106593560000364</c:v>
                  </c:pt>
                  <c:pt idx="21">
                    <c:v>0.47658575762920258</c:v>
                  </c:pt>
                  <c:pt idx="22">
                    <c:v>0.95317079849019359</c:v>
                  </c:pt>
                  <c:pt idx="23">
                    <c:v>0.47658575762920258</c:v>
                  </c:pt>
                  <c:pt idx="24">
                    <c:v>0.97367153486850155</c:v>
                  </c:pt>
                  <c:pt idx="25">
                    <c:v>0.92690728829528557</c:v>
                  </c:pt>
                  <c:pt idx="26">
                    <c:v>1.1198986814181398</c:v>
                  </c:pt>
                </c:numCache>
              </c:numRef>
            </c:plus>
            <c:minus>
              <c:numRef>
                <c:f>'217'!$AK$121:$BK$121</c:f>
                <c:numCache>
                  <c:formatCode>General</c:formatCode>
                  <c:ptCount val="27"/>
                  <c:pt idx="0">
                    <c:v>0.636000900000117</c:v>
                  </c:pt>
                  <c:pt idx="1">
                    <c:v>0.50280214796772804</c:v>
                  </c:pt>
                  <c:pt idx="2">
                    <c:v>0.38946788930663157</c:v>
                  </c:pt>
                  <c:pt idx="3">
                    <c:v>0.38946788930663145</c:v>
                  </c:pt>
                  <c:pt idx="4">
                    <c:v>0.50280214796772804</c:v>
                  </c:pt>
                  <c:pt idx="5">
                    <c:v>0.31800079999999864</c:v>
                  </c:pt>
                  <c:pt idx="6">
                    <c:v>0.38946984889842079</c:v>
                  </c:pt>
                  <c:pt idx="7">
                    <c:v>0.38946984889842073</c:v>
                  </c:pt>
                  <c:pt idx="8">
                    <c:v>0.38946984889842079</c:v>
                  </c:pt>
                  <c:pt idx="9">
                    <c:v>0.38946984889842079</c:v>
                  </c:pt>
                  <c:pt idx="10">
                    <c:v>1.0840535815083834</c:v>
                  </c:pt>
                  <c:pt idx="11">
                    <c:v>0.47658575762920258</c:v>
                  </c:pt>
                  <c:pt idx="12">
                    <c:v>0.95317079849019359</c:v>
                  </c:pt>
                  <c:pt idx="13">
                    <c:v>0.56214989104330648</c:v>
                  </c:pt>
                  <c:pt idx="14">
                    <c:v>0.95317079849019359</c:v>
                  </c:pt>
                  <c:pt idx="15">
                    <c:v>0.56214989104330648</c:v>
                  </c:pt>
                  <c:pt idx="16">
                    <c:v>0.95317079849019348</c:v>
                  </c:pt>
                  <c:pt idx="17">
                    <c:v>0.56214989104330648</c:v>
                  </c:pt>
                  <c:pt idx="18">
                    <c:v>1.0840535815083834</c:v>
                  </c:pt>
                  <c:pt idx="19">
                    <c:v>0.56214989104330648</c:v>
                  </c:pt>
                  <c:pt idx="20">
                    <c:v>1.106593560000364</c:v>
                  </c:pt>
                  <c:pt idx="21">
                    <c:v>0.47658575762920258</c:v>
                  </c:pt>
                  <c:pt idx="22">
                    <c:v>0.95317079849019359</c:v>
                  </c:pt>
                  <c:pt idx="23">
                    <c:v>0.47658575762920258</c:v>
                  </c:pt>
                  <c:pt idx="24">
                    <c:v>0.97367153486850155</c:v>
                  </c:pt>
                  <c:pt idx="25">
                    <c:v>0.92690728829528557</c:v>
                  </c:pt>
                  <c:pt idx="26">
                    <c:v>1.1198986814181398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'217'!$AK$120:$BK$120</c:f>
              <c:numCache>
                <c:formatCode>0.00</c:formatCode>
                <c:ptCount val="27"/>
                <c:pt idx="0">
                  <c:v>-4</c:v>
                </c:pt>
                <c:pt idx="1">
                  <c:v>-3.6</c:v>
                </c:pt>
                <c:pt idx="2">
                  <c:v>-3.2</c:v>
                </c:pt>
                <c:pt idx="3">
                  <c:v>-2.8</c:v>
                </c:pt>
                <c:pt idx="4">
                  <c:v>-2.4</c:v>
                </c:pt>
                <c:pt idx="5">
                  <c:v>-2</c:v>
                </c:pt>
                <c:pt idx="6">
                  <c:v>-1.6</c:v>
                </c:pt>
                <c:pt idx="7">
                  <c:v>-1.2</c:v>
                </c:pt>
                <c:pt idx="8">
                  <c:v>-0.8</c:v>
                </c:pt>
                <c:pt idx="9">
                  <c:v>-0.4</c:v>
                </c:pt>
                <c:pt idx="10">
                  <c:v>0</c:v>
                </c:pt>
                <c:pt idx="11">
                  <c:v>0.9</c:v>
                </c:pt>
                <c:pt idx="12">
                  <c:v>1.8</c:v>
                </c:pt>
                <c:pt idx="13">
                  <c:v>2.7</c:v>
                </c:pt>
                <c:pt idx="14">
                  <c:v>3.6</c:v>
                </c:pt>
                <c:pt idx="15">
                  <c:v>4.5</c:v>
                </c:pt>
                <c:pt idx="16">
                  <c:v>5.4</c:v>
                </c:pt>
                <c:pt idx="17">
                  <c:v>6.3</c:v>
                </c:pt>
                <c:pt idx="18">
                  <c:v>7.2</c:v>
                </c:pt>
                <c:pt idx="19">
                  <c:v>8.1</c:v>
                </c:pt>
                <c:pt idx="20">
                  <c:v>9</c:v>
                </c:pt>
                <c:pt idx="21">
                  <c:v>9.9</c:v>
                </c:pt>
                <c:pt idx="22">
                  <c:v>10.8</c:v>
                </c:pt>
                <c:pt idx="23">
                  <c:v>11.7</c:v>
                </c:pt>
                <c:pt idx="24">
                  <c:v>12.6</c:v>
                </c:pt>
                <c:pt idx="25">
                  <c:v>13.5</c:v>
                </c:pt>
                <c:pt idx="26">
                  <c:v>14.4</c:v>
                </c:pt>
              </c:numCache>
            </c:numRef>
          </c:xVal>
          <c:yVal>
            <c:numRef>
              <c:f>'217'!$AK$119:$BK$119</c:f>
              <c:numCache>
                <c:formatCode>0.00</c:formatCode>
                <c:ptCount val="27"/>
                <c:pt idx="0">
                  <c:v>97.412856423173793</c:v>
                </c:pt>
                <c:pt idx="1">
                  <c:v>98.188025026407743</c:v>
                </c:pt>
                <c:pt idx="2">
                  <c:v>98.963192979605111</c:v>
                </c:pt>
                <c:pt idx="3">
                  <c:v>98.704804095230372</c:v>
                </c:pt>
                <c:pt idx="4">
                  <c:v>99.479972048427726</c:v>
                </c:pt>
                <c:pt idx="5">
                  <c:v>99.738360932802479</c:v>
                </c:pt>
                <c:pt idx="6">
                  <c:v>99.996751117250355</c:v>
                </c:pt>
                <c:pt idx="7">
                  <c:v>100.25514130169823</c:v>
                </c:pt>
                <c:pt idx="8">
                  <c:v>100.25514130169823</c:v>
                </c:pt>
                <c:pt idx="9">
                  <c:v>99.996751117250355</c:v>
                </c:pt>
                <c:pt idx="10">
                  <c:v>100.00095004553387</c:v>
                </c:pt>
                <c:pt idx="11">
                  <c:v>100.00094862259998</c:v>
                </c:pt>
                <c:pt idx="12">
                  <c:v>99.850118103513694</c:v>
                </c:pt>
                <c:pt idx="13">
                  <c:v>100.15177961599757</c:v>
                </c:pt>
                <c:pt idx="14">
                  <c:v>99.850118103513694</c:v>
                </c:pt>
                <c:pt idx="15">
                  <c:v>100.15177961599757</c:v>
                </c:pt>
                <c:pt idx="16">
                  <c:v>99.850118103513694</c:v>
                </c:pt>
                <c:pt idx="17">
                  <c:v>100.15177961599757</c:v>
                </c:pt>
                <c:pt idx="18">
                  <c:v>100.00095004553387</c:v>
                </c:pt>
                <c:pt idx="19">
                  <c:v>100.15177961599757</c:v>
                </c:pt>
                <c:pt idx="20">
                  <c:v>99.850119052136293</c:v>
                </c:pt>
                <c:pt idx="21">
                  <c:v>100.00094862259998</c:v>
                </c:pt>
                <c:pt idx="22">
                  <c:v>99.850118103513694</c:v>
                </c:pt>
                <c:pt idx="23">
                  <c:v>100.00094862259998</c:v>
                </c:pt>
                <c:pt idx="24">
                  <c:v>99.548456116718512</c:v>
                </c:pt>
                <c:pt idx="25">
                  <c:v>98.794301624041879</c:v>
                </c:pt>
                <c:pt idx="26">
                  <c:v>97.285993112999918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7293312"/>
        <c:axId val="107295104"/>
      </c:scatterChart>
      <c:valAx>
        <c:axId val="107293312"/>
        <c:scaling>
          <c:orientation val="minMax"/>
          <c:max val="15"/>
          <c:min val="-5"/>
        </c:scaling>
        <c:delete val="0"/>
        <c:axPos val="b"/>
        <c:numFmt formatCode="0" sourceLinked="0"/>
        <c:majorTickMark val="out"/>
        <c:minorTickMark val="in"/>
        <c:tickLblPos val="nextTo"/>
        <c:crossAx val="107295104"/>
        <c:crosses val="autoZero"/>
        <c:crossBetween val="midCat"/>
        <c:majorUnit val="1"/>
        <c:minorUnit val="0.2"/>
      </c:valAx>
      <c:valAx>
        <c:axId val="107295104"/>
        <c:scaling>
          <c:orientation val="minMax"/>
          <c:min val="98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07293312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92941659884222"/>
          <c:y val="3.4995005091508921E-2"/>
          <c:w val="0.27220412242047726"/>
          <c:h val="0.16853177671176797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 [mm]      Y Relative losses fron BCT</c:v>
          </c:tx>
          <c:errBars>
            <c:errDir val="y"/>
            <c:errBarType val="both"/>
            <c:errValType val="cust"/>
            <c:noEndCap val="0"/>
            <c:plus>
              <c:numRef>
                <c:f>'131'!$R$123:$BB$123</c:f>
                <c:numCache>
                  <c:formatCode>General</c:formatCode>
                  <c:ptCount val="37"/>
                  <c:pt idx="0">
                    <c:v>0.5079071247264787</c:v>
                  </c:pt>
                  <c:pt idx="1">
                    <c:v>0.834577810231524</c:v>
                  </c:pt>
                  <c:pt idx="2">
                    <c:v>0.92265864738365522</c:v>
                  </c:pt>
                  <c:pt idx="3">
                    <c:v>0.7182899121957983</c:v>
                  </c:pt>
                  <c:pt idx="4">
                    <c:v>0.57910517180053289</c:v>
                  </c:pt>
                  <c:pt idx="5">
                    <c:v>0.70010037764711586</c:v>
                  </c:pt>
                  <c:pt idx="6">
                    <c:v>0.99009177682460869</c:v>
                  </c:pt>
                  <c:pt idx="7">
                    <c:v>0.50790686917494787</c:v>
                  </c:pt>
                  <c:pt idx="8">
                    <c:v>0.81897402964168831</c:v>
                  </c:pt>
                  <c:pt idx="9">
                    <c:v>0.39342296914778169</c:v>
                  </c:pt>
                  <c:pt idx="10">
                    <c:v>0.81897363342659091</c:v>
                  </c:pt>
                  <c:pt idx="11">
                    <c:v>0.83457809211710687</c:v>
                  </c:pt>
                  <c:pt idx="12">
                    <c:v>0.93653347238796236</c:v>
                  </c:pt>
                  <c:pt idx="13">
                    <c:v>1.0158134189140791</c:v>
                  </c:pt>
                  <c:pt idx="14">
                    <c:v>0.99009259616698797</c:v>
                  </c:pt>
                  <c:pt idx="15">
                    <c:v>0.71829002513409368</c:v>
                  </c:pt>
                  <c:pt idx="16">
                    <c:v>0.81897363342659091</c:v>
                  </c:pt>
                  <c:pt idx="17">
                    <c:v>0.99009259616698808</c:v>
                  </c:pt>
                  <c:pt idx="18">
                    <c:v>0.95317086365206993</c:v>
                  </c:pt>
                  <c:pt idx="19">
                    <c:v>1.4839854631000193</c:v>
                  </c:pt>
                  <c:pt idx="20">
                    <c:v>0.97367115213745803</c:v>
                  </c:pt>
                  <c:pt idx="21">
                    <c:v>1.4332069786861494</c:v>
                  </c:pt>
                  <c:pt idx="22">
                    <c:v>1.0085448060384361</c:v>
                  </c:pt>
                  <c:pt idx="23">
                    <c:v>1.3625618988250343</c:v>
                  </c:pt>
                  <c:pt idx="24">
                    <c:v>1.084053266391924</c:v>
                  </c:pt>
                  <c:pt idx="25">
                    <c:v>1.3625618988250343</c:v>
                  </c:pt>
                  <c:pt idx="26">
                    <c:v>1.0085449907873154</c:v>
                  </c:pt>
                  <c:pt idx="27">
                    <c:v>1.3625618988250343</c:v>
                  </c:pt>
                  <c:pt idx="28">
                    <c:v>0.88326326545351386</c:v>
                  </c:pt>
                  <c:pt idx="29">
                    <c:v>1.3443212375940821</c:v>
                  </c:pt>
                  <c:pt idx="30">
                    <c:v>0.65918011930986031</c:v>
                  </c:pt>
                  <c:pt idx="31">
                    <c:v>0.88326572658303359</c:v>
                  </c:pt>
                  <c:pt idx="32">
                    <c:v>0.73698598878064647</c:v>
                  </c:pt>
                  <c:pt idx="33">
                    <c:v>0.96858723915278433</c:v>
                  </c:pt>
                  <c:pt idx="34">
                    <c:v>1.1883520620439418</c:v>
                  </c:pt>
                  <c:pt idx="35">
                    <c:v>1.0469815705091654</c:v>
                  </c:pt>
                  <c:pt idx="36">
                    <c:v>0.56214989104419588</c:v>
                  </c:pt>
                </c:numCache>
              </c:numRef>
            </c:plus>
            <c:minus>
              <c:numRef>
                <c:f>'131'!$R$123:$BB$123</c:f>
                <c:numCache>
                  <c:formatCode>General</c:formatCode>
                  <c:ptCount val="37"/>
                  <c:pt idx="0">
                    <c:v>0.5079071247264787</c:v>
                  </c:pt>
                  <c:pt idx="1">
                    <c:v>0.834577810231524</c:v>
                  </c:pt>
                  <c:pt idx="2">
                    <c:v>0.92265864738365522</c:v>
                  </c:pt>
                  <c:pt idx="3">
                    <c:v>0.7182899121957983</c:v>
                  </c:pt>
                  <c:pt idx="4">
                    <c:v>0.57910517180053289</c:v>
                  </c:pt>
                  <c:pt idx="5">
                    <c:v>0.70010037764711586</c:v>
                  </c:pt>
                  <c:pt idx="6">
                    <c:v>0.99009177682460869</c:v>
                  </c:pt>
                  <c:pt idx="7">
                    <c:v>0.50790686917494787</c:v>
                  </c:pt>
                  <c:pt idx="8">
                    <c:v>0.81897402964168831</c:v>
                  </c:pt>
                  <c:pt idx="9">
                    <c:v>0.39342296914778169</c:v>
                  </c:pt>
                  <c:pt idx="10">
                    <c:v>0.81897363342659091</c:v>
                  </c:pt>
                  <c:pt idx="11">
                    <c:v>0.83457809211710687</c:v>
                  </c:pt>
                  <c:pt idx="12">
                    <c:v>0.93653347238796236</c:v>
                  </c:pt>
                  <c:pt idx="13">
                    <c:v>1.0158134189140791</c:v>
                  </c:pt>
                  <c:pt idx="14">
                    <c:v>0.99009259616698797</c:v>
                  </c:pt>
                  <c:pt idx="15">
                    <c:v>0.71829002513409368</c:v>
                  </c:pt>
                  <c:pt idx="16">
                    <c:v>0.81897363342659091</c:v>
                  </c:pt>
                  <c:pt idx="17">
                    <c:v>0.99009259616698808</c:v>
                  </c:pt>
                  <c:pt idx="18">
                    <c:v>0.95317086365206993</c:v>
                  </c:pt>
                  <c:pt idx="19">
                    <c:v>1.4839854631000193</c:v>
                  </c:pt>
                  <c:pt idx="20">
                    <c:v>0.97367115213745803</c:v>
                  </c:pt>
                  <c:pt idx="21">
                    <c:v>1.4332069786861494</c:v>
                  </c:pt>
                  <c:pt idx="22">
                    <c:v>1.0085448060384361</c:v>
                  </c:pt>
                  <c:pt idx="23">
                    <c:v>1.3625618988250343</c:v>
                  </c:pt>
                  <c:pt idx="24">
                    <c:v>1.084053266391924</c:v>
                  </c:pt>
                  <c:pt idx="25">
                    <c:v>1.3625618988250343</c:v>
                  </c:pt>
                  <c:pt idx="26">
                    <c:v>1.0085449907873154</c:v>
                  </c:pt>
                  <c:pt idx="27">
                    <c:v>1.3625618988250343</c:v>
                  </c:pt>
                  <c:pt idx="28">
                    <c:v>0.88326326545351386</c:v>
                  </c:pt>
                  <c:pt idx="29">
                    <c:v>1.3443212375940821</c:v>
                  </c:pt>
                  <c:pt idx="30">
                    <c:v>0.65918011930986031</c:v>
                  </c:pt>
                  <c:pt idx="31">
                    <c:v>0.88326572658303359</c:v>
                  </c:pt>
                  <c:pt idx="32">
                    <c:v>0.73698598878064647</c:v>
                  </c:pt>
                  <c:pt idx="33">
                    <c:v>0.96858723915278433</c:v>
                  </c:pt>
                  <c:pt idx="34">
                    <c:v>1.1883520620439418</c:v>
                  </c:pt>
                  <c:pt idx="35">
                    <c:v>1.0469815705091654</c:v>
                  </c:pt>
                  <c:pt idx="36">
                    <c:v>0.56214989104419588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'131'!$R$122:$BB$122</c:f>
              <c:numCache>
                <c:formatCode>0.00</c:formatCode>
                <c:ptCount val="37"/>
                <c:pt idx="0">
                  <c:v>-16.2</c:v>
                </c:pt>
                <c:pt idx="1">
                  <c:v>-15.3</c:v>
                </c:pt>
                <c:pt idx="2">
                  <c:v>-14.4</c:v>
                </c:pt>
                <c:pt idx="3">
                  <c:v>-13.5</c:v>
                </c:pt>
                <c:pt idx="4">
                  <c:v>-12.6</c:v>
                </c:pt>
                <c:pt idx="5">
                  <c:v>-11.7</c:v>
                </c:pt>
                <c:pt idx="6">
                  <c:v>-10.8</c:v>
                </c:pt>
                <c:pt idx="7">
                  <c:v>-9.9</c:v>
                </c:pt>
                <c:pt idx="8">
                  <c:v>-9</c:v>
                </c:pt>
                <c:pt idx="9">
                  <c:v>-8.1</c:v>
                </c:pt>
                <c:pt idx="10">
                  <c:v>-7.2</c:v>
                </c:pt>
                <c:pt idx="11">
                  <c:v>-6.3</c:v>
                </c:pt>
                <c:pt idx="12">
                  <c:v>-5.4</c:v>
                </c:pt>
                <c:pt idx="13">
                  <c:v>-4.5</c:v>
                </c:pt>
                <c:pt idx="14">
                  <c:v>-3.6</c:v>
                </c:pt>
                <c:pt idx="15">
                  <c:v>-2.7</c:v>
                </c:pt>
                <c:pt idx="16">
                  <c:v>-1.8</c:v>
                </c:pt>
                <c:pt idx="17">
                  <c:v>-0.9</c:v>
                </c:pt>
                <c:pt idx="18">
                  <c:v>0</c:v>
                </c:pt>
                <c:pt idx="19">
                  <c:v>0.85</c:v>
                </c:pt>
                <c:pt idx="20">
                  <c:v>1.7</c:v>
                </c:pt>
                <c:pt idx="21">
                  <c:v>2.5499999999999998</c:v>
                </c:pt>
                <c:pt idx="22">
                  <c:v>3.4</c:v>
                </c:pt>
                <c:pt idx="23">
                  <c:v>4.25</c:v>
                </c:pt>
                <c:pt idx="24">
                  <c:v>5.0999999999999996</c:v>
                </c:pt>
                <c:pt idx="25">
                  <c:v>5.95</c:v>
                </c:pt>
                <c:pt idx="26">
                  <c:v>6.8</c:v>
                </c:pt>
                <c:pt idx="27">
                  <c:v>7.65</c:v>
                </c:pt>
                <c:pt idx="28">
                  <c:v>8.5</c:v>
                </c:pt>
                <c:pt idx="29">
                  <c:v>9.35</c:v>
                </c:pt>
                <c:pt idx="30">
                  <c:v>10.199999999999999</c:v>
                </c:pt>
                <c:pt idx="31">
                  <c:v>11.05</c:v>
                </c:pt>
                <c:pt idx="32">
                  <c:v>11.9</c:v>
                </c:pt>
                <c:pt idx="33">
                  <c:v>12.75</c:v>
                </c:pt>
                <c:pt idx="34">
                  <c:v>13.6</c:v>
                </c:pt>
                <c:pt idx="35">
                  <c:v>14.45</c:v>
                </c:pt>
                <c:pt idx="36">
                  <c:v>15.3</c:v>
                </c:pt>
              </c:numCache>
            </c:numRef>
          </c:xVal>
          <c:yVal>
            <c:numRef>
              <c:f>'131'!$R$124:$BB$124</c:f>
              <c:numCache>
                <c:formatCode>0.00</c:formatCode>
                <c:ptCount val="37"/>
                <c:pt idx="0">
                  <c:v>88.522766001319695</c:v>
                </c:pt>
                <c:pt idx="1">
                  <c:v>91.309595533652256</c:v>
                </c:pt>
                <c:pt idx="2">
                  <c:v>93.768558231606733</c:v>
                </c:pt>
                <c:pt idx="3">
                  <c:v>95.899662858792496</c:v>
                </c:pt>
                <c:pt idx="4">
                  <c:v>96.883252226987821</c:v>
                </c:pt>
                <c:pt idx="5">
                  <c:v>97.866838502144532</c:v>
                </c:pt>
                <c:pt idx="6">
                  <c:v>98.522560623556572</c:v>
                </c:pt>
                <c:pt idx="7">
                  <c:v>99.997937974265923</c:v>
                </c:pt>
                <c:pt idx="8">
                  <c:v>99.50614586770044</c:v>
                </c:pt>
                <c:pt idx="9">
                  <c:v>100.48973111184426</c:v>
                </c:pt>
                <c:pt idx="10">
                  <c:v>100.16187005113824</c:v>
                </c:pt>
                <c:pt idx="11">
                  <c:v>100.48973317387002</c:v>
                </c:pt>
                <c:pt idx="12">
                  <c:v>100.32580212801054</c:v>
                </c:pt>
                <c:pt idx="13">
                  <c:v>100.16187108215109</c:v>
                </c:pt>
                <c:pt idx="14">
                  <c:v>99.997940036291638</c:v>
                </c:pt>
                <c:pt idx="15">
                  <c:v>100.32580109699769</c:v>
                </c:pt>
                <c:pt idx="16">
                  <c:v>100.16187005113824</c:v>
                </c:pt>
                <c:pt idx="17">
                  <c:v>99.997940036291652</c:v>
                </c:pt>
                <c:pt idx="18">
                  <c:v>99.99817795683245</c:v>
                </c:pt>
                <c:pt idx="19">
                  <c:v>100.43295355111566</c:v>
                </c:pt>
                <c:pt idx="20">
                  <c:v>99.708329079772511</c:v>
                </c:pt>
                <c:pt idx="21">
                  <c:v>100.28802865684705</c:v>
                </c:pt>
                <c:pt idx="22">
                  <c:v>99.563405096981199</c:v>
                </c:pt>
                <c:pt idx="23">
                  <c:v>99.998178868309779</c:v>
                </c:pt>
                <c:pt idx="24">
                  <c:v>99.853252151086494</c:v>
                </c:pt>
                <c:pt idx="25">
                  <c:v>99.998178868309779</c:v>
                </c:pt>
                <c:pt idx="26">
                  <c:v>99.853253974041152</c:v>
                </c:pt>
                <c:pt idx="27">
                  <c:v>99.998178868309779</c:v>
                </c:pt>
                <c:pt idx="28">
                  <c:v>98.983707342861322</c:v>
                </c:pt>
                <c:pt idx="29">
                  <c:v>99.563403274026541</c:v>
                </c:pt>
                <c:pt idx="30">
                  <c:v>98.259082871518174</c:v>
                </c:pt>
                <c:pt idx="31">
                  <c:v>97.824307277234965</c:v>
                </c:pt>
                <c:pt idx="32">
                  <c:v>96.375055600116681</c:v>
                </c:pt>
                <c:pt idx="33">
                  <c:v>95.795357845996804</c:v>
                </c:pt>
                <c:pt idx="34">
                  <c:v>93.476560358028294</c:v>
                </c:pt>
                <c:pt idx="35">
                  <c:v>91.157759862184633</c:v>
                </c:pt>
                <c:pt idx="36">
                  <c:v>88.114337173691126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284864"/>
        <c:axId val="123286656"/>
      </c:scatterChart>
      <c:valAx>
        <c:axId val="123284864"/>
        <c:scaling>
          <c:orientation val="minMax"/>
          <c:max val="15"/>
          <c:min val="-16"/>
        </c:scaling>
        <c:delete val="0"/>
        <c:axPos val="b"/>
        <c:numFmt formatCode="0" sourceLinked="0"/>
        <c:majorTickMark val="out"/>
        <c:minorTickMark val="in"/>
        <c:tickLblPos val="nextTo"/>
        <c:crossAx val="123286656"/>
        <c:crosses val="autoZero"/>
        <c:crossBetween val="midCat"/>
        <c:majorUnit val="1"/>
        <c:minorUnit val="0.2"/>
      </c:valAx>
      <c:valAx>
        <c:axId val="123286656"/>
        <c:scaling>
          <c:orientation val="minMax"/>
          <c:max val="102"/>
          <c:min val="90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23284864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722869486351891"/>
          <c:y val="3.4542250389879285E-2"/>
          <c:w val="0.26166595499079753"/>
          <c:h val="0.17506661771621215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X Bump amplitude [mm]    Y Relative losses from BCT</c:v>
          </c:tx>
          <c:errBars>
            <c:errDir val="y"/>
            <c:errBarType val="both"/>
            <c:errValType val="cust"/>
            <c:noEndCap val="0"/>
            <c:plus>
              <c:numRef>
                <c:f>'131'!$W$123:$AW$123</c:f>
                <c:numCache>
                  <c:formatCode>General</c:formatCode>
                  <c:ptCount val="27"/>
                  <c:pt idx="0">
                    <c:v>0.70010037764711586</c:v>
                  </c:pt>
                  <c:pt idx="1">
                    <c:v>0.99009177682460869</c:v>
                  </c:pt>
                  <c:pt idx="2">
                    <c:v>0.50790686917494787</c:v>
                  </c:pt>
                  <c:pt idx="3">
                    <c:v>0.81897402964168831</c:v>
                  </c:pt>
                  <c:pt idx="4">
                    <c:v>0.39342296914778169</c:v>
                  </c:pt>
                  <c:pt idx="5">
                    <c:v>0.81897363342659091</c:v>
                  </c:pt>
                  <c:pt idx="6">
                    <c:v>0.83457809211710687</c:v>
                  </c:pt>
                  <c:pt idx="7">
                    <c:v>0.93653347238796236</c:v>
                  </c:pt>
                  <c:pt idx="8">
                    <c:v>1.0158134189140791</c:v>
                  </c:pt>
                  <c:pt idx="9">
                    <c:v>0.99009259616698797</c:v>
                  </c:pt>
                  <c:pt idx="10">
                    <c:v>0.71829002513409368</c:v>
                  </c:pt>
                  <c:pt idx="11">
                    <c:v>0.81897363342659091</c:v>
                  </c:pt>
                  <c:pt idx="12">
                    <c:v>0.99009259616698808</c:v>
                  </c:pt>
                  <c:pt idx="13">
                    <c:v>0.95317086365206993</c:v>
                  </c:pt>
                  <c:pt idx="14">
                    <c:v>1.4839854631000193</c:v>
                  </c:pt>
                  <c:pt idx="15">
                    <c:v>0.97367115213745803</c:v>
                  </c:pt>
                  <c:pt idx="16">
                    <c:v>1.4332069786861494</c:v>
                  </c:pt>
                  <c:pt idx="17">
                    <c:v>1.0085448060384361</c:v>
                  </c:pt>
                  <c:pt idx="18">
                    <c:v>1.3625618988250343</c:v>
                  </c:pt>
                  <c:pt idx="19">
                    <c:v>1.084053266391924</c:v>
                  </c:pt>
                  <c:pt idx="20">
                    <c:v>1.3625618988250343</c:v>
                  </c:pt>
                  <c:pt idx="21">
                    <c:v>1.0085449907873154</c:v>
                  </c:pt>
                  <c:pt idx="22">
                    <c:v>1.3625618988250343</c:v>
                  </c:pt>
                  <c:pt idx="23">
                    <c:v>0.88326326545351386</c:v>
                  </c:pt>
                  <c:pt idx="24">
                    <c:v>1.3443212375940821</c:v>
                  </c:pt>
                  <c:pt idx="25">
                    <c:v>0.65918011930986031</c:v>
                  </c:pt>
                  <c:pt idx="26">
                    <c:v>0.88326572658303359</c:v>
                  </c:pt>
                </c:numCache>
              </c:numRef>
            </c:plus>
            <c:minus>
              <c:numRef>
                <c:f>'131'!$W$123:$AW$123</c:f>
                <c:numCache>
                  <c:formatCode>General</c:formatCode>
                  <c:ptCount val="27"/>
                  <c:pt idx="0">
                    <c:v>0.70010037764711586</c:v>
                  </c:pt>
                  <c:pt idx="1">
                    <c:v>0.99009177682460869</c:v>
                  </c:pt>
                  <c:pt idx="2">
                    <c:v>0.50790686917494787</c:v>
                  </c:pt>
                  <c:pt idx="3">
                    <c:v>0.81897402964168831</c:v>
                  </c:pt>
                  <c:pt idx="4">
                    <c:v>0.39342296914778169</c:v>
                  </c:pt>
                  <c:pt idx="5">
                    <c:v>0.81897363342659091</c:v>
                  </c:pt>
                  <c:pt idx="6">
                    <c:v>0.83457809211710687</c:v>
                  </c:pt>
                  <c:pt idx="7">
                    <c:v>0.93653347238796236</c:v>
                  </c:pt>
                  <c:pt idx="8">
                    <c:v>1.0158134189140791</c:v>
                  </c:pt>
                  <c:pt idx="9">
                    <c:v>0.99009259616698797</c:v>
                  </c:pt>
                  <c:pt idx="10">
                    <c:v>0.71829002513409368</c:v>
                  </c:pt>
                  <c:pt idx="11">
                    <c:v>0.81897363342659091</c:v>
                  </c:pt>
                  <c:pt idx="12">
                    <c:v>0.99009259616698808</c:v>
                  </c:pt>
                  <c:pt idx="13">
                    <c:v>0.95317086365206993</c:v>
                  </c:pt>
                  <c:pt idx="14">
                    <c:v>1.4839854631000193</c:v>
                  </c:pt>
                  <c:pt idx="15">
                    <c:v>0.97367115213745803</c:v>
                  </c:pt>
                  <c:pt idx="16">
                    <c:v>1.4332069786861494</c:v>
                  </c:pt>
                  <c:pt idx="17">
                    <c:v>1.0085448060384361</c:v>
                  </c:pt>
                  <c:pt idx="18">
                    <c:v>1.3625618988250343</c:v>
                  </c:pt>
                  <c:pt idx="19">
                    <c:v>1.084053266391924</c:v>
                  </c:pt>
                  <c:pt idx="20">
                    <c:v>1.3625618988250343</c:v>
                  </c:pt>
                  <c:pt idx="21">
                    <c:v>1.0085449907873154</c:v>
                  </c:pt>
                  <c:pt idx="22">
                    <c:v>1.3625618988250343</c:v>
                  </c:pt>
                  <c:pt idx="23">
                    <c:v>0.88326326545351386</c:v>
                  </c:pt>
                  <c:pt idx="24">
                    <c:v>1.3443212375940821</c:v>
                  </c:pt>
                  <c:pt idx="25">
                    <c:v>0.65918011930986031</c:v>
                  </c:pt>
                  <c:pt idx="26">
                    <c:v>0.88326572658303359</c:v>
                  </c:pt>
                </c:numCache>
              </c:numRef>
            </c:minus>
            <c:spPr>
              <a:ln w="28575">
                <a:solidFill>
                  <a:srgbClr val="C00000"/>
                </a:solidFill>
              </a:ln>
            </c:spPr>
          </c:errBars>
          <c:xVal>
            <c:numRef>
              <c:f>'131'!$W$122:$AW$122</c:f>
              <c:numCache>
                <c:formatCode>0.00</c:formatCode>
                <c:ptCount val="27"/>
                <c:pt idx="0">
                  <c:v>-11.7</c:v>
                </c:pt>
                <c:pt idx="1">
                  <c:v>-10.8</c:v>
                </c:pt>
                <c:pt idx="2">
                  <c:v>-9.9</c:v>
                </c:pt>
                <c:pt idx="3">
                  <c:v>-9</c:v>
                </c:pt>
                <c:pt idx="4">
                  <c:v>-8.1</c:v>
                </c:pt>
                <c:pt idx="5">
                  <c:v>-7.2</c:v>
                </c:pt>
                <c:pt idx="6">
                  <c:v>-6.3</c:v>
                </c:pt>
                <c:pt idx="7">
                  <c:v>-5.4</c:v>
                </c:pt>
                <c:pt idx="8">
                  <c:v>-4.5</c:v>
                </c:pt>
                <c:pt idx="9">
                  <c:v>-3.6</c:v>
                </c:pt>
                <c:pt idx="10">
                  <c:v>-2.7</c:v>
                </c:pt>
                <c:pt idx="11">
                  <c:v>-1.8</c:v>
                </c:pt>
                <c:pt idx="12">
                  <c:v>-0.9</c:v>
                </c:pt>
                <c:pt idx="13">
                  <c:v>0</c:v>
                </c:pt>
                <c:pt idx="14">
                  <c:v>0.85</c:v>
                </c:pt>
                <c:pt idx="15">
                  <c:v>1.7</c:v>
                </c:pt>
                <c:pt idx="16">
                  <c:v>2.5499999999999998</c:v>
                </c:pt>
                <c:pt idx="17">
                  <c:v>3.4</c:v>
                </c:pt>
                <c:pt idx="18">
                  <c:v>4.25</c:v>
                </c:pt>
                <c:pt idx="19">
                  <c:v>5.0999999999999996</c:v>
                </c:pt>
                <c:pt idx="20">
                  <c:v>5.95</c:v>
                </c:pt>
                <c:pt idx="21">
                  <c:v>6.8</c:v>
                </c:pt>
                <c:pt idx="22">
                  <c:v>7.65</c:v>
                </c:pt>
                <c:pt idx="23">
                  <c:v>8.5</c:v>
                </c:pt>
                <c:pt idx="24">
                  <c:v>9.35</c:v>
                </c:pt>
                <c:pt idx="25">
                  <c:v>10.199999999999999</c:v>
                </c:pt>
                <c:pt idx="26">
                  <c:v>11.05</c:v>
                </c:pt>
              </c:numCache>
            </c:numRef>
          </c:xVal>
          <c:yVal>
            <c:numRef>
              <c:f>'131'!$W$124:$AW$124</c:f>
              <c:numCache>
                <c:formatCode>0.00</c:formatCode>
                <c:ptCount val="27"/>
                <c:pt idx="0">
                  <c:v>97.866838502144532</c:v>
                </c:pt>
                <c:pt idx="1">
                  <c:v>98.522560623556572</c:v>
                </c:pt>
                <c:pt idx="2">
                  <c:v>99.997937974265923</c:v>
                </c:pt>
                <c:pt idx="3">
                  <c:v>99.50614586770044</c:v>
                </c:pt>
                <c:pt idx="4">
                  <c:v>100.48973111184426</c:v>
                </c:pt>
                <c:pt idx="5">
                  <c:v>100.16187005113824</c:v>
                </c:pt>
                <c:pt idx="6">
                  <c:v>100.48973317387002</c:v>
                </c:pt>
                <c:pt idx="7">
                  <c:v>100.32580212801054</c:v>
                </c:pt>
                <c:pt idx="8">
                  <c:v>100.16187108215109</c:v>
                </c:pt>
                <c:pt idx="9">
                  <c:v>99.997940036291638</c:v>
                </c:pt>
                <c:pt idx="10">
                  <c:v>100.32580109699769</c:v>
                </c:pt>
                <c:pt idx="11">
                  <c:v>100.16187005113824</c:v>
                </c:pt>
                <c:pt idx="12">
                  <c:v>99.997940036291652</c:v>
                </c:pt>
                <c:pt idx="13">
                  <c:v>99.99817795683245</c:v>
                </c:pt>
                <c:pt idx="14">
                  <c:v>100.43295355111566</c:v>
                </c:pt>
                <c:pt idx="15">
                  <c:v>99.708329079772511</c:v>
                </c:pt>
                <c:pt idx="16">
                  <c:v>100.28802865684705</c:v>
                </c:pt>
                <c:pt idx="17">
                  <c:v>99.563405096981199</c:v>
                </c:pt>
                <c:pt idx="18">
                  <c:v>99.998178868309779</c:v>
                </c:pt>
                <c:pt idx="19">
                  <c:v>99.853252151086494</c:v>
                </c:pt>
                <c:pt idx="20">
                  <c:v>99.998178868309779</c:v>
                </c:pt>
                <c:pt idx="21">
                  <c:v>99.853253974041152</c:v>
                </c:pt>
                <c:pt idx="22">
                  <c:v>99.998178868309779</c:v>
                </c:pt>
                <c:pt idx="23">
                  <c:v>98.983707342861322</c:v>
                </c:pt>
                <c:pt idx="24">
                  <c:v>99.563403274026541</c:v>
                </c:pt>
                <c:pt idx="25">
                  <c:v>98.259082871518174</c:v>
                </c:pt>
                <c:pt idx="26">
                  <c:v>97.824307277234965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3542656"/>
        <c:axId val="113544192"/>
      </c:scatterChart>
      <c:valAx>
        <c:axId val="113542656"/>
        <c:scaling>
          <c:orientation val="minMax"/>
          <c:max val="12"/>
          <c:min val="-12"/>
        </c:scaling>
        <c:delete val="0"/>
        <c:axPos val="b"/>
        <c:numFmt formatCode="0" sourceLinked="0"/>
        <c:majorTickMark val="out"/>
        <c:minorTickMark val="in"/>
        <c:tickLblPos val="nextTo"/>
        <c:crossAx val="113544192"/>
        <c:crosses val="autoZero"/>
        <c:crossBetween val="midCat"/>
        <c:majorUnit val="1"/>
        <c:minorUnit val="0.2"/>
      </c:valAx>
      <c:valAx>
        <c:axId val="113544192"/>
        <c:scaling>
          <c:orientation val="minMax"/>
          <c:max val="102"/>
          <c:min val="98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11354265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69732119129565995"/>
          <c:y val="3.6535842796289644E-2"/>
          <c:w val="0.26739995296152569"/>
          <c:h val="0.17108628234569276"/>
        </c:manualLayout>
      </c:layout>
      <c:overlay val="0"/>
      <c:txPr>
        <a:bodyPr/>
        <a:lstStyle/>
        <a:p>
          <a:pPr>
            <a:defRPr sz="1400" b="1" i="0" baseline="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4CFE14-CD6C-425F-8685-967BF25CB198}" type="datetimeFigureOut">
              <a:rPr lang="en-US"/>
              <a:pPr/>
              <a:t>3/26/2013</a:t>
            </a:fld>
            <a:endParaRPr lang="en-US"/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27475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44A6A14-FBE3-4BCE-8841-861C2DB44D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03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A48C803-8A59-4EC4-98EB-E0D129839429}" type="datetimeFigureOut">
              <a:rPr lang="en-US"/>
              <a:pPr/>
              <a:t>3/26/2013</a:t>
            </a:fld>
            <a:endParaRPr lang="en-US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7288" y="692150"/>
            <a:ext cx="4619625" cy="34639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86263"/>
            <a:ext cx="5546725" cy="4156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70938"/>
            <a:ext cx="3005138" cy="46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6A983D2-A8E0-4F78-8183-5142F8D7146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041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E7318C-E60F-4CBF-9D86-B1C61D681E87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7E51A-BBD7-4282-B420-229600E40F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318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81B41E-8C20-445F-9F14-EAAC81BEE885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E0FF6-34CC-4FB3-A774-32FE0D4D98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410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9AC2D-06B1-4857-A001-7339E2FE7E51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A61B0-8CB5-43D4-8B9A-CE010E5DDB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8201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CAEE8-4187-4FA7-BB72-1B7BEF4E8900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5B50D-DE42-4726-9525-F7B58517E1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06970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92E2D7-EAEE-403A-902B-148673209FC7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8670F8-D4A8-4EEF-9491-EC5266AE6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423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9FC1E-C636-49B3-9CB1-78C1ACDD24B7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C9304-F42C-4D0A-98A8-F6AF5AB6BD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51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B9D74-AB28-4EF4-9550-96CB1FEC8348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05749-7AC6-4E45-9BAA-DE1A74B7CC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16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CBA8E-8C3A-4E52-8F37-84BD3FC2B2DC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B08DB-DCC3-47B8-AAEF-C59D442B66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8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C036D-ABCA-472E-9572-C202B70AC009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256C3-6A76-41E9-AA02-A296568271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25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3B6C1-E9B7-48C7-BBB1-F7F29A43FB0E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99466-EECD-49D9-A5C2-DEA1FC7260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130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9C709-9BE6-4387-A5A0-2F1A540B329F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FD64F-502F-4F35-912F-887F7CD799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313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B071F-DBB6-4DD4-8313-F594719F79B4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77E07-A22A-45B5-886C-E41AA40537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053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E85F53D-501B-4424-AC0E-927120409BF3}" type="datetimeFigureOut">
              <a:rPr lang="en-US"/>
              <a:pPr>
                <a:defRPr/>
              </a:pPr>
              <a:t>3/26/2013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D9B438-8D43-4C97-8909-081BBEAF0B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5" r:id="rId2"/>
    <p:sldLayoutId id="2147483694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1470025"/>
          </a:xfrm>
        </p:spPr>
        <p:txBody>
          <a:bodyPr/>
          <a:lstStyle/>
          <a:p>
            <a:pPr eaLnBrk="1" hangingPunct="1"/>
            <a:r>
              <a:rPr lang="en-GB" dirty="0"/>
              <a:t>SPS aperture </a:t>
            </a:r>
            <a:r>
              <a:rPr lang="en-GB" dirty="0" smtClean="0"/>
              <a:t>measurements 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MSWG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26/03/2013</a:t>
            </a:r>
            <a:endParaRPr lang="en-US" dirty="0"/>
          </a:p>
        </p:txBody>
      </p:sp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5943600" y="5867400"/>
            <a:ext cx="2743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dirty="0" err="1"/>
              <a:t>Stéphane</a:t>
            </a:r>
            <a:r>
              <a:rPr lang="en-US" dirty="0"/>
              <a:t> Cettour </a:t>
            </a:r>
            <a:r>
              <a:rPr lang="en-US" dirty="0" err="1" smtClean="0"/>
              <a:t>Cavé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 smtClean="0"/>
              <a:t>Measurements of beam profile  </a:t>
            </a:r>
            <a:r>
              <a:rPr lang="en-US" sz="1800" b="1" dirty="0"/>
              <a:t>with the wire scan (</a:t>
            </a:r>
            <a:r>
              <a:rPr lang="en-US" sz="1800" b="1" dirty="0">
                <a:solidFill>
                  <a:srgbClr val="0070C0"/>
                </a:solidFill>
              </a:rPr>
              <a:t>41677</a:t>
            </a:r>
            <a:r>
              <a:rPr lang="en-US" sz="1800" b="1" dirty="0"/>
              <a:t> and </a:t>
            </a:r>
            <a:r>
              <a:rPr lang="en-US" sz="1800" b="1" dirty="0">
                <a:solidFill>
                  <a:srgbClr val="0070C0"/>
                </a:solidFill>
              </a:rPr>
              <a:t>51995</a:t>
            </a:r>
            <a:r>
              <a:rPr lang="en-US" sz="1800" b="1" dirty="0"/>
              <a:t>) on Vertical </a:t>
            </a:r>
            <a:r>
              <a:rPr lang="en-US" sz="1800" b="1" dirty="0" smtClean="0"/>
              <a:t>plane (with blow up) and with the 4 corrector bump </a:t>
            </a:r>
            <a:r>
              <a:rPr lang="en-US" sz="1800" b="1" dirty="0" err="1" smtClean="0"/>
              <a:t>centred</a:t>
            </a:r>
            <a:r>
              <a:rPr lang="en-US" sz="1800" b="1" dirty="0" smtClean="0"/>
              <a:t>  in 217</a:t>
            </a:r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934200" y="1828800"/>
            <a:ext cx="1981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latin typeface="+mn-lt"/>
              </a:rPr>
              <a:t>Wire</a:t>
            </a:r>
            <a:r>
              <a:rPr lang="fr-FR" sz="1400" b="1" dirty="0" smtClean="0">
                <a:latin typeface="+mn-lt"/>
              </a:rPr>
              <a:t> scan Vertical plane</a:t>
            </a:r>
          </a:p>
          <a:p>
            <a:r>
              <a:rPr lang="fr-FR" sz="1400" dirty="0" smtClean="0">
                <a:latin typeface="+mn-lt"/>
              </a:rPr>
              <a:t>Position: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51995</a:t>
            </a:r>
          </a:p>
          <a:p>
            <a:r>
              <a:rPr lang="fr-FR" sz="1400" dirty="0" smtClean="0">
                <a:latin typeface="+mn-lt"/>
              </a:rPr>
              <a:t>Beta Vertical: </a:t>
            </a:r>
            <a:r>
              <a:rPr lang="fr-FR" sz="1400" dirty="0" smtClean="0">
                <a:solidFill>
                  <a:srgbClr val="00B050"/>
                </a:solidFill>
                <a:latin typeface="+mn-lt"/>
              </a:rPr>
              <a:t>28.15</a:t>
            </a:r>
          </a:p>
          <a:p>
            <a:endParaRPr lang="fr-FR" sz="1400" dirty="0">
              <a:latin typeface="+mn-lt"/>
            </a:endParaRPr>
          </a:p>
          <a:p>
            <a:r>
              <a:rPr lang="en-GB" sz="1400" dirty="0">
                <a:latin typeface="+mn-lt"/>
              </a:rPr>
              <a:t>B</a:t>
            </a:r>
            <a:r>
              <a:rPr lang="en-GB" sz="1400" dirty="0" smtClean="0">
                <a:latin typeface="+mn-lt"/>
              </a:rPr>
              <a:t>eam</a:t>
            </a:r>
            <a:r>
              <a:rPr lang="en-GB" sz="1400" dirty="0" smtClean="0"/>
              <a:t> </a:t>
            </a:r>
            <a:r>
              <a:rPr lang="en-GB" sz="1400" dirty="0"/>
              <a:t>c</a:t>
            </a:r>
            <a:r>
              <a:rPr lang="en-GB" sz="1400" dirty="0" smtClean="0"/>
              <a:t>haracteristic </a:t>
            </a:r>
            <a:endParaRPr lang="en-GB" sz="1400" dirty="0" smtClean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Sigma: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3.87 mm</a:t>
            </a:r>
          </a:p>
          <a:p>
            <a:r>
              <a:rPr lang="fr-FR" sz="1400" dirty="0" err="1" smtClean="0">
                <a:latin typeface="+mn-lt"/>
              </a:rPr>
              <a:t>Emittance</a:t>
            </a:r>
            <a:r>
              <a:rPr lang="fr-FR" sz="1400" dirty="0" smtClean="0">
                <a:latin typeface="+mn-lt"/>
              </a:rPr>
              <a:t>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14.71 µm</a:t>
            </a:r>
            <a:endParaRPr lang="en-GB" sz="1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34200" y="3810000"/>
            <a:ext cx="1981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latin typeface="+mn-lt"/>
              </a:rPr>
              <a:t>Wire</a:t>
            </a:r>
            <a:r>
              <a:rPr lang="fr-FR" sz="1400" b="1" dirty="0" smtClean="0">
                <a:latin typeface="+mn-lt"/>
              </a:rPr>
              <a:t> scan Vertical plane</a:t>
            </a:r>
          </a:p>
          <a:p>
            <a:r>
              <a:rPr lang="fr-FR" sz="1400" dirty="0" smtClean="0">
                <a:latin typeface="+mn-lt"/>
              </a:rPr>
              <a:t>Position: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41677</a:t>
            </a:r>
          </a:p>
          <a:p>
            <a:r>
              <a:rPr lang="fr-FR" sz="1400" dirty="0" smtClean="0">
                <a:latin typeface="+mn-lt"/>
              </a:rPr>
              <a:t>Beta Vertical: </a:t>
            </a:r>
            <a:r>
              <a:rPr lang="fr-FR" sz="1400" dirty="0" smtClean="0">
                <a:solidFill>
                  <a:srgbClr val="00B050"/>
                </a:solidFill>
                <a:latin typeface="+mn-lt"/>
              </a:rPr>
              <a:t>62.96</a:t>
            </a:r>
          </a:p>
          <a:p>
            <a:endParaRPr lang="fr-FR" sz="1400" dirty="0">
              <a:latin typeface="+mn-lt"/>
            </a:endParaRPr>
          </a:p>
          <a:p>
            <a:r>
              <a:rPr lang="en-GB" sz="1400" dirty="0">
                <a:latin typeface="+mn-lt"/>
              </a:rPr>
              <a:t>B</a:t>
            </a:r>
            <a:r>
              <a:rPr lang="en-GB" sz="1400" dirty="0" smtClean="0">
                <a:latin typeface="+mn-lt"/>
              </a:rPr>
              <a:t>eam</a:t>
            </a:r>
            <a:r>
              <a:rPr lang="en-GB" sz="1400" dirty="0" smtClean="0"/>
              <a:t> characteristic </a:t>
            </a:r>
            <a:endParaRPr lang="en-GB" sz="1400" dirty="0" smtClean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Sigma: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5.39 mm</a:t>
            </a:r>
          </a:p>
          <a:p>
            <a:r>
              <a:rPr lang="fr-FR" sz="1400" dirty="0" err="1" smtClean="0">
                <a:latin typeface="+mn-lt"/>
              </a:rPr>
              <a:t>Emittance</a:t>
            </a:r>
            <a:r>
              <a:rPr lang="fr-FR" sz="1400" dirty="0" smtClean="0">
                <a:latin typeface="+mn-lt"/>
              </a:rPr>
              <a:t>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12.77 µm</a:t>
            </a:r>
            <a:endParaRPr lang="en-GB" sz="1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799" y="1852136"/>
            <a:ext cx="2590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With the 5mm bump </a:t>
            </a:r>
            <a:r>
              <a:rPr lang="en-US" sz="1600" dirty="0" err="1" smtClean="0">
                <a:latin typeface="+mn-lt"/>
              </a:rPr>
              <a:t>centred</a:t>
            </a:r>
            <a:r>
              <a:rPr lang="en-US" sz="1600" dirty="0" smtClean="0">
                <a:latin typeface="+mn-lt"/>
              </a:rPr>
              <a:t> on 217 we increased the aperture </a:t>
            </a:r>
            <a:r>
              <a:rPr lang="en-US" sz="1600" b="1" dirty="0" smtClean="0">
                <a:latin typeface="+mn-lt"/>
              </a:rPr>
              <a:t>to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 16 mm </a:t>
            </a:r>
            <a:r>
              <a:rPr lang="en-US" sz="1600" b="1" dirty="0" smtClean="0">
                <a:latin typeface="+mn-lt"/>
              </a:rPr>
              <a:t>from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 18 mm</a:t>
            </a:r>
            <a:r>
              <a:rPr lang="en-US" sz="1600" dirty="0" smtClean="0">
                <a:latin typeface="+mn-lt"/>
              </a:rPr>
              <a:t>  </a:t>
            </a:r>
            <a:endParaRPr lang="fr-FR" sz="1600" dirty="0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29718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Vertical aperture of the SPS measured with wire scan 51995        	                  </a:t>
            </a:r>
            <a:r>
              <a:rPr lang="en-US" sz="1600" b="1" dirty="0" smtClean="0">
                <a:latin typeface="+mn-lt"/>
              </a:rPr>
              <a:t>~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18 mm</a:t>
            </a:r>
            <a:endParaRPr lang="fr-FR" sz="16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791200"/>
            <a:ext cx="2590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Vertical aperture of the SPS measured with wire scan 41677        	                  </a:t>
            </a:r>
            <a:r>
              <a:rPr lang="en-US" sz="1600" b="1" dirty="0" smtClean="0">
                <a:latin typeface="+mn-lt"/>
              </a:rPr>
              <a:t>~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25 mm</a:t>
            </a:r>
            <a:endParaRPr lang="fr-FR" sz="1600" b="1" dirty="0" smtClean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3555325"/>
            <a:ext cx="1202400" cy="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5" t="10341" r="1053" b="17639"/>
          <a:stretch/>
        </p:blipFill>
        <p:spPr bwMode="auto">
          <a:xfrm>
            <a:off x="3352800" y="1846086"/>
            <a:ext cx="3505200" cy="163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352800" y="1847175"/>
            <a:ext cx="3505200" cy="16323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3657600" y="3402925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860000" y="3402925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84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9865" r="988" b="18478"/>
          <a:stretch/>
        </p:blipFill>
        <p:spPr bwMode="auto">
          <a:xfrm>
            <a:off x="3365206" y="3810000"/>
            <a:ext cx="3492794" cy="2502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/>
          <p:nvPr/>
        </p:nvSpPr>
        <p:spPr>
          <a:xfrm>
            <a:off x="3365207" y="3828000"/>
            <a:ext cx="3492794" cy="24966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3852000" y="6400800"/>
            <a:ext cx="900000" cy="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3852000" y="6192000"/>
            <a:ext cx="0" cy="285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52000" y="6192000"/>
            <a:ext cx="0" cy="2850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685800" y="3810000"/>
            <a:ext cx="25908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With the 5mm bump </a:t>
            </a:r>
            <a:r>
              <a:rPr lang="en-US" sz="1600" dirty="0" err="1" smtClean="0">
                <a:latin typeface="+mn-lt"/>
              </a:rPr>
              <a:t>centred</a:t>
            </a:r>
            <a:r>
              <a:rPr lang="en-US" sz="1600" dirty="0" smtClean="0">
                <a:latin typeface="+mn-lt"/>
              </a:rPr>
              <a:t> on 217 we increased the aperture </a:t>
            </a:r>
            <a:r>
              <a:rPr lang="en-US" sz="1600" b="1" dirty="0" smtClean="0">
                <a:latin typeface="+mn-lt"/>
              </a:rPr>
              <a:t>to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 23 mm </a:t>
            </a:r>
            <a:r>
              <a:rPr lang="en-US" sz="1600" b="1" dirty="0" smtClean="0">
                <a:latin typeface="+mn-lt"/>
              </a:rPr>
              <a:t>from</a:t>
            </a:r>
            <a:r>
              <a:rPr lang="en-US" sz="1600" b="1" dirty="0" smtClean="0">
                <a:solidFill>
                  <a:srgbClr val="C00000"/>
                </a:solidFill>
                <a:latin typeface="+mn-lt"/>
              </a:rPr>
              <a:t> 25 mm</a:t>
            </a:r>
            <a:r>
              <a:rPr lang="en-US" sz="1600" dirty="0" smtClean="0">
                <a:latin typeface="+mn-lt"/>
              </a:rPr>
              <a:t>  </a:t>
            </a:r>
            <a:endParaRPr lang="fr-FR" sz="16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602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fr-FR" sz="2800" dirty="0" err="1"/>
              <a:t>Method</a:t>
            </a:r>
            <a:r>
              <a:rPr lang="fr-FR" sz="2800" dirty="0"/>
              <a:t> </a:t>
            </a:r>
            <a:r>
              <a:rPr lang="fr-FR" sz="2800" dirty="0" err="1"/>
              <a:t>used</a:t>
            </a:r>
            <a:r>
              <a:rPr lang="fr-FR" sz="2800" dirty="0"/>
              <a:t> to </a:t>
            </a:r>
            <a:r>
              <a:rPr lang="fr-FR" sz="2800" dirty="0" err="1"/>
              <a:t>measure</a:t>
            </a:r>
            <a:r>
              <a:rPr lang="fr-FR" sz="2800" dirty="0"/>
              <a:t> the aperture</a:t>
            </a:r>
            <a:endParaRPr lang="en-GB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restrictions (beam without blow up)</a:t>
            </a:r>
            <a:endParaRPr lang="en-US" sz="1600" dirty="0" smtClean="0"/>
          </a:p>
          <a:p>
            <a:pPr lvl="1" eaLnBrk="1" hangingPunct="1"/>
            <a:r>
              <a:rPr lang="en-GB" sz="1600" dirty="0"/>
              <a:t>Implementation of </a:t>
            </a:r>
            <a:r>
              <a:rPr lang="en-GB" sz="1600" dirty="0" smtClean="0"/>
              <a:t>a </a:t>
            </a:r>
            <a:r>
              <a:rPr lang="en-GB" sz="1600" dirty="0"/>
              <a:t>bump </a:t>
            </a:r>
            <a:r>
              <a:rPr lang="en-GB" sz="1600" dirty="0" smtClean="0"/>
              <a:t>centred on restriction ( positive bump and negative bump)</a:t>
            </a:r>
          </a:p>
          <a:p>
            <a:pPr lvl="1" eaLnBrk="1" hangingPunct="1"/>
            <a:r>
              <a:rPr lang="fr-FR" sz="1600" dirty="0" err="1" smtClean="0"/>
              <a:t>These</a:t>
            </a:r>
            <a:r>
              <a:rPr lang="fr-FR" sz="1600" dirty="0" smtClean="0"/>
              <a:t> </a:t>
            </a:r>
            <a:r>
              <a:rPr lang="fr-FR" sz="1600" dirty="0" err="1" smtClean="0"/>
              <a:t>bumps</a:t>
            </a:r>
            <a:r>
              <a:rPr lang="fr-FR" sz="1600" dirty="0" smtClean="0"/>
              <a:t> are </a:t>
            </a:r>
            <a:r>
              <a:rPr lang="fr-FR" sz="1600" dirty="0" err="1" smtClean="0"/>
              <a:t>created</a:t>
            </a:r>
            <a:r>
              <a:rPr lang="fr-FR" sz="1600" dirty="0" smtClean="0"/>
              <a:t> </a:t>
            </a:r>
            <a:r>
              <a:rPr lang="fr-FR" sz="1600" dirty="0" err="1" smtClean="0"/>
              <a:t>with</a:t>
            </a:r>
            <a:r>
              <a:rPr lang="fr-FR" sz="1600" dirty="0" smtClean="0"/>
              <a:t> the </a:t>
            </a:r>
            <a:r>
              <a:rPr lang="fr-FR" sz="1600" dirty="0" err="1" smtClean="0"/>
              <a:t>special</a:t>
            </a:r>
            <a:r>
              <a:rPr lang="fr-FR" sz="1600" dirty="0" smtClean="0"/>
              <a:t> incorporation </a:t>
            </a:r>
            <a:r>
              <a:rPr lang="fr-FR" sz="1600" dirty="0" err="1" smtClean="0"/>
              <a:t>rules</a:t>
            </a:r>
            <a:r>
              <a:rPr lang="fr-FR" sz="1600" dirty="0" smtClean="0"/>
              <a:t> (not in the </a:t>
            </a:r>
            <a:r>
              <a:rPr lang="fr-FR" sz="1600" dirty="0" err="1" smtClean="0"/>
              <a:t>skeleton</a:t>
            </a:r>
            <a:r>
              <a:rPr lang="fr-FR" sz="1600" dirty="0" smtClean="0"/>
              <a:t> point)</a:t>
            </a:r>
            <a:endParaRPr lang="en-GB" sz="1600" dirty="0" smtClean="0"/>
          </a:p>
          <a:p>
            <a:pPr lvl="1" eaLnBrk="1" hangingPunct="1"/>
            <a:r>
              <a:rPr lang="en-US" sz="1600" dirty="0"/>
              <a:t>The purpose of </a:t>
            </a:r>
            <a:r>
              <a:rPr lang="en-US" sz="1600" dirty="0" smtClean="0"/>
              <a:t>these bumps are </a:t>
            </a:r>
            <a:r>
              <a:rPr lang="en-US" sz="1600" dirty="0"/>
              <a:t>to create losses over 10% on the </a:t>
            </a:r>
            <a:r>
              <a:rPr lang="en-US" sz="1600" dirty="0" smtClean="0"/>
              <a:t>BLM at the restriction (or the following BLM)</a:t>
            </a:r>
          </a:p>
          <a:p>
            <a:pPr lvl="1" eaLnBrk="1" hangingPunct="1"/>
            <a:r>
              <a:rPr lang="en-US" sz="1600" dirty="0" smtClean="0"/>
              <a:t>In these </a:t>
            </a:r>
            <a:r>
              <a:rPr lang="en-US" sz="1600" dirty="0"/>
              <a:t>conditions we </a:t>
            </a:r>
            <a:r>
              <a:rPr lang="en-US" sz="1600" dirty="0" smtClean="0"/>
              <a:t>store </a:t>
            </a:r>
            <a:r>
              <a:rPr lang="en-US" sz="1600" dirty="0"/>
              <a:t>data from </a:t>
            </a:r>
            <a:r>
              <a:rPr lang="en-US" sz="1600" dirty="0" smtClean="0"/>
              <a:t>the DC BCT</a:t>
            </a:r>
          </a:p>
          <a:p>
            <a:pPr lvl="1" eaLnBrk="1" hangingPunct="1"/>
            <a:r>
              <a:rPr lang="en-US" sz="1600" dirty="0" smtClean="0"/>
              <a:t>Perform a plot, </a:t>
            </a:r>
            <a:r>
              <a:rPr lang="en-US" sz="1600" b="1" dirty="0" smtClean="0">
                <a:solidFill>
                  <a:srgbClr val="00B050"/>
                </a:solidFill>
              </a:rPr>
              <a:t>Horizontal axis bump amplitude in millimeters</a:t>
            </a:r>
            <a:r>
              <a:rPr lang="en-US" sz="1600" dirty="0" smtClean="0"/>
              <a:t>, </a:t>
            </a:r>
            <a:r>
              <a:rPr lang="en-US" sz="1600" b="1" dirty="0" smtClean="0">
                <a:solidFill>
                  <a:srgbClr val="00B0F0"/>
                </a:solidFill>
              </a:rPr>
              <a:t>Vertical axis relative beam losses from BCTDC</a:t>
            </a:r>
          </a:p>
          <a:p>
            <a:pPr lvl="1" eaLnBrk="1" hangingPunct="1"/>
            <a:r>
              <a:rPr lang="en-US" sz="1600" dirty="0"/>
              <a:t>Calculate the aperture at ±</a:t>
            </a:r>
            <a:r>
              <a:rPr lang="en-US" sz="1600" dirty="0" smtClean="0"/>
              <a:t> 2 </a:t>
            </a:r>
            <a:r>
              <a:rPr lang="en-US" sz="1600" dirty="0"/>
              <a:t>sigma with BCTDC losses of 10</a:t>
            </a:r>
            <a:r>
              <a:rPr lang="en-US" sz="1600" dirty="0" smtClean="0"/>
              <a:t>%</a:t>
            </a:r>
          </a:p>
          <a:p>
            <a:pPr marL="914400" lvl="2" indent="0" eaLnBrk="1" hangingPunct="1">
              <a:buNone/>
            </a:pPr>
            <a:r>
              <a:rPr lang="en-US" sz="1600" dirty="0" smtClean="0"/>
              <a:t>Aperture=ABS(Positive bump at 10% losses) +ABS(Negative bump at 10% losses)+4 x sigma </a:t>
            </a:r>
          </a:p>
          <a:p>
            <a:pPr lvl="1" eaLnBrk="1" hangingPunct="1"/>
            <a:r>
              <a:rPr lang="en-US" sz="1600" dirty="0"/>
              <a:t>Calculate the aperture at ± </a:t>
            </a:r>
            <a:r>
              <a:rPr lang="en-US" sz="1600" dirty="0" smtClean="0"/>
              <a:t>3 </a:t>
            </a:r>
            <a:r>
              <a:rPr lang="en-US" sz="1600" dirty="0"/>
              <a:t>sigma with BCTDC losses of 2</a:t>
            </a:r>
            <a:r>
              <a:rPr lang="en-US" sz="1600" dirty="0" smtClean="0"/>
              <a:t>%</a:t>
            </a:r>
          </a:p>
          <a:p>
            <a:pPr marL="914400" lvl="2" indent="0" eaLnBrk="1" hangingPunct="1">
              <a:buNone/>
            </a:pPr>
            <a:r>
              <a:rPr lang="en-US" sz="1600" dirty="0"/>
              <a:t>Aperture=ABS(Positive bump at 2</a:t>
            </a:r>
            <a:r>
              <a:rPr lang="en-US" sz="1600" dirty="0" smtClean="0"/>
              <a:t>% </a:t>
            </a:r>
            <a:r>
              <a:rPr lang="en-US" sz="1600" dirty="0"/>
              <a:t>losses) +ABS(Negative bump at 2</a:t>
            </a:r>
            <a:r>
              <a:rPr lang="en-US" sz="1600" dirty="0" smtClean="0"/>
              <a:t>% </a:t>
            </a:r>
            <a:r>
              <a:rPr lang="en-US" sz="1600" dirty="0"/>
              <a:t>losses</a:t>
            </a:r>
            <a:r>
              <a:rPr lang="en-US" sz="1600" dirty="0" smtClean="0"/>
              <a:t>)+6 </a:t>
            </a:r>
            <a:r>
              <a:rPr lang="en-US" sz="1600" dirty="0"/>
              <a:t>x</a:t>
            </a:r>
            <a:r>
              <a:rPr lang="en-US" sz="1600" dirty="0" smtClean="0"/>
              <a:t> </a:t>
            </a:r>
            <a:r>
              <a:rPr lang="en-US" sz="1600" dirty="0"/>
              <a:t>sigma </a:t>
            </a:r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38400" y="4648200"/>
            <a:ext cx="0" cy="1752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6781800" y="4648200"/>
            <a:ext cx="0" cy="17526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12"/>
          <p:cNvSpPr/>
          <p:nvPr/>
        </p:nvSpPr>
        <p:spPr>
          <a:xfrm>
            <a:off x="3962400" y="4724400"/>
            <a:ext cx="1238308" cy="1115803"/>
          </a:xfrm>
          <a:custGeom>
            <a:avLst/>
            <a:gdLst>
              <a:gd name="connsiteX0" fmla="*/ 0 w 1371600"/>
              <a:gd name="connsiteY0" fmla="*/ 8037 h 8037"/>
              <a:gd name="connsiteX1" fmla="*/ 161925 w 1371600"/>
              <a:gd name="connsiteY1" fmla="*/ 8037 h 8037"/>
              <a:gd name="connsiteX2" fmla="*/ 338137 w 1371600"/>
              <a:gd name="connsiteY2" fmla="*/ 8037 h 8037"/>
              <a:gd name="connsiteX3" fmla="*/ 490537 w 1371600"/>
              <a:gd name="connsiteY3" fmla="*/ 8037 h 8037"/>
              <a:gd name="connsiteX4" fmla="*/ 571500 w 1371600"/>
              <a:gd name="connsiteY4" fmla="*/ 8037 h 8037"/>
              <a:gd name="connsiteX5" fmla="*/ 728662 w 1371600"/>
              <a:gd name="connsiteY5" fmla="*/ 8037 h 8037"/>
              <a:gd name="connsiteX6" fmla="*/ 885825 w 1371600"/>
              <a:gd name="connsiteY6" fmla="*/ 8037 h 8037"/>
              <a:gd name="connsiteX7" fmla="*/ 1057275 w 1371600"/>
              <a:gd name="connsiteY7" fmla="*/ 3274 h 8037"/>
              <a:gd name="connsiteX8" fmla="*/ 1204912 w 1371600"/>
              <a:gd name="connsiteY8" fmla="*/ 8037 h 8037"/>
              <a:gd name="connsiteX9" fmla="*/ 1371600 w 1371600"/>
              <a:gd name="connsiteY9" fmla="*/ 3274 h 8037"/>
              <a:gd name="connsiteX0" fmla="*/ 0 w 10521"/>
              <a:gd name="connsiteY0" fmla="*/ 5926 h 5980"/>
              <a:gd name="connsiteX1" fmla="*/ 1181 w 10521"/>
              <a:gd name="connsiteY1" fmla="*/ 5926 h 5980"/>
              <a:gd name="connsiteX2" fmla="*/ 2465 w 10521"/>
              <a:gd name="connsiteY2" fmla="*/ 5926 h 5980"/>
              <a:gd name="connsiteX3" fmla="*/ 3576 w 10521"/>
              <a:gd name="connsiteY3" fmla="*/ 5926 h 5980"/>
              <a:gd name="connsiteX4" fmla="*/ 4167 w 10521"/>
              <a:gd name="connsiteY4" fmla="*/ 5926 h 5980"/>
              <a:gd name="connsiteX5" fmla="*/ 5312 w 10521"/>
              <a:gd name="connsiteY5" fmla="*/ 5926 h 5980"/>
              <a:gd name="connsiteX6" fmla="*/ 6458 w 10521"/>
              <a:gd name="connsiteY6" fmla="*/ 5926 h 5980"/>
              <a:gd name="connsiteX7" fmla="*/ 7708 w 10521"/>
              <a:gd name="connsiteY7" fmla="*/ 0 h 5980"/>
              <a:gd name="connsiteX8" fmla="*/ 8785 w 10521"/>
              <a:gd name="connsiteY8" fmla="*/ 5926 h 5980"/>
              <a:gd name="connsiteX9" fmla="*/ 10521 w 10521"/>
              <a:gd name="connsiteY9" fmla="*/ 5925 h 5980"/>
              <a:gd name="connsiteX0" fmla="*/ 0 w 10000"/>
              <a:gd name="connsiteY0" fmla="*/ 1367509 h 1468806"/>
              <a:gd name="connsiteX1" fmla="*/ 1123 w 10000"/>
              <a:gd name="connsiteY1" fmla="*/ 1367509 h 1468806"/>
              <a:gd name="connsiteX2" fmla="*/ 2343 w 10000"/>
              <a:gd name="connsiteY2" fmla="*/ 1367509 h 1468806"/>
              <a:gd name="connsiteX3" fmla="*/ 3399 w 10000"/>
              <a:gd name="connsiteY3" fmla="*/ 1367509 h 1468806"/>
              <a:gd name="connsiteX4" fmla="*/ 3961 w 10000"/>
              <a:gd name="connsiteY4" fmla="*/ 1367509 h 1468806"/>
              <a:gd name="connsiteX5" fmla="*/ 5049 w 10000"/>
              <a:gd name="connsiteY5" fmla="*/ 0 h 1468806"/>
              <a:gd name="connsiteX6" fmla="*/ 6138 w 10000"/>
              <a:gd name="connsiteY6" fmla="*/ 1367509 h 1468806"/>
              <a:gd name="connsiteX7" fmla="*/ 7326 w 10000"/>
              <a:gd name="connsiteY7" fmla="*/ 1357599 h 1468806"/>
              <a:gd name="connsiteX8" fmla="*/ 8350 w 10000"/>
              <a:gd name="connsiteY8" fmla="*/ 1367509 h 1468806"/>
              <a:gd name="connsiteX9" fmla="*/ 10000 w 10000"/>
              <a:gd name="connsiteY9" fmla="*/ 1367507 h 1468806"/>
              <a:gd name="connsiteX0" fmla="*/ 0 w 10000"/>
              <a:gd name="connsiteY0" fmla="*/ 1448907 h 1550204"/>
              <a:gd name="connsiteX1" fmla="*/ 1123 w 10000"/>
              <a:gd name="connsiteY1" fmla="*/ 1448907 h 1550204"/>
              <a:gd name="connsiteX2" fmla="*/ 2343 w 10000"/>
              <a:gd name="connsiteY2" fmla="*/ 1448907 h 1550204"/>
              <a:gd name="connsiteX3" fmla="*/ 3399 w 10000"/>
              <a:gd name="connsiteY3" fmla="*/ 1448907 h 1550204"/>
              <a:gd name="connsiteX4" fmla="*/ 3961 w 10000"/>
              <a:gd name="connsiteY4" fmla="*/ 1448907 h 1550204"/>
              <a:gd name="connsiteX5" fmla="*/ 5049 w 10000"/>
              <a:gd name="connsiteY5" fmla="*/ 81398 h 1550204"/>
              <a:gd name="connsiteX6" fmla="*/ 6138 w 10000"/>
              <a:gd name="connsiteY6" fmla="*/ 1448907 h 1550204"/>
              <a:gd name="connsiteX7" fmla="*/ 7326 w 10000"/>
              <a:gd name="connsiteY7" fmla="*/ 1438997 h 1550204"/>
              <a:gd name="connsiteX8" fmla="*/ 8350 w 10000"/>
              <a:gd name="connsiteY8" fmla="*/ 1448907 h 1550204"/>
              <a:gd name="connsiteX9" fmla="*/ 10000 w 10000"/>
              <a:gd name="connsiteY9" fmla="*/ 1448905 h 1550204"/>
              <a:gd name="connsiteX0" fmla="*/ 0 w 10000"/>
              <a:gd name="connsiteY0" fmla="*/ 1375403 h 1476700"/>
              <a:gd name="connsiteX1" fmla="*/ 1123 w 10000"/>
              <a:gd name="connsiteY1" fmla="*/ 1375403 h 1476700"/>
              <a:gd name="connsiteX2" fmla="*/ 2343 w 10000"/>
              <a:gd name="connsiteY2" fmla="*/ 1375403 h 1476700"/>
              <a:gd name="connsiteX3" fmla="*/ 3399 w 10000"/>
              <a:gd name="connsiteY3" fmla="*/ 1375403 h 1476700"/>
              <a:gd name="connsiteX4" fmla="*/ 3961 w 10000"/>
              <a:gd name="connsiteY4" fmla="*/ 1375403 h 1476700"/>
              <a:gd name="connsiteX5" fmla="*/ 5049 w 10000"/>
              <a:gd name="connsiteY5" fmla="*/ 7894 h 1476700"/>
              <a:gd name="connsiteX6" fmla="*/ 6138 w 10000"/>
              <a:gd name="connsiteY6" fmla="*/ 1375403 h 1476700"/>
              <a:gd name="connsiteX7" fmla="*/ 7326 w 10000"/>
              <a:gd name="connsiteY7" fmla="*/ 1365493 h 1476700"/>
              <a:gd name="connsiteX8" fmla="*/ 8350 w 10000"/>
              <a:gd name="connsiteY8" fmla="*/ 1375403 h 1476700"/>
              <a:gd name="connsiteX9" fmla="*/ 10000 w 10000"/>
              <a:gd name="connsiteY9" fmla="*/ 1375401 h 1476700"/>
              <a:gd name="connsiteX0" fmla="*/ 0 w 10000"/>
              <a:gd name="connsiteY0" fmla="*/ 2323784 h 2495547"/>
              <a:gd name="connsiteX1" fmla="*/ 1123 w 10000"/>
              <a:gd name="connsiteY1" fmla="*/ 2323784 h 2495547"/>
              <a:gd name="connsiteX2" fmla="*/ 2343 w 10000"/>
              <a:gd name="connsiteY2" fmla="*/ 2323784 h 2495547"/>
              <a:gd name="connsiteX3" fmla="*/ 3399 w 10000"/>
              <a:gd name="connsiteY3" fmla="*/ 2323784 h 2495547"/>
              <a:gd name="connsiteX4" fmla="*/ 3961 w 10000"/>
              <a:gd name="connsiteY4" fmla="*/ 2323784 h 2495547"/>
              <a:gd name="connsiteX5" fmla="*/ 5313 w 10000"/>
              <a:gd name="connsiteY5" fmla="*/ 4964 h 2495547"/>
              <a:gd name="connsiteX6" fmla="*/ 6138 w 10000"/>
              <a:gd name="connsiteY6" fmla="*/ 2323784 h 2495547"/>
              <a:gd name="connsiteX7" fmla="*/ 7326 w 10000"/>
              <a:gd name="connsiteY7" fmla="*/ 2313874 h 2495547"/>
              <a:gd name="connsiteX8" fmla="*/ 8350 w 10000"/>
              <a:gd name="connsiteY8" fmla="*/ 2323784 h 2495547"/>
              <a:gd name="connsiteX9" fmla="*/ 10000 w 10000"/>
              <a:gd name="connsiteY9" fmla="*/ 2323782 h 2495547"/>
              <a:gd name="connsiteX0" fmla="*/ 0 w 10000"/>
              <a:gd name="connsiteY0" fmla="*/ 2332319 h 2500817"/>
              <a:gd name="connsiteX1" fmla="*/ 1123 w 10000"/>
              <a:gd name="connsiteY1" fmla="*/ 2332319 h 2500817"/>
              <a:gd name="connsiteX2" fmla="*/ 2343 w 10000"/>
              <a:gd name="connsiteY2" fmla="*/ 2332319 h 2500817"/>
              <a:gd name="connsiteX3" fmla="*/ 3399 w 10000"/>
              <a:gd name="connsiteY3" fmla="*/ 2332319 h 2500817"/>
              <a:gd name="connsiteX4" fmla="*/ 2806 w 10000"/>
              <a:gd name="connsiteY4" fmla="*/ 1420647 h 2500817"/>
              <a:gd name="connsiteX5" fmla="*/ 5313 w 10000"/>
              <a:gd name="connsiteY5" fmla="*/ 13499 h 2500817"/>
              <a:gd name="connsiteX6" fmla="*/ 6138 w 10000"/>
              <a:gd name="connsiteY6" fmla="*/ 2332319 h 2500817"/>
              <a:gd name="connsiteX7" fmla="*/ 7326 w 10000"/>
              <a:gd name="connsiteY7" fmla="*/ 2322409 h 2500817"/>
              <a:gd name="connsiteX8" fmla="*/ 8350 w 10000"/>
              <a:gd name="connsiteY8" fmla="*/ 2332319 h 2500817"/>
              <a:gd name="connsiteX9" fmla="*/ 10000 w 10000"/>
              <a:gd name="connsiteY9" fmla="*/ 2332317 h 2500817"/>
              <a:gd name="connsiteX0" fmla="*/ 0 w 10000"/>
              <a:gd name="connsiteY0" fmla="*/ 2321838 h 2406674"/>
              <a:gd name="connsiteX1" fmla="*/ 1123 w 10000"/>
              <a:gd name="connsiteY1" fmla="*/ 2321838 h 2406674"/>
              <a:gd name="connsiteX2" fmla="*/ 2343 w 10000"/>
              <a:gd name="connsiteY2" fmla="*/ 2321838 h 2406674"/>
              <a:gd name="connsiteX3" fmla="*/ 3399 w 10000"/>
              <a:gd name="connsiteY3" fmla="*/ 2321838 h 2406674"/>
              <a:gd name="connsiteX4" fmla="*/ 2806 w 10000"/>
              <a:gd name="connsiteY4" fmla="*/ 1410166 h 2406674"/>
              <a:gd name="connsiteX5" fmla="*/ 5313 w 10000"/>
              <a:gd name="connsiteY5" fmla="*/ 3018 h 2406674"/>
              <a:gd name="connsiteX6" fmla="*/ 6303 w 10000"/>
              <a:gd name="connsiteY6" fmla="*/ 1073243 h 2406674"/>
              <a:gd name="connsiteX7" fmla="*/ 7326 w 10000"/>
              <a:gd name="connsiteY7" fmla="*/ 2311928 h 2406674"/>
              <a:gd name="connsiteX8" fmla="*/ 8350 w 10000"/>
              <a:gd name="connsiteY8" fmla="*/ 2321838 h 2406674"/>
              <a:gd name="connsiteX9" fmla="*/ 10000 w 10000"/>
              <a:gd name="connsiteY9" fmla="*/ 2321836 h 2406674"/>
              <a:gd name="connsiteX0" fmla="*/ 0 w 10000"/>
              <a:gd name="connsiteY0" fmla="*/ 2323097 h 2407933"/>
              <a:gd name="connsiteX1" fmla="*/ 1123 w 10000"/>
              <a:gd name="connsiteY1" fmla="*/ 2323097 h 2407933"/>
              <a:gd name="connsiteX2" fmla="*/ 2343 w 10000"/>
              <a:gd name="connsiteY2" fmla="*/ 2323097 h 2407933"/>
              <a:gd name="connsiteX3" fmla="*/ 3399 w 10000"/>
              <a:gd name="connsiteY3" fmla="*/ 2323097 h 2407933"/>
              <a:gd name="connsiteX4" fmla="*/ 3862 w 10000"/>
              <a:gd name="connsiteY4" fmla="*/ 1480792 h 2407933"/>
              <a:gd name="connsiteX5" fmla="*/ 5313 w 10000"/>
              <a:gd name="connsiteY5" fmla="*/ 4277 h 2407933"/>
              <a:gd name="connsiteX6" fmla="*/ 6303 w 10000"/>
              <a:gd name="connsiteY6" fmla="*/ 1074502 h 2407933"/>
              <a:gd name="connsiteX7" fmla="*/ 7326 w 10000"/>
              <a:gd name="connsiteY7" fmla="*/ 2313187 h 2407933"/>
              <a:gd name="connsiteX8" fmla="*/ 8350 w 10000"/>
              <a:gd name="connsiteY8" fmla="*/ 2323097 h 2407933"/>
              <a:gd name="connsiteX9" fmla="*/ 10000 w 10000"/>
              <a:gd name="connsiteY9" fmla="*/ 2323095 h 2407933"/>
              <a:gd name="connsiteX0" fmla="*/ 0 w 10000"/>
              <a:gd name="connsiteY0" fmla="*/ 2322862 h 2385253"/>
              <a:gd name="connsiteX1" fmla="*/ 1123 w 10000"/>
              <a:gd name="connsiteY1" fmla="*/ 2322862 h 2385253"/>
              <a:gd name="connsiteX2" fmla="*/ 2343 w 10000"/>
              <a:gd name="connsiteY2" fmla="*/ 2322862 h 2385253"/>
              <a:gd name="connsiteX3" fmla="*/ 3399 w 10000"/>
              <a:gd name="connsiteY3" fmla="*/ 2322862 h 2385253"/>
              <a:gd name="connsiteX4" fmla="*/ 3862 w 10000"/>
              <a:gd name="connsiteY4" fmla="*/ 1480557 h 2385253"/>
              <a:gd name="connsiteX5" fmla="*/ 5313 w 10000"/>
              <a:gd name="connsiteY5" fmla="*/ 4042 h 2385253"/>
              <a:gd name="connsiteX6" fmla="*/ 6303 w 10000"/>
              <a:gd name="connsiteY6" fmla="*/ 1074267 h 2385253"/>
              <a:gd name="connsiteX7" fmla="*/ 7161 w 10000"/>
              <a:gd name="connsiteY7" fmla="*/ 2025576 h 2385253"/>
              <a:gd name="connsiteX8" fmla="*/ 8350 w 10000"/>
              <a:gd name="connsiteY8" fmla="*/ 2322862 h 2385253"/>
              <a:gd name="connsiteX9" fmla="*/ 10000 w 10000"/>
              <a:gd name="connsiteY9" fmla="*/ 2322860 h 2385253"/>
              <a:gd name="connsiteX0" fmla="*/ 0 w 10000"/>
              <a:gd name="connsiteY0" fmla="*/ 2322862 h 2348553"/>
              <a:gd name="connsiteX1" fmla="*/ 1123 w 10000"/>
              <a:gd name="connsiteY1" fmla="*/ 2322862 h 2348553"/>
              <a:gd name="connsiteX2" fmla="*/ 2343 w 10000"/>
              <a:gd name="connsiteY2" fmla="*/ 2322862 h 2348553"/>
              <a:gd name="connsiteX3" fmla="*/ 3465 w 10000"/>
              <a:gd name="connsiteY3" fmla="*/ 1976031 h 2348553"/>
              <a:gd name="connsiteX4" fmla="*/ 3862 w 10000"/>
              <a:gd name="connsiteY4" fmla="*/ 1480557 h 2348553"/>
              <a:gd name="connsiteX5" fmla="*/ 5313 w 10000"/>
              <a:gd name="connsiteY5" fmla="*/ 4042 h 2348553"/>
              <a:gd name="connsiteX6" fmla="*/ 6303 w 10000"/>
              <a:gd name="connsiteY6" fmla="*/ 1074267 h 2348553"/>
              <a:gd name="connsiteX7" fmla="*/ 7161 w 10000"/>
              <a:gd name="connsiteY7" fmla="*/ 2025576 h 2348553"/>
              <a:gd name="connsiteX8" fmla="*/ 8350 w 10000"/>
              <a:gd name="connsiteY8" fmla="*/ 2322862 h 2348553"/>
              <a:gd name="connsiteX9" fmla="*/ 10000 w 10000"/>
              <a:gd name="connsiteY9" fmla="*/ 2322860 h 2348553"/>
              <a:gd name="connsiteX0" fmla="*/ 0 w 10000"/>
              <a:gd name="connsiteY0" fmla="*/ 2322862 h 2341087"/>
              <a:gd name="connsiteX1" fmla="*/ 1123 w 10000"/>
              <a:gd name="connsiteY1" fmla="*/ 2322862 h 2341087"/>
              <a:gd name="connsiteX2" fmla="*/ 2343 w 10000"/>
              <a:gd name="connsiteY2" fmla="*/ 2283224 h 2341087"/>
              <a:gd name="connsiteX3" fmla="*/ 3465 w 10000"/>
              <a:gd name="connsiteY3" fmla="*/ 1976031 h 2341087"/>
              <a:gd name="connsiteX4" fmla="*/ 3862 w 10000"/>
              <a:gd name="connsiteY4" fmla="*/ 1480557 h 2341087"/>
              <a:gd name="connsiteX5" fmla="*/ 5313 w 10000"/>
              <a:gd name="connsiteY5" fmla="*/ 4042 h 2341087"/>
              <a:gd name="connsiteX6" fmla="*/ 6303 w 10000"/>
              <a:gd name="connsiteY6" fmla="*/ 1074267 h 2341087"/>
              <a:gd name="connsiteX7" fmla="*/ 7161 w 10000"/>
              <a:gd name="connsiteY7" fmla="*/ 2025576 h 2341087"/>
              <a:gd name="connsiteX8" fmla="*/ 8350 w 10000"/>
              <a:gd name="connsiteY8" fmla="*/ 2322862 h 2341087"/>
              <a:gd name="connsiteX9" fmla="*/ 10000 w 10000"/>
              <a:gd name="connsiteY9" fmla="*/ 2322860 h 2341087"/>
              <a:gd name="connsiteX0" fmla="*/ 0 w 10000"/>
              <a:gd name="connsiteY0" fmla="*/ 2318954 h 2337179"/>
              <a:gd name="connsiteX1" fmla="*/ 1123 w 10000"/>
              <a:gd name="connsiteY1" fmla="*/ 2318954 h 2337179"/>
              <a:gd name="connsiteX2" fmla="*/ 2343 w 10000"/>
              <a:gd name="connsiteY2" fmla="*/ 2279316 h 2337179"/>
              <a:gd name="connsiteX3" fmla="*/ 3465 w 10000"/>
              <a:gd name="connsiteY3" fmla="*/ 1972123 h 2337179"/>
              <a:gd name="connsiteX4" fmla="*/ 4324 w 10000"/>
              <a:gd name="connsiteY4" fmla="*/ 1139726 h 2337179"/>
              <a:gd name="connsiteX5" fmla="*/ 5313 w 10000"/>
              <a:gd name="connsiteY5" fmla="*/ 134 h 2337179"/>
              <a:gd name="connsiteX6" fmla="*/ 6303 w 10000"/>
              <a:gd name="connsiteY6" fmla="*/ 1070359 h 2337179"/>
              <a:gd name="connsiteX7" fmla="*/ 7161 w 10000"/>
              <a:gd name="connsiteY7" fmla="*/ 2021668 h 2337179"/>
              <a:gd name="connsiteX8" fmla="*/ 8350 w 10000"/>
              <a:gd name="connsiteY8" fmla="*/ 2318954 h 2337179"/>
              <a:gd name="connsiteX9" fmla="*/ 10000 w 10000"/>
              <a:gd name="connsiteY9" fmla="*/ 2318952 h 2337179"/>
              <a:gd name="connsiteX0" fmla="*/ 0 w 10000"/>
              <a:gd name="connsiteY0" fmla="*/ 2318954 h 2321890"/>
              <a:gd name="connsiteX1" fmla="*/ 1123 w 10000"/>
              <a:gd name="connsiteY1" fmla="*/ 2318954 h 2321890"/>
              <a:gd name="connsiteX2" fmla="*/ 2343 w 10000"/>
              <a:gd name="connsiteY2" fmla="*/ 2279316 h 2321890"/>
              <a:gd name="connsiteX3" fmla="*/ 3465 w 10000"/>
              <a:gd name="connsiteY3" fmla="*/ 1972123 h 2321890"/>
              <a:gd name="connsiteX4" fmla="*/ 4324 w 10000"/>
              <a:gd name="connsiteY4" fmla="*/ 1139726 h 2321890"/>
              <a:gd name="connsiteX5" fmla="*/ 5313 w 10000"/>
              <a:gd name="connsiteY5" fmla="*/ 134 h 2321890"/>
              <a:gd name="connsiteX6" fmla="*/ 6303 w 10000"/>
              <a:gd name="connsiteY6" fmla="*/ 1070359 h 2321890"/>
              <a:gd name="connsiteX7" fmla="*/ 7161 w 10000"/>
              <a:gd name="connsiteY7" fmla="*/ 2021668 h 2321890"/>
              <a:gd name="connsiteX8" fmla="*/ 8383 w 10000"/>
              <a:gd name="connsiteY8" fmla="*/ 2289226 h 2321890"/>
              <a:gd name="connsiteX9" fmla="*/ 10000 w 10000"/>
              <a:gd name="connsiteY9" fmla="*/ 2318952 h 2321890"/>
              <a:gd name="connsiteX0" fmla="*/ 0 w 10000"/>
              <a:gd name="connsiteY0" fmla="*/ 2318952 h 2321888"/>
              <a:gd name="connsiteX1" fmla="*/ 1123 w 10000"/>
              <a:gd name="connsiteY1" fmla="*/ 2318952 h 2321888"/>
              <a:gd name="connsiteX2" fmla="*/ 2343 w 10000"/>
              <a:gd name="connsiteY2" fmla="*/ 2279314 h 2321888"/>
              <a:gd name="connsiteX3" fmla="*/ 3465 w 10000"/>
              <a:gd name="connsiteY3" fmla="*/ 1972121 h 2321888"/>
              <a:gd name="connsiteX4" fmla="*/ 4324 w 10000"/>
              <a:gd name="connsiteY4" fmla="*/ 1139724 h 2321888"/>
              <a:gd name="connsiteX5" fmla="*/ 5313 w 10000"/>
              <a:gd name="connsiteY5" fmla="*/ 132 h 2321888"/>
              <a:gd name="connsiteX6" fmla="*/ 6303 w 10000"/>
              <a:gd name="connsiteY6" fmla="*/ 1070357 h 2321888"/>
              <a:gd name="connsiteX7" fmla="*/ 7161 w 10000"/>
              <a:gd name="connsiteY7" fmla="*/ 1952300 h 2321888"/>
              <a:gd name="connsiteX8" fmla="*/ 8383 w 10000"/>
              <a:gd name="connsiteY8" fmla="*/ 2289224 h 2321888"/>
              <a:gd name="connsiteX9" fmla="*/ 10000 w 10000"/>
              <a:gd name="connsiteY9" fmla="*/ 2318950 h 2321888"/>
              <a:gd name="connsiteX0" fmla="*/ 0 w 9010"/>
              <a:gd name="connsiteY0" fmla="*/ 2338771 h 2338771"/>
              <a:gd name="connsiteX1" fmla="*/ 133 w 9010"/>
              <a:gd name="connsiteY1" fmla="*/ 2318952 h 2338771"/>
              <a:gd name="connsiteX2" fmla="*/ 1353 w 9010"/>
              <a:gd name="connsiteY2" fmla="*/ 2279314 h 2338771"/>
              <a:gd name="connsiteX3" fmla="*/ 2475 w 9010"/>
              <a:gd name="connsiteY3" fmla="*/ 1972121 h 2338771"/>
              <a:gd name="connsiteX4" fmla="*/ 3334 w 9010"/>
              <a:gd name="connsiteY4" fmla="*/ 1139724 h 2338771"/>
              <a:gd name="connsiteX5" fmla="*/ 4323 w 9010"/>
              <a:gd name="connsiteY5" fmla="*/ 132 h 2338771"/>
              <a:gd name="connsiteX6" fmla="*/ 5313 w 9010"/>
              <a:gd name="connsiteY6" fmla="*/ 1070357 h 2338771"/>
              <a:gd name="connsiteX7" fmla="*/ 6171 w 9010"/>
              <a:gd name="connsiteY7" fmla="*/ 1952300 h 2338771"/>
              <a:gd name="connsiteX8" fmla="*/ 7393 w 9010"/>
              <a:gd name="connsiteY8" fmla="*/ 2289224 h 2338771"/>
              <a:gd name="connsiteX9" fmla="*/ 9010 w 9010"/>
              <a:gd name="connsiteY9" fmla="*/ 2318950 h 2338771"/>
              <a:gd name="connsiteX0" fmla="*/ 0 w 10000"/>
              <a:gd name="connsiteY0" fmla="*/ 10000 h 10000"/>
              <a:gd name="connsiteX1" fmla="*/ 148 w 10000"/>
              <a:gd name="connsiteY1" fmla="*/ 9915 h 10000"/>
              <a:gd name="connsiteX2" fmla="*/ 1502 w 10000"/>
              <a:gd name="connsiteY2" fmla="*/ 9746 h 10000"/>
              <a:gd name="connsiteX3" fmla="*/ 2747 w 10000"/>
              <a:gd name="connsiteY3" fmla="*/ 8432 h 10000"/>
              <a:gd name="connsiteX4" fmla="*/ 3700 w 10000"/>
              <a:gd name="connsiteY4" fmla="*/ 4661 h 10000"/>
              <a:gd name="connsiteX5" fmla="*/ 4798 w 10000"/>
              <a:gd name="connsiteY5" fmla="*/ 1 h 10000"/>
              <a:gd name="connsiteX6" fmla="*/ 5897 w 10000"/>
              <a:gd name="connsiteY6" fmla="*/ 4577 h 10000"/>
              <a:gd name="connsiteX7" fmla="*/ 6849 w 10000"/>
              <a:gd name="connsiteY7" fmla="*/ 8348 h 10000"/>
              <a:gd name="connsiteX8" fmla="*/ 8205 w 10000"/>
              <a:gd name="connsiteY8" fmla="*/ 9788 h 10000"/>
              <a:gd name="connsiteX9" fmla="*/ 10000 w 10000"/>
              <a:gd name="connsiteY9" fmla="*/ 9915 h 10000"/>
              <a:gd name="connsiteX0" fmla="*/ 0 w 9487"/>
              <a:gd name="connsiteY0" fmla="*/ 10000 h 10000"/>
              <a:gd name="connsiteX1" fmla="*/ 148 w 9487"/>
              <a:gd name="connsiteY1" fmla="*/ 9915 h 10000"/>
              <a:gd name="connsiteX2" fmla="*/ 1502 w 9487"/>
              <a:gd name="connsiteY2" fmla="*/ 9746 h 10000"/>
              <a:gd name="connsiteX3" fmla="*/ 2747 w 9487"/>
              <a:gd name="connsiteY3" fmla="*/ 8432 h 10000"/>
              <a:gd name="connsiteX4" fmla="*/ 3700 w 9487"/>
              <a:gd name="connsiteY4" fmla="*/ 4661 h 10000"/>
              <a:gd name="connsiteX5" fmla="*/ 4798 w 9487"/>
              <a:gd name="connsiteY5" fmla="*/ 1 h 10000"/>
              <a:gd name="connsiteX6" fmla="*/ 5897 w 9487"/>
              <a:gd name="connsiteY6" fmla="*/ 4577 h 10000"/>
              <a:gd name="connsiteX7" fmla="*/ 6849 w 9487"/>
              <a:gd name="connsiteY7" fmla="*/ 8348 h 10000"/>
              <a:gd name="connsiteX8" fmla="*/ 8205 w 9487"/>
              <a:gd name="connsiteY8" fmla="*/ 9788 h 10000"/>
              <a:gd name="connsiteX9" fmla="*/ 9487 w 9487"/>
              <a:gd name="connsiteY9" fmla="*/ 9915 h 10000"/>
              <a:gd name="connsiteX0" fmla="*/ 0 w 10039"/>
              <a:gd name="connsiteY0" fmla="*/ 9873 h 9921"/>
              <a:gd name="connsiteX1" fmla="*/ 195 w 10039"/>
              <a:gd name="connsiteY1" fmla="*/ 9915 h 9921"/>
              <a:gd name="connsiteX2" fmla="*/ 1622 w 10039"/>
              <a:gd name="connsiteY2" fmla="*/ 9746 h 9921"/>
              <a:gd name="connsiteX3" fmla="*/ 2935 w 10039"/>
              <a:gd name="connsiteY3" fmla="*/ 8432 h 9921"/>
              <a:gd name="connsiteX4" fmla="*/ 3939 w 10039"/>
              <a:gd name="connsiteY4" fmla="*/ 4661 h 9921"/>
              <a:gd name="connsiteX5" fmla="*/ 5096 w 10039"/>
              <a:gd name="connsiteY5" fmla="*/ 1 h 9921"/>
              <a:gd name="connsiteX6" fmla="*/ 6255 w 10039"/>
              <a:gd name="connsiteY6" fmla="*/ 4577 h 9921"/>
              <a:gd name="connsiteX7" fmla="*/ 7258 w 10039"/>
              <a:gd name="connsiteY7" fmla="*/ 8348 h 9921"/>
              <a:gd name="connsiteX8" fmla="*/ 8688 w 10039"/>
              <a:gd name="connsiteY8" fmla="*/ 9788 h 9921"/>
              <a:gd name="connsiteX9" fmla="*/ 10039 w 10039"/>
              <a:gd name="connsiteY9" fmla="*/ 9915 h 9921"/>
              <a:gd name="connsiteX0" fmla="*/ 0 w 10000"/>
              <a:gd name="connsiteY0" fmla="*/ 9952 h 10000"/>
              <a:gd name="connsiteX1" fmla="*/ 194 w 10000"/>
              <a:gd name="connsiteY1" fmla="*/ 9994 h 10000"/>
              <a:gd name="connsiteX2" fmla="*/ 1616 w 10000"/>
              <a:gd name="connsiteY2" fmla="*/ 9824 h 10000"/>
              <a:gd name="connsiteX3" fmla="*/ 2924 w 10000"/>
              <a:gd name="connsiteY3" fmla="*/ 8499 h 10000"/>
              <a:gd name="connsiteX4" fmla="*/ 3924 w 10000"/>
              <a:gd name="connsiteY4" fmla="*/ 4698 h 10000"/>
              <a:gd name="connsiteX5" fmla="*/ 5076 w 10000"/>
              <a:gd name="connsiteY5" fmla="*/ 1 h 10000"/>
              <a:gd name="connsiteX6" fmla="*/ 6231 w 10000"/>
              <a:gd name="connsiteY6" fmla="*/ 4613 h 10000"/>
              <a:gd name="connsiteX7" fmla="*/ 7230 w 10000"/>
              <a:gd name="connsiteY7" fmla="*/ 8414 h 10000"/>
              <a:gd name="connsiteX8" fmla="*/ 8654 w 10000"/>
              <a:gd name="connsiteY8" fmla="*/ 9866 h 10000"/>
              <a:gd name="connsiteX9" fmla="*/ 10000 w 10000"/>
              <a:gd name="connsiteY9" fmla="*/ 9994 h 10000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654 w 10000"/>
              <a:gd name="connsiteY8" fmla="*/ 9866 h 10006"/>
              <a:gd name="connsiteX9" fmla="*/ 10000 w 10000"/>
              <a:gd name="connsiteY9" fmla="*/ 9994 h 10006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577 w 10000"/>
              <a:gd name="connsiteY8" fmla="*/ 9695 h 10006"/>
              <a:gd name="connsiteX9" fmla="*/ 10000 w 10000"/>
              <a:gd name="connsiteY9" fmla="*/ 9994 h 1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6">
                <a:moveTo>
                  <a:pt x="0" y="9952"/>
                </a:moveTo>
                <a:cubicBezTo>
                  <a:pt x="435" y="9952"/>
                  <a:pt x="-75" y="10037"/>
                  <a:pt x="194" y="9994"/>
                </a:cubicBezTo>
                <a:cubicBezTo>
                  <a:pt x="463" y="9951"/>
                  <a:pt x="1161" y="9945"/>
                  <a:pt x="1616" y="9696"/>
                </a:cubicBezTo>
                <a:cubicBezTo>
                  <a:pt x="2071" y="9447"/>
                  <a:pt x="2539" y="9332"/>
                  <a:pt x="2924" y="8499"/>
                </a:cubicBezTo>
                <a:cubicBezTo>
                  <a:pt x="3309" y="7666"/>
                  <a:pt x="3565" y="6114"/>
                  <a:pt x="3924" y="4698"/>
                </a:cubicBezTo>
                <a:cubicBezTo>
                  <a:pt x="4283" y="3282"/>
                  <a:pt x="4693" y="15"/>
                  <a:pt x="5076" y="1"/>
                </a:cubicBezTo>
                <a:cubicBezTo>
                  <a:pt x="5461" y="-13"/>
                  <a:pt x="5871" y="3210"/>
                  <a:pt x="6231" y="4613"/>
                </a:cubicBezTo>
                <a:cubicBezTo>
                  <a:pt x="6589" y="6016"/>
                  <a:pt x="6839" y="7567"/>
                  <a:pt x="7230" y="8414"/>
                </a:cubicBezTo>
                <a:cubicBezTo>
                  <a:pt x="7621" y="9261"/>
                  <a:pt x="8115" y="9432"/>
                  <a:pt x="8577" y="9695"/>
                </a:cubicBezTo>
                <a:cubicBezTo>
                  <a:pt x="9038" y="9958"/>
                  <a:pt x="9410" y="9909"/>
                  <a:pt x="10000" y="9994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reeform 15"/>
          <p:cNvSpPr/>
          <p:nvPr/>
        </p:nvSpPr>
        <p:spPr>
          <a:xfrm>
            <a:off x="2209800" y="4724400"/>
            <a:ext cx="1238308" cy="1115803"/>
          </a:xfrm>
          <a:custGeom>
            <a:avLst/>
            <a:gdLst>
              <a:gd name="connsiteX0" fmla="*/ 0 w 1371600"/>
              <a:gd name="connsiteY0" fmla="*/ 8037 h 8037"/>
              <a:gd name="connsiteX1" fmla="*/ 161925 w 1371600"/>
              <a:gd name="connsiteY1" fmla="*/ 8037 h 8037"/>
              <a:gd name="connsiteX2" fmla="*/ 338137 w 1371600"/>
              <a:gd name="connsiteY2" fmla="*/ 8037 h 8037"/>
              <a:gd name="connsiteX3" fmla="*/ 490537 w 1371600"/>
              <a:gd name="connsiteY3" fmla="*/ 8037 h 8037"/>
              <a:gd name="connsiteX4" fmla="*/ 571500 w 1371600"/>
              <a:gd name="connsiteY4" fmla="*/ 8037 h 8037"/>
              <a:gd name="connsiteX5" fmla="*/ 728662 w 1371600"/>
              <a:gd name="connsiteY5" fmla="*/ 8037 h 8037"/>
              <a:gd name="connsiteX6" fmla="*/ 885825 w 1371600"/>
              <a:gd name="connsiteY6" fmla="*/ 8037 h 8037"/>
              <a:gd name="connsiteX7" fmla="*/ 1057275 w 1371600"/>
              <a:gd name="connsiteY7" fmla="*/ 3274 h 8037"/>
              <a:gd name="connsiteX8" fmla="*/ 1204912 w 1371600"/>
              <a:gd name="connsiteY8" fmla="*/ 8037 h 8037"/>
              <a:gd name="connsiteX9" fmla="*/ 1371600 w 1371600"/>
              <a:gd name="connsiteY9" fmla="*/ 3274 h 8037"/>
              <a:gd name="connsiteX0" fmla="*/ 0 w 10521"/>
              <a:gd name="connsiteY0" fmla="*/ 5926 h 5980"/>
              <a:gd name="connsiteX1" fmla="*/ 1181 w 10521"/>
              <a:gd name="connsiteY1" fmla="*/ 5926 h 5980"/>
              <a:gd name="connsiteX2" fmla="*/ 2465 w 10521"/>
              <a:gd name="connsiteY2" fmla="*/ 5926 h 5980"/>
              <a:gd name="connsiteX3" fmla="*/ 3576 w 10521"/>
              <a:gd name="connsiteY3" fmla="*/ 5926 h 5980"/>
              <a:gd name="connsiteX4" fmla="*/ 4167 w 10521"/>
              <a:gd name="connsiteY4" fmla="*/ 5926 h 5980"/>
              <a:gd name="connsiteX5" fmla="*/ 5312 w 10521"/>
              <a:gd name="connsiteY5" fmla="*/ 5926 h 5980"/>
              <a:gd name="connsiteX6" fmla="*/ 6458 w 10521"/>
              <a:gd name="connsiteY6" fmla="*/ 5926 h 5980"/>
              <a:gd name="connsiteX7" fmla="*/ 7708 w 10521"/>
              <a:gd name="connsiteY7" fmla="*/ 0 h 5980"/>
              <a:gd name="connsiteX8" fmla="*/ 8785 w 10521"/>
              <a:gd name="connsiteY8" fmla="*/ 5926 h 5980"/>
              <a:gd name="connsiteX9" fmla="*/ 10521 w 10521"/>
              <a:gd name="connsiteY9" fmla="*/ 5925 h 5980"/>
              <a:gd name="connsiteX0" fmla="*/ 0 w 10000"/>
              <a:gd name="connsiteY0" fmla="*/ 1367509 h 1468806"/>
              <a:gd name="connsiteX1" fmla="*/ 1123 w 10000"/>
              <a:gd name="connsiteY1" fmla="*/ 1367509 h 1468806"/>
              <a:gd name="connsiteX2" fmla="*/ 2343 w 10000"/>
              <a:gd name="connsiteY2" fmla="*/ 1367509 h 1468806"/>
              <a:gd name="connsiteX3" fmla="*/ 3399 w 10000"/>
              <a:gd name="connsiteY3" fmla="*/ 1367509 h 1468806"/>
              <a:gd name="connsiteX4" fmla="*/ 3961 w 10000"/>
              <a:gd name="connsiteY4" fmla="*/ 1367509 h 1468806"/>
              <a:gd name="connsiteX5" fmla="*/ 5049 w 10000"/>
              <a:gd name="connsiteY5" fmla="*/ 0 h 1468806"/>
              <a:gd name="connsiteX6" fmla="*/ 6138 w 10000"/>
              <a:gd name="connsiteY6" fmla="*/ 1367509 h 1468806"/>
              <a:gd name="connsiteX7" fmla="*/ 7326 w 10000"/>
              <a:gd name="connsiteY7" fmla="*/ 1357599 h 1468806"/>
              <a:gd name="connsiteX8" fmla="*/ 8350 w 10000"/>
              <a:gd name="connsiteY8" fmla="*/ 1367509 h 1468806"/>
              <a:gd name="connsiteX9" fmla="*/ 10000 w 10000"/>
              <a:gd name="connsiteY9" fmla="*/ 1367507 h 1468806"/>
              <a:gd name="connsiteX0" fmla="*/ 0 w 10000"/>
              <a:gd name="connsiteY0" fmla="*/ 1448907 h 1550204"/>
              <a:gd name="connsiteX1" fmla="*/ 1123 w 10000"/>
              <a:gd name="connsiteY1" fmla="*/ 1448907 h 1550204"/>
              <a:gd name="connsiteX2" fmla="*/ 2343 w 10000"/>
              <a:gd name="connsiteY2" fmla="*/ 1448907 h 1550204"/>
              <a:gd name="connsiteX3" fmla="*/ 3399 w 10000"/>
              <a:gd name="connsiteY3" fmla="*/ 1448907 h 1550204"/>
              <a:gd name="connsiteX4" fmla="*/ 3961 w 10000"/>
              <a:gd name="connsiteY4" fmla="*/ 1448907 h 1550204"/>
              <a:gd name="connsiteX5" fmla="*/ 5049 w 10000"/>
              <a:gd name="connsiteY5" fmla="*/ 81398 h 1550204"/>
              <a:gd name="connsiteX6" fmla="*/ 6138 w 10000"/>
              <a:gd name="connsiteY6" fmla="*/ 1448907 h 1550204"/>
              <a:gd name="connsiteX7" fmla="*/ 7326 w 10000"/>
              <a:gd name="connsiteY7" fmla="*/ 1438997 h 1550204"/>
              <a:gd name="connsiteX8" fmla="*/ 8350 w 10000"/>
              <a:gd name="connsiteY8" fmla="*/ 1448907 h 1550204"/>
              <a:gd name="connsiteX9" fmla="*/ 10000 w 10000"/>
              <a:gd name="connsiteY9" fmla="*/ 1448905 h 1550204"/>
              <a:gd name="connsiteX0" fmla="*/ 0 w 10000"/>
              <a:gd name="connsiteY0" fmla="*/ 1375403 h 1476700"/>
              <a:gd name="connsiteX1" fmla="*/ 1123 w 10000"/>
              <a:gd name="connsiteY1" fmla="*/ 1375403 h 1476700"/>
              <a:gd name="connsiteX2" fmla="*/ 2343 w 10000"/>
              <a:gd name="connsiteY2" fmla="*/ 1375403 h 1476700"/>
              <a:gd name="connsiteX3" fmla="*/ 3399 w 10000"/>
              <a:gd name="connsiteY3" fmla="*/ 1375403 h 1476700"/>
              <a:gd name="connsiteX4" fmla="*/ 3961 w 10000"/>
              <a:gd name="connsiteY4" fmla="*/ 1375403 h 1476700"/>
              <a:gd name="connsiteX5" fmla="*/ 5049 w 10000"/>
              <a:gd name="connsiteY5" fmla="*/ 7894 h 1476700"/>
              <a:gd name="connsiteX6" fmla="*/ 6138 w 10000"/>
              <a:gd name="connsiteY6" fmla="*/ 1375403 h 1476700"/>
              <a:gd name="connsiteX7" fmla="*/ 7326 w 10000"/>
              <a:gd name="connsiteY7" fmla="*/ 1365493 h 1476700"/>
              <a:gd name="connsiteX8" fmla="*/ 8350 w 10000"/>
              <a:gd name="connsiteY8" fmla="*/ 1375403 h 1476700"/>
              <a:gd name="connsiteX9" fmla="*/ 10000 w 10000"/>
              <a:gd name="connsiteY9" fmla="*/ 1375401 h 1476700"/>
              <a:gd name="connsiteX0" fmla="*/ 0 w 10000"/>
              <a:gd name="connsiteY0" fmla="*/ 2323784 h 2495547"/>
              <a:gd name="connsiteX1" fmla="*/ 1123 w 10000"/>
              <a:gd name="connsiteY1" fmla="*/ 2323784 h 2495547"/>
              <a:gd name="connsiteX2" fmla="*/ 2343 w 10000"/>
              <a:gd name="connsiteY2" fmla="*/ 2323784 h 2495547"/>
              <a:gd name="connsiteX3" fmla="*/ 3399 w 10000"/>
              <a:gd name="connsiteY3" fmla="*/ 2323784 h 2495547"/>
              <a:gd name="connsiteX4" fmla="*/ 3961 w 10000"/>
              <a:gd name="connsiteY4" fmla="*/ 2323784 h 2495547"/>
              <a:gd name="connsiteX5" fmla="*/ 5313 w 10000"/>
              <a:gd name="connsiteY5" fmla="*/ 4964 h 2495547"/>
              <a:gd name="connsiteX6" fmla="*/ 6138 w 10000"/>
              <a:gd name="connsiteY6" fmla="*/ 2323784 h 2495547"/>
              <a:gd name="connsiteX7" fmla="*/ 7326 w 10000"/>
              <a:gd name="connsiteY7" fmla="*/ 2313874 h 2495547"/>
              <a:gd name="connsiteX8" fmla="*/ 8350 w 10000"/>
              <a:gd name="connsiteY8" fmla="*/ 2323784 h 2495547"/>
              <a:gd name="connsiteX9" fmla="*/ 10000 w 10000"/>
              <a:gd name="connsiteY9" fmla="*/ 2323782 h 2495547"/>
              <a:gd name="connsiteX0" fmla="*/ 0 w 10000"/>
              <a:gd name="connsiteY0" fmla="*/ 2332319 h 2500817"/>
              <a:gd name="connsiteX1" fmla="*/ 1123 w 10000"/>
              <a:gd name="connsiteY1" fmla="*/ 2332319 h 2500817"/>
              <a:gd name="connsiteX2" fmla="*/ 2343 w 10000"/>
              <a:gd name="connsiteY2" fmla="*/ 2332319 h 2500817"/>
              <a:gd name="connsiteX3" fmla="*/ 3399 w 10000"/>
              <a:gd name="connsiteY3" fmla="*/ 2332319 h 2500817"/>
              <a:gd name="connsiteX4" fmla="*/ 2806 w 10000"/>
              <a:gd name="connsiteY4" fmla="*/ 1420647 h 2500817"/>
              <a:gd name="connsiteX5" fmla="*/ 5313 w 10000"/>
              <a:gd name="connsiteY5" fmla="*/ 13499 h 2500817"/>
              <a:gd name="connsiteX6" fmla="*/ 6138 w 10000"/>
              <a:gd name="connsiteY6" fmla="*/ 2332319 h 2500817"/>
              <a:gd name="connsiteX7" fmla="*/ 7326 w 10000"/>
              <a:gd name="connsiteY7" fmla="*/ 2322409 h 2500817"/>
              <a:gd name="connsiteX8" fmla="*/ 8350 w 10000"/>
              <a:gd name="connsiteY8" fmla="*/ 2332319 h 2500817"/>
              <a:gd name="connsiteX9" fmla="*/ 10000 w 10000"/>
              <a:gd name="connsiteY9" fmla="*/ 2332317 h 2500817"/>
              <a:gd name="connsiteX0" fmla="*/ 0 w 10000"/>
              <a:gd name="connsiteY0" fmla="*/ 2321838 h 2406674"/>
              <a:gd name="connsiteX1" fmla="*/ 1123 w 10000"/>
              <a:gd name="connsiteY1" fmla="*/ 2321838 h 2406674"/>
              <a:gd name="connsiteX2" fmla="*/ 2343 w 10000"/>
              <a:gd name="connsiteY2" fmla="*/ 2321838 h 2406674"/>
              <a:gd name="connsiteX3" fmla="*/ 3399 w 10000"/>
              <a:gd name="connsiteY3" fmla="*/ 2321838 h 2406674"/>
              <a:gd name="connsiteX4" fmla="*/ 2806 w 10000"/>
              <a:gd name="connsiteY4" fmla="*/ 1410166 h 2406674"/>
              <a:gd name="connsiteX5" fmla="*/ 5313 w 10000"/>
              <a:gd name="connsiteY5" fmla="*/ 3018 h 2406674"/>
              <a:gd name="connsiteX6" fmla="*/ 6303 w 10000"/>
              <a:gd name="connsiteY6" fmla="*/ 1073243 h 2406674"/>
              <a:gd name="connsiteX7" fmla="*/ 7326 w 10000"/>
              <a:gd name="connsiteY7" fmla="*/ 2311928 h 2406674"/>
              <a:gd name="connsiteX8" fmla="*/ 8350 w 10000"/>
              <a:gd name="connsiteY8" fmla="*/ 2321838 h 2406674"/>
              <a:gd name="connsiteX9" fmla="*/ 10000 w 10000"/>
              <a:gd name="connsiteY9" fmla="*/ 2321836 h 2406674"/>
              <a:gd name="connsiteX0" fmla="*/ 0 w 10000"/>
              <a:gd name="connsiteY0" fmla="*/ 2323097 h 2407933"/>
              <a:gd name="connsiteX1" fmla="*/ 1123 w 10000"/>
              <a:gd name="connsiteY1" fmla="*/ 2323097 h 2407933"/>
              <a:gd name="connsiteX2" fmla="*/ 2343 w 10000"/>
              <a:gd name="connsiteY2" fmla="*/ 2323097 h 2407933"/>
              <a:gd name="connsiteX3" fmla="*/ 3399 w 10000"/>
              <a:gd name="connsiteY3" fmla="*/ 2323097 h 2407933"/>
              <a:gd name="connsiteX4" fmla="*/ 3862 w 10000"/>
              <a:gd name="connsiteY4" fmla="*/ 1480792 h 2407933"/>
              <a:gd name="connsiteX5" fmla="*/ 5313 w 10000"/>
              <a:gd name="connsiteY5" fmla="*/ 4277 h 2407933"/>
              <a:gd name="connsiteX6" fmla="*/ 6303 w 10000"/>
              <a:gd name="connsiteY6" fmla="*/ 1074502 h 2407933"/>
              <a:gd name="connsiteX7" fmla="*/ 7326 w 10000"/>
              <a:gd name="connsiteY7" fmla="*/ 2313187 h 2407933"/>
              <a:gd name="connsiteX8" fmla="*/ 8350 w 10000"/>
              <a:gd name="connsiteY8" fmla="*/ 2323097 h 2407933"/>
              <a:gd name="connsiteX9" fmla="*/ 10000 w 10000"/>
              <a:gd name="connsiteY9" fmla="*/ 2323095 h 2407933"/>
              <a:gd name="connsiteX0" fmla="*/ 0 w 10000"/>
              <a:gd name="connsiteY0" fmla="*/ 2322862 h 2385253"/>
              <a:gd name="connsiteX1" fmla="*/ 1123 w 10000"/>
              <a:gd name="connsiteY1" fmla="*/ 2322862 h 2385253"/>
              <a:gd name="connsiteX2" fmla="*/ 2343 w 10000"/>
              <a:gd name="connsiteY2" fmla="*/ 2322862 h 2385253"/>
              <a:gd name="connsiteX3" fmla="*/ 3399 w 10000"/>
              <a:gd name="connsiteY3" fmla="*/ 2322862 h 2385253"/>
              <a:gd name="connsiteX4" fmla="*/ 3862 w 10000"/>
              <a:gd name="connsiteY4" fmla="*/ 1480557 h 2385253"/>
              <a:gd name="connsiteX5" fmla="*/ 5313 w 10000"/>
              <a:gd name="connsiteY5" fmla="*/ 4042 h 2385253"/>
              <a:gd name="connsiteX6" fmla="*/ 6303 w 10000"/>
              <a:gd name="connsiteY6" fmla="*/ 1074267 h 2385253"/>
              <a:gd name="connsiteX7" fmla="*/ 7161 w 10000"/>
              <a:gd name="connsiteY7" fmla="*/ 2025576 h 2385253"/>
              <a:gd name="connsiteX8" fmla="*/ 8350 w 10000"/>
              <a:gd name="connsiteY8" fmla="*/ 2322862 h 2385253"/>
              <a:gd name="connsiteX9" fmla="*/ 10000 w 10000"/>
              <a:gd name="connsiteY9" fmla="*/ 2322860 h 2385253"/>
              <a:gd name="connsiteX0" fmla="*/ 0 w 10000"/>
              <a:gd name="connsiteY0" fmla="*/ 2322862 h 2348553"/>
              <a:gd name="connsiteX1" fmla="*/ 1123 w 10000"/>
              <a:gd name="connsiteY1" fmla="*/ 2322862 h 2348553"/>
              <a:gd name="connsiteX2" fmla="*/ 2343 w 10000"/>
              <a:gd name="connsiteY2" fmla="*/ 2322862 h 2348553"/>
              <a:gd name="connsiteX3" fmla="*/ 3465 w 10000"/>
              <a:gd name="connsiteY3" fmla="*/ 1976031 h 2348553"/>
              <a:gd name="connsiteX4" fmla="*/ 3862 w 10000"/>
              <a:gd name="connsiteY4" fmla="*/ 1480557 h 2348553"/>
              <a:gd name="connsiteX5" fmla="*/ 5313 w 10000"/>
              <a:gd name="connsiteY5" fmla="*/ 4042 h 2348553"/>
              <a:gd name="connsiteX6" fmla="*/ 6303 w 10000"/>
              <a:gd name="connsiteY6" fmla="*/ 1074267 h 2348553"/>
              <a:gd name="connsiteX7" fmla="*/ 7161 w 10000"/>
              <a:gd name="connsiteY7" fmla="*/ 2025576 h 2348553"/>
              <a:gd name="connsiteX8" fmla="*/ 8350 w 10000"/>
              <a:gd name="connsiteY8" fmla="*/ 2322862 h 2348553"/>
              <a:gd name="connsiteX9" fmla="*/ 10000 w 10000"/>
              <a:gd name="connsiteY9" fmla="*/ 2322860 h 2348553"/>
              <a:gd name="connsiteX0" fmla="*/ 0 w 10000"/>
              <a:gd name="connsiteY0" fmla="*/ 2322862 h 2341087"/>
              <a:gd name="connsiteX1" fmla="*/ 1123 w 10000"/>
              <a:gd name="connsiteY1" fmla="*/ 2322862 h 2341087"/>
              <a:gd name="connsiteX2" fmla="*/ 2343 w 10000"/>
              <a:gd name="connsiteY2" fmla="*/ 2283224 h 2341087"/>
              <a:gd name="connsiteX3" fmla="*/ 3465 w 10000"/>
              <a:gd name="connsiteY3" fmla="*/ 1976031 h 2341087"/>
              <a:gd name="connsiteX4" fmla="*/ 3862 w 10000"/>
              <a:gd name="connsiteY4" fmla="*/ 1480557 h 2341087"/>
              <a:gd name="connsiteX5" fmla="*/ 5313 w 10000"/>
              <a:gd name="connsiteY5" fmla="*/ 4042 h 2341087"/>
              <a:gd name="connsiteX6" fmla="*/ 6303 w 10000"/>
              <a:gd name="connsiteY6" fmla="*/ 1074267 h 2341087"/>
              <a:gd name="connsiteX7" fmla="*/ 7161 w 10000"/>
              <a:gd name="connsiteY7" fmla="*/ 2025576 h 2341087"/>
              <a:gd name="connsiteX8" fmla="*/ 8350 w 10000"/>
              <a:gd name="connsiteY8" fmla="*/ 2322862 h 2341087"/>
              <a:gd name="connsiteX9" fmla="*/ 10000 w 10000"/>
              <a:gd name="connsiteY9" fmla="*/ 2322860 h 2341087"/>
              <a:gd name="connsiteX0" fmla="*/ 0 w 10000"/>
              <a:gd name="connsiteY0" fmla="*/ 2318954 h 2337179"/>
              <a:gd name="connsiteX1" fmla="*/ 1123 w 10000"/>
              <a:gd name="connsiteY1" fmla="*/ 2318954 h 2337179"/>
              <a:gd name="connsiteX2" fmla="*/ 2343 w 10000"/>
              <a:gd name="connsiteY2" fmla="*/ 2279316 h 2337179"/>
              <a:gd name="connsiteX3" fmla="*/ 3465 w 10000"/>
              <a:gd name="connsiteY3" fmla="*/ 1972123 h 2337179"/>
              <a:gd name="connsiteX4" fmla="*/ 4324 w 10000"/>
              <a:gd name="connsiteY4" fmla="*/ 1139726 h 2337179"/>
              <a:gd name="connsiteX5" fmla="*/ 5313 w 10000"/>
              <a:gd name="connsiteY5" fmla="*/ 134 h 2337179"/>
              <a:gd name="connsiteX6" fmla="*/ 6303 w 10000"/>
              <a:gd name="connsiteY6" fmla="*/ 1070359 h 2337179"/>
              <a:gd name="connsiteX7" fmla="*/ 7161 w 10000"/>
              <a:gd name="connsiteY7" fmla="*/ 2021668 h 2337179"/>
              <a:gd name="connsiteX8" fmla="*/ 8350 w 10000"/>
              <a:gd name="connsiteY8" fmla="*/ 2318954 h 2337179"/>
              <a:gd name="connsiteX9" fmla="*/ 10000 w 10000"/>
              <a:gd name="connsiteY9" fmla="*/ 2318952 h 2337179"/>
              <a:gd name="connsiteX0" fmla="*/ 0 w 10000"/>
              <a:gd name="connsiteY0" fmla="*/ 2318954 h 2321890"/>
              <a:gd name="connsiteX1" fmla="*/ 1123 w 10000"/>
              <a:gd name="connsiteY1" fmla="*/ 2318954 h 2321890"/>
              <a:gd name="connsiteX2" fmla="*/ 2343 w 10000"/>
              <a:gd name="connsiteY2" fmla="*/ 2279316 h 2321890"/>
              <a:gd name="connsiteX3" fmla="*/ 3465 w 10000"/>
              <a:gd name="connsiteY3" fmla="*/ 1972123 h 2321890"/>
              <a:gd name="connsiteX4" fmla="*/ 4324 w 10000"/>
              <a:gd name="connsiteY4" fmla="*/ 1139726 h 2321890"/>
              <a:gd name="connsiteX5" fmla="*/ 5313 w 10000"/>
              <a:gd name="connsiteY5" fmla="*/ 134 h 2321890"/>
              <a:gd name="connsiteX6" fmla="*/ 6303 w 10000"/>
              <a:gd name="connsiteY6" fmla="*/ 1070359 h 2321890"/>
              <a:gd name="connsiteX7" fmla="*/ 7161 w 10000"/>
              <a:gd name="connsiteY7" fmla="*/ 2021668 h 2321890"/>
              <a:gd name="connsiteX8" fmla="*/ 8383 w 10000"/>
              <a:gd name="connsiteY8" fmla="*/ 2289226 h 2321890"/>
              <a:gd name="connsiteX9" fmla="*/ 10000 w 10000"/>
              <a:gd name="connsiteY9" fmla="*/ 2318952 h 2321890"/>
              <a:gd name="connsiteX0" fmla="*/ 0 w 10000"/>
              <a:gd name="connsiteY0" fmla="*/ 2318952 h 2321888"/>
              <a:gd name="connsiteX1" fmla="*/ 1123 w 10000"/>
              <a:gd name="connsiteY1" fmla="*/ 2318952 h 2321888"/>
              <a:gd name="connsiteX2" fmla="*/ 2343 w 10000"/>
              <a:gd name="connsiteY2" fmla="*/ 2279314 h 2321888"/>
              <a:gd name="connsiteX3" fmla="*/ 3465 w 10000"/>
              <a:gd name="connsiteY3" fmla="*/ 1972121 h 2321888"/>
              <a:gd name="connsiteX4" fmla="*/ 4324 w 10000"/>
              <a:gd name="connsiteY4" fmla="*/ 1139724 h 2321888"/>
              <a:gd name="connsiteX5" fmla="*/ 5313 w 10000"/>
              <a:gd name="connsiteY5" fmla="*/ 132 h 2321888"/>
              <a:gd name="connsiteX6" fmla="*/ 6303 w 10000"/>
              <a:gd name="connsiteY6" fmla="*/ 1070357 h 2321888"/>
              <a:gd name="connsiteX7" fmla="*/ 7161 w 10000"/>
              <a:gd name="connsiteY7" fmla="*/ 1952300 h 2321888"/>
              <a:gd name="connsiteX8" fmla="*/ 8383 w 10000"/>
              <a:gd name="connsiteY8" fmla="*/ 2289224 h 2321888"/>
              <a:gd name="connsiteX9" fmla="*/ 10000 w 10000"/>
              <a:gd name="connsiteY9" fmla="*/ 2318950 h 2321888"/>
              <a:gd name="connsiteX0" fmla="*/ 0 w 9010"/>
              <a:gd name="connsiteY0" fmla="*/ 2338771 h 2338771"/>
              <a:gd name="connsiteX1" fmla="*/ 133 w 9010"/>
              <a:gd name="connsiteY1" fmla="*/ 2318952 h 2338771"/>
              <a:gd name="connsiteX2" fmla="*/ 1353 w 9010"/>
              <a:gd name="connsiteY2" fmla="*/ 2279314 h 2338771"/>
              <a:gd name="connsiteX3" fmla="*/ 2475 w 9010"/>
              <a:gd name="connsiteY3" fmla="*/ 1972121 h 2338771"/>
              <a:gd name="connsiteX4" fmla="*/ 3334 w 9010"/>
              <a:gd name="connsiteY4" fmla="*/ 1139724 h 2338771"/>
              <a:gd name="connsiteX5" fmla="*/ 4323 w 9010"/>
              <a:gd name="connsiteY5" fmla="*/ 132 h 2338771"/>
              <a:gd name="connsiteX6" fmla="*/ 5313 w 9010"/>
              <a:gd name="connsiteY6" fmla="*/ 1070357 h 2338771"/>
              <a:gd name="connsiteX7" fmla="*/ 6171 w 9010"/>
              <a:gd name="connsiteY7" fmla="*/ 1952300 h 2338771"/>
              <a:gd name="connsiteX8" fmla="*/ 7393 w 9010"/>
              <a:gd name="connsiteY8" fmla="*/ 2289224 h 2338771"/>
              <a:gd name="connsiteX9" fmla="*/ 9010 w 9010"/>
              <a:gd name="connsiteY9" fmla="*/ 2318950 h 2338771"/>
              <a:gd name="connsiteX0" fmla="*/ 0 w 10000"/>
              <a:gd name="connsiteY0" fmla="*/ 10000 h 10000"/>
              <a:gd name="connsiteX1" fmla="*/ 148 w 10000"/>
              <a:gd name="connsiteY1" fmla="*/ 9915 h 10000"/>
              <a:gd name="connsiteX2" fmla="*/ 1502 w 10000"/>
              <a:gd name="connsiteY2" fmla="*/ 9746 h 10000"/>
              <a:gd name="connsiteX3" fmla="*/ 2747 w 10000"/>
              <a:gd name="connsiteY3" fmla="*/ 8432 h 10000"/>
              <a:gd name="connsiteX4" fmla="*/ 3700 w 10000"/>
              <a:gd name="connsiteY4" fmla="*/ 4661 h 10000"/>
              <a:gd name="connsiteX5" fmla="*/ 4798 w 10000"/>
              <a:gd name="connsiteY5" fmla="*/ 1 h 10000"/>
              <a:gd name="connsiteX6" fmla="*/ 5897 w 10000"/>
              <a:gd name="connsiteY6" fmla="*/ 4577 h 10000"/>
              <a:gd name="connsiteX7" fmla="*/ 6849 w 10000"/>
              <a:gd name="connsiteY7" fmla="*/ 8348 h 10000"/>
              <a:gd name="connsiteX8" fmla="*/ 8205 w 10000"/>
              <a:gd name="connsiteY8" fmla="*/ 9788 h 10000"/>
              <a:gd name="connsiteX9" fmla="*/ 10000 w 10000"/>
              <a:gd name="connsiteY9" fmla="*/ 9915 h 10000"/>
              <a:gd name="connsiteX0" fmla="*/ 0 w 9487"/>
              <a:gd name="connsiteY0" fmla="*/ 10000 h 10000"/>
              <a:gd name="connsiteX1" fmla="*/ 148 w 9487"/>
              <a:gd name="connsiteY1" fmla="*/ 9915 h 10000"/>
              <a:gd name="connsiteX2" fmla="*/ 1502 w 9487"/>
              <a:gd name="connsiteY2" fmla="*/ 9746 h 10000"/>
              <a:gd name="connsiteX3" fmla="*/ 2747 w 9487"/>
              <a:gd name="connsiteY3" fmla="*/ 8432 h 10000"/>
              <a:gd name="connsiteX4" fmla="*/ 3700 w 9487"/>
              <a:gd name="connsiteY4" fmla="*/ 4661 h 10000"/>
              <a:gd name="connsiteX5" fmla="*/ 4798 w 9487"/>
              <a:gd name="connsiteY5" fmla="*/ 1 h 10000"/>
              <a:gd name="connsiteX6" fmla="*/ 5897 w 9487"/>
              <a:gd name="connsiteY6" fmla="*/ 4577 h 10000"/>
              <a:gd name="connsiteX7" fmla="*/ 6849 w 9487"/>
              <a:gd name="connsiteY7" fmla="*/ 8348 h 10000"/>
              <a:gd name="connsiteX8" fmla="*/ 8205 w 9487"/>
              <a:gd name="connsiteY8" fmla="*/ 9788 h 10000"/>
              <a:gd name="connsiteX9" fmla="*/ 9487 w 9487"/>
              <a:gd name="connsiteY9" fmla="*/ 9915 h 10000"/>
              <a:gd name="connsiteX0" fmla="*/ 0 w 10039"/>
              <a:gd name="connsiteY0" fmla="*/ 9873 h 9921"/>
              <a:gd name="connsiteX1" fmla="*/ 195 w 10039"/>
              <a:gd name="connsiteY1" fmla="*/ 9915 h 9921"/>
              <a:gd name="connsiteX2" fmla="*/ 1622 w 10039"/>
              <a:gd name="connsiteY2" fmla="*/ 9746 h 9921"/>
              <a:gd name="connsiteX3" fmla="*/ 2935 w 10039"/>
              <a:gd name="connsiteY3" fmla="*/ 8432 h 9921"/>
              <a:gd name="connsiteX4" fmla="*/ 3939 w 10039"/>
              <a:gd name="connsiteY4" fmla="*/ 4661 h 9921"/>
              <a:gd name="connsiteX5" fmla="*/ 5096 w 10039"/>
              <a:gd name="connsiteY5" fmla="*/ 1 h 9921"/>
              <a:gd name="connsiteX6" fmla="*/ 6255 w 10039"/>
              <a:gd name="connsiteY6" fmla="*/ 4577 h 9921"/>
              <a:gd name="connsiteX7" fmla="*/ 7258 w 10039"/>
              <a:gd name="connsiteY7" fmla="*/ 8348 h 9921"/>
              <a:gd name="connsiteX8" fmla="*/ 8688 w 10039"/>
              <a:gd name="connsiteY8" fmla="*/ 9788 h 9921"/>
              <a:gd name="connsiteX9" fmla="*/ 10039 w 10039"/>
              <a:gd name="connsiteY9" fmla="*/ 9915 h 9921"/>
              <a:gd name="connsiteX0" fmla="*/ 0 w 10000"/>
              <a:gd name="connsiteY0" fmla="*/ 9952 h 10000"/>
              <a:gd name="connsiteX1" fmla="*/ 194 w 10000"/>
              <a:gd name="connsiteY1" fmla="*/ 9994 h 10000"/>
              <a:gd name="connsiteX2" fmla="*/ 1616 w 10000"/>
              <a:gd name="connsiteY2" fmla="*/ 9824 h 10000"/>
              <a:gd name="connsiteX3" fmla="*/ 2924 w 10000"/>
              <a:gd name="connsiteY3" fmla="*/ 8499 h 10000"/>
              <a:gd name="connsiteX4" fmla="*/ 3924 w 10000"/>
              <a:gd name="connsiteY4" fmla="*/ 4698 h 10000"/>
              <a:gd name="connsiteX5" fmla="*/ 5076 w 10000"/>
              <a:gd name="connsiteY5" fmla="*/ 1 h 10000"/>
              <a:gd name="connsiteX6" fmla="*/ 6231 w 10000"/>
              <a:gd name="connsiteY6" fmla="*/ 4613 h 10000"/>
              <a:gd name="connsiteX7" fmla="*/ 7230 w 10000"/>
              <a:gd name="connsiteY7" fmla="*/ 8414 h 10000"/>
              <a:gd name="connsiteX8" fmla="*/ 8654 w 10000"/>
              <a:gd name="connsiteY8" fmla="*/ 9866 h 10000"/>
              <a:gd name="connsiteX9" fmla="*/ 10000 w 10000"/>
              <a:gd name="connsiteY9" fmla="*/ 9994 h 10000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654 w 10000"/>
              <a:gd name="connsiteY8" fmla="*/ 9866 h 10006"/>
              <a:gd name="connsiteX9" fmla="*/ 10000 w 10000"/>
              <a:gd name="connsiteY9" fmla="*/ 9994 h 10006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577 w 10000"/>
              <a:gd name="connsiteY8" fmla="*/ 9695 h 10006"/>
              <a:gd name="connsiteX9" fmla="*/ 10000 w 10000"/>
              <a:gd name="connsiteY9" fmla="*/ 9994 h 1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6">
                <a:moveTo>
                  <a:pt x="0" y="9952"/>
                </a:moveTo>
                <a:cubicBezTo>
                  <a:pt x="435" y="9952"/>
                  <a:pt x="-75" y="10037"/>
                  <a:pt x="194" y="9994"/>
                </a:cubicBezTo>
                <a:cubicBezTo>
                  <a:pt x="463" y="9951"/>
                  <a:pt x="1161" y="9945"/>
                  <a:pt x="1616" y="9696"/>
                </a:cubicBezTo>
                <a:cubicBezTo>
                  <a:pt x="2071" y="9447"/>
                  <a:pt x="2539" y="9332"/>
                  <a:pt x="2924" y="8499"/>
                </a:cubicBezTo>
                <a:cubicBezTo>
                  <a:pt x="3309" y="7666"/>
                  <a:pt x="3565" y="6114"/>
                  <a:pt x="3924" y="4698"/>
                </a:cubicBezTo>
                <a:cubicBezTo>
                  <a:pt x="4283" y="3282"/>
                  <a:pt x="4693" y="15"/>
                  <a:pt x="5076" y="1"/>
                </a:cubicBezTo>
                <a:cubicBezTo>
                  <a:pt x="5461" y="-13"/>
                  <a:pt x="5871" y="3210"/>
                  <a:pt x="6231" y="4613"/>
                </a:cubicBezTo>
                <a:cubicBezTo>
                  <a:pt x="6589" y="6016"/>
                  <a:pt x="6839" y="7567"/>
                  <a:pt x="7230" y="8414"/>
                </a:cubicBezTo>
                <a:cubicBezTo>
                  <a:pt x="7621" y="9261"/>
                  <a:pt x="8115" y="9432"/>
                  <a:pt x="8577" y="9695"/>
                </a:cubicBezTo>
                <a:cubicBezTo>
                  <a:pt x="9038" y="9958"/>
                  <a:pt x="9410" y="9909"/>
                  <a:pt x="10000" y="9994"/>
                </a:cubicBezTo>
              </a:path>
            </a:pathLst>
          </a:cu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/>
        </p:nvSpPr>
        <p:spPr>
          <a:xfrm>
            <a:off x="5772092" y="4724400"/>
            <a:ext cx="1238308" cy="1115803"/>
          </a:xfrm>
          <a:custGeom>
            <a:avLst/>
            <a:gdLst>
              <a:gd name="connsiteX0" fmla="*/ 0 w 1371600"/>
              <a:gd name="connsiteY0" fmla="*/ 8037 h 8037"/>
              <a:gd name="connsiteX1" fmla="*/ 161925 w 1371600"/>
              <a:gd name="connsiteY1" fmla="*/ 8037 h 8037"/>
              <a:gd name="connsiteX2" fmla="*/ 338137 w 1371600"/>
              <a:gd name="connsiteY2" fmla="*/ 8037 h 8037"/>
              <a:gd name="connsiteX3" fmla="*/ 490537 w 1371600"/>
              <a:gd name="connsiteY3" fmla="*/ 8037 h 8037"/>
              <a:gd name="connsiteX4" fmla="*/ 571500 w 1371600"/>
              <a:gd name="connsiteY4" fmla="*/ 8037 h 8037"/>
              <a:gd name="connsiteX5" fmla="*/ 728662 w 1371600"/>
              <a:gd name="connsiteY5" fmla="*/ 8037 h 8037"/>
              <a:gd name="connsiteX6" fmla="*/ 885825 w 1371600"/>
              <a:gd name="connsiteY6" fmla="*/ 8037 h 8037"/>
              <a:gd name="connsiteX7" fmla="*/ 1057275 w 1371600"/>
              <a:gd name="connsiteY7" fmla="*/ 3274 h 8037"/>
              <a:gd name="connsiteX8" fmla="*/ 1204912 w 1371600"/>
              <a:gd name="connsiteY8" fmla="*/ 8037 h 8037"/>
              <a:gd name="connsiteX9" fmla="*/ 1371600 w 1371600"/>
              <a:gd name="connsiteY9" fmla="*/ 3274 h 8037"/>
              <a:gd name="connsiteX0" fmla="*/ 0 w 10521"/>
              <a:gd name="connsiteY0" fmla="*/ 5926 h 5980"/>
              <a:gd name="connsiteX1" fmla="*/ 1181 w 10521"/>
              <a:gd name="connsiteY1" fmla="*/ 5926 h 5980"/>
              <a:gd name="connsiteX2" fmla="*/ 2465 w 10521"/>
              <a:gd name="connsiteY2" fmla="*/ 5926 h 5980"/>
              <a:gd name="connsiteX3" fmla="*/ 3576 w 10521"/>
              <a:gd name="connsiteY3" fmla="*/ 5926 h 5980"/>
              <a:gd name="connsiteX4" fmla="*/ 4167 w 10521"/>
              <a:gd name="connsiteY4" fmla="*/ 5926 h 5980"/>
              <a:gd name="connsiteX5" fmla="*/ 5312 w 10521"/>
              <a:gd name="connsiteY5" fmla="*/ 5926 h 5980"/>
              <a:gd name="connsiteX6" fmla="*/ 6458 w 10521"/>
              <a:gd name="connsiteY6" fmla="*/ 5926 h 5980"/>
              <a:gd name="connsiteX7" fmla="*/ 7708 w 10521"/>
              <a:gd name="connsiteY7" fmla="*/ 0 h 5980"/>
              <a:gd name="connsiteX8" fmla="*/ 8785 w 10521"/>
              <a:gd name="connsiteY8" fmla="*/ 5926 h 5980"/>
              <a:gd name="connsiteX9" fmla="*/ 10521 w 10521"/>
              <a:gd name="connsiteY9" fmla="*/ 5925 h 5980"/>
              <a:gd name="connsiteX0" fmla="*/ 0 w 10000"/>
              <a:gd name="connsiteY0" fmla="*/ 1367509 h 1468806"/>
              <a:gd name="connsiteX1" fmla="*/ 1123 w 10000"/>
              <a:gd name="connsiteY1" fmla="*/ 1367509 h 1468806"/>
              <a:gd name="connsiteX2" fmla="*/ 2343 w 10000"/>
              <a:gd name="connsiteY2" fmla="*/ 1367509 h 1468806"/>
              <a:gd name="connsiteX3" fmla="*/ 3399 w 10000"/>
              <a:gd name="connsiteY3" fmla="*/ 1367509 h 1468806"/>
              <a:gd name="connsiteX4" fmla="*/ 3961 w 10000"/>
              <a:gd name="connsiteY4" fmla="*/ 1367509 h 1468806"/>
              <a:gd name="connsiteX5" fmla="*/ 5049 w 10000"/>
              <a:gd name="connsiteY5" fmla="*/ 0 h 1468806"/>
              <a:gd name="connsiteX6" fmla="*/ 6138 w 10000"/>
              <a:gd name="connsiteY6" fmla="*/ 1367509 h 1468806"/>
              <a:gd name="connsiteX7" fmla="*/ 7326 w 10000"/>
              <a:gd name="connsiteY7" fmla="*/ 1357599 h 1468806"/>
              <a:gd name="connsiteX8" fmla="*/ 8350 w 10000"/>
              <a:gd name="connsiteY8" fmla="*/ 1367509 h 1468806"/>
              <a:gd name="connsiteX9" fmla="*/ 10000 w 10000"/>
              <a:gd name="connsiteY9" fmla="*/ 1367507 h 1468806"/>
              <a:gd name="connsiteX0" fmla="*/ 0 w 10000"/>
              <a:gd name="connsiteY0" fmla="*/ 1448907 h 1550204"/>
              <a:gd name="connsiteX1" fmla="*/ 1123 w 10000"/>
              <a:gd name="connsiteY1" fmla="*/ 1448907 h 1550204"/>
              <a:gd name="connsiteX2" fmla="*/ 2343 w 10000"/>
              <a:gd name="connsiteY2" fmla="*/ 1448907 h 1550204"/>
              <a:gd name="connsiteX3" fmla="*/ 3399 w 10000"/>
              <a:gd name="connsiteY3" fmla="*/ 1448907 h 1550204"/>
              <a:gd name="connsiteX4" fmla="*/ 3961 w 10000"/>
              <a:gd name="connsiteY4" fmla="*/ 1448907 h 1550204"/>
              <a:gd name="connsiteX5" fmla="*/ 5049 w 10000"/>
              <a:gd name="connsiteY5" fmla="*/ 81398 h 1550204"/>
              <a:gd name="connsiteX6" fmla="*/ 6138 w 10000"/>
              <a:gd name="connsiteY6" fmla="*/ 1448907 h 1550204"/>
              <a:gd name="connsiteX7" fmla="*/ 7326 w 10000"/>
              <a:gd name="connsiteY7" fmla="*/ 1438997 h 1550204"/>
              <a:gd name="connsiteX8" fmla="*/ 8350 w 10000"/>
              <a:gd name="connsiteY8" fmla="*/ 1448907 h 1550204"/>
              <a:gd name="connsiteX9" fmla="*/ 10000 w 10000"/>
              <a:gd name="connsiteY9" fmla="*/ 1448905 h 1550204"/>
              <a:gd name="connsiteX0" fmla="*/ 0 w 10000"/>
              <a:gd name="connsiteY0" fmla="*/ 1375403 h 1476700"/>
              <a:gd name="connsiteX1" fmla="*/ 1123 w 10000"/>
              <a:gd name="connsiteY1" fmla="*/ 1375403 h 1476700"/>
              <a:gd name="connsiteX2" fmla="*/ 2343 w 10000"/>
              <a:gd name="connsiteY2" fmla="*/ 1375403 h 1476700"/>
              <a:gd name="connsiteX3" fmla="*/ 3399 w 10000"/>
              <a:gd name="connsiteY3" fmla="*/ 1375403 h 1476700"/>
              <a:gd name="connsiteX4" fmla="*/ 3961 w 10000"/>
              <a:gd name="connsiteY4" fmla="*/ 1375403 h 1476700"/>
              <a:gd name="connsiteX5" fmla="*/ 5049 w 10000"/>
              <a:gd name="connsiteY5" fmla="*/ 7894 h 1476700"/>
              <a:gd name="connsiteX6" fmla="*/ 6138 w 10000"/>
              <a:gd name="connsiteY6" fmla="*/ 1375403 h 1476700"/>
              <a:gd name="connsiteX7" fmla="*/ 7326 w 10000"/>
              <a:gd name="connsiteY7" fmla="*/ 1365493 h 1476700"/>
              <a:gd name="connsiteX8" fmla="*/ 8350 w 10000"/>
              <a:gd name="connsiteY8" fmla="*/ 1375403 h 1476700"/>
              <a:gd name="connsiteX9" fmla="*/ 10000 w 10000"/>
              <a:gd name="connsiteY9" fmla="*/ 1375401 h 1476700"/>
              <a:gd name="connsiteX0" fmla="*/ 0 w 10000"/>
              <a:gd name="connsiteY0" fmla="*/ 2323784 h 2495547"/>
              <a:gd name="connsiteX1" fmla="*/ 1123 w 10000"/>
              <a:gd name="connsiteY1" fmla="*/ 2323784 h 2495547"/>
              <a:gd name="connsiteX2" fmla="*/ 2343 w 10000"/>
              <a:gd name="connsiteY2" fmla="*/ 2323784 h 2495547"/>
              <a:gd name="connsiteX3" fmla="*/ 3399 w 10000"/>
              <a:gd name="connsiteY3" fmla="*/ 2323784 h 2495547"/>
              <a:gd name="connsiteX4" fmla="*/ 3961 w 10000"/>
              <a:gd name="connsiteY4" fmla="*/ 2323784 h 2495547"/>
              <a:gd name="connsiteX5" fmla="*/ 5313 w 10000"/>
              <a:gd name="connsiteY5" fmla="*/ 4964 h 2495547"/>
              <a:gd name="connsiteX6" fmla="*/ 6138 w 10000"/>
              <a:gd name="connsiteY6" fmla="*/ 2323784 h 2495547"/>
              <a:gd name="connsiteX7" fmla="*/ 7326 w 10000"/>
              <a:gd name="connsiteY7" fmla="*/ 2313874 h 2495547"/>
              <a:gd name="connsiteX8" fmla="*/ 8350 w 10000"/>
              <a:gd name="connsiteY8" fmla="*/ 2323784 h 2495547"/>
              <a:gd name="connsiteX9" fmla="*/ 10000 w 10000"/>
              <a:gd name="connsiteY9" fmla="*/ 2323782 h 2495547"/>
              <a:gd name="connsiteX0" fmla="*/ 0 w 10000"/>
              <a:gd name="connsiteY0" fmla="*/ 2332319 h 2500817"/>
              <a:gd name="connsiteX1" fmla="*/ 1123 w 10000"/>
              <a:gd name="connsiteY1" fmla="*/ 2332319 h 2500817"/>
              <a:gd name="connsiteX2" fmla="*/ 2343 w 10000"/>
              <a:gd name="connsiteY2" fmla="*/ 2332319 h 2500817"/>
              <a:gd name="connsiteX3" fmla="*/ 3399 w 10000"/>
              <a:gd name="connsiteY3" fmla="*/ 2332319 h 2500817"/>
              <a:gd name="connsiteX4" fmla="*/ 2806 w 10000"/>
              <a:gd name="connsiteY4" fmla="*/ 1420647 h 2500817"/>
              <a:gd name="connsiteX5" fmla="*/ 5313 w 10000"/>
              <a:gd name="connsiteY5" fmla="*/ 13499 h 2500817"/>
              <a:gd name="connsiteX6" fmla="*/ 6138 w 10000"/>
              <a:gd name="connsiteY6" fmla="*/ 2332319 h 2500817"/>
              <a:gd name="connsiteX7" fmla="*/ 7326 w 10000"/>
              <a:gd name="connsiteY7" fmla="*/ 2322409 h 2500817"/>
              <a:gd name="connsiteX8" fmla="*/ 8350 w 10000"/>
              <a:gd name="connsiteY8" fmla="*/ 2332319 h 2500817"/>
              <a:gd name="connsiteX9" fmla="*/ 10000 w 10000"/>
              <a:gd name="connsiteY9" fmla="*/ 2332317 h 2500817"/>
              <a:gd name="connsiteX0" fmla="*/ 0 w 10000"/>
              <a:gd name="connsiteY0" fmla="*/ 2321838 h 2406674"/>
              <a:gd name="connsiteX1" fmla="*/ 1123 w 10000"/>
              <a:gd name="connsiteY1" fmla="*/ 2321838 h 2406674"/>
              <a:gd name="connsiteX2" fmla="*/ 2343 w 10000"/>
              <a:gd name="connsiteY2" fmla="*/ 2321838 h 2406674"/>
              <a:gd name="connsiteX3" fmla="*/ 3399 w 10000"/>
              <a:gd name="connsiteY3" fmla="*/ 2321838 h 2406674"/>
              <a:gd name="connsiteX4" fmla="*/ 2806 w 10000"/>
              <a:gd name="connsiteY4" fmla="*/ 1410166 h 2406674"/>
              <a:gd name="connsiteX5" fmla="*/ 5313 w 10000"/>
              <a:gd name="connsiteY5" fmla="*/ 3018 h 2406674"/>
              <a:gd name="connsiteX6" fmla="*/ 6303 w 10000"/>
              <a:gd name="connsiteY6" fmla="*/ 1073243 h 2406674"/>
              <a:gd name="connsiteX7" fmla="*/ 7326 w 10000"/>
              <a:gd name="connsiteY7" fmla="*/ 2311928 h 2406674"/>
              <a:gd name="connsiteX8" fmla="*/ 8350 w 10000"/>
              <a:gd name="connsiteY8" fmla="*/ 2321838 h 2406674"/>
              <a:gd name="connsiteX9" fmla="*/ 10000 w 10000"/>
              <a:gd name="connsiteY9" fmla="*/ 2321836 h 2406674"/>
              <a:gd name="connsiteX0" fmla="*/ 0 w 10000"/>
              <a:gd name="connsiteY0" fmla="*/ 2323097 h 2407933"/>
              <a:gd name="connsiteX1" fmla="*/ 1123 w 10000"/>
              <a:gd name="connsiteY1" fmla="*/ 2323097 h 2407933"/>
              <a:gd name="connsiteX2" fmla="*/ 2343 w 10000"/>
              <a:gd name="connsiteY2" fmla="*/ 2323097 h 2407933"/>
              <a:gd name="connsiteX3" fmla="*/ 3399 w 10000"/>
              <a:gd name="connsiteY3" fmla="*/ 2323097 h 2407933"/>
              <a:gd name="connsiteX4" fmla="*/ 3862 w 10000"/>
              <a:gd name="connsiteY4" fmla="*/ 1480792 h 2407933"/>
              <a:gd name="connsiteX5" fmla="*/ 5313 w 10000"/>
              <a:gd name="connsiteY5" fmla="*/ 4277 h 2407933"/>
              <a:gd name="connsiteX6" fmla="*/ 6303 w 10000"/>
              <a:gd name="connsiteY6" fmla="*/ 1074502 h 2407933"/>
              <a:gd name="connsiteX7" fmla="*/ 7326 w 10000"/>
              <a:gd name="connsiteY7" fmla="*/ 2313187 h 2407933"/>
              <a:gd name="connsiteX8" fmla="*/ 8350 w 10000"/>
              <a:gd name="connsiteY8" fmla="*/ 2323097 h 2407933"/>
              <a:gd name="connsiteX9" fmla="*/ 10000 w 10000"/>
              <a:gd name="connsiteY9" fmla="*/ 2323095 h 2407933"/>
              <a:gd name="connsiteX0" fmla="*/ 0 w 10000"/>
              <a:gd name="connsiteY0" fmla="*/ 2322862 h 2385253"/>
              <a:gd name="connsiteX1" fmla="*/ 1123 w 10000"/>
              <a:gd name="connsiteY1" fmla="*/ 2322862 h 2385253"/>
              <a:gd name="connsiteX2" fmla="*/ 2343 w 10000"/>
              <a:gd name="connsiteY2" fmla="*/ 2322862 h 2385253"/>
              <a:gd name="connsiteX3" fmla="*/ 3399 w 10000"/>
              <a:gd name="connsiteY3" fmla="*/ 2322862 h 2385253"/>
              <a:gd name="connsiteX4" fmla="*/ 3862 w 10000"/>
              <a:gd name="connsiteY4" fmla="*/ 1480557 h 2385253"/>
              <a:gd name="connsiteX5" fmla="*/ 5313 w 10000"/>
              <a:gd name="connsiteY5" fmla="*/ 4042 h 2385253"/>
              <a:gd name="connsiteX6" fmla="*/ 6303 w 10000"/>
              <a:gd name="connsiteY6" fmla="*/ 1074267 h 2385253"/>
              <a:gd name="connsiteX7" fmla="*/ 7161 w 10000"/>
              <a:gd name="connsiteY7" fmla="*/ 2025576 h 2385253"/>
              <a:gd name="connsiteX8" fmla="*/ 8350 w 10000"/>
              <a:gd name="connsiteY8" fmla="*/ 2322862 h 2385253"/>
              <a:gd name="connsiteX9" fmla="*/ 10000 w 10000"/>
              <a:gd name="connsiteY9" fmla="*/ 2322860 h 2385253"/>
              <a:gd name="connsiteX0" fmla="*/ 0 w 10000"/>
              <a:gd name="connsiteY0" fmla="*/ 2322862 h 2348553"/>
              <a:gd name="connsiteX1" fmla="*/ 1123 w 10000"/>
              <a:gd name="connsiteY1" fmla="*/ 2322862 h 2348553"/>
              <a:gd name="connsiteX2" fmla="*/ 2343 w 10000"/>
              <a:gd name="connsiteY2" fmla="*/ 2322862 h 2348553"/>
              <a:gd name="connsiteX3" fmla="*/ 3465 w 10000"/>
              <a:gd name="connsiteY3" fmla="*/ 1976031 h 2348553"/>
              <a:gd name="connsiteX4" fmla="*/ 3862 w 10000"/>
              <a:gd name="connsiteY4" fmla="*/ 1480557 h 2348553"/>
              <a:gd name="connsiteX5" fmla="*/ 5313 w 10000"/>
              <a:gd name="connsiteY5" fmla="*/ 4042 h 2348553"/>
              <a:gd name="connsiteX6" fmla="*/ 6303 w 10000"/>
              <a:gd name="connsiteY6" fmla="*/ 1074267 h 2348553"/>
              <a:gd name="connsiteX7" fmla="*/ 7161 w 10000"/>
              <a:gd name="connsiteY7" fmla="*/ 2025576 h 2348553"/>
              <a:gd name="connsiteX8" fmla="*/ 8350 w 10000"/>
              <a:gd name="connsiteY8" fmla="*/ 2322862 h 2348553"/>
              <a:gd name="connsiteX9" fmla="*/ 10000 w 10000"/>
              <a:gd name="connsiteY9" fmla="*/ 2322860 h 2348553"/>
              <a:gd name="connsiteX0" fmla="*/ 0 w 10000"/>
              <a:gd name="connsiteY0" fmla="*/ 2322862 h 2341087"/>
              <a:gd name="connsiteX1" fmla="*/ 1123 w 10000"/>
              <a:gd name="connsiteY1" fmla="*/ 2322862 h 2341087"/>
              <a:gd name="connsiteX2" fmla="*/ 2343 w 10000"/>
              <a:gd name="connsiteY2" fmla="*/ 2283224 h 2341087"/>
              <a:gd name="connsiteX3" fmla="*/ 3465 w 10000"/>
              <a:gd name="connsiteY3" fmla="*/ 1976031 h 2341087"/>
              <a:gd name="connsiteX4" fmla="*/ 3862 w 10000"/>
              <a:gd name="connsiteY4" fmla="*/ 1480557 h 2341087"/>
              <a:gd name="connsiteX5" fmla="*/ 5313 w 10000"/>
              <a:gd name="connsiteY5" fmla="*/ 4042 h 2341087"/>
              <a:gd name="connsiteX6" fmla="*/ 6303 w 10000"/>
              <a:gd name="connsiteY6" fmla="*/ 1074267 h 2341087"/>
              <a:gd name="connsiteX7" fmla="*/ 7161 w 10000"/>
              <a:gd name="connsiteY7" fmla="*/ 2025576 h 2341087"/>
              <a:gd name="connsiteX8" fmla="*/ 8350 w 10000"/>
              <a:gd name="connsiteY8" fmla="*/ 2322862 h 2341087"/>
              <a:gd name="connsiteX9" fmla="*/ 10000 w 10000"/>
              <a:gd name="connsiteY9" fmla="*/ 2322860 h 2341087"/>
              <a:gd name="connsiteX0" fmla="*/ 0 w 10000"/>
              <a:gd name="connsiteY0" fmla="*/ 2318954 h 2337179"/>
              <a:gd name="connsiteX1" fmla="*/ 1123 w 10000"/>
              <a:gd name="connsiteY1" fmla="*/ 2318954 h 2337179"/>
              <a:gd name="connsiteX2" fmla="*/ 2343 w 10000"/>
              <a:gd name="connsiteY2" fmla="*/ 2279316 h 2337179"/>
              <a:gd name="connsiteX3" fmla="*/ 3465 w 10000"/>
              <a:gd name="connsiteY3" fmla="*/ 1972123 h 2337179"/>
              <a:gd name="connsiteX4" fmla="*/ 4324 w 10000"/>
              <a:gd name="connsiteY4" fmla="*/ 1139726 h 2337179"/>
              <a:gd name="connsiteX5" fmla="*/ 5313 w 10000"/>
              <a:gd name="connsiteY5" fmla="*/ 134 h 2337179"/>
              <a:gd name="connsiteX6" fmla="*/ 6303 w 10000"/>
              <a:gd name="connsiteY6" fmla="*/ 1070359 h 2337179"/>
              <a:gd name="connsiteX7" fmla="*/ 7161 w 10000"/>
              <a:gd name="connsiteY7" fmla="*/ 2021668 h 2337179"/>
              <a:gd name="connsiteX8" fmla="*/ 8350 w 10000"/>
              <a:gd name="connsiteY8" fmla="*/ 2318954 h 2337179"/>
              <a:gd name="connsiteX9" fmla="*/ 10000 w 10000"/>
              <a:gd name="connsiteY9" fmla="*/ 2318952 h 2337179"/>
              <a:gd name="connsiteX0" fmla="*/ 0 w 10000"/>
              <a:gd name="connsiteY0" fmla="*/ 2318954 h 2321890"/>
              <a:gd name="connsiteX1" fmla="*/ 1123 w 10000"/>
              <a:gd name="connsiteY1" fmla="*/ 2318954 h 2321890"/>
              <a:gd name="connsiteX2" fmla="*/ 2343 w 10000"/>
              <a:gd name="connsiteY2" fmla="*/ 2279316 h 2321890"/>
              <a:gd name="connsiteX3" fmla="*/ 3465 w 10000"/>
              <a:gd name="connsiteY3" fmla="*/ 1972123 h 2321890"/>
              <a:gd name="connsiteX4" fmla="*/ 4324 w 10000"/>
              <a:gd name="connsiteY4" fmla="*/ 1139726 h 2321890"/>
              <a:gd name="connsiteX5" fmla="*/ 5313 w 10000"/>
              <a:gd name="connsiteY5" fmla="*/ 134 h 2321890"/>
              <a:gd name="connsiteX6" fmla="*/ 6303 w 10000"/>
              <a:gd name="connsiteY6" fmla="*/ 1070359 h 2321890"/>
              <a:gd name="connsiteX7" fmla="*/ 7161 w 10000"/>
              <a:gd name="connsiteY7" fmla="*/ 2021668 h 2321890"/>
              <a:gd name="connsiteX8" fmla="*/ 8383 w 10000"/>
              <a:gd name="connsiteY8" fmla="*/ 2289226 h 2321890"/>
              <a:gd name="connsiteX9" fmla="*/ 10000 w 10000"/>
              <a:gd name="connsiteY9" fmla="*/ 2318952 h 2321890"/>
              <a:gd name="connsiteX0" fmla="*/ 0 w 10000"/>
              <a:gd name="connsiteY0" fmla="*/ 2318952 h 2321888"/>
              <a:gd name="connsiteX1" fmla="*/ 1123 w 10000"/>
              <a:gd name="connsiteY1" fmla="*/ 2318952 h 2321888"/>
              <a:gd name="connsiteX2" fmla="*/ 2343 w 10000"/>
              <a:gd name="connsiteY2" fmla="*/ 2279314 h 2321888"/>
              <a:gd name="connsiteX3" fmla="*/ 3465 w 10000"/>
              <a:gd name="connsiteY3" fmla="*/ 1972121 h 2321888"/>
              <a:gd name="connsiteX4" fmla="*/ 4324 w 10000"/>
              <a:gd name="connsiteY4" fmla="*/ 1139724 h 2321888"/>
              <a:gd name="connsiteX5" fmla="*/ 5313 w 10000"/>
              <a:gd name="connsiteY5" fmla="*/ 132 h 2321888"/>
              <a:gd name="connsiteX6" fmla="*/ 6303 w 10000"/>
              <a:gd name="connsiteY6" fmla="*/ 1070357 h 2321888"/>
              <a:gd name="connsiteX7" fmla="*/ 7161 w 10000"/>
              <a:gd name="connsiteY7" fmla="*/ 1952300 h 2321888"/>
              <a:gd name="connsiteX8" fmla="*/ 8383 w 10000"/>
              <a:gd name="connsiteY8" fmla="*/ 2289224 h 2321888"/>
              <a:gd name="connsiteX9" fmla="*/ 10000 w 10000"/>
              <a:gd name="connsiteY9" fmla="*/ 2318950 h 2321888"/>
              <a:gd name="connsiteX0" fmla="*/ 0 w 9010"/>
              <a:gd name="connsiteY0" fmla="*/ 2338771 h 2338771"/>
              <a:gd name="connsiteX1" fmla="*/ 133 w 9010"/>
              <a:gd name="connsiteY1" fmla="*/ 2318952 h 2338771"/>
              <a:gd name="connsiteX2" fmla="*/ 1353 w 9010"/>
              <a:gd name="connsiteY2" fmla="*/ 2279314 h 2338771"/>
              <a:gd name="connsiteX3" fmla="*/ 2475 w 9010"/>
              <a:gd name="connsiteY3" fmla="*/ 1972121 h 2338771"/>
              <a:gd name="connsiteX4" fmla="*/ 3334 w 9010"/>
              <a:gd name="connsiteY4" fmla="*/ 1139724 h 2338771"/>
              <a:gd name="connsiteX5" fmla="*/ 4323 w 9010"/>
              <a:gd name="connsiteY5" fmla="*/ 132 h 2338771"/>
              <a:gd name="connsiteX6" fmla="*/ 5313 w 9010"/>
              <a:gd name="connsiteY6" fmla="*/ 1070357 h 2338771"/>
              <a:gd name="connsiteX7" fmla="*/ 6171 w 9010"/>
              <a:gd name="connsiteY7" fmla="*/ 1952300 h 2338771"/>
              <a:gd name="connsiteX8" fmla="*/ 7393 w 9010"/>
              <a:gd name="connsiteY8" fmla="*/ 2289224 h 2338771"/>
              <a:gd name="connsiteX9" fmla="*/ 9010 w 9010"/>
              <a:gd name="connsiteY9" fmla="*/ 2318950 h 2338771"/>
              <a:gd name="connsiteX0" fmla="*/ 0 w 10000"/>
              <a:gd name="connsiteY0" fmla="*/ 10000 h 10000"/>
              <a:gd name="connsiteX1" fmla="*/ 148 w 10000"/>
              <a:gd name="connsiteY1" fmla="*/ 9915 h 10000"/>
              <a:gd name="connsiteX2" fmla="*/ 1502 w 10000"/>
              <a:gd name="connsiteY2" fmla="*/ 9746 h 10000"/>
              <a:gd name="connsiteX3" fmla="*/ 2747 w 10000"/>
              <a:gd name="connsiteY3" fmla="*/ 8432 h 10000"/>
              <a:gd name="connsiteX4" fmla="*/ 3700 w 10000"/>
              <a:gd name="connsiteY4" fmla="*/ 4661 h 10000"/>
              <a:gd name="connsiteX5" fmla="*/ 4798 w 10000"/>
              <a:gd name="connsiteY5" fmla="*/ 1 h 10000"/>
              <a:gd name="connsiteX6" fmla="*/ 5897 w 10000"/>
              <a:gd name="connsiteY6" fmla="*/ 4577 h 10000"/>
              <a:gd name="connsiteX7" fmla="*/ 6849 w 10000"/>
              <a:gd name="connsiteY7" fmla="*/ 8348 h 10000"/>
              <a:gd name="connsiteX8" fmla="*/ 8205 w 10000"/>
              <a:gd name="connsiteY8" fmla="*/ 9788 h 10000"/>
              <a:gd name="connsiteX9" fmla="*/ 10000 w 10000"/>
              <a:gd name="connsiteY9" fmla="*/ 9915 h 10000"/>
              <a:gd name="connsiteX0" fmla="*/ 0 w 9487"/>
              <a:gd name="connsiteY0" fmla="*/ 10000 h 10000"/>
              <a:gd name="connsiteX1" fmla="*/ 148 w 9487"/>
              <a:gd name="connsiteY1" fmla="*/ 9915 h 10000"/>
              <a:gd name="connsiteX2" fmla="*/ 1502 w 9487"/>
              <a:gd name="connsiteY2" fmla="*/ 9746 h 10000"/>
              <a:gd name="connsiteX3" fmla="*/ 2747 w 9487"/>
              <a:gd name="connsiteY3" fmla="*/ 8432 h 10000"/>
              <a:gd name="connsiteX4" fmla="*/ 3700 w 9487"/>
              <a:gd name="connsiteY4" fmla="*/ 4661 h 10000"/>
              <a:gd name="connsiteX5" fmla="*/ 4798 w 9487"/>
              <a:gd name="connsiteY5" fmla="*/ 1 h 10000"/>
              <a:gd name="connsiteX6" fmla="*/ 5897 w 9487"/>
              <a:gd name="connsiteY6" fmla="*/ 4577 h 10000"/>
              <a:gd name="connsiteX7" fmla="*/ 6849 w 9487"/>
              <a:gd name="connsiteY7" fmla="*/ 8348 h 10000"/>
              <a:gd name="connsiteX8" fmla="*/ 8205 w 9487"/>
              <a:gd name="connsiteY8" fmla="*/ 9788 h 10000"/>
              <a:gd name="connsiteX9" fmla="*/ 9487 w 9487"/>
              <a:gd name="connsiteY9" fmla="*/ 9915 h 10000"/>
              <a:gd name="connsiteX0" fmla="*/ 0 w 10039"/>
              <a:gd name="connsiteY0" fmla="*/ 9873 h 9921"/>
              <a:gd name="connsiteX1" fmla="*/ 195 w 10039"/>
              <a:gd name="connsiteY1" fmla="*/ 9915 h 9921"/>
              <a:gd name="connsiteX2" fmla="*/ 1622 w 10039"/>
              <a:gd name="connsiteY2" fmla="*/ 9746 h 9921"/>
              <a:gd name="connsiteX3" fmla="*/ 2935 w 10039"/>
              <a:gd name="connsiteY3" fmla="*/ 8432 h 9921"/>
              <a:gd name="connsiteX4" fmla="*/ 3939 w 10039"/>
              <a:gd name="connsiteY4" fmla="*/ 4661 h 9921"/>
              <a:gd name="connsiteX5" fmla="*/ 5096 w 10039"/>
              <a:gd name="connsiteY5" fmla="*/ 1 h 9921"/>
              <a:gd name="connsiteX6" fmla="*/ 6255 w 10039"/>
              <a:gd name="connsiteY6" fmla="*/ 4577 h 9921"/>
              <a:gd name="connsiteX7" fmla="*/ 7258 w 10039"/>
              <a:gd name="connsiteY7" fmla="*/ 8348 h 9921"/>
              <a:gd name="connsiteX8" fmla="*/ 8688 w 10039"/>
              <a:gd name="connsiteY8" fmla="*/ 9788 h 9921"/>
              <a:gd name="connsiteX9" fmla="*/ 10039 w 10039"/>
              <a:gd name="connsiteY9" fmla="*/ 9915 h 9921"/>
              <a:gd name="connsiteX0" fmla="*/ 0 w 10000"/>
              <a:gd name="connsiteY0" fmla="*/ 9952 h 10000"/>
              <a:gd name="connsiteX1" fmla="*/ 194 w 10000"/>
              <a:gd name="connsiteY1" fmla="*/ 9994 h 10000"/>
              <a:gd name="connsiteX2" fmla="*/ 1616 w 10000"/>
              <a:gd name="connsiteY2" fmla="*/ 9824 h 10000"/>
              <a:gd name="connsiteX3" fmla="*/ 2924 w 10000"/>
              <a:gd name="connsiteY3" fmla="*/ 8499 h 10000"/>
              <a:gd name="connsiteX4" fmla="*/ 3924 w 10000"/>
              <a:gd name="connsiteY4" fmla="*/ 4698 h 10000"/>
              <a:gd name="connsiteX5" fmla="*/ 5076 w 10000"/>
              <a:gd name="connsiteY5" fmla="*/ 1 h 10000"/>
              <a:gd name="connsiteX6" fmla="*/ 6231 w 10000"/>
              <a:gd name="connsiteY6" fmla="*/ 4613 h 10000"/>
              <a:gd name="connsiteX7" fmla="*/ 7230 w 10000"/>
              <a:gd name="connsiteY7" fmla="*/ 8414 h 10000"/>
              <a:gd name="connsiteX8" fmla="*/ 8654 w 10000"/>
              <a:gd name="connsiteY8" fmla="*/ 9866 h 10000"/>
              <a:gd name="connsiteX9" fmla="*/ 10000 w 10000"/>
              <a:gd name="connsiteY9" fmla="*/ 9994 h 10000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654 w 10000"/>
              <a:gd name="connsiteY8" fmla="*/ 9866 h 10006"/>
              <a:gd name="connsiteX9" fmla="*/ 10000 w 10000"/>
              <a:gd name="connsiteY9" fmla="*/ 9994 h 10006"/>
              <a:gd name="connsiteX0" fmla="*/ 0 w 10000"/>
              <a:gd name="connsiteY0" fmla="*/ 9952 h 10006"/>
              <a:gd name="connsiteX1" fmla="*/ 194 w 10000"/>
              <a:gd name="connsiteY1" fmla="*/ 9994 h 10006"/>
              <a:gd name="connsiteX2" fmla="*/ 1616 w 10000"/>
              <a:gd name="connsiteY2" fmla="*/ 9696 h 10006"/>
              <a:gd name="connsiteX3" fmla="*/ 2924 w 10000"/>
              <a:gd name="connsiteY3" fmla="*/ 8499 h 10006"/>
              <a:gd name="connsiteX4" fmla="*/ 3924 w 10000"/>
              <a:gd name="connsiteY4" fmla="*/ 4698 h 10006"/>
              <a:gd name="connsiteX5" fmla="*/ 5076 w 10000"/>
              <a:gd name="connsiteY5" fmla="*/ 1 h 10006"/>
              <a:gd name="connsiteX6" fmla="*/ 6231 w 10000"/>
              <a:gd name="connsiteY6" fmla="*/ 4613 h 10006"/>
              <a:gd name="connsiteX7" fmla="*/ 7230 w 10000"/>
              <a:gd name="connsiteY7" fmla="*/ 8414 h 10006"/>
              <a:gd name="connsiteX8" fmla="*/ 8577 w 10000"/>
              <a:gd name="connsiteY8" fmla="*/ 9695 h 10006"/>
              <a:gd name="connsiteX9" fmla="*/ 10000 w 10000"/>
              <a:gd name="connsiteY9" fmla="*/ 9994 h 100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000" h="10006">
                <a:moveTo>
                  <a:pt x="0" y="9952"/>
                </a:moveTo>
                <a:cubicBezTo>
                  <a:pt x="435" y="9952"/>
                  <a:pt x="-75" y="10037"/>
                  <a:pt x="194" y="9994"/>
                </a:cubicBezTo>
                <a:cubicBezTo>
                  <a:pt x="463" y="9951"/>
                  <a:pt x="1161" y="9945"/>
                  <a:pt x="1616" y="9696"/>
                </a:cubicBezTo>
                <a:cubicBezTo>
                  <a:pt x="2071" y="9447"/>
                  <a:pt x="2539" y="9332"/>
                  <a:pt x="2924" y="8499"/>
                </a:cubicBezTo>
                <a:cubicBezTo>
                  <a:pt x="3309" y="7666"/>
                  <a:pt x="3565" y="6114"/>
                  <a:pt x="3924" y="4698"/>
                </a:cubicBezTo>
                <a:cubicBezTo>
                  <a:pt x="4283" y="3282"/>
                  <a:pt x="4693" y="15"/>
                  <a:pt x="5076" y="1"/>
                </a:cubicBezTo>
                <a:cubicBezTo>
                  <a:pt x="5461" y="-13"/>
                  <a:pt x="5871" y="3210"/>
                  <a:pt x="6231" y="4613"/>
                </a:cubicBezTo>
                <a:cubicBezTo>
                  <a:pt x="6589" y="6016"/>
                  <a:pt x="6839" y="7567"/>
                  <a:pt x="7230" y="8414"/>
                </a:cubicBezTo>
                <a:cubicBezTo>
                  <a:pt x="7621" y="9261"/>
                  <a:pt x="8115" y="9432"/>
                  <a:pt x="8577" y="9695"/>
                </a:cubicBezTo>
                <a:cubicBezTo>
                  <a:pt x="9038" y="9958"/>
                  <a:pt x="9410" y="9909"/>
                  <a:pt x="10000" y="9994"/>
                </a:cubicBezTo>
              </a:path>
            </a:pathLst>
          </a:custGeom>
          <a:noFill/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029200" y="6019800"/>
            <a:ext cx="1752600" cy="0"/>
          </a:xfrm>
          <a:prstGeom prst="straightConnector1">
            <a:avLst/>
          </a:prstGeom>
          <a:ln w="19050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2438400" y="6019800"/>
            <a:ext cx="1752600" cy="0"/>
          </a:xfrm>
          <a:prstGeom prst="straightConnector1">
            <a:avLst/>
          </a:prstGeom>
          <a:ln w="1905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191000" y="6019800"/>
            <a:ext cx="838200" cy="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334000" y="612380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8000"/>
                </a:solidFill>
                <a:latin typeface="+mn-lt"/>
              </a:rPr>
              <a:t>Positive </a:t>
            </a:r>
            <a:r>
              <a:rPr lang="fr-FR" sz="1200" b="1" dirty="0" err="1" smtClean="0">
                <a:solidFill>
                  <a:srgbClr val="008000"/>
                </a:solidFill>
                <a:latin typeface="+mn-lt"/>
              </a:rPr>
              <a:t>bump</a:t>
            </a:r>
            <a:endParaRPr lang="en-GB" sz="1200" b="1" dirty="0">
              <a:solidFill>
                <a:srgbClr val="008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3200" y="6123801"/>
            <a:ext cx="1219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solidFill>
                  <a:srgbClr val="FF0000"/>
                </a:solidFill>
                <a:latin typeface="+mn-lt"/>
              </a:rPr>
              <a:t>Negative</a:t>
            </a:r>
            <a:r>
              <a:rPr lang="fr-FR" sz="12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1200" b="1" dirty="0" err="1" smtClean="0">
                <a:solidFill>
                  <a:srgbClr val="FF0000"/>
                </a:solidFill>
                <a:latin typeface="+mn-lt"/>
              </a:rPr>
              <a:t>bump</a:t>
            </a:r>
            <a:endParaRPr lang="en-GB" sz="12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14800" y="6123801"/>
            <a:ext cx="10859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smtClean="0">
                <a:solidFill>
                  <a:srgbClr val="0070C0"/>
                </a:solidFill>
                <a:latin typeface="+mn-lt"/>
              </a:rPr>
              <a:t>4 or 6 sigma</a:t>
            </a:r>
            <a:endParaRPr lang="en-GB" sz="1200" b="1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58000" y="61238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+mn-lt"/>
              </a:rPr>
              <a:t>Losses</a:t>
            </a:r>
            <a:r>
              <a:rPr lang="fr-FR" sz="1200" b="1" dirty="0" smtClean="0">
                <a:latin typeface="+mn-lt"/>
              </a:rPr>
              <a:t> 10% or 2%</a:t>
            </a:r>
            <a:endParaRPr lang="en-GB" sz="1200" b="1" dirty="0">
              <a:latin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219200" y="6123801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b="1" dirty="0" err="1" smtClean="0">
                <a:latin typeface="+mn-lt"/>
              </a:rPr>
              <a:t>Losses</a:t>
            </a:r>
            <a:r>
              <a:rPr lang="fr-FR" sz="1200" b="1" dirty="0" smtClean="0">
                <a:latin typeface="+mn-lt"/>
              </a:rPr>
              <a:t> 10% or 2%</a:t>
            </a:r>
            <a:endParaRPr lang="en-GB" sz="1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196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fr-FR" sz="2800" dirty="0" err="1"/>
              <a:t>Method</a:t>
            </a:r>
            <a:r>
              <a:rPr lang="fr-FR" sz="2800" dirty="0"/>
              <a:t> </a:t>
            </a:r>
            <a:r>
              <a:rPr lang="fr-FR" sz="2800" dirty="0" err="1"/>
              <a:t>used</a:t>
            </a:r>
            <a:r>
              <a:rPr lang="fr-FR" sz="2800" dirty="0"/>
              <a:t> to </a:t>
            </a:r>
            <a:r>
              <a:rPr lang="fr-FR" sz="2800" dirty="0" err="1"/>
              <a:t>measure</a:t>
            </a:r>
            <a:r>
              <a:rPr lang="fr-FR" sz="2800" dirty="0"/>
              <a:t> the aperture</a:t>
            </a:r>
            <a:endParaRPr lang="en-GB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TIDVG 118 internal dump (beam without blow up)</a:t>
            </a:r>
          </a:p>
          <a:p>
            <a:pPr lvl="1" eaLnBrk="1" hangingPunct="1"/>
            <a:r>
              <a:rPr lang="en-US" sz="1600" dirty="0" smtClean="0"/>
              <a:t>Removed the BTV screens in TT10</a:t>
            </a:r>
          </a:p>
          <a:p>
            <a:pPr lvl="1" eaLnBrk="1" hangingPunct="1"/>
            <a:r>
              <a:rPr lang="en-GB" sz="1600" dirty="0"/>
              <a:t>Implementation of a 17mm bump </a:t>
            </a:r>
            <a:r>
              <a:rPr lang="en-GB" sz="1600" dirty="0" smtClean="0"/>
              <a:t>centred on </a:t>
            </a:r>
            <a:r>
              <a:rPr lang="en-GB" sz="1600" dirty="0"/>
              <a:t>TIDVG </a:t>
            </a:r>
            <a:r>
              <a:rPr lang="en-GB" sz="1600" dirty="0" smtClean="0"/>
              <a:t>118</a:t>
            </a:r>
          </a:p>
          <a:p>
            <a:pPr lvl="1" eaLnBrk="1" hangingPunct="1"/>
            <a:r>
              <a:rPr lang="en-US" sz="1600" dirty="0"/>
              <a:t>The purpose of this bump is to create losses </a:t>
            </a:r>
            <a:r>
              <a:rPr lang="en-US" sz="1600" dirty="0" smtClean="0"/>
              <a:t>of over </a:t>
            </a:r>
            <a:r>
              <a:rPr lang="en-US" sz="1600" dirty="0"/>
              <a:t>10</a:t>
            </a:r>
            <a:r>
              <a:rPr lang="en-US" sz="1600" dirty="0" smtClean="0"/>
              <a:t>% </a:t>
            </a:r>
            <a:r>
              <a:rPr lang="en-US" sz="1600" dirty="0"/>
              <a:t>on </a:t>
            </a:r>
            <a:r>
              <a:rPr lang="en-US" sz="1600" dirty="0" smtClean="0"/>
              <a:t>BLM 119 </a:t>
            </a:r>
          </a:p>
          <a:p>
            <a:pPr lvl="1" eaLnBrk="1" hangingPunct="1"/>
            <a:r>
              <a:rPr lang="en-US" sz="1600" dirty="0" smtClean="0"/>
              <a:t>In these </a:t>
            </a:r>
            <a:r>
              <a:rPr lang="en-US" sz="1600" dirty="0"/>
              <a:t>conditions we </a:t>
            </a:r>
            <a:r>
              <a:rPr lang="en-US" sz="1600" dirty="0" smtClean="0"/>
              <a:t>store </a:t>
            </a:r>
            <a:r>
              <a:rPr lang="en-US" sz="1600" dirty="0"/>
              <a:t>data </a:t>
            </a:r>
            <a:r>
              <a:rPr lang="en-US" sz="1600" dirty="0" smtClean="0"/>
              <a:t>from the DC </a:t>
            </a:r>
            <a:r>
              <a:rPr lang="en-US" sz="1600" dirty="0"/>
              <a:t>BCT </a:t>
            </a:r>
            <a:endParaRPr lang="en-US" sz="1600" dirty="0" smtClean="0"/>
          </a:p>
          <a:p>
            <a:pPr lvl="1" eaLnBrk="1" hangingPunct="1"/>
            <a:r>
              <a:rPr lang="en-US" sz="1600" dirty="0"/>
              <a:t>The same </a:t>
            </a:r>
            <a:r>
              <a:rPr lang="en-US" sz="1600" dirty="0" smtClean="0"/>
              <a:t>measurements </a:t>
            </a:r>
            <a:r>
              <a:rPr lang="en-US" sz="1600" dirty="0"/>
              <a:t>were done with a </a:t>
            </a:r>
            <a:r>
              <a:rPr lang="en-US" sz="1600" dirty="0" smtClean="0"/>
              <a:t>negative </a:t>
            </a:r>
            <a:r>
              <a:rPr lang="en-US" sz="1600" dirty="0"/>
              <a:t>bump </a:t>
            </a:r>
            <a:r>
              <a:rPr lang="en-US" sz="1600" dirty="0" smtClean="0"/>
              <a:t>of -10 mm</a:t>
            </a:r>
          </a:p>
          <a:p>
            <a:pPr lvl="1" eaLnBrk="1" hangingPunct="1"/>
            <a:r>
              <a:rPr lang="en-US" sz="1600" dirty="0" smtClean="0"/>
              <a:t>All these measurements have been done for </a:t>
            </a:r>
            <a:r>
              <a:rPr lang="en-US" sz="1600" b="1" dirty="0" smtClean="0">
                <a:solidFill>
                  <a:srgbClr val="0070C0"/>
                </a:solidFill>
              </a:rPr>
              <a:t> </a:t>
            </a:r>
            <a:r>
              <a:rPr lang="en-US" sz="1600" b="1" dirty="0" smtClean="0">
                <a:solidFill>
                  <a:srgbClr val="0070C0"/>
                </a:solidFill>
              </a:rPr>
              <a:t>217, 131</a:t>
            </a:r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243945"/>
            <a:ext cx="3048000" cy="138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15145"/>
            <a:ext cx="3048000" cy="1385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6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9861" r="24140" b="24462"/>
          <a:stretch/>
        </p:blipFill>
        <p:spPr bwMode="auto">
          <a:xfrm>
            <a:off x="6705600" y="2922270"/>
            <a:ext cx="1954530" cy="1421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870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" t="18744" r="1291" b="10607"/>
          <a:stretch/>
        </p:blipFill>
        <p:spPr bwMode="auto">
          <a:xfrm>
            <a:off x="4812910" y="4572000"/>
            <a:ext cx="3868371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6705601" y="2922270"/>
            <a:ext cx="1954530" cy="142113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4800600" y="4557359"/>
            <a:ext cx="3880681" cy="2072041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705600" y="2587823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+mn-lt"/>
              </a:rPr>
              <a:t>BCT DC</a:t>
            </a:r>
            <a:endParaRPr lang="en-GB" sz="1400" dirty="0"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800600" y="4188023"/>
            <a:ext cx="1447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Beam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119</a:t>
            </a:r>
            <a:endParaRPr lang="en-GB" sz="1400" dirty="0">
              <a:latin typeface="+mn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914400" y="3049488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/>
              <a:t>T</a:t>
            </a:r>
            <a:r>
              <a:rPr lang="fr-FR" sz="1400" dirty="0" err="1" smtClean="0"/>
              <a:t>heoretical</a:t>
            </a:r>
            <a:r>
              <a:rPr lang="fr-FR" sz="1400" dirty="0" smtClean="0"/>
              <a:t> </a:t>
            </a:r>
            <a:r>
              <a:rPr lang="fr-FR" sz="1400" dirty="0" err="1">
                <a:latin typeface="+mn-lt"/>
              </a:rPr>
              <a:t>b</a:t>
            </a:r>
            <a:r>
              <a:rPr lang="fr-FR" sz="1400" dirty="0" err="1" smtClean="0">
                <a:latin typeface="+mn-lt"/>
              </a:rPr>
              <a:t>ump</a:t>
            </a:r>
            <a:endParaRPr lang="en-GB" sz="1400" dirty="0">
              <a:latin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14400" y="487382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Bump</a:t>
            </a:r>
            <a:r>
              <a:rPr lang="fr-FR" sz="1400" dirty="0">
                <a:latin typeface="+mn-lt"/>
              </a:rPr>
              <a:t> </a:t>
            </a:r>
            <a:r>
              <a:rPr lang="fr-FR" sz="1400" dirty="0" smtClean="0">
                <a:latin typeface="+mn-lt"/>
              </a:rPr>
              <a:t>17mm</a:t>
            </a:r>
            <a:endParaRPr lang="en-GB" sz="1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363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TIDVG 118 (internal dump)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10%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570274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TIDVG:		</a:t>
            </a:r>
            <a:r>
              <a:rPr lang="fr-FR" dirty="0" smtClean="0">
                <a:solidFill>
                  <a:srgbClr val="00B0F0"/>
                </a:solidFill>
              </a:rPr>
              <a:t>42mm</a:t>
            </a:r>
          </a:p>
          <a:p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39.3mm</a:t>
            </a:r>
          </a:p>
          <a:p>
            <a:endParaRPr lang="en-US" dirty="0" smtClean="0"/>
          </a:p>
          <a:p>
            <a:r>
              <a:rPr lang="en-US" dirty="0"/>
              <a:t>Aperture 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40.5mm</a:t>
            </a:r>
            <a:endParaRPr lang="fr-FR" dirty="0" smtClean="0"/>
          </a:p>
          <a:p>
            <a:endParaRPr lang="fr-FR" dirty="0"/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4556447"/>
              </p:ext>
            </p:extLst>
          </p:nvPr>
        </p:nvGraphicFramePr>
        <p:xfrm>
          <a:off x="228600" y="1739161"/>
          <a:ext cx="8610600" cy="28311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974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TIDVG 118 (internal dump)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2%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495800"/>
            <a:ext cx="79248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TIDVG:		</a:t>
            </a:r>
            <a:r>
              <a:rPr lang="fr-FR" dirty="0" smtClean="0">
                <a:solidFill>
                  <a:srgbClr val="00B0F0"/>
                </a:solidFill>
              </a:rPr>
              <a:t>42 mm</a:t>
            </a:r>
          </a:p>
          <a:p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36.1 mm</a:t>
            </a:r>
          </a:p>
          <a:p>
            <a:endParaRPr lang="en-US" dirty="0" smtClean="0"/>
          </a:p>
          <a:p>
            <a:r>
              <a:rPr lang="en-US" dirty="0"/>
              <a:t>Aperture 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38 </a:t>
            </a:r>
            <a:r>
              <a:rPr lang="en-US" dirty="0" smtClean="0"/>
              <a:t>mm</a:t>
            </a:r>
          </a:p>
          <a:p>
            <a:endParaRPr lang="en-US" dirty="0"/>
          </a:p>
          <a:p>
            <a:r>
              <a:rPr lang="en-GB" dirty="0">
                <a:solidFill>
                  <a:srgbClr val="FF0000"/>
                </a:solidFill>
              </a:rPr>
              <a:t>The difference between the approximation </a:t>
            </a:r>
            <a:r>
              <a:rPr lang="en-GB" dirty="0" smtClean="0">
                <a:solidFill>
                  <a:srgbClr val="FF0000"/>
                </a:solidFill>
              </a:rPr>
              <a:t>at </a:t>
            </a:r>
            <a:r>
              <a:rPr lang="en-US" dirty="0">
                <a:solidFill>
                  <a:srgbClr val="FF0000"/>
                </a:solidFill>
              </a:rPr>
              <a:t>± </a:t>
            </a:r>
            <a:r>
              <a:rPr lang="en-GB" dirty="0" smtClean="0">
                <a:solidFill>
                  <a:srgbClr val="FF0000"/>
                </a:solidFill>
              </a:rPr>
              <a:t>2 and </a:t>
            </a:r>
            <a:r>
              <a:rPr lang="en-US" dirty="0">
                <a:solidFill>
                  <a:srgbClr val="FF0000"/>
                </a:solidFill>
              </a:rPr>
              <a:t>± </a:t>
            </a:r>
            <a:r>
              <a:rPr lang="en-GB" dirty="0" smtClean="0">
                <a:solidFill>
                  <a:srgbClr val="FF0000"/>
                </a:solidFill>
              </a:rPr>
              <a:t>3 </a:t>
            </a:r>
            <a:r>
              <a:rPr lang="en-GB" dirty="0">
                <a:solidFill>
                  <a:srgbClr val="FF0000"/>
                </a:solidFill>
              </a:rPr>
              <a:t>sigma </a:t>
            </a:r>
            <a:r>
              <a:rPr lang="en-GB" dirty="0" smtClean="0">
                <a:solidFill>
                  <a:srgbClr val="FF0000"/>
                </a:solidFill>
              </a:rPr>
              <a:t>comes from </a:t>
            </a:r>
            <a:r>
              <a:rPr lang="en-GB" dirty="0">
                <a:solidFill>
                  <a:srgbClr val="FF0000"/>
                </a:solidFill>
              </a:rPr>
              <a:t>the </a:t>
            </a:r>
            <a:r>
              <a:rPr lang="en-GB" dirty="0" smtClean="0">
                <a:solidFill>
                  <a:srgbClr val="FF0000"/>
                </a:solidFill>
              </a:rPr>
              <a:t>beam tails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fr-FR" dirty="0" smtClean="0"/>
          </a:p>
          <a:p>
            <a:endParaRPr lang="fr-FR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420818"/>
              </p:ext>
            </p:extLst>
          </p:nvPr>
        </p:nvGraphicFramePr>
        <p:xfrm>
          <a:off x="304800" y="1740932"/>
          <a:ext cx="8572500" cy="2754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6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217 (north extraction)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10%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267200"/>
            <a:ext cx="79248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ZS:		</a:t>
            </a:r>
            <a:r>
              <a:rPr lang="fr-FR" dirty="0" smtClean="0">
                <a:solidFill>
                  <a:srgbClr val="00B0F0"/>
                </a:solidFill>
              </a:rPr>
              <a:t>46mm</a:t>
            </a:r>
          </a:p>
          <a:p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</a:t>
            </a:r>
            <a:r>
              <a:rPr lang="en-US" dirty="0" smtClean="0">
                <a:solidFill>
                  <a:srgbClr val="FF0000"/>
                </a:solidFill>
              </a:rPr>
              <a:t>37 mm</a:t>
            </a:r>
          </a:p>
          <a:p>
            <a:endParaRPr lang="en-US" dirty="0" smtClean="0"/>
          </a:p>
          <a:p>
            <a:r>
              <a:rPr lang="en-US" dirty="0"/>
              <a:t>Aperture 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</a:t>
            </a:r>
            <a:r>
              <a:rPr lang="en-US" dirty="0" smtClean="0">
                <a:solidFill>
                  <a:srgbClr val="FF0000"/>
                </a:solidFill>
              </a:rPr>
              <a:t>38.4mm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Aperture restriction on the bottom </a:t>
            </a:r>
          </a:p>
          <a:p>
            <a:r>
              <a:rPr lang="en-US" dirty="0" smtClean="0">
                <a:solidFill>
                  <a:srgbClr val="FF0000"/>
                </a:solidFill>
                <a:latin typeface="+mn-lt"/>
              </a:rPr>
              <a:t>(we put usually positive bump to increase beam transmission)</a:t>
            </a:r>
            <a:endParaRPr lang="fr-FR" dirty="0" smtClean="0">
              <a:solidFill>
                <a:srgbClr val="FF0000"/>
              </a:solidFill>
              <a:latin typeface="+mn-lt"/>
            </a:endParaRPr>
          </a:p>
          <a:p>
            <a:endParaRPr lang="fr-FR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88143254"/>
              </p:ext>
            </p:extLst>
          </p:nvPr>
        </p:nvGraphicFramePr>
        <p:xfrm>
          <a:off x="228600" y="1828801"/>
          <a:ext cx="8686801" cy="2438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5782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217 (north extraction)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2%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570274"/>
            <a:ext cx="792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ZS:		</a:t>
            </a:r>
            <a:r>
              <a:rPr lang="fr-FR" dirty="0" smtClean="0">
                <a:solidFill>
                  <a:srgbClr val="00B0F0"/>
                </a:solidFill>
              </a:rPr>
              <a:t>46 mm</a:t>
            </a:r>
          </a:p>
          <a:p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</a:t>
            </a:r>
            <a:r>
              <a:rPr lang="en-US" dirty="0" smtClean="0">
                <a:solidFill>
                  <a:srgbClr val="FF0000"/>
                </a:solidFill>
              </a:rPr>
              <a:t>35.4 mm</a:t>
            </a:r>
          </a:p>
          <a:p>
            <a:endParaRPr lang="en-US" dirty="0" smtClean="0"/>
          </a:p>
          <a:p>
            <a:r>
              <a:rPr lang="en-US" dirty="0"/>
              <a:t>Aperture 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</a:t>
            </a:r>
            <a:r>
              <a:rPr lang="en-US" dirty="0" smtClean="0">
                <a:solidFill>
                  <a:srgbClr val="FF0000"/>
                </a:solidFill>
              </a:rPr>
              <a:t>37.5 mm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2274320"/>
              </p:ext>
            </p:extLst>
          </p:nvPr>
        </p:nvGraphicFramePr>
        <p:xfrm>
          <a:off x="228600" y="1758653"/>
          <a:ext cx="8686800" cy="28116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29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131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10%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570274"/>
            <a:ext cx="7924800" cy="203132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MDV:		</a:t>
            </a:r>
            <a:r>
              <a:rPr lang="fr-FR" dirty="0" smtClean="0">
                <a:solidFill>
                  <a:srgbClr val="00B0F0"/>
                </a:solidFill>
              </a:rPr>
              <a:t>83 mm</a:t>
            </a:r>
          </a:p>
          <a:p>
            <a:r>
              <a:rPr lang="fr-FR" dirty="0"/>
              <a:t>	</a:t>
            </a:r>
            <a:r>
              <a:rPr lang="fr-FR" dirty="0" smtClean="0"/>
              <a:t>		            MBB:		</a:t>
            </a:r>
            <a:r>
              <a:rPr lang="fr-FR" dirty="0" smtClean="0">
                <a:solidFill>
                  <a:srgbClr val="00B0F0"/>
                </a:solidFill>
              </a:rPr>
              <a:t>48.5 mm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			</a:t>
            </a:r>
            <a:r>
              <a:rPr lang="fr-FR" dirty="0" smtClean="0"/>
              <a:t>            MBA:</a:t>
            </a:r>
            <a:r>
              <a:rPr lang="fr-FR" dirty="0" smtClean="0">
                <a:solidFill>
                  <a:srgbClr val="00B0F0"/>
                </a:solidFill>
              </a:rPr>
              <a:t>		34.5 mm</a:t>
            </a:r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</a:t>
            </a:r>
            <a:r>
              <a:rPr lang="en-US" dirty="0" smtClean="0">
                <a:solidFill>
                  <a:srgbClr val="FF0000"/>
                </a:solidFill>
              </a:rPr>
              <a:t>42.6 mm</a:t>
            </a:r>
          </a:p>
          <a:p>
            <a:endParaRPr lang="en-US" dirty="0" smtClean="0"/>
          </a:p>
          <a:p>
            <a:r>
              <a:rPr lang="en-US" dirty="0"/>
              <a:t>Aperture at ± 2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</a:t>
            </a:r>
            <a:r>
              <a:rPr lang="en-US" dirty="0" smtClean="0">
                <a:solidFill>
                  <a:srgbClr val="FF0000"/>
                </a:solidFill>
              </a:rPr>
              <a:t>44.1mm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2186974"/>
              </p:ext>
            </p:extLst>
          </p:nvPr>
        </p:nvGraphicFramePr>
        <p:xfrm>
          <a:off x="246529" y="1740932"/>
          <a:ext cx="8650942" cy="2889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4147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Aperture </a:t>
            </a:r>
            <a:r>
              <a:rPr lang="en-US" sz="1800" b="1" dirty="0" smtClean="0"/>
              <a:t>measurements in the 131</a:t>
            </a:r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09600" y="13716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atin typeface="+mn-lt"/>
              </a:rPr>
              <a:t>Plot: Relative </a:t>
            </a:r>
            <a:r>
              <a:rPr lang="fr-FR" dirty="0" err="1" smtClean="0">
                <a:latin typeface="+mn-lt"/>
              </a:rPr>
              <a:t>losses</a:t>
            </a:r>
            <a:r>
              <a:rPr lang="fr-FR" dirty="0" smtClean="0">
                <a:latin typeface="+mn-lt"/>
              </a:rPr>
              <a:t> </a:t>
            </a:r>
            <a:r>
              <a:rPr lang="fr-FR" dirty="0" err="1" smtClean="0">
                <a:latin typeface="+mn-lt"/>
              </a:rPr>
              <a:t>from</a:t>
            </a:r>
            <a:r>
              <a:rPr lang="fr-FR" dirty="0" smtClean="0">
                <a:latin typeface="+mn-lt"/>
              </a:rPr>
              <a:t> BCT 2%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4570274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Theoretical</a:t>
            </a:r>
            <a:r>
              <a:rPr lang="fr-FR" dirty="0" smtClean="0"/>
              <a:t> vertical aperture in the MDV:		</a:t>
            </a:r>
            <a:r>
              <a:rPr lang="fr-FR" dirty="0" smtClean="0">
                <a:solidFill>
                  <a:srgbClr val="00B0F0"/>
                </a:solidFill>
              </a:rPr>
              <a:t>83mm</a:t>
            </a:r>
          </a:p>
          <a:p>
            <a:r>
              <a:rPr lang="fr-FR" dirty="0"/>
              <a:t>	</a:t>
            </a:r>
            <a:r>
              <a:rPr lang="fr-FR" dirty="0" smtClean="0"/>
              <a:t>		            MBB:		</a:t>
            </a:r>
            <a:r>
              <a:rPr lang="fr-FR" dirty="0" smtClean="0">
                <a:solidFill>
                  <a:srgbClr val="00B0F0"/>
                </a:solidFill>
              </a:rPr>
              <a:t>48.5 mm</a:t>
            </a:r>
          </a:p>
          <a:p>
            <a:r>
              <a:rPr lang="fr-FR" dirty="0" smtClean="0">
                <a:solidFill>
                  <a:srgbClr val="00B0F0"/>
                </a:solidFill>
              </a:rPr>
              <a:t>			            </a:t>
            </a:r>
            <a:r>
              <a:rPr lang="fr-FR" dirty="0" smtClean="0"/>
              <a:t>MBA:</a:t>
            </a:r>
            <a:r>
              <a:rPr lang="fr-FR" dirty="0" smtClean="0">
                <a:solidFill>
                  <a:srgbClr val="00B0F0"/>
                </a:solidFill>
              </a:rPr>
              <a:t>		34.5 mm</a:t>
            </a:r>
            <a:endParaRPr lang="fr-FR" dirty="0">
              <a:solidFill>
                <a:srgbClr val="00B0F0"/>
              </a:solidFill>
            </a:endParaRPr>
          </a:p>
          <a:p>
            <a:r>
              <a:rPr lang="en-US" dirty="0"/>
              <a:t>A</a:t>
            </a:r>
            <a:r>
              <a:rPr lang="en-US" dirty="0" smtClean="0"/>
              <a:t>perture </a:t>
            </a:r>
            <a:r>
              <a:rPr lang="en-US" dirty="0"/>
              <a:t>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41677:	</a:t>
            </a:r>
            <a:r>
              <a:rPr lang="en-US" dirty="0" smtClean="0">
                <a:solidFill>
                  <a:srgbClr val="FF0000"/>
                </a:solidFill>
              </a:rPr>
              <a:t>40.3 mm</a:t>
            </a:r>
          </a:p>
          <a:p>
            <a:endParaRPr lang="en-US" dirty="0" smtClean="0"/>
          </a:p>
          <a:p>
            <a:r>
              <a:rPr lang="en-US" dirty="0"/>
              <a:t>Aperture at ± 3 </a:t>
            </a:r>
            <a:r>
              <a:rPr lang="en-US" dirty="0" smtClean="0"/>
              <a:t>sigma, data from </a:t>
            </a:r>
            <a:r>
              <a:rPr lang="en-US" dirty="0"/>
              <a:t>wire scan </a:t>
            </a:r>
            <a:r>
              <a:rPr lang="en-US" dirty="0" smtClean="0"/>
              <a:t>51995:	</a:t>
            </a:r>
            <a:r>
              <a:rPr lang="en-US" dirty="0" smtClean="0">
                <a:solidFill>
                  <a:srgbClr val="FF0000"/>
                </a:solidFill>
              </a:rPr>
              <a:t>42.4 mm</a:t>
            </a:r>
            <a:endParaRPr lang="fr-FR" dirty="0" smtClean="0">
              <a:solidFill>
                <a:srgbClr val="FF0000"/>
              </a:solidFill>
            </a:endParaRPr>
          </a:p>
          <a:p>
            <a:endParaRPr lang="fr-FR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1099684"/>
              </p:ext>
            </p:extLst>
          </p:nvPr>
        </p:nvGraphicFramePr>
        <p:xfrm>
          <a:off x="252132" y="1723211"/>
          <a:ext cx="8639736" cy="2847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244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Presentation of measurement 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GB" sz="1800" b="1" dirty="0" smtClean="0"/>
              <a:t>Explanation </a:t>
            </a:r>
            <a:r>
              <a:rPr lang="en-GB" sz="1800" b="1" dirty="0"/>
              <a:t>for the lack of </a:t>
            </a:r>
            <a:r>
              <a:rPr lang="en-GB" sz="1800" b="1" dirty="0" smtClean="0"/>
              <a:t>aperture on </a:t>
            </a:r>
            <a:r>
              <a:rPr lang="en-GB" sz="1800" b="1" dirty="0"/>
              <a:t>MDV 13107</a:t>
            </a:r>
            <a:endParaRPr lang="fr-FR" sz="1600" b="1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1371600"/>
            <a:ext cx="6104758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5678269"/>
            <a:ext cx="2590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C00000"/>
                </a:solidFill>
              </a:rPr>
              <a:t>Courtesy</a:t>
            </a:r>
            <a:endParaRPr lang="fr-FR" b="1" dirty="0">
              <a:solidFill>
                <a:srgbClr val="C00000"/>
              </a:solidFill>
            </a:endParaRPr>
          </a:p>
          <a:p>
            <a:r>
              <a:rPr lang="fr-FR" b="1" dirty="0" err="1" smtClean="0">
                <a:solidFill>
                  <a:srgbClr val="C00000"/>
                </a:solidFill>
              </a:rPr>
              <a:t>B.Salvant</a:t>
            </a:r>
            <a:r>
              <a:rPr lang="fr-FR" b="1" dirty="0" smtClean="0">
                <a:solidFill>
                  <a:srgbClr val="C00000"/>
                </a:solidFill>
              </a:rPr>
              <a:t>, H. Bartosik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1371600"/>
            <a:ext cx="6172200" cy="51054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705600" y="16002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3 corrector </a:t>
            </a:r>
            <a:r>
              <a:rPr lang="fr-FR" sz="1400" dirty="0" err="1" smtClean="0"/>
              <a:t>bump</a:t>
            </a:r>
            <a:r>
              <a:rPr lang="fr-FR" sz="1400" dirty="0" smtClean="0"/>
              <a:t> </a:t>
            </a:r>
            <a:r>
              <a:rPr lang="fr-FR" sz="1400" dirty="0" err="1" smtClean="0"/>
              <a:t>centred</a:t>
            </a:r>
            <a:r>
              <a:rPr lang="fr-FR" sz="1400" dirty="0" smtClean="0"/>
              <a:t> on MDV 13107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2932093"/>
            <a:ext cx="228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/>
              <a:t>2 sigma </a:t>
            </a:r>
            <a:r>
              <a:rPr lang="fr-FR" sz="1400" dirty="0" err="1" smtClean="0"/>
              <a:t>beam</a:t>
            </a:r>
            <a:r>
              <a:rPr lang="fr-FR" sz="1400" dirty="0" smtClean="0"/>
              <a:t> </a:t>
            </a:r>
            <a:r>
              <a:rPr lang="fr-FR" sz="1400" dirty="0" err="1" smtClean="0"/>
              <a:t>envelope</a:t>
            </a:r>
            <a:r>
              <a:rPr lang="fr-FR" sz="1400" dirty="0"/>
              <a:t> </a:t>
            </a:r>
            <a:r>
              <a:rPr lang="fr-FR" sz="1400" dirty="0" err="1" smtClean="0"/>
              <a:t>goes</a:t>
            </a:r>
            <a:r>
              <a:rPr lang="fr-FR" sz="1400" dirty="0" smtClean="0"/>
              <a:t> to the aperture </a:t>
            </a:r>
            <a:r>
              <a:rPr lang="fr-FR" sz="1400" dirty="0" err="1" smtClean="0"/>
              <a:t>limit</a:t>
            </a:r>
            <a:r>
              <a:rPr lang="fr-FR" sz="1400" dirty="0" smtClean="0"/>
              <a:t> </a:t>
            </a:r>
            <a:r>
              <a:rPr lang="fr-FR" sz="1400" dirty="0" smtClean="0"/>
              <a:t>on MBA and MBB </a:t>
            </a:r>
            <a:r>
              <a:rPr lang="fr-FR" sz="1400" dirty="0" err="1" smtClean="0"/>
              <a:t>before</a:t>
            </a:r>
            <a:r>
              <a:rPr lang="fr-FR" sz="1400" dirty="0" smtClean="0"/>
              <a:t> MDV 13107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792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Outline</a:t>
            </a:r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marL="0" indent="0" eaLnBrk="1" hangingPunct="1">
              <a:buNone/>
            </a:pPr>
            <a:endParaRPr lang="en-GB" dirty="0"/>
          </a:p>
          <a:p>
            <a:pPr eaLnBrk="1" hangingPunct="1"/>
            <a:r>
              <a:rPr lang="en-GB" dirty="0" smtClean="0"/>
              <a:t>Method </a:t>
            </a:r>
            <a:r>
              <a:rPr lang="en-GB" dirty="0"/>
              <a:t>used to </a:t>
            </a:r>
            <a:r>
              <a:rPr lang="en-GB" dirty="0" smtClean="0"/>
              <a:t>search </a:t>
            </a:r>
            <a:r>
              <a:rPr lang="en-GB" dirty="0"/>
              <a:t>the </a:t>
            </a:r>
            <a:r>
              <a:rPr lang="en-GB" dirty="0" smtClean="0"/>
              <a:t>aperture restrictions</a:t>
            </a:r>
          </a:p>
          <a:p>
            <a:pPr eaLnBrk="1" hangingPunct="1"/>
            <a:r>
              <a:rPr lang="fr-FR" dirty="0" err="1" smtClean="0"/>
              <a:t>Method</a:t>
            </a:r>
            <a:r>
              <a:rPr lang="fr-FR" dirty="0" smtClean="0"/>
              <a:t> </a:t>
            </a:r>
            <a:r>
              <a:rPr lang="fr-FR" dirty="0" err="1" smtClean="0"/>
              <a:t>used</a:t>
            </a:r>
            <a:r>
              <a:rPr lang="fr-FR" dirty="0" smtClean="0"/>
              <a:t> to </a:t>
            </a:r>
            <a:r>
              <a:rPr lang="fr-FR" dirty="0" err="1" smtClean="0"/>
              <a:t>measure</a:t>
            </a:r>
            <a:r>
              <a:rPr lang="fr-FR" dirty="0" smtClean="0"/>
              <a:t> the aperture</a:t>
            </a:r>
            <a:endParaRPr lang="en-GB" dirty="0" smtClean="0"/>
          </a:p>
          <a:p>
            <a:pPr eaLnBrk="1" hangingPunct="1"/>
            <a:r>
              <a:rPr lang="en-GB" dirty="0"/>
              <a:t>Presentation </a:t>
            </a:r>
            <a:r>
              <a:rPr lang="en-GB" dirty="0" smtClean="0"/>
              <a:t>of the results</a:t>
            </a:r>
          </a:p>
          <a:p>
            <a:pPr eaLnBrk="1" hangingPunct="1"/>
            <a:r>
              <a:rPr lang="fr-FR" dirty="0" err="1" smtClean="0"/>
              <a:t>Summary</a:t>
            </a: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 smtClean="0"/>
              <a:t>Measurement </a:t>
            </a:r>
            <a:r>
              <a:rPr lang="en-GB" sz="2800" dirty="0"/>
              <a:t>results</a:t>
            </a:r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Synthesis restrictions aperture</a:t>
            </a:r>
            <a:endParaRPr lang="en-US" sz="1800" b="1" dirty="0" smtClean="0"/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1071415"/>
              </p:ext>
            </p:extLst>
          </p:nvPr>
        </p:nvGraphicFramePr>
        <p:xfrm>
          <a:off x="685801" y="1371601"/>
          <a:ext cx="7848599" cy="3581399"/>
        </p:xfrm>
        <a:graphic>
          <a:graphicData uri="http://schemas.openxmlformats.org/drawingml/2006/table">
            <a:tbl>
              <a:tblPr/>
              <a:tblGrid>
                <a:gridCol w="1201700"/>
                <a:gridCol w="2478505"/>
                <a:gridCol w="2703823"/>
                <a:gridCol w="1464571"/>
              </a:tblGrid>
              <a:tr h="306579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Position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aperture restriction [mm]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Investigation LS1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Radiation [µS]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92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13107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44.1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MDV  </a:t>
                      </a:r>
                      <a:r>
                        <a:rPr lang="en-GB" sz="15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endoscopie</a:t>
                      </a:r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upstream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7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21695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TCE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87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1732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MPNH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2350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7870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21758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BBSH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926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21759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TPSN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23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BBSH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62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21773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BBSV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62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21774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MST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6750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623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21804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38.4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MDHA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9200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3762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62130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Probably LSS6 </a:t>
                      </a:r>
                      <a:r>
                        <a:rPr lang="en-GB" sz="1500" b="1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alignement</a:t>
                      </a:r>
                      <a:endParaRPr lang="en-GB" sz="15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5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525</a:t>
                      </a:r>
                    </a:p>
                  </a:txBody>
                  <a:tcPr marL="9525" marR="9525" marT="9525" marB="0" anchor="b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050" name="Picture 2" descr="\\cern.ch\dfs\Users\s\scettour\Documents\Scettour\Projet\OP\Radiation\endosscopie\Endoscopy 2009 10 06  62130\uvs090610-003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059680"/>
            <a:ext cx="2057400" cy="1645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362200" y="5421868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+mn-lt"/>
              </a:rPr>
              <a:t>Magnet</a:t>
            </a:r>
            <a:r>
              <a:rPr lang="fr-FR" b="1" dirty="0" smtClean="0">
                <a:latin typeface="+mn-lt"/>
              </a:rPr>
              <a:t> MBB 62130 </a:t>
            </a:r>
            <a:r>
              <a:rPr lang="fr-FR" b="1" dirty="0" err="1" smtClean="0">
                <a:latin typeface="+mn-lt"/>
              </a:rPr>
              <a:t>beam</a:t>
            </a:r>
            <a:r>
              <a:rPr lang="fr-FR" b="1" dirty="0" smtClean="0">
                <a:latin typeface="+mn-lt"/>
              </a:rPr>
              <a:t> hit</a:t>
            </a:r>
          </a:p>
          <a:p>
            <a:r>
              <a:rPr lang="fr-FR" b="1" dirty="0" err="1" smtClean="0">
                <a:latin typeface="+mn-lt"/>
              </a:rPr>
              <a:t>Found</a:t>
            </a:r>
            <a:r>
              <a:rPr lang="fr-FR" b="1" dirty="0" smtClean="0">
                <a:latin typeface="+mn-lt"/>
              </a:rPr>
              <a:t> 2009</a:t>
            </a:r>
          </a:p>
          <a:p>
            <a:r>
              <a:rPr lang="fr-FR" b="1" dirty="0" err="1" smtClean="0">
                <a:latin typeface="+mn-lt"/>
              </a:rPr>
              <a:t>Magnet</a:t>
            </a:r>
            <a:r>
              <a:rPr lang="fr-FR" b="1" dirty="0" smtClean="0">
                <a:latin typeface="+mn-lt"/>
              </a:rPr>
              <a:t> </a:t>
            </a:r>
            <a:r>
              <a:rPr lang="fr-FR" b="1" dirty="0" err="1" smtClean="0">
                <a:latin typeface="+mn-lt"/>
              </a:rPr>
              <a:t>removed</a:t>
            </a:r>
            <a:endParaRPr lang="en-GB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4595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marL="0" indent="0" eaLnBrk="1" hangingPunct="1">
              <a:buNone/>
            </a:pPr>
            <a:endParaRPr lang="en-US" sz="1800" b="1" dirty="0" smtClean="0"/>
          </a:p>
          <a:p>
            <a:pPr lvl="1" eaLnBrk="1" hangingPunct="1"/>
            <a:endParaRPr lang="fr-FR" sz="16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7200" y="47244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/>
              <a:t>Thank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you</a:t>
            </a:r>
            <a:r>
              <a:rPr lang="fr-FR" sz="2800" b="1" dirty="0" smtClean="0"/>
              <a:t> </a:t>
            </a:r>
            <a:r>
              <a:rPr lang="fr-FR" sz="2800" b="1" dirty="0" smtClean="0"/>
              <a:t>for </a:t>
            </a:r>
            <a:r>
              <a:rPr lang="fr-FR" sz="2800" b="1" dirty="0" err="1" smtClean="0"/>
              <a:t>your</a:t>
            </a:r>
            <a:r>
              <a:rPr lang="fr-FR" sz="2800" b="1" dirty="0" smtClean="0"/>
              <a:t> attention</a:t>
            </a:r>
            <a:endParaRPr lang="en-GB" sz="28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362200"/>
            <a:ext cx="8229600" cy="1143000"/>
          </a:xfrm>
        </p:spPr>
        <p:txBody>
          <a:bodyPr/>
          <a:lstStyle/>
          <a:p>
            <a:pPr algn="l"/>
            <a:r>
              <a:rPr lang="fr-FR" sz="2800" dirty="0" err="1" smtClean="0">
                <a:latin typeface="+mn-lt"/>
              </a:rPr>
              <a:t>Many</a:t>
            </a:r>
            <a:r>
              <a:rPr lang="fr-FR" sz="2800" dirty="0" smtClean="0">
                <a:latin typeface="+mn-lt"/>
              </a:rPr>
              <a:t> </a:t>
            </a:r>
            <a:r>
              <a:rPr lang="fr-FR" sz="2800" dirty="0" err="1" smtClean="0">
                <a:latin typeface="+mn-lt"/>
              </a:rPr>
              <a:t>Thanks</a:t>
            </a:r>
            <a:r>
              <a:rPr lang="fr-FR" sz="2800" dirty="0" smtClean="0">
                <a:latin typeface="+mn-lt"/>
              </a:rPr>
              <a:t>: </a:t>
            </a:r>
            <a:br>
              <a:rPr lang="fr-FR" sz="2800" dirty="0" smtClean="0">
                <a:latin typeface="+mn-lt"/>
              </a:rPr>
            </a:br>
            <a:r>
              <a:rPr lang="fr-FR" sz="2800" dirty="0" smtClean="0">
                <a:latin typeface="+mn-lt"/>
              </a:rPr>
              <a:t>B. Salvant, H. Bartosik, K. Cornelis</a:t>
            </a:r>
            <a:endParaRPr lang="en-GB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399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</a:t>
            </a:r>
            <a:r>
              <a:rPr lang="en-GB" sz="2800" dirty="0" smtClean="0"/>
              <a:t>search </a:t>
            </a:r>
            <a:r>
              <a:rPr lang="en-GB" sz="2800" dirty="0"/>
              <a:t>the </a:t>
            </a:r>
            <a:r>
              <a:rPr lang="en-GB" sz="2800" dirty="0" smtClean="0"/>
              <a:t>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fr-FR" sz="1600" dirty="0" smtClean="0"/>
              <a:t> </a:t>
            </a:r>
            <a:r>
              <a:rPr lang="en-US" sz="1800" b="1" dirty="0" smtClean="0"/>
              <a:t>Preparation of the machine</a:t>
            </a:r>
            <a:endParaRPr lang="fr-FR" sz="1800" b="1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23294"/>
            <a:ext cx="3581400" cy="1627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411682"/>
            <a:ext cx="3581400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341" b="2545"/>
          <a:stretch/>
        </p:blipFill>
        <p:spPr bwMode="auto">
          <a:xfrm>
            <a:off x="4876800" y="1323294"/>
            <a:ext cx="3997899" cy="75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0" name="Straight Connector 39"/>
          <p:cNvCxnSpPr>
            <a:stCxn id="7" idx="1"/>
          </p:cNvCxnSpPr>
          <p:nvPr/>
        </p:nvCxnSpPr>
        <p:spPr>
          <a:xfrm>
            <a:off x="5270874" y="1531490"/>
            <a:ext cx="431052" cy="2694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7" idx="3"/>
            <a:endCxn id="7" idx="7"/>
          </p:cNvCxnSpPr>
          <p:nvPr/>
        </p:nvCxnSpPr>
        <p:spPr>
          <a:xfrm flipV="1">
            <a:off x="5270874" y="1531490"/>
            <a:ext cx="431052" cy="2694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876800" y="2133600"/>
            <a:ext cx="3581400" cy="95410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Removed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3 and 4 correctors </a:t>
            </a:r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bump</a:t>
            </a:r>
            <a:endParaRPr lang="fr-FR" sz="1400" b="1" dirty="0" smtClean="0">
              <a:solidFill>
                <a:srgbClr val="FF0000"/>
              </a:solidFill>
              <a:latin typeface="+mn-lt"/>
            </a:endParaRPr>
          </a:p>
          <a:p>
            <a:endParaRPr lang="fr-FR" sz="1400" dirty="0">
              <a:latin typeface="+mn-lt"/>
            </a:endParaRPr>
          </a:p>
          <a:p>
            <a:r>
              <a:rPr lang="fr-FR" sz="1400" b="1" dirty="0">
                <a:solidFill>
                  <a:srgbClr val="00B050"/>
                </a:solidFill>
                <a:latin typeface="+mn-lt"/>
              </a:rPr>
              <a:t>Few correctors to </a:t>
            </a:r>
            <a:r>
              <a:rPr lang="fr-FR" sz="1400" b="1" dirty="0" err="1">
                <a:solidFill>
                  <a:srgbClr val="00B050"/>
                </a:solidFill>
                <a:latin typeface="+mn-lt"/>
              </a:rPr>
              <a:t>improve</a:t>
            </a:r>
            <a:r>
              <a:rPr lang="fr-FR" sz="1400" b="1" dirty="0">
                <a:solidFill>
                  <a:srgbClr val="00B050"/>
                </a:solidFill>
                <a:latin typeface="+mn-lt"/>
              </a:rPr>
              <a:t> </a:t>
            </a:r>
            <a:r>
              <a:rPr lang="fr-FR" sz="1400" b="1" dirty="0" err="1">
                <a:solidFill>
                  <a:srgbClr val="00B050"/>
                </a:solidFill>
                <a:latin typeface="+mn-lt"/>
              </a:rPr>
              <a:t>orbit</a:t>
            </a:r>
            <a:endParaRPr lang="en-GB" sz="1400" b="1" dirty="0">
              <a:solidFill>
                <a:srgbClr val="00B050"/>
              </a:solidFill>
              <a:latin typeface="+mn-lt"/>
            </a:endParaRPr>
          </a:p>
          <a:p>
            <a:endParaRPr lang="en-GB" sz="1400" dirty="0">
              <a:latin typeface="+mn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5181600" y="1475694"/>
            <a:ext cx="609600" cy="381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>
            <a:stCxn id="51" idx="1"/>
            <a:endCxn id="51" idx="5"/>
          </p:cNvCxnSpPr>
          <p:nvPr/>
        </p:nvCxnSpPr>
        <p:spPr>
          <a:xfrm>
            <a:off x="5908051" y="1531490"/>
            <a:ext cx="196277" cy="2694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51" idx="3"/>
            <a:endCxn id="51" idx="7"/>
          </p:cNvCxnSpPr>
          <p:nvPr/>
        </p:nvCxnSpPr>
        <p:spPr>
          <a:xfrm flipV="1">
            <a:off x="5908051" y="1531490"/>
            <a:ext cx="196277" cy="26940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5867400" y="1475694"/>
            <a:ext cx="277579" cy="381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Oval 70"/>
          <p:cNvSpPr/>
          <p:nvPr/>
        </p:nvSpPr>
        <p:spPr>
          <a:xfrm>
            <a:off x="6580421" y="1475694"/>
            <a:ext cx="2030179" cy="38100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999" y="3429000"/>
            <a:ext cx="3921699" cy="2284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4876798" y="1323294"/>
            <a:ext cx="3997900" cy="75160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685800" y="3121223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+mn-lt"/>
              </a:rPr>
              <a:t>Corrected injection oscillations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85800" y="9906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Corrected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orbit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4953000" y="3124200"/>
            <a:ext cx="312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Beam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intensity</a:t>
            </a:r>
            <a:r>
              <a:rPr lang="fr-FR" sz="1400" dirty="0" smtClean="0">
                <a:latin typeface="+mn-lt"/>
              </a:rPr>
              <a:t> about: 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1.2 E12 p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8600" y="6096000"/>
            <a:ext cx="8640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fr-FR" b="1" dirty="0">
                <a:latin typeface="+mn-lt"/>
              </a:rPr>
              <a:t>All the </a:t>
            </a:r>
            <a:r>
              <a:rPr lang="fr-FR" b="1" dirty="0" err="1" smtClean="0">
                <a:latin typeface="+mn-lt"/>
              </a:rPr>
              <a:t>measurements</a:t>
            </a:r>
            <a:r>
              <a:rPr lang="fr-FR" b="1" dirty="0" smtClean="0">
                <a:latin typeface="+mn-lt"/>
              </a:rPr>
              <a:t> </a:t>
            </a:r>
            <a:r>
              <a:rPr lang="fr-FR" b="1" dirty="0" err="1">
                <a:latin typeface="+mn-lt"/>
              </a:rPr>
              <a:t>were</a:t>
            </a:r>
            <a:r>
              <a:rPr lang="fr-FR" b="1" dirty="0">
                <a:latin typeface="+mn-lt"/>
              </a:rPr>
              <a:t> </a:t>
            </a:r>
            <a:r>
              <a:rPr lang="fr-FR" b="1" dirty="0" smtClean="0">
                <a:latin typeface="+mn-lt"/>
              </a:rPr>
              <a:t>made </a:t>
            </a:r>
            <a:r>
              <a:rPr lang="fr-FR" b="1" dirty="0" err="1">
                <a:latin typeface="+mn-lt"/>
              </a:rPr>
              <a:t>at</a:t>
            </a:r>
            <a:r>
              <a:rPr lang="fr-FR" b="1" dirty="0">
                <a:latin typeface="+mn-lt"/>
              </a:rPr>
              <a:t> flat </a:t>
            </a:r>
            <a:r>
              <a:rPr lang="fr-FR" b="1" dirty="0" err="1" smtClean="0">
                <a:latin typeface="+mn-lt"/>
              </a:rPr>
              <a:t>bottom</a:t>
            </a:r>
            <a:r>
              <a:rPr lang="fr-FR" b="1" dirty="0" smtClean="0">
                <a:latin typeface="+mn-lt"/>
              </a:rPr>
              <a:t> (</a:t>
            </a:r>
            <a:r>
              <a:rPr lang="fr-FR" b="1" dirty="0" err="1" smtClean="0">
                <a:latin typeface="+mn-lt"/>
              </a:rPr>
              <a:t>low</a:t>
            </a:r>
            <a:r>
              <a:rPr lang="fr-FR" b="1" dirty="0" smtClean="0">
                <a:latin typeface="+mn-lt"/>
              </a:rPr>
              <a:t> </a:t>
            </a:r>
            <a:r>
              <a:rPr lang="fr-FR" b="1" dirty="0" err="1">
                <a:latin typeface="+mn-lt"/>
              </a:rPr>
              <a:t>energy</a:t>
            </a:r>
            <a:r>
              <a:rPr lang="fr-FR" b="1" dirty="0">
                <a:latin typeface="+mn-lt"/>
              </a:rPr>
              <a:t> </a:t>
            </a:r>
            <a:r>
              <a:rPr lang="fr-FR" b="1" dirty="0" smtClean="0">
                <a:latin typeface="+mn-lt"/>
              </a:rPr>
              <a:t>26GeV or 14 </a:t>
            </a:r>
            <a:r>
              <a:rPr lang="fr-FR" b="1" dirty="0" err="1" smtClean="0">
                <a:latin typeface="+mn-lt"/>
              </a:rPr>
              <a:t>GeV</a:t>
            </a:r>
            <a:r>
              <a:rPr lang="fr-FR" b="1" dirty="0" smtClean="0">
                <a:latin typeface="+mn-lt"/>
              </a:rPr>
              <a:t>)</a:t>
            </a:r>
            <a:endParaRPr lang="fr-FR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en-US" sz="1800" b="1" dirty="0"/>
              <a:t>B</a:t>
            </a:r>
            <a:r>
              <a:rPr lang="en-US" sz="1800" b="1" dirty="0" smtClean="0"/>
              <a:t>eam profile measurements with </a:t>
            </a:r>
            <a:r>
              <a:rPr lang="en-US" sz="1800" b="1" dirty="0"/>
              <a:t>the wire scan (</a:t>
            </a:r>
            <a:r>
              <a:rPr lang="en-US" sz="1800" b="1" dirty="0" smtClean="0">
                <a:solidFill>
                  <a:srgbClr val="0070C0"/>
                </a:solidFill>
              </a:rPr>
              <a:t>41677</a:t>
            </a:r>
            <a:r>
              <a:rPr lang="en-US" sz="1800" b="1" dirty="0" smtClean="0"/>
              <a:t> </a:t>
            </a:r>
            <a:r>
              <a:rPr lang="en-US" sz="1800" b="1" dirty="0"/>
              <a:t>and </a:t>
            </a:r>
            <a:r>
              <a:rPr lang="en-US" sz="1800" b="1" dirty="0" smtClean="0">
                <a:solidFill>
                  <a:srgbClr val="0070C0"/>
                </a:solidFill>
              </a:rPr>
              <a:t>51995</a:t>
            </a:r>
            <a:r>
              <a:rPr lang="en-US" sz="1800" b="1" dirty="0" smtClean="0"/>
              <a:t>) </a:t>
            </a:r>
            <a:r>
              <a:rPr lang="en-US" sz="1800" b="1" dirty="0"/>
              <a:t>on Vertical </a:t>
            </a:r>
            <a:r>
              <a:rPr lang="en-US" sz="1800" b="1" dirty="0" smtClean="0"/>
              <a:t>plane (Beam without blow up)</a:t>
            </a:r>
            <a:endParaRPr lang="fr-FR" sz="1800" b="1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447800"/>
            <a:ext cx="4038600" cy="2442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962400"/>
            <a:ext cx="4038600" cy="2442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57800" y="1457325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+mn-lt"/>
              </a:rPr>
              <a:t>Wire</a:t>
            </a:r>
            <a:r>
              <a:rPr lang="fr-FR" b="1" dirty="0" smtClean="0">
                <a:latin typeface="+mn-lt"/>
              </a:rPr>
              <a:t> scan Vertical plane</a:t>
            </a:r>
          </a:p>
          <a:p>
            <a:r>
              <a:rPr lang="fr-FR" dirty="0" smtClean="0">
                <a:latin typeface="+mn-lt"/>
              </a:rPr>
              <a:t>Position: </a:t>
            </a:r>
            <a:r>
              <a:rPr lang="fr-FR" dirty="0" smtClean="0">
                <a:solidFill>
                  <a:srgbClr val="0070C0"/>
                </a:solidFill>
                <a:latin typeface="+mn-lt"/>
              </a:rPr>
              <a:t>51995</a:t>
            </a:r>
          </a:p>
          <a:p>
            <a:r>
              <a:rPr lang="fr-FR" dirty="0" smtClean="0">
                <a:latin typeface="+mn-lt"/>
              </a:rPr>
              <a:t>Beta Vertical: </a:t>
            </a:r>
            <a:r>
              <a:rPr lang="fr-FR" dirty="0" smtClean="0">
                <a:solidFill>
                  <a:srgbClr val="00B050"/>
                </a:solidFill>
                <a:latin typeface="+mn-lt"/>
              </a:rPr>
              <a:t>28.15</a:t>
            </a:r>
          </a:p>
          <a:p>
            <a:endParaRPr lang="fr-FR" dirty="0">
              <a:latin typeface="+mn-lt"/>
            </a:endParaRPr>
          </a:p>
          <a:p>
            <a:r>
              <a:rPr lang="en-GB" dirty="0" smtClean="0">
                <a:latin typeface="+mn-lt"/>
              </a:rPr>
              <a:t>Beam characteristics</a:t>
            </a:r>
          </a:p>
          <a:p>
            <a:r>
              <a:rPr lang="fr-FR" dirty="0" smtClean="0">
                <a:latin typeface="+mn-lt"/>
              </a:rPr>
              <a:t>Sigma: </a:t>
            </a:r>
            <a:r>
              <a:rPr lang="fr-FR" dirty="0" smtClean="0">
                <a:solidFill>
                  <a:srgbClr val="C00000"/>
                </a:solidFill>
                <a:latin typeface="+mn-lt"/>
              </a:rPr>
              <a:t>1.75 mm</a:t>
            </a:r>
          </a:p>
          <a:p>
            <a:r>
              <a:rPr lang="fr-FR" dirty="0" err="1" smtClean="0">
                <a:latin typeface="+mn-lt"/>
              </a:rPr>
              <a:t>Emittance</a:t>
            </a:r>
            <a:r>
              <a:rPr lang="fr-FR" dirty="0" smtClean="0">
                <a:latin typeface="+mn-lt"/>
              </a:rPr>
              <a:t>: </a:t>
            </a:r>
            <a:r>
              <a:rPr lang="fr-FR" dirty="0" smtClean="0">
                <a:solidFill>
                  <a:srgbClr val="C00000"/>
                </a:solidFill>
                <a:latin typeface="+mn-lt"/>
              </a:rPr>
              <a:t>2.99 µm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57800" y="3962400"/>
            <a:ext cx="3200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latin typeface="+mn-lt"/>
              </a:rPr>
              <a:t>Wire</a:t>
            </a:r>
            <a:r>
              <a:rPr lang="fr-FR" b="1" dirty="0" smtClean="0">
                <a:latin typeface="+mn-lt"/>
              </a:rPr>
              <a:t> scan Vertical plane</a:t>
            </a:r>
          </a:p>
          <a:p>
            <a:r>
              <a:rPr lang="fr-FR" dirty="0" smtClean="0">
                <a:latin typeface="+mn-lt"/>
              </a:rPr>
              <a:t>Position: </a:t>
            </a:r>
            <a:r>
              <a:rPr lang="fr-FR" dirty="0" smtClean="0">
                <a:solidFill>
                  <a:srgbClr val="0070C0"/>
                </a:solidFill>
                <a:latin typeface="+mn-lt"/>
              </a:rPr>
              <a:t>41677</a:t>
            </a:r>
          </a:p>
          <a:p>
            <a:r>
              <a:rPr lang="fr-FR" dirty="0" smtClean="0">
                <a:latin typeface="+mn-lt"/>
              </a:rPr>
              <a:t>Beta Vertical: </a:t>
            </a:r>
            <a:r>
              <a:rPr lang="fr-FR" dirty="0" smtClean="0">
                <a:solidFill>
                  <a:srgbClr val="00B050"/>
                </a:solidFill>
                <a:latin typeface="+mn-lt"/>
              </a:rPr>
              <a:t>62.96</a:t>
            </a:r>
          </a:p>
          <a:p>
            <a:endParaRPr lang="fr-FR" dirty="0">
              <a:latin typeface="+mn-lt"/>
            </a:endParaRPr>
          </a:p>
          <a:p>
            <a:r>
              <a:rPr lang="en-GB" dirty="0"/>
              <a:t>Beam characteristics</a:t>
            </a:r>
          </a:p>
          <a:p>
            <a:r>
              <a:rPr lang="fr-FR" dirty="0" smtClean="0">
                <a:latin typeface="+mn-lt"/>
              </a:rPr>
              <a:t>Sigma: </a:t>
            </a:r>
            <a:r>
              <a:rPr lang="fr-FR" dirty="0" smtClean="0">
                <a:solidFill>
                  <a:srgbClr val="C00000"/>
                </a:solidFill>
                <a:latin typeface="+mn-lt"/>
              </a:rPr>
              <a:t>2.34 mm</a:t>
            </a:r>
          </a:p>
          <a:p>
            <a:r>
              <a:rPr lang="fr-FR" dirty="0" err="1" smtClean="0">
                <a:latin typeface="+mn-lt"/>
              </a:rPr>
              <a:t>Emittance</a:t>
            </a:r>
            <a:r>
              <a:rPr lang="fr-FR" dirty="0" smtClean="0">
                <a:latin typeface="+mn-lt"/>
              </a:rPr>
              <a:t>: </a:t>
            </a:r>
            <a:r>
              <a:rPr lang="fr-FR" dirty="0" smtClean="0">
                <a:solidFill>
                  <a:srgbClr val="C00000"/>
                </a:solidFill>
                <a:latin typeface="+mn-lt"/>
              </a:rPr>
              <a:t>2.55 µm</a:t>
            </a:r>
            <a:endParaRPr lang="en-GB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5205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en-US" sz="1800" b="1" dirty="0" smtClean="0"/>
              <a:t>Search the losses in the ring without blowing up beam</a:t>
            </a:r>
            <a:endParaRPr lang="fr-FR" sz="1800" b="1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66801"/>
            <a:ext cx="3137748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4" t="51865" r="1029" b="10834"/>
          <a:stretch/>
        </p:blipFill>
        <p:spPr bwMode="auto">
          <a:xfrm>
            <a:off x="685801" y="3429000"/>
            <a:ext cx="5029199" cy="156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3" t="51586" r="1272" b="11041"/>
          <a:stretch/>
        </p:blipFill>
        <p:spPr bwMode="auto">
          <a:xfrm>
            <a:off x="685801" y="5105400"/>
            <a:ext cx="5029200" cy="1571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38600" y="1066800"/>
            <a:ext cx="4953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We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can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see</a:t>
            </a:r>
            <a:r>
              <a:rPr lang="fr-FR" sz="1400" dirty="0" smtClean="0">
                <a:latin typeface="+mn-lt"/>
              </a:rPr>
              <a:t> the main </a:t>
            </a:r>
            <a:r>
              <a:rPr lang="fr-FR" sz="1400" dirty="0" err="1" smtClean="0">
                <a:latin typeface="+mn-lt"/>
              </a:rPr>
              <a:t>losses</a:t>
            </a:r>
            <a:endParaRPr lang="fr-FR" sz="1400" dirty="0" smtClean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217  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~2 </a:t>
            </a:r>
            <a:r>
              <a:rPr lang="fr-FR" sz="1400" dirty="0" err="1" smtClean="0">
                <a:solidFill>
                  <a:srgbClr val="C00000"/>
                </a:solidFill>
                <a:latin typeface="+mn-lt"/>
              </a:rPr>
              <a:t>mGray</a:t>
            </a:r>
            <a:endParaRPr lang="fr-FR" sz="1400" dirty="0" smtClean="0">
              <a:solidFill>
                <a:srgbClr val="C00000"/>
              </a:solidFill>
              <a:latin typeface="+mn-lt"/>
            </a:endParaRP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218  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~4 </a:t>
            </a:r>
            <a:r>
              <a:rPr lang="fr-FR" sz="1400" dirty="0" err="1" smtClean="0">
                <a:solidFill>
                  <a:srgbClr val="C00000"/>
                </a:solidFill>
                <a:latin typeface="+mn-lt"/>
              </a:rPr>
              <a:t>mGray</a:t>
            </a:r>
            <a:endParaRPr lang="fr-FR" sz="1400" dirty="0" smtClean="0">
              <a:solidFill>
                <a:srgbClr val="C00000"/>
              </a:solidFill>
              <a:latin typeface="+mn-lt"/>
            </a:endParaRPr>
          </a:p>
          <a:p>
            <a:endParaRPr lang="fr-FR" sz="1400" dirty="0" smtClean="0">
              <a:latin typeface="+mn-lt"/>
            </a:endParaRPr>
          </a:p>
          <a:p>
            <a:endParaRPr lang="fr-FR" sz="1400" dirty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Aperture restriction </a:t>
            </a:r>
            <a:r>
              <a:rPr lang="fr-FR" sz="1400" dirty="0" err="1" smtClean="0">
                <a:latin typeface="+mn-lt"/>
              </a:rPr>
              <a:t>around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half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cells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217</a:t>
            </a:r>
            <a:r>
              <a:rPr lang="fr-FR" sz="1400" dirty="0" smtClean="0">
                <a:latin typeface="+mn-lt"/>
              </a:rPr>
              <a:t> and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91200" y="3429000"/>
            <a:ext cx="3124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217 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</a:t>
            </a:r>
            <a:r>
              <a:rPr lang="en-GB" sz="1400" dirty="0" smtClean="0">
                <a:latin typeface="+mn-lt"/>
              </a:rPr>
              <a:t>losses </a:t>
            </a:r>
            <a:r>
              <a:rPr lang="en-GB" sz="1400" dirty="0">
                <a:latin typeface="+mn-lt"/>
              </a:rPr>
              <a:t>are present </a:t>
            </a:r>
            <a:r>
              <a:rPr lang="en-GB" sz="1400" dirty="0" smtClean="0">
                <a:latin typeface="+mn-lt"/>
              </a:rPr>
              <a:t>from injection</a:t>
            </a:r>
            <a:endParaRPr lang="fr-FR" sz="14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1200" y="5105400"/>
            <a:ext cx="31241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218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losses are present from injection</a:t>
            </a:r>
            <a:endParaRPr lang="fr-FR" sz="14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1447800" y="2082462"/>
            <a:ext cx="304800" cy="10156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685801" y="3429000"/>
            <a:ext cx="5029199" cy="15630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85801" y="5105400"/>
            <a:ext cx="5029200" cy="1563074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3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579926"/>
            <a:ext cx="8686800" cy="6019800"/>
          </a:xfrm>
        </p:spPr>
        <p:txBody>
          <a:bodyPr/>
          <a:lstStyle/>
          <a:p>
            <a:pPr eaLnBrk="1" hangingPunct="1"/>
            <a:r>
              <a:rPr lang="en-US" sz="1800" b="1" dirty="0" smtClean="0"/>
              <a:t>Blow </a:t>
            </a:r>
            <a:r>
              <a:rPr lang="en-US" sz="1800" b="1" dirty="0"/>
              <a:t>up the beam in using the </a:t>
            </a:r>
            <a:r>
              <a:rPr lang="en-US" sz="1800" b="1" dirty="0" smtClean="0"/>
              <a:t>BTV </a:t>
            </a:r>
            <a:r>
              <a:rPr lang="en-US" sz="1800" b="1" dirty="0"/>
              <a:t>screens in </a:t>
            </a:r>
            <a:r>
              <a:rPr lang="en-US" sz="1800" b="1" dirty="0" smtClean="0"/>
              <a:t>TT10</a:t>
            </a:r>
          </a:p>
          <a:p>
            <a:pPr eaLnBrk="1" hangingPunct="1"/>
            <a:endParaRPr lang="en-US" sz="1800" dirty="0"/>
          </a:p>
          <a:p>
            <a:pPr marL="0" indent="0" eaLnBrk="1" hangingPunct="1">
              <a:buNone/>
            </a:pPr>
            <a:endParaRPr lang="en-US" sz="1800" dirty="0" smtClean="0"/>
          </a:p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r>
              <a:rPr lang="en-US" sz="1800" b="1" dirty="0"/>
              <a:t>B</a:t>
            </a:r>
            <a:r>
              <a:rPr lang="en-US" sz="1800" b="1" dirty="0" smtClean="0"/>
              <a:t>eam profile measurements  </a:t>
            </a:r>
            <a:r>
              <a:rPr lang="en-US" sz="1800" b="1" dirty="0"/>
              <a:t>with the wire scan (</a:t>
            </a:r>
            <a:r>
              <a:rPr lang="en-US" sz="1800" b="1" dirty="0">
                <a:solidFill>
                  <a:srgbClr val="0070C0"/>
                </a:solidFill>
              </a:rPr>
              <a:t>41677</a:t>
            </a:r>
            <a:r>
              <a:rPr lang="en-US" sz="1800" b="1" dirty="0"/>
              <a:t> and </a:t>
            </a:r>
            <a:r>
              <a:rPr lang="en-US" sz="1800" b="1" dirty="0">
                <a:solidFill>
                  <a:srgbClr val="0070C0"/>
                </a:solidFill>
              </a:rPr>
              <a:t>51995</a:t>
            </a:r>
            <a:r>
              <a:rPr lang="en-US" sz="1800" b="1" dirty="0"/>
              <a:t>) on Vertical </a:t>
            </a:r>
            <a:r>
              <a:rPr lang="en-US" sz="1800" b="1" dirty="0" smtClean="0"/>
              <a:t>plane (with blow up)</a:t>
            </a:r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85800" y="1059359"/>
            <a:ext cx="2667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latin typeface="+mn-lt"/>
              </a:rPr>
              <a:t>BTV </a:t>
            </a:r>
            <a:r>
              <a:rPr lang="fr-FR" sz="1600" dirty="0" err="1" smtClean="0">
                <a:latin typeface="+mn-lt"/>
              </a:rPr>
              <a:t>screens</a:t>
            </a:r>
            <a:r>
              <a:rPr lang="fr-FR" sz="1600" dirty="0" smtClean="0">
                <a:latin typeface="+mn-lt"/>
              </a:rPr>
              <a:t> in </a:t>
            </a:r>
            <a:r>
              <a:rPr lang="fr-FR" sz="1600" dirty="0" err="1" smtClean="0">
                <a:latin typeface="+mn-lt"/>
              </a:rPr>
              <a:t>beam</a:t>
            </a:r>
            <a:endParaRPr lang="fr-FR" sz="1600" dirty="0" smtClean="0">
              <a:latin typeface="+mn-lt"/>
            </a:endParaRPr>
          </a:p>
          <a:p>
            <a:r>
              <a:rPr lang="fr-FR" sz="1400" dirty="0">
                <a:latin typeface="+mn-lt"/>
              </a:rPr>
              <a:t>  </a:t>
            </a:r>
            <a:r>
              <a:rPr lang="fr-FR" sz="1400" dirty="0" smtClean="0">
                <a:latin typeface="+mn-lt"/>
              </a:rPr>
              <a:t> Position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1001</a:t>
            </a:r>
            <a:r>
              <a:rPr lang="fr-FR" sz="1400" dirty="0" smtClean="0">
                <a:latin typeface="+mn-lt"/>
              </a:rPr>
              <a:t>,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1003</a:t>
            </a:r>
            <a:r>
              <a:rPr lang="fr-FR" sz="1400" dirty="0" smtClean="0">
                <a:latin typeface="+mn-lt"/>
              </a:rPr>
              <a:t>  </a:t>
            </a:r>
            <a:r>
              <a:rPr lang="fr-FR" sz="1400" dirty="0" err="1" smtClean="0">
                <a:latin typeface="+mn-lt"/>
              </a:rPr>
              <a:t>screen</a:t>
            </a:r>
            <a:r>
              <a:rPr lang="fr-FR" sz="1400" dirty="0" smtClean="0">
                <a:latin typeface="+mn-lt"/>
              </a:rPr>
              <a:t> 1</a:t>
            </a:r>
            <a:endParaRPr lang="fr-FR" sz="1400" dirty="0"/>
          </a:p>
          <a:p>
            <a:r>
              <a:rPr lang="fr-FR" sz="1400" dirty="0" smtClean="0">
                <a:latin typeface="+mn-lt"/>
              </a:rPr>
              <a:t>   Position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1018</a:t>
            </a:r>
            <a:r>
              <a:rPr lang="fr-FR" sz="1400" dirty="0" smtClean="0">
                <a:latin typeface="+mn-lt"/>
              </a:rPr>
              <a:t>,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1024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screen</a:t>
            </a:r>
            <a:r>
              <a:rPr lang="fr-FR" sz="1400" dirty="0" smtClean="0">
                <a:latin typeface="+mn-lt"/>
              </a:rPr>
              <a:t> Al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7" t="9708" r="756" b="18159"/>
          <a:stretch/>
        </p:blipFill>
        <p:spPr bwMode="auto">
          <a:xfrm>
            <a:off x="4648200" y="2635250"/>
            <a:ext cx="2260601" cy="163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26" t="10177" r="1420" b="17796"/>
          <a:stretch/>
        </p:blipFill>
        <p:spPr bwMode="auto">
          <a:xfrm>
            <a:off x="4648200" y="4702174"/>
            <a:ext cx="2238375" cy="1631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10400" y="2540675"/>
            <a:ext cx="2057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latin typeface="+mn-lt"/>
              </a:rPr>
              <a:t>Wire</a:t>
            </a:r>
            <a:r>
              <a:rPr lang="fr-FR" sz="1400" b="1" dirty="0" smtClean="0">
                <a:latin typeface="+mn-lt"/>
              </a:rPr>
              <a:t> scan Vertical plane</a:t>
            </a:r>
          </a:p>
          <a:p>
            <a:r>
              <a:rPr lang="fr-FR" sz="1400" dirty="0" smtClean="0">
                <a:latin typeface="+mn-lt"/>
              </a:rPr>
              <a:t>Position: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51995</a:t>
            </a:r>
          </a:p>
          <a:p>
            <a:r>
              <a:rPr lang="fr-FR" sz="1400" dirty="0" smtClean="0">
                <a:latin typeface="+mn-lt"/>
              </a:rPr>
              <a:t>Beta Vertical: </a:t>
            </a:r>
            <a:r>
              <a:rPr lang="fr-FR" sz="1400" dirty="0" smtClean="0">
                <a:solidFill>
                  <a:srgbClr val="00B050"/>
                </a:solidFill>
                <a:latin typeface="+mn-lt"/>
              </a:rPr>
              <a:t>28.15</a:t>
            </a:r>
          </a:p>
          <a:p>
            <a:endParaRPr lang="fr-FR" sz="1400" dirty="0">
              <a:latin typeface="+mn-lt"/>
            </a:endParaRPr>
          </a:p>
          <a:p>
            <a:r>
              <a:rPr lang="en-GB" sz="1400" dirty="0" smtClean="0">
                <a:latin typeface="+mn-lt"/>
              </a:rPr>
              <a:t>Beam</a:t>
            </a:r>
            <a:r>
              <a:rPr lang="en-GB" sz="1400" dirty="0"/>
              <a:t> </a:t>
            </a:r>
            <a:r>
              <a:rPr lang="en-GB" sz="1400" dirty="0" smtClean="0"/>
              <a:t>characteristic</a:t>
            </a:r>
            <a:endParaRPr lang="en-GB" sz="1400" dirty="0" smtClean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Sigma: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3.63 mm</a:t>
            </a:r>
          </a:p>
          <a:p>
            <a:r>
              <a:rPr lang="fr-FR" sz="1400" dirty="0" err="1" smtClean="0">
                <a:latin typeface="+mn-lt"/>
              </a:rPr>
              <a:t>Emittance</a:t>
            </a:r>
            <a:r>
              <a:rPr lang="fr-FR" sz="1400" dirty="0" smtClean="0">
                <a:latin typeface="+mn-lt"/>
              </a:rPr>
              <a:t>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12.96 µm</a:t>
            </a:r>
            <a:endParaRPr lang="en-GB" sz="1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0400" y="4598075"/>
            <a:ext cx="2057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err="1" smtClean="0">
                <a:latin typeface="+mn-lt"/>
              </a:rPr>
              <a:t>Wire</a:t>
            </a:r>
            <a:r>
              <a:rPr lang="fr-FR" sz="1400" b="1" dirty="0" smtClean="0">
                <a:latin typeface="+mn-lt"/>
              </a:rPr>
              <a:t> scan Vertical plane</a:t>
            </a:r>
          </a:p>
          <a:p>
            <a:r>
              <a:rPr lang="fr-FR" sz="1400" dirty="0" smtClean="0">
                <a:latin typeface="+mn-lt"/>
              </a:rPr>
              <a:t>Position: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41677</a:t>
            </a:r>
          </a:p>
          <a:p>
            <a:r>
              <a:rPr lang="fr-FR" sz="1400" dirty="0" smtClean="0">
                <a:latin typeface="+mn-lt"/>
              </a:rPr>
              <a:t>Beta Vertical: </a:t>
            </a:r>
            <a:r>
              <a:rPr lang="fr-FR" sz="1400" dirty="0" smtClean="0">
                <a:solidFill>
                  <a:srgbClr val="00B050"/>
                </a:solidFill>
                <a:latin typeface="+mn-lt"/>
              </a:rPr>
              <a:t>62.96</a:t>
            </a:r>
          </a:p>
          <a:p>
            <a:endParaRPr lang="fr-FR" sz="1400" dirty="0">
              <a:latin typeface="+mn-lt"/>
            </a:endParaRPr>
          </a:p>
          <a:p>
            <a:r>
              <a:rPr lang="en-GB" sz="1400" dirty="0">
                <a:latin typeface="+mn-lt"/>
              </a:rPr>
              <a:t>B</a:t>
            </a:r>
            <a:r>
              <a:rPr lang="en-GB" sz="1400" dirty="0" smtClean="0">
                <a:latin typeface="+mn-lt"/>
              </a:rPr>
              <a:t>eam</a:t>
            </a:r>
            <a:r>
              <a:rPr lang="en-GB" sz="1400" dirty="0" smtClean="0"/>
              <a:t> characteristic</a:t>
            </a:r>
            <a:endParaRPr lang="en-GB" sz="1400" dirty="0" smtClean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Sigma: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4.96 mm</a:t>
            </a:r>
          </a:p>
          <a:p>
            <a:r>
              <a:rPr lang="fr-FR" sz="1400" dirty="0" err="1" smtClean="0">
                <a:latin typeface="+mn-lt"/>
              </a:rPr>
              <a:t>Emittance</a:t>
            </a:r>
            <a:r>
              <a:rPr lang="fr-FR" sz="1400" dirty="0" smtClean="0">
                <a:latin typeface="+mn-lt"/>
              </a:rPr>
              <a:t>: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10.79 µm</a:t>
            </a:r>
            <a:endParaRPr lang="en-GB" sz="1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5799" y="2590800"/>
            <a:ext cx="4114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The beam is cut by the aperture restriction</a:t>
            </a:r>
            <a:endParaRPr lang="fr-FR" sz="1600" dirty="0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5800" y="3466981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Vertical aperture of the SPS measured with wire scan </a:t>
            </a:r>
            <a:r>
              <a:rPr lang="en-US" sz="1400" dirty="0" smtClean="0">
                <a:solidFill>
                  <a:srgbClr val="0070C0"/>
                </a:solidFill>
                <a:latin typeface="+mn-lt"/>
              </a:rPr>
              <a:t>51995</a:t>
            </a:r>
          </a:p>
          <a:p>
            <a:endParaRPr lang="en-US" sz="1600" dirty="0" smtClean="0">
              <a:latin typeface="+mn-lt"/>
            </a:endParaRPr>
          </a:p>
          <a:p>
            <a:r>
              <a:rPr lang="en-US" sz="1600" b="1" dirty="0" smtClean="0">
                <a:latin typeface="+mn-lt"/>
              </a:rPr>
              <a:t>			~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16.5 mm</a:t>
            </a:r>
            <a:endParaRPr lang="fr-FR" sz="16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5800" y="5524381"/>
            <a:ext cx="411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+mn-lt"/>
              </a:rPr>
              <a:t>Vertical aperture of the SPS measured with wire scan </a:t>
            </a:r>
            <a:r>
              <a:rPr lang="en-US" sz="1400" dirty="0" smtClean="0">
                <a:solidFill>
                  <a:srgbClr val="0070C0"/>
                </a:solidFill>
                <a:latin typeface="+mn-lt"/>
              </a:rPr>
              <a:t>41677</a:t>
            </a:r>
            <a:r>
              <a:rPr lang="en-US" sz="1400" dirty="0" smtClean="0">
                <a:latin typeface="+mn-lt"/>
              </a:rPr>
              <a:t> </a:t>
            </a:r>
          </a:p>
          <a:p>
            <a:endParaRPr lang="en-US" sz="1600" dirty="0" smtClean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			</a:t>
            </a:r>
            <a:r>
              <a:rPr lang="en-US" sz="1600" b="1" dirty="0" smtClean="0">
                <a:latin typeface="+mn-lt"/>
              </a:rPr>
              <a:t>~</a:t>
            </a:r>
            <a:r>
              <a:rPr lang="en-US" sz="1600" dirty="0" smtClean="0">
                <a:latin typeface="+mn-lt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</a:rPr>
              <a:t>23 mm</a:t>
            </a:r>
            <a:endParaRPr lang="fr-FR" sz="1600" b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48200" y="2635250"/>
            <a:ext cx="2260601" cy="16323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648200" y="4692275"/>
            <a:ext cx="2260601" cy="1632325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4847400" y="4343400"/>
            <a:ext cx="792000" cy="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847400" y="4191000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639400" y="4191000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53000" y="6400800"/>
            <a:ext cx="578400" cy="0"/>
          </a:xfrm>
          <a:prstGeom prst="straightConnector1">
            <a:avLst/>
          </a:prstGeom>
          <a:ln w="158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953000" y="6248400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5531400" y="6248400"/>
            <a:ext cx="0" cy="2286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774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en-US" sz="1800" b="1" dirty="0" smtClean="0"/>
              <a:t>Search </a:t>
            </a:r>
            <a:r>
              <a:rPr lang="en-US" sz="1800" b="1" dirty="0"/>
              <a:t>the losses in the </a:t>
            </a:r>
            <a:r>
              <a:rPr lang="en-US" sz="1800" b="1" dirty="0" smtClean="0"/>
              <a:t>ring with blown up beam</a:t>
            </a:r>
            <a:endParaRPr lang="fr-FR" sz="1800" b="1" dirty="0"/>
          </a:p>
          <a:p>
            <a:pPr eaLnBrk="1" hangingPunct="1"/>
            <a:endParaRPr lang="en-US" sz="1800" dirty="0"/>
          </a:p>
          <a:p>
            <a:pPr marL="0" indent="0" eaLnBrk="1" hangingPunct="1">
              <a:buNone/>
            </a:pPr>
            <a:endParaRPr lang="en-US" sz="1800" dirty="0" smtClean="0"/>
          </a:p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66800"/>
            <a:ext cx="3657600" cy="266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8" t="51790" r="811" b="10560"/>
          <a:stretch/>
        </p:blipFill>
        <p:spPr bwMode="auto">
          <a:xfrm>
            <a:off x="609600" y="5253445"/>
            <a:ext cx="4876800" cy="1375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" t="51703" r="913" b="10574"/>
          <a:stretch/>
        </p:blipFill>
        <p:spPr bwMode="auto">
          <a:xfrm>
            <a:off x="609600" y="3808461"/>
            <a:ext cx="4876800" cy="1373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343400" y="1078468"/>
            <a:ext cx="4572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latin typeface="+mn-lt"/>
              </a:rPr>
              <a:t>Main </a:t>
            </a:r>
            <a:r>
              <a:rPr lang="fr-FR" sz="1400" dirty="0" err="1">
                <a:latin typeface="+mn-lt"/>
              </a:rPr>
              <a:t>losses</a:t>
            </a:r>
            <a:endParaRPr lang="fr-FR" sz="1400" dirty="0">
              <a:latin typeface="+mn-lt"/>
            </a:endParaRPr>
          </a:p>
          <a:p>
            <a:r>
              <a:rPr lang="fr-FR" sz="1400" dirty="0">
                <a:latin typeface="+mn-lt"/>
              </a:rPr>
              <a:t>BLM </a:t>
            </a:r>
            <a:r>
              <a:rPr lang="fr-FR" sz="1400" dirty="0">
                <a:solidFill>
                  <a:srgbClr val="0070C0"/>
                </a:solidFill>
                <a:latin typeface="+mn-lt"/>
              </a:rPr>
              <a:t>217  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~8 </a:t>
            </a:r>
            <a:r>
              <a:rPr lang="fr-FR" sz="1400" dirty="0" err="1">
                <a:solidFill>
                  <a:srgbClr val="C00000"/>
                </a:solidFill>
                <a:latin typeface="+mn-lt"/>
              </a:rPr>
              <a:t>mGray</a:t>
            </a:r>
            <a:endParaRPr lang="fr-FR" sz="1400" dirty="0">
              <a:solidFill>
                <a:srgbClr val="C00000"/>
              </a:solidFill>
              <a:latin typeface="+mn-lt"/>
            </a:endParaRPr>
          </a:p>
          <a:p>
            <a:r>
              <a:rPr lang="fr-FR" sz="1400" dirty="0">
                <a:latin typeface="+mn-lt"/>
              </a:rPr>
              <a:t>BLM </a:t>
            </a:r>
            <a:r>
              <a:rPr lang="fr-FR" sz="1400" dirty="0">
                <a:solidFill>
                  <a:srgbClr val="0070C0"/>
                </a:solidFill>
                <a:latin typeface="+mn-lt"/>
              </a:rPr>
              <a:t>218   </a:t>
            </a:r>
            <a:r>
              <a:rPr lang="fr-FR" sz="1400" dirty="0" smtClean="0">
                <a:solidFill>
                  <a:srgbClr val="C00000"/>
                </a:solidFill>
                <a:latin typeface="+mn-lt"/>
              </a:rPr>
              <a:t>~20 </a:t>
            </a:r>
            <a:r>
              <a:rPr lang="fr-FR" sz="1400" dirty="0" err="1">
                <a:solidFill>
                  <a:srgbClr val="C00000"/>
                </a:solidFill>
                <a:latin typeface="+mn-lt"/>
              </a:rPr>
              <a:t>mGray</a:t>
            </a:r>
            <a:endParaRPr lang="fr-FR" sz="1400" dirty="0">
              <a:solidFill>
                <a:srgbClr val="C00000"/>
              </a:solidFill>
              <a:latin typeface="+mn-lt"/>
            </a:endParaRPr>
          </a:p>
          <a:p>
            <a:endParaRPr lang="fr-FR" sz="1400" dirty="0">
              <a:latin typeface="+mn-lt"/>
            </a:endParaRPr>
          </a:p>
          <a:p>
            <a:r>
              <a:rPr lang="fr-FR" sz="1400" dirty="0" smtClean="0">
                <a:latin typeface="+mn-lt"/>
              </a:rPr>
              <a:t>This </a:t>
            </a:r>
            <a:r>
              <a:rPr lang="fr-FR" sz="1400" dirty="0" err="1" smtClean="0">
                <a:latin typeface="+mn-lt"/>
              </a:rPr>
              <a:t>confirms</a:t>
            </a:r>
            <a:r>
              <a:rPr lang="fr-FR" sz="1400" dirty="0" smtClean="0">
                <a:latin typeface="+mn-lt"/>
              </a:rPr>
              <a:t> an aperture restriction </a:t>
            </a:r>
            <a:r>
              <a:rPr lang="fr-FR" sz="1400" dirty="0" err="1">
                <a:latin typeface="+mn-lt"/>
              </a:rPr>
              <a:t>around</a:t>
            </a:r>
            <a:r>
              <a:rPr lang="fr-FR" sz="1400" dirty="0">
                <a:latin typeface="+mn-lt"/>
              </a:rPr>
              <a:t> </a:t>
            </a:r>
            <a:r>
              <a:rPr lang="fr-FR" sz="1400" dirty="0" err="1">
                <a:latin typeface="+mn-lt"/>
              </a:rPr>
              <a:t>half</a:t>
            </a:r>
            <a:r>
              <a:rPr lang="fr-FR" sz="1400" dirty="0">
                <a:latin typeface="+mn-lt"/>
              </a:rPr>
              <a:t> </a:t>
            </a:r>
            <a:r>
              <a:rPr lang="fr-FR" sz="1400" dirty="0" err="1">
                <a:latin typeface="+mn-lt"/>
              </a:rPr>
              <a:t>cells</a:t>
            </a:r>
            <a:r>
              <a:rPr lang="fr-FR" sz="1400" dirty="0">
                <a:latin typeface="+mn-lt"/>
              </a:rPr>
              <a:t> </a:t>
            </a:r>
            <a:r>
              <a:rPr lang="fr-FR" sz="1400" dirty="0">
                <a:solidFill>
                  <a:srgbClr val="0070C0"/>
                </a:solidFill>
                <a:latin typeface="+mn-lt"/>
              </a:rPr>
              <a:t>217</a:t>
            </a:r>
            <a:r>
              <a:rPr lang="fr-FR" sz="1400" dirty="0">
                <a:latin typeface="+mn-lt"/>
              </a:rPr>
              <a:t> and </a:t>
            </a:r>
            <a:r>
              <a:rPr lang="fr-FR" sz="1400" dirty="0">
                <a:solidFill>
                  <a:srgbClr val="0070C0"/>
                </a:solidFill>
                <a:latin typeface="+mn-lt"/>
              </a:rPr>
              <a:t>218</a:t>
            </a:r>
          </a:p>
        </p:txBody>
      </p:sp>
      <p:sp>
        <p:nvSpPr>
          <p:cNvPr id="13" name="Rectangle 12"/>
          <p:cNvSpPr/>
          <p:nvPr/>
        </p:nvSpPr>
        <p:spPr>
          <a:xfrm>
            <a:off x="609601" y="3810000"/>
            <a:ext cx="4876800" cy="13716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609600" y="5257800"/>
            <a:ext cx="4876800" cy="13716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600700" y="3810000"/>
            <a:ext cx="30861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217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</a:t>
            </a:r>
            <a:r>
              <a:rPr lang="en-GB" sz="1400" dirty="0" smtClean="0">
                <a:latin typeface="+mn-lt"/>
              </a:rPr>
              <a:t>losses </a:t>
            </a:r>
            <a:r>
              <a:rPr lang="en-GB" sz="1400" dirty="0">
                <a:latin typeface="+mn-lt"/>
              </a:rPr>
              <a:t>are present </a:t>
            </a:r>
            <a:r>
              <a:rPr lang="en-GB" sz="1400" dirty="0" smtClean="0">
                <a:latin typeface="+mn-lt"/>
              </a:rPr>
              <a:t>from injection</a:t>
            </a:r>
            <a:endParaRPr lang="fr-FR" sz="14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00700" y="5257800"/>
            <a:ext cx="30861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218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/>
              <a:t>The losses are present from injection</a:t>
            </a:r>
            <a:endParaRPr lang="fr-FR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56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en-GB" sz="1800" b="1" dirty="0" smtClean="0"/>
              <a:t>Establish </a:t>
            </a:r>
            <a:r>
              <a:rPr lang="en-GB" sz="1800" b="1" dirty="0"/>
              <a:t>a closed bump </a:t>
            </a:r>
            <a:r>
              <a:rPr lang="en-GB" sz="1800" b="1" dirty="0" smtClean="0"/>
              <a:t>centred</a:t>
            </a:r>
            <a:r>
              <a:rPr lang="en-GB" sz="1800" b="1" dirty="0"/>
              <a:t> </a:t>
            </a:r>
            <a:r>
              <a:rPr lang="en-GB" sz="1800" b="1" dirty="0" smtClean="0"/>
              <a:t>on 217 </a:t>
            </a:r>
            <a:r>
              <a:rPr lang="en-GB" sz="1800" b="1" dirty="0"/>
              <a:t>to eliminate this </a:t>
            </a:r>
            <a:r>
              <a:rPr lang="en-GB" sz="1800" b="1" dirty="0" smtClean="0"/>
              <a:t>restriction</a:t>
            </a:r>
          </a:p>
          <a:p>
            <a:pPr eaLnBrk="1" hangingPunct="1"/>
            <a:endParaRPr lang="en-GB" sz="1800" b="1" dirty="0"/>
          </a:p>
          <a:p>
            <a:pPr eaLnBrk="1" hangingPunct="1"/>
            <a:endParaRPr lang="en-GB" sz="1800" b="1" dirty="0" smtClean="0"/>
          </a:p>
          <a:p>
            <a:pPr eaLnBrk="1" hangingPunct="1"/>
            <a:endParaRPr lang="en-GB" sz="1800" b="1" dirty="0"/>
          </a:p>
          <a:p>
            <a:pPr eaLnBrk="1" hangingPunct="1"/>
            <a:endParaRPr lang="en-GB" sz="1800" b="1" dirty="0" smtClean="0"/>
          </a:p>
          <a:p>
            <a:pPr eaLnBrk="1" hangingPunct="1"/>
            <a:endParaRPr lang="en-GB" sz="1800" b="1" dirty="0"/>
          </a:p>
          <a:p>
            <a:pPr eaLnBrk="1" hangingPunct="1"/>
            <a:endParaRPr lang="en-GB" sz="1800" b="1" dirty="0" smtClean="0"/>
          </a:p>
          <a:p>
            <a:pPr eaLnBrk="1" hangingPunct="1"/>
            <a:r>
              <a:rPr lang="fr-FR" sz="1800" b="1" dirty="0" err="1" smtClean="0"/>
              <a:t>Other</a:t>
            </a:r>
            <a:r>
              <a:rPr lang="fr-FR" sz="1800" b="1" dirty="0" smtClean="0"/>
              <a:t> aperture restrictions on the </a:t>
            </a:r>
            <a:r>
              <a:rPr lang="fr-FR" sz="1800" b="1" dirty="0" err="1" smtClean="0"/>
              <a:t>beam</a:t>
            </a:r>
            <a:r>
              <a:rPr lang="fr-FR" sz="1800" b="1" dirty="0" smtClean="0"/>
              <a:t> </a:t>
            </a:r>
            <a:r>
              <a:rPr lang="fr-FR" sz="1800" b="1" dirty="0" err="1" smtClean="0"/>
              <a:t>losse</a:t>
            </a:r>
            <a:r>
              <a:rPr lang="fr-FR" sz="1800" b="1" dirty="0" err="1"/>
              <a:t>s</a:t>
            </a:r>
            <a:endParaRPr lang="fr-FR" sz="1800" b="1" dirty="0" smtClean="0"/>
          </a:p>
          <a:p>
            <a:pPr eaLnBrk="1" hangingPunct="1"/>
            <a:endParaRPr lang="fr-FR" sz="1800" b="1" dirty="0"/>
          </a:p>
          <a:p>
            <a:pPr eaLnBrk="1" hangingPunct="1"/>
            <a:endParaRPr lang="fr-FR" sz="1800" b="1" dirty="0" smtClean="0"/>
          </a:p>
          <a:p>
            <a:pPr eaLnBrk="1" hangingPunct="1"/>
            <a:endParaRPr lang="fr-FR" sz="1800" b="1" dirty="0"/>
          </a:p>
          <a:p>
            <a:pPr eaLnBrk="1" hangingPunct="1"/>
            <a:endParaRPr lang="fr-FR" sz="1800" b="1" dirty="0" smtClean="0"/>
          </a:p>
          <a:p>
            <a:pPr eaLnBrk="1" hangingPunct="1"/>
            <a:endParaRPr lang="fr-FR" sz="1800" b="1" dirty="0"/>
          </a:p>
          <a:p>
            <a:pPr eaLnBrk="1" hangingPunct="1"/>
            <a:endParaRPr lang="fr-FR" sz="1800" b="1" dirty="0" smtClean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4953000" y="1066800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4 corrector </a:t>
            </a:r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bump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centred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on 217</a:t>
            </a:r>
          </a:p>
          <a:p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Amplitude: 5 mm</a:t>
            </a:r>
          </a:p>
          <a:p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During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the </a:t>
            </a:r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entire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flat </a:t>
            </a:r>
            <a:r>
              <a:rPr lang="fr-FR" sz="1400" b="1" dirty="0" err="1" smtClean="0">
                <a:solidFill>
                  <a:srgbClr val="FF0000"/>
                </a:solidFill>
                <a:latin typeface="+mn-lt"/>
              </a:rPr>
              <a:t>bottom</a:t>
            </a:r>
            <a:r>
              <a:rPr lang="fr-FR" sz="1400" b="1" dirty="0" smtClean="0">
                <a:solidFill>
                  <a:srgbClr val="FF0000"/>
                </a:solidFill>
                <a:latin typeface="+mn-lt"/>
              </a:rPr>
              <a:t> </a:t>
            </a:r>
            <a:endParaRPr lang="fr-FR" sz="1400" b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53000" y="3502223"/>
            <a:ext cx="3581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FF0000"/>
                </a:solidFill>
                <a:latin typeface="+mn-lt"/>
              </a:rPr>
              <a:t>Losses</a:t>
            </a:r>
            <a:r>
              <a:rPr lang="fr-FR" sz="1400" dirty="0" smtClean="0">
                <a:solidFill>
                  <a:srgbClr val="FF0000"/>
                </a:solidFill>
                <a:latin typeface="+mn-lt"/>
              </a:rPr>
              <a:t> in 119 ( TIDVG)</a:t>
            </a:r>
          </a:p>
          <a:p>
            <a:r>
              <a:rPr lang="fr-FR" sz="1400" dirty="0" smtClean="0">
                <a:solidFill>
                  <a:srgbClr val="FF0000"/>
                </a:solidFill>
                <a:latin typeface="+mn-lt"/>
              </a:rPr>
              <a:t>First </a:t>
            </a:r>
            <a:r>
              <a:rPr lang="fr-FR" sz="1400" dirty="0" err="1">
                <a:solidFill>
                  <a:srgbClr val="FF0000"/>
                </a:solidFill>
              </a:rPr>
              <a:t>theoretical</a:t>
            </a:r>
            <a:r>
              <a:rPr lang="fr-FR" sz="1400" dirty="0" smtClean="0">
                <a:solidFill>
                  <a:srgbClr val="FF0000"/>
                </a:solidFill>
                <a:latin typeface="+mn-lt"/>
              </a:rPr>
              <a:t> restriction of the SPS (42mm)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991100" y="4114800"/>
            <a:ext cx="293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7030A0"/>
                </a:solidFill>
                <a:latin typeface="+mn-lt"/>
              </a:rPr>
              <a:t>Losses</a:t>
            </a:r>
            <a:r>
              <a:rPr lang="fr-FR" sz="1400" dirty="0" smtClean="0">
                <a:solidFill>
                  <a:srgbClr val="7030A0"/>
                </a:solidFill>
                <a:latin typeface="+mn-lt"/>
              </a:rPr>
              <a:t> in 131 </a:t>
            </a:r>
          </a:p>
          <a:p>
            <a:r>
              <a:rPr lang="fr-FR" sz="1400" dirty="0" smtClean="0">
                <a:solidFill>
                  <a:srgbClr val="7030A0"/>
                </a:solidFill>
                <a:latin typeface="+mn-lt"/>
              </a:rPr>
              <a:t>Investigation ??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7" t="47480" r="10413" b="-1"/>
          <a:stretch/>
        </p:blipFill>
        <p:spPr bwMode="auto">
          <a:xfrm>
            <a:off x="739140" y="1068051"/>
            <a:ext cx="4061460" cy="1827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1828800" y="2211051"/>
            <a:ext cx="228600" cy="304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39140" y="1066800"/>
            <a:ext cx="4061460" cy="182880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" y="3441832"/>
            <a:ext cx="4061460" cy="2958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1476000" y="4921316"/>
            <a:ext cx="108000" cy="936000"/>
          </a:xfrm>
          <a:prstGeom prst="round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ounded Rectangle 18"/>
          <p:cNvSpPr/>
          <p:nvPr/>
        </p:nvSpPr>
        <p:spPr>
          <a:xfrm>
            <a:off x="1295400" y="4287053"/>
            <a:ext cx="108000" cy="1580347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4387800" y="5257800"/>
            <a:ext cx="108000" cy="60960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4991100" y="4810780"/>
            <a:ext cx="40005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solidFill>
                  <a:srgbClr val="00B0F0"/>
                </a:solidFill>
                <a:latin typeface="+mn-lt"/>
              </a:rPr>
              <a:t>Losses</a:t>
            </a:r>
            <a:r>
              <a:rPr lang="fr-FR" sz="1400" dirty="0" smtClean="0">
                <a:solidFill>
                  <a:srgbClr val="00B0F0"/>
                </a:solidFill>
                <a:latin typeface="+mn-lt"/>
              </a:rPr>
              <a:t> in 621 </a:t>
            </a:r>
          </a:p>
          <a:p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Investigation: </a:t>
            </a:r>
            <a:r>
              <a:rPr lang="en-US" sz="1400" dirty="0">
                <a:solidFill>
                  <a:srgbClr val="00B0F0"/>
                </a:solidFill>
                <a:latin typeface="+mn-lt"/>
              </a:rPr>
              <a:t>probably due to </a:t>
            </a:r>
            <a:r>
              <a:rPr lang="en-US" sz="1400" dirty="0">
                <a:solidFill>
                  <a:srgbClr val="00B0F0"/>
                </a:solidFill>
              </a:rPr>
              <a:t>tunnel </a:t>
            </a:r>
            <a:r>
              <a:rPr lang="en-US" sz="1400" dirty="0" smtClean="0">
                <a:solidFill>
                  <a:srgbClr val="00B0F0"/>
                </a:solidFill>
                <a:latin typeface="+mn-lt"/>
              </a:rPr>
              <a:t>subsidence ??</a:t>
            </a:r>
            <a:endParaRPr lang="fr-FR" sz="1400" dirty="0" smtClean="0">
              <a:solidFill>
                <a:srgbClr val="00B0F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82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 anchor="ctr" anchorCtr="1"/>
          <a:lstStyle/>
          <a:p>
            <a:pPr eaLnBrk="1" hangingPunct="1"/>
            <a:r>
              <a:rPr lang="en-GB" sz="2800" dirty="0"/>
              <a:t>Method used to search the aperture restrictions</a:t>
            </a:r>
            <a:endParaRPr lang="fr-FR" sz="2800" dirty="0"/>
          </a:p>
        </p:txBody>
      </p:sp>
      <p:sp>
        <p:nvSpPr>
          <p:cNvPr id="16387" name="Content Placeholder 13"/>
          <p:cNvSpPr>
            <a:spLocks noGrp="1"/>
          </p:cNvSpPr>
          <p:nvPr>
            <p:ph idx="1"/>
          </p:nvPr>
        </p:nvSpPr>
        <p:spPr>
          <a:xfrm>
            <a:off x="228600" y="609600"/>
            <a:ext cx="8686800" cy="6019800"/>
          </a:xfrm>
        </p:spPr>
        <p:txBody>
          <a:bodyPr/>
          <a:lstStyle/>
          <a:p>
            <a:pPr eaLnBrk="1" hangingPunct="1"/>
            <a:r>
              <a:rPr lang="en-US" sz="1800" b="1" dirty="0" smtClean="0"/>
              <a:t>Integrated losses </a:t>
            </a:r>
            <a:r>
              <a:rPr lang="en-US" sz="1800" b="1" dirty="0"/>
              <a:t>in the restrictions </a:t>
            </a:r>
            <a:r>
              <a:rPr lang="en-US" sz="1800" b="1" dirty="0" smtClean="0"/>
              <a:t>found</a:t>
            </a:r>
            <a:endParaRPr lang="en-US" sz="1400" b="1" dirty="0" smtClean="0">
              <a:solidFill>
                <a:srgbClr val="0070C0"/>
              </a:solidFill>
            </a:endParaRPr>
          </a:p>
          <a:p>
            <a:pPr eaLnBrk="1" hangingPunct="1"/>
            <a:endParaRPr lang="en-US" sz="1800" dirty="0" smtClean="0"/>
          </a:p>
          <a:p>
            <a:pPr marL="0" indent="0" eaLnBrk="1" hangingPunct="1">
              <a:buNone/>
            </a:pPr>
            <a:endParaRPr lang="en-US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marL="0" indent="0" eaLnBrk="1" hangingPunct="1">
              <a:buNone/>
            </a:pPr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/>
          </a:p>
          <a:p>
            <a:pPr eaLnBrk="1" hangingPunct="1"/>
            <a:endParaRPr lang="fr-FR" sz="1800" dirty="0" smtClean="0"/>
          </a:p>
          <a:p>
            <a:pPr eaLnBrk="1" hangingPunct="1"/>
            <a:endParaRPr lang="fr-FR" sz="18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5486400" y="2590800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131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loss are present </a:t>
            </a:r>
            <a:r>
              <a:rPr lang="en-GB" sz="1400" dirty="0" smtClean="0">
                <a:latin typeface="+mn-lt"/>
              </a:rPr>
              <a:t>from injection</a:t>
            </a:r>
            <a:endParaRPr lang="fr-FR" sz="14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486400" y="4151293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621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loss are present </a:t>
            </a:r>
            <a:r>
              <a:rPr lang="en-GB" sz="1400" dirty="0" smtClean="0">
                <a:latin typeface="+mn-lt"/>
              </a:rPr>
              <a:t>from injection</a:t>
            </a:r>
            <a:endParaRPr lang="fr-FR" sz="1400" dirty="0" smtClean="0">
              <a:solidFill>
                <a:srgbClr val="0070C0"/>
              </a:solidFill>
              <a:latin typeface="+mn-lt"/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1" t="52157" r="1003" b="10784"/>
          <a:stretch/>
        </p:blipFill>
        <p:spPr bwMode="auto">
          <a:xfrm>
            <a:off x="609602" y="1078468"/>
            <a:ext cx="4632304" cy="1283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6" t="51826" r="1022" b="10809"/>
          <a:stretch/>
        </p:blipFill>
        <p:spPr bwMode="auto">
          <a:xfrm>
            <a:off x="609600" y="2590800"/>
            <a:ext cx="4632306" cy="12959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0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7" t="51891" r="1139" b="10911"/>
          <a:stretch/>
        </p:blipFill>
        <p:spPr bwMode="auto">
          <a:xfrm>
            <a:off x="609600" y="4145280"/>
            <a:ext cx="4632306" cy="129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609602" y="4145280"/>
            <a:ext cx="4632304" cy="1293350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609600" y="2590800"/>
            <a:ext cx="4632306" cy="129598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9602" y="1091863"/>
            <a:ext cx="4632304" cy="1270337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5486400" y="1103293"/>
            <a:ext cx="335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err="1" smtClean="0">
                <a:latin typeface="+mn-lt"/>
              </a:rPr>
              <a:t>Integrated</a:t>
            </a:r>
            <a:r>
              <a:rPr lang="fr-FR" sz="1400" dirty="0" smtClean="0">
                <a:latin typeface="+mn-lt"/>
              </a:rPr>
              <a:t> </a:t>
            </a:r>
            <a:r>
              <a:rPr lang="fr-FR" sz="1400" dirty="0" err="1" smtClean="0">
                <a:latin typeface="+mn-lt"/>
              </a:rPr>
              <a:t>losses</a:t>
            </a:r>
            <a:r>
              <a:rPr lang="fr-FR" sz="1400" dirty="0" smtClean="0">
                <a:latin typeface="+mn-lt"/>
              </a:rPr>
              <a:t> </a:t>
            </a:r>
          </a:p>
          <a:p>
            <a:r>
              <a:rPr lang="fr-FR" sz="1400" dirty="0" smtClean="0">
                <a:latin typeface="+mn-lt"/>
              </a:rPr>
              <a:t>BLM </a:t>
            </a:r>
            <a:r>
              <a:rPr lang="fr-FR" sz="1400" dirty="0" smtClean="0">
                <a:solidFill>
                  <a:srgbClr val="0070C0"/>
                </a:solidFill>
                <a:latin typeface="+mn-lt"/>
              </a:rPr>
              <a:t>119</a:t>
            </a:r>
          </a:p>
          <a:p>
            <a:endParaRPr lang="fr-FR" sz="1400" dirty="0">
              <a:solidFill>
                <a:srgbClr val="0070C0"/>
              </a:solidFill>
              <a:latin typeface="+mn-lt"/>
            </a:endParaRPr>
          </a:p>
          <a:p>
            <a:r>
              <a:rPr lang="en-GB" sz="1400" dirty="0">
                <a:latin typeface="+mn-lt"/>
              </a:rPr>
              <a:t>The loss are present </a:t>
            </a:r>
            <a:r>
              <a:rPr lang="en-GB" sz="1400" dirty="0" smtClean="0">
                <a:latin typeface="+mn-lt"/>
              </a:rPr>
              <a:t>from injection</a:t>
            </a:r>
            <a:endParaRPr lang="fr-FR" sz="1400" dirty="0" smtClean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8600" y="5599093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/>
            <a:r>
              <a:rPr lang="en-US" sz="2000" b="1" dirty="0">
                <a:latin typeface="+mn-lt"/>
              </a:rPr>
              <a:t>We found several points giving a possible aperture restriction</a:t>
            </a:r>
          </a:p>
          <a:p>
            <a:pPr lvl="1" eaLnBrk="1" hangingPunct="1"/>
            <a:r>
              <a:rPr lang="en-US" sz="2000" b="1" dirty="0" smtClean="0">
                <a:solidFill>
                  <a:srgbClr val="0070C0"/>
                </a:solidFill>
                <a:latin typeface="+mn-lt"/>
              </a:rPr>
              <a:t>		119</a:t>
            </a:r>
            <a:r>
              <a:rPr lang="en-US" sz="2000" b="1" dirty="0">
                <a:solidFill>
                  <a:srgbClr val="0070C0"/>
                </a:solidFill>
                <a:latin typeface="+mn-lt"/>
              </a:rPr>
              <a:t>, 131, 217, 621 </a:t>
            </a:r>
          </a:p>
        </p:txBody>
      </p:sp>
    </p:spTree>
    <p:extLst>
      <p:ext uri="{BB962C8B-B14F-4D97-AF65-F5344CB8AC3E}">
        <p14:creationId xmlns:p14="http://schemas.microsoft.com/office/powerpoint/2010/main" val="166553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4796</TotalTime>
  <Words>1206</Words>
  <Application>Microsoft Office PowerPoint</Application>
  <PresentationFormat>On-screen Show (4:3)</PresentationFormat>
  <Paragraphs>828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SPS aperture measurements </vt:lpstr>
      <vt:lpstr>Outline</vt:lpstr>
      <vt:lpstr>Method used to search the aperture restrictions</vt:lpstr>
      <vt:lpstr>Method used to search the aperture restrictions</vt:lpstr>
      <vt:lpstr>Method used to search the aperture restrictions</vt:lpstr>
      <vt:lpstr>Method used to search the aperture restrictions</vt:lpstr>
      <vt:lpstr>Method used to search the aperture restrictions</vt:lpstr>
      <vt:lpstr>Method used to search the aperture restrictions</vt:lpstr>
      <vt:lpstr>Method used to search the aperture restrictions</vt:lpstr>
      <vt:lpstr>Method used to search the aperture restrictions</vt:lpstr>
      <vt:lpstr>Method used to measure the aperture</vt:lpstr>
      <vt:lpstr>Method used to measure the aperture</vt:lpstr>
      <vt:lpstr>Presentation of measurement results</vt:lpstr>
      <vt:lpstr>Presentation of measurement results</vt:lpstr>
      <vt:lpstr>Presentation of measurement results</vt:lpstr>
      <vt:lpstr>Presentation of measurement results</vt:lpstr>
      <vt:lpstr>Presentation of measurement results</vt:lpstr>
      <vt:lpstr>Presentation of measurement results</vt:lpstr>
      <vt:lpstr>Presentation of measurement results</vt:lpstr>
      <vt:lpstr>Measurement results</vt:lpstr>
      <vt:lpstr>Many Thanks:  B. Salvant, H. Bartosik, K. Cornelis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Nouveau cyclage machine pour le SPS</dc:title>
  <dc:creator>SCETTOUR</dc:creator>
  <cp:lastModifiedBy>Stephane Cettour Cave</cp:lastModifiedBy>
  <cp:revision>421</cp:revision>
  <dcterms:created xsi:type="dcterms:W3CDTF">2009-02-09T21:40:44Z</dcterms:created>
  <dcterms:modified xsi:type="dcterms:W3CDTF">2013-03-26T08:12:42Z</dcterms:modified>
</cp:coreProperties>
</file>