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05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120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96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slides/slide55.xml" ContentType="application/vnd.openxmlformats-officedocument.presentationml.slide+xml"/>
  <Override PartName="/ppt/theme/theme2.xml" ContentType="application/vnd.openxmlformats-officedocument.theme+xml"/>
  <Override PartName="/ppt/notesSlides/notesSlide57.xml" ContentType="application/vnd.openxmlformats-officedocument.presentationml.notesSlide+xml"/>
  <Override PartName="/ppt/notesSlides/notesSlide102.xml" ContentType="application/vnd.openxmlformats-officedocument.presentationml.notes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Default Extension="emf" ContentType="image/x-emf"/>
  <Override PartName="/ppt/notesSlides/notesSlide46.xml" ContentType="application/vnd.openxmlformats-officedocument.presentationml.notesSlide+xml"/>
  <Override PartName="/ppt/notesSlides/notesSlide93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s/slide108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slides/slide115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107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98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103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83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90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99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104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95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Default Extension="jpeg" ContentType="image/jpeg"/>
  <Override PartName="/ppt/notesSlides/notesSlide84.xml" ContentType="application/vnd.openxmlformats-officedocument.presentationml.notesSlide+xml"/>
  <Override PartName="/ppt/notesSlides/notesSlide100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91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notesSlides/notesSlide89.xml" ContentType="application/vnd.openxmlformats-officedocument.presentationml.notes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notesSlides/notesSlide78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101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slides/slide118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notesSlides/notesSlide106.xml" ContentType="application/vnd.openxmlformats-officedocument.presentationml.notesSlide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97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notesSlides/notesSlide39.xml" ContentType="application/vnd.openxmlformats-officedocument.presentationml.notesSlide+xml"/>
  <Override PartName="/ppt/notesSlides/notesSlide86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5"/>
  </p:notesMasterIdLst>
  <p:sldIdLst>
    <p:sldId id="257" r:id="rId2"/>
    <p:sldId id="552" r:id="rId3"/>
    <p:sldId id="553" r:id="rId4"/>
    <p:sldId id="469" r:id="rId5"/>
    <p:sldId id="339" r:id="rId6"/>
    <p:sldId id="471" r:id="rId7"/>
    <p:sldId id="470" r:id="rId8"/>
    <p:sldId id="472" r:id="rId9"/>
    <p:sldId id="465" r:id="rId10"/>
    <p:sldId id="554" r:id="rId11"/>
    <p:sldId id="473" r:id="rId12"/>
    <p:sldId id="474" r:id="rId13"/>
    <p:sldId id="475" r:id="rId14"/>
    <p:sldId id="476" r:id="rId15"/>
    <p:sldId id="477" r:id="rId16"/>
    <p:sldId id="478" r:id="rId17"/>
    <p:sldId id="479" r:id="rId18"/>
    <p:sldId id="480" r:id="rId19"/>
    <p:sldId id="481" r:id="rId20"/>
    <p:sldId id="482" r:id="rId21"/>
    <p:sldId id="483" r:id="rId22"/>
    <p:sldId id="484" r:id="rId23"/>
    <p:sldId id="485" r:id="rId24"/>
    <p:sldId id="486" r:id="rId25"/>
    <p:sldId id="487" r:id="rId26"/>
    <p:sldId id="488" r:id="rId27"/>
    <p:sldId id="489" r:id="rId28"/>
    <p:sldId id="490" r:id="rId29"/>
    <p:sldId id="491" r:id="rId30"/>
    <p:sldId id="492" r:id="rId31"/>
    <p:sldId id="493" r:id="rId32"/>
    <p:sldId id="494" r:id="rId33"/>
    <p:sldId id="495" r:id="rId34"/>
    <p:sldId id="496" r:id="rId35"/>
    <p:sldId id="497" r:id="rId36"/>
    <p:sldId id="498" r:id="rId37"/>
    <p:sldId id="499" r:id="rId38"/>
    <p:sldId id="500" r:id="rId39"/>
    <p:sldId id="501" r:id="rId40"/>
    <p:sldId id="502" r:id="rId41"/>
    <p:sldId id="503" r:id="rId42"/>
    <p:sldId id="504" r:id="rId43"/>
    <p:sldId id="505" r:id="rId44"/>
    <p:sldId id="506" r:id="rId45"/>
    <p:sldId id="507" r:id="rId46"/>
    <p:sldId id="508" r:id="rId47"/>
    <p:sldId id="509" r:id="rId48"/>
    <p:sldId id="510" r:id="rId49"/>
    <p:sldId id="511" r:id="rId50"/>
    <p:sldId id="512" r:id="rId51"/>
    <p:sldId id="513" r:id="rId52"/>
    <p:sldId id="514" r:id="rId53"/>
    <p:sldId id="515" r:id="rId54"/>
    <p:sldId id="516" r:id="rId55"/>
    <p:sldId id="517" r:id="rId56"/>
    <p:sldId id="518" r:id="rId57"/>
    <p:sldId id="519" r:id="rId58"/>
    <p:sldId id="520" r:id="rId59"/>
    <p:sldId id="521" r:id="rId60"/>
    <p:sldId id="522" r:id="rId61"/>
    <p:sldId id="523" r:id="rId62"/>
    <p:sldId id="524" r:id="rId63"/>
    <p:sldId id="525" r:id="rId64"/>
    <p:sldId id="526" r:id="rId65"/>
    <p:sldId id="527" r:id="rId66"/>
    <p:sldId id="528" r:id="rId67"/>
    <p:sldId id="529" r:id="rId68"/>
    <p:sldId id="530" r:id="rId69"/>
    <p:sldId id="531" r:id="rId70"/>
    <p:sldId id="532" r:id="rId71"/>
    <p:sldId id="533" r:id="rId72"/>
    <p:sldId id="534" r:id="rId73"/>
    <p:sldId id="535" r:id="rId74"/>
    <p:sldId id="536" r:id="rId75"/>
    <p:sldId id="537" r:id="rId76"/>
    <p:sldId id="538" r:id="rId77"/>
    <p:sldId id="539" r:id="rId78"/>
    <p:sldId id="540" r:id="rId79"/>
    <p:sldId id="541" r:id="rId80"/>
    <p:sldId id="542" r:id="rId81"/>
    <p:sldId id="543" r:id="rId82"/>
    <p:sldId id="544" r:id="rId83"/>
    <p:sldId id="545" r:id="rId84"/>
    <p:sldId id="546" r:id="rId85"/>
    <p:sldId id="547" r:id="rId86"/>
    <p:sldId id="548" r:id="rId87"/>
    <p:sldId id="549" r:id="rId88"/>
    <p:sldId id="550" r:id="rId89"/>
    <p:sldId id="435" r:id="rId90"/>
    <p:sldId id="436" r:id="rId91"/>
    <p:sldId id="437" r:id="rId92"/>
    <p:sldId id="555" r:id="rId93"/>
    <p:sldId id="438" r:id="rId94"/>
    <p:sldId id="551" r:id="rId95"/>
    <p:sldId id="439" r:id="rId96"/>
    <p:sldId id="440" r:id="rId97"/>
    <p:sldId id="443" r:id="rId98"/>
    <p:sldId id="445" r:id="rId99"/>
    <p:sldId id="444" r:id="rId100"/>
    <p:sldId id="446" r:id="rId101"/>
    <p:sldId id="556" r:id="rId102"/>
    <p:sldId id="447" r:id="rId103"/>
    <p:sldId id="450" r:id="rId104"/>
    <p:sldId id="451" r:id="rId105"/>
    <p:sldId id="448" r:id="rId106"/>
    <p:sldId id="452" r:id="rId107"/>
    <p:sldId id="453" r:id="rId108"/>
    <p:sldId id="455" r:id="rId109"/>
    <p:sldId id="454" r:id="rId110"/>
    <p:sldId id="459" r:id="rId111"/>
    <p:sldId id="458" r:id="rId112"/>
    <p:sldId id="460" r:id="rId113"/>
    <p:sldId id="461" r:id="rId114"/>
    <p:sldId id="462" r:id="rId115"/>
    <p:sldId id="463" r:id="rId116"/>
    <p:sldId id="464" r:id="rId117"/>
    <p:sldId id="557" r:id="rId118"/>
    <p:sldId id="273" r:id="rId119"/>
    <p:sldId id="430" r:id="rId120"/>
    <p:sldId id="431" r:id="rId121"/>
    <p:sldId id="432" r:id="rId122"/>
    <p:sldId id="433" r:id="rId123"/>
    <p:sldId id="434" r:id="rId1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00" autoAdjust="0"/>
    <p:restoredTop sz="92473" autoAdjust="0"/>
  </p:normalViewPr>
  <p:slideViewPr>
    <p:cSldViewPr>
      <p:cViewPr varScale="1">
        <p:scale>
          <a:sx n="63" d="100"/>
          <a:sy n="63" d="100"/>
        </p:scale>
        <p:origin x="-174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02415-3F5C-4316-A2C3-8234D7EF557F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DFEB2-6338-4267-A227-D335C78B08C4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115</a:t>
            </a:fld>
            <a:endParaRPr lang="en-US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116</a:t>
            </a:fld>
            <a:endParaRPr lang="en-US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117</a:t>
            </a:fld>
            <a:endParaRPr lang="en-US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119</a:t>
            </a:fld>
            <a:endParaRPr lang="en-US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120</a:t>
            </a:fld>
            <a:endParaRPr lang="en-US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121</a:t>
            </a:fld>
            <a:endParaRPr lang="en-US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122</a:t>
            </a:fld>
            <a:endParaRPr lang="en-US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123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74</a:t>
            </a:fld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75</a:t>
            </a:fld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76</a:t>
            </a:fld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78</a:t>
            </a:fld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79</a:t>
            </a:fld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80</a:t>
            </a:fld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81</a:t>
            </a:fld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82</a:t>
            </a:fld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83</a:t>
            </a:fld>
            <a:endParaRPr 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84</a:t>
            </a:fld>
            <a:endParaRPr 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85</a:t>
            </a:fld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86</a:t>
            </a:fld>
            <a:endParaRPr 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87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88</a:t>
            </a:fld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89</a:t>
            </a:fld>
            <a:endParaRPr 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90</a:t>
            </a:fld>
            <a:endParaRPr 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91</a:t>
            </a:fld>
            <a:endParaRPr 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93</a:t>
            </a:fld>
            <a:endParaRPr 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94</a:t>
            </a:fld>
            <a:endParaRPr 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95</a:t>
            </a:fld>
            <a:endParaRPr lang="en-U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96</a:t>
            </a:fld>
            <a:endParaRPr 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97</a:t>
            </a:fld>
            <a:endParaRPr 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98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99</a:t>
            </a:fld>
            <a:endParaRPr lang="en-U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100</a:t>
            </a:fld>
            <a:endParaRPr lang="en-US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102</a:t>
            </a:fld>
            <a:endParaRPr lang="en-US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103</a:t>
            </a:fld>
            <a:endParaRPr lang="en-US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104</a:t>
            </a:fld>
            <a:endParaRPr lang="en-US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110</a:t>
            </a:fld>
            <a:endParaRPr lang="en-US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111</a:t>
            </a:fld>
            <a:endParaRPr lang="en-US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112</a:t>
            </a:fld>
            <a:endParaRPr lang="en-US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113</a:t>
            </a:fld>
            <a:endParaRPr lang="en-US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C8475-FBA5-4C44-8EB2-F206BCC03598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D795-01CE-468D-B23E-B0744831153F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4.emf"/><Relationship Id="rId4" Type="http://schemas.openxmlformats.org/officeDocument/2006/relationships/image" Target="../media/image1.gif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4.emf"/><Relationship Id="rId5" Type="http://schemas.openxmlformats.org/officeDocument/2006/relationships/image" Target="../media/image93.emf"/><Relationship Id="rId4" Type="http://schemas.openxmlformats.org/officeDocument/2006/relationships/image" Target="../media/image99.emf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0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106.emf"/><Relationship Id="rId2" Type="http://schemas.openxmlformats.org/officeDocument/2006/relationships/image" Target="../media/image10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emf"/><Relationship Id="rId5" Type="http://schemas.openxmlformats.org/officeDocument/2006/relationships/image" Target="../media/image104.png"/><Relationship Id="rId4" Type="http://schemas.openxmlformats.org/officeDocument/2006/relationships/image" Target="../media/image102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7.png"/><Relationship Id="rId4" Type="http://schemas.openxmlformats.org/officeDocument/2006/relationships/image" Target="../media/image108.pn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1.png"/><Relationship Id="rId4" Type="http://schemas.openxmlformats.org/officeDocument/2006/relationships/image" Target="../media/image1.gif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png"/><Relationship Id="rId4" Type="http://schemas.openxmlformats.org/officeDocument/2006/relationships/image" Target="../media/image1.gif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png"/><Relationship Id="rId4" Type="http://schemas.openxmlformats.org/officeDocument/2006/relationships/image" Target="../media/image1.gif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png"/><Relationship Id="rId4" Type="http://schemas.openxmlformats.org/officeDocument/2006/relationships/image" Target="../media/image1.gif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png"/><Relationship Id="rId4" Type="http://schemas.openxmlformats.org/officeDocument/2006/relationships/image" Target="../media/image1.gif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17.emf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6.emf"/><Relationship Id="rId5" Type="http://schemas.openxmlformats.org/officeDocument/2006/relationships/image" Target="../media/image76.emf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19.emf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8.emf"/><Relationship Id="rId5" Type="http://schemas.openxmlformats.org/officeDocument/2006/relationships/image" Target="../media/image77.emf"/><Relationship Id="rId4" Type="http://schemas.openxmlformats.org/officeDocument/2006/relationships/image" Target="../media/image12.emf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21.emf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0.emf"/><Relationship Id="rId5" Type="http://schemas.openxmlformats.org/officeDocument/2006/relationships/image" Target="../media/image78.emf"/><Relationship Id="rId4" Type="http://schemas.openxmlformats.org/officeDocument/2006/relationships/image" Target="../media/image12.emf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7" Type="http://schemas.openxmlformats.org/officeDocument/2006/relationships/image" Target="../media/image123.emf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2.emf"/><Relationship Id="rId5" Type="http://schemas.openxmlformats.org/officeDocument/2006/relationships/image" Target="../media/image12.emf"/><Relationship Id="rId4" Type="http://schemas.openxmlformats.org/officeDocument/2006/relationships/image" Target="../media/image13.emf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25.emf"/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4.emf"/><Relationship Id="rId5" Type="http://schemas.openxmlformats.org/officeDocument/2006/relationships/image" Target="../media/image80.emf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1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1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16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1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1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19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20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21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22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23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24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25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26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27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28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29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30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31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32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3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34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35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36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1.gi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38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39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40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41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42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4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44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45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46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47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48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49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50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51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52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5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54.e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55.e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56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57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58.e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59.e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60.em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61.em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62.emf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6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64.em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65.em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66.emf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67.em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68.emf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69.emf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70.emf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71.emf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72.emf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7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74.emf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75.emf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image" Target="../media/image13.emf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6.emf"/><Relationship Id="rId5" Type="http://schemas.openxmlformats.org/officeDocument/2006/relationships/image" Target="../media/image12.emf"/><Relationship Id="rId4" Type="http://schemas.openxmlformats.org/officeDocument/2006/relationships/image" Target="../media/image13.emf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emf"/><Relationship Id="rId5" Type="http://schemas.openxmlformats.org/officeDocument/2006/relationships/image" Target="../media/image12.emf"/><Relationship Id="rId4" Type="http://schemas.openxmlformats.org/officeDocument/2006/relationships/image" Target="../media/image13.emf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8.emf"/><Relationship Id="rId5" Type="http://schemas.openxmlformats.org/officeDocument/2006/relationships/image" Target="../media/image12.emf"/><Relationship Id="rId4" Type="http://schemas.openxmlformats.org/officeDocument/2006/relationships/image" Target="../media/image13.emf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3.emf"/><Relationship Id="rId4" Type="http://schemas.openxmlformats.org/officeDocument/2006/relationships/image" Target="../media/image1.gif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emf"/><Relationship Id="rId5" Type="http://schemas.openxmlformats.org/officeDocument/2006/relationships/image" Target="../media/image12.emf"/><Relationship Id="rId4" Type="http://schemas.openxmlformats.org/officeDocument/2006/relationships/image" Target="../media/image13.emf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.emf"/><Relationship Id="rId5" Type="http://schemas.openxmlformats.org/officeDocument/2006/relationships/image" Target="../media/image12.emf"/><Relationship Id="rId4" Type="http://schemas.openxmlformats.org/officeDocument/2006/relationships/image" Target="../media/image13.emf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5.jpeg"/><Relationship Id="rId5" Type="http://schemas.openxmlformats.org/officeDocument/2006/relationships/image" Target="../media/image84.jpeg"/><Relationship Id="rId4" Type="http://schemas.openxmlformats.org/officeDocument/2006/relationships/image" Target="../media/image83.emf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8.emf"/><Relationship Id="rId5" Type="http://schemas.openxmlformats.org/officeDocument/2006/relationships/image" Target="../media/image87.jpeg"/><Relationship Id="rId4" Type="http://schemas.openxmlformats.org/officeDocument/2006/relationships/image" Target="../media/image86.emf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9.emf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0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2.emf"/><Relationship Id="rId4" Type="http://schemas.openxmlformats.org/officeDocument/2006/relationships/image" Target="../media/image91.emf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4.emf"/><Relationship Id="rId4" Type="http://schemas.openxmlformats.org/officeDocument/2006/relationships/image" Target="../media/image1.gif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4.emf"/><Relationship Id="rId4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/>
          <p:cNvSpPr txBox="1"/>
          <p:nvPr/>
        </p:nvSpPr>
        <p:spPr>
          <a:xfrm>
            <a:off x="0" y="25908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  <a:latin typeface="Calibri" pitchFamily="34" charset="0"/>
              </a:rPr>
              <a:t>Electron Cloud Studies for the PS</a:t>
            </a:r>
          </a:p>
        </p:txBody>
      </p:sp>
      <p:sp>
        <p:nvSpPr>
          <p:cNvPr id="10" name="TextBox 7"/>
          <p:cNvSpPr txBox="1"/>
          <p:nvPr/>
        </p:nvSpPr>
        <p:spPr>
          <a:xfrm>
            <a:off x="0" y="32004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G.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</a:rPr>
              <a:t>Iadarola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</a:rPr>
              <a:t>H.Bartosik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, H.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</a:rPr>
              <a:t>Damerau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</a:p>
          <a:p>
            <a:pPr algn="ctr"/>
            <a:r>
              <a:rPr lang="en-US" sz="2400" dirty="0" smtClean="0">
                <a:solidFill>
                  <a:schemeClr val="tx2"/>
                </a:solidFill>
              </a:rPr>
              <a:t>S. Rioja </a:t>
            </a:r>
            <a:r>
              <a:rPr lang="en-US" sz="2400" dirty="0" err="1" smtClean="0">
                <a:solidFill>
                  <a:schemeClr val="tx2"/>
                </a:solidFill>
              </a:rPr>
              <a:t>Fuentelsaz</a:t>
            </a:r>
            <a:r>
              <a:rPr lang="en-US" sz="2400" dirty="0" smtClean="0">
                <a:solidFill>
                  <a:schemeClr val="tx2"/>
                </a:solidFill>
              </a:rPr>
              <a:t>, M. </a:t>
            </a:r>
            <a:r>
              <a:rPr lang="en-US" sz="2400" dirty="0" err="1" smtClean="0">
                <a:solidFill>
                  <a:schemeClr val="tx2"/>
                </a:solidFill>
              </a:rPr>
              <a:t>Pivi</a:t>
            </a:r>
            <a:r>
              <a:rPr lang="en-US" sz="2400" dirty="0" smtClean="0">
                <a:solidFill>
                  <a:schemeClr val="tx2"/>
                </a:solidFill>
              </a:rPr>
              <a:t>, G. </a:t>
            </a:r>
            <a:r>
              <a:rPr lang="en-US" sz="2400" dirty="0" err="1" smtClean="0">
                <a:solidFill>
                  <a:schemeClr val="tx2"/>
                </a:solidFill>
              </a:rPr>
              <a:t>Rumolo</a:t>
            </a:r>
            <a:r>
              <a:rPr lang="en-US" sz="2400" dirty="0" smtClean="0">
                <a:solidFill>
                  <a:schemeClr val="tx2"/>
                </a:solidFill>
              </a:rPr>
              <a:t>, G. </a:t>
            </a:r>
            <a:r>
              <a:rPr lang="en-US" sz="2400" dirty="0" err="1" smtClean="0">
                <a:solidFill>
                  <a:schemeClr val="tx2"/>
                </a:solidFill>
              </a:rPr>
              <a:t>Sterbini</a:t>
            </a:r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0" y="62600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MSWG - 9/4/2013 </a:t>
            </a:r>
            <a:endParaRPr lang="en-US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ttangolo 11"/>
          <p:cNvSpPr/>
          <p:nvPr/>
        </p:nvSpPr>
        <p:spPr>
          <a:xfrm>
            <a:off x="381000" y="4800600"/>
            <a:ext cx="8458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1F497D"/>
                </a:solidFill>
              </a:rPr>
              <a:t>Many thanks to:</a:t>
            </a:r>
          </a:p>
          <a:p>
            <a:pPr algn="ctr"/>
            <a:r>
              <a:rPr lang="en-US" dirty="0" smtClean="0">
                <a:solidFill>
                  <a:srgbClr val="1F497D"/>
                </a:solidFill>
              </a:rPr>
              <a:t>S. Hancock, S. </a:t>
            </a:r>
            <a:r>
              <a:rPr lang="en-US" dirty="0" err="1" smtClean="0">
                <a:solidFill>
                  <a:srgbClr val="1F497D"/>
                </a:solidFill>
              </a:rPr>
              <a:t>Gilardoni</a:t>
            </a:r>
            <a:r>
              <a:rPr lang="en-US" dirty="0" smtClean="0">
                <a:solidFill>
                  <a:srgbClr val="1F497D"/>
                </a:solidFill>
              </a:rPr>
              <a:t>, D. </a:t>
            </a:r>
            <a:r>
              <a:rPr lang="en-US" dirty="0" err="1" smtClean="0">
                <a:solidFill>
                  <a:srgbClr val="1F497D"/>
                </a:solidFill>
              </a:rPr>
              <a:t>Schoerling</a:t>
            </a:r>
            <a:r>
              <a:rPr lang="en-US" dirty="0" smtClean="0">
                <a:solidFill>
                  <a:srgbClr val="1F497D"/>
                </a:solidFill>
              </a:rPr>
              <a:t>, C. Yin </a:t>
            </a:r>
            <a:r>
              <a:rPr lang="en-US" dirty="0" err="1" smtClean="0">
                <a:solidFill>
                  <a:srgbClr val="1F497D"/>
                </a:solidFill>
              </a:rPr>
              <a:t>Vallgren</a:t>
            </a:r>
            <a:r>
              <a:rPr lang="en-US" dirty="0" smtClean="0">
                <a:solidFill>
                  <a:srgbClr val="1F497D"/>
                </a:solidFill>
              </a:rPr>
              <a:t> </a:t>
            </a:r>
          </a:p>
          <a:p>
            <a:pPr algn="ctr"/>
            <a:r>
              <a:rPr lang="en-US" dirty="0" smtClean="0">
                <a:solidFill>
                  <a:srgbClr val="1F497D"/>
                </a:solidFill>
              </a:rPr>
              <a:t>and all the SPS Operator crew</a:t>
            </a:r>
          </a:p>
          <a:p>
            <a:pPr marL="342900" indent="-342900" algn="ctr"/>
            <a:endParaRPr lang="en-US" dirty="0" smtClean="0">
              <a:solidFill>
                <a:srgbClr val="1F497D"/>
              </a:solidFill>
            </a:endParaRPr>
          </a:p>
          <a:p>
            <a:pPr marL="342900" indent="-342900" algn="ctr"/>
            <a:endParaRPr lang="en-US" b="1" dirty="0" smtClean="0">
              <a:solidFill>
                <a:srgbClr val="1F497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65"/>
          <p:cNvSpPr/>
          <p:nvPr/>
        </p:nvSpPr>
        <p:spPr>
          <a:xfrm>
            <a:off x="1143000" y="1022896"/>
            <a:ext cx="7812868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Introduction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Beam observation</a:t>
            </a: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Emittance along the train</a:t>
            </a: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Instability on a “stored beam”</a:t>
            </a:r>
          </a:p>
          <a:p>
            <a:pPr marL="508000" lvl="1" indent="-449263">
              <a:lnSpc>
                <a:spcPct val="13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Simulation work</a:t>
            </a: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Code development</a:t>
            </a:r>
            <a:endParaRPr lang="en-US" b="1" dirty="0" smtClean="0">
              <a:solidFill>
                <a:schemeClr val="bg1">
                  <a:lumMod val="75000"/>
                </a:schemeClr>
              </a:solidFill>
              <a:latin typeface="Calibri" pitchFamily="34" charset="0"/>
            </a:endParaRP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First results</a:t>
            </a:r>
            <a:endParaRPr lang="en-US" b="1" dirty="0" smtClean="0">
              <a:solidFill>
                <a:schemeClr val="bg1">
                  <a:lumMod val="75000"/>
                </a:schemeClr>
              </a:solidFill>
              <a:latin typeface="Calibri" pitchFamily="34" charset="0"/>
            </a:endParaRPr>
          </a:p>
          <a:p>
            <a:pPr marL="508000" lvl="1" indent="-449263">
              <a:lnSpc>
                <a:spcPct val="13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Measurements with e-cloud setup in SS98</a:t>
            </a: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Shielded pickup measurements</a:t>
            </a:r>
            <a:endParaRPr lang="en-US" b="1" dirty="0" smtClean="0">
              <a:solidFill>
                <a:schemeClr val="bg1">
                  <a:lumMod val="75000"/>
                </a:schemeClr>
              </a:solidFill>
              <a:latin typeface="Calibri" pitchFamily="34" charset="0"/>
            </a:endParaRP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Mitigation strategy 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01168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First simulation results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65"/>
          <p:cNvSpPr/>
          <p:nvPr/>
        </p:nvSpPr>
        <p:spPr>
          <a:xfrm>
            <a:off x="1143000" y="990600"/>
            <a:ext cx="769620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2" indent="-4572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dependence on bunch intensity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 is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very weak for short bunches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but becomes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stronger for relatively larger bunch lengths</a:t>
            </a:r>
          </a:p>
        </p:txBody>
      </p:sp>
      <p:grpSp>
        <p:nvGrpSpPr>
          <p:cNvPr id="3" name="Gruppo 87"/>
          <p:cNvGrpSpPr/>
          <p:nvPr/>
        </p:nvGrpSpPr>
        <p:grpSpPr>
          <a:xfrm>
            <a:off x="304800" y="2400406"/>
            <a:ext cx="3276600" cy="3466994"/>
            <a:chOff x="0" y="2590800"/>
            <a:chExt cx="3276600" cy="3466994"/>
          </a:xfrm>
        </p:grpSpPr>
        <p:sp>
          <p:nvSpPr>
            <p:cNvPr id="14" name="Rettangolo 13"/>
            <p:cNvSpPr/>
            <p:nvPr/>
          </p:nvSpPr>
          <p:spPr>
            <a:xfrm>
              <a:off x="2597367" y="2792499"/>
              <a:ext cx="298233" cy="2700784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ttangolo 14"/>
            <p:cNvSpPr/>
            <p:nvPr/>
          </p:nvSpPr>
          <p:spPr>
            <a:xfrm>
              <a:off x="669300" y="2792499"/>
              <a:ext cx="1928067" cy="2705003"/>
            </a:xfrm>
            <a:prstGeom prst="rect">
              <a:avLst/>
            </a:prstGeom>
            <a:solidFill>
              <a:schemeClr val="accent6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Connettore 1 15"/>
            <p:cNvCxnSpPr/>
            <p:nvPr/>
          </p:nvCxnSpPr>
          <p:spPr>
            <a:xfrm>
              <a:off x="2752148" y="3007217"/>
              <a:ext cx="4524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2 16"/>
            <p:cNvCxnSpPr/>
            <p:nvPr/>
          </p:nvCxnSpPr>
          <p:spPr>
            <a:xfrm flipV="1">
              <a:off x="658614" y="2590800"/>
              <a:ext cx="0" cy="29058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po 50"/>
            <p:cNvGrpSpPr/>
            <p:nvPr/>
          </p:nvGrpSpPr>
          <p:grpSpPr>
            <a:xfrm>
              <a:off x="227235" y="2853193"/>
              <a:ext cx="481334" cy="2307280"/>
              <a:chOff x="1728270" y="1490807"/>
              <a:chExt cx="762641" cy="3218874"/>
            </a:xfrm>
          </p:grpSpPr>
          <p:grpSp>
            <p:nvGrpSpPr>
              <p:cNvPr id="5" name="Gruppo 49"/>
              <p:cNvGrpSpPr/>
              <p:nvPr/>
            </p:nvGrpSpPr>
            <p:grpSpPr>
              <a:xfrm>
                <a:off x="1828745" y="4371127"/>
                <a:ext cx="662166" cy="338554"/>
                <a:chOff x="1828745" y="4371127"/>
                <a:chExt cx="662166" cy="338554"/>
              </a:xfrm>
            </p:grpSpPr>
            <p:cxnSp>
              <p:nvCxnSpPr>
                <p:cNvPr id="84" name="Connettore 1 83"/>
                <p:cNvCxnSpPr/>
                <p:nvPr/>
              </p:nvCxnSpPr>
              <p:spPr>
                <a:xfrm rot="16200000">
                  <a:off x="2454907" y="4574980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5" name="CasellaDiTesto 84"/>
                <p:cNvSpPr txBox="1"/>
                <p:nvPr/>
              </p:nvSpPr>
              <p:spPr>
                <a:xfrm>
                  <a:off x="1828745" y="4371127"/>
                  <a:ext cx="39305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50</a:t>
                  </a:r>
                  <a:endParaRPr lang="en-US" sz="1600" dirty="0"/>
                </a:p>
              </p:txBody>
            </p:sp>
          </p:grpSp>
          <p:grpSp>
            <p:nvGrpSpPr>
              <p:cNvPr id="6" name="Gruppo 47"/>
              <p:cNvGrpSpPr/>
              <p:nvPr/>
            </p:nvGrpSpPr>
            <p:grpSpPr>
              <a:xfrm>
                <a:off x="1728272" y="3218999"/>
                <a:ext cx="762639" cy="338554"/>
                <a:chOff x="1728272" y="3218999"/>
                <a:chExt cx="762639" cy="338554"/>
              </a:xfrm>
            </p:grpSpPr>
            <p:cxnSp>
              <p:nvCxnSpPr>
                <p:cNvPr id="82" name="Connettore 1 81"/>
                <p:cNvCxnSpPr/>
                <p:nvPr/>
              </p:nvCxnSpPr>
              <p:spPr>
                <a:xfrm rot="16200000">
                  <a:off x="2454907" y="3419504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" name="CasellaDiTesto 82"/>
                <p:cNvSpPr txBox="1"/>
                <p:nvPr/>
              </p:nvSpPr>
              <p:spPr>
                <a:xfrm>
                  <a:off x="1728272" y="3218999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150</a:t>
                  </a:r>
                  <a:endParaRPr lang="en-US" sz="1600" dirty="0"/>
                </a:p>
              </p:txBody>
            </p:sp>
          </p:grpSp>
          <p:grpSp>
            <p:nvGrpSpPr>
              <p:cNvPr id="8" name="Gruppo 45"/>
              <p:cNvGrpSpPr/>
              <p:nvPr/>
            </p:nvGrpSpPr>
            <p:grpSpPr>
              <a:xfrm>
                <a:off x="1728270" y="2066871"/>
                <a:ext cx="762641" cy="338554"/>
                <a:chOff x="1728270" y="2066871"/>
                <a:chExt cx="762641" cy="338554"/>
              </a:xfrm>
            </p:grpSpPr>
            <p:cxnSp>
              <p:nvCxnSpPr>
                <p:cNvPr id="80" name="Connettore 1 79"/>
                <p:cNvCxnSpPr/>
                <p:nvPr/>
              </p:nvCxnSpPr>
              <p:spPr>
                <a:xfrm rot="16200000">
                  <a:off x="2454907" y="2264028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" name="CasellaDiTesto 80"/>
                <p:cNvSpPr txBox="1"/>
                <p:nvPr/>
              </p:nvSpPr>
              <p:spPr>
                <a:xfrm>
                  <a:off x="1728270" y="2066871"/>
                  <a:ext cx="49725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250</a:t>
                  </a:r>
                  <a:endParaRPr lang="en-US" sz="1600" dirty="0"/>
                </a:p>
              </p:txBody>
            </p:sp>
          </p:grpSp>
          <p:grpSp>
            <p:nvGrpSpPr>
              <p:cNvPr id="9" name="Gruppo 44"/>
              <p:cNvGrpSpPr/>
              <p:nvPr/>
            </p:nvGrpSpPr>
            <p:grpSpPr>
              <a:xfrm>
                <a:off x="1728272" y="1490807"/>
                <a:ext cx="762639" cy="338554"/>
                <a:chOff x="1728272" y="1490807"/>
                <a:chExt cx="762639" cy="338554"/>
              </a:xfrm>
            </p:grpSpPr>
            <p:cxnSp>
              <p:nvCxnSpPr>
                <p:cNvPr id="78" name="Connettore 1 77"/>
                <p:cNvCxnSpPr/>
                <p:nvPr/>
              </p:nvCxnSpPr>
              <p:spPr>
                <a:xfrm rot="16200000">
                  <a:off x="2454907" y="1686290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" name="CasellaDiTesto 78"/>
                <p:cNvSpPr txBox="1"/>
                <p:nvPr/>
              </p:nvSpPr>
              <p:spPr>
                <a:xfrm>
                  <a:off x="1728272" y="1490807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300</a:t>
                  </a:r>
                  <a:endParaRPr lang="en-US" sz="1600" dirty="0"/>
                </a:p>
              </p:txBody>
            </p:sp>
          </p:grpSp>
          <p:grpSp>
            <p:nvGrpSpPr>
              <p:cNvPr id="10" name="Gruppo 46"/>
              <p:cNvGrpSpPr/>
              <p:nvPr/>
            </p:nvGrpSpPr>
            <p:grpSpPr>
              <a:xfrm>
                <a:off x="1728272" y="2635393"/>
                <a:ext cx="762639" cy="338554"/>
                <a:chOff x="1728272" y="2635393"/>
                <a:chExt cx="762639" cy="338554"/>
              </a:xfrm>
            </p:grpSpPr>
            <p:cxnSp>
              <p:nvCxnSpPr>
                <p:cNvPr id="76" name="Connettore 1 75"/>
                <p:cNvCxnSpPr/>
                <p:nvPr/>
              </p:nvCxnSpPr>
              <p:spPr>
                <a:xfrm rot="16200000">
                  <a:off x="2454907" y="2841766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7" name="CasellaDiTesto 76"/>
                <p:cNvSpPr txBox="1"/>
                <p:nvPr/>
              </p:nvSpPr>
              <p:spPr>
                <a:xfrm>
                  <a:off x="1728272" y="2635393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200</a:t>
                  </a:r>
                  <a:endParaRPr lang="en-US" sz="1600" dirty="0"/>
                </a:p>
              </p:txBody>
            </p:sp>
          </p:grpSp>
          <p:grpSp>
            <p:nvGrpSpPr>
              <p:cNvPr id="12" name="Gruppo 48"/>
              <p:cNvGrpSpPr/>
              <p:nvPr/>
            </p:nvGrpSpPr>
            <p:grpSpPr>
              <a:xfrm>
                <a:off x="1728271" y="3787521"/>
                <a:ext cx="762640" cy="338554"/>
                <a:chOff x="1728271" y="3787521"/>
                <a:chExt cx="762640" cy="338554"/>
              </a:xfrm>
            </p:grpSpPr>
            <p:cxnSp>
              <p:nvCxnSpPr>
                <p:cNvPr id="74" name="Connettore 1 73"/>
                <p:cNvCxnSpPr/>
                <p:nvPr/>
              </p:nvCxnSpPr>
              <p:spPr>
                <a:xfrm rot="16200000">
                  <a:off x="2454907" y="3997242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5" name="CasellaDiTesto 74"/>
                <p:cNvSpPr txBox="1"/>
                <p:nvPr/>
              </p:nvSpPr>
              <p:spPr>
                <a:xfrm>
                  <a:off x="1728271" y="3787521"/>
                  <a:ext cx="49725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100</a:t>
                  </a:r>
                  <a:endParaRPr lang="en-US" sz="1600" dirty="0"/>
                </a:p>
              </p:txBody>
            </p:sp>
          </p:grpSp>
        </p:grpSp>
        <p:sp>
          <p:nvSpPr>
            <p:cNvPr id="19" name="CasellaDiTesto 18"/>
            <p:cNvSpPr txBox="1"/>
            <p:nvPr/>
          </p:nvSpPr>
          <p:spPr>
            <a:xfrm rot="16200000">
              <a:off x="-1198524" y="3995786"/>
              <a:ext cx="27356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40 MHz RF Voltage [kV]</a:t>
              </a:r>
              <a:endParaRPr lang="en-US" sz="1600" b="1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658613" y="5719240"/>
              <a:ext cx="25417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Time [ms]</a:t>
              </a:r>
              <a:endParaRPr lang="en-US" sz="1600" b="1" dirty="0"/>
            </a:p>
          </p:txBody>
        </p:sp>
        <p:cxnSp>
          <p:nvCxnSpPr>
            <p:cNvPr id="21" name="Connettore 2 20"/>
            <p:cNvCxnSpPr/>
            <p:nvPr/>
          </p:nvCxnSpPr>
          <p:spPr>
            <a:xfrm>
              <a:off x="658614" y="5496649"/>
              <a:ext cx="2617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ttangolo 21"/>
            <p:cNvSpPr/>
            <p:nvPr/>
          </p:nvSpPr>
          <p:spPr>
            <a:xfrm>
              <a:off x="1759167" y="4838594"/>
              <a:ext cx="969554" cy="2206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b.l.≈14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23" name="Rettangolo 22"/>
            <p:cNvSpPr/>
            <p:nvPr/>
          </p:nvSpPr>
          <p:spPr>
            <a:xfrm>
              <a:off x="2114767" y="4470294"/>
              <a:ext cx="8427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11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24" name="CasellaDiTesto 24"/>
            <p:cNvSpPr txBox="1"/>
            <p:nvPr/>
          </p:nvSpPr>
          <p:spPr>
            <a:xfrm>
              <a:off x="547973" y="5487123"/>
              <a:ext cx="2478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0</a:t>
              </a:r>
              <a:endParaRPr lang="en-US" sz="1600" dirty="0"/>
            </a:p>
          </p:txBody>
        </p:sp>
        <p:grpSp>
          <p:nvGrpSpPr>
            <p:cNvPr id="13" name="Gruppo 36"/>
            <p:cNvGrpSpPr/>
            <p:nvPr/>
          </p:nvGrpSpPr>
          <p:grpSpPr>
            <a:xfrm>
              <a:off x="872867" y="5435511"/>
              <a:ext cx="337296" cy="390166"/>
              <a:chOff x="2764067" y="4458601"/>
              <a:chExt cx="590644" cy="544317"/>
            </a:xfrm>
          </p:grpSpPr>
          <p:cxnSp>
            <p:nvCxnSpPr>
              <p:cNvPr id="66" name="Connettore 1 65"/>
              <p:cNvCxnSpPr/>
              <p:nvPr/>
            </p:nvCxnSpPr>
            <p:spPr>
              <a:xfrm>
                <a:off x="305983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CasellaDiTesto 66"/>
              <p:cNvSpPr txBox="1"/>
              <p:nvPr/>
            </p:nvSpPr>
            <p:spPr>
              <a:xfrm>
                <a:off x="2764067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10</a:t>
                </a:r>
                <a:endParaRPr lang="en-US" sz="1600" dirty="0"/>
              </a:p>
            </p:txBody>
          </p:sp>
        </p:grpSp>
        <p:grpSp>
          <p:nvGrpSpPr>
            <p:cNvPr id="18" name="Gruppo 37"/>
            <p:cNvGrpSpPr/>
            <p:nvPr/>
          </p:nvGrpSpPr>
          <p:grpSpPr>
            <a:xfrm>
              <a:off x="1245679" y="5435511"/>
              <a:ext cx="337296" cy="390166"/>
              <a:chOff x="3416902" y="4458601"/>
              <a:chExt cx="590644" cy="544317"/>
            </a:xfrm>
          </p:grpSpPr>
          <p:cxnSp>
            <p:nvCxnSpPr>
              <p:cNvPr id="64" name="Connettore 1 15"/>
              <p:cNvCxnSpPr/>
              <p:nvPr/>
            </p:nvCxnSpPr>
            <p:spPr>
              <a:xfrm>
                <a:off x="3707904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CasellaDiTesto 64"/>
              <p:cNvSpPr txBox="1"/>
              <p:nvPr/>
            </p:nvSpPr>
            <p:spPr>
              <a:xfrm>
                <a:off x="3416902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20</a:t>
                </a:r>
                <a:endParaRPr lang="en-US" sz="1600" dirty="0"/>
              </a:p>
            </p:txBody>
          </p:sp>
        </p:grpSp>
        <p:grpSp>
          <p:nvGrpSpPr>
            <p:cNvPr id="25" name="Gruppo 38"/>
            <p:cNvGrpSpPr/>
            <p:nvPr/>
          </p:nvGrpSpPr>
          <p:grpSpPr>
            <a:xfrm>
              <a:off x="1613372" y="5435511"/>
              <a:ext cx="337296" cy="390166"/>
              <a:chOff x="4060774" y="4458601"/>
              <a:chExt cx="590644" cy="544317"/>
            </a:xfrm>
          </p:grpSpPr>
          <p:cxnSp>
            <p:nvCxnSpPr>
              <p:cNvPr id="62" name="Connettore 1 18"/>
              <p:cNvCxnSpPr/>
              <p:nvPr/>
            </p:nvCxnSpPr>
            <p:spPr>
              <a:xfrm>
                <a:off x="4355975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CasellaDiTesto 62"/>
              <p:cNvSpPr txBox="1"/>
              <p:nvPr/>
            </p:nvSpPr>
            <p:spPr>
              <a:xfrm>
                <a:off x="4060774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30</a:t>
                </a:r>
                <a:endParaRPr lang="en-US" sz="1600" dirty="0"/>
              </a:p>
            </p:txBody>
          </p:sp>
        </p:grpSp>
        <p:grpSp>
          <p:nvGrpSpPr>
            <p:cNvPr id="26" name="Gruppo 39"/>
            <p:cNvGrpSpPr/>
            <p:nvPr/>
          </p:nvGrpSpPr>
          <p:grpSpPr>
            <a:xfrm>
              <a:off x="1985862" y="5435511"/>
              <a:ext cx="337296" cy="390166"/>
              <a:chOff x="4713046" y="4458601"/>
              <a:chExt cx="590644" cy="544317"/>
            </a:xfrm>
          </p:grpSpPr>
          <p:cxnSp>
            <p:nvCxnSpPr>
              <p:cNvPr id="60" name="Connettore 1 19"/>
              <p:cNvCxnSpPr/>
              <p:nvPr/>
            </p:nvCxnSpPr>
            <p:spPr>
              <a:xfrm>
                <a:off x="5004048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CasellaDiTesto 60"/>
              <p:cNvSpPr txBox="1"/>
              <p:nvPr/>
            </p:nvSpPr>
            <p:spPr>
              <a:xfrm>
                <a:off x="4713046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40</a:t>
                </a:r>
                <a:endParaRPr lang="en-US" sz="1600" dirty="0"/>
              </a:p>
            </p:txBody>
          </p:sp>
        </p:grpSp>
        <p:grpSp>
          <p:nvGrpSpPr>
            <p:cNvPr id="27" name="Gruppo 40"/>
            <p:cNvGrpSpPr/>
            <p:nvPr/>
          </p:nvGrpSpPr>
          <p:grpSpPr>
            <a:xfrm>
              <a:off x="2355953" y="5435511"/>
              <a:ext cx="337296" cy="390166"/>
              <a:chOff x="5361118" y="4458601"/>
              <a:chExt cx="590644" cy="544317"/>
            </a:xfrm>
          </p:grpSpPr>
          <p:cxnSp>
            <p:nvCxnSpPr>
              <p:cNvPr id="58" name="Connettore 1 22"/>
              <p:cNvCxnSpPr/>
              <p:nvPr/>
            </p:nvCxnSpPr>
            <p:spPr>
              <a:xfrm>
                <a:off x="5652120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CasellaDiTesto 58"/>
              <p:cNvSpPr txBox="1"/>
              <p:nvPr/>
            </p:nvSpPr>
            <p:spPr>
              <a:xfrm>
                <a:off x="5361118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50</a:t>
                </a:r>
                <a:endParaRPr lang="en-US" sz="1600" dirty="0"/>
              </a:p>
            </p:txBody>
          </p:sp>
        </p:grpSp>
        <p:grpSp>
          <p:nvGrpSpPr>
            <p:cNvPr id="28" name="Gruppo 41"/>
            <p:cNvGrpSpPr/>
            <p:nvPr/>
          </p:nvGrpSpPr>
          <p:grpSpPr>
            <a:xfrm>
              <a:off x="2726552" y="5435511"/>
              <a:ext cx="337296" cy="390166"/>
              <a:chOff x="6010078" y="4458601"/>
              <a:chExt cx="590644" cy="544317"/>
            </a:xfrm>
          </p:grpSpPr>
          <p:cxnSp>
            <p:nvCxnSpPr>
              <p:cNvPr id="56" name="Connettore 1 23"/>
              <p:cNvCxnSpPr/>
              <p:nvPr/>
            </p:nvCxnSpPr>
            <p:spPr>
              <a:xfrm>
                <a:off x="630019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CasellaDiTesto 56"/>
              <p:cNvSpPr txBox="1"/>
              <p:nvPr/>
            </p:nvSpPr>
            <p:spPr>
              <a:xfrm>
                <a:off x="6010078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60</a:t>
                </a:r>
                <a:endParaRPr lang="en-US" sz="1600" dirty="0"/>
              </a:p>
            </p:txBody>
          </p:sp>
        </p:grpSp>
        <p:grpSp>
          <p:nvGrpSpPr>
            <p:cNvPr id="29" name="Gruppo 77"/>
            <p:cNvGrpSpPr/>
            <p:nvPr/>
          </p:nvGrpSpPr>
          <p:grpSpPr>
            <a:xfrm>
              <a:off x="667435" y="2819400"/>
              <a:ext cx="2191889" cy="2669817"/>
              <a:chOff x="804447" y="2790932"/>
              <a:chExt cx="2554240" cy="2669817"/>
            </a:xfrm>
          </p:grpSpPr>
          <p:sp>
            <p:nvSpPr>
              <p:cNvPr id="49" name="Figura a mano libera 17"/>
              <p:cNvSpPr/>
              <p:nvPr/>
            </p:nvSpPr>
            <p:spPr>
              <a:xfrm>
                <a:off x="3040063" y="4627674"/>
                <a:ext cx="206299" cy="468595"/>
              </a:xfrm>
              <a:custGeom>
                <a:avLst/>
                <a:gdLst>
                  <a:gd name="connsiteX0" fmla="*/ 0 w 330315"/>
                  <a:gd name="connsiteY0" fmla="*/ 674422 h 674422"/>
                  <a:gd name="connsiteX1" fmla="*/ 53788 w 330315"/>
                  <a:gd name="connsiteY1" fmla="*/ 628909 h 674422"/>
                  <a:gd name="connsiteX2" fmla="*/ 107576 w 330315"/>
                  <a:gd name="connsiteY2" fmla="*/ 550295 h 674422"/>
                  <a:gd name="connsiteX3" fmla="*/ 177915 w 330315"/>
                  <a:gd name="connsiteY3" fmla="*/ 442719 h 674422"/>
                  <a:gd name="connsiteX4" fmla="*/ 260666 w 330315"/>
                  <a:gd name="connsiteY4" fmla="*/ 260666 h 674422"/>
                  <a:gd name="connsiteX5" fmla="*/ 293766 w 330315"/>
                  <a:gd name="connsiteY5" fmla="*/ 153090 h 674422"/>
                  <a:gd name="connsiteX6" fmla="*/ 326867 w 330315"/>
                  <a:gd name="connsiteY6" fmla="*/ 20688 h 674422"/>
                  <a:gd name="connsiteX7" fmla="*/ 314454 w 330315"/>
                  <a:gd name="connsiteY7" fmla="*/ 28963 h 674422"/>
                  <a:gd name="connsiteX0" fmla="*/ 0 w 326867"/>
                  <a:gd name="connsiteY0" fmla="*/ 653734 h 653734"/>
                  <a:gd name="connsiteX1" fmla="*/ 53788 w 326867"/>
                  <a:gd name="connsiteY1" fmla="*/ 608221 h 653734"/>
                  <a:gd name="connsiteX2" fmla="*/ 107576 w 326867"/>
                  <a:gd name="connsiteY2" fmla="*/ 529607 h 653734"/>
                  <a:gd name="connsiteX3" fmla="*/ 177915 w 326867"/>
                  <a:gd name="connsiteY3" fmla="*/ 422031 h 653734"/>
                  <a:gd name="connsiteX4" fmla="*/ 260666 w 326867"/>
                  <a:gd name="connsiteY4" fmla="*/ 239978 h 653734"/>
                  <a:gd name="connsiteX5" fmla="*/ 293766 w 326867"/>
                  <a:gd name="connsiteY5" fmla="*/ 132402 h 653734"/>
                  <a:gd name="connsiteX6" fmla="*/ 326867 w 326867"/>
                  <a:gd name="connsiteY6" fmla="*/ 0 h 653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6867" h="653734">
                    <a:moveTo>
                      <a:pt x="0" y="653734"/>
                    </a:moveTo>
                    <a:cubicBezTo>
                      <a:pt x="17929" y="641321"/>
                      <a:pt x="35859" y="628909"/>
                      <a:pt x="53788" y="608221"/>
                    </a:cubicBezTo>
                    <a:cubicBezTo>
                      <a:pt x="71717" y="587533"/>
                      <a:pt x="86888" y="560639"/>
                      <a:pt x="107576" y="529607"/>
                    </a:cubicBezTo>
                    <a:cubicBezTo>
                      <a:pt x="128264" y="498575"/>
                      <a:pt x="152400" y="470302"/>
                      <a:pt x="177915" y="422031"/>
                    </a:cubicBezTo>
                    <a:cubicBezTo>
                      <a:pt x="203430" y="373760"/>
                      <a:pt x="241357" y="288250"/>
                      <a:pt x="260666" y="239978"/>
                    </a:cubicBezTo>
                    <a:cubicBezTo>
                      <a:pt x="279975" y="191706"/>
                      <a:pt x="282733" y="172398"/>
                      <a:pt x="293766" y="132402"/>
                    </a:cubicBezTo>
                    <a:cubicBezTo>
                      <a:pt x="304799" y="92406"/>
                      <a:pt x="323419" y="20688"/>
                      <a:pt x="326867" y="0"/>
                    </a:cubicBezTo>
                  </a:path>
                </a:pathLst>
              </a:cu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0" name="Connettore 1 18"/>
              <p:cNvCxnSpPr/>
              <p:nvPr/>
            </p:nvCxnSpPr>
            <p:spPr>
              <a:xfrm flipH="1">
                <a:off x="2076968" y="5096269"/>
                <a:ext cx="963096" cy="107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ttore 1 19"/>
              <p:cNvCxnSpPr/>
              <p:nvPr/>
            </p:nvCxnSpPr>
            <p:spPr>
              <a:xfrm flipH="1">
                <a:off x="849894" y="5097349"/>
                <a:ext cx="1227074" cy="30969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ttore 1 20"/>
              <p:cNvCxnSpPr/>
              <p:nvPr/>
            </p:nvCxnSpPr>
            <p:spPr>
              <a:xfrm flipH="1">
                <a:off x="804447" y="5407039"/>
                <a:ext cx="45447" cy="5161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ttore 1 52"/>
              <p:cNvCxnSpPr/>
              <p:nvPr/>
            </p:nvCxnSpPr>
            <p:spPr>
              <a:xfrm flipV="1">
                <a:off x="3274000" y="2980093"/>
                <a:ext cx="0" cy="248065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ttore 1 53"/>
              <p:cNvCxnSpPr/>
              <p:nvPr/>
            </p:nvCxnSpPr>
            <p:spPr>
              <a:xfrm flipV="1">
                <a:off x="3246948" y="2975542"/>
                <a:ext cx="0" cy="165225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Rettangolo 54"/>
              <p:cNvSpPr/>
              <p:nvPr/>
            </p:nvSpPr>
            <p:spPr>
              <a:xfrm>
                <a:off x="2690585" y="2790932"/>
                <a:ext cx="66810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00B050"/>
                    </a:solidFill>
                    <a:latin typeface="Calibri" pitchFamily="34" charset="0"/>
                  </a:rPr>
                  <a:t>4 ns</a:t>
                </a:r>
                <a:endParaRPr lang="en-US" sz="1400" dirty="0">
                  <a:solidFill>
                    <a:srgbClr val="00B050"/>
                  </a:solidFill>
                </a:endParaRPr>
              </a:p>
            </p:txBody>
          </p:sp>
        </p:grpSp>
      </p:grpSp>
      <p:cxnSp>
        <p:nvCxnSpPr>
          <p:cNvPr id="41" name="Connettore 1 19"/>
          <p:cNvCxnSpPr/>
          <p:nvPr/>
        </p:nvCxnSpPr>
        <p:spPr>
          <a:xfrm>
            <a:off x="4379576" y="5438669"/>
            <a:ext cx="0" cy="516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5" cstate="print"/>
          <a:srcRect l="62381" t="9048" r="10491" b="68254"/>
          <a:stretch>
            <a:fillRect/>
          </a:stretch>
        </p:blipFill>
        <p:spPr bwMode="auto">
          <a:xfrm>
            <a:off x="4876800" y="2514600"/>
            <a:ext cx="1447006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65"/>
          <p:cNvSpPr/>
          <p:nvPr/>
        </p:nvSpPr>
        <p:spPr>
          <a:xfrm>
            <a:off x="1143000" y="1022896"/>
            <a:ext cx="7812868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Introduction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Beam observation</a:t>
            </a: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Emittance along the train</a:t>
            </a: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Instability on a “stored beam”</a:t>
            </a:r>
          </a:p>
          <a:p>
            <a:pPr marL="508000" lvl="1" indent="-449263">
              <a:lnSpc>
                <a:spcPct val="13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Simulation work</a:t>
            </a: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Code development</a:t>
            </a:r>
            <a:endParaRPr lang="en-US" b="1" dirty="0" smtClean="0">
              <a:solidFill>
                <a:schemeClr val="bg1">
                  <a:lumMod val="75000"/>
                </a:schemeClr>
              </a:solidFill>
              <a:latin typeface="Calibri" pitchFamily="34" charset="0"/>
            </a:endParaRP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First results</a:t>
            </a:r>
            <a:endParaRPr lang="en-US" b="1" dirty="0" smtClean="0">
              <a:solidFill>
                <a:schemeClr val="bg1">
                  <a:lumMod val="75000"/>
                </a:schemeClr>
              </a:solidFill>
              <a:latin typeface="Calibri" pitchFamily="34" charset="0"/>
            </a:endParaRPr>
          </a:p>
          <a:p>
            <a:pPr marL="508000" lvl="1" indent="-449263">
              <a:lnSpc>
                <a:spcPct val="13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Measurements with e-cloud setup in SS98</a:t>
            </a: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Shielded pickup measurements</a:t>
            </a:r>
            <a:endParaRPr lang="en-US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Mitigation strategy tests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“Direct” e-cloud measurements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65"/>
          <p:cNvSpPr/>
          <p:nvPr/>
        </p:nvSpPr>
        <p:spPr>
          <a:xfrm>
            <a:off x="228600" y="1143000"/>
            <a:ext cx="5029200" cy="4628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setup for e-cloud experiments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is installed in SS98. It includes:</a:t>
            </a:r>
          </a:p>
          <a:p>
            <a:pPr marL="914400" lvl="1" indent="-40640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Two shielded pickup for e-cloud detection</a:t>
            </a:r>
          </a:p>
          <a:p>
            <a:pPr marL="914400" lvl="1" indent="-40640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 pressure gauge</a:t>
            </a:r>
          </a:p>
          <a:p>
            <a:pPr marL="914400" lvl="1" indent="-40640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Clearing electrode</a:t>
            </a:r>
          </a:p>
          <a:p>
            <a:pPr marL="914400" lvl="1" indent="-40640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Small dipole magnet (not used this year)</a:t>
            </a:r>
          </a:p>
          <a:p>
            <a:pPr marL="914400" lvl="1" indent="-406400">
              <a:spcAft>
                <a:spcPts val="6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lnSpc>
                <a:spcPct val="150000"/>
              </a:lnSpc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Since 2012 it is possible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to control the device from the CCC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and acquire the signals using OASIS.</a:t>
            </a:r>
          </a:p>
          <a:p>
            <a:pPr marL="465138" lvl="1" indent="-406400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endParaRPr lang="en-US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76200" y="60198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dirty="0" smtClean="0">
                <a:solidFill>
                  <a:schemeClr val="tx2"/>
                </a:solidFill>
              </a:rPr>
              <a:t>E. </a:t>
            </a:r>
            <a:r>
              <a:rPr lang="en-US" sz="1200" b="1" dirty="0" err="1" smtClean="0">
                <a:solidFill>
                  <a:schemeClr val="tx2"/>
                </a:solidFill>
              </a:rPr>
              <a:t>Mahner</a:t>
            </a:r>
            <a:r>
              <a:rPr lang="en-US" sz="1200" b="1" dirty="0" smtClean="0">
                <a:solidFill>
                  <a:schemeClr val="tx2"/>
                </a:solidFill>
              </a:rPr>
              <a:t>, T. </a:t>
            </a:r>
            <a:r>
              <a:rPr lang="en-US" sz="1200" b="1" dirty="0" err="1" smtClean="0">
                <a:solidFill>
                  <a:schemeClr val="tx2"/>
                </a:solidFill>
              </a:rPr>
              <a:t>Kroyer</a:t>
            </a:r>
            <a:r>
              <a:rPr lang="en-US" sz="1200" b="1" dirty="0" smtClean="0">
                <a:solidFill>
                  <a:schemeClr val="tx2"/>
                </a:solidFill>
              </a:rPr>
              <a:t> and F. </a:t>
            </a:r>
            <a:r>
              <a:rPr lang="en-US" sz="1200" b="1" dirty="0" err="1" smtClean="0">
                <a:solidFill>
                  <a:schemeClr val="tx2"/>
                </a:solidFill>
              </a:rPr>
              <a:t>Caspers</a:t>
            </a:r>
            <a:r>
              <a:rPr lang="en-US" sz="1200" dirty="0" smtClean="0">
                <a:solidFill>
                  <a:schemeClr val="tx2"/>
                </a:solidFill>
              </a:rPr>
              <a:t>. "Electron cloud detection and characterization in the CERN Proton Synchrotron." </a:t>
            </a:r>
            <a:r>
              <a:rPr lang="en-US" sz="1200" i="1" dirty="0" smtClean="0">
                <a:solidFill>
                  <a:schemeClr val="tx2"/>
                </a:solidFill>
              </a:rPr>
              <a:t>Physical Review Special Topics-Accelerators and Beams</a:t>
            </a:r>
            <a:r>
              <a:rPr lang="en-US" sz="1200" dirty="0" smtClean="0">
                <a:solidFill>
                  <a:schemeClr val="tx2"/>
                </a:solidFill>
              </a:rPr>
              <a:t> 11.9 (2008): 094401.</a:t>
            </a:r>
            <a:endParaRPr lang="en-US" sz="1200" baseline="30000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838200"/>
            <a:ext cx="3486504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:\Users\Gianni2\Downloads\20130124170659.png"/>
          <p:cNvPicPr>
            <a:picLocks noChangeAspect="1" noChangeArrowheads="1"/>
          </p:cNvPicPr>
          <p:nvPr/>
        </p:nvPicPr>
        <p:blipFill>
          <a:blip r:embed="rId5" cstate="print"/>
          <a:srcRect t="7778" r="29492" b="61111"/>
          <a:stretch>
            <a:fillRect/>
          </a:stretch>
        </p:blipFill>
        <p:spPr bwMode="auto">
          <a:xfrm>
            <a:off x="5334000" y="3733800"/>
            <a:ext cx="3737429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“Direct” e-cloud measurements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65"/>
          <p:cNvSpPr/>
          <p:nvPr/>
        </p:nvSpPr>
        <p:spPr>
          <a:xfrm>
            <a:off x="228600" y="1143000"/>
            <a:ext cx="8915400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Warning: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 signal on this device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does not describe the e-cloud in the main magnets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, even dependence on beam parameters can be strongly different!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endParaRPr lang="en-US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 t="7273"/>
          <a:stretch>
            <a:fillRect/>
          </a:stretch>
        </p:blipFill>
        <p:spPr bwMode="auto">
          <a:xfrm>
            <a:off x="228600" y="2819400"/>
            <a:ext cx="448954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/>
          <a:srcRect t="7273"/>
          <a:stretch>
            <a:fillRect/>
          </a:stretch>
        </p:blipFill>
        <p:spPr bwMode="auto">
          <a:xfrm>
            <a:off x="4648200" y="2819400"/>
            <a:ext cx="448954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print"/>
          <a:srcRect l="62381" t="9048" r="10491" b="68254"/>
          <a:stretch>
            <a:fillRect/>
          </a:stretch>
        </p:blipFill>
        <p:spPr bwMode="auto">
          <a:xfrm>
            <a:off x="2514600" y="4419600"/>
            <a:ext cx="1447006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ttangolo 16"/>
          <p:cNvSpPr/>
          <p:nvPr/>
        </p:nvSpPr>
        <p:spPr>
          <a:xfrm>
            <a:off x="762000" y="2438400"/>
            <a:ext cx="350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Test setup </a:t>
            </a:r>
            <a:endParaRPr lang="en-US" b="1" dirty="0"/>
          </a:p>
        </p:txBody>
      </p:sp>
      <p:sp>
        <p:nvSpPr>
          <p:cNvPr id="18" name="Rettangolo 17"/>
          <p:cNvSpPr/>
          <p:nvPr/>
        </p:nvSpPr>
        <p:spPr>
          <a:xfrm>
            <a:off x="5225142" y="2438400"/>
            <a:ext cx="350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Main magnet</a:t>
            </a:r>
            <a:endParaRPr lang="en-US" b="1" dirty="0"/>
          </a:p>
        </p:txBody>
      </p:sp>
      <p:sp>
        <p:nvSpPr>
          <p:cNvPr id="19" name="Rettangolo 18"/>
          <p:cNvSpPr/>
          <p:nvPr/>
        </p:nvSpPr>
        <p:spPr>
          <a:xfrm>
            <a:off x="304800" y="61722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PyECLOUD simulations for 4 ns bunch length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“Direct” e-cloud measurements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65"/>
          <p:cNvSpPr/>
          <p:nvPr/>
        </p:nvSpPr>
        <p:spPr>
          <a:xfrm>
            <a:off x="228600" y="1143000"/>
            <a:ext cx="8915400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Warning: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 signal on this device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does not describe the e-cloud in the main magnets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, even dependence on beam parameters can be strongly different!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endParaRPr lang="en-US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762000" y="2438400"/>
            <a:ext cx="350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Test setup </a:t>
            </a:r>
            <a:endParaRPr lang="en-US" b="1" dirty="0"/>
          </a:p>
        </p:txBody>
      </p:sp>
      <p:sp>
        <p:nvSpPr>
          <p:cNvPr id="18" name="Rettangolo 17"/>
          <p:cNvSpPr/>
          <p:nvPr/>
        </p:nvSpPr>
        <p:spPr>
          <a:xfrm>
            <a:off x="5225142" y="2438400"/>
            <a:ext cx="350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Main magnet</a:t>
            </a:r>
            <a:endParaRPr lang="en-US" b="1" dirty="0"/>
          </a:p>
        </p:txBody>
      </p:sp>
      <p:sp>
        <p:nvSpPr>
          <p:cNvPr id="19" name="Rettangolo 18"/>
          <p:cNvSpPr/>
          <p:nvPr/>
        </p:nvSpPr>
        <p:spPr>
          <a:xfrm>
            <a:off x="304800" y="61722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PyECLOUD simulations for 4 ns bunch length</a:t>
            </a:r>
            <a:endParaRPr lang="en-US" b="1" dirty="0"/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/>
          <a:srcRect l="22859" t="13953" r="21615" b="13068"/>
          <a:stretch>
            <a:fillRect/>
          </a:stretch>
        </p:blipFill>
        <p:spPr bwMode="auto">
          <a:xfrm>
            <a:off x="5181600" y="3366218"/>
            <a:ext cx="3657600" cy="1967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3" descr="D:\pccern_from\PyECLOUD\03178.png"/>
          <p:cNvPicPr>
            <a:picLocks noChangeAspect="1" noChangeArrowheads="1"/>
          </p:cNvPicPr>
          <p:nvPr/>
        </p:nvPicPr>
        <p:blipFill>
          <a:blip r:embed="rId5" cstate="print"/>
          <a:srcRect l="12305" t="28987" r="24696" b="29032"/>
          <a:stretch>
            <a:fillRect/>
          </a:stretch>
        </p:blipFill>
        <p:spPr bwMode="auto">
          <a:xfrm>
            <a:off x="533400" y="3397609"/>
            <a:ext cx="3811669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WEPPR010fig1.page1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611351"/>
            <a:ext cx="3810000" cy="6170449"/>
          </a:xfrm>
          <a:prstGeom prst="rect">
            <a:avLst/>
          </a:prstGeom>
        </p:spPr>
      </p:pic>
      <p:sp>
        <p:nvSpPr>
          <p:cNvPr id="5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Parametric scans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65"/>
          <p:cNvSpPr/>
          <p:nvPr/>
        </p:nvSpPr>
        <p:spPr>
          <a:xfrm>
            <a:off x="228600" y="1143000"/>
            <a:ext cx="48006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Is 2011-12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several measurement with different beam conditions were acquired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in order to crosscheck our models and simulation codes.</a:t>
            </a:r>
          </a:p>
        </p:txBody>
      </p:sp>
      <p:pic>
        <p:nvPicPr>
          <p:cNvPr id="233474" name="Picture 2" descr="D:\047_ps_ecloud_MSWG\buildup_measurements\oasis_csv_parser\001_bl_scanecd1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2749153"/>
            <a:ext cx="4970463" cy="3727847"/>
          </a:xfrm>
          <a:prstGeom prst="rect">
            <a:avLst/>
          </a:prstGeom>
          <a:noFill/>
        </p:spPr>
      </p:pic>
      <p:pic>
        <p:nvPicPr>
          <p:cNvPr id="233476" name="Picture 4"/>
          <p:cNvPicPr>
            <a:picLocks noChangeAspect="1" noChangeArrowheads="1"/>
          </p:cNvPicPr>
          <p:nvPr/>
        </p:nvPicPr>
        <p:blipFill>
          <a:blip r:embed="rId5" cstate="print"/>
          <a:srcRect b="1587"/>
          <a:stretch>
            <a:fillRect/>
          </a:stretch>
        </p:blipFill>
        <p:spPr bwMode="auto">
          <a:xfrm>
            <a:off x="3886200" y="3276600"/>
            <a:ext cx="998281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WEPPR010fig1.page1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611351"/>
            <a:ext cx="3810000" cy="6170449"/>
          </a:xfrm>
          <a:prstGeom prst="rect">
            <a:avLst/>
          </a:prstGeom>
        </p:spPr>
      </p:pic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65"/>
          <p:cNvSpPr/>
          <p:nvPr/>
        </p:nvSpPr>
        <p:spPr>
          <a:xfrm>
            <a:off x="228600" y="1143000"/>
            <a:ext cx="48006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Is 2011-12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several measurement with different beam conditions were acquired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in order to crosscheck our models and simulation codes.</a:t>
            </a:r>
          </a:p>
        </p:txBody>
      </p:sp>
      <p:pic>
        <p:nvPicPr>
          <p:cNvPr id="233474" name="Picture 2" descr="D:\047_ps_ecloud_MSWG\buildup_measurements\oasis_csv_parser\001_bl_scanecd1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2749153"/>
            <a:ext cx="4970463" cy="3727847"/>
          </a:xfrm>
          <a:prstGeom prst="rect">
            <a:avLst/>
          </a:prstGeom>
          <a:noFill/>
        </p:spPr>
      </p:pic>
      <p:grpSp>
        <p:nvGrpSpPr>
          <p:cNvPr id="3" name="Gruppo 21"/>
          <p:cNvGrpSpPr/>
          <p:nvPr/>
        </p:nvGrpSpPr>
        <p:grpSpPr>
          <a:xfrm>
            <a:off x="914400" y="1752600"/>
            <a:ext cx="7467600" cy="3505200"/>
            <a:chOff x="609600" y="1828800"/>
            <a:chExt cx="7467600" cy="3505200"/>
          </a:xfrm>
        </p:grpSpPr>
        <p:pic>
          <p:nvPicPr>
            <p:cNvPr id="233475" name="Picture 3" descr="D:\047_ps_ecloud_MSWG\buildup_measurements\oasis_csv_parser\001_bl_scanecd1_legend.png"/>
            <p:cNvPicPr>
              <a:picLocks noChangeAspect="1" noChangeArrowheads="1"/>
            </p:cNvPicPr>
            <p:nvPr/>
          </p:nvPicPr>
          <p:blipFill>
            <a:blip r:embed="rId5" cstate="print"/>
            <a:srcRect l="67296" t="11429" r="11350" b="47136"/>
            <a:stretch>
              <a:fillRect/>
            </a:stretch>
          </p:blipFill>
          <p:spPr bwMode="auto">
            <a:xfrm>
              <a:off x="3835400" y="2667000"/>
              <a:ext cx="1062222" cy="1545840"/>
            </a:xfrm>
            <a:prstGeom prst="rect">
              <a:avLst/>
            </a:prstGeom>
            <a:noFill/>
          </p:spPr>
        </p:pic>
        <p:sp>
          <p:nvSpPr>
            <p:cNvPr id="13" name="Rettangolo 12"/>
            <p:cNvSpPr/>
            <p:nvPr/>
          </p:nvSpPr>
          <p:spPr>
            <a:xfrm>
              <a:off x="609600" y="1828800"/>
              <a:ext cx="7467600" cy="35052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uppo 13"/>
            <p:cNvGrpSpPr>
              <a:grpSpLocks noChangeAspect="1"/>
            </p:cNvGrpSpPr>
            <p:nvPr/>
          </p:nvGrpSpPr>
          <p:grpSpPr>
            <a:xfrm>
              <a:off x="838199" y="2438400"/>
              <a:ext cx="7224581" cy="2765827"/>
              <a:chOff x="886800" y="2971802"/>
              <a:chExt cx="7522817" cy="2880003"/>
            </a:xfrm>
          </p:grpSpPr>
          <p:pic>
            <p:nvPicPr>
              <p:cNvPr id="15" name="Picture 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886800" y="2971802"/>
                <a:ext cx="3837617" cy="28800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6" name="CasellaDiTesto 5"/>
              <p:cNvSpPr txBox="1"/>
              <p:nvPr/>
            </p:nvSpPr>
            <p:spPr>
              <a:xfrm>
                <a:off x="1362874" y="5100651"/>
                <a:ext cx="3015132" cy="4166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 smtClean="0">
                    <a:solidFill>
                      <a:schemeClr val="tx2"/>
                    </a:solidFill>
                  </a:rPr>
                  <a:t>PyECLOUD </a:t>
                </a:r>
                <a:r>
                  <a:rPr lang="en-US" sz="2000" b="1" dirty="0" err="1" smtClean="0">
                    <a:solidFill>
                      <a:schemeClr val="tx2"/>
                    </a:solidFill>
                  </a:rPr>
                  <a:t>sim</a:t>
                </a:r>
                <a:r>
                  <a:rPr lang="en-US" sz="2000" b="1" dirty="0" smtClean="0">
                    <a:solidFill>
                      <a:schemeClr val="tx2"/>
                    </a:solidFill>
                  </a:rPr>
                  <a:t>.</a:t>
                </a:r>
                <a:endParaRPr lang="en-US" sz="2000" dirty="0">
                  <a:solidFill>
                    <a:schemeClr val="tx2"/>
                  </a:solidFill>
                </a:endParaRPr>
              </a:p>
            </p:txBody>
          </p:sp>
          <p:pic>
            <p:nvPicPr>
              <p:cNvPr id="17" name="Picture 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572000" y="2971803"/>
                <a:ext cx="3837617" cy="28800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8" name="CasellaDiTesto 4"/>
              <p:cNvSpPr txBox="1"/>
              <p:nvPr/>
            </p:nvSpPr>
            <p:spPr>
              <a:xfrm>
                <a:off x="5092151" y="5100647"/>
                <a:ext cx="2797314" cy="4166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 smtClean="0">
                    <a:solidFill>
                      <a:schemeClr val="tx2"/>
                    </a:solidFill>
                  </a:rPr>
                  <a:t>Measurement</a:t>
                </a:r>
                <a:endParaRPr lang="en-US" sz="2000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0" name="Rectangle 65"/>
            <p:cNvSpPr/>
            <p:nvPr/>
          </p:nvSpPr>
          <p:spPr>
            <a:xfrm>
              <a:off x="609600" y="1905000"/>
              <a:ext cx="7467600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algn="ctr">
                <a:lnSpc>
                  <a:spcPct val="150000"/>
                </a:lnSpc>
                <a:spcAft>
                  <a:spcPts val="1200"/>
                </a:spcAft>
              </a:pPr>
              <a:r>
                <a:rPr lang="en-US" dirty="0" smtClean="0">
                  <a:solidFill>
                    <a:schemeClr val="tx2"/>
                  </a:solidFill>
                  <a:latin typeface="Calibri" pitchFamily="34" charset="0"/>
                </a:rPr>
                <a:t>First attempts do not look so bad….</a:t>
              </a:r>
            </a:p>
          </p:txBody>
        </p:sp>
      </p:grpSp>
      <p:sp>
        <p:nvSpPr>
          <p:cNvPr id="19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Parametric scans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500" name="Picture 4" descr="D:\047_ps_ecloud_MSWG\buildup_measurements\oasis_csv_parser\002_press_tricks_1.2e11_0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47772" y="685800"/>
            <a:ext cx="4368800" cy="3276600"/>
          </a:xfrm>
          <a:prstGeom prst="rect">
            <a:avLst/>
          </a:prstGeom>
          <a:noFill/>
        </p:spPr>
      </p:pic>
      <p:sp>
        <p:nvSpPr>
          <p:cNvPr id="5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Possible mitigation strategies: RF voltage program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4498" name="Picture 2" descr="C:\Users\Gianni2\AppData\Local\Temp\20130125225159.png"/>
          <p:cNvPicPr>
            <a:picLocks noChangeAspect="1" noChangeArrowheads="1"/>
          </p:cNvPicPr>
          <p:nvPr/>
        </p:nvPicPr>
        <p:blipFill>
          <a:blip r:embed="rId4" cstate="print"/>
          <a:srcRect l="48511" t="15214" r="14578" b="68632"/>
          <a:stretch>
            <a:fillRect/>
          </a:stretch>
        </p:blipFill>
        <p:spPr bwMode="auto">
          <a:xfrm>
            <a:off x="3733800" y="4191000"/>
            <a:ext cx="4953000" cy="2057400"/>
          </a:xfrm>
          <a:prstGeom prst="rect">
            <a:avLst/>
          </a:prstGeom>
          <a:noFill/>
        </p:spPr>
      </p:pic>
      <p:cxnSp>
        <p:nvCxnSpPr>
          <p:cNvPr id="21" name="Straight Arrow Connector 19"/>
          <p:cNvCxnSpPr/>
          <p:nvPr/>
        </p:nvCxnSpPr>
        <p:spPr>
          <a:xfrm>
            <a:off x="5457372" y="3124200"/>
            <a:ext cx="0" cy="990600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19"/>
          <p:cNvCxnSpPr/>
          <p:nvPr/>
        </p:nvCxnSpPr>
        <p:spPr>
          <a:xfrm>
            <a:off x="7819572" y="3080657"/>
            <a:ext cx="0" cy="957943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Rectangle 65"/>
          <p:cNvSpPr/>
          <p:nvPr/>
        </p:nvSpPr>
        <p:spPr>
          <a:xfrm>
            <a:off x="228600" y="1143000"/>
            <a:ext cx="4800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 signal from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pressure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gauge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at SS98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, can be used as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an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“time integrated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” e-cloud indicator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along the cycle (actually along the last ~60ms before extraction) 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2971800"/>
            <a:ext cx="3486504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Ovale 12"/>
          <p:cNvSpPr/>
          <p:nvPr/>
        </p:nvSpPr>
        <p:spPr>
          <a:xfrm>
            <a:off x="838200" y="3276600"/>
            <a:ext cx="1143000" cy="1295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500" name="Picture 4" descr="D:\047_ps_ecloud_MSWG\buildup_measurements\oasis_csv_parser\002_press_tricks_1.2e11_0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47772" y="685800"/>
            <a:ext cx="4368800" cy="3276600"/>
          </a:xfrm>
          <a:prstGeom prst="rect">
            <a:avLst/>
          </a:prstGeom>
          <a:noFill/>
        </p:spPr>
      </p:pic>
      <p:sp>
        <p:nvSpPr>
          <p:cNvPr id="5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Possible mitigation strategies: RF voltage program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65"/>
          <p:cNvSpPr/>
          <p:nvPr/>
        </p:nvSpPr>
        <p:spPr>
          <a:xfrm>
            <a:off x="304800" y="4267200"/>
            <a:ext cx="868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Together with the RF experts,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we tried to optimize the 40MHz voltage program in order to mitigate this effect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avoiding significant beam degradations</a:t>
            </a:r>
          </a:p>
        </p:txBody>
      </p:sp>
      <p:sp>
        <p:nvSpPr>
          <p:cNvPr id="11" name="Rectangle 65"/>
          <p:cNvSpPr/>
          <p:nvPr/>
        </p:nvSpPr>
        <p:spPr>
          <a:xfrm>
            <a:off x="228600" y="1143000"/>
            <a:ext cx="4800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 signal from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pressure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gauge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at SS98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, can be used as an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“integrated” e-cloud indicator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along the cycle (actually along the last ~60ms before extraction)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Possible mitigation strategies: RF voltage program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uppo 12"/>
          <p:cNvGrpSpPr/>
          <p:nvPr/>
        </p:nvGrpSpPr>
        <p:grpSpPr>
          <a:xfrm>
            <a:off x="0" y="1550416"/>
            <a:ext cx="4923656" cy="4164584"/>
            <a:chOff x="1547664" y="1124744"/>
            <a:chExt cx="5544616" cy="4689812"/>
          </a:xfrm>
        </p:grpSpPr>
        <p:sp>
          <p:nvSpPr>
            <p:cNvPr id="14" name="Rettangolo 13"/>
            <p:cNvSpPr/>
            <p:nvPr/>
          </p:nvSpPr>
          <p:spPr>
            <a:xfrm>
              <a:off x="5943600" y="1516380"/>
              <a:ext cx="609600" cy="3657600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ttangolo 14"/>
            <p:cNvSpPr/>
            <p:nvPr/>
          </p:nvSpPr>
          <p:spPr>
            <a:xfrm>
              <a:off x="2419350" y="1516380"/>
              <a:ext cx="3524250" cy="3657600"/>
            </a:xfrm>
            <a:prstGeom prst="rect">
              <a:avLst/>
            </a:prstGeom>
            <a:solidFill>
              <a:schemeClr val="accent6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uppo 15"/>
            <p:cNvGrpSpPr/>
            <p:nvPr/>
          </p:nvGrpSpPr>
          <p:grpSpPr>
            <a:xfrm>
              <a:off x="1547664" y="1124744"/>
              <a:ext cx="5544616" cy="4689812"/>
              <a:chOff x="1547664" y="1124744"/>
              <a:chExt cx="5544616" cy="4689812"/>
            </a:xfrm>
          </p:grpSpPr>
          <p:sp>
            <p:nvSpPr>
              <p:cNvPr id="25" name="Figura a mano libera 24"/>
              <p:cNvSpPr/>
              <p:nvPr/>
            </p:nvSpPr>
            <p:spPr>
              <a:xfrm>
                <a:off x="5953944" y="4019382"/>
                <a:ext cx="326867" cy="653734"/>
              </a:xfrm>
              <a:custGeom>
                <a:avLst/>
                <a:gdLst>
                  <a:gd name="connsiteX0" fmla="*/ 0 w 330315"/>
                  <a:gd name="connsiteY0" fmla="*/ 674422 h 674422"/>
                  <a:gd name="connsiteX1" fmla="*/ 53788 w 330315"/>
                  <a:gd name="connsiteY1" fmla="*/ 628909 h 674422"/>
                  <a:gd name="connsiteX2" fmla="*/ 107576 w 330315"/>
                  <a:gd name="connsiteY2" fmla="*/ 550295 h 674422"/>
                  <a:gd name="connsiteX3" fmla="*/ 177915 w 330315"/>
                  <a:gd name="connsiteY3" fmla="*/ 442719 h 674422"/>
                  <a:gd name="connsiteX4" fmla="*/ 260666 w 330315"/>
                  <a:gd name="connsiteY4" fmla="*/ 260666 h 674422"/>
                  <a:gd name="connsiteX5" fmla="*/ 293766 w 330315"/>
                  <a:gd name="connsiteY5" fmla="*/ 153090 h 674422"/>
                  <a:gd name="connsiteX6" fmla="*/ 326867 w 330315"/>
                  <a:gd name="connsiteY6" fmla="*/ 20688 h 674422"/>
                  <a:gd name="connsiteX7" fmla="*/ 314454 w 330315"/>
                  <a:gd name="connsiteY7" fmla="*/ 28963 h 674422"/>
                  <a:gd name="connsiteX0" fmla="*/ 0 w 326867"/>
                  <a:gd name="connsiteY0" fmla="*/ 653734 h 653734"/>
                  <a:gd name="connsiteX1" fmla="*/ 53788 w 326867"/>
                  <a:gd name="connsiteY1" fmla="*/ 608221 h 653734"/>
                  <a:gd name="connsiteX2" fmla="*/ 107576 w 326867"/>
                  <a:gd name="connsiteY2" fmla="*/ 529607 h 653734"/>
                  <a:gd name="connsiteX3" fmla="*/ 177915 w 326867"/>
                  <a:gd name="connsiteY3" fmla="*/ 422031 h 653734"/>
                  <a:gd name="connsiteX4" fmla="*/ 260666 w 326867"/>
                  <a:gd name="connsiteY4" fmla="*/ 239978 h 653734"/>
                  <a:gd name="connsiteX5" fmla="*/ 293766 w 326867"/>
                  <a:gd name="connsiteY5" fmla="*/ 132402 h 653734"/>
                  <a:gd name="connsiteX6" fmla="*/ 326867 w 326867"/>
                  <a:gd name="connsiteY6" fmla="*/ 0 h 653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6867" h="653734">
                    <a:moveTo>
                      <a:pt x="0" y="653734"/>
                    </a:moveTo>
                    <a:cubicBezTo>
                      <a:pt x="17929" y="641321"/>
                      <a:pt x="35859" y="628909"/>
                      <a:pt x="53788" y="608221"/>
                    </a:cubicBezTo>
                    <a:cubicBezTo>
                      <a:pt x="71717" y="587533"/>
                      <a:pt x="86888" y="560639"/>
                      <a:pt x="107576" y="529607"/>
                    </a:cubicBezTo>
                    <a:cubicBezTo>
                      <a:pt x="128264" y="498575"/>
                      <a:pt x="152400" y="470302"/>
                      <a:pt x="177915" y="422031"/>
                    </a:cubicBezTo>
                    <a:cubicBezTo>
                      <a:pt x="203430" y="373760"/>
                      <a:pt x="241357" y="288250"/>
                      <a:pt x="260666" y="239978"/>
                    </a:cubicBezTo>
                    <a:cubicBezTo>
                      <a:pt x="279975" y="191706"/>
                      <a:pt x="282733" y="172398"/>
                      <a:pt x="293766" y="132402"/>
                    </a:cubicBezTo>
                    <a:cubicBezTo>
                      <a:pt x="304799" y="92406"/>
                      <a:pt x="323419" y="20688"/>
                      <a:pt x="326867" y="0"/>
                    </a:cubicBezTo>
                  </a:path>
                </a:pathLst>
              </a:cu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" name="Connettore 1 25"/>
              <p:cNvCxnSpPr>
                <a:stCxn id="25" idx="0"/>
              </p:cNvCxnSpPr>
              <p:nvPr/>
            </p:nvCxnSpPr>
            <p:spPr>
              <a:xfrm flipH="1">
                <a:off x="4427984" y="4673116"/>
                <a:ext cx="1525960" cy="150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ttore 1 26"/>
              <p:cNvCxnSpPr/>
              <p:nvPr/>
            </p:nvCxnSpPr>
            <p:spPr>
              <a:xfrm flipH="1">
                <a:off x="2483768" y="4674622"/>
                <a:ext cx="1944216" cy="43204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ttore 1 27"/>
              <p:cNvCxnSpPr/>
              <p:nvPr/>
            </p:nvCxnSpPr>
            <p:spPr>
              <a:xfrm flipH="1">
                <a:off x="2411760" y="5106670"/>
                <a:ext cx="72008" cy="720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ttore 1 28"/>
              <p:cNvCxnSpPr/>
              <p:nvPr/>
            </p:nvCxnSpPr>
            <p:spPr>
              <a:xfrm flipV="1">
                <a:off x="6324600" y="1720850"/>
                <a:ext cx="0" cy="346075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ttore 1 30"/>
              <p:cNvCxnSpPr/>
              <p:nvPr/>
            </p:nvCxnSpPr>
            <p:spPr>
              <a:xfrm>
                <a:off x="6273006" y="1722294"/>
                <a:ext cx="58738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ttore 2 31"/>
              <p:cNvCxnSpPr/>
              <p:nvPr/>
            </p:nvCxnSpPr>
            <p:spPr>
              <a:xfrm>
                <a:off x="2411760" y="5178678"/>
                <a:ext cx="468052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ttore 2 32"/>
              <p:cNvCxnSpPr/>
              <p:nvPr/>
            </p:nvCxnSpPr>
            <p:spPr>
              <a:xfrm flipV="1">
                <a:off x="2411760" y="1124744"/>
                <a:ext cx="0" cy="405393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" name="Gruppo 42"/>
              <p:cNvGrpSpPr/>
              <p:nvPr/>
            </p:nvGrpSpPr>
            <p:grpSpPr>
              <a:xfrm>
                <a:off x="2267744" y="5106670"/>
                <a:ext cx="4464496" cy="410562"/>
                <a:chOff x="2267744" y="4149080"/>
                <a:chExt cx="4234183" cy="410562"/>
              </a:xfrm>
            </p:grpSpPr>
            <p:sp>
              <p:nvSpPr>
                <p:cNvPr id="56" name="CasellaDiTesto 24"/>
                <p:cNvSpPr txBox="1"/>
                <p:nvPr/>
              </p:nvSpPr>
              <p:spPr>
                <a:xfrm>
                  <a:off x="2267744" y="4221088"/>
                  <a:ext cx="28886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0</a:t>
                  </a:r>
                  <a:endParaRPr lang="en-US" sz="1600" dirty="0"/>
                </a:p>
              </p:txBody>
            </p:sp>
            <p:grpSp>
              <p:nvGrpSpPr>
                <p:cNvPr id="57" name="Gruppo 36"/>
                <p:cNvGrpSpPr/>
                <p:nvPr/>
              </p:nvGrpSpPr>
              <p:grpSpPr>
                <a:xfrm>
                  <a:off x="2862860" y="4149080"/>
                  <a:ext cx="393056" cy="410562"/>
                  <a:chOff x="2862860" y="4458598"/>
                  <a:chExt cx="393056" cy="410562"/>
                </a:xfrm>
              </p:grpSpPr>
              <p:cxnSp>
                <p:nvCxnSpPr>
                  <p:cNvPr id="73" name="Connettore 1 72"/>
                  <p:cNvCxnSpPr/>
                  <p:nvPr/>
                </p:nvCxnSpPr>
                <p:spPr>
                  <a:xfrm>
                    <a:off x="3059832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CasellaDiTesto 73"/>
                  <p:cNvSpPr txBox="1"/>
                  <p:nvPr/>
                </p:nvSpPr>
                <p:spPr>
                  <a:xfrm>
                    <a:off x="2862860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10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58" name="Gruppo 37"/>
                <p:cNvGrpSpPr/>
                <p:nvPr/>
              </p:nvGrpSpPr>
              <p:grpSpPr>
                <a:xfrm>
                  <a:off x="3515695" y="4149080"/>
                  <a:ext cx="393056" cy="410562"/>
                  <a:chOff x="3515695" y="4458598"/>
                  <a:chExt cx="393056" cy="410562"/>
                </a:xfrm>
              </p:grpSpPr>
              <p:cxnSp>
                <p:nvCxnSpPr>
                  <p:cNvPr id="71" name="Connettore 1 15"/>
                  <p:cNvCxnSpPr/>
                  <p:nvPr/>
                </p:nvCxnSpPr>
                <p:spPr>
                  <a:xfrm>
                    <a:off x="3707904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2" name="CasellaDiTesto 71"/>
                  <p:cNvSpPr txBox="1"/>
                  <p:nvPr/>
                </p:nvSpPr>
                <p:spPr>
                  <a:xfrm>
                    <a:off x="3515695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20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59" name="Gruppo 38"/>
                <p:cNvGrpSpPr/>
                <p:nvPr/>
              </p:nvGrpSpPr>
              <p:grpSpPr>
                <a:xfrm>
                  <a:off x="4159567" y="4149080"/>
                  <a:ext cx="393056" cy="410562"/>
                  <a:chOff x="4159567" y="4458598"/>
                  <a:chExt cx="393056" cy="410562"/>
                </a:xfrm>
              </p:grpSpPr>
              <p:cxnSp>
                <p:nvCxnSpPr>
                  <p:cNvPr id="69" name="Connettore 1 18"/>
                  <p:cNvCxnSpPr/>
                  <p:nvPr/>
                </p:nvCxnSpPr>
                <p:spPr>
                  <a:xfrm>
                    <a:off x="4355976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0" name="CasellaDiTesto 69"/>
                  <p:cNvSpPr txBox="1"/>
                  <p:nvPr/>
                </p:nvSpPr>
                <p:spPr>
                  <a:xfrm>
                    <a:off x="4159567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30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60" name="Gruppo 39"/>
                <p:cNvGrpSpPr/>
                <p:nvPr/>
              </p:nvGrpSpPr>
              <p:grpSpPr>
                <a:xfrm>
                  <a:off x="4811839" y="4149080"/>
                  <a:ext cx="393056" cy="410562"/>
                  <a:chOff x="4811839" y="4458598"/>
                  <a:chExt cx="393056" cy="410562"/>
                </a:xfrm>
              </p:grpSpPr>
              <p:cxnSp>
                <p:nvCxnSpPr>
                  <p:cNvPr id="67" name="Connettore 1 19"/>
                  <p:cNvCxnSpPr/>
                  <p:nvPr/>
                </p:nvCxnSpPr>
                <p:spPr>
                  <a:xfrm>
                    <a:off x="5004048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8" name="CasellaDiTesto 67"/>
                  <p:cNvSpPr txBox="1"/>
                  <p:nvPr/>
                </p:nvSpPr>
                <p:spPr>
                  <a:xfrm>
                    <a:off x="4811839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40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61" name="Gruppo 40"/>
                <p:cNvGrpSpPr/>
                <p:nvPr/>
              </p:nvGrpSpPr>
              <p:grpSpPr>
                <a:xfrm>
                  <a:off x="5459911" y="4149080"/>
                  <a:ext cx="393056" cy="410562"/>
                  <a:chOff x="5459911" y="4458598"/>
                  <a:chExt cx="393056" cy="410562"/>
                </a:xfrm>
              </p:grpSpPr>
              <p:cxnSp>
                <p:nvCxnSpPr>
                  <p:cNvPr id="65" name="Connettore 1 22"/>
                  <p:cNvCxnSpPr/>
                  <p:nvPr/>
                </p:nvCxnSpPr>
                <p:spPr>
                  <a:xfrm>
                    <a:off x="5652120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6" name="CasellaDiTesto 46"/>
                  <p:cNvSpPr txBox="1"/>
                  <p:nvPr/>
                </p:nvSpPr>
                <p:spPr>
                  <a:xfrm>
                    <a:off x="5459911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62" name="Gruppo 41"/>
                <p:cNvGrpSpPr/>
                <p:nvPr/>
              </p:nvGrpSpPr>
              <p:grpSpPr>
                <a:xfrm>
                  <a:off x="6108871" y="4149080"/>
                  <a:ext cx="393056" cy="410562"/>
                  <a:chOff x="6108871" y="4458598"/>
                  <a:chExt cx="393056" cy="410562"/>
                </a:xfrm>
              </p:grpSpPr>
              <p:cxnSp>
                <p:nvCxnSpPr>
                  <p:cNvPr id="63" name="Connettore 1 23"/>
                  <p:cNvCxnSpPr/>
                  <p:nvPr/>
                </p:nvCxnSpPr>
                <p:spPr>
                  <a:xfrm>
                    <a:off x="6300192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CasellaDiTesto 44"/>
                  <p:cNvSpPr txBox="1"/>
                  <p:nvPr/>
                </p:nvSpPr>
                <p:spPr>
                  <a:xfrm>
                    <a:off x="6108871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60</a:t>
                    </a:r>
                    <a:endParaRPr lang="en-US" sz="1600" dirty="0"/>
                  </a:p>
                </p:txBody>
              </p:sp>
            </p:grpSp>
          </p:grpSp>
          <p:grpSp>
            <p:nvGrpSpPr>
              <p:cNvPr id="35" name="Gruppo 50"/>
              <p:cNvGrpSpPr/>
              <p:nvPr/>
            </p:nvGrpSpPr>
            <p:grpSpPr>
              <a:xfrm>
                <a:off x="1907704" y="1556792"/>
                <a:ext cx="583207" cy="3218874"/>
                <a:chOff x="1907704" y="1556792"/>
                <a:chExt cx="583207" cy="3218874"/>
              </a:xfrm>
            </p:grpSpPr>
            <p:grpSp>
              <p:nvGrpSpPr>
                <p:cNvPr id="38" name="Gruppo 49"/>
                <p:cNvGrpSpPr/>
                <p:nvPr/>
              </p:nvGrpSpPr>
              <p:grpSpPr>
                <a:xfrm>
                  <a:off x="2008178" y="4437112"/>
                  <a:ext cx="482733" cy="338554"/>
                  <a:chOff x="2008178" y="4437112"/>
                  <a:chExt cx="482733" cy="338554"/>
                </a:xfrm>
              </p:grpSpPr>
              <p:cxnSp>
                <p:nvCxnSpPr>
                  <p:cNvPr id="54" name="Connettore 1 53"/>
                  <p:cNvCxnSpPr/>
                  <p:nvPr/>
                </p:nvCxnSpPr>
                <p:spPr>
                  <a:xfrm rot="16200000">
                    <a:off x="2454907" y="4574980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5" name="CasellaDiTesto 54"/>
                  <p:cNvSpPr txBox="1"/>
                  <p:nvPr/>
                </p:nvSpPr>
                <p:spPr>
                  <a:xfrm>
                    <a:off x="2008178" y="4437112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39" name="Gruppo 47"/>
                <p:cNvGrpSpPr/>
                <p:nvPr/>
              </p:nvGrpSpPr>
              <p:grpSpPr>
                <a:xfrm>
                  <a:off x="1907704" y="3284984"/>
                  <a:ext cx="583207" cy="338554"/>
                  <a:chOff x="1907704" y="3284984"/>
                  <a:chExt cx="583207" cy="338554"/>
                </a:xfrm>
              </p:grpSpPr>
              <p:cxnSp>
                <p:nvCxnSpPr>
                  <p:cNvPr id="52" name="Connettore 1 51"/>
                  <p:cNvCxnSpPr/>
                  <p:nvPr/>
                </p:nvCxnSpPr>
                <p:spPr>
                  <a:xfrm rot="16200000">
                    <a:off x="2454907" y="3419504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3" name="CasellaDiTesto 52"/>
                  <p:cNvSpPr txBox="1"/>
                  <p:nvPr/>
                </p:nvSpPr>
                <p:spPr>
                  <a:xfrm>
                    <a:off x="1907704" y="3284984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150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40" name="Gruppo 45"/>
                <p:cNvGrpSpPr/>
                <p:nvPr/>
              </p:nvGrpSpPr>
              <p:grpSpPr>
                <a:xfrm>
                  <a:off x="1907704" y="2132856"/>
                  <a:ext cx="583207" cy="338554"/>
                  <a:chOff x="1907704" y="2132856"/>
                  <a:chExt cx="583207" cy="338554"/>
                </a:xfrm>
              </p:grpSpPr>
              <p:cxnSp>
                <p:nvCxnSpPr>
                  <p:cNvPr id="50" name="Connettore 1 49"/>
                  <p:cNvCxnSpPr/>
                  <p:nvPr/>
                </p:nvCxnSpPr>
                <p:spPr>
                  <a:xfrm rot="16200000">
                    <a:off x="2454907" y="226402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1" name="CasellaDiTesto 50"/>
                  <p:cNvSpPr txBox="1"/>
                  <p:nvPr/>
                </p:nvSpPr>
                <p:spPr>
                  <a:xfrm>
                    <a:off x="1907704" y="2132856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250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41" name="Gruppo 44"/>
                <p:cNvGrpSpPr/>
                <p:nvPr/>
              </p:nvGrpSpPr>
              <p:grpSpPr>
                <a:xfrm>
                  <a:off x="1907704" y="1556792"/>
                  <a:ext cx="583207" cy="338554"/>
                  <a:chOff x="1907704" y="1556792"/>
                  <a:chExt cx="583207" cy="338554"/>
                </a:xfrm>
              </p:grpSpPr>
              <p:cxnSp>
                <p:nvCxnSpPr>
                  <p:cNvPr id="48" name="Connettore 1 28"/>
                  <p:cNvCxnSpPr/>
                  <p:nvPr/>
                </p:nvCxnSpPr>
                <p:spPr>
                  <a:xfrm rot="16200000">
                    <a:off x="2454907" y="1686290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9" name="CasellaDiTesto 48"/>
                  <p:cNvSpPr txBox="1"/>
                  <p:nvPr/>
                </p:nvSpPr>
                <p:spPr>
                  <a:xfrm>
                    <a:off x="1907704" y="1556792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300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42" name="Gruppo 46"/>
                <p:cNvGrpSpPr/>
                <p:nvPr/>
              </p:nvGrpSpPr>
              <p:grpSpPr>
                <a:xfrm>
                  <a:off x="1907704" y="2701378"/>
                  <a:ext cx="583207" cy="338554"/>
                  <a:chOff x="1907704" y="2701378"/>
                  <a:chExt cx="583207" cy="338554"/>
                </a:xfrm>
              </p:grpSpPr>
              <p:cxnSp>
                <p:nvCxnSpPr>
                  <p:cNvPr id="46" name="Connettore 1 26"/>
                  <p:cNvCxnSpPr/>
                  <p:nvPr/>
                </p:nvCxnSpPr>
                <p:spPr>
                  <a:xfrm rot="16200000">
                    <a:off x="2454907" y="2841766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7" name="CasellaDiTesto 27"/>
                  <p:cNvSpPr txBox="1"/>
                  <p:nvPr/>
                </p:nvSpPr>
                <p:spPr>
                  <a:xfrm>
                    <a:off x="1907704" y="2701378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200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43" name="Gruppo 48"/>
                <p:cNvGrpSpPr/>
                <p:nvPr/>
              </p:nvGrpSpPr>
              <p:grpSpPr>
                <a:xfrm>
                  <a:off x="1907704" y="3853506"/>
                  <a:ext cx="583207" cy="338554"/>
                  <a:chOff x="1907704" y="3853506"/>
                  <a:chExt cx="583207" cy="338554"/>
                </a:xfrm>
              </p:grpSpPr>
              <p:cxnSp>
                <p:nvCxnSpPr>
                  <p:cNvPr id="44" name="Connettore 1 24"/>
                  <p:cNvCxnSpPr/>
                  <p:nvPr/>
                </p:nvCxnSpPr>
                <p:spPr>
                  <a:xfrm rot="16200000">
                    <a:off x="2454907" y="3997242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5" name="CasellaDiTesto 25"/>
                  <p:cNvSpPr txBox="1"/>
                  <p:nvPr/>
                </p:nvSpPr>
                <p:spPr>
                  <a:xfrm>
                    <a:off x="1907704" y="3853506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100</a:t>
                    </a:r>
                    <a:endParaRPr lang="en-US" sz="1600" dirty="0"/>
                  </a:p>
                </p:txBody>
              </p:sp>
            </p:grpSp>
          </p:grpSp>
          <p:sp>
            <p:nvSpPr>
              <p:cNvPr id="36" name="CasellaDiTesto 35"/>
              <p:cNvSpPr txBox="1"/>
              <p:nvPr/>
            </p:nvSpPr>
            <p:spPr>
              <a:xfrm rot="16200000">
                <a:off x="-175882" y="3136322"/>
                <a:ext cx="38164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40 MHz RF Voltage [kV]</a:t>
                </a:r>
                <a:endParaRPr lang="en-US" b="1" dirty="0"/>
              </a:p>
            </p:txBody>
          </p:sp>
          <p:sp>
            <p:nvSpPr>
              <p:cNvPr id="37" name="CasellaDiTesto 36"/>
              <p:cNvSpPr txBox="1"/>
              <p:nvPr/>
            </p:nvSpPr>
            <p:spPr>
              <a:xfrm>
                <a:off x="2411760" y="5445224"/>
                <a:ext cx="44644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Time [ms]</a:t>
                </a:r>
                <a:endParaRPr lang="en-US" b="1" dirty="0"/>
              </a:p>
            </p:txBody>
          </p:sp>
        </p:grpSp>
        <p:sp>
          <p:nvSpPr>
            <p:cNvPr id="17" name="Rettangolo 16"/>
            <p:cNvSpPr/>
            <p:nvPr/>
          </p:nvSpPr>
          <p:spPr>
            <a:xfrm>
              <a:off x="2514600" y="1524000"/>
              <a:ext cx="34290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0000"/>
                  </a:solidFill>
                  <a:latin typeface="Calibri" pitchFamily="34" charset="0"/>
                </a:rPr>
                <a:t>Double splitting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18" name="Connettore 1 17"/>
            <p:cNvCxnSpPr/>
            <p:nvPr/>
          </p:nvCxnSpPr>
          <p:spPr>
            <a:xfrm flipV="1">
              <a:off x="6281738" y="1714501"/>
              <a:ext cx="0" cy="230504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ttangolo 18"/>
            <p:cNvSpPr/>
            <p:nvPr/>
          </p:nvSpPr>
          <p:spPr>
            <a:xfrm>
              <a:off x="4800600" y="4343400"/>
              <a:ext cx="153619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b.l.≈14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20" name="Rettangolo 19"/>
            <p:cNvSpPr/>
            <p:nvPr/>
          </p:nvSpPr>
          <p:spPr>
            <a:xfrm>
              <a:off x="5689600" y="3810000"/>
              <a:ext cx="6731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11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22" name="Rettangolo 21"/>
            <p:cNvSpPr/>
            <p:nvPr/>
          </p:nvSpPr>
          <p:spPr>
            <a:xfrm>
              <a:off x="5976748" y="1226233"/>
              <a:ext cx="624209" cy="3465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4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cxnSp>
          <p:nvCxnSpPr>
            <p:cNvPr id="23" name="Straight Arrow Connector 19"/>
            <p:cNvCxnSpPr/>
            <p:nvPr/>
          </p:nvCxnSpPr>
          <p:spPr>
            <a:xfrm flipH="1">
              <a:off x="2449950" y="1828800"/>
              <a:ext cx="3449569" cy="0"/>
            </a:xfrm>
            <a:prstGeom prst="straightConnector1">
              <a:avLst/>
            </a:prstGeom>
            <a:ln w="22225">
              <a:solidFill>
                <a:srgbClr val="FF0000"/>
              </a:solidFill>
              <a:headEnd type="stealth" w="lg" len="lg"/>
              <a:tailEnd type="stealth" w="lg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5" name="Rectangle 65"/>
          <p:cNvSpPr/>
          <p:nvPr/>
        </p:nvSpPr>
        <p:spPr>
          <a:xfrm>
            <a:off x="1143000" y="609600"/>
            <a:ext cx="7696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Together with the RF experts,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we tried to optimize the 40MHz voltage program in order to mitigate this effect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avoiding significant beam degradations</a:t>
            </a:r>
          </a:p>
        </p:txBody>
      </p:sp>
      <p:pic>
        <p:nvPicPr>
          <p:cNvPr id="76" name="Picture 2" descr="D:\047_ps_ecloud_MSWG\buildup_measurements\oasis_csv_parser\002_press_tricks_1.2e11_0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10100" y="1752600"/>
            <a:ext cx="4842933" cy="3632200"/>
          </a:xfrm>
          <a:prstGeom prst="rect">
            <a:avLst/>
          </a:prstGeom>
          <a:noFill/>
        </p:spPr>
      </p:pic>
      <p:pic>
        <p:nvPicPr>
          <p:cNvPr id="77" name="Picture 3" descr="D:\047_ps_ecloud_MSWG\buildup_measurements\oasis_csv_parser\002_press_tricks_1.2e11legend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125" t="12778" r="11875" b="82481"/>
          <a:stretch>
            <a:fillRect/>
          </a:stretch>
        </p:blipFill>
        <p:spPr bwMode="auto">
          <a:xfrm>
            <a:off x="5867400" y="2205038"/>
            <a:ext cx="1988820" cy="157162"/>
          </a:xfrm>
          <a:prstGeom prst="rect">
            <a:avLst/>
          </a:prstGeom>
          <a:noFill/>
        </p:spPr>
      </p:pic>
      <p:sp>
        <p:nvSpPr>
          <p:cNvPr id="78" name="Rettangolo 77"/>
          <p:cNvSpPr/>
          <p:nvPr/>
        </p:nvSpPr>
        <p:spPr>
          <a:xfrm>
            <a:off x="5334000" y="4572000"/>
            <a:ext cx="1361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1.25e11 ppb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emittances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65"/>
          <p:cNvSpPr/>
          <p:nvPr/>
        </p:nvSpPr>
        <p:spPr>
          <a:xfrm>
            <a:off x="0" y="5607379"/>
            <a:ext cx="9144000" cy="41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5138" lvl="1" indent="-406400" algn="ctr">
              <a:lnSpc>
                <a:spcPct val="130000"/>
              </a:lnSpc>
              <a:spcAft>
                <a:spcPts val="1200"/>
              </a:spcAft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Measurements done on the SPS flat top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with 1.45e11 ppb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injected into the SPS</a:t>
            </a:r>
          </a:p>
        </p:txBody>
      </p:sp>
      <p:pic>
        <p:nvPicPr>
          <p:cNvPr id="9" name="Picture 15" descr="BbB_Emittance_SPS_BWS_41677_H_ROT_22.10.2012-15.14_SC6332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3477630"/>
            <a:ext cx="3708434" cy="2200800"/>
          </a:xfrm>
          <a:prstGeom prst="rect">
            <a:avLst/>
          </a:prstGeom>
        </p:spPr>
      </p:pic>
      <p:pic>
        <p:nvPicPr>
          <p:cNvPr id="10" name="Picture 16" descr="BbB_Emittance_SPS_BWS_41677_V_ROT_22.10.2012-15.04_SC6318.eps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30202" y="3477630"/>
            <a:ext cx="3704198" cy="2198286"/>
          </a:xfrm>
          <a:prstGeom prst="rect">
            <a:avLst/>
          </a:prstGeom>
        </p:spPr>
      </p:pic>
      <p:sp>
        <p:nvSpPr>
          <p:cNvPr id="11" name="TextBox 21"/>
          <p:cNvSpPr txBox="1"/>
          <p:nvPr/>
        </p:nvSpPr>
        <p:spPr>
          <a:xfrm>
            <a:off x="1066799" y="3713081"/>
            <a:ext cx="1148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Horizontal</a:t>
            </a:r>
            <a:endParaRPr lang="en-US" dirty="0"/>
          </a:p>
        </p:txBody>
      </p:sp>
      <p:sp>
        <p:nvSpPr>
          <p:cNvPr id="12" name="TextBox 22"/>
          <p:cNvSpPr txBox="1"/>
          <p:nvPr/>
        </p:nvSpPr>
        <p:spPr>
          <a:xfrm>
            <a:off x="5206965" y="3730598"/>
            <a:ext cx="887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Vertical</a:t>
            </a:r>
            <a:endParaRPr lang="en-US" dirty="0"/>
          </a:p>
        </p:txBody>
      </p:sp>
      <p:sp>
        <p:nvSpPr>
          <p:cNvPr id="13" name="Rectangle 65"/>
          <p:cNvSpPr/>
          <p:nvPr/>
        </p:nvSpPr>
        <p:spPr>
          <a:xfrm>
            <a:off x="990600" y="990600"/>
            <a:ext cx="7848600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3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Up to now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e-cloud in the PS has never been a limitation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for the production of the 25 ns LHC type beams</a:t>
            </a:r>
          </a:p>
          <a:p>
            <a:pPr marL="849313" lvl="2" indent="-406400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In 2012, bunch by bunch emittance measurements performed in the SPS (intensities up to 1.45e11 ppb)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never revealed any e-cloud signature on the emittance pattern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coming from the PS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73"/>
          <p:cNvGrpSpPr/>
          <p:nvPr/>
        </p:nvGrpSpPr>
        <p:grpSpPr>
          <a:xfrm>
            <a:off x="-1136" y="1554998"/>
            <a:ext cx="4923656" cy="4164584"/>
            <a:chOff x="1547664" y="1124744"/>
            <a:chExt cx="5544616" cy="4689812"/>
          </a:xfrm>
        </p:grpSpPr>
        <p:sp>
          <p:nvSpPr>
            <p:cNvPr id="77" name="Rettangolo 76"/>
            <p:cNvSpPr/>
            <p:nvPr/>
          </p:nvSpPr>
          <p:spPr>
            <a:xfrm>
              <a:off x="5943600" y="1516380"/>
              <a:ext cx="609600" cy="3657600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ttangolo 77"/>
            <p:cNvSpPr/>
            <p:nvPr/>
          </p:nvSpPr>
          <p:spPr>
            <a:xfrm>
              <a:off x="2419350" y="1516380"/>
              <a:ext cx="3524250" cy="3657600"/>
            </a:xfrm>
            <a:prstGeom prst="rect">
              <a:avLst/>
            </a:prstGeom>
            <a:solidFill>
              <a:schemeClr val="accent6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uppo 78"/>
            <p:cNvGrpSpPr/>
            <p:nvPr/>
          </p:nvGrpSpPr>
          <p:grpSpPr>
            <a:xfrm>
              <a:off x="1547664" y="1124744"/>
              <a:ext cx="5544616" cy="4689812"/>
              <a:chOff x="1547664" y="1124744"/>
              <a:chExt cx="5544616" cy="4689812"/>
            </a:xfrm>
          </p:grpSpPr>
          <p:cxnSp>
            <p:nvCxnSpPr>
              <p:cNvPr id="85" name="Connettore 1 84"/>
              <p:cNvCxnSpPr/>
              <p:nvPr/>
            </p:nvCxnSpPr>
            <p:spPr>
              <a:xfrm flipH="1">
                <a:off x="4427986" y="4674622"/>
                <a:ext cx="1838371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ttore 1 85"/>
              <p:cNvCxnSpPr/>
              <p:nvPr/>
            </p:nvCxnSpPr>
            <p:spPr>
              <a:xfrm flipH="1">
                <a:off x="2483768" y="4674622"/>
                <a:ext cx="1944216" cy="43204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ttore 1 86"/>
              <p:cNvCxnSpPr/>
              <p:nvPr/>
            </p:nvCxnSpPr>
            <p:spPr>
              <a:xfrm flipH="1">
                <a:off x="2411760" y="5106670"/>
                <a:ext cx="72008" cy="720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ttore 1 87"/>
              <p:cNvCxnSpPr/>
              <p:nvPr/>
            </p:nvCxnSpPr>
            <p:spPr>
              <a:xfrm flipV="1">
                <a:off x="6324600" y="1720850"/>
                <a:ext cx="0" cy="346075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ttore 1 88"/>
              <p:cNvCxnSpPr/>
              <p:nvPr/>
            </p:nvCxnSpPr>
            <p:spPr>
              <a:xfrm>
                <a:off x="6273006" y="1722294"/>
                <a:ext cx="58738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ttore 2 89"/>
              <p:cNvCxnSpPr/>
              <p:nvPr/>
            </p:nvCxnSpPr>
            <p:spPr>
              <a:xfrm>
                <a:off x="2411760" y="5178678"/>
                <a:ext cx="468052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nettore 2 90"/>
              <p:cNvCxnSpPr/>
              <p:nvPr/>
            </p:nvCxnSpPr>
            <p:spPr>
              <a:xfrm flipV="1">
                <a:off x="2411760" y="1124744"/>
                <a:ext cx="0" cy="405393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" name="Gruppo 42"/>
              <p:cNvGrpSpPr/>
              <p:nvPr/>
            </p:nvGrpSpPr>
            <p:grpSpPr>
              <a:xfrm>
                <a:off x="2267744" y="5106670"/>
                <a:ext cx="4464496" cy="410562"/>
                <a:chOff x="2267744" y="4149080"/>
                <a:chExt cx="4234183" cy="410562"/>
              </a:xfrm>
            </p:grpSpPr>
            <p:sp>
              <p:nvSpPr>
                <p:cNvPr id="114" name="CasellaDiTesto 24"/>
                <p:cNvSpPr txBox="1"/>
                <p:nvPr/>
              </p:nvSpPr>
              <p:spPr>
                <a:xfrm>
                  <a:off x="2267744" y="4221088"/>
                  <a:ext cx="28886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0</a:t>
                  </a:r>
                  <a:endParaRPr lang="en-US" sz="1600" dirty="0"/>
                </a:p>
              </p:txBody>
            </p:sp>
            <p:grpSp>
              <p:nvGrpSpPr>
                <p:cNvPr id="6" name="Gruppo 36"/>
                <p:cNvGrpSpPr/>
                <p:nvPr/>
              </p:nvGrpSpPr>
              <p:grpSpPr>
                <a:xfrm>
                  <a:off x="2862860" y="4149080"/>
                  <a:ext cx="393056" cy="410562"/>
                  <a:chOff x="2862860" y="4458598"/>
                  <a:chExt cx="393056" cy="410562"/>
                </a:xfrm>
              </p:grpSpPr>
              <p:cxnSp>
                <p:nvCxnSpPr>
                  <p:cNvPr id="131" name="Connettore 1 130"/>
                  <p:cNvCxnSpPr/>
                  <p:nvPr/>
                </p:nvCxnSpPr>
                <p:spPr>
                  <a:xfrm>
                    <a:off x="3059832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2" name="CasellaDiTesto 131"/>
                  <p:cNvSpPr txBox="1"/>
                  <p:nvPr/>
                </p:nvSpPr>
                <p:spPr>
                  <a:xfrm>
                    <a:off x="2862860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10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0" name="Gruppo 37"/>
                <p:cNvGrpSpPr/>
                <p:nvPr/>
              </p:nvGrpSpPr>
              <p:grpSpPr>
                <a:xfrm>
                  <a:off x="3515695" y="4149080"/>
                  <a:ext cx="393056" cy="410562"/>
                  <a:chOff x="3515695" y="4458598"/>
                  <a:chExt cx="393056" cy="410562"/>
                </a:xfrm>
              </p:grpSpPr>
              <p:cxnSp>
                <p:nvCxnSpPr>
                  <p:cNvPr id="129" name="Connettore 1 15"/>
                  <p:cNvCxnSpPr/>
                  <p:nvPr/>
                </p:nvCxnSpPr>
                <p:spPr>
                  <a:xfrm>
                    <a:off x="3707904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0" name="CasellaDiTesto 129"/>
                  <p:cNvSpPr txBox="1"/>
                  <p:nvPr/>
                </p:nvSpPr>
                <p:spPr>
                  <a:xfrm>
                    <a:off x="3515695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20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1" name="Gruppo 38"/>
                <p:cNvGrpSpPr/>
                <p:nvPr/>
              </p:nvGrpSpPr>
              <p:grpSpPr>
                <a:xfrm>
                  <a:off x="4159567" y="4149080"/>
                  <a:ext cx="393056" cy="410562"/>
                  <a:chOff x="4159567" y="4458598"/>
                  <a:chExt cx="393056" cy="410562"/>
                </a:xfrm>
              </p:grpSpPr>
              <p:cxnSp>
                <p:nvCxnSpPr>
                  <p:cNvPr id="127" name="Connettore 1 18"/>
                  <p:cNvCxnSpPr/>
                  <p:nvPr/>
                </p:nvCxnSpPr>
                <p:spPr>
                  <a:xfrm>
                    <a:off x="4355976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8" name="CasellaDiTesto 127"/>
                  <p:cNvSpPr txBox="1"/>
                  <p:nvPr/>
                </p:nvSpPr>
                <p:spPr>
                  <a:xfrm>
                    <a:off x="4159567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30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2" name="Gruppo 39"/>
                <p:cNvGrpSpPr/>
                <p:nvPr/>
              </p:nvGrpSpPr>
              <p:grpSpPr>
                <a:xfrm>
                  <a:off x="4811839" y="4149080"/>
                  <a:ext cx="393056" cy="410562"/>
                  <a:chOff x="4811839" y="4458598"/>
                  <a:chExt cx="393056" cy="410562"/>
                </a:xfrm>
              </p:grpSpPr>
              <p:cxnSp>
                <p:nvCxnSpPr>
                  <p:cNvPr id="125" name="Connettore 1 19"/>
                  <p:cNvCxnSpPr/>
                  <p:nvPr/>
                </p:nvCxnSpPr>
                <p:spPr>
                  <a:xfrm>
                    <a:off x="5004048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6" name="CasellaDiTesto 125"/>
                  <p:cNvSpPr txBox="1"/>
                  <p:nvPr/>
                </p:nvSpPr>
                <p:spPr>
                  <a:xfrm>
                    <a:off x="4811839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40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3" name="Gruppo 40"/>
                <p:cNvGrpSpPr/>
                <p:nvPr/>
              </p:nvGrpSpPr>
              <p:grpSpPr>
                <a:xfrm>
                  <a:off x="5459911" y="4149080"/>
                  <a:ext cx="393056" cy="410562"/>
                  <a:chOff x="5459911" y="4458598"/>
                  <a:chExt cx="393056" cy="410562"/>
                </a:xfrm>
              </p:grpSpPr>
              <p:cxnSp>
                <p:nvCxnSpPr>
                  <p:cNvPr id="123" name="Connettore 1 22"/>
                  <p:cNvCxnSpPr/>
                  <p:nvPr/>
                </p:nvCxnSpPr>
                <p:spPr>
                  <a:xfrm>
                    <a:off x="5652120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4" name="CasellaDiTesto 123"/>
                  <p:cNvSpPr txBox="1"/>
                  <p:nvPr/>
                </p:nvSpPr>
                <p:spPr>
                  <a:xfrm>
                    <a:off x="5459911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4" name="Gruppo 41"/>
                <p:cNvGrpSpPr/>
                <p:nvPr/>
              </p:nvGrpSpPr>
              <p:grpSpPr>
                <a:xfrm>
                  <a:off x="6108871" y="4149080"/>
                  <a:ext cx="393056" cy="410562"/>
                  <a:chOff x="6108871" y="4458598"/>
                  <a:chExt cx="393056" cy="410562"/>
                </a:xfrm>
              </p:grpSpPr>
              <p:cxnSp>
                <p:nvCxnSpPr>
                  <p:cNvPr id="121" name="Connettore 1 23"/>
                  <p:cNvCxnSpPr/>
                  <p:nvPr/>
                </p:nvCxnSpPr>
                <p:spPr>
                  <a:xfrm>
                    <a:off x="6300192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2" name="CasellaDiTesto 44"/>
                  <p:cNvSpPr txBox="1"/>
                  <p:nvPr/>
                </p:nvSpPr>
                <p:spPr>
                  <a:xfrm>
                    <a:off x="6108871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60</a:t>
                    </a:r>
                    <a:endParaRPr lang="en-US" sz="1600" dirty="0"/>
                  </a:p>
                </p:txBody>
              </p:sp>
            </p:grpSp>
          </p:grpSp>
          <p:grpSp>
            <p:nvGrpSpPr>
              <p:cNvPr id="15" name="Gruppo 50"/>
              <p:cNvGrpSpPr/>
              <p:nvPr/>
            </p:nvGrpSpPr>
            <p:grpSpPr>
              <a:xfrm>
                <a:off x="1907704" y="1556792"/>
                <a:ext cx="583207" cy="3218874"/>
                <a:chOff x="1907704" y="1556792"/>
                <a:chExt cx="583207" cy="3218874"/>
              </a:xfrm>
            </p:grpSpPr>
            <p:grpSp>
              <p:nvGrpSpPr>
                <p:cNvPr id="16" name="Gruppo 49"/>
                <p:cNvGrpSpPr/>
                <p:nvPr/>
              </p:nvGrpSpPr>
              <p:grpSpPr>
                <a:xfrm>
                  <a:off x="2008178" y="4437112"/>
                  <a:ext cx="482733" cy="338554"/>
                  <a:chOff x="2008178" y="4437112"/>
                  <a:chExt cx="482733" cy="338554"/>
                </a:xfrm>
              </p:grpSpPr>
              <p:cxnSp>
                <p:nvCxnSpPr>
                  <p:cNvPr id="112" name="Connettore 1 111"/>
                  <p:cNvCxnSpPr/>
                  <p:nvPr/>
                </p:nvCxnSpPr>
                <p:spPr>
                  <a:xfrm rot="16200000">
                    <a:off x="2454907" y="4574980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3" name="CasellaDiTesto 112"/>
                  <p:cNvSpPr txBox="1"/>
                  <p:nvPr/>
                </p:nvSpPr>
                <p:spPr>
                  <a:xfrm>
                    <a:off x="2008178" y="4437112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7" name="Gruppo 47"/>
                <p:cNvGrpSpPr/>
                <p:nvPr/>
              </p:nvGrpSpPr>
              <p:grpSpPr>
                <a:xfrm>
                  <a:off x="1907704" y="3284984"/>
                  <a:ext cx="583207" cy="338554"/>
                  <a:chOff x="1907704" y="3284984"/>
                  <a:chExt cx="583207" cy="338554"/>
                </a:xfrm>
              </p:grpSpPr>
              <p:cxnSp>
                <p:nvCxnSpPr>
                  <p:cNvPr id="110" name="Connettore 1 109"/>
                  <p:cNvCxnSpPr/>
                  <p:nvPr/>
                </p:nvCxnSpPr>
                <p:spPr>
                  <a:xfrm rot="16200000">
                    <a:off x="2454907" y="3419504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1" name="CasellaDiTesto 110"/>
                  <p:cNvSpPr txBox="1"/>
                  <p:nvPr/>
                </p:nvSpPr>
                <p:spPr>
                  <a:xfrm>
                    <a:off x="1907704" y="3284984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150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8" name="Gruppo 45"/>
                <p:cNvGrpSpPr/>
                <p:nvPr/>
              </p:nvGrpSpPr>
              <p:grpSpPr>
                <a:xfrm>
                  <a:off x="1907704" y="2132856"/>
                  <a:ext cx="583207" cy="338554"/>
                  <a:chOff x="1907704" y="2132856"/>
                  <a:chExt cx="583207" cy="338554"/>
                </a:xfrm>
              </p:grpSpPr>
              <p:cxnSp>
                <p:nvCxnSpPr>
                  <p:cNvPr id="108" name="Connettore 1 107"/>
                  <p:cNvCxnSpPr/>
                  <p:nvPr/>
                </p:nvCxnSpPr>
                <p:spPr>
                  <a:xfrm rot="16200000">
                    <a:off x="2454907" y="226402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9" name="CasellaDiTesto 108"/>
                  <p:cNvSpPr txBox="1"/>
                  <p:nvPr/>
                </p:nvSpPr>
                <p:spPr>
                  <a:xfrm>
                    <a:off x="1907704" y="2132856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250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9" name="Gruppo 44"/>
                <p:cNvGrpSpPr/>
                <p:nvPr/>
              </p:nvGrpSpPr>
              <p:grpSpPr>
                <a:xfrm>
                  <a:off x="1907704" y="1556792"/>
                  <a:ext cx="583207" cy="338554"/>
                  <a:chOff x="1907704" y="1556792"/>
                  <a:chExt cx="583207" cy="338554"/>
                </a:xfrm>
              </p:grpSpPr>
              <p:cxnSp>
                <p:nvCxnSpPr>
                  <p:cNvPr id="106" name="Connettore 1 105"/>
                  <p:cNvCxnSpPr/>
                  <p:nvPr/>
                </p:nvCxnSpPr>
                <p:spPr>
                  <a:xfrm rot="16200000">
                    <a:off x="2454907" y="1686290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7" name="CasellaDiTesto 106"/>
                  <p:cNvSpPr txBox="1"/>
                  <p:nvPr/>
                </p:nvSpPr>
                <p:spPr>
                  <a:xfrm>
                    <a:off x="1907704" y="1556792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300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20" name="Gruppo 46"/>
                <p:cNvGrpSpPr/>
                <p:nvPr/>
              </p:nvGrpSpPr>
              <p:grpSpPr>
                <a:xfrm>
                  <a:off x="1907704" y="2701378"/>
                  <a:ext cx="583207" cy="338554"/>
                  <a:chOff x="1907704" y="2701378"/>
                  <a:chExt cx="583207" cy="338554"/>
                </a:xfrm>
              </p:grpSpPr>
              <p:cxnSp>
                <p:nvCxnSpPr>
                  <p:cNvPr id="104" name="Connettore 1 26"/>
                  <p:cNvCxnSpPr/>
                  <p:nvPr/>
                </p:nvCxnSpPr>
                <p:spPr>
                  <a:xfrm rot="16200000">
                    <a:off x="2454907" y="2841766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5" name="CasellaDiTesto 104"/>
                  <p:cNvSpPr txBox="1"/>
                  <p:nvPr/>
                </p:nvSpPr>
                <p:spPr>
                  <a:xfrm>
                    <a:off x="1907704" y="2701378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200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21" name="Gruppo 48"/>
                <p:cNvGrpSpPr/>
                <p:nvPr/>
              </p:nvGrpSpPr>
              <p:grpSpPr>
                <a:xfrm>
                  <a:off x="1907704" y="3853506"/>
                  <a:ext cx="583207" cy="338554"/>
                  <a:chOff x="1907704" y="3853506"/>
                  <a:chExt cx="583207" cy="338554"/>
                </a:xfrm>
              </p:grpSpPr>
              <p:cxnSp>
                <p:nvCxnSpPr>
                  <p:cNvPr id="102" name="Connettore 1 24"/>
                  <p:cNvCxnSpPr/>
                  <p:nvPr/>
                </p:nvCxnSpPr>
                <p:spPr>
                  <a:xfrm rot="16200000">
                    <a:off x="2454907" y="3997242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CasellaDiTesto 25"/>
                  <p:cNvSpPr txBox="1"/>
                  <p:nvPr/>
                </p:nvSpPr>
                <p:spPr>
                  <a:xfrm>
                    <a:off x="1907704" y="3853506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100</a:t>
                    </a:r>
                    <a:endParaRPr lang="en-US" sz="1600" dirty="0"/>
                  </a:p>
                </p:txBody>
              </p:sp>
            </p:grpSp>
          </p:grpSp>
          <p:sp>
            <p:nvSpPr>
              <p:cNvPr id="94" name="CasellaDiTesto 93"/>
              <p:cNvSpPr txBox="1"/>
              <p:nvPr/>
            </p:nvSpPr>
            <p:spPr>
              <a:xfrm rot="16200000">
                <a:off x="-175882" y="3136322"/>
                <a:ext cx="38164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40 MHz RF Voltage [kV]</a:t>
                </a:r>
                <a:endParaRPr lang="en-US" b="1" dirty="0"/>
              </a:p>
            </p:txBody>
          </p:sp>
          <p:sp>
            <p:nvSpPr>
              <p:cNvPr id="95" name="CasellaDiTesto 17"/>
              <p:cNvSpPr txBox="1"/>
              <p:nvPr/>
            </p:nvSpPr>
            <p:spPr>
              <a:xfrm>
                <a:off x="2411760" y="5445224"/>
                <a:ext cx="44644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Time [ms]</a:t>
                </a:r>
                <a:endParaRPr lang="en-US" b="1" dirty="0"/>
              </a:p>
            </p:txBody>
          </p:sp>
        </p:grpSp>
        <p:sp>
          <p:nvSpPr>
            <p:cNvPr id="80" name="Rettangolo 79"/>
            <p:cNvSpPr/>
            <p:nvPr/>
          </p:nvSpPr>
          <p:spPr>
            <a:xfrm>
              <a:off x="2514600" y="1524000"/>
              <a:ext cx="34290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0000"/>
                  </a:solidFill>
                  <a:latin typeface="Calibri" pitchFamily="34" charset="0"/>
                </a:rPr>
                <a:t>Double splitting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81" name="Connettore 1 80"/>
            <p:cNvCxnSpPr/>
            <p:nvPr/>
          </p:nvCxnSpPr>
          <p:spPr>
            <a:xfrm flipV="1">
              <a:off x="6281738" y="1714501"/>
              <a:ext cx="0" cy="230504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ttangolo 81"/>
            <p:cNvSpPr/>
            <p:nvPr/>
          </p:nvSpPr>
          <p:spPr>
            <a:xfrm>
              <a:off x="5026925" y="4343400"/>
              <a:ext cx="153619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b.l.≈14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83" name="Rettangolo 82"/>
            <p:cNvSpPr/>
            <p:nvPr/>
          </p:nvSpPr>
          <p:spPr>
            <a:xfrm>
              <a:off x="5976748" y="1226233"/>
              <a:ext cx="624209" cy="3465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4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cxnSp>
          <p:nvCxnSpPr>
            <p:cNvPr id="84" name="Straight Arrow Connector 19"/>
            <p:cNvCxnSpPr/>
            <p:nvPr/>
          </p:nvCxnSpPr>
          <p:spPr>
            <a:xfrm flipH="1">
              <a:off x="2449950" y="1828800"/>
              <a:ext cx="3449569" cy="0"/>
            </a:xfrm>
            <a:prstGeom prst="straightConnector1">
              <a:avLst/>
            </a:prstGeom>
            <a:ln w="22225">
              <a:solidFill>
                <a:srgbClr val="FF0000"/>
              </a:solidFill>
              <a:headEnd type="stealth" w="lg" len="lg"/>
              <a:tailEnd type="stealth" w="lg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Possible mitigation strategies: RF voltage program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Rectangle 65"/>
          <p:cNvSpPr/>
          <p:nvPr/>
        </p:nvSpPr>
        <p:spPr>
          <a:xfrm>
            <a:off x="1143000" y="609600"/>
            <a:ext cx="7696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Together with the RF experts,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we tried to optimize the 40MHz voltage program in order to mitigate this effect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avoiding significant beam degradations</a:t>
            </a:r>
          </a:p>
        </p:txBody>
      </p:sp>
      <p:cxnSp>
        <p:nvCxnSpPr>
          <p:cNvPr id="133" name="Connettore 1 132"/>
          <p:cNvCxnSpPr/>
          <p:nvPr/>
        </p:nvCxnSpPr>
        <p:spPr>
          <a:xfrm flipV="1">
            <a:off x="4183380" y="4130042"/>
            <a:ext cx="0" cy="57387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ttore 1 133"/>
          <p:cNvCxnSpPr/>
          <p:nvPr/>
        </p:nvCxnSpPr>
        <p:spPr>
          <a:xfrm>
            <a:off x="4177189" y="4130040"/>
            <a:ext cx="3549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2" descr="D:\047_ps_ecloud_MSWG\buildup_measurements\oasis_csv_parser\002_press_tricks_1.2e11_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10100" y="1752600"/>
            <a:ext cx="4842933" cy="3632200"/>
          </a:xfrm>
          <a:prstGeom prst="rect">
            <a:avLst/>
          </a:prstGeom>
          <a:noFill/>
        </p:spPr>
      </p:pic>
      <p:pic>
        <p:nvPicPr>
          <p:cNvPr id="76" name="Picture 3" descr="D:\047_ps_ecloud_MSWG\buildup_measurements\oasis_csv_parser\002_press_tricks_1.2e11legend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125" t="12778" r="11875" b="82481"/>
          <a:stretch>
            <a:fillRect/>
          </a:stretch>
        </p:blipFill>
        <p:spPr bwMode="auto">
          <a:xfrm>
            <a:off x="5867400" y="2205038"/>
            <a:ext cx="1988820" cy="157162"/>
          </a:xfrm>
          <a:prstGeom prst="rect">
            <a:avLst/>
          </a:prstGeom>
          <a:noFill/>
        </p:spPr>
      </p:pic>
      <p:sp>
        <p:nvSpPr>
          <p:cNvPr id="79" name="Rettangolo 78"/>
          <p:cNvSpPr/>
          <p:nvPr/>
        </p:nvSpPr>
        <p:spPr>
          <a:xfrm>
            <a:off x="5334000" y="4572000"/>
            <a:ext cx="1361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1.25e11 ppb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Picture 2" descr="D:\047_ps_ecloud_MSWG\buildup_measurements\oasis_csv_parser\002_press_tricks_1.2e11_0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10100" y="1752600"/>
            <a:ext cx="4842933" cy="3632200"/>
          </a:xfrm>
          <a:prstGeom prst="rect">
            <a:avLst/>
          </a:prstGeom>
          <a:noFill/>
        </p:spPr>
      </p:pic>
      <p:grpSp>
        <p:nvGrpSpPr>
          <p:cNvPr id="76" name="Gruppo 73"/>
          <p:cNvGrpSpPr/>
          <p:nvPr/>
        </p:nvGrpSpPr>
        <p:grpSpPr>
          <a:xfrm>
            <a:off x="-1136" y="1554998"/>
            <a:ext cx="4923656" cy="4164584"/>
            <a:chOff x="1547664" y="1124744"/>
            <a:chExt cx="5544616" cy="4689812"/>
          </a:xfrm>
        </p:grpSpPr>
        <p:sp>
          <p:nvSpPr>
            <p:cNvPr id="77" name="Rettangolo 76"/>
            <p:cNvSpPr/>
            <p:nvPr/>
          </p:nvSpPr>
          <p:spPr>
            <a:xfrm>
              <a:off x="5943600" y="1516380"/>
              <a:ext cx="609600" cy="3657600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ttangolo 77"/>
            <p:cNvSpPr/>
            <p:nvPr/>
          </p:nvSpPr>
          <p:spPr>
            <a:xfrm>
              <a:off x="2419350" y="1516380"/>
              <a:ext cx="3524250" cy="3657600"/>
            </a:xfrm>
            <a:prstGeom prst="rect">
              <a:avLst/>
            </a:prstGeom>
            <a:solidFill>
              <a:schemeClr val="accent6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9" name="Gruppo 78"/>
            <p:cNvGrpSpPr/>
            <p:nvPr/>
          </p:nvGrpSpPr>
          <p:grpSpPr>
            <a:xfrm>
              <a:off x="1547664" y="1124744"/>
              <a:ext cx="5544616" cy="4689812"/>
              <a:chOff x="1547664" y="1124744"/>
              <a:chExt cx="5544616" cy="4689812"/>
            </a:xfrm>
          </p:grpSpPr>
          <p:cxnSp>
            <p:nvCxnSpPr>
              <p:cNvPr id="85" name="Connettore 1 84"/>
              <p:cNvCxnSpPr/>
              <p:nvPr/>
            </p:nvCxnSpPr>
            <p:spPr>
              <a:xfrm flipH="1">
                <a:off x="4427986" y="4674622"/>
                <a:ext cx="1838371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ttore 1 85"/>
              <p:cNvCxnSpPr/>
              <p:nvPr/>
            </p:nvCxnSpPr>
            <p:spPr>
              <a:xfrm flipH="1">
                <a:off x="2483768" y="4674622"/>
                <a:ext cx="1944216" cy="43204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ttore 1 86"/>
              <p:cNvCxnSpPr/>
              <p:nvPr/>
            </p:nvCxnSpPr>
            <p:spPr>
              <a:xfrm flipH="1">
                <a:off x="2411760" y="5106670"/>
                <a:ext cx="72008" cy="720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ttore 1 87"/>
              <p:cNvCxnSpPr/>
              <p:nvPr/>
            </p:nvCxnSpPr>
            <p:spPr>
              <a:xfrm flipV="1">
                <a:off x="6324600" y="1720850"/>
                <a:ext cx="0" cy="346075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ttore 1 88"/>
              <p:cNvCxnSpPr/>
              <p:nvPr/>
            </p:nvCxnSpPr>
            <p:spPr>
              <a:xfrm>
                <a:off x="6273006" y="1722294"/>
                <a:ext cx="58738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ttore 2 89"/>
              <p:cNvCxnSpPr/>
              <p:nvPr/>
            </p:nvCxnSpPr>
            <p:spPr>
              <a:xfrm>
                <a:off x="2411760" y="5178678"/>
                <a:ext cx="468052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nettore 2 90"/>
              <p:cNvCxnSpPr/>
              <p:nvPr/>
            </p:nvCxnSpPr>
            <p:spPr>
              <a:xfrm flipV="1">
                <a:off x="2411760" y="1124744"/>
                <a:ext cx="0" cy="405393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2" name="Gruppo 42"/>
              <p:cNvGrpSpPr/>
              <p:nvPr/>
            </p:nvGrpSpPr>
            <p:grpSpPr>
              <a:xfrm>
                <a:off x="2267744" y="5106670"/>
                <a:ext cx="4464496" cy="410562"/>
                <a:chOff x="2267744" y="4149080"/>
                <a:chExt cx="4234183" cy="410562"/>
              </a:xfrm>
            </p:grpSpPr>
            <p:sp>
              <p:nvSpPr>
                <p:cNvPr id="114" name="CasellaDiTesto 24"/>
                <p:cNvSpPr txBox="1"/>
                <p:nvPr/>
              </p:nvSpPr>
              <p:spPr>
                <a:xfrm>
                  <a:off x="2267744" y="4221088"/>
                  <a:ext cx="28886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0</a:t>
                  </a:r>
                  <a:endParaRPr lang="en-US" sz="1600" dirty="0"/>
                </a:p>
              </p:txBody>
            </p:sp>
            <p:grpSp>
              <p:nvGrpSpPr>
                <p:cNvPr id="115" name="Gruppo 36"/>
                <p:cNvGrpSpPr/>
                <p:nvPr/>
              </p:nvGrpSpPr>
              <p:grpSpPr>
                <a:xfrm>
                  <a:off x="2862860" y="4149080"/>
                  <a:ext cx="393056" cy="410562"/>
                  <a:chOff x="2862860" y="4458598"/>
                  <a:chExt cx="393056" cy="410562"/>
                </a:xfrm>
              </p:grpSpPr>
              <p:cxnSp>
                <p:nvCxnSpPr>
                  <p:cNvPr id="131" name="Connettore 1 130"/>
                  <p:cNvCxnSpPr/>
                  <p:nvPr/>
                </p:nvCxnSpPr>
                <p:spPr>
                  <a:xfrm>
                    <a:off x="3059832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2" name="CasellaDiTesto 131"/>
                  <p:cNvSpPr txBox="1"/>
                  <p:nvPr/>
                </p:nvSpPr>
                <p:spPr>
                  <a:xfrm>
                    <a:off x="2862860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10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16" name="Gruppo 37"/>
                <p:cNvGrpSpPr/>
                <p:nvPr/>
              </p:nvGrpSpPr>
              <p:grpSpPr>
                <a:xfrm>
                  <a:off x="3515695" y="4149080"/>
                  <a:ext cx="393056" cy="410562"/>
                  <a:chOff x="3515695" y="4458598"/>
                  <a:chExt cx="393056" cy="410562"/>
                </a:xfrm>
              </p:grpSpPr>
              <p:cxnSp>
                <p:nvCxnSpPr>
                  <p:cNvPr id="129" name="Connettore 1 15"/>
                  <p:cNvCxnSpPr/>
                  <p:nvPr/>
                </p:nvCxnSpPr>
                <p:spPr>
                  <a:xfrm>
                    <a:off x="3707904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0" name="CasellaDiTesto 129"/>
                  <p:cNvSpPr txBox="1"/>
                  <p:nvPr/>
                </p:nvSpPr>
                <p:spPr>
                  <a:xfrm>
                    <a:off x="3515695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20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17" name="Gruppo 38"/>
                <p:cNvGrpSpPr/>
                <p:nvPr/>
              </p:nvGrpSpPr>
              <p:grpSpPr>
                <a:xfrm>
                  <a:off x="4159567" y="4149080"/>
                  <a:ext cx="393056" cy="410562"/>
                  <a:chOff x="4159567" y="4458598"/>
                  <a:chExt cx="393056" cy="410562"/>
                </a:xfrm>
              </p:grpSpPr>
              <p:cxnSp>
                <p:nvCxnSpPr>
                  <p:cNvPr id="127" name="Connettore 1 18"/>
                  <p:cNvCxnSpPr/>
                  <p:nvPr/>
                </p:nvCxnSpPr>
                <p:spPr>
                  <a:xfrm>
                    <a:off x="4355976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8" name="CasellaDiTesto 127"/>
                  <p:cNvSpPr txBox="1"/>
                  <p:nvPr/>
                </p:nvSpPr>
                <p:spPr>
                  <a:xfrm>
                    <a:off x="4159567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30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18" name="Gruppo 39"/>
                <p:cNvGrpSpPr/>
                <p:nvPr/>
              </p:nvGrpSpPr>
              <p:grpSpPr>
                <a:xfrm>
                  <a:off x="4811839" y="4149080"/>
                  <a:ext cx="393056" cy="410562"/>
                  <a:chOff x="4811839" y="4458598"/>
                  <a:chExt cx="393056" cy="410562"/>
                </a:xfrm>
              </p:grpSpPr>
              <p:cxnSp>
                <p:nvCxnSpPr>
                  <p:cNvPr id="125" name="Connettore 1 19"/>
                  <p:cNvCxnSpPr/>
                  <p:nvPr/>
                </p:nvCxnSpPr>
                <p:spPr>
                  <a:xfrm>
                    <a:off x="5004048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6" name="CasellaDiTesto 125"/>
                  <p:cNvSpPr txBox="1"/>
                  <p:nvPr/>
                </p:nvSpPr>
                <p:spPr>
                  <a:xfrm>
                    <a:off x="4811839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40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19" name="Gruppo 40"/>
                <p:cNvGrpSpPr/>
                <p:nvPr/>
              </p:nvGrpSpPr>
              <p:grpSpPr>
                <a:xfrm>
                  <a:off x="5459911" y="4149080"/>
                  <a:ext cx="393056" cy="410562"/>
                  <a:chOff x="5459911" y="4458598"/>
                  <a:chExt cx="393056" cy="410562"/>
                </a:xfrm>
              </p:grpSpPr>
              <p:cxnSp>
                <p:nvCxnSpPr>
                  <p:cNvPr id="123" name="Connettore 1 22"/>
                  <p:cNvCxnSpPr/>
                  <p:nvPr/>
                </p:nvCxnSpPr>
                <p:spPr>
                  <a:xfrm>
                    <a:off x="5652120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4" name="CasellaDiTesto 123"/>
                  <p:cNvSpPr txBox="1"/>
                  <p:nvPr/>
                </p:nvSpPr>
                <p:spPr>
                  <a:xfrm>
                    <a:off x="5459911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20" name="Gruppo 41"/>
                <p:cNvGrpSpPr/>
                <p:nvPr/>
              </p:nvGrpSpPr>
              <p:grpSpPr>
                <a:xfrm>
                  <a:off x="6108871" y="4149080"/>
                  <a:ext cx="393056" cy="410562"/>
                  <a:chOff x="6108871" y="4458598"/>
                  <a:chExt cx="393056" cy="410562"/>
                </a:xfrm>
              </p:grpSpPr>
              <p:cxnSp>
                <p:nvCxnSpPr>
                  <p:cNvPr id="121" name="Connettore 1 23"/>
                  <p:cNvCxnSpPr/>
                  <p:nvPr/>
                </p:nvCxnSpPr>
                <p:spPr>
                  <a:xfrm>
                    <a:off x="6300192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2" name="CasellaDiTesto 44"/>
                  <p:cNvSpPr txBox="1"/>
                  <p:nvPr/>
                </p:nvSpPr>
                <p:spPr>
                  <a:xfrm>
                    <a:off x="6108871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60</a:t>
                    </a:r>
                    <a:endParaRPr lang="en-US" sz="1600" dirty="0"/>
                  </a:p>
                </p:txBody>
              </p:sp>
            </p:grpSp>
          </p:grpSp>
          <p:grpSp>
            <p:nvGrpSpPr>
              <p:cNvPr id="93" name="Gruppo 50"/>
              <p:cNvGrpSpPr/>
              <p:nvPr/>
            </p:nvGrpSpPr>
            <p:grpSpPr>
              <a:xfrm>
                <a:off x="1907704" y="1556792"/>
                <a:ext cx="583207" cy="3218874"/>
                <a:chOff x="1907704" y="1556792"/>
                <a:chExt cx="583207" cy="3218874"/>
              </a:xfrm>
            </p:grpSpPr>
            <p:grpSp>
              <p:nvGrpSpPr>
                <p:cNvPr id="96" name="Gruppo 49"/>
                <p:cNvGrpSpPr/>
                <p:nvPr/>
              </p:nvGrpSpPr>
              <p:grpSpPr>
                <a:xfrm>
                  <a:off x="2008178" y="4437112"/>
                  <a:ext cx="482733" cy="338554"/>
                  <a:chOff x="2008178" y="4437112"/>
                  <a:chExt cx="482733" cy="338554"/>
                </a:xfrm>
              </p:grpSpPr>
              <p:cxnSp>
                <p:nvCxnSpPr>
                  <p:cNvPr id="112" name="Connettore 1 111"/>
                  <p:cNvCxnSpPr/>
                  <p:nvPr/>
                </p:nvCxnSpPr>
                <p:spPr>
                  <a:xfrm rot="16200000">
                    <a:off x="2454907" y="4574980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3" name="CasellaDiTesto 112"/>
                  <p:cNvSpPr txBox="1"/>
                  <p:nvPr/>
                </p:nvSpPr>
                <p:spPr>
                  <a:xfrm>
                    <a:off x="2008178" y="4437112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97" name="Gruppo 47"/>
                <p:cNvGrpSpPr/>
                <p:nvPr/>
              </p:nvGrpSpPr>
              <p:grpSpPr>
                <a:xfrm>
                  <a:off x="1907704" y="3284984"/>
                  <a:ext cx="583207" cy="338554"/>
                  <a:chOff x="1907704" y="3284984"/>
                  <a:chExt cx="583207" cy="338554"/>
                </a:xfrm>
              </p:grpSpPr>
              <p:cxnSp>
                <p:nvCxnSpPr>
                  <p:cNvPr id="110" name="Connettore 1 109"/>
                  <p:cNvCxnSpPr/>
                  <p:nvPr/>
                </p:nvCxnSpPr>
                <p:spPr>
                  <a:xfrm rot="16200000">
                    <a:off x="2454907" y="3419504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1" name="CasellaDiTesto 110"/>
                  <p:cNvSpPr txBox="1"/>
                  <p:nvPr/>
                </p:nvSpPr>
                <p:spPr>
                  <a:xfrm>
                    <a:off x="1907704" y="3284984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150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98" name="Gruppo 45"/>
                <p:cNvGrpSpPr/>
                <p:nvPr/>
              </p:nvGrpSpPr>
              <p:grpSpPr>
                <a:xfrm>
                  <a:off x="1907704" y="2132856"/>
                  <a:ext cx="583207" cy="338554"/>
                  <a:chOff x="1907704" y="2132856"/>
                  <a:chExt cx="583207" cy="338554"/>
                </a:xfrm>
              </p:grpSpPr>
              <p:cxnSp>
                <p:nvCxnSpPr>
                  <p:cNvPr id="108" name="Connettore 1 107"/>
                  <p:cNvCxnSpPr/>
                  <p:nvPr/>
                </p:nvCxnSpPr>
                <p:spPr>
                  <a:xfrm rot="16200000">
                    <a:off x="2454907" y="226402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9" name="CasellaDiTesto 108"/>
                  <p:cNvSpPr txBox="1"/>
                  <p:nvPr/>
                </p:nvSpPr>
                <p:spPr>
                  <a:xfrm>
                    <a:off x="1907704" y="2132856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250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99" name="Gruppo 44"/>
                <p:cNvGrpSpPr/>
                <p:nvPr/>
              </p:nvGrpSpPr>
              <p:grpSpPr>
                <a:xfrm>
                  <a:off x="1907704" y="1556792"/>
                  <a:ext cx="583207" cy="338554"/>
                  <a:chOff x="1907704" y="1556792"/>
                  <a:chExt cx="583207" cy="338554"/>
                </a:xfrm>
              </p:grpSpPr>
              <p:cxnSp>
                <p:nvCxnSpPr>
                  <p:cNvPr id="106" name="Connettore 1 105"/>
                  <p:cNvCxnSpPr/>
                  <p:nvPr/>
                </p:nvCxnSpPr>
                <p:spPr>
                  <a:xfrm rot="16200000">
                    <a:off x="2454907" y="1686290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7" name="CasellaDiTesto 106"/>
                  <p:cNvSpPr txBox="1"/>
                  <p:nvPr/>
                </p:nvSpPr>
                <p:spPr>
                  <a:xfrm>
                    <a:off x="1907704" y="1556792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300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00" name="Gruppo 46"/>
                <p:cNvGrpSpPr/>
                <p:nvPr/>
              </p:nvGrpSpPr>
              <p:grpSpPr>
                <a:xfrm>
                  <a:off x="1907704" y="2701378"/>
                  <a:ext cx="583207" cy="338554"/>
                  <a:chOff x="1907704" y="2701378"/>
                  <a:chExt cx="583207" cy="338554"/>
                </a:xfrm>
              </p:grpSpPr>
              <p:cxnSp>
                <p:nvCxnSpPr>
                  <p:cNvPr id="104" name="Connettore 1 26"/>
                  <p:cNvCxnSpPr/>
                  <p:nvPr/>
                </p:nvCxnSpPr>
                <p:spPr>
                  <a:xfrm rot="16200000">
                    <a:off x="2454907" y="2841766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5" name="CasellaDiTesto 104"/>
                  <p:cNvSpPr txBox="1"/>
                  <p:nvPr/>
                </p:nvSpPr>
                <p:spPr>
                  <a:xfrm>
                    <a:off x="1907704" y="2701378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200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01" name="Gruppo 48"/>
                <p:cNvGrpSpPr/>
                <p:nvPr/>
              </p:nvGrpSpPr>
              <p:grpSpPr>
                <a:xfrm>
                  <a:off x="1907704" y="3853506"/>
                  <a:ext cx="583207" cy="338554"/>
                  <a:chOff x="1907704" y="3853506"/>
                  <a:chExt cx="583207" cy="338554"/>
                </a:xfrm>
              </p:grpSpPr>
              <p:cxnSp>
                <p:nvCxnSpPr>
                  <p:cNvPr id="102" name="Connettore 1 24"/>
                  <p:cNvCxnSpPr/>
                  <p:nvPr/>
                </p:nvCxnSpPr>
                <p:spPr>
                  <a:xfrm rot="16200000">
                    <a:off x="2454907" y="3997242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CasellaDiTesto 25"/>
                  <p:cNvSpPr txBox="1"/>
                  <p:nvPr/>
                </p:nvSpPr>
                <p:spPr>
                  <a:xfrm>
                    <a:off x="1907704" y="3853506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100</a:t>
                    </a:r>
                    <a:endParaRPr lang="en-US" sz="1600" dirty="0"/>
                  </a:p>
                </p:txBody>
              </p:sp>
            </p:grpSp>
          </p:grpSp>
          <p:sp>
            <p:nvSpPr>
              <p:cNvPr id="94" name="CasellaDiTesto 93"/>
              <p:cNvSpPr txBox="1"/>
              <p:nvPr/>
            </p:nvSpPr>
            <p:spPr>
              <a:xfrm rot="16200000">
                <a:off x="-175882" y="3136322"/>
                <a:ext cx="38164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40 MHz RF Voltage [kV]</a:t>
                </a:r>
                <a:endParaRPr lang="en-US" b="1" dirty="0"/>
              </a:p>
            </p:txBody>
          </p:sp>
          <p:sp>
            <p:nvSpPr>
              <p:cNvPr id="95" name="CasellaDiTesto 17"/>
              <p:cNvSpPr txBox="1"/>
              <p:nvPr/>
            </p:nvSpPr>
            <p:spPr>
              <a:xfrm>
                <a:off x="2411760" y="5445224"/>
                <a:ext cx="44644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Time [ms]</a:t>
                </a:r>
                <a:endParaRPr lang="en-US" b="1" dirty="0"/>
              </a:p>
            </p:txBody>
          </p:sp>
        </p:grpSp>
        <p:sp>
          <p:nvSpPr>
            <p:cNvPr id="80" name="Rettangolo 79"/>
            <p:cNvSpPr/>
            <p:nvPr/>
          </p:nvSpPr>
          <p:spPr>
            <a:xfrm>
              <a:off x="2514600" y="1524000"/>
              <a:ext cx="34290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0000"/>
                  </a:solidFill>
                  <a:latin typeface="Calibri" pitchFamily="34" charset="0"/>
                </a:rPr>
                <a:t>Double splitting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81" name="Connettore 1 80"/>
            <p:cNvCxnSpPr/>
            <p:nvPr/>
          </p:nvCxnSpPr>
          <p:spPr>
            <a:xfrm flipV="1">
              <a:off x="6281738" y="1714501"/>
              <a:ext cx="0" cy="230504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ttangolo 81"/>
            <p:cNvSpPr/>
            <p:nvPr/>
          </p:nvSpPr>
          <p:spPr>
            <a:xfrm>
              <a:off x="5026925" y="4343400"/>
              <a:ext cx="153619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b.l.≈14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83" name="Rettangolo 82"/>
            <p:cNvSpPr/>
            <p:nvPr/>
          </p:nvSpPr>
          <p:spPr>
            <a:xfrm>
              <a:off x="5976748" y="1226233"/>
              <a:ext cx="624209" cy="3465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4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cxnSp>
          <p:nvCxnSpPr>
            <p:cNvPr id="84" name="Straight Arrow Connector 19"/>
            <p:cNvCxnSpPr/>
            <p:nvPr/>
          </p:nvCxnSpPr>
          <p:spPr>
            <a:xfrm flipH="1">
              <a:off x="2449950" y="1828800"/>
              <a:ext cx="3449569" cy="0"/>
            </a:xfrm>
            <a:prstGeom prst="straightConnector1">
              <a:avLst/>
            </a:prstGeom>
            <a:ln w="22225">
              <a:solidFill>
                <a:srgbClr val="FF0000"/>
              </a:solidFill>
              <a:headEnd type="stealth" w="lg" len="lg"/>
              <a:tailEnd type="stealth" w="lg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Possible mitigation strategies: RF voltage program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Rectangle 65"/>
          <p:cNvSpPr/>
          <p:nvPr/>
        </p:nvSpPr>
        <p:spPr>
          <a:xfrm>
            <a:off x="1143000" y="609600"/>
            <a:ext cx="7696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Together with the RF experts,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we tried to optimize the 40MHz voltage program in order to mitigate this effect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avoiding significant beam degradations</a:t>
            </a:r>
          </a:p>
        </p:txBody>
      </p:sp>
      <p:cxnSp>
        <p:nvCxnSpPr>
          <p:cNvPr id="133" name="Connettore 1 132"/>
          <p:cNvCxnSpPr/>
          <p:nvPr/>
        </p:nvCxnSpPr>
        <p:spPr>
          <a:xfrm flipV="1">
            <a:off x="4183380" y="4130042"/>
            <a:ext cx="0" cy="57387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ttore 1 133"/>
          <p:cNvCxnSpPr/>
          <p:nvPr/>
        </p:nvCxnSpPr>
        <p:spPr>
          <a:xfrm>
            <a:off x="4177189" y="4130040"/>
            <a:ext cx="3549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1" name="Gruppo 150"/>
          <p:cNvGrpSpPr/>
          <p:nvPr/>
        </p:nvGrpSpPr>
        <p:grpSpPr>
          <a:xfrm>
            <a:off x="4648200" y="762000"/>
            <a:ext cx="4140200" cy="5410200"/>
            <a:chOff x="1143000" y="457200"/>
            <a:chExt cx="4140200" cy="5410200"/>
          </a:xfrm>
        </p:grpSpPr>
        <p:sp>
          <p:nvSpPr>
            <p:cNvPr id="138" name="Rettangolo 137"/>
            <p:cNvSpPr/>
            <p:nvPr/>
          </p:nvSpPr>
          <p:spPr>
            <a:xfrm>
              <a:off x="1168400" y="457200"/>
              <a:ext cx="4114800" cy="54102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CasellaDiTesto 4"/>
            <p:cNvSpPr txBox="1"/>
            <p:nvPr/>
          </p:nvSpPr>
          <p:spPr>
            <a:xfrm>
              <a:off x="1143000" y="533400"/>
              <a:ext cx="4114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tx2"/>
                  </a:solidFill>
                </a:rPr>
                <a:t>Double bunch rotation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  <p:pic>
          <p:nvPicPr>
            <p:cNvPr id="235522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46200" y="990600"/>
              <a:ext cx="3671887" cy="3115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5" name="Rettangolo 144"/>
            <p:cNvSpPr/>
            <p:nvPr/>
          </p:nvSpPr>
          <p:spPr>
            <a:xfrm>
              <a:off x="1295400" y="5068669"/>
              <a:ext cx="38862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200" b="1" dirty="0" smtClean="0">
                  <a:solidFill>
                    <a:schemeClr val="tx2"/>
                  </a:solidFill>
                </a:rPr>
                <a:t>H. </a:t>
              </a:r>
              <a:r>
                <a:rPr lang="en-US" sz="1200" b="1" dirty="0" err="1" smtClean="0">
                  <a:solidFill>
                    <a:schemeClr val="tx2"/>
                  </a:solidFill>
                </a:rPr>
                <a:t>Damerau</a:t>
              </a:r>
              <a:r>
                <a:rPr lang="en-US" sz="1200" b="1" dirty="0" smtClean="0">
                  <a:solidFill>
                    <a:schemeClr val="tx2"/>
                  </a:solidFill>
                </a:rPr>
                <a:t>, S. Hancock, T. </a:t>
              </a:r>
              <a:r>
                <a:rPr lang="en-US" sz="1200" b="1" dirty="0" err="1" smtClean="0">
                  <a:solidFill>
                    <a:schemeClr val="tx2"/>
                  </a:solidFill>
                </a:rPr>
                <a:t>Kroyer</a:t>
              </a:r>
              <a:r>
                <a:rPr lang="en-US" sz="1200" b="1" dirty="0" smtClean="0">
                  <a:solidFill>
                    <a:schemeClr val="tx2"/>
                  </a:solidFill>
                </a:rPr>
                <a:t>, E. </a:t>
              </a:r>
              <a:r>
                <a:rPr lang="en-US" sz="1200" b="1" dirty="0" err="1" smtClean="0">
                  <a:solidFill>
                    <a:schemeClr val="tx2"/>
                  </a:solidFill>
                </a:rPr>
                <a:t>Mahner</a:t>
              </a:r>
              <a:r>
                <a:rPr lang="en-US" sz="1200" b="1" dirty="0" smtClean="0">
                  <a:solidFill>
                    <a:schemeClr val="tx2"/>
                  </a:solidFill>
                </a:rPr>
                <a:t> and M. </a:t>
              </a:r>
              <a:r>
                <a:rPr lang="en-US" sz="1200" b="1" dirty="0" err="1" smtClean="0">
                  <a:solidFill>
                    <a:schemeClr val="tx2"/>
                  </a:solidFill>
                </a:rPr>
                <a:t>Schokker</a:t>
              </a:r>
              <a:r>
                <a:rPr lang="en-US" sz="1200" dirty="0" smtClean="0">
                  <a:solidFill>
                    <a:schemeClr val="tx2"/>
                  </a:solidFill>
                </a:rPr>
                <a:t>,  Electron Cloud Mitigation by Fast Bunch Compression in the CERN PS (No. CERN-AB-2008-050).</a:t>
              </a:r>
            </a:p>
          </p:txBody>
        </p:sp>
      </p:grpSp>
      <p:sp>
        <p:nvSpPr>
          <p:cNvPr id="153" name="Rettangolo 152"/>
          <p:cNvSpPr/>
          <p:nvPr/>
        </p:nvSpPr>
        <p:spPr>
          <a:xfrm>
            <a:off x="4800600" y="4648200"/>
            <a:ext cx="388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Tested in 2008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with encouraging results on e-cloud signals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547" name="Picture 3" descr="D:\047_ps_ecloud_MSWG\buildup_measurements\oasis_csv_parser\002_press_tricks_1.2e11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8576" y="1755648"/>
            <a:ext cx="4828042" cy="3621031"/>
          </a:xfrm>
          <a:prstGeom prst="rect">
            <a:avLst/>
          </a:prstGeom>
          <a:noFill/>
        </p:spPr>
      </p:pic>
      <p:grpSp>
        <p:nvGrpSpPr>
          <p:cNvPr id="2" name="Gruppo 73"/>
          <p:cNvGrpSpPr/>
          <p:nvPr/>
        </p:nvGrpSpPr>
        <p:grpSpPr>
          <a:xfrm>
            <a:off x="-1136" y="1554998"/>
            <a:ext cx="4923656" cy="4164584"/>
            <a:chOff x="1547664" y="1124744"/>
            <a:chExt cx="5544616" cy="4689812"/>
          </a:xfrm>
        </p:grpSpPr>
        <p:sp>
          <p:nvSpPr>
            <p:cNvPr id="77" name="Rettangolo 76"/>
            <p:cNvSpPr/>
            <p:nvPr/>
          </p:nvSpPr>
          <p:spPr>
            <a:xfrm>
              <a:off x="5943600" y="1516380"/>
              <a:ext cx="609600" cy="3657600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ttangolo 77"/>
            <p:cNvSpPr/>
            <p:nvPr/>
          </p:nvSpPr>
          <p:spPr>
            <a:xfrm>
              <a:off x="2419350" y="1516380"/>
              <a:ext cx="3524250" cy="3657600"/>
            </a:xfrm>
            <a:prstGeom prst="rect">
              <a:avLst/>
            </a:prstGeom>
            <a:solidFill>
              <a:schemeClr val="accent6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uppo 78"/>
            <p:cNvGrpSpPr/>
            <p:nvPr/>
          </p:nvGrpSpPr>
          <p:grpSpPr>
            <a:xfrm>
              <a:off x="1547664" y="1124744"/>
              <a:ext cx="5544616" cy="4689812"/>
              <a:chOff x="1547664" y="1124744"/>
              <a:chExt cx="5544616" cy="4689812"/>
            </a:xfrm>
          </p:grpSpPr>
          <p:cxnSp>
            <p:nvCxnSpPr>
              <p:cNvPr id="85" name="Connettore 1 84"/>
              <p:cNvCxnSpPr/>
              <p:nvPr/>
            </p:nvCxnSpPr>
            <p:spPr>
              <a:xfrm flipH="1">
                <a:off x="4427986" y="4674622"/>
                <a:ext cx="1838371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ttore 1 85"/>
              <p:cNvCxnSpPr/>
              <p:nvPr/>
            </p:nvCxnSpPr>
            <p:spPr>
              <a:xfrm flipH="1">
                <a:off x="2483768" y="4674622"/>
                <a:ext cx="1944216" cy="43204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ttore 1 86"/>
              <p:cNvCxnSpPr/>
              <p:nvPr/>
            </p:nvCxnSpPr>
            <p:spPr>
              <a:xfrm flipH="1">
                <a:off x="2411760" y="5106670"/>
                <a:ext cx="72008" cy="720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ttore 1 87"/>
              <p:cNvCxnSpPr/>
              <p:nvPr/>
            </p:nvCxnSpPr>
            <p:spPr>
              <a:xfrm flipV="1">
                <a:off x="6324600" y="1720850"/>
                <a:ext cx="0" cy="346075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ttore 1 88"/>
              <p:cNvCxnSpPr/>
              <p:nvPr/>
            </p:nvCxnSpPr>
            <p:spPr>
              <a:xfrm>
                <a:off x="6273006" y="1722294"/>
                <a:ext cx="58738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ttore 2 89"/>
              <p:cNvCxnSpPr/>
              <p:nvPr/>
            </p:nvCxnSpPr>
            <p:spPr>
              <a:xfrm>
                <a:off x="2411760" y="5178678"/>
                <a:ext cx="468052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nettore 2 90"/>
              <p:cNvCxnSpPr/>
              <p:nvPr/>
            </p:nvCxnSpPr>
            <p:spPr>
              <a:xfrm flipV="1">
                <a:off x="2411760" y="1124744"/>
                <a:ext cx="0" cy="405393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" name="Gruppo 42"/>
              <p:cNvGrpSpPr/>
              <p:nvPr/>
            </p:nvGrpSpPr>
            <p:grpSpPr>
              <a:xfrm>
                <a:off x="2267744" y="5106670"/>
                <a:ext cx="4464496" cy="410562"/>
                <a:chOff x="2267744" y="4149080"/>
                <a:chExt cx="4234183" cy="410562"/>
              </a:xfrm>
            </p:grpSpPr>
            <p:sp>
              <p:nvSpPr>
                <p:cNvPr id="114" name="CasellaDiTesto 24"/>
                <p:cNvSpPr txBox="1"/>
                <p:nvPr/>
              </p:nvSpPr>
              <p:spPr>
                <a:xfrm>
                  <a:off x="2267744" y="4221088"/>
                  <a:ext cx="28886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0</a:t>
                  </a:r>
                  <a:endParaRPr lang="en-US" sz="1600" dirty="0"/>
                </a:p>
              </p:txBody>
            </p:sp>
            <p:grpSp>
              <p:nvGrpSpPr>
                <p:cNvPr id="6" name="Gruppo 36"/>
                <p:cNvGrpSpPr/>
                <p:nvPr/>
              </p:nvGrpSpPr>
              <p:grpSpPr>
                <a:xfrm>
                  <a:off x="2862860" y="4149080"/>
                  <a:ext cx="393056" cy="410562"/>
                  <a:chOff x="2862860" y="4458598"/>
                  <a:chExt cx="393056" cy="410562"/>
                </a:xfrm>
              </p:grpSpPr>
              <p:cxnSp>
                <p:nvCxnSpPr>
                  <p:cNvPr id="131" name="Connettore 1 130"/>
                  <p:cNvCxnSpPr/>
                  <p:nvPr/>
                </p:nvCxnSpPr>
                <p:spPr>
                  <a:xfrm>
                    <a:off x="3059832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2" name="CasellaDiTesto 131"/>
                  <p:cNvSpPr txBox="1"/>
                  <p:nvPr/>
                </p:nvSpPr>
                <p:spPr>
                  <a:xfrm>
                    <a:off x="2862860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10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0" name="Gruppo 37"/>
                <p:cNvGrpSpPr/>
                <p:nvPr/>
              </p:nvGrpSpPr>
              <p:grpSpPr>
                <a:xfrm>
                  <a:off x="3515695" y="4149080"/>
                  <a:ext cx="393056" cy="410562"/>
                  <a:chOff x="3515695" y="4458598"/>
                  <a:chExt cx="393056" cy="410562"/>
                </a:xfrm>
              </p:grpSpPr>
              <p:cxnSp>
                <p:nvCxnSpPr>
                  <p:cNvPr id="129" name="Connettore 1 15"/>
                  <p:cNvCxnSpPr/>
                  <p:nvPr/>
                </p:nvCxnSpPr>
                <p:spPr>
                  <a:xfrm>
                    <a:off x="3707904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0" name="CasellaDiTesto 129"/>
                  <p:cNvSpPr txBox="1"/>
                  <p:nvPr/>
                </p:nvSpPr>
                <p:spPr>
                  <a:xfrm>
                    <a:off x="3515695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20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1" name="Gruppo 38"/>
                <p:cNvGrpSpPr/>
                <p:nvPr/>
              </p:nvGrpSpPr>
              <p:grpSpPr>
                <a:xfrm>
                  <a:off x="4159567" y="4149080"/>
                  <a:ext cx="393056" cy="410562"/>
                  <a:chOff x="4159567" y="4458598"/>
                  <a:chExt cx="393056" cy="410562"/>
                </a:xfrm>
              </p:grpSpPr>
              <p:cxnSp>
                <p:nvCxnSpPr>
                  <p:cNvPr id="127" name="Connettore 1 18"/>
                  <p:cNvCxnSpPr/>
                  <p:nvPr/>
                </p:nvCxnSpPr>
                <p:spPr>
                  <a:xfrm>
                    <a:off x="4355976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8" name="CasellaDiTesto 127"/>
                  <p:cNvSpPr txBox="1"/>
                  <p:nvPr/>
                </p:nvSpPr>
                <p:spPr>
                  <a:xfrm>
                    <a:off x="4159567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30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2" name="Gruppo 39"/>
                <p:cNvGrpSpPr/>
                <p:nvPr/>
              </p:nvGrpSpPr>
              <p:grpSpPr>
                <a:xfrm>
                  <a:off x="4811839" y="4149080"/>
                  <a:ext cx="393056" cy="410562"/>
                  <a:chOff x="4811839" y="4458598"/>
                  <a:chExt cx="393056" cy="410562"/>
                </a:xfrm>
              </p:grpSpPr>
              <p:cxnSp>
                <p:nvCxnSpPr>
                  <p:cNvPr id="125" name="Connettore 1 19"/>
                  <p:cNvCxnSpPr/>
                  <p:nvPr/>
                </p:nvCxnSpPr>
                <p:spPr>
                  <a:xfrm>
                    <a:off x="5004048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6" name="CasellaDiTesto 125"/>
                  <p:cNvSpPr txBox="1"/>
                  <p:nvPr/>
                </p:nvSpPr>
                <p:spPr>
                  <a:xfrm>
                    <a:off x="4811839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40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3" name="Gruppo 40"/>
                <p:cNvGrpSpPr/>
                <p:nvPr/>
              </p:nvGrpSpPr>
              <p:grpSpPr>
                <a:xfrm>
                  <a:off x="5459911" y="4149080"/>
                  <a:ext cx="393056" cy="410562"/>
                  <a:chOff x="5459911" y="4458598"/>
                  <a:chExt cx="393056" cy="410562"/>
                </a:xfrm>
              </p:grpSpPr>
              <p:cxnSp>
                <p:nvCxnSpPr>
                  <p:cNvPr id="123" name="Connettore 1 22"/>
                  <p:cNvCxnSpPr/>
                  <p:nvPr/>
                </p:nvCxnSpPr>
                <p:spPr>
                  <a:xfrm>
                    <a:off x="5652120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4" name="CasellaDiTesto 123"/>
                  <p:cNvSpPr txBox="1"/>
                  <p:nvPr/>
                </p:nvSpPr>
                <p:spPr>
                  <a:xfrm>
                    <a:off x="5459911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4" name="Gruppo 41"/>
                <p:cNvGrpSpPr/>
                <p:nvPr/>
              </p:nvGrpSpPr>
              <p:grpSpPr>
                <a:xfrm>
                  <a:off x="6108871" y="4149080"/>
                  <a:ext cx="393056" cy="410562"/>
                  <a:chOff x="6108871" y="4458598"/>
                  <a:chExt cx="393056" cy="410562"/>
                </a:xfrm>
              </p:grpSpPr>
              <p:cxnSp>
                <p:nvCxnSpPr>
                  <p:cNvPr id="121" name="Connettore 1 23"/>
                  <p:cNvCxnSpPr/>
                  <p:nvPr/>
                </p:nvCxnSpPr>
                <p:spPr>
                  <a:xfrm>
                    <a:off x="6300192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2" name="CasellaDiTesto 44"/>
                  <p:cNvSpPr txBox="1"/>
                  <p:nvPr/>
                </p:nvSpPr>
                <p:spPr>
                  <a:xfrm>
                    <a:off x="6108871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60</a:t>
                    </a:r>
                    <a:endParaRPr lang="en-US" sz="1600" dirty="0"/>
                  </a:p>
                </p:txBody>
              </p:sp>
            </p:grpSp>
          </p:grpSp>
          <p:grpSp>
            <p:nvGrpSpPr>
              <p:cNvPr id="15" name="Gruppo 50"/>
              <p:cNvGrpSpPr/>
              <p:nvPr/>
            </p:nvGrpSpPr>
            <p:grpSpPr>
              <a:xfrm>
                <a:off x="1907704" y="1556792"/>
                <a:ext cx="583207" cy="3218874"/>
                <a:chOff x="1907704" y="1556792"/>
                <a:chExt cx="583207" cy="3218874"/>
              </a:xfrm>
            </p:grpSpPr>
            <p:grpSp>
              <p:nvGrpSpPr>
                <p:cNvPr id="16" name="Gruppo 49"/>
                <p:cNvGrpSpPr/>
                <p:nvPr/>
              </p:nvGrpSpPr>
              <p:grpSpPr>
                <a:xfrm>
                  <a:off x="2008178" y="4437112"/>
                  <a:ext cx="482733" cy="338554"/>
                  <a:chOff x="2008178" y="4437112"/>
                  <a:chExt cx="482733" cy="338554"/>
                </a:xfrm>
              </p:grpSpPr>
              <p:cxnSp>
                <p:nvCxnSpPr>
                  <p:cNvPr id="112" name="Connettore 1 111"/>
                  <p:cNvCxnSpPr/>
                  <p:nvPr/>
                </p:nvCxnSpPr>
                <p:spPr>
                  <a:xfrm rot="16200000">
                    <a:off x="2454907" y="4574980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3" name="CasellaDiTesto 112"/>
                  <p:cNvSpPr txBox="1"/>
                  <p:nvPr/>
                </p:nvSpPr>
                <p:spPr>
                  <a:xfrm>
                    <a:off x="2008178" y="4437112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7" name="Gruppo 47"/>
                <p:cNvGrpSpPr/>
                <p:nvPr/>
              </p:nvGrpSpPr>
              <p:grpSpPr>
                <a:xfrm>
                  <a:off x="1907704" y="3284984"/>
                  <a:ext cx="583207" cy="338554"/>
                  <a:chOff x="1907704" y="3284984"/>
                  <a:chExt cx="583207" cy="338554"/>
                </a:xfrm>
              </p:grpSpPr>
              <p:cxnSp>
                <p:nvCxnSpPr>
                  <p:cNvPr id="110" name="Connettore 1 109"/>
                  <p:cNvCxnSpPr/>
                  <p:nvPr/>
                </p:nvCxnSpPr>
                <p:spPr>
                  <a:xfrm rot="16200000">
                    <a:off x="2454907" y="3419504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1" name="CasellaDiTesto 110"/>
                  <p:cNvSpPr txBox="1"/>
                  <p:nvPr/>
                </p:nvSpPr>
                <p:spPr>
                  <a:xfrm>
                    <a:off x="1907704" y="3284984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150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8" name="Gruppo 45"/>
                <p:cNvGrpSpPr/>
                <p:nvPr/>
              </p:nvGrpSpPr>
              <p:grpSpPr>
                <a:xfrm>
                  <a:off x="1907704" y="2132856"/>
                  <a:ext cx="583207" cy="338554"/>
                  <a:chOff x="1907704" y="2132856"/>
                  <a:chExt cx="583207" cy="338554"/>
                </a:xfrm>
              </p:grpSpPr>
              <p:cxnSp>
                <p:nvCxnSpPr>
                  <p:cNvPr id="108" name="Connettore 1 107"/>
                  <p:cNvCxnSpPr/>
                  <p:nvPr/>
                </p:nvCxnSpPr>
                <p:spPr>
                  <a:xfrm rot="16200000">
                    <a:off x="2454907" y="226402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9" name="CasellaDiTesto 108"/>
                  <p:cNvSpPr txBox="1"/>
                  <p:nvPr/>
                </p:nvSpPr>
                <p:spPr>
                  <a:xfrm>
                    <a:off x="1907704" y="2132856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250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9" name="Gruppo 44"/>
                <p:cNvGrpSpPr/>
                <p:nvPr/>
              </p:nvGrpSpPr>
              <p:grpSpPr>
                <a:xfrm>
                  <a:off x="1907704" y="1556792"/>
                  <a:ext cx="583207" cy="338554"/>
                  <a:chOff x="1907704" y="1556792"/>
                  <a:chExt cx="583207" cy="338554"/>
                </a:xfrm>
              </p:grpSpPr>
              <p:cxnSp>
                <p:nvCxnSpPr>
                  <p:cNvPr id="106" name="Connettore 1 105"/>
                  <p:cNvCxnSpPr/>
                  <p:nvPr/>
                </p:nvCxnSpPr>
                <p:spPr>
                  <a:xfrm rot="16200000">
                    <a:off x="2454907" y="1686290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7" name="CasellaDiTesto 106"/>
                  <p:cNvSpPr txBox="1"/>
                  <p:nvPr/>
                </p:nvSpPr>
                <p:spPr>
                  <a:xfrm>
                    <a:off x="1907704" y="1556792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300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20" name="Gruppo 46"/>
                <p:cNvGrpSpPr/>
                <p:nvPr/>
              </p:nvGrpSpPr>
              <p:grpSpPr>
                <a:xfrm>
                  <a:off x="1907704" y="2701378"/>
                  <a:ext cx="583207" cy="338554"/>
                  <a:chOff x="1907704" y="2701378"/>
                  <a:chExt cx="583207" cy="338554"/>
                </a:xfrm>
              </p:grpSpPr>
              <p:cxnSp>
                <p:nvCxnSpPr>
                  <p:cNvPr id="104" name="Connettore 1 26"/>
                  <p:cNvCxnSpPr/>
                  <p:nvPr/>
                </p:nvCxnSpPr>
                <p:spPr>
                  <a:xfrm rot="16200000">
                    <a:off x="2454907" y="2841766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5" name="CasellaDiTesto 104"/>
                  <p:cNvSpPr txBox="1"/>
                  <p:nvPr/>
                </p:nvSpPr>
                <p:spPr>
                  <a:xfrm>
                    <a:off x="1907704" y="2701378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200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21" name="Gruppo 48"/>
                <p:cNvGrpSpPr/>
                <p:nvPr/>
              </p:nvGrpSpPr>
              <p:grpSpPr>
                <a:xfrm>
                  <a:off x="1907704" y="3853506"/>
                  <a:ext cx="583207" cy="338554"/>
                  <a:chOff x="1907704" y="3853506"/>
                  <a:chExt cx="583207" cy="338554"/>
                </a:xfrm>
              </p:grpSpPr>
              <p:cxnSp>
                <p:nvCxnSpPr>
                  <p:cNvPr id="102" name="Connettore 1 24"/>
                  <p:cNvCxnSpPr/>
                  <p:nvPr/>
                </p:nvCxnSpPr>
                <p:spPr>
                  <a:xfrm rot="16200000">
                    <a:off x="2454907" y="3997242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CasellaDiTesto 25"/>
                  <p:cNvSpPr txBox="1"/>
                  <p:nvPr/>
                </p:nvSpPr>
                <p:spPr>
                  <a:xfrm>
                    <a:off x="1907704" y="3853506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100</a:t>
                    </a:r>
                    <a:endParaRPr lang="en-US" sz="1600" dirty="0"/>
                  </a:p>
                </p:txBody>
              </p:sp>
            </p:grpSp>
          </p:grpSp>
          <p:sp>
            <p:nvSpPr>
              <p:cNvPr id="94" name="CasellaDiTesto 93"/>
              <p:cNvSpPr txBox="1"/>
              <p:nvPr/>
            </p:nvSpPr>
            <p:spPr>
              <a:xfrm rot="16200000">
                <a:off x="-175882" y="3136322"/>
                <a:ext cx="38164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40 MHz RF Voltage [kV]</a:t>
                </a:r>
                <a:endParaRPr lang="en-US" b="1" dirty="0"/>
              </a:p>
            </p:txBody>
          </p:sp>
          <p:sp>
            <p:nvSpPr>
              <p:cNvPr id="95" name="CasellaDiTesto 17"/>
              <p:cNvSpPr txBox="1"/>
              <p:nvPr/>
            </p:nvSpPr>
            <p:spPr>
              <a:xfrm>
                <a:off x="2411760" y="5445224"/>
                <a:ext cx="44644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Time [ms]</a:t>
                </a:r>
                <a:endParaRPr lang="en-US" b="1" dirty="0"/>
              </a:p>
            </p:txBody>
          </p:sp>
        </p:grpSp>
        <p:sp>
          <p:nvSpPr>
            <p:cNvPr id="80" name="Rettangolo 79"/>
            <p:cNvSpPr/>
            <p:nvPr/>
          </p:nvSpPr>
          <p:spPr>
            <a:xfrm>
              <a:off x="2514600" y="1524000"/>
              <a:ext cx="34290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0000"/>
                  </a:solidFill>
                  <a:latin typeface="Calibri" pitchFamily="34" charset="0"/>
                </a:rPr>
                <a:t>Double splitting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81" name="Connettore 1 80"/>
            <p:cNvCxnSpPr/>
            <p:nvPr/>
          </p:nvCxnSpPr>
          <p:spPr>
            <a:xfrm flipV="1">
              <a:off x="6281738" y="1714501"/>
              <a:ext cx="0" cy="230504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ttangolo 81"/>
            <p:cNvSpPr/>
            <p:nvPr/>
          </p:nvSpPr>
          <p:spPr>
            <a:xfrm>
              <a:off x="5026925" y="4343400"/>
              <a:ext cx="153619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b.l.≈14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83" name="Rettangolo 82"/>
            <p:cNvSpPr/>
            <p:nvPr/>
          </p:nvSpPr>
          <p:spPr>
            <a:xfrm>
              <a:off x="5976748" y="1226233"/>
              <a:ext cx="624209" cy="3465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4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cxnSp>
          <p:nvCxnSpPr>
            <p:cNvPr id="84" name="Straight Arrow Connector 19"/>
            <p:cNvCxnSpPr/>
            <p:nvPr/>
          </p:nvCxnSpPr>
          <p:spPr>
            <a:xfrm flipH="1">
              <a:off x="2449950" y="1828800"/>
              <a:ext cx="3449569" cy="0"/>
            </a:xfrm>
            <a:prstGeom prst="straightConnector1">
              <a:avLst/>
            </a:prstGeom>
            <a:ln w="22225">
              <a:solidFill>
                <a:srgbClr val="FF0000"/>
              </a:solidFill>
              <a:headEnd type="stealth" w="lg" len="lg"/>
              <a:tailEnd type="stealth" w="lg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Possible mitigation strategies: RF voltage program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Rectangle 65"/>
          <p:cNvSpPr/>
          <p:nvPr/>
        </p:nvSpPr>
        <p:spPr>
          <a:xfrm>
            <a:off x="1143000" y="609600"/>
            <a:ext cx="7696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Together with the RF experts,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we tried to optimize the 40MHz voltage program in order to mitigate this effect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avoiding significant beam degradations</a:t>
            </a:r>
          </a:p>
        </p:txBody>
      </p:sp>
      <p:cxnSp>
        <p:nvCxnSpPr>
          <p:cNvPr id="133" name="Connettore 1 132"/>
          <p:cNvCxnSpPr/>
          <p:nvPr/>
        </p:nvCxnSpPr>
        <p:spPr>
          <a:xfrm flipV="1">
            <a:off x="4183380" y="4130042"/>
            <a:ext cx="0" cy="57387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ttore 1 133"/>
          <p:cNvCxnSpPr/>
          <p:nvPr/>
        </p:nvCxnSpPr>
        <p:spPr>
          <a:xfrm>
            <a:off x="4177189" y="4130040"/>
            <a:ext cx="3549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ectangle 65"/>
          <p:cNvSpPr/>
          <p:nvPr/>
        </p:nvSpPr>
        <p:spPr>
          <a:xfrm>
            <a:off x="76200" y="5830669"/>
            <a:ext cx="899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5475" lvl="1" indent="-40640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 certain improvement can be obtained replacing the adiabatic bunch shortening with a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“double bunch rotation” </a:t>
            </a:r>
          </a:p>
        </p:txBody>
      </p:sp>
      <p:pic>
        <p:nvPicPr>
          <p:cNvPr id="72" name="Picture 3" descr="D:\047_ps_ecloud_MSWG\buildup_measurements\oasis_csv_parser\002_press_tricks_1.2e11legend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125" t="12778" r="11875" b="75584"/>
          <a:stretch>
            <a:fillRect/>
          </a:stretch>
        </p:blipFill>
        <p:spPr bwMode="auto">
          <a:xfrm>
            <a:off x="5867400" y="2205038"/>
            <a:ext cx="1988820" cy="385762"/>
          </a:xfrm>
          <a:prstGeom prst="rect">
            <a:avLst/>
          </a:prstGeom>
          <a:noFill/>
        </p:spPr>
      </p:pic>
      <p:sp>
        <p:nvSpPr>
          <p:cNvPr id="73" name="Rettangolo 72"/>
          <p:cNvSpPr/>
          <p:nvPr/>
        </p:nvSpPr>
        <p:spPr>
          <a:xfrm>
            <a:off x="5334000" y="4572000"/>
            <a:ext cx="1361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1.25e11 ppb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547" name="Picture 3" descr="D:\047_ps_ecloud_MSWG\buildup_measurements\oasis_csv_parser\002_press_tricks_1.2e11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8576" y="1755648"/>
            <a:ext cx="4828042" cy="3621031"/>
          </a:xfrm>
          <a:prstGeom prst="rect">
            <a:avLst/>
          </a:prstGeom>
          <a:noFill/>
        </p:spPr>
      </p:pic>
      <p:grpSp>
        <p:nvGrpSpPr>
          <p:cNvPr id="2" name="Gruppo 73"/>
          <p:cNvGrpSpPr/>
          <p:nvPr/>
        </p:nvGrpSpPr>
        <p:grpSpPr>
          <a:xfrm>
            <a:off x="-1136" y="1554998"/>
            <a:ext cx="4923656" cy="4164584"/>
            <a:chOff x="1547664" y="1124744"/>
            <a:chExt cx="5544616" cy="4689812"/>
          </a:xfrm>
        </p:grpSpPr>
        <p:sp>
          <p:nvSpPr>
            <p:cNvPr id="77" name="Rettangolo 76"/>
            <p:cNvSpPr/>
            <p:nvPr/>
          </p:nvSpPr>
          <p:spPr>
            <a:xfrm>
              <a:off x="5943600" y="1516380"/>
              <a:ext cx="609600" cy="3657600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ttangolo 77"/>
            <p:cNvSpPr/>
            <p:nvPr/>
          </p:nvSpPr>
          <p:spPr>
            <a:xfrm>
              <a:off x="2419350" y="1516380"/>
              <a:ext cx="3524250" cy="3657600"/>
            </a:xfrm>
            <a:prstGeom prst="rect">
              <a:avLst/>
            </a:prstGeom>
            <a:solidFill>
              <a:schemeClr val="accent6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uppo 78"/>
            <p:cNvGrpSpPr/>
            <p:nvPr/>
          </p:nvGrpSpPr>
          <p:grpSpPr>
            <a:xfrm>
              <a:off x="1547664" y="1124744"/>
              <a:ext cx="5544616" cy="4689812"/>
              <a:chOff x="1547664" y="1124744"/>
              <a:chExt cx="5544616" cy="4689812"/>
            </a:xfrm>
          </p:grpSpPr>
          <p:cxnSp>
            <p:nvCxnSpPr>
              <p:cNvPr id="85" name="Connettore 1 84"/>
              <p:cNvCxnSpPr/>
              <p:nvPr/>
            </p:nvCxnSpPr>
            <p:spPr>
              <a:xfrm flipH="1">
                <a:off x="4427986" y="4674622"/>
                <a:ext cx="1838371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ttore 1 85"/>
              <p:cNvCxnSpPr/>
              <p:nvPr/>
            </p:nvCxnSpPr>
            <p:spPr>
              <a:xfrm flipH="1">
                <a:off x="2483768" y="4674622"/>
                <a:ext cx="1944216" cy="43204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ttore 1 86"/>
              <p:cNvCxnSpPr/>
              <p:nvPr/>
            </p:nvCxnSpPr>
            <p:spPr>
              <a:xfrm flipH="1">
                <a:off x="2411760" y="5106670"/>
                <a:ext cx="72008" cy="720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ttore 1 87"/>
              <p:cNvCxnSpPr/>
              <p:nvPr/>
            </p:nvCxnSpPr>
            <p:spPr>
              <a:xfrm flipV="1">
                <a:off x="6324600" y="1720850"/>
                <a:ext cx="0" cy="346075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ttore 1 88"/>
              <p:cNvCxnSpPr/>
              <p:nvPr/>
            </p:nvCxnSpPr>
            <p:spPr>
              <a:xfrm>
                <a:off x="6273006" y="1722294"/>
                <a:ext cx="58738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ttore 2 89"/>
              <p:cNvCxnSpPr/>
              <p:nvPr/>
            </p:nvCxnSpPr>
            <p:spPr>
              <a:xfrm>
                <a:off x="2411760" y="5178678"/>
                <a:ext cx="468052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nettore 2 90"/>
              <p:cNvCxnSpPr/>
              <p:nvPr/>
            </p:nvCxnSpPr>
            <p:spPr>
              <a:xfrm flipV="1">
                <a:off x="2411760" y="1124744"/>
                <a:ext cx="0" cy="405393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" name="Gruppo 42"/>
              <p:cNvGrpSpPr/>
              <p:nvPr/>
            </p:nvGrpSpPr>
            <p:grpSpPr>
              <a:xfrm>
                <a:off x="2267744" y="5106670"/>
                <a:ext cx="4464496" cy="410562"/>
                <a:chOff x="2267744" y="4149080"/>
                <a:chExt cx="4234183" cy="410562"/>
              </a:xfrm>
            </p:grpSpPr>
            <p:sp>
              <p:nvSpPr>
                <p:cNvPr id="114" name="CasellaDiTesto 24"/>
                <p:cNvSpPr txBox="1"/>
                <p:nvPr/>
              </p:nvSpPr>
              <p:spPr>
                <a:xfrm>
                  <a:off x="2267744" y="4221088"/>
                  <a:ext cx="28886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0</a:t>
                  </a:r>
                  <a:endParaRPr lang="en-US" sz="1600" dirty="0"/>
                </a:p>
              </p:txBody>
            </p:sp>
            <p:grpSp>
              <p:nvGrpSpPr>
                <p:cNvPr id="6" name="Gruppo 36"/>
                <p:cNvGrpSpPr/>
                <p:nvPr/>
              </p:nvGrpSpPr>
              <p:grpSpPr>
                <a:xfrm>
                  <a:off x="2862860" y="4149080"/>
                  <a:ext cx="393056" cy="410562"/>
                  <a:chOff x="2862860" y="4458598"/>
                  <a:chExt cx="393056" cy="410562"/>
                </a:xfrm>
              </p:grpSpPr>
              <p:cxnSp>
                <p:nvCxnSpPr>
                  <p:cNvPr id="131" name="Connettore 1 130"/>
                  <p:cNvCxnSpPr/>
                  <p:nvPr/>
                </p:nvCxnSpPr>
                <p:spPr>
                  <a:xfrm>
                    <a:off x="3059832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2" name="CasellaDiTesto 131"/>
                  <p:cNvSpPr txBox="1"/>
                  <p:nvPr/>
                </p:nvSpPr>
                <p:spPr>
                  <a:xfrm>
                    <a:off x="2862860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10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0" name="Gruppo 37"/>
                <p:cNvGrpSpPr/>
                <p:nvPr/>
              </p:nvGrpSpPr>
              <p:grpSpPr>
                <a:xfrm>
                  <a:off x="3515695" y="4149080"/>
                  <a:ext cx="393056" cy="410562"/>
                  <a:chOff x="3515695" y="4458598"/>
                  <a:chExt cx="393056" cy="410562"/>
                </a:xfrm>
              </p:grpSpPr>
              <p:cxnSp>
                <p:nvCxnSpPr>
                  <p:cNvPr id="129" name="Connettore 1 15"/>
                  <p:cNvCxnSpPr/>
                  <p:nvPr/>
                </p:nvCxnSpPr>
                <p:spPr>
                  <a:xfrm>
                    <a:off x="3707904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0" name="CasellaDiTesto 129"/>
                  <p:cNvSpPr txBox="1"/>
                  <p:nvPr/>
                </p:nvSpPr>
                <p:spPr>
                  <a:xfrm>
                    <a:off x="3515695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20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1" name="Gruppo 38"/>
                <p:cNvGrpSpPr/>
                <p:nvPr/>
              </p:nvGrpSpPr>
              <p:grpSpPr>
                <a:xfrm>
                  <a:off x="4159567" y="4149080"/>
                  <a:ext cx="393056" cy="410562"/>
                  <a:chOff x="4159567" y="4458598"/>
                  <a:chExt cx="393056" cy="410562"/>
                </a:xfrm>
              </p:grpSpPr>
              <p:cxnSp>
                <p:nvCxnSpPr>
                  <p:cNvPr id="127" name="Connettore 1 18"/>
                  <p:cNvCxnSpPr/>
                  <p:nvPr/>
                </p:nvCxnSpPr>
                <p:spPr>
                  <a:xfrm>
                    <a:off x="4355976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8" name="CasellaDiTesto 127"/>
                  <p:cNvSpPr txBox="1"/>
                  <p:nvPr/>
                </p:nvSpPr>
                <p:spPr>
                  <a:xfrm>
                    <a:off x="4159567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30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2" name="Gruppo 39"/>
                <p:cNvGrpSpPr/>
                <p:nvPr/>
              </p:nvGrpSpPr>
              <p:grpSpPr>
                <a:xfrm>
                  <a:off x="4811839" y="4149080"/>
                  <a:ext cx="393056" cy="410562"/>
                  <a:chOff x="4811839" y="4458598"/>
                  <a:chExt cx="393056" cy="410562"/>
                </a:xfrm>
              </p:grpSpPr>
              <p:cxnSp>
                <p:nvCxnSpPr>
                  <p:cNvPr id="125" name="Connettore 1 19"/>
                  <p:cNvCxnSpPr/>
                  <p:nvPr/>
                </p:nvCxnSpPr>
                <p:spPr>
                  <a:xfrm>
                    <a:off x="5004048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6" name="CasellaDiTesto 125"/>
                  <p:cNvSpPr txBox="1"/>
                  <p:nvPr/>
                </p:nvSpPr>
                <p:spPr>
                  <a:xfrm>
                    <a:off x="4811839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40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3" name="Gruppo 40"/>
                <p:cNvGrpSpPr/>
                <p:nvPr/>
              </p:nvGrpSpPr>
              <p:grpSpPr>
                <a:xfrm>
                  <a:off x="5459911" y="4149080"/>
                  <a:ext cx="393056" cy="410562"/>
                  <a:chOff x="5459911" y="4458598"/>
                  <a:chExt cx="393056" cy="410562"/>
                </a:xfrm>
              </p:grpSpPr>
              <p:cxnSp>
                <p:nvCxnSpPr>
                  <p:cNvPr id="123" name="Connettore 1 22"/>
                  <p:cNvCxnSpPr/>
                  <p:nvPr/>
                </p:nvCxnSpPr>
                <p:spPr>
                  <a:xfrm>
                    <a:off x="5652120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4" name="CasellaDiTesto 123"/>
                  <p:cNvSpPr txBox="1"/>
                  <p:nvPr/>
                </p:nvSpPr>
                <p:spPr>
                  <a:xfrm>
                    <a:off x="5459911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4" name="Gruppo 41"/>
                <p:cNvGrpSpPr/>
                <p:nvPr/>
              </p:nvGrpSpPr>
              <p:grpSpPr>
                <a:xfrm>
                  <a:off x="6108871" y="4149080"/>
                  <a:ext cx="393056" cy="410562"/>
                  <a:chOff x="6108871" y="4458598"/>
                  <a:chExt cx="393056" cy="410562"/>
                </a:xfrm>
              </p:grpSpPr>
              <p:cxnSp>
                <p:nvCxnSpPr>
                  <p:cNvPr id="121" name="Connettore 1 23"/>
                  <p:cNvCxnSpPr/>
                  <p:nvPr/>
                </p:nvCxnSpPr>
                <p:spPr>
                  <a:xfrm>
                    <a:off x="6300192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2" name="CasellaDiTesto 44"/>
                  <p:cNvSpPr txBox="1"/>
                  <p:nvPr/>
                </p:nvSpPr>
                <p:spPr>
                  <a:xfrm>
                    <a:off x="6108871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60</a:t>
                    </a:r>
                    <a:endParaRPr lang="en-US" sz="1600" dirty="0"/>
                  </a:p>
                </p:txBody>
              </p:sp>
            </p:grpSp>
          </p:grpSp>
          <p:grpSp>
            <p:nvGrpSpPr>
              <p:cNvPr id="15" name="Gruppo 50"/>
              <p:cNvGrpSpPr/>
              <p:nvPr/>
            </p:nvGrpSpPr>
            <p:grpSpPr>
              <a:xfrm>
                <a:off x="1907704" y="1556792"/>
                <a:ext cx="583207" cy="3218874"/>
                <a:chOff x="1907704" y="1556792"/>
                <a:chExt cx="583207" cy="3218874"/>
              </a:xfrm>
            </p:grpSpPr>
            <p:grpSp>
              <p:nvGrpSpPr>
                <p:cNvPr id="16" name="Gruppo 49"/>
                <p:cNvGrpSpPr/>
                <p:nvPr/>
              </p:nvGrpSpPr>
              <p:grpSpPr>
                <a:xfrm>
                  <a:off x="2008178" y="4437112"/>
                  <a:ext cx="482733" cy="338554"/>
                  <a:chOff x="2008178" y="4437112"/>
                  <a:chExt cx="482733" cy="338554"/>
                </a:xfrm>
              </p:grpSpPr>
              <p:cxnSp>
                <p:nvCxnSpPr>
                  <p:cNvPr id="112" name="Connettore 1 111"/>
                  <p:cNvCxnSpPr/>
                  <p:nvPr/>
                </p:nvCxnSpPr>
                <p:spPr>
                  <a:xfrm rot="16200000">
                    <a:off x="2454907" y="4574980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3" name="CasellaDiTesto 112"/>
                  <p:cNvSpPr txBox="1"/>
                  <p:nvPr/>
                </p:nvSpPr>
                <p:spPr>
                  <a:xfrm>
                    <a:off x="2008178" y="4437112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7" name="Gruppo 47"/>
                <p:cNvGrpSpPr/>
                <p:nvPr/>
              </p:nvGrpSpPr>
              <p:grpSpPr>
                <a:xfrm>
                  <a:off x="1907704" y="3284984"/>
                  <a:ext cx="583207" cy="338554"/>
                  <a:chOff x="1907704" y="3284984"/>
                  <a:chExt cx="583207" cy="338554"/>
                </a:xfrm>
              </p:grpSpPr>
              <p:cxnSp>
                <p:nvCxnSpPr>
                  <p:cNvPr id="110" name="Connettore 1 109"/>
                  <p:cNvCxnSpPr/>
                  <p:nvPr/>
                </p:nvCxnSpPr>
                <p:spPr>
                  <a:xfrm rot="16200000">
                    <a:off x="2454907" y="3419504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1" name="CasellaDiTesto 110"/>
                  <p:cNvSpPr txBox="1"/>
                  <p:nvPr/>
                </p:nvSpPr>
                <p:spPr>
                  <a:xfrm>
                    <a:off x="1907704" y="3284984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150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8" name="Gruppo 45"/>
                <p:cNvGrpSpPr/>
                <p:nvPr/>
              </p:nvGrpSpPr>
              <p:grpSpPr>
                <a:xfrm>
                  <a:off x="1907704" y="2132856"/>
                  <a:ext cx="583207" cy="338554"/>
                  <a:chOff x="1907704" y="2132856"/>
                  <a:chExt cx="583207" cy="338554"/>
                </a:xfrm>
              </p:grpSpPr>
              <p:cxnSp>
                <p:nvCxnSpPr>
                  <p:cNvPr id="108" name="Connettore 1 107"/>
                  <p:cNvCxnSpPr/>
                  <p:nvPr/>
                </p:nvCxnSpPr>
                <p:spPr>
                  <a:xfrm rot="16200000">
                    <a:off x="2454907" y="226402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9" name="CasellaDiTesto 108"/>
                  <p:cNvSpPr txBox="1"/>
                  <p:nvPr/>
                </p:nvSpPr>
                <p:spPr>
                  <a:xfrm>
                    <a:off x="1907704" y="2132856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250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9" name="Gruppo 44"/>
                <p:cNvGrpSpPr/>
                <p:nvPr/>
              </p:nvGrpSpPr>
              <p:grpSpPr>
                <a:xfrm>
                  <a:off x="1907704" y="1556792"/>
                  <a:ext cx="583207" cy="338554"/>
                  <a:chOff x="1907704" y="1556792"/>
                  <a:chExt cx="583207" cy="338554"/>
                </a:xfrm>
              </p:grpSpPr>
              <p:cxnSp>
                <p:nvCxnSpPr>
                  <p:cNvPr id="106" name="Connettore 1 105"/>
                  <p:cNvCxnSpPr/>
                  <p:nvPr/>
                </p:nvCxnSpPr>
                <p:spPr>
                  <a:xfrm rot="16200000">
                    <a:off x="2454907" y="1686290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7" name="CasellaDiTesto 106"/>
                  <p:cNvSpPr txBox="1"/>
                  <p:nvPr/>
                </p:nvSpPr>
                <p:spPr>
                  <a:xfrm>
                    <a:off x="1907704" y="1556792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300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20" name="Gruppo 46"/>
                <p:cNvGrpSpPr/>
                <p:nvPr/>
              </p:nvGrpSpPr>
              <p:grpSpPr>
                <a:xfrm>
                  <a:off x="1907704" y="2701378"/>
                  <a:ext cx="583207" cy="338554"/>
                  <a:chOff x="1907704" y="2701378"/>
                  <a:chExt cx="583207" cy="338554"/>
                </a:xfrm>
              </p:grpSpPr>
              <p:cxnSp>
                <p:nvCxnSpPr>
                  <p:cNvPr id="104" name="Connettore 1 26"/>
                  <p:cNvCxnSpPr/>
                  <p:nvPr/>
                </p:nvCxnSpPr>
                <p:spPr>
                  <a:xfrm rot="16200000">
                    <a:off x="2454907" y="2841766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5" name="CasellaDiTesto 104"/>
                  <p:cNvSpPr txBox="1"/>
                  <p:nvPr/>
                </p:nvSpPr>
                <p:spPr>
                  <a:xfrm>
                    <a:off x="1907704" y="2701378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200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21" name="Gruppo 48"/>
                <p:cNvGrpSpPr/>
                <p:nvPr/>
              </p:nvGrpSpPr>
              <p:grpSpPr>
                <a:xfrm>
                  <a:off x="1907704" y="3853506"/>
                  <a:ext cx="583207" cy="338554"/>
                  <a:chOff x="1907704" y="3853506"/>
                  <a:chExt cx="583207" cy="338554"/>
                </a:xfrm>
              </p:grpSpPr>
              <p:cxnSp>
                <p:nvCxnSpPr>
                  <p:cNvPr id="102" name="Connettore 1 24"/>
                  <p:cNvCxnSpPr/>
                  <p:nvPr/>
                </p:nvCxnSpPr>
                <p:spPr>
                  <a:xfrm rot="16200000">
                    <a:off x="2454907" y="3997242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CasellaDiTesto 25"/>
                  <p:cNvSpPr txBox="1"/>
                  <p:nvPr/>
                </p:nvSpPr>
                <p:spPr>
                  <a:xfrm>
                    <a:off x="1907704" y="3853506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100</a:t>
                    </a:r>
                    <a:endParaRPr lang="en-US" sz="1600" dirty="0"/>
                  </a:p>
                </p:txBody>
              </p:sp>
            </p:grpSp>
          </p:grpSp>
          <p:sp>
            <p:nvSpPr>
              <p:cNvPr id="94" name="CasellaDiTesto 93"/>
              <p:cNvSpPr txBox="1"/>
              <p:nvPr/>
            </p:nvSpPr>
            <p:spPr>
              <a:xfrm rot="16200000">
                <a:off x="-175882" y="3136322"/>
                <a:ext cx="38164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40 MHz RF Voltage [kV]</a:t>
                </a:r>
                <a:endParaRPr lang="en-US" b="1" dirty="0"/>
              </a:p>
            </p:txBody>
          </p:sp>
          <p:sp>
            <p:nvSpPr>
              <p:cNvPr id="95" name="CasellaDiTesto 17"/>
              <p:cNvSpPr txBox="1"/>
              <p:nvPr/>
            </p:nvSpPr>
            <p:spPr>
              <a:xfrm>
                <a:off x="2411760" y="5445224"/>
                <a:ext cx="44644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Time [ms]</a:t>
                </a:r>
                <a:endParaRPr lang="en-US" b="1" dirty="0"/>
              </a:p>
            </p:txBody>
          </p:sp>
        </p:grpSp>
        <p:sp>
          <p:nvSpPr>
            <p:cNvPr id="80" name="Rettangolo 79"/>
            <p:cNvSpPr/>
            <p:nvPr/>
          </p:nvSpPr>
          <p:spPr>
            <a:xfrm>
              <a:off x="2514600" y="1524000"/>
              <a:ext cx="34290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0000"/>
                  </a:solidFill>
                  <a:latin typeface="Calibri" pitchFamily="34" charset="0"/>
                </a:rPr>
                <a:t>Double splitting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81" name="Connettore 1 80"/>
            <p:cNvCxnSpPr/>
            <p:nvPr/>
          </p:nvCxnSpPr>
          <p:spPr>
            <a:xfrm flipV="1">
              <a:off x="6281738" y="1714501"/>
              <a:ext cx="0" cy="230504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ttangolo 81"/>
            <p:cNvSpPr/>
            <p:nvPr/>
          </p:nvSpPr>
          <p:spPr>
            <a:xfrm>
              <a:off x="5026925" y="4343400"/>
              <a:ext cx="153619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b.l.≈14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83" name="Rettangolo 82"/>
            <p:cNvSpPr/>
            <p:nvPr/>
          </p:nvSpPr>
          <p:spPr>
            <a:xfrm>
              <a:off x="5976748" y="1226233"/>
              <a:ext cx="624209" cy="3465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4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cxnSp>
          <p:nvCxnSpPr>
            <p:cNvPr id="84" name="Straight Arrow Connector 19"/>
            <p:cNvCxnSpPr/>
            <p:nvPr/>
          </p:nvCxnSpPr>
          <p:spPr>
            <a:xfrm flipH="1">
              <a:off x="2449950" y="1828800"/>
              <a:ext cx="3449569" cy="0"/>
            </a:xfrm>
            <a:prstGeom prst="straightConnector1">
              <a:avLst/>
            </a:prstGeom>
            <a:ln w="22225">
              <a:solidFill>
                <a:srgbClr val="FF0000"/>
              </a:solidFill>
              <a:headEnd type="stealth" w="lg" len="lg"/>
              <a:tailEnd type="stealth" w="lg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Possible mitigation strategies: RF voltage program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Rectangle 65"/>
          <p:cNvSpPr/>
          <p:nvPr/>
        </p:nvSpPr>
        <p:spPr>
          <a:xfrm>
            <a:off x="1143000" y="609600"/>
            <a:ext cx="7696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Together with the RF experts,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we tried to optimize the 40MHz voltage program in order to mitigate this effect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avoiding significant beam degradations</a:t>
            </a:r>
          </a:p>
        </p:txBody>
      </p:sp>
      <p:cxnSp>
        <p:nvCxnSpPr>
          <p:cNvPr id="133" name="Connettore 1 132"/>
          <p:cNvCxnSpPr/>
          <p:nvPr/>
        </p:nvCxnSpPr>
        <p:spPr>
          <a:xfrm flipV="1">
            <a:off x="4183380" y="4130042"/>
            <a:ext cx="0" cy="57387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ttore 1 133"/>
          <p:cNvCxnSpPr/>
          <p:nvPr/>
        </p:nvCxnSpPr>
        <p:spPr>
          <a:xfrm>
            <a:off x="4177189" y="4130040"/>
            <a:ext cx="3549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19"/>
          <p:cNvCxnSpPr/>
          <p:nvPr/>
        </p:nvCxnSpPr>
        <p:spPr>
          <a:xfrm>
            <a:off x="2362200" y="4267200"/>
            <a:ext cx="533400" cy="381000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0" name="Rettangolo 69"/>
          <p:cNvSpPr/>
          <p:nvPr/>
        </p:nvSpPr>
        <p:spPr>
          <a:xfrm>
            <a:off x="2009775" y="3962400"/>
            <a:ext cx="7619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40 kV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72" name="Picture 3" descr="D:\047_ps_ecloud_MSWG\buildup_measurements\oasis_csv_parser\002_press_tricks_1.2e11legend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125" t="12778" r="11875" b="75584"/>
          <a:stretch>
            <a:fillRect/>
          </a:stretch>
        </p:blipFill>
        <p:spPr bwMode="auto">
          <a:xfrm>
            <a:off x="5867400" y="2205038"/>
            <a:ext cx="1988820" cy="385762"/>
          </a:xfrm>
          <a:prstGeom prst="rect">
            <a:avLst/>
          </a:prstGeom>
          <a:noFill/>
        </p:spPr>
      </p:pic>
      <p:sp>
        <p:nvSpPr>
          <p:cNvPr id="73" name="Rettangolo 72"/>
          <p:cNvSpPr/>
          <p:nvPr/>
        </p:nvSpPr>
        <p:spPr>
          <a:xfrm>
            <a:off x="5334000" y="4572000"/>
            <a:ext cx="1361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1.25e11 ppb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547" name="Picture 3" descr="D:\047_ps_ecloud_MSWG\buildup_measurements\oasis_csv_parser\002_press_tricks_1.2e11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8576" y="1755648"/>
            <a:ext cx="4828042" cy="3621031"/>
          </a:xfrm>
          <a:prstGeom prst="rect">
            <a:avLst/>
          </a:prstGeom>
          <a:noFill/>
        </p:spPr>
      </p:pic>
      <p:grpSp>
        <p:nvGrpSpPr>
          <p:cNvPr id="2" name="Gruppo 73"/>
          <p:cNvGrpSpPr/>
          <p:nvPr/>
        </p:nvGrpSpPr>
        <p:grpSpPr>
          <a:xfrm>
            <a:off x="-1136" y="1554998"/>
            <a:ext cx="4923656" cy="4164584"/>
            <a:chOff x="1547664" y="1124744"/>
            <a:chExt cx="5544616" cy="4689812"/>
          </a:xfrm>
        </p:grpSpPr>
        <p:sp>
          <p:nvSpPr>
            <p:cNvPr id="77" name="Rettangolo 76"/>
            <p:cNvSpPr/>
            <p:nvPr/>
          </p:nvSpPr>
          <p:spPr>
            <a:xfrm>
              <a:off x="5943600" y="1516380"/>
              <a:ext cx="609600" cy="3657600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ttangolo 77"/>
            <p:cNvSpPr/>
            <p:nvPr/>
          </p:nvSpPr>
          <p:spPr>
            <a:xfrm>
              <a:off x="2419350" y="1516380"/>
              <a:ext cx="3524250" cy="3657600"/>
            </a:xfrm>
            <a:prstGeom prst="rect">
              <a:avLst/>
            </a:prstGeom>
            <a:solidFill>
              <a:schemeClr val="accent6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uppo 78"/>
            <p:cNvGrpSpPr/>
            <p:nvPr/>
          </p:nvGrpSpPr>
          <p:grpSpPr>
            <a:xfrm>
              <a:off x="1547664" y="1124744"/>
              <a:ext cx="5544616" cy="4689812"/>
              <a:chOff x="1547664" y="1124744"/>
              <a:chExt cx="5544616" cy="4689812"/>
            </a:xfrm>
          </p:grpSpPr>
          <p:cxnSp>
            <p:nvCxnSpPr>
              <p:cNvPr id="85" name="Connettore 1 84"/>
              <p:cNvCxnSpPr/>
              <p:nvPr/>
            </p:nvCxnSpPr>
            <p:spPr>
              <a:xfrm flipH="1">
                <a:off x="4434310" y="4779674"/>
                <a:ext cx="1832048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ttore 1 85"/>
              <p:cNvCxnSpPr/>
              <p:nvPr/>
            </p:nvCxnSpPr>
            <p:spPr>
              <a:xfrm flipH="1">
                <a:off x="2483770" y="4779674"/>
                <a:ext cx="1982719" cy="32699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ttore 1 86"/>
              <p:cNvCxnSpPr/>
              <p:nvPr/>
            </p:nvCxnSpPr>
            <p:spPr>
              <a:xfrm flipH="1">
                <a:off x="2411760" y="5106670"/>
                <a:ext cx="72008" cy="720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ttore 1 87"/>
              <p:cNvCxnSpPr/>
              <p:nvPr/>
            </p:nvCxnSpPr>
            <p:spPr>
              <a:xfrm flipV="1">
                <a:off x="6324600" y="1720850"/>
                <a:ext cx="0" cy="346075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ttore 1 88"/>
              <p:cNvCxnSpPr/>
              <p:nvPr/>
            </p:nvCxnSpPr>
            <p:spPr>
              <a:xfrm>
                <a:off x="6273006" y="1722294"/>
                <a:ext cx="58738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ttore 2 89"/>
              <p:cNvCxnSpPr/>
              <p:nvPr/>
            </p:nvCxnSpPr>
            <p:spPr>
              <a:xfrm>
                <a:off x="2411760" y="5178678"/>
                <a:ext cx="468052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nettore 2 90"/>
              <p:cNvCxnSpPr/>
              <p:nvPr/>
            </p:nvCxnSpPr>
            <p:spPr>
              <a:xfrm flipV="1">
                <a:off x="2411760" y="1124744"/>
                <a:ext cx="0" cy="405393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" name="Gruppo 42"/>
              <p:cNvGrpSpPr/>
              <p:nvPr/>
            </p:nvGrpSpPr>
            <p:grpSpPr>
              <a:xfrm>
                <a:off x="2267744" y="5106670"/>
                <a:ext cx="4464496" cy="410562"/>
                <a:chOff x="2267744" y="4149080"/>
                <a:chExt cx="4234183" cy="410562"/>
              </a:xfrm>
            </p:grpSpPr>
            <p:sp>
              <p:nvSpPr>
                <p:cNvPr id="114" name="CasellaDiTesto 24"/>
                <p:cNvSpPr txBox="1"/>
                <p:nvPr/>
              </p:nvSpPr>
              <p:spPr>
                <a:xfrm>
                  <a:off x="2267744" y="4221088"/>
                  <a:ext cx="28886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0</a:t>
                  </a:r>
                  <a:endParaRPr lang="en-US" sz="1600" dirty="0"/>
                </a:p>
              </p:txBody>
            </p:sp>
            <p:grpSp>
              <p:nvGrpSpPr>
                <p:cNvPr id="6" name="Gruppo 36"/>
                <p:cNvGrpSpPr/>
                <p:nvPr/>
              </p:nvGrpSpPr>
              <p:grpSpPr>
                <a:xfrm>
                  <a:off x="2862860" y="4149080"/>
                  <a:ext cx="393056" cy="410562"/>
                  <a:chOff x="2862860" y="4458598"/>
                  <a:chExt cx="393056" cy="410562"/>
                </a:xfrm>
              </p:grpSpPr>
              <p:cxnSp>
                <p:nvCxnSpPr>
                  <p:cNvPr id="131" name="Connettore 1 130"/>
                  <p:cNvCxnSpPr/>
                  <p:nvPr/>
                </p:nvCxnSpPr>
                <p:spPr>
                  <a:xfrm>
                    <a:off x="3059832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2" name="CasellaDiTesto 131"/>
                  <p:cNvSpPr txBox="1"/>
                  <p:nvPr/>
                </p:nvSpPr>
                <p:spPr>
                  <a:xfrm>
                    <a:off x="2862860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10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0" name="Gruppo 37"/>
                <p:cNvGrpSpPr/>
                <p:nvPr/>
              </p:nvGrpSpPr>
              <p:grpSpPr>
                <a:xfrm>
                  <a:off x="3515695" y="4149080"/>
                  <a:ext cx="393056" cy="410562"/>
                  <a:chOff x="3515695" y="4458598"/>
                  <a:chExt cx="393056" cy="410562"/>
                </a:xfrm>
              </p:grpSpPr>
              <p:cxnSp>
                <p:nvCxnSpPr>
                  <p:cNvPr id="129" name="Connettore 1 15"/>
                  <p:cNvCxnSpPr/>
                  <p:nvPr/>
                </p:nvCxnSpPr>
                <p:spPr>
                  <a:xfrm>
                    <a:off x="3707904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0" name="CasellaDiTesto 129"/>
                  <p:cNvSpPr txBox="1"/>
                  <p:nvPr/>
                </p:nvSpPr>
                <p:spPr>
                  <a:xfrm>
                    <a:off x="3515695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20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1" name="Gruppo 38"/>
                <p:cNvGrpSpPr/>
                <p:nvPr/>
              </p:nvGrpSpPr>
              <p:grpSpPr>
                <a:xfrm>
                  <a:off x="4159567" y="4149080"/>
                  <a:ext cx="393056" cy="410562"/>
                  <a:chOff x="4159567" y="4458598"/>
                  <a:chExt cx="393056" cy="410562"/>
                </a:xfrm>
              </p:grpSpPr>
              <p:cxnSp>
                <p:nvCxnSpPr>
                  <p:cNvPr id="127" name="Connettore 1 18"/>
                  <p:cNvCxnSpPr/>
                  <p:nvPr/>
                </p:nvCxnSpPr>
                <p:spPr>
                  <a:xfrm>
                    <a:off x="4355976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8" name="CasellaDiTesto 127"/>
                  <p:cNvSpPr txBox="1"/>
                  <p:nvPr/>
                </p:nvSpPr>
                <p:spPr>
                  <a:xfrm>
                    <a:off x="4159567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30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2" name="Gruppo 39"/>
                <p:cNvGrpSpPr/>
                <p:nvPr/>
              </p:nvGrpSpPr>
              <p:grpSpPr>
                <a:xfrm>
                  <a:off x="4811839" y="4149080"/>
                  <a:ext cx="393056" cy="410562"/>
                  <a:chOff x="4811839" y="4458598"/>
                  <a:chExt cx="393056" cy="410562"/>
                </a:xfrm>
              </p:grpSpPr>
              <p:cxnSp>
                <p:nvCxnSpPr>
                  <p:cNvPr id="125" name="Connettore 1 19"/>
                  <p:cNvCxnSpPr/>
                  <p:nvPr/>
                </p:nvCxnSpPr>
                <p:spPr>
                  <a:xfrm>
                    <a:off x="5004048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6" name="CasellaDiTesto 125"/>
                  <p:cNvSpPr txBox="1"/>
                  <p:nvPr/>
                </p:nvSpPr>
                <p:spPr>
                  <a:xfrm>
                    <a:off x="4811839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40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3" name="Gruppo 40"/>
                <p:cNvGrpSpPr/>
                <p:nvPr/>
              </p:nvGrpSpPr>
              <p:grpSpPr>
                <a:xfrm>
                  <a:off x="5459911" y="4149080"/>
                  <a:ext cx="393056" cy="410562"/>
                  <a:chOff x="5459911" y="4458598"/>
                  <a:chExt cx="393056" cy="410562"/>
                </a:xfrm>
              </p:grpSpPr>
              <p:cxnSp>
                <p:nvCxnSpPr>
                  <p:cNvPr id="123" name="Connettore 1 22"/>
                  <p:cNvCxnSpPr/>
                  <p:nvPr/>
                </p:nvCxnSpPr>
                <p:spPr>
                  <a:xfrm>
                    <a:off x="5652120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4" name="CasellaDiTesto 123"/>
                  <p:cNvSpPr txBox="1"/>
                  <p:nvPr/>
                </p:nvSpPr>
                <p:spPr>
                  <a:xfrm>
                    <a:off x="5459911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4" name="Gruppo 41"/>
                <p:cNvGrpSpPr/>
                <p:nvPr/>
              </p:nvGrpSpPr>
              <p:grpSpPr>
                <a:xfrm>
                  <a:off x="6108871" y="4149080"/>
                  <a:ext cx="393056" cy="410562"/>
                  <a:chOff x="6108871" y="4458598"/>
                  <a:chExt cx="393056" cy="410562"/>
                </a:xfrm>
              </p:grpSpPr>
              <p:cxnSp>
                <p:nvCxnSpPr>
                  <p:cNvPr id="121" name="Connettore 1 23"/>
                  <p:cNvCxnSpPr/>
                  <p:nvPr/>
                </p:nvCxnSpPr>
                <p:spPr>
                  <a:xfrm>
                    <a:off x="6300192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2" name="CasellaDiTesto 44"/>
                  <p:cNvSpPr txBox="1"/>
                  <p:nvPr/>
                </p:nvSpPr>
                <p:spPr>
                  <a:xfrm>
                    <a:off x="6108871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60</a:t>
                    </a:r>
                    <a:endParaRPr lang="en-US" sz="1600" dirty="0"/>
                  </a:p>
                </p:txBody>
              </p:sp>
            </p:grpSp>
          </p:grpSp>
          <p:grpSp>
            <p:nvGrpSpPr>
              <p:cNvPr id="15" name="Gruppo 50"/>
              <p:cNvGrpSpPr/>
              <p:nvPr/>
            </p:nvGrpSpPr>
            <p:grpSpPr>
              <a:xfrm>
                <a:off x="1907704" y="1556792"/>
                <a:ext cx="583207" cy="3218874"/>
                <a:chOff x="1907704" y="1556792"/>
                <a:chExt cx="583207" cy="3218874"/>
              </a:xfrm>
            </p:grpSpPr>
            <p:grpSp>
              <p:nvGrpSpPr>
                <p:cNvPr id="16" name="Gruppo 49"/>
                <p:cNvGrpSpPr/>
                <p:nvPr/>
              </p:nvGrpSpPr>
              <p:grpSpPr>
                <a:xfrm>
                  <a:off x="2008178" y="4437112"/>
                  <a:ext cx="482733" cy="338554"/>
                  <a:chOff x="2008178" y="4437112"/>
                  <a:chExt cx="482733" cy="338554"/>
                </a:xfrm>
              </p:grpSpPr>
              <p:cxnSp>
                <p:nvCxnSpPr>
                  <p:cNvPr id="112" name="Connettore 1 111"/>
                  <p:cNvCxnSpPr/>
                  <p:nvPr/>
                </p:nvCxnSpPr>
                <p:spPr>
                  <a:xfrm rot="16200000">
                    <a:off x="2454907" y="4574980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3" name="CasellaDiTesto 112"/>
                  <p:cNvSpPr txBox="1"/>
                  <p:nvPr/>
                </p:nvSpPr>
                <p:spPr>
                  <a:xfrm>
                    <a:off x="2008178" y="4437112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7" name="Gruppo 47"/>
                <p:cNvGrpSpPr/>
                <p:nvPr/>
              </p:nvGrpSpPr>
              <p:grpSpPr>
                <a:xfrm>
                  <a:off x="1907704" y="3284984"/>
                  <a:ext cx="583207" cy="338554"/>
                  <a:chOff x="1907704" y="3284984"/>
                  <a:chExt cx="583207" cy="338554"/>
                </a:xfrm>
              </p:grpSpPr>
              <p:cxnSp>
                <p:nvCxnSpPr>
                  <p:cNvPr id="110" name="Connettore 1 109"/>
                  <p:cNvCxnSpPr/>
                  <p:nvPr/>
                </p:nvCxnSpPr>
                <p:spPr>
                  <a:xfrm rot="16200000">
                    <a:off x="2454907" y="3419504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1" name="CasellaDiTesto 110"/>
                  <p:cNvSpPr txBox="1"/>
                  <p:nvPr/>
                </p:nvSpPr>
                <p:spPr>
                  <a:xfrm>
                    <a:off x="1907704" y="3284984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150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8" name="Gruppo 45"/>
                <p:cNvGrpSpPr/>
                <p:nvPr/>
              </p:nvGrpSpPr>
              <p:grpSpPr>
                <a:xfrm>
                  <a:off x="1907704" y="2132856"/>
                  <a:ext cx="583207" cy="338554"/>
                  <a:chOff x="1907704" y="2132856"/>
                  <a:chExt cx="583207" cy="338554"/>
                </a:xfrm>
              </p:grpSpPr>
              <p:cxnSp>
                <p:nvCxnSpPr>
                  <p:cNvPr id="108" name="Connettore 1 107"/>
                  <p:cNvCxnSpPr/>
                  <p:nvPr/>
                </p:nvCxnSpPr>
                <p:spPr>
                  <a:xfrm rot="16200000">
                    <a:off x="2454907" y="226402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9" name="CasellaDiTesto 108"/>
                  <p:cNvSpPr txBox="1"/>
                  <p:nvPr/>
                </p:nvSpPr>
                <p:spPr>
                  <a:xfrm>
                    <a:off x="1907704" y="2132856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250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9" name="Gruppo 44"/>
                <p:cNvGrpSpPr/>
                <p:nvPr/>
              </p:nvGrpSpPr>
              <p:grpSpPr>
                <a:xfrm>
                  <a:off x="1907704" y="1556792"/>
                  <a:ext cx="583207" cy="338554"/>
                  <a:chOff x="1907704" y="1556792"/>
                  <a:chExt cx="583207" cy="338554"/>
                </a:xfrm>
              </p:grpSpPr>
              <p:cxnSp>
                <p:nvCxnSpPr>
                  <p:cNvPr id="106" name="Connettore 1 105"/>
                  <p:cNvCxnSpPr/>
                  <p:nvPr/>
                </p:nvCxnSpPr>
                <p:spPr>
                  <a:xfrm rot="16200000">
                    <a:off x="2454907" y="1686290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7" name="CasellaDiTesto 106"/>
                  <p:cNvSpPr txBox="1"/>
                  <p:nvPr/>
                </p:nvSpPr>
                <p:spPr>
                  <a:xfrm>
                    <a:off x="1907704" y="1556792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300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20" name="Gruppo 46"/>
                <p:cNvGrpSpPr/>
                <p:nvPr/>
              </p:nvGrpSpPr>
              <p:grpSpPr>
                <a:xfrm>
                  <a:off x="1907704" y="2701378"/>
                  <a:ext cx="583207" cy="338554"/>
                  <a:chOff x="1907704" y="2701378"/>
                  <a:chExt cx="583207" cy="338554"/>
                </a:xfrm>
              </p:grpSpPr>
              <p:cxnSp>
                <p:nvCxnSpPr>
                  <p:cNvPr id="104" name="Connettore 1 26"/>
                  <p:cNvCxnSpPr/>
                  <p:nvPr/>
                </p:nvCxnSpPr>
                <p:spPr>
                  <a:xfrm rot="16200000">
                    <a:off x="2454907" y="2841766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5" name="CasellaDiTesto 104"/>
                  <p:cNvSpPr txBox="1"/>
                  <p:nvPr/>
                </p:nvSpPr>
                <p:spPr>
                  <a:xfrm>
                    <a:off x="1907704" y="2701378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200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21" name="Gruppo 48"/>
                <p:cNvGrpSpPr/>
                <p:nvPr/>
              </p:nvGrpSpPr>
              <p:grpSpPr>
                <a:xfrm>
                  <a:off x="1907704" y="3853506"/>
                  <a:ext cx="583207" cy="338554"/>
                  <a:chOff x="1907704" y="3853506"/>
                  <a:chExt cx="583207" cy="338554"/>
                </a:xfrm>
              </p:grpSpPr>
              <p:cxnSp>
                <p:nvCxnSpPr>
                  <p:cNvPr id="102" name="Connettore 1 24"/>
                  <p:cNvCxnSpPr/>
                  <p:nvPr/>
                </p:nvCxnSpPr>
                <p:spPr>
                  <a:xfrm rot="16200000">
                    <a:off x="2454907" y="3997242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CasellaDiTesto 25"/>
                  <p:cNvSpPr txBox="1"/>
                  <p:nvPr/>
                </p:nvSpPr>
                <p:spPr>
                  <a:xfrm>
                    <a:off x="1907704" y="3853506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100</a:t>
                    </a:r>
                    <a:endParaRPr lang="en-US" sz="1600" dirty="0"/>
                  </a:p>
                </p:txBody>
              </p:sp>
            </p:grpSp>
          </p:grpSp>
          <p:sp>
            <p:nvSpPr>
              <p:cNvPr id="94" name="CasellaDiTesto 93"/>
              <p:cNvSpPr txBox="1"/>
              <p:nvPr/>
            </p:nvSpPr>
            <p:spPr>
              <a:xfrm rot="16200000">
                <a:off x="-175882" y="3136322"/>
                <a:ext cx="38164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40 MHz RF Voltage [kV]</a:t>
                </a:r>
                <a:endParaRPr lang="en-US" b="1" dirty="0"/>
              </a:p>
            </p:txBody>
          </p:sp>
          <p:sp>
            <p:nvSpPr>
              <p:cNvPr id="95" name="CasellaDiTesto 17"/>
              <p:cNvSpPr txBox="1"/>
              <p:nvPr/>
            </p:nvSpPr>
            <p:spPr>
              <a:xfrm>
                <a:off x="2411760" y="5445224"/>
                <a:ext cx="44644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Time [ms]</a:t>
                </a:r>
                <a:endParaRPr lang="en-US" b="1" dirty="0"/>
              </a:p>
            </p:txBody>
          </p:sp>
        </p:grpSp>
        <p:sp>
          <p:nvSpPr>
            <p:cNvPr id="80" name="Rettangolo 79"/>
            <p:cNvSpPr/>
            <p:nvPr/>
          </p:nvSpPr>
          <p:spPr>
            <a:xfrm>
              <a:off x="2514600" y="1524000"/>
              <a:ext cx="34290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0000"/>
                  </a:solidFill>
                  <a:latin typeface="Calibri" pitchFamily="34" charset="0"/>
                </a:rPr>
                <a:t>Double splitting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81" name="Connettore 1 80"/>
            <p:cNvCxnSpPr/>
            <p:nvPr/>
          </p:nvCxnSpPr>
          <p:spPr>
            <a:xfrm flipV="1">
              <a:off x="6281738" y="1714501"/>
              <a:ext cx="0" cy="230504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Rettangolo 82"/>
            <p:cNvSpPr/>
            <p:nvPr/>
          </p:nvSpPr>
          <p:spPr>
            <a:xfrm>
              <a:off x="5976748" y="1226233"/>
              <a:ext cx="624209" cy="3465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4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cxnSp>
          <p:nvCxnSpPr>
            <p:cNvPr id="84" name="Straight Arrow Connector 19"/>
            <p:cNvCxnSpPr/>
            <p:nvPr/>
          </p:nvCxnSpPr>
          <p:spPr>
            <a:xfrm flipH="1">
              <a:off x="2449950" y="1828800"/>
              <a:ext cx="3449569" cy="0"/>
            </a:xfrm>
            <a:prstGeom prst="straightConnector1">
              <a:avLst/>
            </a:prstGeom>
            <a:ln w="22225">
              <a:solidFill>
                <a:srgbClr val="FF0000"/>
              </a:solidFill>
              <a:headEnd type="stealth" w="lg" len="lg"/>
              <a:tailEnd type="stealth" w="lg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Possible mitigation strategies: RF voltage program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Rectangle 65"/>
          <p:cNvSpPr/>
          <p:nvPr/>
        </p:nvSpPr>
        <p:spPr>
          <a:xfrm>
            <a:off x="1143000" y="609600"/>
            <a:ext cx="7696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Together with the RF experts,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we tried to optimize the 40MHz voltage program in order to mitigate this effect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avoiding significant beam degradations</a:t>
            </a:r>
          </a:p>
        </p:txBody>
      </p:sp>
      <p:cxnSp>
        <p:nvCxnSpPr>
          <p:cNvPr id="133" name="Connettore 1 132"/>
          <p:cNvCxnSpPr/>
          <p:nvPr/>
        </p:nvCxnSpPr>
        <p:spPr>
          <a:xfrm flipV="1">
            <a:off x="4183380" y="4130043"/>
            <a:ext cx="0" cy="67055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ttore 1 133"/>
          <p:cNvCxnSpPr/>
          <p:nvPr/>
        </p:nvCxnSpPr>
        <p:spPr>
          <a:xfrm>
            <a:off x="4177189" y="4130040"/>
            <a:ext cx="3549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19"/>
          <p:cNvCxnSpPr/>
          <p:nvPr/>
        </p:nvCxnSpPr>
        <p:spPr>
          <a:xfrm>
            <a:off x="2362200" y="4267200"/>
            <a:ext cx="609600" cy="457200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9" name="Rettangolo 78"/>
          <p:cNvSpPr/>
          <p:nvPr/>
        </p:nvSpPr>
        <p:spPr>
          <a:xfrm>
            <a:off x="2009775" y="3962400"/>
            <a:ext cx="7619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36 kV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92" name="Picture 3" descr="D:\047_ps_ecloud_MSWG\buildup_measurements\oasis_csv_parser\002_press_tricks_1.2e11legend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125" t="12778" r="11875" b="75584"/>
          <a:stretch>
            <a:fillRect/>
          </a:stretch>
        </p:blipFill>
        <p:spPr bwMode="auto">
          <a:xfrm>
            <a:off x="5867400" y="2205038"/>
            <a:ext cx="1988820" cy="385762"/>
          </a:xfrm>
          <a:prstGeom prst="rect">
            <a:avLst/>
          </a:prstGeom>
          <a:noFill/>
        </p:spPr>
      </p:pic>
      <p:sp>
        <p:nvSpPr>
          <p:cNvPr id="93" name="Rettangolo 92"/>
          <p:cNvSpPr/>
          <p:nvPr/>
        </p:nvSpPr>
        <p:spPr>
          <a:xfrm>
            <a:off x="5334000" y="4572000"/>
            <a:ext cx="1361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1.25e11 ppb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570" name="Picture 2" descr="D:\047_ps_ecloud_MSWG\buildup_measurements\oasis_csv_parser\002_press_tricks_1.2e11_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8576" y="1755648"/>
            <a:ext cx="4828042" cy="3621031"/>
          </a:xfrm>
          <a:prstGeom prst="rect">
            <a:avLst/>
          </a:prstGeom>
          <a:noFill/>
        </p:spPr>
      </p:pic>
      <p:grpSp>
        <p:nvGrpSpPr>
          <p:cNvPr id="2" name="Gruppo 73"/>
          <p:cNvGrpSpPr/>
          <p:nvPr/>
        </p:nvGrpSpPr>
        <p:grpSpPr>
          <a:xfrm>
            <a:off x="-1136" y="1554998"/>
            <a:ext cx="4923656" cy="4164584"/>
            <a:chOff x="1547664" y="1124744"/>
            <a:chExt cx="5544616" cy="4689812"/>
          </a:xfrm>
        </p:grpSpPr>
        <p:sp>
          <p:nvSpPr>
            <p:cNvPr id="77" name="Rettangolo 76"/>
            <p:cNvSpPr/>
            <p:nvPr/>
          </p:nvSpPr>
          <p:spPr>
            <a:xfrm>
              <a:off x="5943600" y="1516380"/>
              <a:ext cx="609600" cy="3657600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ttangolo 77"/>
            <p:cNvSpPr/>
            <p:nvPr/>
          </p:nvSpPr>
          <p:spPr>
            <a:xfrm>
              <a:off x="2419350" y="1516380"/>
              <a:ext cx="3524250" cy="3657600"/>
            </a:xfrm>
            <a:prstGeom prst="rect">
              <a:avLst/>
            </a:prstGeom>
            <a:solidFill>
              <a:schemeClr val="accent6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uppo 78"/>
            <p:cNvGrpSpPr/>
            <p:nvPr/>
          </p:nvGrpSpPr>
          <p:grpSpPr>
            <a:xfrm>
              <a:off x="1547664" y="1124744"/>
              <a:ext cx="5544616" cy="4689812"/>
              <a:chOff x="1547664" y="1124744"/>
              <a:chExt cx="5544616" cy="4689812"/>
            </a:xfrm>
          </p:grpSpPr>
          <p:cxnSp>
            <p:nvCxnSpPr>
              <p:cNvPr id="85" name="Connettore 1 84"/>
              <p:cNvCxnSpPr/>
              <p:nvPr/>
            </p:nvCxnSpPr>
            <p:spPr>
              <a:xfrm flipH="1">
                <a:off x="4434310" y="4779674"/>
                <a:ext cx="1832048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ttore 1 85"/>
              <p:cNvCxnSpPr/>
              <p:nvPr/>
            </p:nvCxnSpPr>
            <p:spPr>
              <a:xfrm flipH="1">
                <a:off x="2483770" y="4779674"/>
                <a:ext cx="1982719" cy="32699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ttore 1 86"/>
              <p:cNvCxnSpPr/>
              <p:nvPr/>
            </p:nvCxnSpPr>
            <p:spPr>
              <a:xfrm flipH="1">
                <a:off x="2411760" y="5106670"/>
                <a:ext cx="72008" cy="720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ttore 1 87"/>
              <p:cNvCxnSpPr/>
              <p:nvPr/>
            </p:nvCxnSpPr>
            <p:spPr>
              <a:xfrm flipV="1">
                <a:off x="6324600" y="1720850"/>
                <a:ext cx="0" cy="346075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ttore 1 88"/>
              <p:cNvCxnSpPr/>
              <p:nvPr/>
            </p:nvCxnSpPr>
            <p:spPr>
              <a:xfrm>
                <a:off x="6273006" y="1722294"/>
                <a:ext cx="58738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ttore 2 89"/>
              <p:cNvCxnSpPr/>
              <p:nvPr/>
            </p:nvCxnSpPr>
            <p:spPr>
              <a:xfrm>
                <a:off x="2411760" y="5178678"/>
                <a:ext cx="468052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nettore 2 90"/>
              <p:cNvCxnSpPr/>
              <p:nvPr/>
            </p:nvCxnSpPr>
            <p:spPr>
              <a:xfrm flipV="1">
                <a:off x="2411760" y="1124744"/>
                <a:ext cx="0" cy="405393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" name="Gruppo 42"/>
              <p:cNvGrpSpPr/>
              <p:nvPr/>
            </p:nvGrpSpPr>
            <p:grpSpPr>
              <a:xfrm>
                <a:off x="2267744" y="5106670"/>
                <a:ext cx="4464496" cy="410562"/>
                <a:chOff x="2267744" y="4149080"/>
                <a:chExt cx="4234183" cy="410562"/>
              </a:xfrm>
            </p:grpSpPr>
            <p:sp>
              <p:nvSpPr>
                <p:cNvPr id="114" name="CasellaDiTesto 24"/>
                <p:cNvSpPr txBox="1"/>
                <p:nvPr/>
              </p:nvSpPr>
              <p:spPr>
                <a:xfrm>
                  <a:off x="2267744" y="4221088"/>
                  <a:ext cx="28886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0</a:t>
                  </a:r>
                  <a:endParaRPr lang="en-US" sz="1600" dirty="0"/>
                </a:p>
              </p:txBody>
            </p:sp>
            <p:grpSp>
              <p:nvGrpSpPr>
                <p:cNvPr id="6" name="Gruppo 36"/>
                <p:cNvGrpSpPr/>
                <p:nvPr/>
              </p:nvGrpSpPr>
              <p:grpSpPr>
                <a:xfrm>
                  <a:off x="2862860" y="4149080"/>
                  <a:ext cx="393056" cy="410562"/>
                  <a:chOff x="2862860" y="4458598"/>
                  <a:chExt cx="393056" cy="410562"/>
                </a:xfrm>
              </p:grpSpPr>
              <p:cxnSp>
                <p:nvCxnSpPr>
                  <p:cNvPr id="131" name="Connettore 1 130"/>
                  <p:cNvCxnSpPr/>
                  <p:nvPr/>
                </p:nvCxnSpPr>
                <p:spPr>
                  <a:xfrm>
                    <a:off x="3059832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2" name="CasellaDiTesto 131"/>
                  <p:cNvSpPr txBox="1"/>
                  <p:nvPr/>
                </p:nvSpPr>
                <p:spPr>
                  <a:xfrm>
                    <a:off x="2862860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10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0" name="Gruppo 37"/>
                <p:cNvGrpSpPr/>
                <p:nvPr/>
              </p:nvGrpSpPr>
              <p:grpSpPr>
                <a:xfrm>
                  <a:off x="3515695" y="4149080"/>
                  <a:ext cx="393056" cy="410562"/>
                  <a:chOff x="3515695" y="4458598"/>
                  <a:chExt cx="393056" cy="410562"/>
                </a:xfrm>
              </p:grpSpPr>
              <p:cxnSp>
                <p:nvCxnSpPr>
                  <p:cNvPr id="129" name="Connettore 1 15"/>
                  <p:cNvCxnSpPr/>
                  <p:nvPr/>
                </p:nvCxnSpPr>
                <p:spPr>
                  <a:xfrm>
                    <a:off x="3707904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0" name="CasellaDiTesto 129"/>
                  <p:cNvSpPr txBox="1"/>
                  <p:nvPr/>
                </p:nvSpPr>
                <p:spPr>
                  <a:xfrm>
                    <a:off x="3515695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20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1" name="Gruppo 38"/>
                <p:cNvGrpSpPr/>
                <p:nvPr/>
              </p:nvGrpSpPr>
              <p:grpSpPr>
                <a:xfrm>
                  <a:off x="4159567" y="4149080"/>
                  <a:ext cx="393056" cy="410562"/>
                  <a:chOff x="4159567" y="4458598"/>
                  <a:chExt cx="393056" cy="410562"/>
                </a:xfrm>
              </p:grpSpPr>
              <p:cxnSp>
                <p:nvCxnSpPr>
                  <p:cNvPr id="127" name="Connettore 1 18"/>
                  <p:cNvCxnSpPr/>
                  <p:nvPr/>
                </p:nvCxnSpPr>
                <p:spPr>
                  <a:xfrm>
                    <a:off x="4355976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8" name="CasellaDiTesto 127"/>
                  <p:cNvSpPr txBox="1"/>
                  <p:nvPr/>
                </p:nvSpPr>
                <p:spPr>
                  <a:xfrm>
                    <a:off x="4159567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30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2" name="Gruppo 39"/>
                <p:cNvGrpSpPr/>
                <p:nvPr/>
              </p:nvGrpSpPr>
              <p:grpSpPr>
                <a:xfrm>
                  <a:off x="4811839" y="4149080"/>
                  <a:ext cx="393056" cy="410562"/>
                  <a:chOff x="4811839" y="4458598"/>
                  <a:chExt cx="393056" cy="410562"/>
                </a:xfrm>
              </p:grpSpPr>
              <p:cxnSp>
                <p:nvCxnSpPr>
                  <p:cNvPr id="125" name="Connettore 1 19"/>
                  <p:cNvCxnSpPr/>
                  <p:nvPr/>
                </p:nvCxnSpPr>
                <p:spPr>
                  <a:xfrm>
                    <a:off x="5004048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6" name="CasellaDiTesto 125"/>
                  <p:cNvSpPr txBox="1"/>
                  <p:nvPr/>
                </p:nvSpPr>
                <p:spPr>
                  <a:xfrm>
                    <a:off x="4811839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40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3" name="Gruppo 40"/>
                <p:cNvGrpSpPr/>
                <p:nvPr/>
              </p:nvGrpSpPr>
              <p:grpSpPr>
                <a:xfrm>
                  <a:off x="5459911" y="4149080"/>
                  <a:ext cx="393056" cy="410562"/>
                  <a:chOff x="5459911" y="4458598"/>
                  <a:chExt cx="393056" cy="410562"/>
                </a:xfrm>
              </p:grpSpPr>
              <p:cxnSp>
                <p:nvCxnSpPr>
                  <p:cNvPr id="123" name="Connettore 1 22"/>
                  <p:cNvCxnSpPr/>
                  <p:nvPr/>
                </p:nvCxnSpPr>
                <p:spPr>
                  <a:xfrm>
                    <a:off x="5652120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4" name="CasellaDiTesto 123"/>
                  <p:cNvSpPr txBox="1"/>
                  <p:nvPr/>
                </p:nvSpPr>
                <p:spPr>
                  <a:xfrm>
                    <a:off x="5459911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4" name="Gruppo 41"/>
                <p:cNvGrpSpPr/>
                <p:nvPr/>
              </p:nvGrpSpPr>
              <p:grpSpPr>
                <a:xfrm>
                  <a:off x="6108871" y="4149080"/>
                  <a:ext cx="393056" cy="410562"/>
                  <a:chOff x="6108871" y="4458598"/>
                  <a:chExt cx="393056" cy="410562"/>
                </a:xfrm>
              </p:grpSpPr>
              <p:cxnSp>
                <p:nvCxnSpPr>
                  <p:cNvPr id="121" name="Connettore 1 23"/>
                  <p:cNvCxnSpPr/>
                  <p:nvPr/>
                </p:nvCxnSpPr>
                <p:spPr>
                  <a:xfrm>
                    <a:off x="6300192" y="445859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2" name="CasellaDiTesto 44"/>
                  <p:cNvSpPr txBox="1"/>
                  <p:nvPr/>
                </p:nvSpPr>
                <p:spPr>
                  <a:xfrm>
                    <a:off x="6108871" y="4530606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60</a:t>
                    </a:r>
                    <a:endParaRPr lang="en-US" sz="1600" dirty="0"/>
                  </a:p>
                </p:txBody>
              </p:sp>
            </p:grpSp>
          </p:grpSp>
          <p:grpSp>
            <p:nvGrpSpPr>
              <p:cNvPr id="15" name="Gruppo 50"/>
              <p:cNvGrpSpPr/>
              <p:nvPr/>
            </p:nvGrpSpPr>
            <p:grpSpPr>
              <a:xfrm>
                <a:off x="1907704" y="1556792"/>
                <a:ext cx="583207" cy="3218874"/>
                <a:chOff x="1907704" y="1556792"/>
                <a:chExt cx="583207" cy="3218874"/>
              </a:xfrm>
            </p:grpSpPr>
            <p:grpSp>
              <p:nvGrpSpPr>
                <p:cNvPr id="16" name="Gruppo 49"/>
                <p:cNvGrpSpPr/>
                <p:nvPr/>
              </p:nvGrpSpPr>
              <p:grpSpPr>
                <a:xfrm>
                  <a:off x="2008178" y="4437112"/>
                  <a:ext cx="482733" cy="338554"/>
                  <a:chOff x="2008178" y="4437112"/>
                  <a:chExt cx="482733" cy="338554"/>
                </a:xfrm>
              </p:grpSpPr>
              <p:cxnSp>
                <p:nvCxnSpPr>
                  <p:cNvPr id="112" name="Connettore 1 111"/>
                  <p:cNvCxnSpPr/>
                  <p:nvPr/>
                </p:nvCxnSpPr>
                <p:spPr>
                  <a:xfrm rot="16200000">
                    <a:off x="2454907" y="4574980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3" name="CasellaDiTesto 112"/>
                  <p:cNvSpPr txBox="1"/>
                  <p:nvPr/>
                </p:nvSpPr>
                <p:spPr>
                  <a:xfrm>
                    <a:off x="2008178" y="4437112"/>
                    <a:ext cx="39305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7" name="Gruppo 47"/>
                <p:cNvGrpSpPr/>
                <p:nvPr/>
              </p:nvGrpSpPr>
              <p:grpSpPr>
                <a:xfrm>
                  <a:off x="1907704" y="3284984"/>
                  <a:ext cx="583207" cy="338554"/>
                  <a:chOff x="1907704" y="3284984"/>
                  <a:chExt cx="583207" cy="338554"/>
                </a:xfrm>
              </p:grpSpPr>
              <p:cxnSp>
                <p:nvCxnSpPr>
                  <p:cNvPr id="110" name="Connettore 1 109"/>
                  <p:cNvCxnSpPr/>
                  <p:nvPr/>
                </p:nvCxnSpPr>
                <p:spPr>
                  <a:xfrm rot="16200000">
                    <a:off x="2454907" y="3419504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1" name="CasellaDiTesto 110"/>
                  <p:cNvSpPr txBox="1"/>
                  <p:nvPr/>
                </p:nvSpPr>
                <p:spPr>
                  <a:xfrm>
                    <a:off x="1907704" y="3284984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150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8" name="Gruppo 45"/>
                <p:cNvGrpSpPr/>
                <p:nvPr/>
              </p:nvGrpSpPr>
              <p:grpSpPr>
                <a:xfrm>
                  <a:off x="1907704" y="2132856"/>
                  <a:ext cx="583207" cy="338554"/>
                  <a:chOff x="1907704" y="2132856"/>
                  <a:chExt cx="583207" cy="338554"/>
                </a:xfrm>
              </p:grpSpPr>
              <p:cxnSp>
                <p:nvCxnSpPr>
                  <p:cNvPr id="108" name="Connettore 1 107"/>
                  <p:cNvCxnSpPr/>
                  <p:nvPr/>
                </p:nvCxnSpPr>
                <p:spPr>
                  <a:xfrm rot="16200000">
                    <a:off x="2454907" y="2264028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9" name="CasellaDiTesto 108"/>
                  <p:cNvSpPr txBox="1"/>
                  <p:nvPr/>
                </p:nvSpPr>
                <p:spPr>
                  <a:xfrm>
                    <a:off x="1907704" y="2132856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250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19" name="Gruppo 44"/>
                <p:cNvGrpSpPr/>
                <p:nvPr/>
              </p:nvGrpSpPr>
              <p:grpSpPr>
                <a:xfrm>
                  <a:off x="1907704" y="1556792"/>
                  <a:ext cx="583207" cy="338554"/>
                  <a:chOff x="1907704" y="1556792"/>
                  <a:chExt cx="583207" cy="338554"/>
                </a:xfrm>
              </p:grpSpPr>
              <p:cxnSp>
                <p:nvCxnSpPr>
                  <p:cNvPr id="106" name="Connettore 1 105"/>
                  <p:cNvCxnSpPr/>
                  <p:nvPr/>
                </p:nvCxnSpPr>
                <p:spPr>
                  <a:xfrm rot="16200000">
                    <a:off x="2454907" y="1686290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7" name="CasellaDiTesto 106"/>
                  <p:cNvSpPr txBox="1"/>
                  <p:nvPr/>
                </p:nvSpPr>
                <p:spPr>
                  <a:xfrm>
                    <a:off x="1907704" y="1556792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300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20" name="Gruppo 46"/>
                <p:cNvGrpSpPr/>
                <p:nvPr/>
              </p:nvGrpSpPr>
              <p:grpSpPr>
                <a:xfrm>
                  <a:off x="1907704" y="2701378"/>
                  <a:ext cx="583207" cy="338554"/>
                  <a:chOff x="1907704" y="2701378"/>
                  <a:chExt cx="583207" cy="338554"/>
                </a:xfrm>
              </p:grpSpPr>
              <p:cxnSp>
                <p:nvCxnSpPr>
                  <p:cNvPr id="104" name="Connettore 1 26"/>
                  <p:cNvCxnSpPr/>
                  <p:nvPr/>
                </p:nvCxnSpPr>
                <p:spPr>
                  <a:xfrm rot="16200000">
                    <a:off x="2454907" y="2841766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5" name="CasellaDiTesto 104"/>
                  <p:cNvSpPr txBox="1"/>
                  <p:nvPr/>
                </p:nvSpPr>
                <p:spPr>
                  <a:xfrm>
                    <a:off x="1907704" y="2701378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200</a:t>
                    </a:r>
                    <a:endParaRPr lang="en-US" sz="1600" dirty="0"/>
                  </a:p>
                </p:txBody>
              </p:sp>
            </p:grpSp>
            <p:grpSp>
              <p:nvGrpSpPr>
                <p:cNvPr id="21" name="Gruppo 48"/>
                <p:cNvGrpSpPr/>
                <p:nvPr/>
              </p:nvGrpSpPr>
              <p:grpSpPr>
                <a:xfrm>
                  <a:off x="1907704" y="3853506"/>
                  <a:ext cx="583207" cy="338554"/>
                  <a:chOff x="1907704" y="3853506"/>
                  <a:chExt cx="583207" cy="338554"/>
                </a:xfrm>
              </p:grpSpPr>
              <p:cxnSp>
                <p:nvCxnSpPr>
                  <p:cNvPr id="102" name="Connettore 1 24"/>
                  <p:cNvCxnSpPr/>
                  <p:nvPr/>
                </p:nvCxnSpPr>
                <p:spPr>
                  <a:xfrm rot="16200000">
                    <a:off x="2454907" y="3997242"/>
                    <a:ext cx="0" cy="720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CasellaDiTesto 25"/>
                  <p:cNvSpPr txBox="1"/>
                  <p:nvPr/>
                </p:nvSpPr>
                <p:spPr>
                  <a:xfrm>
                    <a:off x="1907704" y="3853506"/>
                    <a:ext cx="49725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100</a:t>
                    </a:r>
                    <a:endParaRPr lang="en-US" sz="1600" dirty="0"/>
                  </a:p>
                </p:txBody>
              </p:sp>
            </p:grpSp>
          </p:grpSp>
          <p:sp>
            <p:nvSpPr>
              <p:cNvPr id="94" name="CasellaDiTesto 93"/>
              <p:cNvSpPr txBox="1"/>
              <p:nvPr/>
            </p:nvSpPr>
            <p:spPr>
              <a:xfrm rot="16200000">
                <a:off x="-175882" y="3136322"/>
                <a:ext cx="38164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40 MHz RF Voltage [kV]</a:t>
                </a:r>
                <a:endParaRPr lang="en-US" b="1" dirty="0"/>
              </a:p>
            </p:txBody>
          </p:sp>
          <p:sp>
            <p:nvSpPr>
              <p:cNvPr id="95" name="CasellaDiTesto 17"/>
              <p:cNvSpPr txBox="1"/>
              <p:nvPr/>
            </p:nvSpPr>
            <p:spPr>
              <a:xfrm>
                <a:off x="2411760" y="5445224"/>
                <a:ext cx="44644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Time [ms]</a:t>
                </a:r>
                <a:endParaRPr lang="en-US" b="1" dirty="0"/>
              </a:p>
            </p:txBody>
          </p:sp>
        </p:grpSp>
        <p:sp>
          <p:nvSpPr>
            <p:cNvPr id="80" name="Rettangolo 79"/>
            <p:cNvSpPr/>
            <p:nvPr/>
          </p:nvSpPr>
          <p:spPr>
            <a:xfrm>
              <a:off x="2514600" y="1524000"/>
              <a:ext cx="34290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0000"/>
                  </a:solidFill>
                  <a:latin typeface="Calibri" pitchFamily="34" charset="0"/>
                </a:rPr>
                <a:t>Double splitting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81" name="Connettore 1 80"/>
            <p:cNvCxnSpPr/>
            <p:nvPr/>
          </p:nvCxnSpPr>
          <p:spPr>
            <a:xfrm flipV="1">
              <a:off x="6281738" y="1714501"/>
              <a:ext cx="0" cy="230504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Rettangolo 82"/>
            <p:cNvSpPr/>
            <p:nvPr/>
          </p:nvSpPr>
          <p:spPr>
            <a:xfrm>
              <a:off x="5976748" y="1226233"/>
              <a:ext cx="624209" cy="3465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4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cxnSp>
          <p:nvCxnSpPr>
            <p:cNvPr id="84" name="Straight Arrow Connector 19"/>
            <p:cNvCxnSpPr/>
            <p:nvPr/>
          </p:nvCxnSpPr>
          <p:spPr>
            <a:xfrm flipH="1">
              <a:off x="2449950" y="1828800"/>
              <a:ext cx="3449569" cy="0"/>
            </a:xfrm>
            <a:prstGeom prst="straightConnector1">
              <a:avLst/>
            </a:prstGeom>
            <a:ln w="22225">
              <a:solidFill>
                <a:srgbClr val="FF0000"/>
              </a:solidFill>
              <a:headEnd type="stealth" w="lg" len="lg"/>
              <a:tailEnd type="stealth" w="lg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Possible mitigation strategies: RF voltage program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Rectangle 65"/>
          <p:cNvSpPr/>
          <p:nvPr/>
        </p:nvSpPr>
        <p:spPr>
          <a:xfrm>
            <a:off x="1143000" y="609600"/>
            <a:ext cx="7696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Together with the RF experts,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we tried to optimize the 40MHz voltage program in order to mitigate this effect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avoiding significant beam degradations</a:t>
            </a:r>
          </a:p>
        </p:txBody>
      </p:sp>
      <p:cxnSp>
        <p:nvCxnSpPr>
          <p:cNvPr id="133" name="Connettore 1 132"/>
          <p:cNvCxnSpPr/>
          <p:nvPr/>
        </p:nvCxnSpPr>
        <p:spPr>
          <a:xfrm flipV="1">
            <a:off x="4183380" y="4130043"/>
            <a:ext cx="0" cy="67055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ttore 1 133"/>
          <p:cNvCxnSpPr/>
          <p:nvPr/>
        </p:nvCxnSpPr>
        <p:spPr>
          <a:xfrm>
            <a:off x="4177189" y="4130040"/>
            <a:ext cx="3549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19"/>
          <p:cNvCxnSpPr/>
          <p:nvPr/>
        </p:nvCxnSpPr>
        <p:spPr>
          <a:xfrm>
            <a:off x="2362200" y="4267200"/>
            <a:ext cx="609600" cy="457200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9" name="Rettangolo 78"/>
          <p:cNvSpPr/>
          <p:nvPr/>
        </p:nvSpPr>
        <p:spPr>
          <a:xfrm>
            <a:off x="2009775" y="3962400"/>
            <a:ext cx="7619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36 kV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69" name="Rectangle 65"/>
          <p:cNvSpPr/>
          <p:nvPr/>
        </p:nvSpPr>
        <p:spPr>
          <a:xfrm>
            <a:off x="76200" y="5830669"/>
            <a:ext cx="9067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5475" lvl="1" indent="-40640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strong decrease of the pressure rise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was observed reducing by 10% the 40 MHz RF voltage during last double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splitting (no important degradation was observed)</a:t>
            </a: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37571" name="Picture 3" descr="D:\047_ps_ecloud_MSWG\buildup_measurements\oasis_csv_parser\002_press_tricks_1.2e11legend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125" t="12778" r="11875" b="66389"/>
          <a:stretch>
            <a:fillRect/>
          </a:stretch>
        </p:blipFill>
        <p:spPr bwMode="auto">
          <a:xfrm>
            <a:off x="5867400" y="2205038"/>
            <a:ext cx="1988820" cy="690562"/>
          </a:xfrm>
          <a:prstGeom prst="rect">
            <a:avLst/>
          </a:prstGeom>
          <a:noFill/>
        </p:spPr>
      </p:pic>
      <p:sp>
        <p:nvSpPr>
          <p:cNvPr id="72" name="Rettangolo 71"/>
          <p:cNvSpPr/>
          <p:nvPr/>
        </p:nvSpPr>
        <p:spPr>
          <a:xfrm>
            <a:off x="5334000" y="4572000"/>
            <a:ext cx="1361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1.25e11 ppb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Possible mitigation strategies: RF voltage program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Rectangle 65"/>
          <p:cNvSpPr/>
          <p:nvPr/>
        </p:nvSpPr>
        <p:spPr>
          <a:xfrm>
            <a:off x="0" y="1143000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5475" lvl="1" indent="-40640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As expected for the test setup,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the situation gets worse when bunch intensity is increased</a:t>
            </a:r>
          </a:p>
        </p:txBody>
      </p:sp>
      <p:pic>
        <p:nvPicPr>
          <p:cNvPr id="238595" name="Picture 3" descr="D:\047_ps_ecloud_MSWG\buildup_measurements\oasis_csv_parser\003_press_tricks_1.45e11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676400"/>
            <a:ext cx="5486411" cy="4114808"/>
          </a:xfrm>
          <a:prstGeom prst="rect">
            <a:avLst/>
          </a:prstGeom>
          <a:noFill/>
        </p:spPr>
      </p:pic>
      <p:pic>
        <p:nvPicPr>
          <p:cNvPr id="238596" name="Picture 4" descr="D:\047_ps_ecloud_MSWG\buildup_measurements\oasis_csv_parser\003_press_tricks_1.45e11legend.png"/>
          <p:cNvPicPr>
            <a:picLocks noChangeAspect="1" noChangeArrowheads="1"/>
          </p:cNvPicPr>
          <p:nvPr/>
        </p:nvPicPr>
        <p:blipFill>
          <a:blip r:embed="rId5" cstate="print"/>
          <a:srcRect l="43509" t="13013" r="12030" b="49950"/>
          <a:stretch>
            <a:fillRect/>
          </a:stretch>
        </p:blipFill>
        <p:spPr bwMode="auto">
          <a:xfrm>
            <a:off x="6628486" y="2971800"/>
            <a:ext cx="2439314" cy="1524000"/>
          </a:xfrm>
          <a:prstGeom prst="rect">
            <a:avLst/>
          </a:prstGeom>
          <a:noFill/>
        </p:spPr>
      </p:pic>
      <p:sp>
        <p:nvSpPr>
          <p:cNvPr id="76" name="Rettangolo 75"/>
          <p:cNvSpPr/>
          <p:nvPr/>
        </p:nvSpPr>
        <p:spPr>
          <a:xfrm>
            <a:off x="5105400" y="2844800"/>
            <a:ext cx="1361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1.25e11 ppb</a:t>
            </a:r>
            <a:endParaRPr lang="en-US" b="1" dirty="0"/>
          </a:p>
        </p:txBody>
      </p:sp>
      <p:sp>
        <p:nvSpPr>
          <p:cNvPr id="82" name="Parentesi graffa aperta 81"/>
          <p:cNvSpPr/>
          <p:nvPr/>
        </p:nvSpPr>
        <p:spPr>
          <a:xfrm>
            <a:off x="6477000" y="3225800"/>
            <a:ext cx="152400" cy="12192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ttangolo 91"/>
          <p:cNvSpPr/>
          <p:nvPr/>
        </p:nvSpPr>
        <p:spPr>
          <a:xfrm>
            <a:off x="5130800" y="3618468"/>
            <a:ext cx="1369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1.45e11 ppb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Summary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65"/>
          <p:cNvSpPr/>
          <p:nvPr/>
        </p:nvSpPr>
        <p:spPr>
          <a:xfrm>
            <a:off x="1102532" y="1143000"/>
            <a:ext cx="7812868" cy="379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7525" lvl="1" indent="-517525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Up to now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e-cloud in the PS has never been a limitation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for the production of the 25 ns LHC type beams but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tranverse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instabilities are observed when “storing” 25 ns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beams at 26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</a:rPr>
              <a:t>GeV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</a:p>
          <a:p>
            <a:pPr marL="517525" lvl="1" indent="-517525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To predict the e-cloud behavior at higher intensities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PyECLOUD modules have been developed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for the simulation of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combined function magnets </a:t>
            </a:r>
          </a:p>
          <a:p>
            <a:pPr marL="517525" lvl="1" indent="-517525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For benchmarking against simulations,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several e-cloud measurements with different beam conditions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have been  collected using the setup in SS98</a:t>
            </a:r>
          </a:p>
          <a:p>
            <a:pPr marL="517525" lvl="1" indent="-517525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Double bunch rotation and 10% less voltage during the last bunch splitting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give a significant reduction on the e-cloud in the test setup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/>
          <p:nvPr/>
        </p:nvSpPr>
        <p:spPr>
          <a:xfrm>
            <a:off x="0" y="3124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  <a:latin typeface="Calibri" pitchFamily="34" charset="0"/>
              </a:rPr>
              <a:t>Thanks for your attention!</a:t>
            </a:r>
            <a:endParaRPr lang="en-US" sz="32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6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064547" y="4321969"/>
            <a:ext cx="581025" cy="296703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5464" y="3136392"/>
            <a:ext cx="4275757" cy="3208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704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75200" y="0"/>
            <a:ext cx="4368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751784"/>
            <a:ext cx="8001000" cy="783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3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 possible reason of the absence of any visible degradation could be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that the beam does not interact with the cloud for a sufficiently long time </a:t>
            </a:r>
          </a:p>
        </p:txBody>
      </p:sp>
      <p:sp>
        <p:nvSpPr>
          <p:cNvPr id="89" name="Rettangolo 88"/>
          <p:cNvSpPr/>
          <p:nvPr/>
        </p:nvSpPr>
        <p:spPr>
          <a:xfrm>
            <a:off x="152400" y="62484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it-IT" sz="1200" b="1" dirty="0" smtClean="0">
                <a:solidFill>
                  <a:schemeClr val="tx2"/>
                </a:solidFill>
              </a:rPr>
              <a:t>R. Cappi, M. </a:t>
            </a:r>
            <a:r>
              <a:rPr lang="it-IT" sz="1200" b="1" dirty="0" err="1" smtClean="0">
                <a:solidFill>
                  <a:schemeClr val="tx2"/>
                </a:solidFill>
              </a:rPr>
              <a:t>Giovannozzi</a:t>
            </a:r>
            <a:r>
              <a:rPr lang="it-IT" sz="1200" b="1" dirty="0" smtClean="0">
                <a:solidFill>
                  <a:schemeClr val="tx2"/>
                </a:solidFill>
              </a:rPr>
              <a:t>, E. </a:t>
            </a:r>
            <a:r>
              <a:rPr lang="it-IT" sz="1200" b="1" dirty="0" err="1" smtClean="0">
                <a:solidFill>
                  <a:schemeClr val="tx2"/>
                </a:solidFill>
              </a:rPr>
              <a:t>Metral</a:t>
            </a:r>
            <a:r>
              <a:rPr lang="it-IT" sz="1200" b="1" dirty="0" smtClean="0">
                <a:solidFill>
                  <a:schemeClr val="tx2"/>
                </a:solidFill>
              </a:rPr>
              <a:t>, G. </a:t>
            </a:r>
            <a:r>
              <a:rPr lang="it-IT" sz="1200" b="1" dirty="0" err="1" smtClean="0">
                <a:solidFill>
                  <a:schemeClr val="tx2"/>
                </a:solidFill>
              </a:rPr>
              <a:t>Métral</a:t>
            </a:r>
            <a:r>
              <a:rPr lang="it-IT" sz="1200" b="1" dirty="0" smtClean="0">
                <a:solidFill>
                  <a:schemeClr val="tx2"/>
                </a:solidFill>
              </a:rPr>
              <a:t>, G. </a:t>
            </a:r>
            <a:r>
              <a:rPr lang="it-IT" sz="1200" b="1" dirty="0" err="1" smtClean="0">
                <a:solidFill>
                  <a:schemeClr val="tx2"/>
                </a:solidFill>
              </a:rPr>
              <a:t>Rumolo</a:t>
            </a:r>
            <a:r>
              <a:rPr lang="it-IT" sz="1200" b="1" dirty="0" smtClean="0">
                <a:solidFill>
                  <a:schemeClr val="tx2"/>
                </a:solidFill>
              </a:rPr>
              <a:t>  and F. </a:t>
            </a:r>
            <a:r>
              <a:rPr lang="it-IT" sz="1200" b="1" dirty="0" err="1" smtClean="0">
                <a:solidFill>
                  <a:schemeClr val="tx2"/>
                </a:solidFill>
              </a:rPr>
              <a:t>Zimmermann</a:t>
            </a:r>
            <a:r>
              <a:rPr lang="it-IT" sz="1200" dirty="0" smtClean="0">
                <a:solidFill>
                  <a:schemeClr val="tx2"/>
                </a:solidFill>
              </a:rPr>
              <a:t>, </a:t>
            </a:r>
            <a:r>
              <a:rPr lang="en-US" sz="1200" dirty="0" smtClean="0">
                <a:solidFill>
                  <a:schemeClr val="tx2"/>
                </a:solidFill>
              </a:rPr>
              <a:t>"Electron cloud buildup and related instability in the CERN Proton Synchrotron." </a:t>
            </a:r>
            <a:r>
              <a:rPr lang="en-US" sz="1200" i="1" dirty="0" smtClean="0">
                <a:solidFill>
                  <a:schemeClr val="tx2"/>
                </a:solidFill>
              </a:rPr>
              <a:t>Physical Review Special Topics-Accelerators and Beams</a:t>
            </a:r>
            <a:r>
              <a:rPr lang="en-US" sz="1200" dirty="0" smtClean="0">
                <a:solidFill>
                  <a:schemeClr val="tx2"/>
                </a:solidFill>
              </a:rPr>
              <a:t> 5.9 (2002): 094401.</a:t>
            </a:r>
            <a:endParaRPr lang="en-US" sz="1200" baseline="30000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3" name="Gruppo 81"/>
          <p:cNvGrpSpPr/>
          <p:nvPr/>
        </p:nvGrpSpPr>
        <p:grpSpPr>
          <a:xfrm>
            <a:off x="145833" y="2552806"/>
            <a:ext cx="4730967" cy="3466994"/>
            <a:chOff x="145833" y="2552806"/>
            <a:chExt cx="4730967" cy="3466994"/>
          </a:xfrm>
        </p:grpSpPr>
        <p:sp>
          <p:nvSpPr>
            <p:cNvPr id="15" name="Rettangolo 14"/>
            <p:cNvSpPr/>
            <p:nvPr/>
          </p:nvSpPr>
          <p:spPr>
            <a:xfrm>
              <a:off x="2743201" y="2754505"/>
              <a:ext cx="457200" cy="2700784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ttangolo 102"/>
            <p:cNvSpPr/>
            <p:nvPr/>
          </p:nvSpPr>
          <p:spPr>
            <a:xfrm>
              <a:off x="815133" y="2754505"/>
              <a:ext cx="1928067" cy="2705003"/>
            </a:xfrm>
            <a:prstGeom prst="rect">
              <a:avLst/>
            </a:prstGeom>
            <a:solidFill>
              <a:schemeClr val="accent6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Connettore 1 22"/>
            <p:cNvCxnSpPr/>
            <p:nvPr/>
          </p:nvCxnSpPr>
          <p:spPr>
            <a:xfrm>
              <a:off x="2897981" y="2969223"/>
              <a:ext cx="4524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2 24"/>
            <p:cNvCxnSpPr/>
            <p:nvPr/>
          </p:nvCxnSpPr>
          <p:spPr>
            <a:xfrm flipV="1">
              <a:off x="804447" y="2552806"/>
              <a:ext cx="0" cy="29058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po 50"/>
            <p:cNvGrpSpPr/>
            <p:nvPr/>
          </p:nvGrpSpPr>
          <p:grpSpPr>
            <a:xfrm>
              <a:off x="373068" y="2815199"/>
              <a:ext cx="481334" cy="2307280"/>
              <a:chOff x="1728270" y="1490807"/>
              <a:chExt cx="762641" cy="3218874"/>
            </a:xfrm>
          </p:grpSpPr>
          <p:grpSp>
            <p:nvGrpSpPr>
              <p:cNvPr id="5" name="Gruppo 49"/>
              <p:cNvGrpSpPr/>
              <p:nvPr/>
            </p:nvGrpSpPr>
            <p:grpSpPr>
              <a:xfrm>
                <a:off x="1828745" y="4371127"/>
                <a:ext cx="662166" cy="338554"/>
                <a:chOff x="1828745" y="4371127"/>
                <a:chExt cx="662166" cy="338554"/>
              </a:xfrm>
            </p:grpSpPr>
            <p:cxnSp>
              <p:nvCxnSpPr>
                <p:cNvPr id="49" name="Connettore 1 48"/>
                <p:cNvCxnSpPr/>
                <p:nvPr/>
              </p:nvCxnSpPr>
              <p:spPr>
                <a:xfrm rot="16200000">
                  <a:off x="2454907" y="4574980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CasellaDiTesto 49"/>
                <p:cNvSpPr txBox="1"/>
                <p:nvPr/>
              </p:nvSpPr>
              <p:spPr>
                <a:xfrm>
                  <a:off x="1828745" y="4371127"/>
                  <a:ext cx="39305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50</a:t>
                  </a:r>
                  <a:endParaRPr lang="en-US" sz="1600" dirty="0"/>
                </a:p>
              </p:txBody>
            </p:sp>
          </p:grpSp>
          <p:grpSp>
            <p:nvGrpSpPr>
              <p:cNvPr id="6" name="Gruppo 47"/>
              <p:cNvGrpSpPr/>
              <p:nvPr/>
            </p:nvGrpSpPr>
            <p:grpSpPr>
              <a:xfrm>
                <a:off x="1728272" y="3218999"/>
                <a:ext cx="762639" cy="338554"/>
                <a:chOff x="1728272" y="3218999"/>
                <a:chExt cx="762639" cy="338554"/>
              </a:xfrm>
            </p:grpSpPr>
            <p:cxnSp>
              <p:nvCxnSpPr>
                <p:cNvPr id="47" name="Connettore 1 46"/>
                <p:cNvCxnSpPr/>
                <p:nvPr/>
              </p:nvCxnSpPr>
              <p:spPr>
                <a:xfrm rot="16200000">
                  <a:off x="2454907" y="3419504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CasellaDiTesto 47"/>
                <p:cNvSpPr txBox="1"/>
                <p:nvPr/>
              </p:nvSpPr>
              <p:spPr>
                <a:xfrm>
                  <a:off x="1728272" y="3218999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150</a:t>
                  </a:r>
                  <a:endParaRPr lang="en-US" sz="1600" dirty="0"/>
                </a:p>
              </p:txBody>
            </p:sp>
          </p:grpSp>
          <p:grpSp>
            <p:nvGrpSpPr>
              <p:cNvPr id="8" name="Gruppo 45"/>
              <p:cNvGrpSpPr/>
              <p:nvPr/>
            </p:nvGrpSpPr>
            <p:grpSpPr>
              <a:xfrm>
                <a:off x="1728270" y="2066871"/>
                <a:ext cx="762641" cy="338554"/>
                <a:chOff x="1728270" y="2066871"/>
                <a:chExt cx="762641" cy="338554"/>
              </a:xfrm>
            </p:grpSpPr>
            <p:cxnSp>
              <p:nvCxnSpPr>
                <p:cNvPr id="45" name="Connettore 1 44"/>
                <p:cNvCxnSpPr/>
                <p:nvPr/>
              </p:nvCxnSpPr>
              <p:spPr>
                <a:xfrm rot="16200000">
                  <a:off x="2454907" y="2264028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CasellaDiTesto 45"/>
                <p:cNvSpPr txBox="1"/>
                <p:nvPr/>
              </p:nvSpPr>
              <p:spPr>
                <a:xfrm>
                  <a:off x="1728270" y="2066871"/>
                  <a:ext cx="49725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250</a:t>
                  </a:r>
                  <a:endParaRPr lang="en-US" sz="1600" dirty="0"/>
                </a:p>
              </p:txBody>
            </p:sp>
          </p:grpSp>
          <p:grpSp>
            <p:nvGrpSpPr>
              <p:cNvPr id="9" name="Gruppo 44"/>
              <p:cNvGrpSpPr/>
              <p:nvPr/>
            </p:nvGrpSpPr>
            <p:grpSpPr>
              <a:xfrm>
                <a:off x="1728272" y="1490807"/>
                <a:ext cx="762639" cy="338554"/>
                <a:chOff x="1728272" y="1490807"/>
                <a:chExt cx="762639" cy="338554"/>
              </a:xfrm>
            </p:grpSpPr>
            <p:cxnSp>
              <p:nvCxnSpPr>
                <p:cNvPr id="43" name="Connettore 1 42"/>
                <p:cNvCxnSpPr/>
                <p:nvPr/>
              </p:nvCxnSpPr>
              <p:spPr>
                <a:xfrm rot="16200000">
                  <a:off x="2454907" y="1686290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CasellaDiTesto 43"/>
                <p:cNvSpPr txBox="1"/>
                <p:nvPr/>
              </p:nvSpPr>
              <p:spPr>
                <a:xfrm>
                  <a:off x="1728272" y="1490807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300</a:t>
                  </a:r>
                  <a:endParaRPr lang="en-US" sz="1600" dirty="0"/>
                </a:p>
              </p:txBody>
            </p:sp>
          </p:grpSp>
          <p:grpSp>
            <p:nvGrpSpPr>
              <p:cNvPr id="10" name="Gruppo 46"/>
              <p:cNvGrpSpPr/>
              <p:nvPr/>
            </p:nvGrpSpPr>
            <p:grpSpPr>
              <a:xfrm>
                <a:off x="1728272" y="2635393"/>
                <a:ext cx="762639" cy="338554"/>
                <a:chOff x="1728272" y="2635393"/>
                <a:chExt cx="762639" cy="338554"/>
              </a:xfrm>
            </p:grpSpPr>
            <p:cxnSp>
              <p:nvCxnSpPr>
                <p:cNvPr id="41" name="Connettore 1 40"/>
                <p:cNvCxnSpPr/>
                <p:nvPr/>
              </p:nvCxnSpPr>
              <p:spPr>
                <a:xfrm rot="16200000">
                  <a:off x="2454907" y="2841766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CasellaDiTesto 41"/>
                <p:cNvSpPr txBox="1"/>
                <p:nvPr/>
              </p:nvSpPr>
              <p:spPr>
                <a:xfrm>
                  <a:off x="1728272" y="2635393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200</a:t>
                  </a:r>
                  <a:endParaRPr lang="en-US" sz="1600" dirty="0"/>
                </a:p>
              </p:txBody>
            </p:sp>
          </p:grpSp>
          <p:grpSp>
            <p:nvGrpSpPr>
              <p:cNvPr id="11" name="Gruppo 48"/>
              <p:cNvGrpSpPr/>
              <p:nvPr/>
            </p:nvGrpSpPr>
            <p:grpSpPr>
              <a:xfrm>
                <a:off x="1728271" y="3787521"/>
                <a:ext cx="762640" cy="338554"/>
                <a:chOff x="1728271" y="3787521"/>
                <a:chExt cx="762640" cy="338554"/>
              </a:xfrm>
            </p:grpSpPr>
            <p:cxnSp>
              <p:nvCxnSpPr>
                <p:cNvPr id="39" name="Connettore 1 38"/>
                <p:cNvCxnSpPr/>
                <p:nvPr/>
              </p:nvCxnSpPr>
              <p:spPr>
                <a:xfrm rot="16200000">
                  <a:off x="2454907" y="3997242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CasellaDiTesto 39"/>
                <p:cNvSpPr txBox="1"/>
                <p:nvPr/>
              </p:nvSpPr>
              <p:spPr>
                <a:xfrm>
                  <a:off x="1728271" y="3787521"/>
                  <a:ext cx="49725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100</a:t>
                  </a:r>
                  <a:endParaRPr lang="en-US" sz="1600" dirty="0"/>
                </a:p>
              </p:txBody>
            </p:sp>
          </p:grpSp>
        </p:grpSp>
        <p:sp>
          <p:nvSpPr>
            <p:cNvPr id="28" name="CasellaDiTesto 27"/>
            <p:cNvSpPr txBox="1"/>
            <p:nvPr/>
          </p:nvSpPr>
          <p:spPr>
            <a:xfrm rot="16200000">
              <a:off x="-1052691" y="3957792"/>
              <a:ext cx="27356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40 MHz RF Voltage [kV]</a:t>
              </a:r>
              <a:endParaRPr lang="en-US" sz="1600" b="1" dirty="0"/>
            </a:p>
          </p:txBody>
        </p:sp>
        <p:sp>
          <p:nvSpPr>
            <p:cNvPr id="29" name="CasellaDiTesto 28"/>
            <p:cNvSpPr txBox="1"/>
            <p:nvPr/>
          </p:nvSpPr>
          <p:spPr>
            <a:xfrm>
              <a:off x="804446" y="5681246"/>
              <a:ext cx="35471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Time [ms]</a:t>
              </a:r>
              <a:endParaRPr lang="en-US" sz="1600" b="1" dirty="0"/>
            </a:p>
          </p:txBody>
        </p:sp>
        <p:cxnSp>
          <p:nvCxnSpPr>
            <p:cNvPr id="24" name="Connettore 2 23"/>
            <p:cNvCxnSpPr/>
            <p:nvPr/>
          </p:nvCxnSpPr>
          <p:spPr>
            <a:xfrm>
              <a:off x="804447" y="5458655"/>
              <a:ext cx="407235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ttangolo 78"/>
            <p:cNvSpPr/>
            <p:nvPr/>
          </p:nvSpPr>
          <p:spPr>
            <a:xfrm>
              <a:off x="1905000" y="4800600"/>
              <a:ext cx="969554" cy="2206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b.l.≈14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80" name="Rettangolo 79"/>
            <p:cNvSpPr/>
            <p:nvPr/>
          </p:nvSpPr>
          <p:spPr>
            <a:xfrm>
              <a:off x="2260600" y="4432300"/>
              <a:ext cx="8427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11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51" name="CasellaDiTesto 24"/>
            <p:cNvSpPr txBox="1"/>
            <p:nvPr/>
          </p:nvSpPr>
          <p:spPr>
            <a:xfrm>
              <a:off x="693806" y="5449129"/>
              <a:ext cx="2478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0</a:t>
              </a:r>
              <a:endParaRPr lang="en-US" sz="1600" dirty="0"/>
            </a:p>
          </p:txBody>
        </p:sp>
        <p:grpSp>
          <p:nvGrpSpPr>
            <p:cNvPr id="12" name="Gruppo 36"/>
            <p:cNvGrpSpPr/>
            <p:nvPr/>
          </p:nvGrpSpPr>
          <p:grpSpPr>
            <a:xfrm>
              <a:off x="1018700" y="5397517"/>
              <a:ext cx="337296" cy="390166"/>
              <a:chOff x="2764067" y="4458601"/>
              <a:chExt cx="590644" cy="544317"/>
            </a:xfrm>
          </p:grpSpPr>
          <p:cxnSp>
            <p:nvCxnSpPr>
              <p:cNvPr id="68" name="Connettore 1 67"/>
              <p:cNvCxnSpPr/>
              <p:nvPr/>
            </p:nvCxnSpPr>
            <p:spPr>
              <a:xfrm>
                <a:off x="305983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CasellaDiTesto 68"/>
              <p:cNvSpPr txBox="1"/>
              <p:nvPr/>
            </p:nvSpPr>
            <p:spPr>
              <a:xfrm>
                <a:off x="2764067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10</a:t>
                </a:r>
                <a:endParaRPr lang="en-US" sz="1600" dirty="0"/>
              </a:p>
            </p:txBody>
          </p:sp>
        </p:grpSp>
        <p:grpSp>
          <p:nvGrpSpPr>
            <p:cNvPr id="14" name="Gruppo 37"/>
            <p:cNvGrpSpPr/>
            <p:nvPr/>
          </p:nvGrpSpPr>
          <p:grpSpPr>
            <a:xfrm>
              <a:off x="1391512" y="5397517"/>
              <a:ext cx="337296" cy="390166"/>
              <a:chOff x="3416902" y="4458601"/>
              <a:chExt cx="590644" cy="544317"/>
            </a:xfrm>
          </p:grpSpPr>
          <p:cxnSp>
            <p:nvCxnSpPr>
              <p:cNvPr id="66" name="Connettore 1 15"/>
              <p:cNvCxnSpPr/>
              <p:nvPr/>
            </p:nvCxnSpPr>
            <p:spPr>
              <a:xfrm>
                <a:off x="3707904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CasellaDiTesto 66"/>
              <p:cNvSpPr txBox="1"/>
              <p:nvPr/>
            </p:nvSpPr>
            <p:spPr>
              <a:xfrm>
                <a:off x="3416902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20</a:t>
                </a:r>
                <a:endParaRPr lang="en-US" sz="1600" dirty="0"/>
              </a:p>
            </p:txBody>
          </p:sp>
        </p:grpSp>
        <p:grpSp>
          <p:nvGrpSpPr>
            <p:cNvPr id="16" name="Gruppo 38"/>
            <p:cNvGrpSpPr/>
            <p:nvPr/>
          </p:nvGrpSpPr>
          <p:grpSpPr>
            <a:xfrm>
              <a:off x="1759205" y="5397517"/>
              <a:ext cx="337296" cy="390166"/>
              <a:chOff x="4060774" y="4458601"/>
              <a:chExt cx="590644" cy="544317"/>
            </a:xfrm>
          </p:grpSpPr>
          <p:cxnSp>
            <p:nvCxnSpPr>
              <p:cNvPr id="64" name="Connettore 1 18"/>
              <p:cNvCxnSpPr/>
              <p:nvPr/>
            </p:nvCxnSpPr>
            <p:spPr>
              <a:xfrm>
                <a:off x="4355975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CasellaDiTesto 64"/>
              <p:cNvSpPr txBox="1"/>
              <p:nvPr/>
            </p:nvSpPr>
            <p:spPr>
              <a:xfrm>
                <a:off x="4060774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30</a:t>
                </a:r>
                <a:endParaRPr lang="en-US" sz="1600" dirty="0"/>
              </a:p>
            </p:txBody>
          </p:sp>
        </p:grpSp>
        <p:grpSp>
          <p:nvGrpSpPr>
            <p:cNvPr id="17" name="Gruppo 39"/>
            <p:cNvGrpSpPr/>
            <p:nvPr/>
          </p:nvGrpSpPr>
          <p:grpSpPr>
            <a:xfrm>
              <a:off x="2131695" y="5397517"/>
              <a:ext cx="337296" cy="390166"/>
              <a:chOff x="4713046" y="4458601"/>
              <a:chExt cx="590644" cy="544317"/>
            </a:xfrm>
          </p:grpSpPr>
          <p:cxnSp>
            <p:nvCxnSpPr>
              <p:cNvPr id="62" name="Connettore 1 19"/>
              <p:cNvCxnSpPr/>
              <p:nvPr/>
            </p:nvCxnSpPr>
            <p:spPr>
              <a:xfrm>
                <a:off x="5004048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CasellaDiTesto 62"/>
              <p:cNvSpPr txBox="1"/>
              <p:nvPr/>
            </p:nvSpPr>
            <p:spPr>
              <a:xfrm>
                <a:off x="4713046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40</a:t>
                </a:r>
                <a:endParaRPr lang="en-US" sz="1600" dirty="0"/>
              </a:p>
            </p:txBody>
          </p:sp>
        </p:grpSp>
        <p:grpSp>
          <p:nvGrpSpPr>
            <p:cNvPr id="26" name="Gruppo 40"/>
            <p:cNvGrpSpPr/>
            <p:nvPr/>
          </p:nvGrpSpPr>
          <p:grpSpPr>
            <a:xfrm>
              <a:off x="2501786" y="5397517"/>
              <a:ext cx="337296" cy="390166"/>
              <a:chOff x="5361118" y="4458601"/>
              <a:chExt cx="590644" cy="544317"/>
            </a:xfrm>
          </p:grpSpPr>
          <p:cxnSp>
            <p:nvCxnSpPr>
              <p:cNvPr id="60" name="Connettore 1 22"/>
              <p:cNvCxnSpPr/>
              <p:nvPr/>
            </p:nvCxnSpPr>
            <p:spPr>
              <a:xfrm>
                <a:off x="5652120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CasellaDiTesto 60"/>
              <p:cNvSpPr txBox="1"/>
              <p:nvPr/>
            </p:nvSpPr>
            <p:spPr>
              <a:xfrm>
                <a:off x="5361118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50</a:t>
                </a:r>
                <a:endParaRPr lang="en-US" sz="1600" dirty="0"/>
              </a:p>
            </p:txBody>
          </p:sp>
        </p:grpSp>
        <p:grpSp>
          <p:nvGrpSpPr>
            <p:cNvPr id="27" name="Gruppo 41"/>
            <p:cNvGrpSpPr/>
            <p:nvPr/>
          </p:nvGrpSpPr>
          <p:grpSpPr>
            <a:xfrm>
              <a:off x="2872385" y="5397517"/>
              <a:ext cx="337296" cy="390166"/>
              <a:chOff x="6010078" y="4458601"/>
              <a:chExt cx="590644" cy="544317"/>
            </a:xfrm>
          </p:grpSpPr>
          <p:cxnSp>
            <p:nvCxnSpPr>
              <p:cNvPr id="58" name="Connettore 1 23"/>
              <p:cNvCxnSpPr/>
              <p:nvPr/>
            </p:nvCxnSpPr>
            <p:spPr>
              <a:xfrm>
                <a:off x="630019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CasellaDiTesto 58"/>
              <p:cNvSpPr txBox="1"/>
              <p:nvPr/>
            </p:nvSpPr>
            <p:spPr>
              <a:xfrm>
                <a:off x="6010078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60</a:t>
                </a:r>
                <a:endParaRPr lang="en-US" sz="1600" dirty="0"/>
              </a:p>
            </p:txBody>
          </p:sp>
        </p:grpSp>
        <p:grpSp>
          <p:nvGrpSpPr>
            <p:cNvPr id="30" name="Gruppo 77"/>
            <p:cNvGrpSpPr/>
            <p:nvPr/>
          </p:nvGrpSpPr>
          <p:grpSpPr>
            <a:xfrm>
              <a:off x="813268" y="2710876"/>
              <a:ext cx="2415702" cy="2740347"/>
              <a:chOff x="804447" y="2720402"/>
              <a:chExt cx="2815053" cy="2740347"/>
            </a:xfrm>
          </p:grpSpPr>
          <p:sp>
            <p:nvSpPr>
              <p:cNvPr id="18" name="Figura a mano libera 17"/>
              <p:cNvSpPr/>
              <p:nvPr/>
            </p:nvSpPr>
            <p:spPr>
              <a:xfrm>
                <a:off x="3040063" y="4627674"/>
                <a:ext cx="206299" cy="468595"/>
              </a:xfrm>
              <a:custGeom>
                <a:avLst/>
                <a:gdLst>
                  <a:gd name="connsiteX0" fmla="*/ 0 w 330315"/>
                  <a:gd name="connsiteY0" fmla="*/ 674422 h 674422"/>
                  <a:gd name="connsiteX1" fmla="*/ 53788 w 330315"/>
                  <a:gd name="connsiteY1" fmla="*/ 628909 h 674422"/>
                  <a:gd name="connsiteX2" fmla="*/ 107576 w 330315"/>
                  <a:gd name="connsiteY2" fmla="*/ 550295 h 674422"/>
                  <a:gd name="connsiteX3" fmla="*/ 177915 w 330315"/>
                  <a:gd name="connsiteY3" fmla="*/ 442719 h 674422"/>
                  <a:gd name="connsiteX4" fmla="*/ 260666 w 330315"/>
                  <a:gd name="connsiteY4" fmla="*/ 260666 h 674422"/>
                  <a:gd name="connsiteX5" fmla="*/ 293766 w 330315"/>
                  <a:gd name="connsiteY5" fmla="*/ 153090 h 674422"/>
                  <a:gd name="connsiteX6" fmla="*/ 326867 w 330315"/>
                  <a:gd name="connsiteY6" fmla="*/ 20688 h 674422"/>
                  <a:gd name="connsiteX7" fmla="*/ 314454 w 330315"/>
                  <a:gd name="connsiteY7" fmla="*/ 28963 h 674422"/>
                  <a:gd name="connsiteX0" fmla="*/ 0 w 326867"/>
                  <a:gd name="connsiteY0" fmla="*/ 653734 h 653734"/>
                  <a:gd name="connsiteX1" fmla="*/ 53788 w 326867"/>
                  <a:gd name="connsiteY1" fmla="*/ 608221 h 653734"/>
                  <a:gd name="connsiteX2" fmla="*/ 107576 w 326867"/>
                  <a:gd name="connsiteY2" fmla="*/ 529607 h 653734"/>
                  <a:gd name="connsiteX3" fmla="*/ 177915 w 326867"/>
                  <a:gd name="connsiteY3" fmla="*/ 422031 h 653734"/>
                  <a:gd name="connsiteX4" fmla="*/ 260666 w 326867"/>
                  <a:gd name="connsiteY4" fmla="*/ 239978 h 653734"/>
                  <a:gd name="connsiteX5" fmla="*/ 293766 w 326867"/>
                  <a:gd name="connsiteY5" fmla="*/ 132402 h 653734"/>
                  <a:gd name="connsiteX6" fmla="*/ 326867 w 326867"/>
                  <a:gd name="connsiteY6" fmla="*/ 0 h 653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6867" h="653734">
                    <a:moveTo>
                      <a:pt x="0" y="653734"/>
                    </a:moveTo>
                    <a:cubicBezTo>
                      <a:pt x="17929" y="641321"/>
                      <a:pt x="35859" y="628909"/>
                      <a:pt x="53788" y="608221"/>
                    </a:cubicBezTo>
                    <a:cubicBezTo>
                      <a:pt x="71717" y="587533"/>
                      <a:pt x="86888" y="560639"/>
                      <a:pt x="107576" y="529607"/>
                    </a:cubicBezTo>
                    <a:cubicBezTo>
                      <a:pt x="128264" y="498575"/>
                      <a:pt x="152400" y="470302"/>
                      <a:pt x="177915" y="422031"/>
                    </a:cubicBezTo>
                    <a:cubicBezTo>
                      <a:pt x="203430" y="373760"/>
                      <a:pt x="241357" y="288250"/>
                      <a:pt x="260666" y="239978"/>
                    </a:cubicBezTo>
                    <a:cubicBezTo>
                      <a:pt x="279975" y="191706"/>
                      <a:pt x="282733" y="172398"/>
                      <a:pt x="293766" y="132402"/>
                    </a:cubicBezTo>
                    <a:cubicBezTo>
                      <a:pt x="304799" y="92406"/>
                      <a:pt x="323419" y="20688"/>
                      <a:pt x="326867" y="0"/>
                    </a:cubicBezTo>
                  </a:path>
                </a:pathLst>
              </a:cu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Connettore 1 18"/>
              <p:cNvCxnSpPr>
                <a:stCxn id="18" idx="0"/>
              </p:cNvCxnSpPr>
              <p:nvPr/>
            </p:nvCxnSpPr>
            <p:spPr>
              <a:xfrm flipH="1">
                <a:off x="2076968" y="5096269"/>
                <a:ext cx="963096" cy="107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ttore 1 19"/>
              <p:cNvCxnSpPr/>
              <p:nvPr/>
            </p:nvCxnSpPr>
            <p:spPr>
              <a:xfrm flipH="1">
                <a:off x="849894" y="5097349"/>
                <a:ext cx="1227074" cy="30969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ttore 1 20"/>
              <p:cNvCxnSpPr/>
              <p:nvPr/>
            </p:nvCxnSpPr>
            <p:spPr>
              <a:xfrm flipH="1">
                <a:off x="804447" y="5407039"/>
                <a:ext cx="45447" cy="5161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ttore 1 21"/>
              <p:cNvCxnSpPr/>
              <p:nvPr/>
            </p:nvCxnSpPr>
            <p:spPr>
              <a:xfrm flipV="1">
                <a:off x="3274000" y="2980093"/>
                <a:ext cx="0" cy="248065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ttore 1 75"/>
              <p:cNvCxnSpPr/>
              <p:nvPr/>
            </p:nvCxnSpPr>
            <p:spPr>
              <a:xfrm flipV="1">
                <a:off x="3246948" y="2975542"/>
                <a:ext cx="0" cy="165225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Rettangolo 80"/>
              <p:cNvSpPr/>
              <p:nvPr/>
            </p:nvSpPr>
            <p:spPr>
              <a:xfrm>
                <a:off x="2951398" y="2720402"/>
                <a:ext cx="66810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00B050"/>
                    </a:solidFill>
                    <a:latin typeface="Calibri" pitchFamily="34" charset="0"/>
                  </a:rPr>
                  <a:t>4 ns</a:t>
                </a:r>
                <a:endParaRPr lang="en-US" sz="1400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34" name="Gruppo 37"/>
            <p:cNvGrpSpPr/>
            <p:nvPr/>
          </p:nvGrpSpPr>
          <p:grpSpPr>
            <a:xfrm>
              <a:off x="3216484" y="5396271"/>
              <a:ext cx="393056" cy="390166"/>
              <a:chOff x="3368085" y="4458601"/>
              <a:chExt cx="688287" cy="544317"/>
            </a:xfrm>
          </p:grpSpPr>
          <p:cxnSp>
            <p:nvCxnSpPr>
              <p:cNvPr id="135" name="Connettore 1 15"/>
              <p:cNvCxnSpPr/>
              <p:nvPr/>
            </p:nvCxnSpPr>
            <p:spPr>
              <a:xfrm>
                <a:off x="3707903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CasellaDiTesto 135"/>
              <p:cNvSpPr txBox="1"/>
              <p:nvPr/>
            </p:nvSpPr>
            <p:spPr>
              <a:xfrm>
                <a:off x="3368085" y="4530604"/>
                <a:ext cx="688287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70</a:t>
                </a:r>
                <a:endParaRPr lang="en-US" sz="1600" dirty="0"/>
              </a:p>
            </p:txBody>
          </p:sp>
        </p:grpSp>
        <p:grpSp>
          <p:nvGrpSpPr>
            <p:cNvPr id="35" name="Gruppo 38"/>
            <p:cNvGrpSpPr/>
            <p:nvPr/>
          </p:nvGrpSpPr>
          <p:grpSpPr>
            <a:xfrm>
              <a:off x="3584177" y="5396271"/>
              <a:ext cx="393056" cy="390166"/>
              <a:chOff x="4011957" y="4458601"/>
              <a:chExt cx="688287" cy="544317"/>
            </a:xfrm>
          </p:grpSpPr>
          <p:cxnSp>
            <p:nvCxnSpPr>
              <p:cNvPr id="133" name="Connettore 1 18"/>
              <p:cNvCxnSpPr/>
              <p:nvPr/>
            </p:nvCxnSpPr>
            <p:spPr>
              <a:xfrm>
                <a:off x="4355976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CasellaDiTesto 133"/>
              <p:cNvSpPr txBox="1"/>
              <p:nvPr/>
            </p:nvSpPr>
            <p:spPr>
              <a:xfrm>
                <a:off x="4011957" y="4530604"/>
                <a:ext cx="688287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80</a:t>
                </a:r>
                <a:endParaRPr lang="en-US" sz="1600" dirty="0"/>
              </a:p>
            </p:txBody>
          </p:sp>
        </p:grpSp>
        <p:grpSp>
          <p:nvGrpSpPr>
            <p:cNvPr id="36" name="Gruppo 39"/>
            <p:cNvGrpSpPr/>
            <p:nvPr/>
          </p:nvGrpSpPr>
          <p:grpSpPr>
            <a:xfrm>
              <a:off x="3956667" y="5396271"/>
              <a:ext cx="393056" cy="390166"/>
              <a:chOff x="4664229" y="4458601"/>
              <a:chExt cx="688287" cy="544317"/>
            </a:xfrm>
          </p:grpSpPr>
          <p:cxnSp>
            <p:nvCxnSpPr>
              <p:cNvPr id="131" name="Connettore 1 19"/>
              <p:cNvCxnSpPr/>
              <p:nvPr/>
            </p:nvCxnSpPr>
            <p:spPr>
              <a:xfrm>
                <a:off x="500405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CasellaDiTesto 131"/>
              <p:cNvSpPr txBox="1"/>
              <p:nvPr/>
            </p:nvSpPr>
            <p:spPr>
              <a:xfrm>
                <a:off x="4664229" y="4530604"/>
                <a:ext cx="688287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90</a:t>
                </a:r>
                <a:endParaRPr lang="en-US" sz="1600" dirty="0"/>
              </a:p>
            </p:txBody>
          </p:sp>
        </p:grpSp>
        <p:grpSp>
          <p:nvGrpSpPr>
            <p:cNvPr id="37" name="Gruppo 39"/>
            <p:cNvGrpSpPr/>
            <p:nvPr/>
          </p:nvGrpSpPr>
          <p:grpSpPr>
            <a:xfrm>
              <a:off x="4279246" y="5400675"/>
              <a:ext cx="497252" cy="390166"/>
              <a:chOff x="4572993" y="4458601"/>
              <a:chExt cx="870745" cy="544317"/>
            </a:xfrm>
          </p:grpSpPr>
          <p:cxnSp>
            <p:nvCxnSpPr>
              <p:cNvPr id="152" name="Connettore 1 19"/>
              <p:cNvCxnSpPr/>
              <p:nvPr/>
            </p:nvCxnSpPr>
            <p:spPr>
              <a:xfrm>
                <a:off x="500405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3" name="CasellaDiTesto 152"/>
              <p:cNvSpPr txBox="1"/>
              <p:nvPr/>
            </p:nvSpPr>
            <p:spPr>
              <a:xfrm>
                <a:off x="4572993" y="4530604"/>
                <a:ext cx="870745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100</a:t>
                </a:r>
                <a:endParaRPr lang="en-US" sz="1600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064547" y="3712369"/>
            <a:ext cx="581025" cy="296703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5464" y="3136392"/>
            <a:ext cx="4275757" cy="3208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4368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806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96980" y="0"/>
            <a:ext cx="4347020" cy="326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064547" y="3102769"/>
            <a:ext cx="581025" cy="296703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5465" y="3136392"/>
            <a:ext cx="4275757" cy="3208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96980" y="0"/>
            <a:ext cx="4347020" cy="326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4347020" cy="326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5543" y="3136900"/>
            <a:ext cx="4275757" cy="3208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064547" y="2540794"/>
            <a:ext cx="581025" cy="296703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4347020" cy="326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96980" y="0"/>
            <a:ext cx="4347020" cy="326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38834" y="3124200"/>
            <a:ext cx="4305166" cy="3230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ttangolo 16"/>
          <p:cNvSpPr/>
          <p:nvPr/>
        </p:nvSpPr>
        <p:spPr>
          <a:xfrm rot="16200000">
            <a:off x="2064547" y="2131218"/>
            <a:ext cx="581025" cy="296703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4347020" cy="326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96980" y="0"/>
            <a:ext cx="4347020" cy="326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751784"/>
            <a:ext cx="8001000" cy="1686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3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 possible reason of the absence of any visible degradation could be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that the beam does not interact with the cloud for a sufficiently long time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mtClean="0">
                <a:solidFill>
                  <a:schemeClr val="tx2"/>
                </a:solidFill>
                <a:latin typeface="Calibri" pitchFamily="34" charset="0"/>
              </a:rPr>
              <a:t>To check this possibility in 2001 test were made by </a:t>
            </a:r>
            <a:r>
              <a:rPr lang="en-US" b="1" smtClean="0">
                <a:solidFill>
                  <a:srgbClr val="FF0000"/>
                </a:solidFill>
                <a:latin typeface="Calibri" pitchFamily="34" charset="0"/>
              </a:rPr>
              <a:t>storing for about 100 ms </a:t>
            </a:r>
            <a:r>
              <a:rPr lang="en-US" smtClean="0">
                <a:solidFill>
                  <a:schemeClr val="tx2"/>
                </a:solidFill>
                <a:latin typeface="Calibri" pitchFamily="34" charset="0"/>
              </a:rPr>
              <a:t>a 25ns beam with b.len.=11 ns</a:t>
            </a: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9" name="Rettangolo 88"/>
          <p:cNvSpPr/>
          <p:nvPr/>
        </p:nvSpPr>
        <p:spPr>
          <a:xfrm>
            <a:off x="152400" y="62484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it-IT" sz="1200" b="1" dirty="0" smtClean="0">
                <a:solidFill>
                  <a:schemeClr val="tx2"/>
                </a:solidFill>
              </a:rPr>
              <a:t>R. Cappi, M. </a:t>
            </a:r>
            <a:r>
              <a:rPr lang="it-IT" sz="1200" b="1" dirty="0" err="1" smtClean="0">
                <a:solidFill>
                  <a:schemeClr val="tx2"/>
                </a:solidFill>
              </a:rPr>
              <a:t>Giovannozzi</a:t>
            </a:r>
            <a:r>
              <a:rPr lang="it-IT" sz="1200" b="1" dirty="0" smtClean="0">
                <a:solidFill>
                  <a:schemeClr val="tx2"/>
                </a:solidFill>
              </a:rPr>
              <a:t>, E. </a:t>
            </a:r>
            <a:r>
              <a:rPr lang="it-IT" sz="1200" b="1" dirty="0" err="1" smtClean="0">
                <a:solidFill>
                  <a:schemeClr val="tx2"/>
                </a:solidFill>
              </a:rPr>
              <a:t>Metral</a:t>
            </a:r>
            <a:r>
              <a:rPr lang="it-IT" sz="1200" b="1" dirty="0" smtClean="0">
                <a:solidFill>
                  <a:schemeClr val="tx2"/>
                </a:solidFill>
              </a:rPr>
              <a:t>, G. </a:t>
            </a:r>
            <a:r>
              <a:rPr lang="it-IT" sz="1200" b="1" dirty="0" err="1" smtClean="0">
                <a:solidFill>
                  <a:schemeClr val="tx2"/>
                </a:solidFill>
              </a:rPr>
              <a:t>Métral</a:t>
            </a:r>
            <a:r>
              <a:rPr lang="it-IT" sz="1200" b="1" dirty="0" smtClean="0">
                <a:solidFill>
                  <a:schemeClr val="tx2"/>
                </a:solidFill>
              </a:rPr>
              <a:t>, G. </a:t>
            </a:r>
            <a:r>
              <a:rPr lang="it-IT" sz="1200" b="1" dirty="0" err="1" smtClean="0">
                <a:solidFill>
                  <a:schemeClr val="tx2"/>
                </a:solidFill>
              </a:rPr>
              <a:t>Rumolo</a:t>
            </a:r>
            <a:r>
              <a:rPr lang="it-IT" sz="1200" b="1" dirty="0" smtClean="0">
                <a:solidFill>
                  <a:schemeClr val="tx2"/>
                </a:solidFill>
              </a:rPr>
              <a:t>  and F. </a:t>
            </a:r>
            <a:r>
              <a:rPr lang="it-IT" sz="1200" b="1" dirty="0" err="1" smtClean="0">
                <a:solidFill>
                  <a:schemeClr val="tx2"/>
                </a:solidFill>
              </a:rPr>
              <a:t>Zimmermann</a:t>
            </a:r>
            <a:r>
              <a:rPr lang="it-IT" sz="1200" dirty="0" smtClean="0">
                <a:solidFill>
                  <a:schemeClr val="tx2"/>
                </a:solidFill>
              </a:rPr>
              <a:t>, </a:t>
            </a:r>
            <a:r>
              <a:rPr lang="en-US" sz="1200" dirty="0" smtClean="0">
                <a:solidFill>
                  <a:schemeClr val="tx2"/>
                </a:solidFill>
              </a:rPr>
              <a:t>"Electron cloud buildup and related instability in the CERN Proton Synchrotron." </a:t>
            </a:r>
            <a:r>
              <a:rPr lang="en-US" sz="1200" i="1" dirty="0" smtClean="0">
                <a:solidFill>
                  <a:schemeClr val="tx2"/>
                </a:solidFill>
              </a:rPr>
              <a:t>Physical Review Special Topics-Accelerators and Beams</a:t>
            </a:r>
            <a:r>
              <a:rPr lang="en-US" sz="1200" dirty="0" smtClean="0">
                <a:solidFill>
                  <a:schemeClr val="tx2"/>
                </a:solidFill>
              </a:rPr>
              <a:t> 5.9 (2002): 094401.</a:t>
            </a:r>
            <a:endParaRPr lang="en-US" sz="1200" baseline="30000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77" name="Gruppo 81"/>
          <p:cNvGrpSpPr/>
          <p:nvPr/>
        </p:nvGrpSpPr>
        <p:grpSpPr>
          <a:xfrm>
            <a:off x="145833" y="2552806"/>
            <a:ext cx="4730967" cy="3466994"/>
            <a:chOff x="145833" y="2552806"/>
            <a:chExt cx="4730967" cy="3466994"/>
          </a:xfrm>
        </p:grpSpPr>
        <p:sp>
          <p:nvSpPr>
            <p:cNvPr id="78" name="Rettangolo 77"/>
            <p:cNvSpPr/>
            <p:nvPr/>
          </p:nvSpPr>
          <p:spPr>
            <a:xfrm>
              <a:off x="2743201" y="2754505"/>
              <a:ext cx="457200" cy="2700784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ttangolo 81"/>
            <p:cNvSpPr/>
            <p:nvPr/>
          </p:nvSpPr>
          <p:spPr>
            <a:xfrm>
              <a:off x="815133" y="2754505"/>
              <a:ext cx="1928067" cy="2705003"/>
            </a:xfrm>
            <a:prstGeom prst="rect">
              <a:avLst/>
            </a:prstGeom>
            <a:solidFill>
              <a:schemeClr val="accent6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3" name="Connettore 1 82"/>
            <p:cNvCxnSpPr/>
            <p:nvPr/>
          </p:nvCxnSpPr>
          <p:spPr>
            <a:xfrm>
              <a:off x="2897981" y="2969223"/>
              <a:ext cx="4524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2 83"/>
            <p:cNvCxnSpPr/>
            <p:nvPr/>
          </p:nvCxnSpPr>
          <p:spPr>
            <a:xfrm flipV="1">
              <a:off x="804447" y="2552806"/>
              <a:ext cx="0" cy="29058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5" name="Gruppo 50"/>
            <p:cNvGrpSpPr/>
            <p:nvPr/>
          </p:nvGrpSpPr>
          <p:grpSpPr>
            <a:xfrm>
              <a:off x="373068" y="2815199"/>
              <a:ext cx="481334" cy="2307280"/>
              <a:chOff x="1728270" y="1490807"/>
              <a:chExt cx="762641" cy="3218874"/>
            </a:xfrm>
          </p:grpSpPr>
          <p:grpSp>
            <p:nvGrpSpPr>
              <p:cNvPr id="138" name="Gruppo 49"/>
              <p:cNvGrpSpPr/>
              <p:nvPr/>
            </p:nvGrpSpPr>
            <p:grpSpPr>
              <a:xfrm>
                <a:off x="1828745" y="4371127"/>
                <a:ext cx="662166" cy="338554"/>
                <a:chOff x="1828745" y="4371127"/>
                <a:chExt cx="662166" cy="338554"/>
              </a:xfrm>
            </p:grpSpPr>
            <p:cxnSp>
              <p:nvCxnSpPr>
                <p:cNvPr id="156" name="Connettore 1 155"/>
                <p:cNvCxnSpPr/>
                <p:nvPr/>
              </p:nvCxnSpPr>
              <p:spPr>
                <a:xfrm rot="16200000">
                  <a:off x="2454907" y="4574980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7" name="CasellaDiTesto 156"/>
                <p:cNvSpPr txBox="1"/>
                <p:nvPr/>
              </p:nvSpPr>
              <p:spPr>
                <a:xfrm>
                  <a:off x="1828745" y="4371127"/>
                  <a:ext cx="39305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50</a:t>
                  </a:r>
                  <a:endParaRPr lang="en-US" sz="1600" dirty="0"/>
                </a:p>
              </p:txBody>
            </p:sp>
          </p:grpSp>
          <p:grpSp>
            <p:nvGrpSpPr>
              <p:cNvPr id="139" name="Gruppo 47"/>
              <p:cNvGrpSpPr/>
              <p:nvPr/>
            </p:nvGrpSpPr>
            <p:grpSpPr>
              <a:xfrm>
                <a:off x="1728272" y="3218999"/>
                <a:ext cx="762639" cy="338554"/>
                <a:chOff x="1728272" y="3218999"/>
                <a:chExt cx="762639" cy="338554"/>
              </a:xfrm>
            </p:grpSpPr>
            <p:cxnSp>
              <p:nvCxnSpPr>
                <p:cNvPr id="154" name="Connettore 1 153"/>
                <p:cNvCxnSpPr/>
                <p:nvPr/>
              </p:nvCxnSpPr>
              <p:spPr>
                <a:xfrm rot="16200000">
                  <a:off x="2454907" y="3419504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5" name="CasellaDiTesto 154"/>
                <p:cNvSpPr txBox="1"/>
                <p:nvPr/>
              </p:nvSpPr>
              <p:spPr>
                <a:xfrm>
                  <a:off x="1728272" y="3218999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150</a:t>
                  </a:r>
                  <a:endParaRPr lang="en-US" sz="1600" dirty="0"/>
                </a:p>
              </p:txBody>
            </p:sp>
          </p:grpSp>
          <p:grpSp>
            <p:nvGrpSpPr>
              <p:cNvPr id="140" name="Gruppo 45"/>
              <p:cNvGrpSpPr/>
              <p:nvPr/>
            </p:nvGrpSpPr>
            <p:grpSpPr>
              <a:xfrm>
                <a:off x="1728270" y="2066871"/>
                <a:ext cx="762641" cy="338554"/>
                <a:chOff x="1728270" y="2066871"/>
                <a:chExt cx="762641" cy="338554"/>
              </a:xfrm>
            </p:grpSpPr>
            <p:cxnSp>
              <p:nvCxnSpPr>
                <p:cNvPr id="150" name="Connettore 1 149"/>
                <p:cNvCxnSpPr/>
                <p:nvPr/>
              </p:nvCxnSpPr>
              <p:spPr>
                <a:xfrm rot="16200000">
                  <a:off x="2454907" y="2264028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1" name="CasellaDiTesto 150"/>
                <p:cNvSpPr txBox="1"/>
                <p:nvPr/>
              </p:nvSpPr>
              <p:spPr>
                <a:xfrm>
                  <a:off x="1728270" y="2066871"/>
                  <a:ext cx="49725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250</a:t>
                  </a:r>
                  <a:endParaRPr lang="en-US" sz="1600" dirty="0"/>
                </a:p>
              </p:txBody>
            </p:sp>
          </p:grpSp>
          <p:grpSp>
            <p:nvGrpSpPr>
              <p:cNvPr id="141" name="Gruppo 44"/>
              <p:cNvGrpSpPr/>
              <p:nvPr/>
            </p:nvGrpSpPr>
            <p:grpSpPr>
              <a:xfrm>
                <a:off x="1728272" y="1490807"/>
                <a:ext cx="762639" cy="338554"/>
                <a:chOff x="1728272" y="1490807"/>
                <a:chExt cx="762639" cy="338554"/>
              </a:xfrm>
            </p:grpSpPr>
            <p:cxnSp>
              <p:nvCxnSpPr>
                <p:cNvPr id="148" name="Connettore 1 147"/>
                <p:cNvCxnSpPr/>
                <p:nvPr/>
              </p:nvCxnSpPr>
              <p:spPr>
                <a:xfrm rot="16200000">
                  <a:off x="2454907" y="1686290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9" name="CasellaDiTesto 148"/>
                <p:cNvSpPr txBox="1"/>
                <p:nvPr/>
              </p:nvSpPr>
              <p:spPr>
                <a:xfrm>
                  <a:off x="1728272" y="1490807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300</a:t>
                  </a:r>
                  <a:endParaRPr lang="en-US" sz="1600" dirty="0"/>
                </a:p>
              </p:txBody>
            </p:sp>
          </p:grpSp>
          <p:grpSp>
            <p:nvGrpSpPr>
              <p:cNvPr id="142" name="Gruppo 46"/>
              <p:cNvGrpSpPr/>
              <p:nvPr/>
            </p:nvGrpSpPr>
            <p:grpSpPr>
              <a:xfrm>
                <a:off x="1728272" y="2635393"/>
                <a:ext cx="762639" cy="338554"/>
                <a:chOff x="1728272" y="2635393"/>
                <a:chExt cx="762639" cy="338554"/>
              </a:xfrm>
            </p:grpSpPr>
            <p:cxnSp>
              <p:nvCxnSpPr>
                <p:cNvPr id="146" name="Connettore 1 145"/>
                <p:cNvCxnSpPr/>
                <p:nvPr/>
              </p:nvCxnSpPr>
              <p:spPr>
                <a:xfrm rot="16200000">
                  <a:off x="2454907" y="2841766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7" name="CasellaDiTesto 146"/>
                <p:cNvSpPr txBox="1"/>
                <p:nvPr/>
              </p:nvSpPr>
              <p:spPr>
                <a:xfrm>
                  <a:off x="1728272" y="2635393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200</a:t>
                  </a:r>
                  <a:endParaRPr lang="en-US" sz="1600" dirty="0"/>
                </a:p>
              </p:txBody>
            </p:sp>
          </p:grpSp>
          <p:grpSp>
            <p:nvGrpSpPr>
              <p:cNvPr id="143" name="Gruppo 48"/>
              <p:cNvGrpSpPr/>
              <p:nvPr/>
            </p:nvGrpSpPr>
            <p:grpSpPr>
              <a:xfrm>
                <a:off x="1728271" y="3787521"/>
                <a:ext cx="762640" cy="338554"/>
                <a:chOff x="1728271" y="3787521"/>
                <a:chExt cx="762640" cy="338554"/>
              </a:xfrm>
            </p:grpSpPr>
            <p:cxnSp>
              <p:nvCxnSpPr>
                <p:cNvPr id="144" name="Connettore 1 143"/>
                <p:cNvCxnSpPr/>
                <p:nvPr/>
              </p:nvCxnSpPr>
              <p:spPr>
                <a:xfrm rot="16200000">
                  <a:off x="2454907" y="3997242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5" name="CasellaDiTesto 144"/>
                <p:cNvSpPr txBox="1"/>
                <p:nvPr/>
              </p:nvSpPr>
              <p:spPr>
                <a:xfrm>
                  <a:off x="1728271" y="3787521"/>
                  <a:ext cx="49725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100</a:t>
                  </a:r>
                  <a:endParaRPr lang="en-US" sz="1600" dirty="0"/>
                </a:p>
              </p:txBody>
            </p:sp>
          </p:grpSp>
        </p:grpSp>
        <p:sp>
          <p:nvSpPr>
            <p:cNvPr id="86" name="CasellaDiTesto 85"/>
            <p:cNvSpPr txBox="1"/>
            <p:nvPr/>
          </p:nvSpPr>
          <p:spPr>
            <a:xfrm rot="16200000">
              <a:off x="-1052691" y="3957792"/>
              <a:ext cx="27356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40 MHz RF Voltage [kV]</a:t>
              </a:r>
              <a:endParaRPr lang="en-US" sz="1600" b="1" dirty="0"/>
            </a:p>
          </p:txBody>
        </p:sp>
        <p:sp>
          <p:nvSpPr>
            <p:cNvPr id="87" name="CasellaDiTesto 86"/>
            <p:cNvSpPr txBox="1"/>
            <p:nvPr/>
          </p:nvSpPr>
          <p:spPr>
            <a:xfrm>
              <a:off x="804446" y="5681246"/>
              <a:ext cx="35471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Time [ms]</a:t>
              </a:r>
              <a:endParaRPr lang="en-US" sz="1600" b="1" dirty="0"/>
            </a:p>
          </p:txBody>
        </p:sp>
        <p:cxnSp>
          <p:nvCxnSpPr>
            <p:cNvPr id="88" name="Connettore 2 87"/>
            <p:cNvCxnSpPr/>
            <p:nvPr/>
          </p:nvCxnSpPr>
          <p:spPr>
            <a:xfrm>
              <a:off x="804447" y="5458655"/>
              <a:ext cx="407235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Rettangolo 89"/>
            <p:cNvSpPr/>
            <p:nvPr/>
          </p:nvSpPr>
          <p:spPr>
            <a:xfrm>
              <a:off x="1905000" y="4800600"/>
              <a:ext cx="969554" cy="2206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b.l.≈14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91" name="Rettangolo 90"/>
            <p:cNvSpPr/>
            <p:nvPr/>
          </p:nvSpPr>
          <p:spPr>
            <a:xfrm>
              <a:off x="2260600" y="4432300"/>
              <a:ext cx="8427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11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92" name="CasellaDiTesto 24"/>
            <p:cNvSpPr txBox="1"/>
            <p:nvPr/>
          </p:nvSpPr>
          <p:spPr>
            <a:xfrm>
              <a:off x="693806" y="5449129"/>
              <a:ext cx="2478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0</a:t>
              </a:r>
              <a:endParaRPr lang="en-US" sz="1600" dirty="0"/>
            </a:p>
          </p:txBody>
        </p:sp>
        <p:grpSp>
          <p:nvGrpSpPr>
            <p:cNvPr id="93" name="Gruppo 36"/>
            <p:cNvGrpSpPr/>
            <p:nvPr/>
          </p:nvGrpSpPr>
          <p:grpSpPr>
            <a:xfrm>
              <a:off x="1018700" y="5397517"/>
              <a:ext cx="337296" cy="390166"/>
              <a:chOff x="2764067" y="4458601"/>
              <a:chExt cx="590644" cy="544317"/>
            </a:xfrm>
          </p:grpSpPr>
          <p:cxnSp>
            <p:nvCxnSpPr>
              <p:cNvPr id="130" name="Connettore 1 129"/>
              <p:cNvCxnSpPr/>
              <p:nvPr/>
            </p:nvCxnSpPr>
            <p:spPr>
              <a:xfrm>
                <a:off x="305983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7" name="CasellaDiTesto 136"/>
              <p:cNvSpPr txBox="1"/>
              <p:nvPr/>
            </p:nvSpPr>
            <p:spPr>
              <a:xfrm>
                <a:off x="2764067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10</a:t>
                </a:r>
                <a:endParaRPr lang="en-US" sz="1600" dirty="0"/>
              </a:p>
            </p:txBody>
          </p:sp>
        </p:grpSp>
        <p:grpSp>
          <p:nvGrpSpPr>
            <p:cNvPr id="94" name="Gruppo 37"/>
            <p:cNvGrpSpPr/>
            <p:nvPr/>
          </p:nvGrpSpPr>
          <p:grpSpPr>
            <a:xfrm>
              <a:off x="1391512" y="5397517"/>
              <a:ext cx="337296" cy="390166"/>
              <a:chOff x="3416902" y="4458601"/>
              <a:chExt cx="590644" cy="544317"/>
            </a:xfrm>
          </p:grpSpPr>
          <p:cxnSp>
            <p:nvCxnSpPr>
              <p:cNvPr id="128" name="Connettore 1 15"/>
              <p:cNvCxnSpPr/>
              <p:nvPr/>
            </p:nvCxnSpPr>
            <p:spPr>
              <a:xfrm>
                <a:off x="3707904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9" name="CasellaDiTesto 128"/>
              <p:cNvSpPr txBox="1"/>
              <p:nvPr/>
            </p:nvSpPr>
            <p:spPr>
              <a:xfrm>
                <a:off x="3416902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20</a:t>
                </a:r>
                <a:endParaRPr lang="en-US" sz="1600" dirty="0"/>
              </a:p>
            </p:txBody>
          </p:sp>
        </p:grpSp>
        <p:grpSp>
          <p:nvGrpSpPr>
            <p:cNvPr id="95" name="Gruppo 38"/>
            <p:cNvGrpSpPr/>
            <p:nvPr/>
          </p:nvGrpSpPr>
          <p:grpSpPr>
            <a:xfrm>
              <a:off x="1759205" y="5397517"/>
              <a:ext cx="337296" cy="390166"/>
              <a:chOff x="4060774" y="4458601"/>
              <a:chExt cx="590644" cy="544317"/>
            </a:xfrm>
          </p:grpSpPr>
          <p:cxnSp>
            <p:nvCxnSpPr>
              <p:cNvPr id="126" name="Connettore 1 18"/>
              <p:cNvCxnSpPr/>
              <p:nvPr/>
            </p:nvCxnSpPr>
            <p:spPr>
              <a:xfrm>
                <a:off x="4355975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CasellaDiTesto 126"/>
              <p:cNvSpPr txBox="1"/>
              <p:nvPr/>
            </p:nvSpPr>
            <p:spPr>
              <a:xfrm>
                <a:off x="4060774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30</a:t>
                </a:r>
                <a:endParaRPr lang="en-US" sz="1600" dirty="0"/>
              </a:p>
            </p:txBody>
          </p:sp>
        </p:grpSp>
        <p:grpSp>
          <p:nvGrpSpPr>
            <p:cNvPr id="96" name="Gruppo 39"/>
            <p:cNvGrpSpPr/>
            <p:nvPr/>
          </p:nvGrpSpPr>
          <p:grpSpPr>
            <a:xfrm>
              <a:off x="2131695" y="5397517"/>
              <a:ext cx="337296" cy="390166"/>
              <a:chOff x="4713046" y="4458601"/>
              <a:chExt cx="590644" cy="544317"/>
            </a:xfrm>
          </p:grpSpPr>
          <p:cxnSp>
            <p:nvCxnSpPr>
              <p:cNvPr id="124" name="Connettore 1 19"/>
              <p:cNvCxnSpPr/>
              <p:nvPr/>
            </p:nvCxnSpPr>
            <p:spPr>
              <a:xfrm>
                <a:off x="5004048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CasellaDiTesto 124"/>
              <p:cNvSpPr txBox="1"/>
              <p:nvPr/>
            </p:nvSpPr>
            <p:spPr>
              <a:xfrm>
                <a:off x="4713046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40</a:t>
                </a:r>
                <a:endParaRPr lang="en-US" sz="1600" dirty="0"/>
              </a:p>
            </p:txBody>
          </p:sp>
        </p:grpSp>
        <p:grpSp>
          <p:nvGrpSpPr>
            <p:cNvPr id="97" name="Gruppo 40"/>
            <p:cNvGrpSpPr/>
            <p:nvPr/>
          </p:nvGrpSpPr>
          <p:grpSpPr>
            <a:xfrm>
              <a:off x="2501786" y="5397517"/>
              <a:ext cx="337296" cy="390166"/>
              <a:chOff x="5361118" y="4458601"/>
              <a:chExt cx="590644" cy="544317"/>
            </a:xfrm>
          </p:grpSpPr>
          <p:cxnSp>
            <p:nvCxnSpPr>
              <p:cNvPr id="122" name="Connettore 1 22"/>
              <p:cNvCxnSpPr/>
              <p:nvPr/>
            </p:nvCxnSpPr>
            <p:spPr>
              <a:xfrm>
                <a:off x="5652120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" name="CasellaDiTesto 122"/>
              <p:cNvSpPr txBox="1"/>
              <p:nvPr/>
            </p:nvSpPr>
            <p:spPr>
              <a:xfrm>
                <a:off x="5361118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50</a:t>
                </a:r>
                <a:endParaRPr lang="en-US" sz="1600" dirty="0"/>
              </a:p>
            </p:txBody>
          </p:sp>
        </p:grpSp>
        <p:grpSp>
          <p:nvGrpSpPr>
            <p:cNvPr id="98" name="Gruppo 41"/>
            <p:cNvGrpSpPr/>
            <p:nvPr/>
          </p:nvGrpSpPr>
          <p:grpSpPr>
            <a:xfrm>
              <a:off x="2872385" y="5397517"/>
              <a:ext cx="337296" cy="390166"/>
              <a:chOff x="6010078" y="4458601"/>
              <a:chExt cx="590644" cy="544317"/>
            </a:xfrm>
          </p:grpSpPr>
          <p:cxnSp>
            <p:nvCxnSpPr>
              <p:cNvPr id="120" name="Connettore 1 23"/>
              <p:cNvCxnSpPr/>
              <p:nvPr/>
            </p:nvCxnSpPr>
            <p:spPr>
              <a:xfrm>
                <a:off x="630019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CasellaDiTesto 120"/>
              <p:cNvSpPr txBox="1"/>
              <p:nvPr/>
            </p:nvSpPr>
            <p:spPr>
              <a:xfrm>
                <a:off x="6010078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60</a:t>
                </a:r>
                <a:endParaRPr lang="en-US" sz="1600" dirty="0"/>
              </a:p>
            </p:txBody>
          </p:sp>
        </p:grpSp>
        <p:grpSp>
          <p:nvGrpSpPr>
            <p:cNvPr id="99" name="Gruppo 77"/>
            <p:cNvGrpSpPr/>
            <p:nvPr/>
          </p:nvGrpSpPr>
          <p:grpSpPr>
            <a:xfrm>
              <a:off x="813268" y="2710876"/>
              <a:ext cx="2415702" cy="2740347"/>
              <a:chOff x="804447" y="2720402"/>
              <a:chExt cx="2815053" cy="2740347"/>
            </a:xfrm>
          </p:grpSpPr>
          <p:sp>
            <p:nvSpPr>
              <p:cNvPr id="113" name="Figura a mano libera 17"/>
              <p:cNvSpPr/>
              <p:nvPr/>
            </p:nvSpPr>
            <p:spPr>
              <a:xfrm>
                <a:off x="3040063" y="4627674"/>
                <a:ext cx="206299" cy="468595"/>
              </a:xfrm>
              <a:custGeom>
                <a:avLst/>
                <a:gdLst>
                  <a:gd name="connsiteX0" fmla="*/ 0 w 330315"/>
                  <a:gd name="connsiteY0" fmla="*/ 674422 h 674422"/>
                  <a:gd name="connsiteX1" fmla="*/ 53788 w 330315"/>
                  <a:gd name="connsiteY1" fmla="*/ 628909 h 674422"/>
                  <a:gd name="connsiteX2" fmla="*/ 107576 w 330315"/>
                  <a:gd name="connsiteY2" fmla="*/ 550295 h 674422"/>
                  <a:gd name="connsiteX3" fmla="*/ 177915 w 330315"/>
                  <a:gd name="connsiteY3" fmla="*/ 442719 h 674422"/>
                  <a:gd name="connsiteX4" fmla="*/ 260666 w 330315"/>
                  <a:gd name="connsiteY4" fmla="*/ 260666 h 674422"/>
                  <a:gd name="connsiteX5" fmla="*/ 293766 w 330315"/>
                  <a:gd name="connsiteY5" fmla="*/ 153090 h 674422"/>
                  <a:gd name="connsiteX6" fmla="*/ 326867 w 330315"/>
                  <a:gd name="connsiteY6" fmla="*/ 20688 h 674422"/>
                  <a:gd name="connsiteX7" fmla="*/ 314454 w 330315"/>
                  <a:gd name="connsiteY7" fmla="*/ 28963 h 674422"/>
                  <a:gd name="connsiteX0" fmla="*/ 0 w 326867"/>
                  <a:gd name="connsiteY0" fmla="*/ 653734 h 653734"/>
                  <a:gd name="connsiteX1" fmla="*/ 53788 w 326867"/>
                  <a:gd name="connsiteY1" fmla="*/ 608221 h 653734"/>
                  <a:gd name="connsiteX2" fmla="*/ 107576 w 326867"/>
                  <a:gd name="connsiteY2" fmla="*/ 529607 h 653734"/>
                  <a:gd name="connsiteX3" fmla="*/ 177915 w 326867"/>
                  <a:gd name="connsiteY3" fmla="*/ 422031 h 653734"/>
                  <a:gd name="connsiteX4" fmla="*/ 260666 w 326867"/>
                  <a:gd name="connsiteY4" fmla="*/ 239978 h 653734"/>
                  <a:gd name="connsiteX5" fmla="*/ 293766 w 326867"/>
                  <a:gd name="connsiteY5" fmla="*/ 132402 h 653734"/>
                  <a:gd name="connsiteX6" fmla="*/ 326867 w 326867"/>
                  <a:gd name="connsiteY6" fmla="*/ 0 h 653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6867" h="653734">
                    <a:moveTo>
                      <a:pt x="0" y="653734"/>
                    </a:moveTo>
                    <a:cubicBezTo>
                      <a:pt x="17929" y="641321"/>
                      <a:pt x="35859" y="628909"/>
                      <a:pt x="53788" y="608221"/>
                    </a:cubicBezTo>
                    <a:cubicBezTo>
                      <a:pt x="71717" y="587533"/>
                      <a:pt x="86888" y="560639"/>
                      <a:pt x="107576" y="529607"/>
                    </a:cubicBezTo>
                    <a:cubicBezTo>
                      <a:pt x="128264" y="498575"/>
                      <a:pt x="152400" y="470302"/>
                      <a:pt x="177915" y="422031"/>
                    </a:cubicBezTo>
                    <a:cubicBezTo>
                      <a:pt x="203430" y="373760"/>
                      <a:pt x="241357" y="288250"/>
                      <a:pt x="260666" y="239978"/>
                    </a:cubicBezTo>
                    <a:cubicBezTo>
                      <a:pt x="279975" y="191706"/>
                      <a:pt x="282733" y="172398"/>
                      <a:pt x="293766" y="132402"/>
                    </a:cubicBezTo>
                    <a:cubicBezTo>
                      <a:pt x="304799" y="92406"/>
                      <a:pt x="323419" y="20688"/>
                      <a:pt x="326867" y="0"/>
                    </a:cubicBezTo>
                  </a:path>
                </a:pathLst>
              </a:cu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4" name="Connettore 1 18"/>
              <p:cNvCxnSpPr/>
              <p:nvPr/>
            </p:nvCxnSpPr>
            <p:spPr>
              <a:xfrm flipH="1">
                <a:off x="2076968" y="5096269"/>
                <a:ext cx="963096" cy="107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ttore 1 19"/>
              <p:cNvCxnSpPr/>
              <p:nvPr/>
            </p:nvCxnSpPr>
            <p:spPr>
              <a:xfrm flipH="1">
                <a:off x="849894" y="5097349"/>
                <a:ext cx="1227074" cy="30969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ttore 1 20"/>
              <p:cNvCxnSpPr/>
              <p:nvPr/>
            </p:nvCxnSpPr>
            <p:spPr>
              <a:xfrm flipH="1">
                <a:off x="804447" y="5407039"/>
                <a:ext cx="45447" cy="5161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ttore 1 21"/>
              <p:cNvCxnSpPr/>
              <p:nvPr/>
            </p:nvCxnSpPr>
            <p:spPr>
              <a:xfrm flipV="1">
                <a:off x="3274000" y="2980093"/>
                <a:ext cx="0" cy="248065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ttore 1 117"/>
              <p:cNvCxnSpPr/>
              <p:nvPr/>
            </p:nvCxnSpPr>
            <p:spPr>
              <a:xfrm flipV="1">
                <a:off x="3246948" y="2975542"/>
                <a:ext cx="0" cy="165225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Rettangolo 118"/>
              <p:cNvSpPr/>
              <p:nvPr/>
            </p:nvSpPr>
            <p:spPr>
              <a:xfrm>
                <a:off x="2951398" y="2720402"/>
                <a:ext cx="66810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00B050"/>
                    </a:solidFill>
                    <a:latin typeface="Calibri" pitchFamily="34" charset="0"/>
                  </a:rPr>
                  <a:t>4 ns</a:t>
                </a:r>
                <a:endParaRPr lang="en-US" sz="1400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100" name="Gruppo 37"/>
            <p:cNvGrpSpPr/>
            <p:nvPr/>
          </p:nvGrpSpPr>
          <p:grpSpPr>
            <a:xfrm>
              <a:off x="3216484" y="5396271"/>
              <a:ext cx="393056" cy="390166"/>
              <a:chOff x="3368085" y="4458601"/>
              <a:chExt cx="688287" cy="544317"/>
            </a:xfrm>
          </p:grpSpPr>
          <p:cxnSp>
            <p:nvCxnSpPr>
              <p:cNvPr id="111" name="Connettore 1 15"/>
              <p:cNvCxnSpPr/>
              <p:nvPr/>
            </p:nvCxnSpPr>
            <p:spPr>
              <a:xfrm>
                <a:off x="3707903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CasellaDiTesto 111"/>
              <p:cNvSpPr txBox="1"/>
              <p:nvPr/>
            </p:nvSpPr>
            <p:spPr>
              <a:xfrm>
                <a:off x="3368085" y="4530604"/>
                <a:ext cx="688287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70</a:t>
                </a:r>
                <a:endParaRPr lang="en-US" sz="1600" dirty="0"/>
              </a:p>
            </p:txBody>
          </p:sp>
        </p:grpSp>
        <p:grpSp>
          <p:nvGrpSpPr>
            <p:cNvPr id="101" name="Gruppo 38"/>
            <p:cNvGrpSpPr/>
            <p:nvPr/>
          </p:nvGrpSpPr>
          <p:grpSpPr>
            <a:xfrm>
              <a:off x="3584177" y="5396271"/>
              <a:ext cx="393056" cy="390166"/>
              <a:chOff x="4011957" y="4458601"/>
              <a:chExt cx="688287" cy="544317"/>
            </a:xfrm>
          </p:grpSpPr>
          <p:cxnSp>
            <p:nvCxnSpPr>
              <p:cNvPr id="109" name="Connettore 1 18"/>
              <p:cNvCxnSpPr/>
              <p:nvPr/>
            </p:nvCxnSpPr>
            <p:spPr>
              <a:xfrm>
                <a:off x="4355976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CasellaDiTesto 109"/>
              <p:cNvSpPr txBox="1"/>
              <p:nvPr/>
            </p:nvSpPr>
            <p:spPr>
              <a:xfrm>
                <a:off x="4011957" y="4530604"/>
                <a:ext cx="688287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80</a:t>
                </a:r>
                <a:endParaRPr lang="en-US" sz="1600" dirty="0"/>
              </a:p>
            </p:txBody>
          </p:sp>
        </p:grpSp>
        <p:grpSp>
          <p:nvGrpSpPr>
            <p:cNvPr id="102" name="Gruppo 39"/>
            <p:cNvGrpSpPr/>
            <p:nvPr/>
          </p:nvGrpSpPr>
          <p:grpSpPr>
            <a:xfrm>
              <a:off x="3956667" y="5396271"/>
              <a:ext cx="393056" cy="390166"/>
              <a:chOff x="4664229" y="4458601"/>
              <a:chExt cx="688287" cy="544317"/>
            </a:xfrm>
          </p:grpSpPr>
          <p:cxnSp>
            <p:nvCxnSpPr>
              <p:cNvPr id="107" name="Connettore 1 19"/>
              <p:cNvCxnSpPr/>
              <p:nvPr/>
            </p:nvCxnSpPr>
            <p:spPr>
              <a:xfrm>
                <a:off x="500405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CasellaDiTesto 107"/>
              <p:cNvSpPr txBox="1"/>
              <p:nvPr/>
            </p:nvSpPr>
            <p:spPr>
              <a:xfrm>
                <a:off x="4664229" y="4530604"/>
                <a:ext cx="688287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90</a:t>
                </a:r>
                <a:endParaRPr lang="en-US" sz="1600" dirty="0"/>
              </a:p>
            </p:txBody>
          </p:sp>
        </p:grpSp>
        <p:grpSp>
          <p:nvGrpSpPr>
            <p:cNvPr id="104" name="Gruppo 39"/>
            <p:cNvGrpSpPr/>
            <p:nvPr/>
          </p:nvGrpSpPr>
          <p:grpSpPr>
            <a:xfrm>
              <a:off x="4279246" y="5400675"/>
              <a:ext cx="497252" cy="390166"/>
              <a:chOff x="4572993" y="4458601"/>
              <a:chExt cx="870745" cy="544317"/>
            </a:xfrm>
          </p:grpSpPr>
          <p:cxnSp>
            <p:nvCxnSpPr>
              <p:cNvPr id="105" name="Connettore 1 19"/>
              <p:cNvCxnSpPr/>
              <p:nvPr/>
            </p:nvCxnSpPr>
            <p:spPr>
              <a:xfrm>
                <a:off x="500405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" name="CasellaDiTesto 105"/>
              <p:cNvSpPr txBox="1"/>
              <p:nvPr/>
            </p:nvSpPr>
            <p:spPr>
              <a:xfrm>
                <a:off x="4572993" y="4530604"/>
                <a:ext cx="870745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100</a:t>
                </a:r>
                <a:endParaRPr lang="en-US" sz="1600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751784"/>
            <a:ext cx="8001000" cy="1686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3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 possible reason of the absence of any visible degradation could be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that the beam does not interact with the cloud for a sufficiently long time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To check this possibility in 2001 test were made by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storing for about 100 ms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 25ns beam with b.len.=11 ns</a:t>
            </a:r>
          </a:p>
        </p:txBody>
      </p:sp>
      <p:sp>
        <p:nvSpPr>
          <p:cNvPr id="89" name="Rettangolo 88"/>
          <p:cNvSpPr/>
          <p:nvPr/>
        </p:nvSpPr>
        <p:spPr>
          <a:xfrm>
            <a:off x="152400" y="62484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it-IT" sz="1200" b="1" dirty="0" smtClean="0">
                <a:solidFill>
                  <a:schemeClr val="tx2"/>
                </a:solidFill>
              </a:rPr>
              <a:t>R. Cappi, M. </a:t>
            </a:r>
            <a:r>
              <a:rPr lang="it-IT" sz="1200" b="1" dirty="0" err="1" smtClean="0">
                <a:solidFill>
                  <a:schemeClr val="tx2"/>
                </a:solidFill>
              </a:rPr>
              <a:t>Giovannozzi</a:t>
            </a:r>
            <a:r>
              <a:rPr lang="it-IT" sz="1200" b="1" dirty="0" smtClean="0">
                <a:solidFill>
                  <a:schemeClr val="tx2"/>
                </a:solidFill>
              </a:rPr>
              <a:t>, E. </a:t>
            </a:r>
            <a:r>
              <a:rPr lang="it-IT" sz="1200" b="1" dirty="0" err="1" smtClean="0">
                <a:solidFill>
                  <a:schemeClr val="tx2"/>
                </a:solidFill>
              </a:rPr>
              <a:t>Metral</a:t>
            </a:r>
            <a:r>
              <a:rPr lang="it-IT" sz="1200" b="1" dirty="0" smtClean="0">
                <a:solidFill>
                  <a:schemeClr val="tx2"/>
                </a:solidFill>
              </a:rPr>
              <a:t>, G. </a:t>
            </a:r>
            <a:r>
              <a:rPr lang="it-IT" sz="1200" b="1" dirty="0" err="1" smtClean="0">
                <a:solidFill>
                  <a:schemeClr val="tx2"/>
                </a:solidFill>
              </a:rPr>
              <a:t>Métral</a:t>
            </a:r>
            <a:r>
              <a:rPr lang="it-IT" sz="1200" b="1" dirty="0" smtClean="0">
                <a:solidFill>
                  <a:schemeClr val="tx2"/>
                </a:solidFill>
              </a:rPr>
              <a:t>, G. </a:t>
            </a:r>
            <a:r>
              <a:rPr lang="it-IT" sz="1200" b="1" dirty="0" err="1" smtClean="0">
                <a:solidFill>
                  <a:schemeClr val="tx2"/>
                </a:solidFill>
              </a:rPr>
              <a:t>Rumolo</a:t>
            </a:r>
            <a:r>
              <a:rPr lang="it-IT" sz="1200" b="1" dirty="0" smtClean="0">
                <a:solidFill>
                  <a:schemeClr val="tx2"/>
                </a:solidFill>
              </a:rPr>
              <a:t>  and F. </a:t>
            </a:r>
            <a:r>
              <a:rPr lang="it-IT" sz="1200" b="1" dirty="0" err="1" smtClean="0">
                <a:solidFill>
                  <a:schemeClr val="tx2"/>
                </a:solidFill>
              </a:rPr>
              <a:t>Zimmermann</a:t>
            </a:r>
            <a:r>
              <a:rPr lang="it-IT" sz="1200" dirty="0" smtClean="0">
                <a:solidFill>
                  <a:schemeClr val="tx2"/>
                </a:solidFill>
              </a:rPr>
              <a:t>, </a:t>
            </a:r>
            <a:r>
              <a:rPr lang="en-US" sz="1200" dirty="0" smtClean="0">
                <a:solidFill>
                  <a:schemeClr val="tx2"/>
                </a:solidFill>
              </a:rPr>
              <a:t>"Electron cloud buildup and related instability in the CERN Proton Synchrotron." </a:t>
            </a:r>
            <a:r>
              <a:rPr lang="en-US" sz="1200" i="1" dirty="0" smtClean="0">
                <a:solidFill>
                  <a:schemeClr val="tx2"/>
                </a:solidFill>
              </a:rPr>
              <a:t>Physical Review Special Topics-Accelerators and Beams</a:t>
            </a:r>
            <a:r>
              <a:rPr lang="en-US" sz="1200" dirty="0" smtClean="0">
                <a:solidFill>
                  <a:schemeClr val="tx2"/>
                </a:solidFill>
              </a:rPr>
              <a:t> 5.9 (2002): 094401.</a:t>
            </a:r>
            <a:endParaRPr lang="en-US" sz="1200" baseline="30000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3" name="Gruppo 81"/>
          <p:cNvGrpSpPr/>
          <p:nvPr/>
        </p:nvGrpSpPr>
        <p:grpSpPr>
          <a:xfrm>
            <a:off x="145833" y="2552806"/>
            <a:ext cx="4730967" cy="3466994"/>
            <a:chOff x="145833" y="2552806"/>
            <a:chExt cx="4730967" cy="3466994"/>
          </a:xfrm>
        </p:grpSpPr>
        <p:sp>
          <p:nvSpPr>
            <p:cNvPr id="15" name="Rettangolo 14"/>
            <p:cNvSpPr/>
            <p:nvPr/>
          </p:nvSpPr>
          <p:spPr>
            <a:xfrm>
              <a:off x="2743200" y="2754505"/>
              <a:ext cx="1549125" cy="2700784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ttangolo 102"/>
            <p:cNvSpPr/>
            <p:nvPr/>
          </p:nvSpPr>
          <p:spPr>
            <a:xfrm>
              <a:off x="815133" y="2754505"/>
              <a:ext cx="1928067" cy="2705003"/>
            </a:xfrm>
            <a:prstGeom prst="rect">
              <a:avLst/>
            </a:prstGeom>
            <a:solidFill>
              <a:schemeClr val="accent6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Connettore 2 24"/>
            <p:cNvCxnSpPr/>
            <p:nvPr/>
          </p:nvCxnSpPr>
          <p:spPr>
            <a:xfrm flipV="1">
              <a:off x="804447" y="2552806"/>
              <a:ext cx="0" cy="29058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po 50"/>
            <p:cNvGrpSpPr/>
            <p:nvPr/>
          </p:nvGrpSpPr>
          <p:grpSpPr>
            <a:xfrm>
              <a:off x="373068" y="2815199"/>
              <a:ext cx="481334" cy="2307280"/>
              <a:chOff x="1728270" y="1490807"/>
              <a:chExt cx="762641" cy="3218874"/>
            </a:xfrm>
          </p:grpSpPr>
          <p:grpSp>
            <p:nvGrpSpPr>
              <p:cNvPr id="5" name="Gruppo 49"/>
              <p:cNvGrpSpPr/>
              <p:nvPr/>
            </p:nvGrpSpPr>
            <p:grpSpPr>
              <a:xfrm>
                <a:off x="1828745" y="4371127"/>
                <a:ext cx="662166" cy="338554"/>
                <a:chOff x="1828745" y="4371127"/>
                <a:chExt cx="662166" cy="338554"/>
              </a:xfrm>
            </p:grpSpPr>
            <p:cxnSp>
              <p:nvCxnSpPr>
                <p:cNvPr id="49" name="Connettore 1 48"/>
                <p:cNvCxnSpPr/>
                <p:nvPr/>
              </p:nvCxnSpPr>
              <p:spPr>
                <a:xfrm rot="16200000">
                  <a:off x="2454907" y="4574980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CasellaDiTesto 49"/>
                <p:cNvSpPr txBox="1"/>
                <p:nvPr/>
              </p:nvSpPr>
              <p:spPr>
                <a:xfrm>
                  <a:off x="1828745" y="4371127"/>
                  <a:ext cx="39305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50</a:t>
                  </a:r>
                  <a:endParaRPr lang="en-US" sz="1600" dirty="0"/>
                </a:p>
              </p:txBody>
            </p:sp>
          </p:grpSp>
          <p:grpSp>
            <p:nvGrpSpPr>
              <p:cNvPr id="6" name="Gruppo 47"/>
              <p:cNvGrpSpPr/>
              <p:nvPr/>
            </p:nvGrpSpPr>
            <p:grpSpPr>
              <a:xfrm>
                <a:off x="1728272" y="3218999"/>
                <a:ext cx="762639" cy="338554"/>
                <a:chOff x="1728272" y="3218999"/>
                <a:chExt cx="762639" cy="338554"/>
              </a:xfrm>
            </p:grpSpPr>
            <p:cxnSp>
              <p:nvCxnSpPr>
                <p:cNvPr id="47" name="Connettore 1 46"/>
                <p:cNvCxnSpPr/>
                <p:nvPr/>
              </p:nvCxnSpPr>
              <p:spPr>
                <a:xfrm rot="16200000">
                  <a:off x="2454907" y="3419504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CasellaDiTesto 47"/>
                <p:cNvSpPr txBox="1"/>
                <p:nvPr/>
              </p:nvSpPr>
              <p:spPr>
                <a:xfrm>
                  <a:off x="1728272" y="3218999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150</a:t>
                  </a:r>
                  <a:endParaRPr lang="en-US" sz="1600" dirty="0"/>
                </a:p>
              </p:txBody>
            </p:sp>
          </p:grpSp>
          <p:grpSp>
            <p:nvGrpSpPr>
              <p:cNvPr id="8" name="Gruppo 45"/>
              <p:cNvGrpSpPr/>
              <p:nvPr/>
            </p:nvGrpSpPr>
            <p:grpSpPr>
              <a:xfrm>
                <a:off x="1728270" y="2066871"/>
                <a:ext cx="762641" cy="338554"/>
                <a:chOff x="1728270" y="2066871"/>
                <a:chExt cx="762641" cy="338554"/>
              </a:xfrm>
            </p:grpSpPr>
            <p:cxnSp>
              <p:nvCxnSpPr>
                <p:cNvPr id="45" name="Connettore 1 44"/>
                <p:cNvCxnSpPr/>
                <p:nvPr/>
              </p:nvCxnSpPr>
              <p:spPr>
                <a:xfrm rot="16200000">
                  <a:off x="2454907" y="2264028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CasellaDiTesto 45"/>
                <p:cNvSpPr txBox="1"/>
                <p:nvPr/>
              </p:nvSpPr>
              <p:spPr>
                <a:xfrm>
                  <a:off x="1728270" y="2066871"/>
                  <a:ext cx="49725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250</a:t>
                  </a:r>
                  <a:endParaRPr lang="en-US" sz="1600" dirty="0"/>
                </a:p>
              </p:txBody>
            </p:sp>
          </p:grpSp>
          <p:grpSp>
            <p:nvGrpSpPr>
              <p:cNvPr id="9" name="Gruppo 44"/>
              <p:cNvGrpSpPr/>
              <p:nvPr/>
            </p:nvGrpSpPr>
            <p:grpSpPr>
              <a:xfrm>
                <a:off x="1728272" y="1490807"/>
                <a:ext cx="762639" cy="338554"/>
                <a:chOff x="1728272" y="1490807"/>
                <a:chExt cx="762639" cy="338554"/>
              </a:xfrm>
            </p:grpSpPr>
            <p:cxnSp>
              <p:nvCxnSpPr>
                <p:cNvPr id="43" name="Connettore 1 42"/>
                <p:cNvCxnSpPr/>
                <p:nvPr/>
              </p:nvCxnSpPr>
              <p:spPr>
                <a:xfrm rot="16200000">
                  <a:off x="2454907" y="1686290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CasellaDiTesto 43"/>
                <p:cNvSpPr txBox="1"/>
                <p:nvPr/>
              </p:nvSpPr>
              <p:spPr>
                <a:xfrm>
                  <a:off x="1728272" y="1490807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300</a:t>
                  </a:r>
                  <a:endParaRPr lang="en-US" sz="1600" dirty="0"/>
                </a:p>
              </p:txBody>
            </p:sp>
          </p:grpSp>
          <p:grpSp>
            <p:nvGrpSpPr>
              <p:cNvPr id="10" name="Gruppo 46"/>
              <p:cNvGrpSpPr/>
              <p:nvPr/>
            </p:nvGrpSpPr>
            <p:grpSpPr>
              <a:xfrm>
                <a:off x="1728272" y="2635393"/>
                <a:ext cx="762639" cy="338554"/>
                <a:chOff x="1728272" y="2635393"/>
                <a:chExt cx="762639" cy="338554"/>
              </a:xfrm>
            </p:grpSpPr>
            <p:cxnSp>
              <p:nvCxnSpPr>
                <p:cNvPr id="41" name="Connettore 1 40"/>
                <p:cNvCxnSpPr/>
                <p:nvPr/>
              </p:nvCxnSpPr>
              <p:spPr>
                <a:xfrm rot="16200000">
                  <a:off x="2454907" y="2841766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CasellaDiTesto 41"/>
                <p:cNvSpPr txBox="1"/>
                <p:nvPr/>
              </p:nvSpPr>
              <p:spPr>
                <a:xfrm>
                  <a:off x="1728272" y="2635393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200</a:t>
                  </a:r>
                  <a:endParaRPr lang="en-US" sz="1600" dirty="0"/>
                </a:p>
              </p:txBody>
            </p:sp>
          </p:grpSp>
          <p:grpSp>
            <p:nvGrpSpPr>
              <p:cNvPr id="11" name="Gruppo 48"/>
              <p:cNvGrpSpPr/>
              <p:nvPr/>
            </p:nvGrpSpPr>
            <p:grpSpPr>
              <a:xfrm>
                <a:off x="1728271" y="3787521"/>
                <a:ext cx="762640" cy="338554"/>
                <a:chOff x="1728271" y="3787521"/>
                <a:chExt cx="762640" cy="338554"/>
              </a:xfrm>
            </p:grpSpPr>
            <p:cxnSp>
              <p:nvCxnSpPr>
                <p:cNvPr id="39" name="Connettore 1 38"/>
                <p:cNvCxnSpPr/>
                <p:nvPr/>
              </p:nvCxnSpPr>
              <p:spPr>
                <a:xfrm rot="16200000">
                  <a:off x="2454907" y="3997242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CasellaDiTesto 39"/>
                <p:cNvSpPr txBox="1"/>
                <p:nvPr/>
              </p:nvSpPr>
              <p:spPr>
                <a:xfrm>
                  <a:off x="1728271" y="3787521"/>
                  <a:ext cx="49725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100</a:t>
                  </a:r>
                  <a:endParaRPr lang="en-US" sz="1600" dirty="0"/>
                </a:p>
              </p:txBody>
            </p:sp>
          </p:grpSp>
        </p:grpSp>
        <p:sp>
          <p:nvSpPr>
            <p:cNvPr id="28" name="CasellaDiTesto 27"/>
            <p:cNvSpPr txBox="1"/>
            <p:nvPr/>
          </p:nvSpPr>
          <p:spPr>
            <a:xfrm rot="16200000">
              <a:off x="-1052691" y="3957792"/>
              <a:ext cx="27356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40 MHz RF Voltage [kV]</a:t>
              </a:r>
              <a:endParaRPr lang="en-US" sz="1600" b="1" dirty="0"/>
            </a:p>
          </p:txBody>
        </p:sp>
        <p:sp>
          <p:nvSpPr>
            <p:cNvPr id="29" name="CasellaDiTesto 28"/>
            <p:cNvSpPr txBox="1"/>
            <p:nvPr/>
          </p:nvSpPr>
          <p:spPr>
            <a:xfrm>
              <a:off x="804446" y="5681246"/>
              <a:ext cx="35471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Time [ms]</a:t>
              </a:r>
              <a:endParaRPr lang="en-US" sz="1600" b="1" dirty="0"/>
            </a:p>
          </p:txBody>
        </p:sp>
        <p:cxnSp>
          <p:nvCxnSpPr>
            <p:cNvPr id="24" name="Connettore 2 23"/>
            <p:cNvCxnSpPr/>
            <p:nvPr/>
          </p:nvCxnSpPr>
          <p:spPr>
            <a:xfrm>
              <a:off x="804447" y="5458655"/>
              <a:ext cx="407235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ttangolo 78"/>
            <p:cNvSpPr/>
            <p:nvPr/>
          </p:nvSpPr>
          <p:spPr>
            <a:xfrm>
              <a:off x="1905000" y="4800600"/>
              <a:ext cx="969554" cy="2206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b.l.≈14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80" name="Rettangolo 79"/>
            <p:cNvSpPr/>
            <p:nvPr/>
          </p:nvSpPr>
          <p:spPr>
            <a:xfrm>
              <a:off x="3048000" y="4343400"/>
              <a:ext cx="9906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err="1" smtClean="0">
                  <a:solidFill>
                    <a:srgbClr val="00B050"/>
                  </a:solidFill>
                  <a:latin typeface="Calibri" pitchFamily="34" charset="0"/>
                </a:rPr>
                <a:t>b.l</a:t>
              </a:r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.≈ 11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51" name="CasellaDiTesto 24"/>
            <p:cNvSpPr txBox="1"/>
            <p:nvPr/>
          </p:nvSpPr>
          <p:spPr>
            <a:xfrm>
              <a:off x="693806" y="5449129"/>
              <a:ext cx="2478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0</a:t>
              </a:r>
              <a:endParaRPr lang="en-US" sz="1600" dirty="0"/>
            </a:p>
          </p:txBody>
        </p:sp>
        <p:grpSp>
          <p:nvGrpSpPr>
            <p:cNvPr id="12" name="Gruppo 36"/>
            <p:cNvGrpSpPr/>
            <p:nvPr/>
          </p:nvGrpSpPr>
          <p:grpSpPr>
            <a:xfrm>
              <a:off x="1018700" y="5397517"/>
              <a:ext cx="337296" cy="390166"/>
              <a:chOff x="2764067" y="4458601"/>
              <a:chExt cx="590644" cy="544317"/>
            </a:xfrm>
          </p:grpSpPr>
          <p:cxnSp>
            <p:nvCxnSpPr>
              <p:cNvPr id="68" name="Connettore 1 67"/>
              <p:cNvCxnSpPr/>
              <p:nvPr/>
            </p:nvCxnSpPr>
            <p:spPr>
              <a:xfrm>
                <a:off x="305983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CasellaDiTesto 68"/>
              <p:cNvSpPr txBox="1"/>
              <p:nvPr/>
            </p:nvSpPr>
            <p:spPr>
              <a:xfrm>
                <a:off x="2764067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10</a:t>
                </a:r>
                <a:endParaRPr lang="en-US" sz="1600" dirty="0"/>
              </a:p>
            </p:txBody>
          </p:sp>
        </p:grpSp>
        <p:grpSp>
          <p:nvGrpSpPr>
            <p:cNvPr id="14" name="Gruppo 37"/>
            <p:cNvGrpSpPr/>
            <p:nvPr/>
          </p:nvGrpSpPr>
          <p:grpSpPr>
            <a:xfrm>
              <a:off x="1391512" y="5397517"/>
              <a:ext cx="337296" cy="390166"/>
              <a:chOff x="3416902" y="4458601"/>
              <a:chExt cx="590644" cy="544317"/>
            </a:xfrm>
          </p:grpSpPr>
          <p:cxnSp>
            <p:nvCxnSpPr>
              <p:cNvPr id="66" name="Connettore 1 15"/>
              <p:cNvCxnSpPr/>
              <p:nvPr/>
            </p:nvCxnSpPr>
            <p:spPr>
              <a:xfrm>
                <a:off x="3707904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CasellaDiTesto 66"/>
              <p:cNvSpPr txBox="1"/>
              <p:nvPr/>
            </p:nvSpPr>
            <p:spPr>
              <a:xfrm>
                <a:off x="3416902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20</a:t>
                </a:r>
                <a:endParaRPr lang="en-US" sz="1600" dirty="0"/>
              </a:p>
            </p:txBody>
          </p:sp>
        </p:grpSp>
        <p:grpSp>
          <p:nvGrpSpPr>
            <p:cNvPr id="16" name="Gruppo 38"/>
            <p:cNvGrpSpPr/>
            <p:nvPr/>
          </p:nvGrpSpPr>
          <p:grpSpPr>
            <a:xfrm>
              <a:off x="1759205" y="5397517"/>
              <a:ext cx="337296" cy="390166"/>
              <a:chOff x="4060774" y="4458601"/>
              <a:chExt cx="590644" cy="544317"/>
            </a:xfrm>
          </p:grpSpPr>
          <p:cxnSp>
            <p:nvCxnSpPr>
              <p:cNvPr id="64" name="Connettore 1 18"/>
              <p:cNvCxnSpPr/>
              <p:nvPr/>
            </p:nvCxnSpPr>
            <p:spPr>
              <a:xfrm>
                <a:off x="4355975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CasellaDiTesto 64"/>
              <p:cNvSpPr txBox="1"/>
              <p:nvPr/>
            </p:nvSpPr>
            <p:spPr>
              <a:xfrm>
                <a:off x="4060774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30</a:t>
                </a:r>
                <a:endParaRPr lang="en-US" sz="1600" dirty="0"/>
              </a:p>
            </p:txBody>
          </p:sp>
        </p:grpSp>
        <p:grpSp>
          <p:nvGrpSpPr>
            <p:cNvPr id="17" name="Gruppo 39"/>
            <p:cNvGrpSpPr/>
            <p:nvPr/>
          </p:nvGrpSpPr>
          <p:grpSpPr>
            <a:xfrm>
              <a:off x="2131695" y="5397517"/>
              <a:ext cx="337296" cy="390166"/>
              <a:chOff x="4713046" y="4458601"/>
              <a:chExt cx="590644" cy="544317"/>
            </a:xfrm>
          </p:grpSpPr>
          <p:cxnSp>
            <p:nvCxnSpPr>
              <p:cNvPr id="62" name="Connettore 1 19"/>
              <p:cNvCxnSpPr/>
              <p:nvPr/>
            </p:nvCxnSpPr>
            <p:spPr>
              <a:xfrm>
                <a:off x="5004048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CasellaDiTesto 62"/>
              <p:cNvSpPr txBox="1"/>
              <p:nvPr/>
            </p:nvSpPr>
            <p:spPr>
              <a:xfrm>
                <a:off x="4713046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40</a:t>
                </a:r>
                <a:endParaRPr lang="en-US" sz="1600" dirty="0"/>
              </a:p>
            </p:txBody>
          </p:sp>
        </p:grpSp>
        <p:grpSp>
          <p:nvGrpSpPr>
            <p:cNvPr id="22" name="Gruppo 40"/>
            <p:cNvGrpSpPr/>
            <p:nvPr/>
          </p:nvGrpSpPr>
          <p:grpSpPr>
            <a:xfrm>
              <a:off x="2501786" y="5397517"/>
              <a:ext cx="337296" cy="390166"/>
              <a:chOff x="5361118" y="4458601"/>
              <a:chExt cx="590644" cy="544317"/>
            </a:xfrm>
          </p:grpSpPr>
          <p:cxnSp>
            <p:nvCxnSpPr>
              <p:cNvPr id="60" name="Connettore 1 22"/>
              <p:cNvCxnSpPr/>
              <p:nvPr/>
            </p:nvCxnSpPr>
            <p:spPr>
              <a:xfrm>
                <a:off x="5652120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CasellaDiTesto 60"/>
              <p:cNvSpPr txBox="1"/>
              <p:nvPr/>
            </p:nvSpPr>
            <p:spPr>
              <a:xfrm>
                <a:off x="5361118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50</a:t>
                </a:r>
                <a:endParaRPr lang="en-US" sz="1600" dirty="0"/>
              </a:p>
            </p:txBody>
          </p:sp>
        </p:grpSp>
        <p:grpSp>
          <p:nvGrpSpPr>
            <p:cNvPr id="23" name="Gruppo 41"/>
            <p:cNvGrpSpPr/>
            <p:nvPr/>
          </p:nvGrpSpPr>
          <p:grpSpPr>
            <a:xfrm>
              <a:off x="2872385" y="5397517"/>
              <a:ext cx="337296" cy="390166"/>
              <a:chOff x="6010078" y="4458601"/>
              <a:chExt cx="590644" cy="544317"/>
            </a:xfrm>
          </p:grpSpPr>
          <p:cxnSp>
            <p:nvCxnSpPr>
              <p:cNvPr id="58" name="Connettore 1 23"/>
              <p:cNvCxnSpPr/>
              <p:nvPr/>
            </p:nvCxnSpPr>
            <p:spPr>
              <a:xfrm>
                <a:off x="630019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CasellaDiTesto 58"/>
              <p:cNvSpPr txBox="1"/>
              <p:nvPr/>
            </p:nvSpPr>
            <p:spPr>
              <a:xfrm>
                <a:off x="6010078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60</a:t>
                </a:r>
                <a:endParaRPr lang="en-US" sz="1600" dirty="0"/>
              </a:p>
            </p:txBody>
          </p:sp>
        </p:grpSp>
        <p:grpSp>
          <p:nvGrpSpPr>
            <p:cNvPr id="26" name="Gruppo 77"/>
            <p:cNvGrpSpPr/>
            <p:nvPr/>
          </p:nvGrpSpPr>
          <p:grpSpPr>
            <a:xfrm>
              <a:off x="813268" y="4618148"/>
              <a:ext cx="2095498" cy="830980"/>
              <a:chOff x="804447" y="4627674"/>
              <a:chExt cx="2441915" cy="830980"/>
            </a:xfrm>
          </p:grpSpPr>
          <p:sp>
            <p:nvSpPr>
              <p:cNvPr id="18" name="Figura a mano libera 17"/>
              <p:cNvSpPr/>
              <p:nvPr/>
            </p:nvSpPr>
            <p:spPr>
              <a:xfrm>
                <a:off x="3040063" y="4627674"/>
                <a:ext cx="206299" cy="468595"/>
              </a:xfrm>
              <a:custGeom>
                <a:avLst/>
                <a:gdLst>
                  <a:gd name="connsiteX0" fmla="*/ 0 w 330315"/>
                  <a:gd name="connsiteY0" fmla="*/ 674422 h 674422"/>
                  <a:gd name="connsiteX1" fmla="*/ 53788 w 330315"/>
                  <a:gd name="connsiteY1" fmla="*/ 628909 h 674422"/>
                  <a:gd name="connsiteX2" fmla="*/ 107576 w 330315"/>
                  <a:gd name="connsiteY2" fmla="*/ 550295 h 674422"/>
                  <a:gd name="connsiteX3" fmla="*/ 177915 w 330315"/>
                  <a:gd name="connsiteY3" fmla="*/ 442719 h 674422"/>
                  <a:gd name="connsiteX4" fmla="*/ 260666 w 330315"/>
                  <a:gd name="connsiteY4" fmla="*/ 260666 h 674422"/>
                  <a:gd name="connsiteX5" fmla="*/ 293766 w 330315"/>
                  <a:gd name="connsiteY5" fmla="*/ 153090 h 674422"/>
                  <a:gd name="connsiteX6" fmla="*/ 326867 w 330315"/>
                  <a:gd name="connsiteY6" fmla="*/ 20688 h 674422"/>
                  <a:gd name="connsiteX7" fmla="*/ 314454 w 330315"/>
                  <a:gd name="connsiteY7" fmla="*/ 28963 h 674422"/>
                  <a:gd name="connsiteX0" fmla="*/ 0 w 326867"/>
                  <a:gd name="connsiteY0" fmla="*/ 653734 h 653734"/>
                  <a:gd name="connsiteX1" fmla="*/ 53788 w 326867"/>
                  <a:gd name="connsiteY1" fmla="*/ 608221 h 653734"/>
                  <a:gd name="connsiteX2" fmla="*/ 107576 w 326867"/>
                  <a:gd name="connsiteY2" fmla="*/ 529607 h 653734"/>
                  <a:gd name="connsiteX3" fmla="*/ 177915 w 326867"/>
                  <a:gd name="connsiteY3" fmla="*/ 422031 h 653734"/>
                  <a:gd name="connsiteX4" fmla="*/ 260666 w 326867"/>
                  <a:gd name="connsiteY4" fmla="*/ 239978 h 653734"/>
                  <a:gd name="connsiteX5" fmla="*/ 293766 w 326867"/>
                  <a:gd name="connsiteY5" fmla="*/ 132402 h 653734"/>
                  <a:gd name="connsiteX6" fmla="*/ 326867 w 326867"/>
                  <a:gd name="connsiteY6" fmla="*/ 0 h 653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6867" h="653734">
                    <a:moveTo>
                      <a:pt x="0" y="653734"/>
                    </a:moveTo>
                    <a:cubicBezTo>
                      <a:pt x="17929" y="641321"/>
                      <a:pt x="35859" y="628909"/>
                      <a:pt x="53788" y="608221"/>
                    </a:cubicBezTo>
                    <a:cubicBezTo>
                      <a:pt x="71717" y="587533"/>
                      <a:pt x="86888" y="560639"/>
                      <a:pt x="107576" y="529607"/>
                    </a:cubicBezTo>
                    <a:cubicBezTo>
                      <a:pt x="128264" y="498575"/>
                      <a:pt x="152400" y="470302"/>
                      <a:pt x="177915" y="422031"/>
                    </a:cubicBezTo>
                    <a:cubicBezTo>
                      <a:pt x="203430" y="373760"/>
                      <a:pt x="241357" y="288250"/>
                      <a:pt x="260666" y="239978"/>
                    </a:cubicBezTo>
                    <a:cubicBezTo>
                      <a:pt x="279975" y="191706"/>
                      <a:pt x="282733" y="172398"/>
                      <a:pt x="293766" y="132402"/>
                    </a:cubicBezTo>
                    <a:cubicBezTo>
                      <a:pt x="304799" y="92406"/>
                      <a:pt x="323419" y="20688"/>
                      <a:pt x="326867" y="0"/>
                    </a:cubicBezTo>
                  </a:path>
                </a:pathLst>
              </a:cu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Connettore 1 18"/>
              <p:cNvCxnSpPr>
                <a:stCxn id="18" idx="0"/>
              </p:cNvCxnSpPr>
              <p:nvPr/>
            </p:nvCxnSpPr>
            <p:spPr>
              <a:xfrm flipH="1">
                <a:off x="2076968" y="5096269"/>
                <a:ext cx="963096" cy="107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ttore 1 19"/>
              <p:cNvCxnSpPr/>
              <p:nvPr/>
            </p:nvCxnSpPr>
            <p:spPr>
              <a:xfrm flipH="1">
                <a:off x="849894" y="5097349"/>
                <a:ext cx="1227074" cy="30969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ttore 1 20"/>
              <p:cNvCxnSpPr/>
              <p:nvPr/>
            </p:nvCxnSpPr>
            <p:spPr>
              <a:xfrm flipH="1">
                <a:off x="804447" y="5407039"/>
                <a:ext cx="45447" cy="5161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8" name="Connettore 1 97"/>
            <p:cNvCxnSpPr/>
            <p:nvPr/>
          </p:nvCxnSpPr>
          <p:spPr>
            <a:xfrm flipH="1">
              <a:off x="2908300" y="4637025"/>
              <a:ext cx="1265401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99"/>
            <p:cNvCxnSpPr/>
            <p:nvPr/>
          </p:nvCxnSpPr>
          <p:spPr>
            <a:xfrm flipV="1">
              <a:off x="4173701" y="4632824"/>
              <a:ext cx="0" cy="82865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uppo 37"/>
            <p:cNvGrpSpPr/>
            <p:nvPr/>
          </p:nvGrpSpPr>
          <p:grpSpPr>
            <a:xfrm>
              <a:off x="3216484" y="5396271"/>
              <a:ext cx="393056" cy="390166"/>
              <a:chOff x="3368085" y="4458601"/>
              <a:chExt cx="688287" cy="544317"/>
            </a:xfrm>
          </p:grpSpPr>
          <p:cxnSp>
            <p:nvCxnSpPr>
              <p:cNvPr id="135" name="Connettore 1 15"/>
              <p:cNvCxnSpPr/>
              <p:nvPr/>
            </p:nvCxnSpPr>
            <p:spPr>
              <a:xfrm>
                <a:off x="3707903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CasellaDiTesto 135"/>
              <p:cNvSpPr txBox="1"/>
              <p:nvPr/>
            </p:nvSpPr>
            <p:spPr>
              <a:xfrm>
                <a:off x="3368085" y="4530604"/>
                <a:ext cx="688287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70</a:t>
                </a:r>
                <a:endParaRPr lang="en-US" sz="1600" dirty="0"/>
              </a:p>
            </p:txBody>
          </p:sp>
        </p:grpSp>
        <p:grpSp>
          <p:nvGrpSpPr>
            <p:cNvPr id="30" name="Gruppo 38"/>
            <p:cNvGrpSpPr/>
            <p:nvPr/>
          </p:nvGrpSpPr>
          <p:grpSpPr>
            <a:xfrm>
              <a:off x="3584177" y="5396271"/>
              <a:ext cx="393056" cy="390166"/>
              <a:chOff x="4011957" y="4458601"/>
              <a:chExt cx="688287" cy="544317"/>
            </a:xfrm>
          </p:grpSpPr>
          <p:cxnSp>
            <p:nvCxnSpPr>
              <p:cNvPr id="133" name="Connettore 1 18"/>
              <p:cNvCxnSpPr/>
              <p:nvPr/>
            </p:nvCxnSpPr>
            <p:spPr>
              <a:xfrm>
                <a:off x="4355976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CasellaDiTesto 133"/>
              <p:cNvSpPr txBox="1"/>
              <p:nvPr/>
            </p:nvSpPr>
            <p:spPr>
              <a:xfrm>
                <a:off x="4011957" y="4530604"/>
                <a:ext cx="688287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80</a:t>
                </a:r>
                <a:endParaRPr lang="en-US" sz="1600" dirty="0"/>
              </a:p>
            </p:txBody>
          </p:sp>
        </p:grpSp>
        <p:grpSp>
          <p:nvGrpSpPr>
            <p:cNvPr id="34" name="Gruppo 39"/>
            <p:cNvGrpSpPr/>
            <p:nvPr/>
          </p:nvGrpSpPr>
          <p:grpSpPr>
            <a:xfrm>
              <a:off x="3956667" y="5396271"/>
              <a:ext cx="393056" cy="390166"/>
              <a:chOff x="4664229" y="4458601"/>
              <a:chExt cx="688287" cy="544317"/>
            </a:xfrm>
          </p:grpSpPr>
          <p:cxnSp>
            <p:nvCxnSpPr>
              <p:cNvPr id="131" name="Connettore 1 19"/>
              <p:cNvCxnSpPr/>
              <p:nvPr/>
            </p:nvCxnSpPr>
            <p:spPr>
              <a:xfrm>
                <a:off x="500405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CasellaDiTesto 131"/>
              <p:cNvSpPr txBox="1"/>
              <p:nvPr/>
            </p:nvSpPr>
            <p:spPr>
              <a:xfrm>
                <a:off x="4664229" y="4530604"/>
                <a:ext cx="688287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90</a:t>
                </a:r>
                <a:endParaRPr lang="en-US" sz="1600" dirty="0"/>
              </a:p>
            </p:txBody>
          </p:sp>
        </p:grpSp>
        <p:grpSp>
          <p:nvGrpSpPr>
            <p:cNvPr id="35" name="Gruppo 39"/>
            <p:cNvGrpSpPr/>
            <p:nvPr/>
          </p:nvGrpSpPr>
          <p:grpSpPr>
            <a:xfrm>
              <a:off x="4279246" y="5400675"/>
              <a:ext cx="497252" cy="390166"/>
              <a:chOff x="4572993" y="4458601"/>
              <a:chExt cx="870745" cy="544317"/>
            </a:xfrm>
          </p:grpSpPr>
          <p:cxnSp>
            <p:nvCxnSpPr>
              <p:cNvPr id="152" name="Connettore 1 19"/>
              <p:cNvCxnSpPr/>
              <p:nvPr/>
            </p:nvCxnSpPr>
            <p:spPr>
              <a:xfrm>
                <a:off x="500405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3" name="CasellaDiTesto 152"/>
              <p:cNvSpPr txBox="1"/>
              <p:nvPr/>
            </p:nvSpPr>
            <p:spPr>
              <a:xfrm>
                <a:off x="4572993" y="4530604"/>
                <a:ext cx="870745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100</a:t>
                </a:r>
                <a:endParaRPr lang="en-US" sz="1600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751784"/>
            <a:ext cx="8001000" cy="1686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3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 possible reason of the absence of any visible degradation could be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that the beam does not interact with the cloud for a sufficiently long time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To check this possibility in 2001 test were made by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storing for about 100 ms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 25ns beam with b.len.=11 ns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transverse instabilities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were observed</a:t>
            </a: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9" name="Rettangolo 88"/>
          <p:cNvSpPr/>
          <p:nvPr/>
        </p:nvSpPr>
        <p:spPr>
          <a:xfrm>
            <a:off x="152400" y="62484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it-IT" sz="1200" b="1" dirty="0" smtClean="0">
                <a:solidFill>
                  <a:schemeClr val="tx2"/>
                </a:solidFill>
              </a:rPr>
              <a:t>R. Cappi, M. </a:t>
            </a:r>
            <a:r>
              <a:rPr lang="it-IT" sz="1200" b="1" dirty="0" err="1" smtClean="0">
                <a:solidFill>
                  <a:schemeClr val="tx2"/>
                </a:solidFill>
              </a:rPr>
              <a:t>Giovannozzi</a:t>
            </a:r>
            <a:r>
              <a:rPr lang="it-IT" sz="1200" b="1" dirty="0" smtClean="0">
                <a:solidFill>
                  <a:schemeClr val="tx2"/>
                </a:solidFill>
              </a:rPr>
              <a:t>, E. </a:t>
            </a:r>
            <a:r>
              <a:rPr lang="it-IT" sz="1200" b="1" dirty="0" err="1" smtClean="0">
                <a:solidFill>
                  <a:schemeClr val="tx2"/>
                </a:solidFill>
              </a:rPr>
              <a:t>Metral</a:t>
            </a:r>
            <a:r>
              <a:rPr lang="it-IT" sz="1200" b="1" dirty="0" smtClean="0">
                <a:solidFill>
                  <a:schemeClr val="tx2"/>
                </a:solidFill>
              </a:rPr>
              <a:t>, G. </a:t>
            </a:r>
            <a:r>
              <a:rPr lang="it-IT" sz="1200" b="1" dirty="0" err="1" smtClean="0">
                <a:solidFill>
                  <a:schemeClr val="tx2"/>
                </a:solidFill>
              </a:rPr>
              <a:t>Métral</a:t>
            </a:r>
            <a:r>
              <a:rPr lang="it-IT" sz="1200" b="1" dirty="0" smtClean="0">
                <a:solidFill>
                  <a:schemeClr val="tx2"/>
                </a:solidFill>
              </a:rPr>
              <a:t>, G. </a:t>
            </a:r>
            <a:r>
              <a:rPr lang="it-IT" sz="1200" b="1" dirty="0" err="1" smtClean="0">
                <a:solidFill>
                  <a:schemeClr val="tx2"/>
                </a:solidFill>
              </a:rPr>
              <a:t>Rumolo</a:t>
            </a:r>
            <a:r>
              <a:rPr lang="it-IT" sz="1200" b="1" dirty="0" smtClean="0">
                <a:solidFill>
                  <a:schemeClr val="tx2"/>
                </a:solidFill>
              </a:rPr>
              <a:t>  and F. </a:t>
            </a:r>
            <a:r>
              <a:rPr lang="it-IT" sz="1200" b="1" dirty="0" err="1" smtClean="0">
                <a:solidFill>
                  <a:schemeClr val="tx2"/>
                </a:solidFill>
              </a:rPr>
              <a:t>Zimmermann</a:t>
            </a:r>
            <a:r>
              <a:rPr lang="it-IT" sz="1200" dirty="0" smtClean="0">
                <a:solidFill>
                  <a:schemeClr val="tx2"/>
                </a:solidFill>
              </a:rPr>
              <a:t>, </a:t>
            </a:r>
            <a:r>
              <a:rPr lang="en-US" sz="1200" dirty="0" smtClean="0">
                <a:solidFill>
                  <a:schemeClr val="tx2"/>
                </a:solidFill>
              </a:rPr>
              <a:t>"Electron cloud buildup and related instability in the CERN Proton Synchrotron." </a:t>
            </a:r>
            <a:r>
              <a:rPr lang="en-US" sz="1200" i="1" dirty="0" smtClean="0">
                <a:solidFill>
                  <a:schemeClr val="tx2"/>
                </a:solidFill>
              </a:rPr>
              <a:t>Physical Review Special Topics-Accelerators and Beams</a:t>
            </a:r>
            <a:r>
              <a:rPr lang="en-US" sz="1200" dirty="0" smtClean="0">
                <a:solidFill>
                  <a:schemeClr val="tx2"/>
                </a:solidFill>
              </a:rPr>
              <a:t> 5.9 (2002): 094401.</a:t>
            </a:r>
            <a:endParaRPr lang="en-US" sz="1200" baseline="30000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2594" y="2933806"/>
            <a:ext cx="3821968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30514" y="5600806"/>
            <a:ext cx="1403337" cy="258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CasellaDiTesto 76"/>
          <p:cNvSpPr txBox="1"/>
          <p:nvPr/>
        </p:nvSpPr>
        <p:spPr>
          <a:xfrm>
            <a:off x="5181600" y="2667000"/>
            <a:ext cx="3547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H pickup signal – 357 kHz component</a:t>
            </a:r>
            <a:endParaRPr lang="en-US" sz="1600" b="1" dirty="0"/>
          </a:p>
        </p:txBody>
      </p:sp>
      <p:grpSp>
        <p:nvGrpSpPr>
          <p:cNvPr id="3" name="Gruppo 81"/>
          <p:cNvGrpSpPr/>
          <p:nvPr/>
        </p:nvGrpSpPr>
        <p:grpSpPr>
          <a:xfrm>
            <a:off x="145833" y="2552806"/>
            <a:ext cx="4730967" cy="3466994"/>
            <a:chOff x="145833" y="2552806"/>
            <a:chExt cx="4730967" cy="3466994"/>
          </a:xfrm>
        </p:grpSpPr>
        <p:sp>
          <p:nvSpPr>
            <p:cNvPr id="15" name="Rettangolo 14"/>
            <p:cNvSpPr/>
            <p:nvPr/>
          </p:nvSpPr>
          <p:spPr>
            <a:xfrm>
              <a:off x="2743200" y="2754505"/>
              <a:ext cx="1549125" cy="2700784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ttangolo 102"/>
            <p:cNvSpPr/>
            <p:nvPr/>
          </p:nvSpPr>
          <p:spPr>
            <a:xfrm>
              <a:off x="815133" y="2754505"/>
              <a:ext cx="1928067" cy="2705003"/>
            </a:xfrm>
            <a:prstGeom prst="rect">
              <a:avLst/>
            </a:prstGeom>
            <a:solidFill>
              <a:schemeClr val="accent6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Connettore 2 24"/>
            <p:cNvCxnSpPr/>
            <p:nvPr/>
          </p:nvCxnSpPr>
          <p:spPr>
            <a:xfrm flipV="1">
              <a:off x="804447" y="2552806"/>
              <a:ext cx="0" cy="29058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po 50"/>
            <p:cNvGrpSpPr/>
            <p:nvPr/>
          </p:nvGrpSpPr>
          <p:grpSpPr>
            <a:xfrm>
              <a:off x="373068" y="2815199"/>
              <a:ext cx="481334" cy="2307280"/>
              <a:chOff x="1728270" y="1490807"/>
              <a:chExt cx="762641" cy="3218874"/>
            </a:xfrm>
          </p:grpSpPr>
          <p:grpSp>
            <p:nvGrpSpPr>
              <p:cNvPr id="5" name="Gruppo 49"/>
              <p:cNvGrpSpPr/>
              <p:nvPr/>
            </p:nvGrpSpPr>
            <p:grpSpPr>
              <a:xfrm>
                <a:off x="1828745" y="4371127"/>
                <a:ext cx="662166" cy="338554"/>
                <a:chOff x="1828745" y="4371127"/>
                <a:chExt cx="662166" cy="338554"/>
              </a:xfrm>
            </p:grpSpPr>
            <p:cxnSp>
              <p:nvCxnSpPr>
                <p:cNvPr id="49" name="Connettore 1 48"/>
                <p:cNvCxnSpPr/>
                <p:nvPr/>
              </p:nvCxnSpPr>
              <p:spPr>
                <a:xfrm rot="16200000">
                  <a:off x="2454907" y="4574980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CasellaDiTesto 49"/>
                <p:cNvSpPr txBox="1"/>
                <p:nvPr/>
              </p:nvSpPr>
              <p:spPr>
                <a:xfrm>
                  <a:off x="1828745" y="4371127"/>
                  <a:ext cx="39305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50</a:t>
                  </a:r>
                  <a:endParaRPr lang="en-US" sz="1600" dirty="0"/>
                </a:p>
              </p:txBody>
            </p:sp>
          </p:grpSp>
          <p:grpSp>
            <p:nvGrpSpPr>
              <p:cNvPr id="6" name="Gruppo 47"/>
              <p:cNvGrpSpPr/>
              <p:nvPr/>
            </p:nvGrpSpPr>
            <p:grpSpPr>
              <a:xfrm>
                <a:off x="1728272" y="3218999"/>
                <a:ext cx="762639" cy="338554"/>
                <a:chOff x="1728272" y="3218999"/>
                <a:chExt cx="762639" cy="338554"/>
              </a:xfrm>
            </p:grpSpPr>
            <p:cxnSp>
              <p:nvCxnSpPr>
                <p:cNvPr id="47" name="Connettore 1 46"/>
                <p:cNvCxnSpPr/>
                <p:nvPr/>
              </p:nvCxnSpPr>
              <p:spPr>
                <a:xfrm rot="16200000">
                  <a:off x="2454907" y="3419504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CasellaDiTesto 47"/>
                <p:cNvSpPr txBox="1"/>
                <p:nvPr/>
              </p:nvSpPr>
              <p:spPr>
                <a:xfrm>
                  <a:off x="1728272" y="3218999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150</a:t>
                  </a:r>
                  <a:endParaRPr lang="en-US" sz="1600" dirty="0"/>
                </a:p>
              </p:txBody>
            </p:sp>
          </p:grpSp>
          <p:grpSp>
            <p:nvGrpSpPr>
              <p:cNvPr id="8" name="Gruppo 45"/>
              <p:cNvGrpSpPr/>
              <p:nvPr/>
            </p:nvGrpSpPr>
            <p:grpSpPr>
              <a:xfrm>
                <a:off x="1728270" y="2066871"/>
                <a:ext cx="762641" cy="338554"/>
                <a:chOff x="1728270" y="2066871"/>
                <a:chExt cx="762641" cy="338554"/>
              </a:xfrm>
            </p:grpSpPr>
            <p:cxnSp>
              <p:nvCxnSpPr>
                <p:cNvPr id="45" name="Connettore 1 44"/>
                <p:cNvCxnSpPr/>
                <p:nvPr/>
              </p:nvCxnSpPr>
              <p:spPr>
                <a:xfrm rot="16200000">
                  <a:off x="2454907" y="2264028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CasellaDiTesto 45"/>
                <p:cNvSpPr txBox="1"/>
                <p:nvPr/>
              </p:nvSpPr>
              <p:spPr>
                <a:xfrm>
                  <a:off x="1728270" y="2066871"/>
                  <a:ext cx="49725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250</a:t>
                  </a:r>
                  <a:endParaRPr lang="en-US" sz="1600" dirty="0"/>
                </a:p>
              </p:txBody>
            </p:sp>
          </p:grpSp>
          <p:grpSp>
            <p:nvGrpSpPr>
              <p:cNvPr id="9" name="Gruppo 44"/>
              <p:cNvGrpSpPr/>
              <p:nvPr/>
            </p:nvGrpSpPr>
            <p:grpSpPr>
              <a:xfrm>
                <a:off x="1728272" y="1490807"/>
                <a:ext cx="762639" cy="338554"/>
                <a:chOff x="1728272" y="1490807"/>
                <a:chExt cx="762639" cy="338554"/>
              </a:xfrm>
            </p:grpSpPr>
            <p:cxnSp>
              <p:nvCxnSpPr>
                <p:cNvPr id="43" name="Connettore 1 42"/>
                <p:cNvCxnSpPr/>
                <p:nvPr/>
              </p:nvCxnSpPr>
              <p:spPr>
                <a:xfrm rot="16200000">
                  <a:off x="2454907" y="1686290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CasellaDiTesto 43"/>
                <p:cNvSpPr txBox="1"/>
                <p:nvPr/>
              </p:nvSpPr>
              <p:spPr>
                <a:xfrm>
                  <a:off x="1728272" y="1490807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300</a:t>
                  </a:r>
                  <a:endParaRPr lang="en-US" sz="1600" dirty="0"/>
                </a:p>
              </p:txBody>
            </p:sp>
          </p:grpSp>
          <p:grpSp>
            <p:nvGrpSpPr>
              <p:cNvPr id="10" name="Gruppo 46"/>
              <p:cNvGrpSpPr/>
              <p:nvPr/>
            </p:nvGrpSpPr>
            <p:grpSpPr>
              <a:xfrm>
                <a:off x="1728272" y="2635393"/>
                <a:ext cx="762639" cy="338554"/>
                <a:chOff x="1728272" y="2635393"/>
                <a:chExt cx="762639" cy="338554"/>
              </a:xfrm>
            </p:grpSpPr>
            <p:cxnSp>
              <p:nvCxnSpPr>
                <p:cNvPr id="41" name="Connettore 1 40"/>
                <p:cNvCxnSpPr/>
                <p:nvPr/>
              </p:nvCxnSpPr>
              <p:spPr>
                <a:xfrm rot="16200000">
                  <a:off x="2454907" y="2841766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CasellaDiTesto 41"/>
                <p:cNvSpPr txBox="1"/>
                <p:nvPr/>
              </p:nvSpPr>
              <p:spPr>
                <a:xfrm>
                  <a:off x="1728272" y="2635393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200</a:t>
                  </a:r>
                  <a:endParaRPr lang="en-US" sz="1600" dirty="0"/>
                </a:p>
              </p:txBody>
            </p:sp>
          </p:grpSp>
          <p:grpSp>
            <p:nvGrpSpPr>
              <p:cNvPr id="11" name="Gruppo 48"/>
              <p:cNvGrpSpPr/>
              <p:nvPr/>
            </p:nvGrpSpPr>
            <p:grpSpPr>
              <a:xfrm>
                <a:off x="1728271" y="3787521"/>
                <a:ext cx="762640" cy="338554"/>
                <a:chOff x="1728271" y="3787521"/>
                <a:chExt cx="762640" cy="338554"/>
              </a:xfrm>
            </p:grpSpPr>
            <p:cxnSp>
              <p:nvCxnSpPr>
                <p:cNvPr id="39" name="Connettore 1 38"/>
                <p:cNvCxnSpPr/>
                <p:nvPr/>
              </p:nvCxnSpPr>
              <p:spPr>
                <a:xfrm rot="16200000">
                  <a:off x="2454907" y="3997242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CasellaDiTesto 39"/>
                <p:cNvSpPr txBox="1"/>
                <p:nvPr/>
              </p:nvSpPr>
              <p:spPr>
                <a:xfrm>
                  <a:off x="1728271" y="3787521"/>
                  <a:ext cx="49725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100</a:t>
                  </a:r>
                  <a:endParaRPr lang="en-US" sz="1600" dirty="0"/>
                </a:p>
              </p:txBody>
            </p:sp>
          </p:grpSp>
        </p:grpSp>
        <p:sp>
          <p:nvSpPr>
            <p:cNvPr id="28" name="CasellaDiTesto 27"/>
            <p:cNvSpPr txBox="1"/>
            <p:nvPr/>
          </p:nvSpPr>
          <p:spPr>
            <a:xfrm rot="16200000">
              <a:off x="-1052691" y="3957792"/>
              <a:ext cx="27356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40 MHz RF Voltage [kV]</a:t>
              </a:r>
              <a:endParaRPr lang="en-US" sz="1600" b="1" dirty="0"/>
            </a:p>
          </p:txBody>
        </p:sp>
        <p:sp>
          <p:nvSpPr>
            <p:cNvPr id="29" name="CasellaDiTesto 28"/>
            <p:cNvSpPr txBox="1"/>
            <p:nvPr/>
          </p:nvSpPr>
          <p:spPr>
            <a:xfrm>
              <a:off x="804446" y="5681246"/>
              <a:ext cx="35471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Time [ms]</a:t>
              </a:r>
              <a:endParaRPr lang="en-US" sz="1600" b="1" dirty="0"/>
            </a:p>
          </p:txBody>
        </p:sp>
        <p:cxnSp>
          <p:nvCxnSpPr>
            <p:cNvPr id="24" name="Connettore 2 23"/>
            <p:cNvCxnSpPr/>
            <p:nvPr/>
          </p:nvCxnSpPr>
          <p:spPr>
            <a:xfrm>
              <a:off x="804447" y="5458655"/>
              <a:ext cx="407235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ttangolo 78"/>
            <p:cNvSpPr/>
            <p:nvPr/>
          </p:nvSpPr>
          <p:spPr>
            <a:xfrm>
              <a:off x="1905000" y="4800600"/>
              <a:ext cx="969554" cy="2206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b.l.≈14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80" name="Rettangolo 79"/>
            <p:cNvSpPr/>
            <p:nvPr/>
          </p:nvSpPr>
          <p:spPr>
            <a:xfrm>
              <a:off x="3048000" y="4343400"/>
              <a:ext cx="9906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err="1" smtClean="0">
                  <a:solidFill>
                    <a:srgbClr val="00B050"/>
                  </a:solidFill>
                  <a:latin typeface="Calibri" pitchFamily="34" charset="0"/>
                </a:rPr>
                <a:t>b.l</a:t>
              </a:r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.≈ 11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51" name="CasellaDiTesto 24"/>
            <p:cNvSpPr txBox="1"/>
            <p:nvPr/>
          </p:nvSpPr>
          <p:spPr>
            <a:xfrm>
              <a:off x="693806" y="5449129"/>
              <a:ext cx="2478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0</a:t>
              </a:r>
              <a:endParaRPr lang="en-US" sz="1600" dirty="0"/>
            </a:p>
          </p:txBody>
        </p:sp>
        <p:grpSp>
          <p:nvGrpSpPr>
            <p:cNvPr id="12" name="Gruppo 36"/>
            <p:cNvGrpSpPr/>
            <p:nvPr/>
          </p:nvGrpSpPr>
          <p:grpSpPr>
            <a:xfrm>
              <a:off x="1018700" y="5397517"/>
              <a:ext cx="337296" cy="390166"/>
              <a:chOff x="2764067" y="4458601"/>
              <a:chExt cx="590644" cy="544317"/>
            </a:xfrm>
          </p:grpSpPr>
          <p:cxnSp>
            <p:nvCxnSpPr>
              <p:cNvPr id="68" name="Connettore 1 67"/>
              <p:cNvCxnSpPr/>
              <p:nvPr/>
            </p:nvCxnSpPr>
            <p:spPr>
              <a:xfrm>
                <a:off x="305983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CasellaDiTesto 68"/>
              <p:cNvSpPr txBox="1"/>
              <p:nvPr/>
            </p:nvSpPr>
            <p:spPr>
              <a:xfrm>
                <a:off x="2764067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10</a:t>
                </a:r>
                <a:endParaRPr lang="en-US" sz="1600" dirty="0"/>
              </a:p>
            </p:txBody>
          </p:sp>
        </p:grpSp>
        <p:grpSp>
          <p:nvGrpSpPr>
            <p:cNvPr id="14" name="Gruppo 37"/>
            <p:cNvGrpSpPr/>
            <p:nvPr/>
          </p:nvGrpSpPr>
          <p:grpSpPr>
            <a:xfrm>
              <a:off x="1391512" y="5397517"/>
              <a:ext cx="337296" cy="390166"/>
              <a:chOff x="3416902" y="4458601"/>
              <a:chExt cx="590644" cy="544317"/>
            </a:xfrm>
          </p:grpSpPr>
          <p:cxnSp>
            <p:nvCxnSpPr>
              <p:cNvPr id="66" name="Connettore 1 15"/>
              <p:cNvCxnSpPr/>
              <p:nvPr/>
            </p:nvCxnSpPr>
            <p:spPr>
              <a:xfrm>
                <a:off x="3707904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CasellaDiTesto 66"/>
              <p:cNvSpPr txBox="1"/>
              <p:nvPr/>
            </p:nvSpPr>
            <p:spPr>
              <a:xfrm>
                <a:off x="3416902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20</a:t>
                </a:r>
                <a:endParaRPr lang="en-US" sz="1600" dirty="0"/>
              </a:p>
            </p:txBody>
          </p:sp>
        </p:grpSp>
        <p:grpSp>
          <p:nvGrpSpPr>
            <p:cNvPr id="16" name="Gruppo 38"/>
            <p:cNvGrpSpPr/>
            <p:nvPr/>
          </p:nvGrpSpPr>
          <p:grpSpPr>
            <a:xfrm>
              <a:off x="1759205" y="5397517"/>
              <a:ext cx="337296" cy="390166"/>
              <a:chOff x="4060774" y="4458601"/>
              <a:chExt cx="590644" cy="544317"/>
            </a:xfrm>
          </p:grpSpPr>
          <p:cxnSp>
            <p:nvCxnSpPr>
              <p:cNvPr id="64" name="Connettore 1 18"/>
              <p:cNvCxnSpPr/>
              <p:nvPr/>
            </p:nvCxnSpPr>
            <p:spPr>
              <a:xfrm>
                <a:off x="4355975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CasellaDiTesto 64"/>
              <p:cNvSpPr txBox="1"/>
              <p:nvPr/>
            </p:nvSpPr>
            <p:spPr>
              <a:xfrm>
                <a:off x="4060774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30</a:t>
                </a:r>
                <a:endParaRPr lang="en-US" sz="1600" dirty="0"/>
              </a:p>
            </p:txBody>
          </p:sp>
        </p:grpSp>
        <p:grpSp>
          <p:nvGrpSpPr>
            <p:cNvPr id="17" name="Gruppo 39"/>
            <p:cNvGrpSpPr/>
            <p:nvPr/>
          </p:nvGrpSpPr>
          <p:grpSpPr>
            <a:xfrm>
              <a:off x="2131695" y="5397517"/>
              <a:ext cx="337296" cy="390166"/>
              <a:chOff x="4713046" y="4458601"/>
              <a:chExt cx="590644" cy="544317"/>
            </a:xfrm>
          </p:grpSpPr>
          <p:cxnSp>
            <p:nvCxnSpPr>
              <p:cNvPr id="62" name="Connettore 1 19"/>
              <p:cNvCxnSpPr/>
              <p:nvPr/>
            </p:nvCxnSpPr>
            <p:spPr>
              <a:xfrm>
                <a:off x="5004048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CasellaDiTesto 62"/>
              <p:cNvSpPr txBox="1"/>
              <p:nvPr/>
            </p:nvSpPr>
            <p:spPr>
              <a:xfrm>
                <a:off x="4713046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40</a:t>
                </a:r>
                <a:endParaRPr lang="en-US" sz="1600" dirty="0"/>
              </a:p>
            </p:txBody>
          </p:sp>
        </p:grpSp>
        <p:grpSp>
          <p:nvGrpSpPr>
            <p:cNvPr id="22" name="Gruppo 40"/>
            <p:cNvGrpSpPr/>
            <p:nvPr/>
          </p:nvGrpSpPr>
          <p:grpSpPr>
            <a:xfrm>
              <a:off x="2501786" y="5397517"/>
              <a:ext cx="337296" cy="390166"/>
              <a:chOff x="5361118" y="4458601"/>
              <a:chExt cx="590644" cy="544317"/>
            </a:xfrm>
          </p:grpSpPr>
          <p:cxnSp>
            <p:nvCxnSpPr>
              <p:cNvPr id="60" name="Connettore 1 22"/>
              <p:cNvCxnSpPr/>
              <p:nvPr/>
            </p:nvCxnSpPr>
            <p:spPr>
              <a:xfrm>
                <a:off x="5652120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CasellaDiTesto 60"/>
              <p:cNvSpPr txBox="1"/>
              <p:nvPr/>
            </p:nvSpPr>
            <p:spPr>
              <a:xfrm>
                <a:off x="5361118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50</a:t>
                </a:r>
                <a:endParaRPr lang="en-US" sz="1600" dirty="0"/>
              </a:p>
            </p:txBody>
          </p:sp>
        </p:grpSp>
        <p:grpSp>
          <p:nvGrpSpPr>
            <p:cNvPr id="23" name="Gruppo 41"/>
            <p:cNvGrpSpPr/>
            <p:nvPr/>
          </p:nvGrpSpPr>
          <p:grpSpPr>
            <a:xfrm>
              <a:off x="2872385" y="5397517"/>
              <a:ext cx="337296" cy="390166"/>
              <a:chOff x="6010078" y="4458601"/>
              <a:chExt cx="590644" cy="544317"/>
            </a:xfrm>
          </p:grpSpPr>
          <p:cxnSp>
            <p:nvCxnSpPr>
              <p:cNvPr id="58" name="Connettore 1 23"/>
              <p:cNvCxnSpPr/>
              <p:nvPr/>
            </p:nvCxnSpPr>
            <p:spPr>
              <a:xfrm>
                <a:off x="630019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CasellaDiTesto 58"/>
              <p:cNvSpPr txBox="1"/>
              <p:nvPr/>
            </p:nvSpPr>
            <p:spPr>
              <a:xfrm>
                <a:off x="6010078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60</a:t>
                </a:r>
                <a:endParaRPr lang="en-US" sz="1600" dirty="0"/>
              </a:p>
            </p:txBody>
          </p:sp>
        </p:grpSp>
        <p:grpSp>
          <p:nvGrpSpPr>
            <p:cNvPr id="26" name="Gruppo 77"/>
            <p:cNvGrpSpPr/>
            <p:nvPr/>
          </p:nvGrpSpPr>
          <p:grpSpPr>
            <a:xfrm>
              <a:off x="813268" y="4618148"/>
              <a:ext cx="2095498" cy="830980"/>
              <a:chOff x="804447" y="4627674"/>
              <a:chExt cx="2441915" cy="830980"/>
            </a:xfrm>
          </p:grpSpPr>
          <p:sp>
            <p:nvSpPr>
              <p:cNvPr id="18" name="Figura a mano libera 17"/>
              <p:cNvSpPr/>
              <p:nvPr/>
            </p:nvSpPr>
            <p:spPr>
              <a:xfrm>
                <a:off x="3040063" y="4627674"/>
                <a:ext cx="206299" cy="468595"/>
              </a:xfrm>
              <a:custGeom>
                <a:avLst/>
                <a:gdLst>
                  <a:gd name="connsiteX0" fmla="*/ 0 w 330315"/>
                  <a:gd name="connsiteY0" fmla="*/ 674422 h 674422"/>
                  <a:gd name="connsiteX1" fmla="*/ 53788 w 330315"/>
                  <a:gd name="connsiteY1" fmla="*/ 628909 h 674422"/>
                  <a:gd name="connsiteX2" fmla="*/ 107576 w 330315"/>
                  <a:gd name="connsiteY2" fmla="*/ 550295 h 674422"/>
                  <a:gd name="connsiteX3" fmla="*/ 177915 w 330315"/>
                  <a:gd name="connsiteY3" fmla="*/ 442719 h 674422"/>
                  <a:gd name="connsiteX4" fmla="*/ 260666 w 330315"/>
                  <a:gd name="connsiteY4" fmla="*/ 260666 h 674422"/>
                  <a:gd name="connsiteX5" fmla="*/ 293766 w 330315"/>
                  <a:gd name="connsiteY5" fmla="*/ 153090 h 674422"/>
                  <a:gd name="connsiteX6" fmla="*/ 326867 w 330315"/>
                  <a:gd name="connsiteY6" fmla="*/ 20688 h 674422"/>
                  <a:gd name="connsiteX7" fmla="*/ 314454 w 330315"/>
                  <a:gd name="connsiteY7" fmla="*/ 28963 h 674422"/>
                  <a:gd name="connsiteX0" fmla="*/ 0 w 326867"/>
                  <a:gd name="connsiteY0" fmla="*/ 653734 h 653734"/>
                  <a:gd name="connsiteX1" fmla="*/ 53788 w 326867"/>
                  <a:gd name="connsiteY1" fmla="*/ 608221 h 653734"/>
                  <a:gd name="connsiteX2" fmla="*/ 107576 w 326867"/>
                  <a:gd name="connsiteY2" fmla="*/ 529607 h 653734"/>
                  <a:gd name="connsiteX3" fmla="*/ 177915 w 326867"/>
                  <a:gd name="connsiteY3" fmla="*/ 422031 h 653734"/>
                  <a:gd name="connsiteX4" fmla="*/ 260666 w 326867"/>
                  <a:gd name="connsiteY4" fmla="*/ 239978 h 653734"/>
                  <a:gd name="connsiteX5" fmla="*/ 293766 w 326867"/>
                  <a:gd name="connsiteY5" fmla="*/ 132402 h 653734"/>
                  <a:gd name="connsiteX6" fmla="*/ 326867 w 326867"/>
                  <a:gd name="connsiteY6" fmla="*/ 0 h 653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6867" h="653734">
                    <a:moveTo>
                      <a:pt x="0" y="653734"/>
                    </a:moveTo>
                    <a:cubicBezTo>
                      <a:pt x="17929" y="641321"/>
                      <a:pt x="35859" y="628909"/>
                      <a:pt x="53788" y="608221"/>
                    </a:cubicBezTo>
                    <a:cubicBezTo>
                      <a:pt x="71717" y="587533"/>
                      <a:pt x="86888" y="560639"/>
                      <a:pt x="107576" y="529607"/>
                    </a:cubicBezTo>
                    <a:cubicBezTo>
                      <a:pt x="128264" y="498575"/>
                      <a:pt x="152400" y="470302"/>
                      <a:pt x="177915" y="422031"/>
                    </a:cubicBezTo>
                    <a:cubicBezTo>
                      <a:pt x="203430" y="373760"/>
                      <a:pt x="241357" y="288250"/>
                      <a:pt x="260666" y="239978"/>
                    </a:cubicBezTo>
                    <a:cubicBezTo>
                      <a:pt x="279975" y="191706"/>
                      <a:pt x="282733" y="172398"/>
                      <a:pt x="293766" y="132402"/>
                    </a:cubicBezTo>
                    <a:cubicBezTo>
                      <a:pt x="304799" y="92406"/>
                      <a:pt x="323419" y="20688"/>
                      <a:pt x="326867" y="0"/>
                    </a:cubicBezTo>
                  </a:path>
                </a:pathLst>
              </a:cu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Connettore 1 18"/>
              <p:cNvCxnSpPr>
                <a:stCxn id="18" idx="0"/>
              </p:cNvCxnSpPr>
              <p:nvPr/>
            </p:nvCxnSpPr>
            <p:spPr>
              <a:xfrm flipH="1">
                <a:off x="2076968" y="5096269"/>
                <a:ext cx="963096" cy="107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ttore 1 19"/>
              <p:cNvCxnSpPr/>
              <p:nvPr/>
            </p:nvCxnSpPr>
            <p:spPr>
              <a:xfrm flipH="1">
                <a:off x="849894" y="5097349"/>
                <a:ext cx="1227074" cy="30969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ttore 1 20"/>
              <p:cNvCxnSpPr/>
              <p:nvPr/>
            </p:nvCxnSpPr>
            <p:spPr>
              <a:xfrm flipH="1">
                <a:off x="804447" y="5407039"/>
                <a:ext cx="45447" cy="5161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8" name="Connettore 1 97"/>
            <p:cNvCxnSpPr/>
            <p:nvPr/>
          </p:nvCxnSpPr>
          <p:spPr>
            <a:xfrm flipH="1">
              <a:off x="2908300" y="4637025"/>
              <a:ext cx="1265401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99"/>
            <p:cNvCxnSpPr/>
            <p:nvPr/>
          </p:nvCxnSpPr>
          <p:spPr>
            <a:xfrm flipV="1">
              <a:off x="4173701" y="4632824"/>
              <a:ext cx="0" cy="82865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uppo 37"/>
            <p:cNvGrpSpPr/>
            <p:nvPr/>
          </p:nvGrpSpPr>
          <p:grpSpPr>
            <a:xfrm>
              <a:off x="3216484" y="5396271"/>
              <a:ext cx="393056" cy="390166"/>
              <a:chOff x="3368085" y="4458601"/>
              <a:chExt cx="688287" cy="544317"/>
            </a:xfrm>
          </p:grpSpPr>
          <p:cxnSp>
            <p:nvCxnSpPr>
              <p:cNvPr id="135" name="Connettore 1 15"/>
              <p:cNvCxnSpPr/>
              <p:nvPr/>
            </p:nvCxnSpPr>
            <p:spPr>
              <a:xfrm>
                <a:off x="3707903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CasellaDiTesto 135"/>
              <p:cNvSpPr txBox="1"/>
              <p:nvPr/>
            </p:nvSpPr>
            <p:spPr>
              <a:xfrm>
                <a:off x="3368085" y="4530604"/>
                <a:ext cx="688287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70</a:t>
                </a:r>
                <a:endParaRPr lang="en-US" sz="1600" dirty="0"/>
              </a:p>
            </p:txBody>
          </p:sp>
        </p:grpSp>
        <p:grpSp>
          <p:nvGrpSpPr>
            <p:cNvPr id="30" name="Gruppo 38"/>
            <p:cNvGrpSpPr/>
            <p:nvPr/>
          </p:nvGrpSpPr>
          <p:grpSpPr>
            <a:xfrm>
              <a:off x="3584177" y="5396271"/>
              <a:ext cx="393056" cy="390166"/>
              <a:chOff x="4011957" y="4458601"/>
              <a:chExt cx="688287" cy="544317"/>
            </a:xfrm>
          </p:grpSpPr>
          <p:cxnSp>
            <p:nvCxnSpPr>
              <p:cNvPr id="133" name="Connettore 1 18"/>
              <p:cNvCxnSpPr/>
              <p:nvPr/>
            </p:nvCxnSpPr>
            <p:spPr>
              <a:xfrm>
                <a:off x="4355976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CasellaDiTesto 133"/>
              <p:cNvSpPr txBox="1"/>
              <p:nvPr/>
            </p:nvSpPr>
            <p:spPr>
              <a:xfrm>
                <a:off x="4011957" y="4530604"/>
                <a:ext cx="688287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80</a:t>
                </a:r>
                <a:endParaRPr lang="en-US" sz="1600" dirty="0"/>
              </a:p>
            </p:txBody>
          </p:sp>
        </p:grpSp>
        <p:grpSp>
          <p:nvGrpSpPr>
            <p:cNvPr id="34" name="Gruppo 39"/>
            <p:cNvGrpSpPr/>
            <p:nvPr/>
          </p:nvGrpSpPr>
          <p:grpSpPr>
            <a:xfrm>
              <a:off x="3956667" y="5396271"/>
              <a:ext cx="393056" cy="390166"/>
              <a:chOff x="4664229" y="4458601"/>
              <a:chExt cx="688287" cy="544317"/>
            </a:xfrm>
          </p:grpSpPr>
          <p:cxnSp>
            <p:nvCxnSpPr>
              <p:cNvPr id="131" name="Connettore 1 19"/>
              <p:cNvCxnSpPr/>
              <p:nvPr/>
            </p:nvCxnSpPr>
            <p:spPr>
              <a:xfrm>
                <a:off x="500405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CasellaDiTesto 131"/>
              <p:cNvSpPr txBox="1"/>
              <p:nvPr/>
            </p:nvSpPr>
            <p:spPr>
              <a:xfrm>
                <a:off x="4664229" y="4530604"/>
                <a:ext cx="688287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90</a:t>
                </a:r>
                <a:endParaRPr lang="en-US" sz="1600" dirty="0"/>
              </a:p>
            </p:txBody>
          </p:sp>
        </p:grpSp>
        <p:grpSp>
          <p:nvGrpSpPr>
            <p:cNvPr id="35" name="Gruppo 39"/>
            <p:cNvGrpSpPr/>
            <p:nvPr/>
          </p:nvGrpSpPr>
          <p:grpSpPr>
            <a:xfrm>
              <a:off x="4279246" y="5400675"/>
              <a:ext cx="497252" cy="390166"/>
              <a:chOff x="4572993" y="4458601"/>
              <a:chExt cx="870745" cy="544317"/>
            </a:xfrm>
          </p:grpSpPr>
          <p:cxnSp>
            <p:nvCxnSpPr>
              <p:cNvPr id="152" name="Connettore 1 19"/>
              <p:cNvCxnSpPr/>
              <p:nvPr/>
            </p:nvCxnSpPr>
            <p:spPr>
              <a:xfrm>
                <a:off x="500405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3" name="CasellaDiTesto 152"/>
              <p:cNvSpPr txBox="1"/>
              <p:nvPr/>
            </p:nvSpPr>
            <p:spPr>
              <a:xfrm>
                <a:off x="4572993" y="4530604"/>
                <a:ext cx="870745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100</a:t>
                </a:r>
                <a:endParaRPr lang="en-US" sz="1600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751784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3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 possible reason of the absence of any visible degradation could be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that the beam does not interact with the cloud for a sufficiently long time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To check this possibility in 2001 test were made by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storing for about 100 ms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 25ns beam with b.len.=11 ns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transverse instabilities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were observed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In 2012 we decided to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continue this kind of experiments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with the main goal of investigating if e-cloud could be a possible source of this instability</a:t>
            </a:r>
          </a:p>
          <a:p>
            <a:pPr marL="863600" lvl="3" indent="-406400">
              <a:lnSpc>
                <a:spcPct val="130000"/>
              </a:lnSpc>
              <a:spcAft>
                <a:spcPts val="1200"/>
              </a:spcAft>
              <a:buClr>
                <a:schemeClr val="tx2"/>
              </a:buClr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Bunch by bunch position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 data were acquired (at first 120 turns using OASIS, then ~30000 turns using local scope on transverse feedback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PU)</a:t>
            </a: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751784"/>
            <a:ext cx="8001000" cy="1994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From the first acquisitions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over 120 turns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(fast PU in SS94, OASIS) we could observe:</a:t>
            </a:r>
          </a:p>
          <a:p>
            <a:pPr marL="682625" lvl="2" indent="-406400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Instability observed even for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quite low intensity (6e10 ppb)</a:t>
            </a:r>
          </a:p>
          <a:p>
            <a:pPr marL="682625" lvl="2" indent="-406400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Strong oscillation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mainly in the horizontal plane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78" name="Content Placeholder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083" t="42417" r="21837" b="32701"/>
          <a:stretch/>
        </p:blipFill>
        <p:spPr>
          <a:xfrm>
            <a:off x="1524000" y="2895600"/>
            <a:ext cx="6477000" cy="3429000"/>
          </a:xfrm>
          <a:prstGeom prst="rect">
            <a:avLst/>
          </a:prstGeom>
        </p:spPr>
      </p:pic>
      <p:sp>
        <p:nvSpPr>
          <p:cNvPr id="82" name="TextBox 19"/>
          <p:cNvSpPr txBox="1"/>
          <p:nvPr/>
        </p:nvSpPr>
        <p:spPr>
          <a:xfrm>
            <a:off x="1524000" y="2590800"/>
            <a:ext cx="6477000" cy="3385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B0F0"/>
                </a:solidFill>
              </a:rPr>
              <a:t>-- Wall current monitor  </a:t>
            </a:r>
            <a:r>
              <a:rPr lang="en-GB" sz="1600" b="1" dirty="0" smtClean="0">
                <a:solidFill>
                  <a:srgbClr val="FFFF00"/>
                </a:solidFill>
              </a:rPr>
              <a:t>-- Sum  </a:t>
            </a:r>
            <a:r>
              <a:rPr lang="en-GB" sz="1600" b="1" dirty="0" smtClean="0">
                <a:solidFill>
                  <a:srgbClr val="33CC33"/>
                </a:solidFill>
              </a:rPr>
              <a:t>-- Horizontal  </a:t>
            </a:r>
            <a:r>
              <a:rPr lang="en-GB" sz="1600" b="1" dirty="0" smtClean="0">
                <a:solidFill>
                  <a:srgbClr val="CC00CC"/>
                </a:solidFill>
              </a:rPr>
              <a:t>-- Vertical</a:t>
            </a:r>
            <a:endParaRPr lang="en-GB" sz="1600" b="1" dirty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751784"/>
            <a:ext cx="8001000" cy="3022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From the first acquisitions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over 120 turns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(fast PU in SS94, OASIS) we could observe:</a:t>
            </a:r>
          </a:p>
          <a:p>
            <a:pPr marL="682625" lvl="2" indent="-406400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Instability observed even for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quite low intensity (6e10 ppb)</a:t>
            </a:r>
          </a:p>
          <a:p>
            <a:pPr marL="682625" lvl="2" indent="-406400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Strong oscillation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mainly in the horizontal plane </a:t>
            </a:r>
          </a:p>
          <a:p>
            <a:pPr marL="682625" lvl="2" indent="-406400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Oscillation in the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vertical plane likely coming from coupling</a:t>
            </a:r>
          </a:p>
          <a:p>
            <a:pPr marL="682625" lvl="2" indent="-406400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endParaRPr lang="en-US" b="1" dirty="0" smtClean="0">
              <a:solidFill>
                <a:srgbClr val="FF0000"/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1027" name="Picture 3" descr="D:\047_ps_ecloud_MSWG\instability_meas_gianni_mauro\scope2_inst_72b_0.8e11_c2426_d2kT_100kV.csv_tune_v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95206" y="2833140"/>
            <a:ext cx="4901194" cy="3675895"/>
          </a:xfrm>
          <a:prstGeom prst="rect">
            <a:avLst/>
          </a:prstGeom>
          <a:noFill/>
        </p:spPr>
      </p:pic>
      <p:grpSp>
        <p:nvGrpSpPr>
          <p:cNvPr id="3" name="Gruppo 20"/>
          <p:cNvGrpSpPr/>
          <p:nvPr/>
        </p:nvGrpSpPr>
        <p:grpSpPr>
          <a:xfrm>
            <a:off x="-15" y="2833140"/>
            <a:ext cx="4876815" cy="3657611"/>
            <a:chOff x="-15" y="2833140"/>
            <a:chExt cx="4876815" cy="3657611"/>
          </a:xfrm>
        </p:grpSpPr>
        <p:pic>
          <p:nvPicPr>
            <p:cNvPr id="1026" name="Picture 2" descr="D:\047_ps_ecloud_MSWG\instability_meas_gianni_mauro\scope2_inst_72b_0.8e11_c2426_d2kT_100kV.csv_tune_h.pn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15" y="2833140"/>
              <a:ext cx="4876815" cy="3657611"/>
            </a:xfrm>
            <a:prstGeom prst="rect">
              <a:avLst/>
            </a:prstGeom>
            <a:noFill/>
          </p:spPr>
        </p:pic>
        <p:grpSp>
          <p:nvGrpSpPr>
            <p:cNvPr id="4" name="Gruppo 16"/>
            <p:cNvGrpSpPr/>
            <p:nvPr/>
          </p:nvGrpSpPr>
          <p:grpSpPr>
            <a:xfrm>
              <a:off x="1474816" y="5254526"/>
              <a:ext cx="457200" cy="352524"/>
              <a:chOff x="1474816" y="5254526"/>
              <a:chExt cx="457200" cy="352524"/>
            </a:xfrm>
          </p:grpSpPr>
          <p:cxnSp>
            <p:nvCxnSpPr>
              <p:cNvPr id="10" name="Straight Arrow Connector 19"/>
              <p:cNvCxnSpPr/>
              <p:nvPr/>
            </p:nvCxnSpPr>
            <p:spPr>
              <a:xfrm flipH="1">
                <a:off x="1474816" y="5607050"/>
                <a:ext cx="457200" cy="0"/>
              </a:xfrm>
              <a:prstGeom prst="straightConnector1">
                <a:avLst/>
              </a:prstGeom>
              <a:ln w="22225">
                <a:solidFill>
                  <a:srgbClr val="FF0000"/>
                </a:solidFill>
                <a:headEnd type="stealth" w="lg" len="lg"/>
                <a:tailEnd type="stealth" w="lg" len="lg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4" name="Rettangolo 13"/>
              <p:cNvSpPr/>
              <p:nvPr/>
            </p:nvSpPr>
            <p:spPr>
              <a:xfrm>
                <a:off x="1477970" y="5254526"/>
                <a:ext cx="45089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FF0000"/>
                    </a:solidFill>
                    <a:latin typeface="Calibri" pitchFamily="34" charset="0"/>
                  </a:rPr>
                  <a:t>gap</a:t>
                </a:r>
                <a:endParaRPr lang="en-US" sz="1400" dirty="0"/>
              </a:p>
            </p:txBody>
          </p:sp>
        </p:grpSp>
      </p:grpSp>
      <p:grpSp>
        <p:nvGrpSpPr>
          <p:cNvPr id="5" name="Gruppo 17"/>
          <p:cNvGrpSpPr/>
          <p:nvPr/>
        </p:nvGrpSpPr>
        <p:grpSpPr>
          <a:xfrm>
            <a:off x="5867400" y="5254526"/>
            <a:ext cx="457200" cy="352524"/>
            <a:chOff x="1609726" y="5254526"/>
            <a:chExt cx="457200" cy="352524"/>
          </a:xfrm>
        </p:grpSpPr>
        <p:cxnSp>
          <p:nvCxnSpPr>
            <p:cNvPr id="19" name="Straight Arrow Connector 19"/>
            <p:cNvCxnSpPr/>
            <p:nvPr/>
          </p:nvCxnSpPr>
          <p:spPr>
            <a:xfrm flipH="1">
              <a:off x="1609726" y="5607050"/>
              <a:ext cx="457200" cy="0"/>
            </a:xfrm>
            <a:prstGeom prst="straightConnector1">
              <a:avLst/>
            </a:prstGeom>
            <a:ln w="22225">
              <a:solidFill>
                <a:srgbClr val="FF0000"/>
              </a:solidFill>
              <a:headEnd type="stealth" w="lg" len="lg"/>
              <a:tailEnd type="stealth" w="lg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0" name="Rettangolo 19"/>
            <p:cNvSpPr/>
            <p:nvPr/>
          </p:nvSpPr>
          <p:spPr>
            <a:xfrm>
              <a:off x="1612880" y="5254526"/>
              <a:ext cx="45089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0000"/>
                  </a:solidFill>
                  <a:latin typeface="Calibri" pitchFamily="34" charset="0"/>
                </a:rPr>
                <a:t>gap</a:t>
              </a:r>
              <a:endParaRPr lang="en-US" sz="1400" dirty="0"/>
            </a:p>
          </p:txBody>
        </p:sp>
      </p:grpSp>
      <p:cxnSp>
        <p:nvCxnSpPr>
          <p:cNvPr id="17" name="Straight Arrow Connector 19"/>
          <p:cNvCxnSpPr/>
          <p:nvPr/>
        </p:nvCxnSpPr>
        <p:spPr>
          <a:xfrm flipH="1">
            <a:off x="762000" y="3886200"/>
            <a:ext cx="838200" cy="369838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Rettangolo 20"/>
          <p:cNvSpPr/>
          <p:nvPr/>
        </p:nvSpPr>
        <p:spPr>
          <a:xfrm>
            <a:off x="1602800" y="3733800"/>
            <a:ext cx="6832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H tune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3125" y="2789420"/>
            <a:ext cx="4632083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42"/>
          <p:cNvGrpSpPr/>
          <p:nvPr/>
        </p:nvGrpSpPr>
        <p:grpSpPr>
          <a:xfrm>
            <a:off x="228600" y="2781301"/>
            <a:ext cx="4632070" cy="3476210"/>
            <a:chOff x="228600" y="2781301"/>
            <a:chExt cx="4632070" cy="3476210"/>
          </a:xfrm>
        </p:grpSpPr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8600" y="2781301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5" name="Rettangolo 44"/>
            <p:cNvSpPr/>
            <p:nvPr/>
          </p:nvSpPr>
          <p:spPr>
            <a:xfrm>
              <a:off x="4505325" y="3781425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3290" t="30689" r="93420" b="32046"/>
            <a:stretch>
              <a:fillRect/>
            </a:stretch>
          </p:blipFill>
          <p:spPr bwMode="auto">
            <a:xfrm>
              <a:off x="4591050" y="3810000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48" name="Connettore 1 47"/>
            <p:cNvCxnSpPr/>
            <p:nvPr/>
          </p:nvCxnSpPr>
          <p:spPr>
            <a:xfrm>
              <a:off x="890584" y="3047999"/>
              <a:ext cx="0" cy="2828413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65"/>
          <p:cNvSpPr/>
          <p:nvPr/>
        </p:nvSpPr>
        <p:spPr>
          <a:xfrm>
            <a:off x="1143000" y="1022896"/>
            <a:ext cx="7812868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Introduction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Beam observation</a:t>
            </a: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Emittance along the train</a:t>
            </a: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Instability on a “stored beam”</a:t>
            </a:r>
          </a:p>
          <a:p>
            <a:pPr marL="508000" lvl="1" indent="-449263">
              <a:lnSpc>
                <a:spcPct val="13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Simulation work</a:t>
            </a: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Code development</a:t>
            </a:r>
            <a:endParaRPr lang="en-US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First results</a:t>
            </a:r>
            <a:endParaRPr lang="en-US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508000" lvl="1" indent="-449263">
              <a:lnSpc>
                <a:spcPct val="13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Measurements with e-cloud setup in SS98</a:t>
            </a: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Shielded pickup measurements</a:t>
            </a:r>
            <a:endParaRPr lang="en-US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Mitigation strategy 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1416" y="27889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9"/>
          <p:cNvGrpSpPr/>
          <p:nvPr/>
        </p:nvGrpSpPr>
        <p:grpSpPr>
          <a:xfrm>
            <a:off x="228600" y="2781301"/>
            <a:ext cx="4632070" cy="3476210"/>
            <a:chOff x="228600" y="2781301"/>
            <a:chExt cx="4632070" cy="3476210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8600" y="2781301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Rettangolo 21"/>
            <p:cNvSpPr/>
            <p:nvPr/>
          </p:nvSpPr>
          <p:spPr>
            <a:xfrm>
              <a:off x="4505325" y="3781425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3810000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26" name="Connettore 1 25"/>
            <p:cNvCxnSpPr/>
            <p:nvPr/>
          </p:nvCxnSpPr>
          <p:spPr>
            <a:xfrm>
              <a:off x="996188" y="3047999"/>
              <a:ext cx="0" cy="2828413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1416" y="27889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9"/>
          <p:cNvGrpSpPr/>
          <p:nvPr/>
        </p:nvGrpSpPr>
        <p:grpSpPr>
          <a:xfrm>
            <a:off x="228600" y="2781301"/>
            <a:ext cx="4632070" cy="3476210"/>
            <a:chOff x="228600" y="2781301"/>
            <a:chExt cx="4632070" cy="3476210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8600" y="2781301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Rettangolo 11"/>
            <p:cNvSpPr/>
            <p:nvPr/>
          </p:nvSpPr>
          <p:spPr>
            <a:xfrm>
              <a:off x="4505325" y="3781425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3810000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20" name="Connettore 1 19"/>
            <p:cNvCxnSpPr/>
            <p:nvPr/>
          </p:nvCxnSpPr>
          <p:spPr>
            <a:xfrm>
              <a:off x="1101791" y="3047999"/>
              <a:ext cx="0" cy="2828413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1416" y="27889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781301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11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 l="3290" t="30689" r="93420" b="32046"/>
          <a:stretch>
            <a:fillRect/>
          </a:stretch>
        </p:blipFill>
        <p:spPr bwMode="auto">
          <a:xfrm>
            <a:off x="4591050" y="3810000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2" name="Connettore 1 21"/>
          <p:cNvCxnSpPr/>
          <p:nvPr/>
        </p:nvCxnSpPr>
        <p:spPr>
          <a:xfrm>
            <a:off x="1207395" y="3047999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1416" y="27889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781301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11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 l="3290" t="30689" r="93420" b="32046"/>
          <a:stretch>
            <a:fillRect/>
          </a:stretch>
        </p:blipFill>
        <p:spPr bwMode="auto">
          <a:xfrm>
            <a:off x="4591050" y="3810000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4" name="Connettore 1 23"/>
          <p:cNvCxnSpPr/>
          <p:nvPr/>
        </p:nvCxnSpPr>
        <p:spPr>
          <a:xfrm>
            <a:off x="1312998" y="3047999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1416" y="27889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781301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11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 l="3290" t="30689" r="93420" b="32046"/>
          <a:stretch>
            <a:fillRect/>
          </a:stretch>
        </p:blipFill>
        <p:spPr bwMode="auto">
          <a:xfrm>
            <a:off x="4591050" y="3810000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5" name="Connettore 1 24"/>
          <p:cNvCxnSpPr/>
          <p:nvPr/>
        </p:nvCxnSpPr>
        <p:spPr>
          <a:xfrm>
            <a:off x="1418603" y="3047999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1416" y="27889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781301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11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 l="3290" t="30689" r="93420" b="32046"/>
          <a:stretch>
            <a:fillRect/>
          </a:stretch>
        </p:blipFill>
        <p:spPr bwMode="auto">
          <a:xfrm>
            <a:off x="4591050" y="3810000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5" name="Connettore 1 24"/>
          <p:cNvCxnSpPr/>
          <p:nvPr/>
        </p:nvCxnSpPr>
        <p:spPr>
          <a:xfrm>
            <a:off x="1524206" y="3047999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1416" y="27889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781301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Rettangolo 28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6" cstate="print"/>
          <a:srcRect l="3290" t="30689" r="93420" b="32046"/>
          <a:stretch>
            <a:fillRect/>
          </a:stretch>
        </p:blipFill>
        <p:spPr bwMode="auto">
          <a:xfrm>
            <a:off x="4591050" y="3810000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5" name="Connettore 1 44"/>
          <p:cNvCxnSpPr/>
          <p:nvPr/>
        </p:nvCxnSpPr>
        <p:spPr>
          <a:xfrm>
            <a:off x="1629809" y="3047999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1416" y="27889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781301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Rettangolo 28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6" cstate="print"/>
          <a:srcRect l="3290" t="30689" r="93420" b="32046"/>
          <a:stretch>
            <a:fillRect/>
          </a:stretch>
        </p:blipFill>
        <p:spPr bwMode="auto">
          <a:xfrm>
            <a:off x="4591050" y="3810000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5" name="Connettore 1 44"/>
          <p:cNvCxnSpPr/>
          <p:nvPr/>
        </p:nvCxnSpPr>
        <p:spPr>
          <a:xfrm>
            <a:off x="1735412" y="3047999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1416" y="27889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781301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11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 l="3290" t="30689" r="93420" b="32046"/>
          <a:stretch>
            <a:fillRect/>
          </a:stretch>
        </p:blipFill>
        <p:spPr bwMode="auto">
          <a:xfrm>
            <a:off x="4591050" y="3810000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9" name="Connettore 1 28"/>
          <p:cNvCxnSpPr/>
          <p:nvPr/>
        </p:nvCxnSpPr>
        <p:spPr>
          <a:xfrm>
            <a:off x="1841016" y="3047999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1416" y="27889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781301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11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 l="3290" t="30689" r="93420" b="32046"/>
          <a:stretch>
            <a:fillRect/>
          </a:stretch>
        </p:blipFill>
        <p:spPr bwMode="auto">
          <a:xfrm>
            <a:off x="4591050" y="3810000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9" name="Connettore 1 28"/>
          <p:cNvCxnSpPr/>
          <p:nvPr/>
        </p:nvCxnSpPr>
        <p:spPr>
          <a:xfrm>
            <a:off x="1946619" y="3047999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65"/>
          <p:cNvSpPr/>
          <p:nvPr/>
        </p:nvSpPr>
        <p:spPr>
          <a:xfrm>
            <a:off x="1143000" y="1022896"/>
            <a:ext cx="7812868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Introduction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Beam observation</a:t>
            </a: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Emittance along the train</a:t>
            </a: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Instability on a “stored beam”</a:t>
            </a:r>
          </a:p>
          <a:p>
            <a:pPr marL="508000" lvl="1" indent="-449263">
              <a:lnSpc>
                <a:spcPct val="13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Simulation work</a:t>
            </a: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Code development</a:t>
            </a:r>
            <a:endParaRPr lang="en-US" b="1" dirty="0" smtClean="0">
              <a:solidFill>
                <a:schemeClr val="bg1">
                  <a:lumMod val="75000"/>
                </a:schemeClr>
              </a:solidFill>
              <a:latin typeface="Calibri" pitchFamily="34" charset="0"/>
            </a:endParaRP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First results</a:t>
            </a:r>
            <a:endParaRPr lang="en-US" b="1" dirty="0" smtClean="0">
              <a:solidFill>
                <a:schemeClr val="bg1">
                  <a:lumMod val="75000"/>
                </a:schemeClr>
              </a:solidFill>
              <a:latin typeface="Calibri" pitchFamily="34" charset="0"/>
            </a:endParaRPr>
          </a:p>
          <a:p>
            <a:pPr marL="508000" lvl="1" indent="-449263">
              <a:lnSpc>
                <a:spcPct val="13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Measurements with e-cloud setup in SS98</a:t>
            </a: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Shielded pickup measurements</a:t>
            </a:r>
            <a:endParaRPr lang="en-US" b="1" dirty="0" smtClean="0">
              <a:solidFill>
                <a:schemeClr val="bg1">
                  <a:lumMod val="75000"/>
                </a:schemeClr>
              </a:solidFill>
              <a:latin typeface="Calibri" pitchFamily="34" charset="0"/>
            </a:endParaRP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Mitigation strategy 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1416" y="27889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781301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11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 l="3290" t="30689" r="93420" b="32046"/>
          <a:stretch>
            <a:fillRect/>
          </a:stretch>
        </p:blipFill>
        <p:spPr bwMode="auto">
          <a:xfrm>
            <a:off x="4591050" y="3810000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0" name="Connettore 1 29"/>
          <p:cNvCxnSpPr/>
          <p:nvPr/>
        </p:nvCxnSpPr>
        <p:spPr>
          <a:xfrm>
            <a:off x="2052223" y="3047999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1416" y="27889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781301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11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 l="3290" t="30689" r="93420" b="32046"/>
          <a:stretch>
            <a:fillRect/>
          </a:stretch>
        </p:blipFill>
        <p:spPr bwMode="auto">
          <a:xfrm>
            <a:off x="4591050" y="3810000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6" name="Connettore 1 35"/>
          <p:cNvCxnSpPr/>
          <p:nvPr/>
        </p:nvCxnSpPr>
        <p:spPr>
          <a:xfrm>
            <a:off x="2157826" y="3047999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1416" y="27889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781301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11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 l="3290" t="30689" r="93420" b="32046"/>
          <a:stretch>
            <a:fillRect/>
          </a:stretch>
        </p:blipFill>
        <p:spPr bwMode="auto">
          <a:xfrm>
            <a:off x="4591050" y="3810000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6" name="Connettore 1 35"/>
          <p:cNvCxnSpPr/>
          <p:nvPr/>
        </p:nvCxnSpPr>
        <p:spPr>
          <a:xfrm>
            <a:off x="2263430" y="3047999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1416" y="27889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781301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11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 l="3290" t="30689" r="93420" b="32046"/>
          <a:stretch>
            <a:fillRect/>
          </a:stretch>
        </p:blipFill>
        <p:spPr bwMode="auto">
          <a:xfrm>
            <a:off x="4591050" y="3810000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6" name="Connettore 1 35"/>
          <p:cNvCxnSpPr/>
          <p:nvPr/>
        </p:nvCxnSpPr>
        <p:spPr>
          <a:xfrm>
            <a:off x="2369033" y="3047999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1416" y="27889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781301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11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 l="3290" t="30689" r="93420" b="32046"/>
          <a:stretch>
            <a:fillRect/>
          </a:stretch>
        </p:blipFill>
        <p:spPr bwMode="auto">
          <a:xfrm>
            <a:off x="4591050" y="3810000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7" name="Connettore 1 36"/>
          <p:cNvCxnSpPr/>
          <p:nvPr/>
        </p:nvCxnSpPr>
        <p:spPr>
          <a:xfrm>
            <a:off x="2474637" y="3047999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1416" y="27889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781301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11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 l="3290" t="30689" r="93420" b="32046"/>
          <a:stretch>
            <a:fillRect/>
          </a:stretch>
        </p:blipFill>
        <p:spPr bwMode="auto">
          <a:xfrm>
            <a:off x="4591050" y="3810000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9" name="Connettore 1 38"/>
          <p:cNvCxnSpPr/>
          <p:nvPr/>
        </p:nvCxnSpPr>
        <p:spPr>
          <a:xfrm>
            <a:off x="2580242" y="3047999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1416" y="27889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781301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11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 l="3290" t="30689" r="93420" b="32046"/>
          <a:stretch>
            <a:fillRect/>
          </a:stretch>
        </p:blipFill>
        <p:spPr bwMode="auto">
          <a:xfrm>
            <a:off x="4591050" y="3810000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9" name="Connettore 1 38"/>
          <p:cNvCxnSpPr/>
          <p:nvPr/>
        </p:nvCxnSpPr>
        <p:spPr>
          <a:xfrm>
            <a:off x="2685845" y="3047999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1416" y="27889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781301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11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 l="3290" t="30689" r="93420" b="32046"/>
          <a:stretch>
            <a:fillRect/>
          </a:stretch>
        </p:blipFill>
        <p:spPr bwMode="auto">
          <a:xfrm>
            <a:off x="4591050" y="3810000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1" name="Connettore 1 40"/>
          <p:cNvCxnSpPr/>
          <p:nvPr/>
        </p:nvCxnSpPr>
        <p:spPr>
          <a:xfrm>
            <a:off x="2791450" y="3047999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1416" y="27889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781301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" name="Rettangolo 43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6" cstate="print"/>
          <a:srcRect l="3290" t="30689" r="93420" b="32046"/>
          <a:stretch>
            <a:fillRect/>
          </a:stretch>
        </p:blipFill>
        <p:spPr bwMode="auto">
          <a:xfrm>
            <a:off x="4591050" y="3810000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8" name="Connettore 1 67"/>
          <p:cNvCxnSpPr/>
          <p:nvPr/>
        </p:nvCxnSpPr>
        <p:spPr>
          <a:xfrm>
            <a:off x="2897053" y="3047999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1416" y="27889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781301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11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 l="3290" t="30689" r="93420" b="32046"/>
          <a:stretch>
            <a:fillRect/>
          </a:stretch>
        </p:blipFill>
        <p:spPr bwMode="auto">
          <a:xfrm>
            <a:off x="4591050" y="3810000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2" name="Connettore 1 41"/>
          <p:cNvCxnSpPr/>
          <p:nvPr/>
        </p:nvCxnSpPr>
        <p:spPr>
          <a:xfrm>
            <a:off x="3002657" y="3047999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25ns LHC type beams in the PS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3" name="Gruppo 39"/>
          <p:cNvGrpSpPr>
            <a:grpSpLocks noChangeAspect="1"/>
          </p:cNvGrpSpPr>
          <p:nvPr/>
        </p:nvGrpSpPr>
        <p:grpSpPr>
          <a:xfrm>
            <a:off x="1600200" y="833866"/>
            <a:ext cx="7115556" cy="5056632"/>
            <a:chOff x="977900" y="685800"/>
            <a:chExt cx="8470900" cy="6019800"/>
          </a:xfrm>
        </p:grpSpPr>
        <p:pic>
          <p:nvPicPr>
            <p:cNvPr id="33798" name="Picture 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77900" y="1588008"/>
              <a:ext cx="7325868" cy="5117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Rettangolo 31"/>
            <p:cNvSpPr/>
            <p:nvPr/>
          </p:nvSpPr>
          <p:spPr>
            <a:xfrm>
              <a:off x="2209800" y="1295400"/>
              <a:ext cx="2971800" cy="62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h=7</a:t>
              </a:r>
            </a:p>
            <a:p>
              <a:pPr algn="ctr"/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b. sp. ≈ 330 ns (4 - 6 b.) </a:t>
              </a:r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  <a:sym typeface="Wingdings" pitchFamily="2" charset="2"/>
                </a:rPr>
                <a:t> </a:t>
              </a:r>
              <a:endParaRPr lang="en-US" sz="1400" dirty="0"/>
            </a:p>
          </p:txBody>
        </p:sp>
        <p:sp>
          <p:nvSpPr>
            <p:cNvPr id="33" name="Rettangolo 32"/>
            <p:cNvSpPr/>
            <p:nvPr/>
          </p:nvSpPr>
          <p:spPr>
            <a:xfrm>
              <a:off x="5165868" y="1308100"/>
              <a:ext cx="1996932" cy="62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h=21</a:t>
              </a:r>
            </a:p>
            <a:p>
              <a:pPr algn="ctr"/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b. sp.≈100 ns (18 b.) </a:t>
              </a:r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  <a:sym typeface="Wingdings" pitchFamily="2" charset="2"/>
                </a:rPr>
                <a:t> </a:t>
              </a:r>
              <a:endParaRPr lang="en-US" sz="1400" dirty="0"/>
            </a:p>
          </p:txBody>
        </p:sp>
        <p:sp>
          <p:nvSpPr>
            <p:cNvPr id="34" name="Rettangolo 33"/>
            <p:cNvSpPr/>
            <p:nvPr/>
          </p:nvSpPr>
          <p:spPr>
            <a:xfrm>
              <a:off x="6378575" y="685800"/>
              <a:ext cx="1828800" cy="62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h=42</a:t>
              </a:r>
            </a:p>
            <a:p>
              <a:pPr algn="ctr"/>
              <a:r>
                <a:rPr lang="en-US" sz="1400" b="1" dirty="0" err="1" smtClean="0">
                  <a:solidFill>
                    <a:schemeClr val="tx2"/>
                  </a:solidFill>
                  <a:latin typeface="Calibri" pitchFamily="34" charset="0"/>
                </a:rPr>
                <a:t>b.sp</a:t>
              </a:r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.=50 ns (36 b.) </a:t>
              </a:r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  <a:sym typeface="Wingdings" pitchFamily="2" charset="2"/>
                </a:rPr>
                <a:t> </a:t>
              </a:r>
              <a:endParaRPr lang="en-US" sz="1400" dirty="0"/>
            </a:p>
          </p:txBody>
        </p:sp>
        <p:sp>
          <p:nvSpPr>
            <p:cNvPr id="35" name="Rettangolo 34"/>
            <p:cNvSpPr/>
            <p:nvPr/>
          </p:nvSpPr>
          <p:spPr>
            <a:xfrm>
              <a:off x="5181600" y="1901825"/>
              <a:ext cx="123825" cy="4362450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ttangolo 21"/>
            <p:cNvSpPr/>
            <p:nvPr/>
          </p:nvSpPr>
          <p:spPr>
            <a:xfrm>
              <a:off x="7150100" y="1901825"/>
              <a:ext cx="146050" cy="4365625"/>
            </a:xfrm>
            <a:prstGeom prst="rect">
              <a:avLst/>
            </a:prstGeom>
            <a:solidFill>
              <a:srgbClr val="00B050">
                <a:alpha val="34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ttangolo 22"/>
            <p:cNvSpPr/>
            <p:nvPr/>
          </p:nvSpPr>
          <p:spPr>
            <a:xfrm>
              <a:off x="7319963" y="1901825"/>
              <a:ext cx="58737" cy="4362450"/>
            </a:xfrm>
            <a:prstGeom prst="rect">
              <a:avLst/>
            </a:prstGeom>
            <a:solidFill>
              <a:schemeClr val="accent6">
                <a:alpha val="34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ttangolo 23"/>
            <p:cNvSpPr/>
            <p:nvPr/>
          </p:nvSpPr>
          <p:spPr>
            <a:xfrm>
              <a:off x="7620000" y="1295400"/>
              <a:ext cx="1828800" cy="62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h=84</a:t>
              </a:r>
            </a:p>
            <a:p>
              <a:r>
                <a:rPr lang="en-US" sz="1400" b="1" dirty="0" err="1" smtClean="0">
                  <a:solidFill>
                    <a:schemeClr val="tx2"/>
                  </a:solidFill>
                  <a:latin typeface="Calibri" pitchFamily="34" charset="0"/>
                </a:rPr>
                <a:t>b.sp</a:t>
              </a:r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.=25 ns (72 b.) </a:t>
              </a:r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  <a:sym typeface="Wingdings" pitchFamily="2" charset="2"/>
                </a:rPr>
                <a:t> </a:t>
              </a:r>
              <a:endParaRPr lang="en-US" sz="1400" dirty="0"/>
            </a:p>
          </p:txBody>
        </p:sp>
        <p:sp>
          <p:nvSpPr>
            <p:cNvPr id="25" name="Rettangolo 24"/>
            <p:cNvSpPr/>
            <p:nvPr/>
          </p:nvSpPr>
          <p:spPr>
            <a:xfrm>
              <a:off x="7402513" y="1905000"/>
              <a:ext cx="45719" cy="4362450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Arrow Connector 19"/>
            <p:cNvCxnSpPr/>
            <p:nvPr/>
          </p:nvCxnSpPr>
          <p:spPr>
            <a:xfrm>
              <a:off x="7286625" y="1219200"/>
              <a:ext cx="14923" cy="634425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stealth" w="lg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0" name="Straight Arrow Connector 19"/>
            <p:cNvCxnSpPr/>
            <p:nvPr/>
          </p:nvCxnSpPr>
          <p:spPr>
            <a:xfrm flipH="1">
              <a:off x="7400925" y="1600200"/>
              <a:ext cx="219075" cy="266700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stealth" w="lg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1" name="Rettangolo 20"/>
          <p:cNvSpPr/>
          <p:nvPr/>
        </p:nvSpPr>
        <p:spPr>
          <a:xfrm>
            <a:off x="4428663" y="5801380"/>
            <a:ext cx="1536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Triple</a:t>
            </a:r>
          </a:p>
          <a:p>
            <a:pPr algn="ctr"/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splitting</a:t>
            </a:r>
            <a:endParaRPr lang="en-US" sz="1400" dirty="0"/>
          </a:p>
        </p:txBody>
      </p:sp>
      <p:sp>
        <p:nvSpPr>
          <p:cNvPr id="27" name="Rettangolo 26"/>
          <p:cNvSpPr/>
          <p:nvPr/>
        </p:nvSpPr>
        <p:spPr>
          <a:xfrm>
            <a:off x="5742207" y="5801380"/>
            <a:ext cx="99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B050"/>
                </a:solidFill>
                <a:latin typeface="Calibri" pitchFamily="34" charset="0"/>
              </a:rPr>
              <a:t>Double splitting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7113807" y="5801380"/>
            <a:ext cx="99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Bunch shortening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9" name="Rettangolo 28"/>
          <p:cNvSpPr/>
          <p:nvPr/>
        </p:nvSpPr>
        <p:spPr>
          <a:xfrm>
            <a:off x="6384287" y="5801380"/>
            <a:ext cx="99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6"/>
                </a:solidFill>
                <a:latin typeface="Calibri" pitchFamily="34" charset="0"/>
              </a:rPr>
              <a:t>Double splitting</a:t>
            </a:r>
            <a:endParaRPr lang="en-US" sz="14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1416" y="27889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781301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11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 l="3290" t="30689" r="93420" b="32046"/>
          <a:stretch>
            <a:fillRect/>
          </a:stretch>
        </p:blipFill>
        <p:spPr bwMode="auto">
          <a:xfrm>
            <a:off x="4591050" y="3810000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3" name="Connettore 1 42"/>
          <p:cNvCxnSpPr/>
          <p:nvPr/>
        </p:nvCxnSpPr>
        <p:spPr>
          <a:xfrm>
            <a:off x="3108261" y="3047999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1416" y="27889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781301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11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 l="3290" t="30689" r="93420" b="32046"/>
          <a:stretch>
            <a:fillRect/>
          </a:stretch>
        </p:blipFill>
        <p:spPr bwMode="auto">
          <a:xfrm>
            <a:off x="4591050" y="3810000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4" name="Connettore 1 43"/>
          <p:cNvCxnSpPr/>
          <p:nvPr/>
        </p:nvCxnSpPr>
        <p:spPr>
          <a:xfrm>
            <a:off x="3213865" y="3047999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24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grpSp>
        <p:nvGrpSpPr>
          <p:cNvPr id="3" name="Gruppo 68"/>
          <p:cNvGrpSpPr/>
          <p:nvPr/>
        </p:nvGrpSpPr>
        <p:grpSpPr>
          <a:xfrm>
            <a:off x="228600" y="2781301"/>
            <a:ext cx="8874886" cy="3483829"/>
            <a:chOff x="228600" y="2781301"/>
            <a:chExt cx="8874886" cy="3483829"/>
          </a:xfrm>
        </p:grpSpPr>
        <p:pic>
          <p:nvPicPr>
            <p:cNvPr id="2662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71416" y="278892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8600" y="2781301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1" name="Rettangolo 40"/>
            <p:cNvSpPr/>
            <p:nvPr/>
          </p:nvSpPr>
          <p:spPr>
            <a:xfrm>
              <a:off x="4505325" y="3781425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2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3810000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68" name="Connettore 1 67"/>
            <p:cNvCxnSpPr/>
            <p:nvPr/>
          </p:nvCxnSpPr>
          <p:spPr>
            <a:xfrm>
              <a:off x="3319459" y="3047999"/>
              <a:ext cx="0" cy="2828413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4570" y="30180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grpSp>
        <p:nvGrpSpPr>
          <p:cNvPr id="3" name="Gruppo 24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3" name="Rettangolo 22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6" name="Rettangolo 25"/>
          <p:cNvSpPr/>
          <p:nvPr/>
        </p:nvSpPr>
        <p:spPr>
          <a:xfrm rot="16200000">
            <a:off x="2335770" y="341475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341475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341475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341475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341475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341475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341475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25ns LHC type beams in the PS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3" name="Gruppo 39"/>
          <p:cNvGrpSpPr>
            <a:grpSpLocks noChangeAspect="1"/>
          </p:cNvGrpSpPr>
          <p:nvPr/>
        </p:nvGrpSpPr>
        <p:grpSpPr>
          <a:xfrm>
            <a:off x="1600200" y="833866"/>
            <a:ext cx="7115556" cy="5056632"/>
            <a:chOff x="977900" y="685800"/>
            <a:chExt cx="8470900" cy="6019800"/>
          </a:xfrm>
        </p:grpSpPr>
        <p:pic>
          <p:nvPicPr>
            <p:cNvPr id="33798" name="Picture 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77900" y="1588008"/>
              <a:ext cx="7325868" cy="5117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Rettangolo 31"/>
            <p:cNvSpPr/>
            <p:nvPr/>
          </p:nvSpPr>
          <p:spPr>
            <a:xfrm>
              <a:off x="2209800" y="1295400"/>
              <a:ext cx="2971800" cy="62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h=7</a:t>
              </a:r>
            </a:p>
            <a:p>
              <a:pPr algn="ctr"/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b. sp. ≈ 330 ns (4 - 6 b.) </a:t>
              </a:r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  <a:sym typeface="Wingdings" pitchFamily="2" charset="2"/>
                </a:rPr>
                <a:t> </a:t>
              </a:r>
              <a:endParaRPr lang="en-US" sz="1400" dirty="0"/>
            </a:p>
          </p:txBody>
        </p:sp>
        <p:sp>
          <p:nvSpPr>
            <p:cNvPr id="33" name="Rettangolo 32"/>
            <p:cNvSpPr/>
            <p:nvPr/>
          </p:nvSpPr>
          <p:spPr>
            <a:xfrm>
              <a:off x="5165868" y="1308100"/>
              <a:ext cx="1996932" cy="62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h=21</a:t>
              </a:r>
            </a:p>
            <a:p>
              <a:pPr algn="ctr"/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b. sp.≈100 ns (18 b.) </a:t>
              </a:r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  <a:sym typeface="Wingdings" pitchFamily="2" charset="2"/>
                </a:rPr>
                <a:t> </a:t>
              </a:r>
              <a:endParaRPr lang="en-US" sz="1400" dirty="0"/>
            </a:p>
          </p:txBody>
        </p:sp>
        <p:sp>
          <p:nvSpPr>
            <p:cNvPr id="34" name="Rettangolo 33"/>
            <p:cNvSpPr/>
            <p:nvPr/>
          </p:nvSpPr>
          <p:spPr>
            <a:xfrm>
              <a:off x="6378575" y="685800"/>
              <a:ext cx="1828800" cy="62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h=42</a:t>
              </a:r>
            </a:p>
            <a:p>
              <a:pPr algn="ctr"/>
              <a:r>
                <a:rPr lang="en-US" sz="1400" b="1" dirty="0" err="1" smtClean="0">
                  <a:solidFill>
                    <a:schemeClr val="tx2"/>
                  </a:solidFill>
                  <a:latin typeface="Calibri" pitchFamily="34" charset="0"/>
                </a:rPr>
                <a:t>b.sp</a:t>
              </a:r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.=50 ns (36 b.) </a:t>
              </a:r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  <a:sym typeface="Wingdings" pitchFamily="2" charset="2"/>
                </a:rPr>
                <a:t> </a:t>
              </a:r>
              <a:endParaRPr lang="en-US" sz="1400" dirty="0"/>
            </a:p>
          </p:txBody>
        </p:sp>
        <p:sp>
          <p:nvSpPr>
            <p:cNvPr id="35" name="Rettangolo 34"/>
            <p:cNvSpPr/>
            <p:nvPr/>
          </p:nvSpPr>
          <p:spPr>
            <a:xfrm>
              <a:off x="5181600" y="1901825"/>
              <a:ext cx="123825" cy="4362450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ttangolo 21"/>
            <p:cNvSpPr/>
            <p:nvPr/>
          </p:nvSpPr>
          <p:spPr>
            <a:xfrm>
              <a:off x="7150100" y="1901825"/>
              <a:ext cx="146050" cy="4365625"/>
            </a:xfrm>
            <a:prstGeom prst="rect">
              <a:avLst/>
            </a:prstGeom>
            <a:solidFill>
              <a:srgbClr val="00B050">
                <a:alpha val="34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ttangolo 22"/>
            <p:cNvSpPr/>
            <p:nvPr/>
          </p:nvSpPr>
          <p:spPr>
            <a:xfrm>
              <a:off x="7319963" y="1901825"/>
              <a:ext cx="58737" cy="4362450"/>
            </a:xfrm>
            <a:prstGeom prst="rect">
              <a:avLst/>
            </a:prstGeom>
            <a:solidFill>
              <a:schemeClr val="accent6">
                <a:alpha val="34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ttangolo 23"/>
            <p:cNvSpPr/>
            <p:nvPr/>
          </p:nvSpPr>
          <p:spPr>
            <a:xfrm>
              <a:off x="7620000" y="1295400"/>
              <a:ext cx="1828800" cy="62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h=84</a:t>
              </a:r>
            </a:p>
            <a:p>
              <a:r>
                <a:rPr lang="en-US" sz="1400" b="1" dirty="0" err="1" smtClean="0">
                  <a:solidFill>
                    <a:schemeClr val="tx2"/>
                  </a:solidFill>
                  <a:latin typeface="Calibri" pitchFamily="34" charset="0"/>
                </a:rPr>
                <a:t>b.sp</a:t>
              </a:r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.=25 ns (72 b.) </a:t>
              </a:r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  <a:sym typeface="Wingdings" pitchFamily="2" charset="2"/>
                </a:rPr>
                <a:t> </a:t>
              </a:r>
              <a:endParaRPr lang="en-US" sz="1400" dirty="0"/>
            </a:p>
          </p:txBody>
        </p:sp>
        <p:sp>
          <p:nvSpPr>
            <p:cNvPr id="25" name="Rettangolo 24"/>
            <p:cNvSpPr/>
            <p:nvPr/>
          </p:nvSpPr>
          <p:spPr>
            <a:xfrm>
              <a:off x="7402513" y="1905000"/>
              <a:ext cx="45719" cy="4362450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Arrow Connector 19"/>
            <p:cNvCxnSpPr/>
            <p:nvPr/>
          </p:nvCxnSpPr>
          <p:spPr>
            <a:xfrm>
              <a:off x="7286625" y="1219200"/>
              <a:ext cx="14923" cy="634425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stealth" w="lg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0" name="Straight Arrow Connector 19"/>
            <p:cNvCxnSpPr/>
            <p:nvPr/>
          </p:nvCxnSpPr>
          <p:spPr>
            <a:xfrm flipH="1">
              <a:off x="7400925" y="1600200"/>
              <a:ext cx="219075" cy="266700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stealth" w="lg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1" name="Rettangolo 20"/>
          <p:cNvSpPr/>
          <p:nvPr/>
        </p:nvSpPr>
        <p:spPr>
          <a:xfrm>
            <a:off x="4428663" y="5801380"/>
            <a:ext cx="1536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Triple</a:t>
            </a:r>
          </a:p>
          <a:p>
            <a:pPr algn="ctr"/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splitting</a:t>
            </a:r>
            <a:endParaRPr lang="en-US" sz="1400" dirty="0"/>
          </a:p>
        </p:txBody>
      </p:sp>
      <p:sp>
        <p:nvSpPr>
          <p:cNvPr id="27" name="Rettangolo 26"/>
          <p:cNvSpPr/>
          <p:nvPr/>
        </p:nvSpPr>
        <p:spPr>
          <a:xfrm>
            <a:off x="5742207" y="5801380"/>
            <a:ext cx="99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B050"/>
                </a:solidFill>
                <a:latin typeface="Calibri" pitchFamily="34" charset="0"/>
              </a:rPr>
              <a:t>Double splitting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7113807" y="5801380"/>
            <a:ext cx="99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Bunch shortening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9" name="Rettangolo 28"/>
          <p:cNvSpPr/>
          <p:nvPr/>
        </p:nvSpPr>
        <p:spPr>
          <a:xfrm>
            <a:off x="6384287" y="5801380"/>
            <a:ext cx="99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6"/>
                </a:solidFill>
                <a:latin typeface="Calibri" pitchFamily="34" charset="0"/>
              </a:rPr>
              <a:t>Double splitting</a:t>
            </a:r>
            <a:endParaRPr lang="en-US" sz="1400" dirty="0">
              <a:solidFill>
                <a:schemeClr val="accent6"/>
              </a:solidFill>
            </a:endParaRPr>
          </a:p>
        </p:txBody>
      </p:sp>
      <p:sp>
        <p:nvSpPr>
          <p:cNvPr id="36" name="Freccia bidirezionale orizzontale 35"/>
          <p:cNvSpPr/>
          <p:nvPr/>
        </p:nvSpPr>
        <p:spPr>
          <a:xfrm>
            <a:off x="2679693" y="2586466"/>
            <a:ext cx="4191000" cy="1828800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Before the last bunch splitting </a:t>
            </a:r>
          </a:p>
          <a:p>
            <a:pPr algn="ctr"/>
            <a:r>
              <a:rPr lang="en-US" dirty="0" smtClean="0"/>
              <a:t>e-cloud not expected nor observed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341475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341475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341475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341475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341475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3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Rettangolo 15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2" name="Rettangolo 21"/>
          <p:cNvSpPr/>
          <p:nvPr/>
        </p:nvSpPr>
        <p:spPr>
          <a:xfrm rot="16200000">
            <a:off x="2335770" y="341475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4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Rettangolo 16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0" name="Rettangolo 19"/>
          <p:cNvSpPr/>
          <p:nvPr/>
        </p:nvSpPr>
        <p:spPr>
          <a:xfrm rot="16200000">
            <a:off x="2335770" y="3005692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8" name="Rettangolo 17"/>
          <p:cNvSpPr/>
          <p:nvPr/>
        </p:nvSpPr>
        <p:spPr>
          <a:xfrm rot="16200000">
            <a:off x="2335770" y="3005692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8" name="Rettangolo 17"/>
          <p:cNvSpPr/>
          <p:nvPr/>
        </p:nvSpPr>
        <p:spPr>
          <a:xfrm rot="16200000">
            <a:off x="2335770" y="3005692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8" name="Rettangolo 17"/>
          <p:cNvSpPr/>
          <p:nvPr/>
        </p:nvSpPr>
        <p:spPr>
          <a:xfrm rot="16200000">
            <a:off x="2335770" y="3005692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25ns LHC type beams in the PS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3" name="Gruppo 39"/>
          <p:cNvGrpSpPr>
            <a:grpSpLocks noChangeAspect="1"/>
          </p:cNvGrpSpPr>
          <p:nvPr/>
        </p:nvGrpSpPr>
        <p:grpSpPr>
          <a:xfrm>
            <a:off x="1600200" y="1345930"/>
            <a:ext cx="6153729" cy="4544568"/>
            <a:chOff x="977900" y="1295400"/>
            <a:chExt cx="7325868" cy="5410200"/>
          </a:xfrm>
        </p:grpSpPr>
        <p:pic>
          <p:nvPicPr>
            <p:cNvPr id="33798" name="Picture 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77900" y="1588008"/>
              <a:ext cx="7325868" cy="5117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Rettangolo 31"/>
            <p:cNvSpPr/>
            <p:nvPr/>
          </p:nvSpPr>
          <p:spPr>
            <a:xfrm>
              <a:off x="2209800" y="1295400"/>
              <a:ext cx="2971800" cy="62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h=7</a:t>
              </a:r>
            </a:p>
            <a:p>
              <a:pPr algn="ctr"/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b. sp. ≈ 330 ns (4 - 6 b.) </a:t>
              </a:r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  <a:sym typeface="Wingdings" pitchFamily="2" charset="2"/>
                </a:rPr>
                <a:t> </a:t>
              </a:r>
              <a:endParaRPr lang="en-US" sz="1400" dirty="0"/>
            </a:p>
          </p:txBody>
        </p:sp>
        <p:sp>
          <p:nvSpPr>
            <p:cNvPr id="33" name="Rettangolo 32"/>
            <p:cNvSpPr/>
            <p:nvPr/>
          </p:nvSpPr>
          <p:spPr>
            <a:xfrm>
              <a:off x="5165868" y="1308100"/>
              <a:ext cx="1996932" cy="62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h=21</a:t>
              </a:r>
            </a:p>
            <a:p>
              <a:pPr algn="ctr"/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b. sp.≈100 ns (18 b.) </a:t>
              </a:r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  <a:sym typeface="Wingdings" pitchFamily="2" charset="2"/>
                </a:rPr>
                <a:t> </a:t>
              </a:r>
              <a:endParaRPr lang="en-US" sz="1400" dirty="0"/>
            </a:p>
          </p:txBody>
        </p:sp>
        <p:sp>
          <p:nvSpPr>
            <p:cNvPr id="35" name="Rettangolo 34"/>
            <p:cNvSpPr/>
            <p:nvPr/>
          </p:nvSpPr>
          <p:spPr>
            <a:xfrm>
              <a:off x="5181600" y="1901825"/>
              <a:ext cx="123825" cy="4362450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ttangolo 21"/>
            <p:cNvSpPr/>
            <p:nvPr/>
          </p:nvSpPr>
          <p:spPr>
            <a:xfrm>
              <a:off x="7150100" y="1901825"/>
              <a:ext cx="146050" cy="4365625"/>
            </a:xfrm>
            <a:prstGeom prst="rect">
              <a:avLst/>
            </a:prstGeom>
            <a:solidFill>
              <a:srgbClr val="00B050">
                <a:alpha val="34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ttangolo 22"/>
            <p:cNvSpPr/>
            <p:nvPr/>
          </p:nvSpPr>
          <p:spPr>
            <a:xfrm>
              <a:off x="7319963" y="1901825"/>
              <a:ext cx="58737" cy="4362450"/>
            </a:xfrm>
            <a:prstGeom prst="rect">
              <a:avLst/>
            </a:prstGeom>
            <a:solidFill>
              <a:schemeClr val="accent6">
                <a:alpha val="34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ttangolo 24"/>
            <p:cNvSpPr/>
            <p:nvPr/>
          </p:nvSpPr>
          <p:spPr>
            <a:xfrm>
              <a:off x="7402513" y="1905000"/>
              <a:ext cx="45719" cy="4362450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ttangolo 20"/>
          <p:cNvSpPr/>
          <p:nvPr/>
        </p:nvSpPr>
        <p:spPr>
          <a:xfrm>
            <a:off x="4428663" y="5801380"/>
            <a:ext cx="1536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Triple</a:t>
            </a:r>
          </a:p>
          <a:p>
            <a:pPr algn="ctr"/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splitting</a:t>
            </a:r>
            <a:endParaRPr lang="en-US" sz="1400" dirty="0"/>
          </a:p>
        </p:txBody>
      </p:sp>
      <p:sp>
        <p:nvSpPr>
          <p:cNvPr id="27" name="Rettangolo 26"/>
          <p:cNvSpPr/>
          <p:nvPr/>
        </p:nvSpPr>
        <p:spPr>
          <a:xfrm>
            <a:off x="5742207" y="5801380"/>
            <a:ext cx="99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B050"/>
                </a:solidFill>
                <a:latin typeface="Calibri" pitchFamily="34" charset="0"/>
              </a:rPr>
              <a:t>Double splitting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7113807" y="5801380"/>
            <a:ext cx="99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Bunch shortening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9" name="Rettangolo 28"/>
          <p:cNvSpPr/>
          <p:nvPr/>
        </p:nvSpPr>
        <p:spPr>
          <a:xfrm>
            <a:off x="6384287" y="5801380"/>
            <a:ext cx="99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6"/>
                </a:solidFill>
                <a:latin typeface="Calibri" pitchFamily="34" charset="0"/>
              </a:rPr>
              <a:t>Double splitting</a:t>
            </a:r>
            <a:endParaRPr lang="en-US" sz="1400" dirty="0">
              <a:solidFill>
                <a:schemeClr val="accent6"/>
              </a:solidFill>
            </a:endParaRPr>
          </a:p>
        </p:txBody>
      </p:sp>
      <p:grpSp>
        <p:nvGrpSpPr>
          <p:cNvPr id="4" name="Gruppo 30"/>
          <p:cNvGrpSpPr/>
          <p:nvPr/>
        </p:nvGrpSpPr>
        <p:grpSpPr>
          <a:xfrm>
            <a:off x="304800" y="1066800"/>
            <a:ext cx="6400800" cy="5257800"/>
            <a:chOff x="304800" y="1066800"/>
            <a:chExt cx="6400800" cy="5257800"/>
          </a:xfrm>
        </p:grpSpPr>
        <p:sp>
          <p:nvSpPr>
            <p:cNvPr id="37" name="Rettangolo 36"/>
            <p:cNvSpPr/>
            <p:nvPr/>
          </p:nvSpPr>
          <p:spPr>
            <a:xfrm>
              <a:off x="304800" y="1066800"/>
              <a:ext cx="6400800" cy="52578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uppo 30"/>
            <p:cNvGrpSpPr/>
            <p:nvPr/>
          </p:nvGrpSpPr>
          <p:grpSpPr>
            <a:xfrm>
              <a:off x="457200" y="1219200"/>
              <a:ext cx="6148537" cy="4976356"/>
              <a:chOff x="1547664" y="838200"/>
              <a:chExt cx="6148537" cy="4976356"/>
            </a:xfrm>
          </p:grpSpPr>
          <p:sp>
            <p:nvSpPr>
              <p:cNvPr id="39" name="Rettangolo 38"/>
              <p:cNvSpPr/>
              <p:nvPr/>
            </p:nvSpPr>
            <p:spPr>
              <a:xfrm>
                <a:off x="5943600" y="1516380"/>
                <a:ext cx="609600" cy="3657600"/>
              </a:xfrm>
              <a:prstGeom prst="rect">
                <a:avLst/>
              </a:prstGeom>
              <a:solidFill>
                <a:srgbClr val="FF0000">
                  <a:alpha val="3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ttangolo 39"/>
              <p:cNvSpPr/>
              <p:nvPr/>
            </p:nvSpPr>
            <p:spPr>
              <a:xfrm>
                <a:off x="2419350" y="1516380"/>
                <a:ext cx="3524250" cy="3657600"/>
              </a:xfrm>
              <a:prstGeom prst="rect">
                <a:avLst/>
              </a:prstGeom>
              <a:solidFill>
                <a:schemeClr val="accent6"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" name="Gruppo 30"/>
              <p:cNvGrpSpPr/>
              <p:nvPr/>
            </p:nvGrpSpPr>
            <p:grpSpPr>
              <a:xfrm>
                <a:off x="1547664" y="1124744"/>
                <a:ext cx="5544616" cy="4689812"/>
                <a:chOff x="1547664" y="1124744"/>
                <a:chExt cx="5544616" cy="4689812"/>
              </a:xfrm>
            </p:grpSpPr>
            <p:sp>
              <p:nvSpPr>
                <p:cNvPr id="56" name="Figura a mano libera 55"/>
                <p:cNvSpPr/>
                <p:nvPr/>
              </p:nvSpPr>
              <p:spPr>
                <a:xfrm>
                  <a:off x="5953944" y="4019382"/>
                  <a:ext cx="326867" cy="653734"/>
                </a:xfrm>
                <a:custGeom>
                  <a:avLst/>
                  <a:gdLst>
                    <a:gd name="connsiteX0" fmla="*/ 0 w 330315"/>
                    <a:gd name="connsiteY0" fmla="*/ 674422 h 674422"/>
                    <a:gd name="connsiteX1" fmla="*/ 53788 w 330315"/>
                    <a:gd name="connsiteY1" fmla="*/ 628909 h 674422"/>
                    <a:gd name="connsiteX2" fmla="*/ 107576 w 330315"/>
                    <a:gd name="connsiteY2" fmla="*/ 550295 h 674422"/>
                    <a:gd name="connsiteX3" fmla="*/ 177915 w 330315"/>
                    <a:gd name="connsiteY3" fmla="*/ 442719 h 674422"/>
                    <a:gd name="connsiteX4" fmla="*/ 260666 w 330315"/>
                    <a:gd name="connsiteY4" fmla="*/ 260666 h 674422"/>
                    <a:gd name="connsiteX5" fmla="*/ 293766 w 330315"/>
                    <a:gd name="connsiteY5" fmla="*/ 153090 h 674422"/>
                    <a:gd name="connsiteX6" fmla="*/ 326867 w 330315"/>
                    <a:gd name="connsiteY6" fmla="*/ 20688 h 674422"/>
                    <a:gd name="connsiteX7" fmla="*/ 314454 w 330315"/>
                    <a:gd name="connsiteY7" fmla="*/ 28963 h 674422"/>
                    <a:gd name="connsiteX0" fmla="*/ 0 w 326867"/>
                    <a:gd name="connsiteY0" fmla="*/ 653734 h 653734"/>
                    <a:gd name="connsiteX1" fmla="*/ 53788 w 326867"/>
                    <a:gd name="connsiteY1" fmla="*/ 608221 h 653734"/>
                    <a:gd name="connsiteX2" fmla="*/ 107576 w 326867"/>
                    <a:gd name="connsiteY2" fmla="*/ 529607 h 653734"/>
                    <a:gd name="connsiteX3" fmla="*/ 177915 w 326867"/>
                    <a:gd name="connsiteY3" fmla="*/ 422031 h 653734"/>
                    <a:gd name="connsiteX4" fmla="*/ 260666 w 326867"/>
                    <a:gd name="connsiteY4" fmla="*/ 239978 h 653734"/>
                    <a:gd name="connsiteX5" fmla="*/ 293766 w 326867"/>
                    <a:gd name="connsiteY5" fmla="*/ 132402 h 653734"/>
                    <a:gd name="connsiteX6" fmla="*/ 326867 w 326867"/>
                    <a:gd name="connsiteY6" fmla="*/ 0 h 653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6867" h="653734">
                      <a:moveTo>
                        <a:pt x="0" y="653734"/>
                      </a:moveTo>
                      <a:cubicBezTo>
                        <a:pt x="17929" y="641321"/>
                        <a:pt x="35859" y="628909"/>
                        <a:pt x="53788" y="608221"/>
                      </a:cubicBezTo>
                      <a:cubicBezTo>
                        <a:pt x="71717" y="587533"/>
                        <a:pt x="86888" y="560639"/>
                        <a:pt x="107576" y="529607"/>
                      </a:cubicBezTo>
                      <a:cubicBezTo>
                        <a:pt x="128264" y="498575"/>
                        <a:pt x="152400" y="470302"/>
                        <a:pt x="177915" y="422031"/>
                      </a:cubicBezTo>
                      <a:cubicBezTo>
                        <a:pt x="203430" y="373760"/>
                        <a:pt x="241357" y="288250"/>
                        <a:pt x="260666" y="239978"/>
                      </a:cubicBezTo>
                      <a:cubicBezTo>
                        <a:pt x="279975" y="191706"/>
                        <a:pt x="282733" y="172398"/>
                        <a:pt x="293766" y="132402"/>
                      </a:cubicBezTo>
                      <a:cubicBezTo>
                        <a:pt x="304799" y="92406"/>
                        <a:pt x="323419" y="20688"/>
                        <a:pt x="326867" y="0"/>
                      </a:cubicBezTo>
                    </a:path>
                  </a:pathLst>
                </a:custGeom>
                <a:ln w="28575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7" name="Connettore 1 56"/>
                <p:cNvCxnSpPr>
                  <a:stCxn id="56" idx="0"/>
                </p:cNvCxnSpPr>
                <p:nvPr/>
              </p:nvCxnSpPr>
              <p:spPr>
                <a:xfrm flipH="1">
                  <a:off x="4427984" y="4673116"/>
                  <a:ext cx="1525960" cy="150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Connettore 1 57"/>
                <p:cNvCxnSpPr/>
                <p:nvPr/>
              </p:nvCxnSpPr>
              <p:spPr>
                <a:xfrm flipH="1">
                  <a:off x="2483768" y="4674622"/>
                  <a:ext cx="1944216" cy="43204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Connettore 1 58"/>
                <p:cNvCxnSpPr/>
                <p:nvPr/>
              </p:nvCxnSpPr>
              <p:spPr>
                <a:xfrm flipH="1">
                  <a:off x="2411760" y="5106670"/>
                  <a:ext cx="72008" cy="720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Connettore 1 59"/>
                <p:cNvCxnSpPr/>
                <p:nvPr/>
              </p:nvCxnSpPr>
              <p:spPr>
                <a:xfrm flipV="1">
                  <a:off x="6324600" y="1720850"/>
                  <a:ext cx="0" cy="346075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Connettore 1 60"/>
                <p:cNvCxnSpPr/>
                <p:nvPr/>
              </p:nvCxnSpPr>
              <p:spPr>
                <a:xfrm>
                  <a:off x="6273006" y="1722294"/>
                  <a:ext cx="58738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Connettore 2 61"/>
                <p:cNvCxnSpPr/>
                <p:nvPr/>
              </p:nvCxnSpPr>
              <p:spPr>
                <a:xfrm>
                  <a:off x="2411760" y="5178678"/>
                  <a:ext cx="4680520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Connettore 2 62"/>
                <p:cNvCxnSpPr/>
                <p:nvPr/>
              </p:nvCxnSpPr>
              <p:spPr>
                <a:xfrm flipV="1">
                  <a:off x="2411760" y="1124744"/>
                  <a:ext cx="0" cy="4053934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" name="Gruppo 42"/>
                <p:cNvGrpSpPr/>
                <p:nvPr/>
              </p:nvGrpSpPr>
              <p:grpSpPr>
                <a:xfrm>
                  <a:off x="2267744" y="5106670"/>
                  <a:ext cx="4464496" cy="410562"/>
                  <a:chOff x="2267744" y="4149080"/>
                  <a:chExt cx="4234183" cy="410562"/>
                </a:xfrm>
              </p:grpSpPr>
              <p:sp>
                <p:nvSpPr>
                  <p:cNvPr id="86" name="CasellaDiTesto 24"/>
                  <p:cNvSpPr txBox="1"/>
                  <p:nvPr/>
                </p:nvSpPr>
                <p:spPr>
                  <a:xfrm>
                    <a:off x="2267744" y="4221088"/>
                    <a:ext cx="28886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0</a:t>
                    </a:r>
                    <a:endParaRPr lang="en-US" sz="1600" dirty="0"/>
                  </a:p>
                </p:txBody>
              </p:sp>
              <p:grpSp>
                <p:nvGrpSpPr>
                  <p:cNvPr id="8" name="Gruppo 36"/>
                  <p:cNvGrpSpPr/>
                  <p:nvPr/>
                </p:nvGrpSpPr>
                <p:grpSpPr>
                  <a:xfrm>
                    <a:off x="2862860" y="4149080"/>
                    <a:ext cx="393056" cy="410562"/>
                    <a:chOff x="2862860" y="4458598"/>
                    <a:chExt cx="393056" cy="410562"/>
                  </a:xfrm>
                </p:grpSpPr>
                <p:cxnSp>
                  <p:nvCxnSpPr>
                    <p:cNvPr id="103" name="Connettore 1 102"/>
                    <p:cNvCxnSpPr/>
                    <p:nvPr/>
                  </p:nvCxnSpPr>
                  <p:spPr>
                    <a:xfrm>
                      <a:off x="3059832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4" name="CasellaDiTesto 103"/>
                    <p:cNvSpPr txBox="1"/>
                    <p:nvPr/>
                  </p:nvSpPr>
                  <p:spPr>
                    <a:xfrm>
                      <a:off x="2862860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9" name="Gruppo 37"/>
                  <p:cNvGrpSpPr/>
                  <p:nvPr/>
                </p:nvGrpSpPr>
                <p:grpSpPr>
                  <a:xfrm>
                    <a:off x="3515695" y="4149080"/>
                    <a:ext cx="393056" cy="410562"/>
                    <a:chOff x="3515695" y="4458598"/>
                    <a:chExt cx="393056" cy="410562"/>
                  </a:xfrm>
                </p:grpSpPr>
                <p:cxnSp>
                  <p:nvCxnSpPr>
                    <p:cNvPr id="101" name="Connettore 1 15"/>
                    <p:cNvCxnSpPr/>
                    <p:nvPr/>
                  </p:nvCxnSpPr>
                  <p:spPr>
                    <a:xfrm>
                      <a:off x="3707904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2" name="CasellaDiTesto 101"/>
                    <p:cNvSpPr txBox="1"/>
                    <p:nvPr/>
                  </p:nvSpPr>
                  <p:spPr>
                    <a:xfrm>
                      <a:off x="3515695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20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10" name="Gruppo 38"/>
                  <p:cNvGrpSpPr/>
                  <p:nvPr/>
                </p:nvGrpSpPr>
                <p:grpSpPr>
                  <a:xfrm>
                    <a:off x="4159567" y="4149080"/>
                    <a:ext cx="393056" cy="410562"/>
                    <a:chOff x="4159567" y="4458598"/>
                    <a:chExt cx="393056" cy="410562"/>
                  </a:xfrm>
                </p:grpSpPr>
                <p:cxnSp>
                  <p:nvCxnSpPr>
                    <p:cNvPr id="99" name="Connettore 1 18"/>
                    <p:cNvCxnSpPr/>
                    <p:nvPr/>
                  </p:nvCxnSpPr>
                  <p:spPr>
                    <a:xfrm>
                      <a:off x="4355976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0" name="CasellaDiTesto 99"/>
                    <p:cNvSpPr txBox="1"/>
                    <p:nvPr/>
                  </p:nvSpPr>
                  <p:spPr>
                    <a:xfrm>
                      <a:off x="4159567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30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11" name="Gruppo 39"/>
                  <p:cNvGrpSpPr/>
                  <p:nvPr/>
                </p:nvGrpSpPr>
                <p:grpSpPr>
                  <a:xfrm>
                    <a:off x="4811839" y="4149080"/>
                    <a:ext cx="393056" cy="410562"/>
                    <a:chOff x="4811839" y="4458598"/>
                    <a:chExt cx="393056" cy="410562"/>
                  </a:xfrm>
                </p:grpSpPr>
                <p:cxnSp>
                  <p:nvCxnSpPr>
                    <p:cNvPr id="97" name="Connettore 1 19"/>
                    <p:cNvCxnSpPr/>
                    <p:nvPr/>
                  </p:nvCxnSpPr>
                  <p:spPr>
                    <a:xfrm>
                      <a:off x="5004048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8" name="CasellaDiTesto 97"/>
                    <p:cNvSpPr txBox="1"/>
                    <p:nvPr/>
                  </p:nvSpPr>
                  <p:spPr>
                    <a:xfrm>
                      <a:off x="4811839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40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12" name="Gruppo 40"/>
                  <p:cNvGrpSpPr/>
                  <p:nvPr/>
                </p:nvGrpSpPr>
                <p:grpSpPr>
                  <a:xfrm>
                    <a:off x="5459911" y="4149080"/>
                    <a:ext cx="393056" cy="410562"/>
                    <a:chOff x="5459911" y="4458598"/>
                    <a:chExt cx="393056" cy="410562"/>
                  </a:xfrm>
                </p:grpSpPr>
                <p:cxnSp>
                  <p:nvCxnSpPr>
                    <p:cNvPr id="95" name="Connettore 1 22"/>
                    <p:cNvCxnSpPr/>
                    <p:nvPr/>
                  </p:nvCxnSpPr>
                  <p:spPr>
                    <a:xfrm>
                      <a:off x="5652120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6" name="CasellaDiTesto 95"/>
                    <p:cNvSpPr txBox="1"/>
                    <p:nvPr/>
                  </p:nvSpPr>
                  <p:spPr>
                    <a:xfrm>
                      <a:off x="5459911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50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13" name="Gruppo 41"/>
                  <p:cNvGrpSpPr/>
                  <p:nvPr/>
                </p:nvGrpSpPr>
                <p:grpSpPr>
                  <a:xfrm>
                    <a:off x="6108871" y="4149080"/>
                    <a:ext cx="393056" cy="410562"/>
                    <a:chOff x="6108871" y="4458598"/>
                    <a:chExt cx="393056" cy="410562"/>
                  </a:xfrm>
                </p:grpSpPr>
                <p:cxnSp>
                  <p:nvCxnSpPr>
                    <p:cNvPr id="93" name="Connettore 1 23"/>
                    <p:cNvCxnSpPr/>
                    <p:nvPr/>
                  </p:nvCxnSpPr>
                  <p:spPr>
                    <a:xfrm>
                      <a:off x="6300192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4" name="CasellaDiTesto 93"/>
                    <p:cNvSpPr txBox="1"/>
                    <p:nvPr/>
                  </p:nvSpPr>
                  <p:spPr>
                    <a:xfrm>
                      <a:off x="6108871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60</a:t>
                      </a: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4" name="Gruppo 50"/>
                <p:cNvGrpSpPr/>
                <p:nvPr/>
              </p:nvGrpSpPr>
              <p:grpSpPr>
                <a:xfrm>
                  <a:off x="1907704" y="1556792"/>
                  <a:ext cx="583207" cy="3218874"/>
                  <a:chOff x="1907704" y="1556792"/>
                  <a:chExt cx="583207" cy="3218874"/>
                </a:xfrm>
              </p:grpSpPr>
              <p:grpSp>
                <p:nvGrpSpPr>
                  <p:cNvPr id="15" name="Gruppo 49"/>
                  <p:cNvGrpSpPr/>
                  <p:nvPr/>
                </p:nvGrpSpPr>
                <p:grpSpPr>
                  <a:xfrm>
                    <a:off x="2008178" y="4437112"/>
                    <a:ext cx="482733" cy="338554"/>
                    <a:chOff x="2008178" y="4437112"/>
                    <a:chExt cx="482733" cy="338554"/>
                  </a:xfrm>
                </p:grpSpPr>
                <p:cxnSp>
                  <p:nvCxnSpPr>
                    <p:cNvPr id="84" name="Connettore 1 83"/>
                    <p:cNvCxnSpPr/>
                    <p:nvPr/>
                  </p:nvCxnSpPr>
                  <p:spPr>
                    <a:xfrm rot="16200000">
                      <a:off x="2454907" y="4574980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5" name="CasellaDiTesto 84"/>
                    <p:cNvSpPr txBox="1"/>
                    <p:nvPr/>
                  </p:nvSpPr>
                  <p:spPr>
                    <a:xfrm>
                      <a:off x="2008178" y="4437112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50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16" name="Gruppo 47"/>
                  <p:cNvGrpSpPr/>
                  <p:nvPr/>
                </p:nvGrpSpPr>
                <p:grpSpPr>
                  <a:xfrm>
                    <a:off x="1907704" y="3284984"/>
                    <a:ext cx="583207" cy="338554"/>
                    <a:chOff x="1907704" y="3284984"/>
                    <a:chExt cx="583207" cy="338554"/>
                  </a:xfrm>
                </p:grpSpPr>
                <p:cxnSp>
                  <p:nvCxnSpPr>
                    <p:cNvPr id="82" name="Connettore 1 81"/>
                    <p:cNvCxnSpPr/>
                    <p:nvPr/>
                  </p:nvCxnSpPr>
                  <p:spPr>
                    <a:xfrm rot="16200000">
                      <a:off x="2454907" y="3419504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3" name="CasellaDiTesto 82"/>
                    <p:cNvSpPr txBox="1"/>
                    <p:nvPr/>
                  </p:nvSpPr>
                  <p:spPr>
                    <a:xfrm>
                      <a:off x="1907704" y="3284984"/>
                      <a:ext cx="49725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150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24" name="Gruppo 45"/>
                  <p:cNvGrpSpPr/>
                  <p:nvPr/>
                </p:nvGrpSpPr>
                <p:grpSpPr>
                  <a:xfrm>
                    <a:off x="1907704" y="2132856"/>
                    <a:ext cx="583207" cy="338554"/>
                    <a:chOff x="1907704" y="2132856"/>
                    <a:chExt cx="583207" cy="338554"/>
                  </a:xfrm>
                </p:grpSpPr>
                <p:cxnSp>
                  <p:nvCxnSpPr>
                    <p:cNvPr id="80" name="Connettore 1 79"/>
                    <p:cNvCxnSpPr/>
                    <p:nvPr/>
                  </p:nvCxnSpPr>
                  <p:spPr>
                    <a:xfrm rot="16200000">
                      <a:off x="2454907" y="226402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1" name="CasellaDiTesto 80"/>
                    <p:cNvSpPr txBox="1"/>
                    <p:nvPr/>
                  </p:nvSpPr>
                  <p:spPr>
                    <a:xfrm>
                      <a:off x="1907704" y="2132856"/>
                      <a:ext cx="49725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250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26" name="Gruppo 44"/>
                  <p:cNvGrpSpPr/>
                  <p:nvPr/>
                </p:nvGrpSpPr>
                <p:grpSpPr>
                  <a:xfrm>
                    <a:off x="1907704" y="1556792"/>
                    <a:ext cx="583207" cy="338554"/>
                    <a:chOff x="1907704" y="1556792"/>
                    <a:chExt cx="583207" cy="338554"/>
                  </a:xfrm>
                </p:grpSpPr>
                <p:cxnSp>
                  <p:nvCxnSpPr>
                    <p:cNvPr id="78" name="Connettore 1 77"/>
                    <p:cNvCxnSpPr/>
                    <p:nvPr/>
                  </p:nvCxnSpPr>
                  <p:spPr>
                    <a:xfrm rot="16200000">
                      <a:off x="2454907" y="1686290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9" name="CasellaDiTesto 78"/>
                    <p:cNvSpPr txBox="1"/>
                    <p:nvPr/>
                  </p:nvSpPr>
                  <p:spPr>
                    <a:xfrm>
                      <a:off x="1907704" y="1556792"/>
                      <a:ext cx="49725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300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30" name="Gruppo 46"/>
                  <p:cNvGrpSpPr/>
                  <p:nvPr/>
                </p:nvGrpSpPr>
                <p:grpSpPr>
                  <a:xfrm>
                    <a:off x="1907704" y="2701378"/>
                    <a:ext cx="583207" cy="338554"/>
                    <a:chOff x="1907704" y="2701378"/>
                    <a:chExt cx="583207" cy="338554"/>
                  </a:xfrm>
                </p:grpSpPr>
                <p:cxnSp>
                  <p:nvCxnSpPr>
                    <p:cNvPr id="76" name="Connettore 1 75"/>
                    <p:cNvCxnSpPr/>
                    <p:nvPr/>
                  </p:nvCxnSpPr>
                  <p:spPr>
                    <a:xfrm rot="16200000">
                      <a:off x="2454907" y="2841766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7" name="CasellaDiTesto 76"/>
                    <p:cNvSpPr txBox="1"/>
                    <p:nvPr/>
                  </p:nvSpPr>
                  <p:spPr>
                    <a:xfrm>
                      <a:off x="1907704" y="2701378"/>
                      <a:ext cx="49725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200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31" name="Gruppo 48"/>
                  <p:cNvGrpSpPr/>
                  <p:nvPr/>
                </p:nvGrpSpPr>
                <p:grpSpPr>
                  <a:xfrm>
                    <a:off x="1907704" y="3853506"/>
                    <a:ext cx="583207" cy="338554"/>
                    <a:chOff x="1907704" y="3853506"/>
                    <a:chExt cx="583207" cy="338554"/>
                  </a:xfrm>
                </p:grpSpPr>
                <p:cxnSp>
                  <p:nvCxnSpPr>
                    <p:cNvPr id="74" name="Connettore 1 73"/>
                    <p:cNvCxnSpPr/>
                    <p:nvPr/>
                  </p:nvCxnSpPr>
                  <p:spPr>
                    <a:xfrm rot="16200000">
                      <a:off x="2454907" y="3997242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5" name="CasellaDiTesto 74"/>
                    <p:cNvSpPr txBox="1"/>
                    <p:nvPr/>
                  </p:nvSpPr>
                  <p:spPr>
                    <a:xfrm>
                      <a:off x="1907704" y="3853506"/>
                      <a:ext cx="49725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100</a:t>
                      </a:r>
                      <a:endParaRPr lang="en-US" sz="1600" dirty="0"/>
                    </a:p>
                  </p:txBody>
                </p:sp>
              </p:grpSp>
            </p:grpSp>
            <p:sp>
              <p:nvSpPr>
                <p:cNvPr id="66" name="CasellaDiTesto 65"/>
                <p:cNvSpPr txBox="1"/>
                <p:nvPr/>
              </p:nvSpPr>
              <p:spPr>
                <a:xfrm rot="16200000">
                  <a:off x="-175882" y="3136322"/>
                  <a:ext cx="381642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 smtClean="0"/>
                    <a:t>40 MHz RF Voltage [kV]</a:t>
                  </a:r>
                  <a:endParaRPr lang="en-US" b="1" dirty="0"/>
                </a:p>
              </p:txBody>
            </p:sp>
            <p:sp>
              <p:nvSpPr>
                <p:cNvPr id="67" name="CasellaDiTesto 66"/>
                <p:cNvSpPr txBox="1"/>
                <p:nvPr/>
              </p:nvSpPr>
              <p:spPr>
                <a:xfrm>
                  <a:off x="2411760" y="5445224"/>
                  <a:ext cx="446449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 smtClean="0"/>
                    <a:t>Time [ms]</a:t>
                  </a:r>
                  <a:endParaRPr lang="en-US" b="1" dirty="0"/>
                </a:p>
              </p:txBody>
            </p:sp>
          </p:grpSp>
          <p:pic>
            <p:nvPicPr>
              <p:cNvPr id="42" name="Picture 2" descr="C:\Heiko\CPS\2012-01_LHCBeamSlides\LHC25\foursplitb12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16716" t="1254" r="5275" b="70805"/>
              <a:stretch>
                <a:fillRect/>
              </a:stretch>
            </p:blipFill>
            <p:spPr bwMode="auto">
              <a:xfrm rot="5400000">
                <a:off x="2976059" y="1672141"/>
                <a:ext cx="2016224" cy="3091542"/>
              </a:xfrm>
              <a:prstGeom prst="rect">
                <a:avLst/>
              </a:prstGeom>
              <a:noFill/>
            </p:spPr>
          </p:pic>
          <p:sp>
            <p:nvSpPr>
              <p:cNvPr id="43" name="Rettangolo 42"/>
              <p:cNvSpPr/>
              <p:nvPr/>
            </p:nvSpPr>
            <p:spPr>
              <a:xfrm>
                <a:off x="2514600" y="838200"/>
                <a:ext cx="167640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tx2"/>
                    </a:solidFill>
                    <a:latin typeface="Calibri" pitchFamily="34" charset="0"/>
                  </a:rPr>
                  <a:t>h=42</a:t>
                </a:r>
              </a:p>
              <a:p>
                <a:pPr algn="ctr"/>
                <a:r>
                  <a:rPr lang="en-US" sz="1400" b="1" dirty="0" err="1" smtClean="0">
                    <a:solidFill>
                      <a:schemeClr val="tx2"/>
                    </a:solidFill>
                    <a:latin typeface="Calibri" pitchFamily="34" charset="0"/>
                  </a:rPr>
                  <a:t>b.sp</a:t>
                </a:r>
                <a:r>
                  <a:rPr lang="en-US" sz="1400" b="1" dirty="0" smtClean="0">
                    <a:solidFill>
                      <a:schemeClr val="tx2"/>
                    </a:solidFill>
                    <a:latin typeface="Calibri" pitchFamily="34" charset="0"/>
                  </a:rPr>
                  <a:t>. = 50 ns (36 b.) </a:t>
                </a:r>
                <a:r>
                  <a:rPr lang="en-US" sz="1400" b="1" dirty="0" smtClean="0">
                    <a:solidFill>
                      <a:schemeClr val="tx2"/>
                    </a:solidFill>
                    <a:latin typeface="Calibri" pitchFamily="34" charset="0"/>
                    <a:sym typeface="Wingdings" pitchFamily="2" charset="2"/>
                  </a:rPr>
                  <a:t> </a:t>
                </a:r>
                <a:endParaRPr lang="en-US" sz="1400" dirty="0"/>
              </a:p>
            </p:txBody>
          </p:sp>
          <p:cxnSp>
            <p:nvCxnSpPr>
              <p:cNvPr id="44" name="Straight Arrow Connector 19"/>
              <p:cNvCxnSpPr>
                <a:stCxn id="43" idx="2"/>
              </p:cNvCxnSpPr>
              <p:nvPr/>
            </p:nvCxnSpPr>
            <p:spPr>
              <a:xfrm flipH="1">
                <a:off x="2514600" y="1361420"/>
                <a:ext cx="838200" cy="695980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tailEnd type="stealth" w="lg" len="lg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45" name="Rettangolo 44"/>
              <p:cNvSpPr/>
              <p:nvPr/>
            </p:nvSpPr>
            <p:spPr>
              <a:xfrm>
                <a:off x="4343400" y="838200"/>
                <a:ext cx="167640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tx2"/>
                    </a:solidFill>
                    <a:latin typeface="Calibri" pitchFamily="34" charset="0"/>
                  </a:rPr>
                  <a:t>h=84</a:t>
                </a:r>
              </a:p>
              <a:p>
                <a:pPr algn="ctr"/>
                <a:r>
                  <a:rPr lang="en-US" sz="1400" b="1" dirty="0" err="1" smtClean="0">
                    <a:solidFill>
                      <a:schemeClr val="tx2"/>
                    </a:solidFill>
                    <a:latin typeface="Calibri" pitchFamily="34" charset="0"/>
                  </a:rPr>
                  <a:t>b.sp</a:t>
                </a:r>
                <a:r>
                  <a:rPr lang="en-US" sz="1400" b="1" dirty="0" smtClean="0">
                    <a:solidFill>
                      <a:schemeClr val="tx2"/>
                    </a:solidFill>
                    <a:latin typeface="Calibri" pitchFamily="34" charset="0"/>
                  </a:rPr>
                  <a:t>. = 25 ns (72 b.) </a:t>
                </a:r>
                <a:r>
                  <a:rPr lang="en-US" sz="1400" b="1" dirty="0" smtClean="0">
                    <a:solidFill>
                      <a:schemeClr val="tx2"/>
                    </a:solidFill>
                    <a:latin typeface="Calibri" pitchFamily="34" charset="0"/>
                    <a:sym typeface="Wingdings" pitchFamily="2" charset="2"/>
                  </a:rPr>
                  <a:t> </a:t>
                </a:r>
                <a:endParaRPr lang="en-US" sz="1400" dirty="0"/>
              </a:p>
            </p:txBody>
          </p:sp>
          <p:cxnSp>
            <p:nvCxnSpPr>
              <p:cNvPr id="46" name="Straight Arrow Connector 19"/>
              <p:cNvCxnSpPr>
                <a:stCxn id="45" idx="2"/>
              </p:cNvCxnSpPr>
              <p:nvPr/>
            </p:nvCxnSpPr>
            <p:spPr>
              <a:xfrm>
                <a:off x="5181600" y="1361420"/>
                <a:ext cx="762000" cy="695980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tailEnd type="stealth" w="lg" len="lg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47" name="Rettangolo 46"/>
              <p:cNvSpPr/>
              <p:nvPr/>
            </p:nvSpPr>
            <p:spPr>
              <a:xfrm>
                <a:off x="2443920" y="1905000"/>
                <a:ext cx="307848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accent6"/>
                    </a:solidFill>
                    <a:latin typeface="Calibri" pitchFamily="34" charset="0"/>
                  </a:rPr>
                  <a:t>Double splitting</a:t>
                </a:r>
                <a:endParaRPr lang="en-US" sz="1400" dirty="0">
                  <a:solidFill>
                    <a:schemeClr val="accent6"/>
                  </a:solidFill>
                </a:endParaRPr>
              </a:p>
            </p:txBody>
          </p:sp>
          <p:cxnSp>
            <p:nvCxnSpPr>
              <p:cNvPr id="48" name="Connettore 1 47"/>
              <p:cNvCxnSpPr/>
              <p:nvPr/>
            </p:nvCxnSpPr>
            <p:spPr>
              <a:xfrm flipV="1">
                <a:off x="6281738" y="1714501"/>
                <a:ext cx="0" cy="230504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Rettangolo 48"/>
              <p:cNvSpPr/>
              <p:nvPr/>
            </p:nvSpPr>
            <p:spPr>
              <a:xfrm>
                <a:off x="6705600" y="4419600"/>
                <a:ext cx="99060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FF0000"/>
                    </a:solidFill>
                    <a:latin typeface="Calibri" pitchFamily="34" charset="0"/>
                  </a:rPr>
                  <a:t>Adiabatic shortening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0" name="Rettangolo 49"/>
              <p:cNvSpPr/>
              <p:nvPr/>
            </p:nvSpPr>
            <p:spPr>
              <a:xfrm>
                <a:off x="6629400" y="3048000"/>
                <a:ext cx="106680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FF0000"/>
                    </a:solidFill>
                    <a:latin typeface="Calibri" pitchFamily="34" charset="0"/>
                  </a:rPr>
                  <a:t>Bunch rotation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1" name="Rettangolo 50"/>
              <p:cNvSpPr/>
              <p:nvPr/>
            </p:nvSpPr>
            <p:spPr>
              <a:xfrm>
                <a:off x="4800600" y="4343400"/>
                <a:ext cx="153619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00B050"/>
                    </a:solidFill>
                    <a:latin typeface="Calibri" pitchFamily="34" charset="0"/>
                  </a:rPr>
                  <a:t>b.l.≈14 ns</a:t>
                </a:r>
                <a:endParaRPr lang="en-US" sz="14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52" name="Rettangolo 51"/>
              <p:cNvSpPr/>
              <p:nvPr/>
            </p:nvSpPr>
            <p:spPr>
              <a:xfrm>
                <a:off x="5689600" y="3810000"/>
                <a:ext cx="6731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00B050"/>
                    </a:solidFill>
                    <a:latin typeface="Calibri" pitchFamily="34" charset="0"/>
                  </a:rPr>
                  <a:t>11 ns</a:t>
                </a:r>
                <a:endParaRPr lang="en-US" sz="14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53" name="Rettangolo 52"/>
              <p:cNvSpPr/>
              <p:nvPr/>
            </p:nvSpPr>
            <p:spPr>
              <a:xfrm>
                <a:off x="5867400" y="1473200"/>
                <a:ext cx="5334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00B050"/>
                    </a:solidFill>
                    <a:latin typeface="Calibri" pitchFamily="34" charset="0"/>
                  </a:rPr>
                  <a:t>4 ns</a:t>
                </a:r>
                <a:endParaRPr lang="en-US" sz="1400" dirty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54" name="Straight Arrow Connector 19"/>
              <p:cNvCxnSpPr>
                <a:stCxn id="49" idx="1"/>
                <a:endCxn id="56" idx="3"/>
              </p:cNvCxnSpPr>
              <p:nvPr/>
            </p:nvCxnSpPr>
            <p:spPr>
              <a:xfrm flipH="1" flipV="1">
                <a:off x="6131859" y="4441413"/>
                <a:ext cx="573741" cy="23979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19"/>
              <p:cNvCxnSpPr>
                <a:stCxn id="50" idx="0"/>
              </p:cNvCxnSpPr>
              <p:nvPr/>
            </p:nvCxnSpPr>
            <p:spPr>
              <a:xfrm flipH="1" flipV="1">
                <a:off x="6400801" y="2743201"/>
                <a:ext cx="762000" cy="304799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07" name="Connettore 1 106"/>
          <p:cNvCxnSpPr>
            <a:stCxn id="25" idx="0"/>
          </p:cNvCxnSpPr>
          <p:nvPr/>
        </p:nvCxnSpPr>
        <p:spPr>
          <a:xfrm flipH="1" flipV="1">
            <a:off x="6705600" y="1066800"/>
            <a:ext cx="310477" cy="7911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ttore 1 107"/>
          <p:cNvCxnSpPr/>
          <p:nvPr/>
        </p:nvCxnSpPr>
        <p:spPr>
          <a:xfrm flipV="1">
            <a:off x="6705600" y="5544457"/>
            <a:ext cx="348343" cy="78014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8" name="Rettangolo 17"/>
          <p:cNvSpPr/>
          <p:nvPr/>
        </p:nvSpPr>
        <p:spPr>
          <a:xfrm rot="16200000">
            <a:off x="2335770" y="3005692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3005692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3005692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3.3"</a:t>
            </a: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3005692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3005692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3005692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3005692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3005692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3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Rettangolo 15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8" name="Rettangolo 17"/>
          <p:cNvSpPr/>
          <p:nvPr/>
        </p:nvSpPr>
        <p:spPr>
          <a:xfrm rot="16200000">
            <a:off x="2335770" y="3005692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3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Rettangolo 15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8" name="Rettangolo 17"/>
          <p:cNvSpPr/>
          <p:nvPr/>
        </p:nvSpPr>
        <p:spPr>
          <a:xfrm rot="16200000">
            <a:off x="2335770" y="260437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25ns LHC type beams in the PS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3" name="Gruppo 39"/>
          <p:cNvGrpSpPr>
            <a:grpSpLocks noChangeAspect="1"/>
          </p:cNvGrpSpPr>
          <p:nvPr/>
        </p:nvGrpSpPr>
        <p:grpSpPr>
          <a:xfrm>
            <a:off x="1600200" y="1345930"/>
            <a:ext cx="6153729" cy="4544568"/>
            <a:chOff x="977900" y="1295400"/>
            <a:chExt cx="7325868" cy="5410200"/>
          </a:xfrm>
        </p:grpSpPr>
        <p:pic>
          <p:nvPicPr>
            <p:cNvPr id="33798" name="Picture 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77900" y="1588008"/>
              <a:ext cx="7325868" cy="5117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Rettangolo 31"/>
            <p:cNvSpPr/>
            <p:nvPr/>
          </p:nvSpPr>
          <p:spPr>
            <a:xfrm>
              <a:off x="2209800" y="1295400"/>
              <a:ext cx="2971800" cy="62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h=7</a:t>
              </a:r>
            </a:p>
            <a:p>
              <a:pPr algn="ctr"/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b. sp. ≈ 330 ns (4 - 6 b.) </a:t>
              </a:r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  <a:sym typeface="Wingdings" pitchFamily="2" charset="2"/>
                </a:rPr>
                <a:t> </a:t>
              </a:r>
              <a:endParaRPr lang="en-US" sz="1400" dirty="0"/>
            </a:p>
          </p:txBody>
        </p:sp>
        <p:sp>
          <p:nvSpPr>
            <p:cNvPr id="33" name="Rettangolo 32"/>
            <p:cNvSpPr/>
            <p:nvPr/>
          </p:nvSpPr>
          <p:spPr>
            <a:xfrm>
              <a:off x="5165868" y="1308100"/>
              <a:ext cx="1996932" cy="62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h=21</a:t>
              </a:r>
            </a:p>
            <a:p>
              <a:pPr algn="ctr"/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</a:rPr>
                <a:t>b. sp.≈100 ns (18 b.) </a:t>
              </a:r>
              <a:r>
                <a:rPr lang="en-US" sz="1400" b="1" dirty="0" smtClean="0">
                  <a:solidFill>
                    <a:schemeClr val="tx2"/>
                  </a:solidFill>
                  <a:latin typeface="Calibri" pitchFamily="34" charset="0"/>
                  <a:sym typeface="Wingdings" pitchFamily="2" charset="2"/>
                </a:rPr>
                <a:t> </a:t>
              </a:r>
              <a:endParaRPr lang="en-US" sz="1400" dirty="0"/>
            </a:p>
          </p:txBody>
        </p:sp>
        <p:sp>
          <p:nvSpPr>
            <p:cNvPr id="35" name="Rettangolo 34"/>
            <p:cNvSpPr/>
            <p:nvPr/>
          </p:nvSpPr>
          <p:spPr>
            <a:xfrm>
              <a:off x="5181600" y="1901825"/>
              <a:ext cx="123825" cy="4362450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ttangolo 21"/>
            <p:cNvSpPr/>
            <p:nvPr/>
          </p:nvSpPr>
          <p:spPr>
            <a:xfrm>
              <a:off x="7150100" y="1901825"/>
              <a:ext cx="146050" cy="4365625"/>
            </a:xfrm>
            <a:prstGeom prst="rect">
              <a:avLst/>
            </a:prstGeom>
            <a:solidFill>
              <a:srgbClr val="00B050">
                <a:alpha val="34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ttangolo 22"/>
            <p:cNvSpPr/>
            <p:nvPr/>
          </p:nvSpPr>
          <p:spPr>
            <a:xfrm>
              <a:off x="7319963" y="1901825"/>
              <a:ext cx="58737" cy="4362450"/>
            </a:xfrm>
            <a:prstGeom prst="rect">
              <a:avLst/>
            </a:prstGeom>
            <a:solidFill>
              <a:schemeClr val="accent6">
                <a:alpha val="34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ttangolo 24"/>
            <p:cNvSpPr/>
            <p:nvPr/>
          </p:nvSpPr>
          <p:spPr>
            <a:xfrm>
              <a:off x="7402513" y="1905000"/>
              <a:ext cx="45719" cy="4362450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ttangolo 20"/>
          <p:cNvSpPr/>
          <p:nvPr/>
        </p:nvSpPr>
        <p:spPr>
          <a:xfrm>
            <a:off x="4428663" y="5801380"/>
            <a:ext cx="1536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Triple</a:t>
            </a:r>
          </a:p>
          <a:p>
            <a:pPr algn="ctr"/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splitting</a:t>
            </a:r>
            <a:endParaRPr lang="en-US" sz="1400" dirty="0"/>
          </a:p>
        </p:txBody>
      </p:sp>
      <p:sp>
        <p:nvSpPr>
          <p:cNvPr id="27" name="Rettangolo 26"/>
          <p:cNvSpPr/>
          <p:nvPr/>
        </p:nvSpPr>
        <p:spPr>
          <a:xfrm>
            <a:off x="5742207" y="5801380"/>
            <a:ext cx="99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B050"/>
                </a:solidFill>
                <a:latin typeface="Calibri" pitchFamily="34" charset="0"/>
              </a:rPr>
              <a:t>Double splitting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7113807" y="5801380"/>
            <a:ext cx="99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Bunch shortening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9" name="Rettangolo 28"/>
          <p:cNvSpPr/>
          <p:nvPr/>
        </p:nvSpPr>
        <p:spPr>
          <a:xfrm>
            <a:off x="6384287" y="5801380"/>
            <a:ext cx="99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6"/>
                </a:solidFill>
                <a:latin typeface="Calibri" pitchFamily="34" charset="0"/>
              </a:rPr>
              <a:t>Double splitting</a:t>
            </a:r>
            <a:endParaRPr lang="en-US" sz="1400" dirty="0">
              <a:solidFill>
                <a:schemeClr val="accent6"/>
              </a:solidFill>
            </a:endParaRPr>
          </a:p>
        </p:txBody>
      </p:sp>
      <p:grpSp>
        <p:nvGrpSpPr>
          <p:cNvPr id="31" name="Gruppo 30"/>
          <p:cNvGrpSpPr/>
          <p:nvPr/>
        </p:nvGrpSpPr>
        <p:grpSpPr>
          <a:xfrm>
            <a:off x="304800" y="1066800"/>
            <a:ext cx="6400800" cy="5257800"/>
            <a:chOff x="304800" y="1066800"/>
            <a:chExt cx="6400800" cy="5257800"/>
          </a:xfrm>
        </p:grpSpPr>
        <p:sp>
          <p:nvSpPr>
            <p:cNvPr id="37" name="Rettangolo 36"/>
            <p:cNvSpPr/>
            <p:nvPr/>
          </p:nvSpPr>
          <p:spPr>
            <a:xfrm>
              <a:off x="304800" y="1066800"/>
              <a:ext cx="6400800" cy="52578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" name="Gruppo 30"/>
            <p:cNvGrpSpPr/>
            <p:nvPr/>
          </p:nvGrpSpPr>
          <p:grpSpPr>
            <a:xfrm>
              <a:off x="457200" y="1219200"/>
              <a:ext cx="6148537" cy="4976356"/>
              <a:chOff x="1547664" y="838200"/>
              <a:chExt cx="6148537" cy="4976356"/>
            </a:xfrm>
          </p:grpSpPr>
          <p:sp>
            <p:nvSpPr>
              <p:cNvPr id="39" name="Rettangolo 38"/>
              <p:cNvSpPr/>
              <p:nvPr/>
            </p:nvSpPr>
            <p:spPr>
              <a:xfrm>
                <a:off x="5943600" y="1516380"/>
                <a:ext cx="609600" cy="3657600"/>
              </a:xfrm>
              <a:prstGeom prst="rect">
                <a:avLst/>
              </a:prstGeom>
              <a:solidFill>
                <a:srgbClr val="FF0000">
                  <a:alpha val="3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ttangolo 39"/>
              <p:cNvSpPr/>
              <p:nvPr/>
            </p:nvSpPr>
            <p:spPr>
              <a:xfrm>
                <a:off x="2419350" y="1516380"/>
                <a:ext cx="3524250" cy="3657600"/>
              </a:xfrm>
              <a:prstGeom prst="rect">
                <a:avLst/>
              </a:prstGeom>
              <a:solidFill>
                <a:schemeClr val="accent6"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1" name="Gruppo 30"/>
              <p:cNvGrpSpPr/>
              <p:nvPr/>
            </p:nvGrpSpPr>
            <p:grpSpPr>
              <a:xfrm>
                <a:off x="1547664" y="1124744"/>
                <a:ext cx="5544616" cy="4689812"/>
                <a:chOff x="1547664" y="1124744"/>
                <a:chExt cx="5544616" cy="4689812"/>
              </a:xfrm>
            </p:grpSpPr>
            <p:sp>
              <p:nvSpPr>
                <p:cNvPr id="56" name="Figura a mano libera 55"/>
                <p:cNvSpPr/>
                <p:nvPr/>
              </p:nvSpPr>
              <p:spPr>
                <a:xfrm>
                  <a:off x="5953944" y="4019382"/>
                  <a:ext cx="326867" cy="653734"/>
                </a:xfrm>
                <a:custGeom>
                  <a:avLst/>
                  <a:gdLst>
                    <a:gd name="connsiteX0" fmla="*/ 0 w 330315"/>
                    <a:gd name="connsiteY0" fmla="*/ 674422 h 674422"/>
                    <a:gd name="connsiteX1" fmla="*/ 53788 w 330315"/>
                    <a:gd name="connsiteY1" fmla="*/ 628909 h 674422"/>
                    <a:gd name="connsiteX2" fmla="*/ 107576 w 330315"/>
                    <a:gd name="connsiteY2" fmla="*/ 550295 h 674422"/>
                    <a:gd name="connsiteX3" fmla="*/ 177915 w 330315"/>
                    <a:gd name="connsiteY3" fmla="*/ 442719 h 674422"/>
                    <a:gd name="connsiteX4" fmla="*/ 260666 w 330315"/>
                    <a:gd name="connsiteY4" fmla="*/ 260666 h 674422"/>
                    <a:gd name="connsiteX5" fmla="*/ 293766 w 330315"/>
                    <a:gd name="connsiteY5" fmla="*/ 153090 h 674422"/>
                    <a:gd name="connsiteX6" fmla="*/ 326867 w 330315"/>
                    <a:gd name="connsiteY6" fmla="*/ 20688 h 674422"/>
                    <a:gd name="connsiteX7" fmla="*/ 314454 w 330315"/>
                    <a:gd name="connsiteY7" fmla="*/ 28963 h 674422"/>
                    <a:gd name="connsiteX0" fmla="*/ 0 w 326867"/>
                    <a:gd name="connsiteY0" fmla="*/ 653734 h 653734"/>
                    <a:gd name="connsiteX1" fmla="*/ 53788 w 326867"/>
                    <a:gd name="connsiteY1" fmla="*/ 608221 h 653734"/>
                    <a:gd name="connsiteX2" fmla="*/ 107576 w 326867"/>
                    <a:gd name="connsiteY2" fmla="*/ 529607 h 653734"/>
                    <a:gd name="connsiteX3" fmla="*/ 177915 w 326867"/>
                    <a:gd name="connsiteY3" fmla="*/ 422031 h 653734"/>
                    <a:gd name="connsiteX4" fmla="*/ 260666 w 326867"/>
                    <a:gd name="connsiteY4" fmla="*/ 239978 h 653734"/>
                    <a:gd name="connsiteX5" fmla="*/ 293766 w 326867"/>
                    <a:gd name="connsiteY5" fmla="*/ 132402 h 653734"/>
                    <a:gd name="connsiteX6" fmla="*/ 326867 w 326867"/>
                    <a:gd name="connsiteY6" fmla="*/ 0 h 653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6867" h="653734">
                      <a:moveTo>
                        <a:pt x="0" y="653734"/>
                      </a:moveTo>
                      <a:cubicBezTo>
                        <a:pt x="17929" y="641321"/>
                        <a:pt x="35859" y="628909"/>
                        <a:pt x="53788" y="608221"/>
                      </a:cubicBezTo>
                      <a:cubicBezTo>
                        <a:pt x="71717" y="587533"/>
                        <a:pt x="86888" y="560639"/>
                        <a:pt x="107576" y="529607"/>
                      </a:cubicBezTo>
                      <a:cubicBezTo>
                        <a:pt x="128264" y="498575"/>
                        <a:pt x="152400" y="470302"/>
                        <a:pt x="177915" y="422031"/>
                      </a:cubicBezTo>
                      <a:cubicBezTo>
                        <a:pt x="203430" y="373760"/>
                        <a:pt x="241357" y="288250"/>
                        <a:pt x="260666" y="239978"/>
                      </a:cubicBezTo>
                      <a:cubicBezTo>
                        <a:pt x="279975" y="191706"/>
                        <a:pt x="282733" y="172398"/>
                        <a:pt x="293766" y="132402"/>
                      </a:cubicBezTo>
                      <a:cubicBezTo>
                        <a:pt x="304799" y="92406"/>
                        <a:pt x="323419" y="20688"/>
                        <a:pt x="326867" y="0"/>
                      </a:cubicBezTo>
                    </a:path>
                  </a:pathLst>
                </a:custGeom>
                <a:ln w="28575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7" name="Connettore 1 56"/>
                <p:cNvCxnSpPr>
                  <a:stCxn id="56" idx="0"/>
                </p:cNvCxnSpPr>
                <p:nvPr/>
              </p:nvCxnSpPr>
              <p:spPr>
                <a:xfrm flipH="1">
                  <a:off x="4427984" y="4673116"/>
                  <a:ext cx="1525960" cy="150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Connettore 1 57"/>
                <p:cNvCxnSpPr/>
                <p:nvPr/>
              </p:nvCxnSpPr>
              <p:spPr>
                <a:xfrm flipH="1">
                  <a:off x="2483768" y="4674622"/>
                  <a:ext cx="1944216" cy="43204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Connettore 1 58"/>
                <p:cNvCxnSpPr/>
                <p:nvPr/>
              </p:nvCxnSpPr>
              <p:spPr>
                <a:xfrm flipH="1">
                  <a:off x="2411760" y="5106670"/>
                  <a:ext cx="72008" cy="720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Connettore 1 59"/>
                <p:cNvCxnSpPr/>
                <p:nvPr/>
              </p:nvCxnSpPr>
              <p:spPr>
                <a:xfrm flipV="1">
                  <a:off x="6324600" y="1720850"/>
                  <a:ext cx="0" cy="346075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Connettore 1 60"/>
                <p:cNvCxnSpPr/>
                <p:nvPr/>
              </p:nvCxnSpPr>
              <p:spPr>
                <a:xfrm>
                  <a:off x="6273006" y="1722294"/>
                  <a:ext cx="58738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Connettore 2 61"/>
                <p:cNvCxnSpPr/>
                <p:nvPr/>
              </p:nvCxnSpPr>
              <p:spPr>
                <a:xfrm>
                  <a:off x="2411760" y="5178678"/>
                  <a:ext cx="4680520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Connettore 2 62"/>
                <p:cNvCxnSpPr/>
                <p:nvPr/>
              </p:nvCxnSpPr>
              <p:spPr>
                <a:xfrm flipV="1">
                  <a:off x="2411760" y="1124744"/>
                  <a:ext cx="0" cy="4053934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4" name="Gruppo 42"/>
                <p:cNvGrpSpPr/>
                <p:nvPr/>
              </p:nvGrpSpPr>
              <p:grpSpPr>
                <a:xfrm>
                  <a:off x="2267744" y="5106670"/>
                  <a:ext cx="4464496" cy="410562"/>
                  <a:chOff x="2267744" y="4149080"/>
                  <a:chExt cx="4234183" cy="410562"/>
                </a:xfrm>
              </p:grpSpPr>
              <p:sp>
                <p:nvSpPr>
                  <p:cNvPr id="86" name="CasellaDiTesto 24"/>
                  <p:cNvSpPr txBox="1"/>
                  <p:nvPr/>
                </p:nvSpPr>
                <p:spPr>
                  <a:xfrm>
                    <a:off x="2267744" y="4221088"/>
                    <a:ext cx="28886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0</a:t>
                    </a:r>
                    <a:endParaRPr lang="en-US" sz="1600" dirty="0"/>
                  </a:p>
                </p:txBody>
              </p:sp>
              <p:grpSp>
                <p:nvGrpSpPr>
                  <p:cNvPr id="87" name="Gruppo 36"/>
                  <p:cNvGrpSpPr/>
                  <p:nvPr/>
                </p:nvGrpSpPr>
                <p:grpSpPr>
                  <a:xfrm>
                    <a:off x="2862860" y="4149080"/>
                    <a:ext cx="393056" cy="410562"/>
                    <a:chOff x="2862860" y="4458598"/>
                    <a:chExt cx="393056" cy="410562"/>
                  </a:xfrm>
                </p:grpSpPr>
                <p:cxnSp>
                  <p:nvCxnSpPr>
                    <p:cNvPr id="103" name="Connettore 1 102"/>
                    <p:cNvCxnSpPr/>
                    <p:nvPr/>
                  </p:nvCxnSpPr>
                  <p:spPr>
                    <a:xfrm>
                      <a:off x="3059832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4" name="CasellaDiTesto 103"/>
                    <p:cNvSpPr txBox="1"/>
                    <p:nvPr/>
                  </p:nvSpPr>
                  <p:spPr>
                    <a:xfrm>
                      <a:off x="2862860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88" name="Gruppo 37"/>
                  <p:cNvGrpSpPr/>
                  <p:nvPr/>
                </p:nvGrpSpPr>
                <p:grpSpPr>
                  <a:xfrm>
                    <a:off x="3515695" y="4149080"/>
                    <a:ext cx="393056" cy="410562"/>
                    <a:chOff x="3515695" y="4458598"/>
                    <a:chExt cx="393056" cy="410562"/>
                  </a:xfrm>
                </p:grpSpPr>
                <p:cxnSp>
                  <p:nvCxnSpPr>
                    <p:cNvPr id="101" name="Connettore 1 15"/>
                    <p:cNvCxnSpPr/>
                    <p:nvPr/>
                  </p:nvCxnSpPr>
                  <p:spPr>
                    <a:xfrm>
                      <a:off x="3707904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2" name="CasellaDiTesto 101"/>
                    <p:cNvSpPr txBox="1"/>
                    <p:nvPr/>
                  </p:nvSpPr>
                  <p:spPr>
                    <a:xfrm>
                      <a:off x="3515695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20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89" name="Gruppo 38"/>
                  <p:cNvGrpSpPr/>
                  <p:nvPr/>
                </p:nvGrpSpPr>
                <p:grpSpPr>
                  <a:xfrm>
                    <a:off x="4159567" y="4149080"/>
                    <a:ext cx="393056" cy="410562"/>
                    <a:chOff x="4159567" y="4458598"/>
                    <a:chExt cx="393056" cy="410562"/>
                  </a:xfrm>
                </p:grpSpPr>
                <p:cxnSp>
                  <p:nvCxnSpPr>
                    <p:cNvPr id="99" name="Connettore 1 18"/>
                    <p:cNvCxnSpPr/>
                    <p:nvPr/>
                  </p:nvCxnSpPr>
                  <p:spPr>
                    <a:xfrm>
                      <a:off x="4355976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0" name="CasellaDiTesto 99"/>
                    <p:cNvSpPr txBox="1"/>
                    <p:nvPr/>
                  </p:nvSpPr>
                  <p:spPr>
                    <a:xfrm>
                      <a:off x="4159567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30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90" name="Gruppo 39"/>
                  <p:cNvGrpSpPr/>
                  <p:nvPr/>
                </p:nvGrpSpPr>
                <p:grpSpPr>
                  <a:xfrm>
                    <a:off x="4811839" y="4149080"/>
                    <a:ext cx="393056" cy="410562"/>
                    <a:chOff x="4811839" y="4458598"/>
                    <a:chExt cx="393056" cy="410562"/>
                  </a:xfrm>
                </p:grpSpPr>
                <p:cxnSp>
                  <p:nvCxnSpPr>
                    <p:cNvPr id="97" name="Connettore 1 19"/>
                    <p:cNvCxnSpPr/>
                    <p:nvPr/>
                  </p:nvCxnSpPr>
                  <p:spPr>
                    <a:xfrm>
                      <a:off x="5004048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8" name="CasellaDiTesto 97"/>
                    <p:cNvSpPr txBox="1"/>
                    <p:nvPr/>
                  </p:nvSpPr>
                  <p:spPr>
                    <a:xfrm>
                      <a:off x="4811839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40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91" name="Gruppo 40"/>
                  <p:cNvGrpSpPr/>
                  <p:nvPr/>
                </p:nvGrpSpPr>
                <p:grpSpPr>
                  <a:xfrm>
                    <a:off x="5459911" y="4149080"/>
                    <a:ext cx="393056" cy="410562"/>
                    <a:chOff x="5459911" y="4458598"/>
                    <a:chExt cx="393056" cy="410562"/>
                  </a:xfrm>
                </p:grpSpPr>
                <p:cxnSp>
                  <p:nvCxnSpPr>
                    <p:cNvPr id="95" name="Connettore 1 22"/>
                    <p:cNvCxnSpPr/>
                    <p:nvPr/>
                  </p:nvCxnSpPr>
                  <p:spPr>
                    <a:xfrm>
                      <a:off x="5652120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6" name="CasellaDiTesto 95"/>
                    <p:cNvSpPr txBox="1"/>
                    <p:nvPr/>
                  </p:nvSpPr>
                  <p:spPr>
                    <a:xfrm>
                      <a:off x="5459911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50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92" name="Gruppo 41"/>
                  <p:cNvGrpSpPr/>
                  <p:nvPr/>
                </p:nvGrpSpPr>
                <p:grpSpPr>
                  <a:xfrm>
                    <a:off x="6108871" y="4149080"/>
                    <a:ext cx="393056" cy="410562"/>
                    <a:chOff x="6108871" y="4458598"/>
                    <a:chExt cx="393056" cy="410562"/>
                  </a:xfrm>
                </p:grpSpPr>
                <p:cxnSp>
                  <p:nvCxnSpPr>
                    <p:cNvPr id="93" name="Connettore 1 23"/>
                    <p:cNvCxnSpPr/>
                    <p:nvPr/>
                  </p:nvCxnSpPr>
                  <p:spPr>
                    <a:xfrm>
                      <a:off x="6300192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4" name="CasellaDiTesto 93"/>
                    <p:cNvSpPr txBox="1"/>
                    <p:nvPr/>
                  </p:nvSpPr>
                  <p:spPr>
                    <a:xfrm>
                      <a:off x="6108871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60</a:t>
                      </a: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65" name="Gruppo 50"/>
                <p:cNvGrpSpPr/>
                <p:nvPr/>
              </p:nvGrpSpPr>
              <p:grpSpPr>
                <a:xfrm>
                  <a:off x="1907704" y="1556792"/>
                  <a:ext cx="583207" cy="3218874"/>
                  <a:chOff x="1907704" y="1556792"/>
                  <a:chExt cx="583207" cy="3218874"/>
                </a:xfrm>
              </p:grpSpPr>
              <p:grpSp>
                <p:nvGrpSpPr>
                  <p:cNvPr id="68" name="Gruppo 49"/>
                  <p:cNvGrpSpPr/>
                  <p:nvPr/>
                </p:nvGrpSpPr>
                <p:grpSpPr>
                  <a:xfrm>
                    <a:off x="2008178" y="4437112"/>
                    <a:ext cx="482733" cy="338554"/>
                    <a:chOff x="2008178" y="4437112"/>
                    <a:chExt cx="482733" cy="338554"/>
                  </a:xfrm>
                </p:grpSpPr>
                <p:cxnSp>
                  <p:nvCxnSpPr>
                    <p:cNvPr id="84" name="Connettore 1 83"/>
                    <p:cNvCxnSpPr/>
                    <p:nvPr/>
                  </p:nvCxnSpPr>
                  <p:spPr>
                    <a:xfrm rot="16200000">
                      <a:off x="2454907" y="4574980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5" name="CasellaDiTesto 84"/>
                    <p:cNvSpPr txBox="1"/>
                    <p:nvPr/>
                  </p:nvSpPr>
                  <p:spPr>
                    <a:xfrm>
                      <a:off x="2008178" y="4437112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50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69" name="Gruppo 47"/>
                  <p:cNvGrpSpPr/>
                  <p:nvPr/>
                </p:nvGrpSpPr>
                <p:grpSpPr>
                  <a:xfrm>
                    <a:off x="1907704" y="3284984"/>
                    <a:ext cx="583207" cy="338554"/>
                    <a:chOff x="1907704" y="3284984"/>
                    <a:chExt cx="583207" cy="338554"/>
                  </a:xfrm>
                </p:grpSpPr>
                <p:cxnSp>
                  <p:nvCxnSpPr>
                    <p:cNvPr id="82" name="Connettore 1 81"/>
                    <p:cNvCxnSpPr/>
                    <p:nvPr/>
                  </p:nvCxnSpPr>
                  <p:spPr>
                    <a:xfrm rot="16200000">
                      <a:off x="2454907" y="3419504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3" name="CasellaDiTesto 82"/>
                    <p:cNvSpPr txBox="1"/>
                    <p:nvPr/>
                  </p:nvSpPr>
                  <p:spPr>
                    <a:xfrm>
                      <a:off x="1907704" y="3284984"/>
                      <a:ext cx="49725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150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70" name="Gruppo 45"/>
                  <p:cNvGrpSpPr/>
                  <p:nvPr/>
                </p:nvGrpSpPr>
                <p:grpSpPr>
                  <a:xfrm>
                    <a:off x="1907704" y="2132856"/>
                    <a:ext cx="583207" cy="338554"/>
                    <a:chOff x="1907704" y="2132856"/>
                    <a:chExt cx="583207" cy="338554"/>
                  </a:xfrm>
                </p:grpSpPr>
                <p:cxnSp>
                  <p:nvCxnSpPr>
                    <p:cNvPr id="80" name="Connettore 1 79"/>
                    <p:cNvCxnSpPr/>
                    <p:nvPr/>
                  </p:nvCxnSpPr>
                  <p:spPr>
                    <a:xfrm rot="16200000">
                      <a:off x="2454907" y="226402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1" name="CasellaDiTesto 80"/>
                    <p:cNvSpPr txBox="1"/>
                    <p:nvPr/>
                  </p:nvSpPr>
                  <p:spPr>
                    <a:xfrm>
                      <a:off x="1907704" y="2132856"/>
                      <a:ext cx="49725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250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71" name="Gruppo 44"/>
                  <p:cNvGrpSpPr/>
                  <p:nvPr/>
                </p:nvGrpSpPr>
                <p:grpSpPr>
                  <a:xfrm>
                    <a:off x="1907704" y="1556792"/>
                    <a:ext cx="583207" cy="338554"/>
                    <a:chOff x="1907704" y="1556792"/>
                    <a:chExt cx="583207" cy="338554"/>
                  </a:xfrm>
                </p:grpSpPr>
                <p:cxnSp>
                  <p:nvCxnSpPr>
                    <p:cNvPr id="78" name="Connettore 1 77"/>
                    <p:cNvCxnSpPr/>
                    <p:nvPr/>
                  </p:nvCxnSpPr>
                  <p:spPr>
                    <a:xfrm rot="16200000">
                      <a:off x="2454907" y="1686290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9" name="CasellaDiTesto 78"/>
                    <p:cNvSpPr txBox="1"/>
                    <p:nvPr/>
                  </p:nvSpPr>
                  <p:spPr>
                    <a:xfrm>
                      <a:off x="1907704" y="1556792"/>
                      <a:ext cx="49725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300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72" name="Gruppo 46"/>
                  <p:cNvGrpSpPr/>
                  <p:nvPr/>
                </p:nvGrpSpPr>
                <p:grpSpPr>
                  <a:xfrm>
                    <a:off x="1907704" y="2701378"/>
                    <a:ext cx="583207" cy="338554"/>
                    <a:chOff x="1907704" y="2701378"/>
                    <a:chExt cx="583207" cy="338554"/>
                  </a:xfrm>
                </p:grpSpPr>
                <p:cxnSp>
                  <p:nvCxnSpPr>
                    <p:cNvPr id="76" name="Connettore 1 75"/>
                    <p:cNvCxnSpPr/>
                    <p:nvPr/>
                  </p:nvCxnSpPr>
                  <p:spPr>
                    <a:xfrm rot="16200000">
                      <a:off x="2454907" y="2841766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7" name="CasellaDiTesto 76"/>
                    <p:cNvSpPr txBox="1"/>
                    <p:nvPr/>
                  </p:nvSpPr>
                  <p:spPr>
                    <a:xfrm>
                      <a:off x="1907704" y="2701378"/>
                      <a:ext cx="49725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200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73" name="Gruppo 48"/>
                  <p:cNvGrpSpPr/>
                  <p:nvPr/>
                </p:nvGrpSpPr>
                <p:grpSpPr>
                  <a:xfrm>
                    <a:off x="1907704" y="3853506"/>
                    <a:ext cx="583207" cy="338554"/>
                    <a:chOff x="1907704" y="3853506"/>
                    <a:chExt cx="583207" cy="338554"/>
                  </a:xfrm>
                </p:grpSpPr>
                <p:cxnSp>
                  <p:nvCxnSpPr>
                    <p:cNvPr id="74" name="Connettore 1 73"/>
                    <p:cNvCxnSpPr/>
                    <p:nvPr/>
                  </p:nvCxnSpPr>
                  <p:spPr>
                    <a:xfrm rot="16200000">
                      <a:off x="2454907" y="3997242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5" name="CasellaDiTesto 74"/>
                    <p:cNvSpPr txBox="1"/>
                    <p:nvPr/>
                  </p:nvSpPr>
                  <p:spPr>
                    <a:xfrm>
                      <a:off x="1907704" y="3853506"/>
                      <a:ext cx="49725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100</a:t>
                      </a:r>
                      <a:endParaRPr lang="en-US" sz="1600" dirty="0"/>
                    </a:p>
                  </p:txBody>
                </p:sp>
              </p:grpSp>
            </p:grpSp>
            <p:sp>
              <p:nvSpPr>
                <p:cNvPr id="66" name="CasellaDiTesto 65"/>
                <p:cNvSpPr txBox="1"/>
                <p:nvPr/>
              </p:nvSpPr>
              <p:spPr>
                <a:xfrm rot="16200000">
                  <a:off x="-175882" y="3136322"/>
                  <a:ext cx="381642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 smtClean="0"/>
                    <a:t>40 MHz RF Voltage [kV]</a:t>
                  </a:r>
                  <a:endParaRPr lang="en-US" b="1" dirty="0"/>
                </a:p>
              </p:txBody>
            </p:sp>
            <p:sp>
              <p:nvSpPr>
                <p:cNvPr id="67" name="CasellaDiTesto 66"/>
                <p:cNvSpPr txBox="1"/>
                <p:nvPr/>
              </p:nvSpPr>
              <p:spPr>
                <a:xfrm>
                  <a:off x="2411760" y="5445224"/>
                  <a:ext cx="446449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 smtClean="0"/>
                    <a:t>Time [ms]</a:t>
                  </a:r>
                  <a:endParaRPr lang="en-US" b="1" dirty="0"/>
                </a:p>
              </p:txBody>
            </p:sp>
          </p:grpSp>
          <p:pic>
            <p:nvPicPr>
              <p:cNvPr id="42" name="Picture 2" descr="C:\Heiko\CPS\2012-01_LHCBeamSlides\LHC25\foursplitb12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16716" t="1254" r="5275" b="70805"/>
              <a:stretch>
                <a:fillRect/>
              </a:stretch>
            </p:blipFill>
            <p:spPr bwMode="auto">
              <a:xfrm rot="5400000">
                <a:off x="2976059" y="1672141"/>
                <a:ext cx="2016224" cy="3091542"/>
              </a:xfrm>
              <a:prstGeom prst="rect">
                <a:avLst/>
              </a:prstGeom>
              <a:noFill/>
            </p:spPr>
          </p:pic>
          <p:sp>
            <p:nvSpPr>
              <p:cNvPr id="43" name="Rettangolo 42"/>
              <p:cNvSpPr/>
              <p:nvPr/>
            </p:nvSpPr>
            <p:spPr>
              <a:xfrm>
                <a:off x="2514600" y="838200"/>
                <a:ext cx="167640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tx2"/>
                    </a:solidFill>
                    <a:latin typeface="Calibri" pitchFamily="34" charset="0"/>
                  </a:rPr>
                  <a:t>h=42</a:t>
                </a:r>
              </a:p>
              <a:p>
                <a:pPr algn="ctr"/>
                <a:r>
                  <a:rPr lang="en-US" sz="1400" b="1" dirty="0" err="1" smtClean="0">
                    <a:solidFill>
                      <a:schemeClr val="tx2"/>
                    </a:solidFill>
                    <a:latin typeface="Calibri" pitchFamily="34" charset="0"/>
                  </a:rPr>
                  <a:t>b.sp</a:t>
                </a:r>
                <a:r>
                  <a:rPr lang="en-US" sz="1400" b="1" dirty="0" smtClean="0">
                    <a:solidFill>
                      <a:schemeClr val="tx2"/>
                    </a:solidFill>
                    <a:latin typeface="Calibri" pitchFamily="34" charset="0"/>
                  </a:rPr>
                  <a:t>. = 50 ns (36 b.) </a:t>
                </a:r>
                <a:r>
                  <a:rPr lang="en-US" sz="1400" b="1" dirty="0" smtClean="0">
                    <a:solidFill>
                      <a:schemeClr val="tx2"/>
                    </a:solidFill>
                    <a:latin typeface="Calibri" pitchFamily="34" charset="0"/>
                    <a:sym typeface="Wingdings" pitchFamily="2" charset="2"/>
                  </a:rPr>
                  <a:t> </a:t>
                </a:r>
                <a:endParaRPr lang="en-US" sz="1400" dirty="0"/>
              </a:p>
            </p:txBody>
          </p:sp>
          <p:cxnSp>
            <p:nvCxnSpPr>
              <p:cNvPr id="44" name="Straight Arrow Connector 19"/>
              <p:cNvCxnSpPr>
                <a:stCxn id="43" idx="2"/>
              </p:cNvCxnSpPr>
              <p:nvPr/>
            </p:nvCxnSpPr>
            <p:spPr>
              <a:xfrm flipH="1">
                <a:off x="2514600" y="1361420"/>
                <a:ext cx="838200" cy="695980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tailEnd type="stealth" w="lg" len="lg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45" name="Rettangolo 44"/>
              <p:cNvSpPr/>
              <p:nvPr/>
            </p:nvSpPr>
            <p:spPr>
              <a:xfrm>
                <a:off x="4343400" y="838200"/>
                <a:ext cx="167640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tx2"/>
                    </a:solidFill>
                    <a:latin typeface="Calibri" pitchFamily="34" charset="0"/>
                  </a:rPr>
                  <a:t>h=84</a:t>
                </a:r>
              </a:p>
              <a:p>
                <a:pPr algn="ctr"/>
                <a:r>
                  <a:rPr lang="en-US" sz="1400" b="1" dirty="0" err="1" smtClean="0">
                    <a:solidFill>
                      <a:schemeClr val="tx2"/>
                    </a:solidFill>
                    <a:latin typeface="Calibri" pitchFamily="34" charset="0"/>
                  </a:rPr>
                  <a:t>b.sp</a:t>
                </a:r>
                <a:r>
                  <a:rPr lang="en-US" sz="1400" b="1" dirty="0" smtClean="0">
                    <a:solidFill>
                      <a:schemeClr val="tx2"/>
                    </a:solidFill>
                    <a:latin typeface="Calibri" pitchFamily="34" charset="0"/>
                  </a:rPr>
                  <a:t>. = 25 ns (72 b.) </a:t>
                </a:r>
                <a:r>
                  <a:rPr lang="en-US" sz="1400" b="1" dirty="0" smtClean="0">
                    <a:solidFill>
                      <a:schemeClr val="tx2"/>
                    </a:solidFill>
                    <a:latin typeface="Calibri" pitchFamily="34" charset="0"/>
                    <a:sym typeface="Wingdings" pitchFamily="2" charset="2"/>
                  </a:rPr>
                  <a:t> </a:t>
                </a:r>
                <a:endParaRPr lang="en-US" sz="1400" dirty="0"/>
              </a:p>
            </p:txBody>
          </p:sp>
          <p:cxnSp>
            <p:nvCxnSpPr>
              <p:cNvPr id="46" name="Straight Arrow Connector 19"/>
              <p:cNvCxnSpPr>
                <a:stCxn id="45" idx="2"/>
              </p:cNvCxnSpPr>
              <p:nvPr/>
            </p:nvCxnSpPr>
            <p:spPr>
              <a:xfrm>
                <a:off x="5181600" y="1361420"/>
                <a:ext cx="762000" cy="695980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tailEnd type="stealth" w="lg" len="lg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47" name="Rettangolo 46"/>
              <p:cNvSpPr/>
              <p:nvPr/>
            </p:nvSpPr>
            <p:spPr>
              <a:xfrm>
                <a:off x="2443920" y="1905000"/>
                <a:ext cx="307848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accent6"/>
                    </a:solidFill>
                    <a:latin typeface="Calibri" pitchFamily="34" charset="0"/>
                  </a:rPr>
                  <a:t>Double splitting</a:t>
                </a:r>
                <a:endParaRPr lang="en-US" sz="1400" dirty="0">
                  <a:solidFill>
                    <a:schemeClr val="accent6"/>
                  </a:solidFill>
                </a:endParaRPr>
              </a:p>
            </p:txBody>
          </p:sp>
          <p:cxnSp>
            <p:nvCxnSpPr>
              <p:cNvPr id="48" name="Connettore 1 47"/>
              <p:cNvCxnSpPr/>
              <p:nvPr/>
            </p:nvCxnSpPr>
            <p:spPr>
              <a:xfrm flipV="1">
                <a:off x="6281738" y="1714501"/>
                <a:ext cx="0" cy="230504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Rettangolo 48"/>
              <p:cNvSpPr/>
              <p:nvPr/>
            </p:nvSpPr>
            <p:spPr>
              <a:xfrm>
                <a:off x="6705600" y="4419600"/>
                <a:ext cx="99060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FF0000"/>
                    </a:solidFill>
                    <a:latin typeface="Calibri" pitchFamily="34" charset="0"/>
                  </a:rPr>
                  <a:t>Adiabatic shortening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0" name="Rettangolo 49"/>
              <p:cNvSpPr/>
              <p:nvPr/>
            </p:nvSpPr>
            <p:spPr>
              <a:xfrm>
                <a:off x="6629400" y="3048000"/>
                <a:ext cx="106680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FF0000"/>
                    </a:solidFill>
                    <a:latin typeface="Calibri" pitchFamily="34" charset="0"/>
                  </a:rPr>
                  <a:t>Bunch rotation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1" name="Rettangolo 50"/>
              <p:cNvSpPr/>
              <p:nvPr/>
            </p:nvSpPr>
            <p:spPr>
              <a:xfrm>
                <a:off x="4800600" y="4343400"/>
                <a:ext cx="153619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00B050"/>
                    </a:solidFill>
                    <a:latin typeface="Calibri" pitchFamily="34" charset="0"/>
                  </a:rPr>
                  <a:t>b.l.≈14 ns</a:t>
                </a:r>
                <a:endParaRPr lang="en-US" sz="14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52" name="Rettangolo 51"/>
              <p:cNvSpPr/>
              <p:nvPr/>
            </p:nvSpPr>
            <p:spPr>
              <a:xfrm>
                <a:off x="5689600" y="3810000"/>
                <a:ext cx="6731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00B050"/>
                    </a:solidFill>
                    <a:latin typeface="Calibri" pitchFamily="34" charset="0"/>
                  </a:rPr>
                  <a:t>11 ns</a:t>
                </a:r>
                <a:endParaRPr lang="en-US" sz="14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53" name="Rettangolo 52"/>
              <p:cNvSpPr/>
              <p:nvPr/>
            </p:nvSpPr>
            <p:spPr>
              <a:xfrm>
                <a:off x="5867400" y="1473200"/>
                <a:ext cx="5334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00B050"/>
                    </a:solidFill>
                    <a:latin typeface="Calibri" pitchFamily="34" charset="0"/>
                  </a:rPr>
                  <a:t>4 ns</a:t>
                </a:r>
                <a:endParaRPr lang="en-US" sz="1400" dirty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54" name="Straight Arrow Connector 19"/>
              <p:cNvCxnSpPr>
                <a:stCxn id="49" idx="1"/>
                <a:endCxn id="56" idx="3"/>
              </p:cNvCxnSpPr>
              <p:nvPr/>
            </p:nvCxnSpPr>
            <p:spPr>
              <a:xfrm flipH="1" flipV="1">
                <a:off x="6131859" y="4441413"/>
                <a:ext cx="573741" cy="23979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19"/>
              <p:cNvCxnSpPr>
                <a:stCxn id="50" idx="0"/>
              </p:cNvCxnSpPr>
              <p:nvPr/>
            </p:nvCxnSpPr>
            <p:spPr>
              <a:xfrm flipH="1" flipV="1">
                <a:off x="6400801" y="2743201"/>
                <a:ext cx="762000" cy="304799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07" name="Connettore 1 106"/>
          <p:cNvCxnSpPr>
            <a:stCxn id="25" idx="0"/>
          </p:cNvCxnSpPr>
          <p:nvPr/>
        </p:nvCxnSpPr>
        <p:spPr>
          <a:xfrm flipH="1" flipV="1">
            <a:off x="6705600" y="1066800"/>
            <a:ext cx="310477" cy="7911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ttore 1 107"/>
          <p:cNvCxnSpPr/>
          <p:nvPr/>
        </p:nvCxnSpPr>
        <p:spPr>
          <a:xfrm flipV="1">
            <a:off x="6705600" y="5544457"/>
            <a:ext cx="348343" cy="78014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ttangolo 111"/>
          <p:cNvSpPr/>
          <p:nvPr/>
        </p:nvSpPr>
        <p:spPr>
          <a:xfrm>
            <a:off x="3657600" y="1905000"/>
            <a:ext cx="1828800" cy="3657600"/>
          </a:xfrm>
          <a:prstGeom prst="rect">
            <a:avLst/>
          </a:prstGeom>
          <a:solidFill>
            <a:schemeClr val="accent2">
              <a:alpha val="67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E-cloud expected and observed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8" name="Rettangolo 17"/>
          <p:cNvSpPr/>
          <p:nvPr/>
        </p:nvSpPr>
        <p:spPr>
          <a:xfrm rot="16200000">
            <a:off x="2335770" y="260437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8" name="Rettangolo 17"/>
          <p:cNvSpPr/>
          <p:nvPr/>
        </p:nvSpPr>
        <p:spPr>
          <a:xfrm rot="16200000">
            <a:off x="2335770" y="260437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8" name="Rettangolo 17"/>
          <p:cNvSpPr/>
          <p:nvPr/>
        </p:nvSpPr>
        <p:spPr>
          <a:xfrm rot="16200000">
            <a:off x="2335770" y="260437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8" name="Rettangolo 17"/>
          <p:cNvSpPr/>
          <p:nvPr/>
        </p:nvSpPr>
        <p:spPr>
          <a:xfrm rot="16200000">
            <a:off x="2335770" y="260437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260437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260437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260437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260437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260437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4505325" y="3781425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260437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Introduction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65"/>
          <p:cNvSpPr/>
          <p:nvPr/>
        </p:nvSpPr>
        <p:spPr>
          <a:xfrm>
            <a:off x="304800" y="990600"/>
            <a:ext cx="4724400" cy="364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4163" lvl="1" indent="-225425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First observations of e-cloud in the PS date back to the early 2000s</a:t>
            </a:r>
            <a:r>
              <a:rPr lang="en-US" baseline="30000" dirty="0" smtClean="0">
                <a:solidFill>
                  <a:schemeClr val="tx2"/>
                </a:solidFill>
                <a:latin typeface="Calibri" pitchFamily="34" charset="0"/>
              </a:rPr>
              <a:t>(1)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: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baseline distortion on pickup signals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(PS ring and TT2)</a:t>
            </a:r>
          </a:p>
          <a:p>
            <a:pPr marL="284163" lvl="1" indent="-225425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In 2007 an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e-cloud test setup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with two shielded pickups was installed in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SS98</a:t>
            </a:r>
            <a:r>
              <a:rPr lang="en-US" baseline="30000" dirty="0" smtClean="0">
                <a:solidFill>
                  <a:schemeClr val="tx2"/>
                </a:solidFill>
                <a:latin typeface="Calibri" pitchFamily="34" charset="0"/>
              </a:rPr>
              <a:t>(2)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Measurements confirmed e-cloud formation in this chamber during last stages of LHC beam production cycle</a:t>
            </a: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endParaRPr lang="en-US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1524000"/>
            <a:ext cx="4038600" cy="210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ttangolo 11"/>
          <p:cNvSpPr/>
          <p:nvPr/>
        </p:nvSpPr>
        <p:spPr>
          <a:xfrm>
            <a:off x="76200" y="5882640"/>
            <a:ext cx="9144000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aseline="30000" dirty="0" smtClean="0">
                <a:solidFill>
                  <a:schemeClr val="tx2"/>
                </a:solidFill>
                <a:latin typeface="Calibri" pitchFamily="34" charset="0"/>
              </a:rPr>
              <a:t>(1)</a:t>
            </a:r>
            <a:r>
              <a:rPr lang="it-IT" sz="1200" b="1" dirty="0" smtClean="0">
                <a:solidFill>
                  <a:schemeClr val="tx2"/>
                </a:solidFill>
              </a:rPr>
              <a:t>R</a:t>
            </a:r>
            <a:r>
              <a:rPr lang="it-IT" sz="1200" b="1" dirty="0" smtClean="0">
                <a:solidFill>
                  <a:schemeClr val="tx2"/>
                </a:solidFill>
              </a:rPr>
              <a:t>. Cappi, M. </a:t>
            </a:r>
            <a:r>
              <a:rPr lang="it-IT" sz="1200" b="1" dirty="0" err="1" smtClean="0">
                <a:solidFill>
                  <a:schemeClr val="tx2"/>
                </a:solidFill>
              </a:rPr>
              <a:t>Giovannozzi</a:t>
            </a:r>
            <a:r>
              <a:rPr lang="it-IT" sz="1200" b="1" dirty="0" smtClean="0">
                <a:solidFill>
                  <a:schemeClr val="tx2"/>
                </a:solidFill>
              </a:rPr>
              <a:t>, E. </a:t>
            </a:r>
            <a:r>
              <a:rPr lang="it-IT" sz="1200" b="1" dirty="0" err="1" smtClean="0">
                <a:solidFill>
                  <a:schemeClr val="tx2"/>
                </a:solidFill>
              </a:rPr>
              <a:t>Metral</a:t>
            </a:r>
            <a:r>
              <a:rPr lang="it-IT" sz="1200" b="1" dirty="0" smtClean="0">
                <a:solidFill>
                  <a:schemeClr val="tx2"/>
                </a:solidFill>
              </a:rPr>
              <a:t>, G. </a:t>
            </a:r>
            <a:r>
              <a:rPr lang="it-IT" sz="1200" b="1" dirty="0" err="1" smtClean="0">
                <a:solidFill>
                  <a:schemeClr val="tx2"/>
                </a:solidFill>
              </a:rPr>
              <a:t>Métral</a:t>
            </a:r>
            <a:r>
              <a:rPr lang="it-IT" sz="1200" b="1" dirty="0" smtClean="0">
                <a:solidFill>
                  <a:schemeClr val="tx2"/>
                </a:solidFill>
              </a:rPr>
              <a:t>, G. </a:t>
            </a:r>
            <a:r>
              <a:rPr lang="it-IT" sz="1200" b="1" dirty="0" err="1" smtClean="0">
                <a:solidFill>
                  <a:schemeClr val="tx2"/>
                </a:solidFill>
              </a:rPr>
              <a:t>Rumolo</a:t>
            </a:r>
            <a:r>
              <a:rPr lang="it-IT" sz="1200" b="1" dirty="0" smtClean="0">
                <a:solidFill>
                  <a:schemeClr val="tx2"/>
                </a:solidFill>
              </a:rPr>
              <a:t>  and F. </a:t>
            </a:r>
            <a:r>
              <a:rPr lang="it-IT" sz="1200" b="1" dirty="0" err="1" smtClean="0">
                <a:solidFill>
                  <a:schemeClr val="tx2"/>
                </a:solidFill>
              </a:rPr>
              <a:t>Zimmermann</a:t>
            </a:r>
            <a:r>
              <a:rPr lang="it-IT" sz="1200" dirty="0" smtClean="0">
                <a:solidFill>
                  <a:schemeClr val="tx2"/>
                </a:solidFill>
              </a:rPr>
              <a:t>, </a:t>
            </a:r>
            <a:r>
              <a:rPr lang="en-US" sz="1200" dirty="0" smtClean="0">
                <a:solidFill>
                  <a:schemeClr val="tx2"/>
                </a:solidFill>
              </a:rPr>
              <a:t>"Electron cloud buildup and related instability in the CERN Proton Synchrotron." </a:t>
            </a:r>
            <a:r>
              <a:rPr lang="en-US" sz="1200" i="1" dirty="0" smtClean="0">
                <a:solidFill>
                  <a:schemeClr val="tx2"/>
                </a:solidFill>
              </a:rPr>
              <a:t>Physical Review Special Topics-Accelerators and Beams</a:t>
            </a:r>
            <a:r>
              <a:rPr lang="en-US" sz="1200" dirty="0" smtClean="0">
                <a:solidFill>
                  <a:schemeClr val="tx2"/>
                </a:solidFill>
              </a:rPr>
              <a:t> 5.9 (2002): 094401</a:t>
            </a:r>
            <a:r>
              <a:rPr lang="en-US" sz="1200" dirty="0" smtClean="0">
                <a:solidFill>
                  <a:schemeClr val="tx2"/>
                </a:solidFill>
              </a:rPr>
              <a:t>.</a:t>
            </a:r>
            <a:endParaRPr lang="en-US" sz="1200" b="1" dirty="0" smtClean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1200" baseline="30000" dirty="0" smtClean="0">
                <a:solidFill>
                  <a:schemeClr val="tx2"/>
                </a:solidFill>
                <a:latin typeface="Calibri" pitchFamily="34" charset="0"/>
              </a:rPr>
              <a:t>(2)</a:t>
            </a:r>
            <a:r>
              <a:rPr lang="en-US" sz="1200" b="1" dirty="0" smtClean="0">
                <a:solidFill>
                  <a:schemeClr val="tx2"/>
                </a:solidFill>
              </a:rPr>
              <a:t>E</a:t>
            </a:r>
            <a:r>
              <a:rPr lang="en-US" sz="1200" b="1" dirty="0" smtClean="0">
                <a:solidFill>
                  <a:schemeClr val="tx2"/>
                </a:solidFill>
              </a:rPr>
              <a:t>. </a:t>
            </a:r>
            <a:r>
              <a:rPr lang="en-US" sz="1200" b="1" dirty="0" err="1" smtClean="0">
                <a:solidFill>
                  <a:schemeClr val="tx2"/>
                </a:solidFill>
              </a:rPr>
              <a:t>Mahner</a:t>
            </a:r>
            <a:r>
              <a:rPr lang="en-US" sz="1200" b="1" dirty="0" smtClean="0">
                <a:solidFill>
                  <a:schemeClr val="tx2"/>
                </a:solidFill>
              </a:rPr>
              <a:t>, T. </a:t>
            </a:r>
            <a:r>
              <a:rPr lang="en-US" sz="1200" b="1" dirty="0" err="1" smtClean="0">
                <a:solidFill>
                  <a:schemeClr val="tx2"/>
                </a:solidFill>
              </a:rPr>
              <a:t>Kroyer</a:t>
            </a:r>
            <a:r>
              <a:rPr lang="en-US" sz="1200" b="1" dirty="0" smtClean="0">
                <a:solidFill>
                  <a:schemeClr val="tx2"/>
                </a:solidFill>
              </a:rPr>
              <a:t> and F. </a:t>
            </a:r>
            <a:r>
              <a:rPr lang="en-US" sz="1200" b="1" dirty="0" err="1" smtClean="0">
                <a:solidFill>
                  <a:schemeClr val="tx2"/>
                </a:solidFill>
              </a:rPr>
              <a:t>Caspers</a:t>
            </a:r>
            <a:r>
              <a:rPr lang="en-US" sz="1200" dirty="0" smtClean="0">
                <a:solidFill>
                  <a:schemeClr val="tx2"/>
                </a:solidFill>
              </a:rPr>
              <a:t>. "Electron cloud detection and characterization in the CERN Proton Synchrotron." </a:t>
            </a:r>
            <a:r>
              <a:rPr lang="en-US" sz="1200" i="1" dirty="0" smtClean="0">
                <a:solidFill>
                  <a:schemeClr val="tx2"/>
                </a:solidFill>
              </a:rPr>
              <a:t>Physical Review Special Topics-Accelerators and Beams</a:t>
            </a:r>
            <a:r>
              <a:rPr lang="en-US" sz="1200" dirty="0" smtClean="0">
                <a:solidFill>
                  <a:schemeClr val="tx2"/>
                </a:solidFill>
              </a:rPr>
              <a:t> 11.9 (2008): 094401.</a:t>
            </a:r>
            <a:endParaRPr lang="en-US" sz="1200" baseline="30000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260437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2272" y="3017520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335770" y="2604371"/>
            <a:ext cx="45719" cy="295989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65"/>
          <p:cNvSpPr/>
          <p:nvPr/>
        </p:nvSpPr>
        <p:spPr>
          <a:xfrm>
            <a:off x="1066800" y="533400"/>
            <a:ext cx="8001000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These measurements show: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First bunches of the train are stable,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instability rise time then decreases along the train and saturates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towards the tail 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Coupled bunch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motion clearly visible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8" name="Rettangolo 17"/>
          <p:cNvSpPr/>
          <p:nvPr/>
        </p:nvSpPr>
        <p:spPr>
          <a:xfrm>
            <a:off x="5105400" y="3886200"/>
            <a:ext cx="37463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These features look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compatible with an e-cloud driven instability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064547" y="4321969"/>
            <a:ext cx="581025" cy="296703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5464" y="3136392"/>
            <a:ext cx="4275757" cy="3208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Rectangle 65"/>
          <p:cNvSpPr/>
          <p:nvPr/>
        </p:nvSpPr>
        <p:spPr>
          <a:xfrm>
            <a:off x="1066800" y="533400"/>
            <a:ext cx="8001000" cy="2239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</a:t>
            </a:r>
          </a:p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Applying Fourier analysis on the data: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A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 slightly negative tune shift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can be noticed on the unstable bunches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064547" y="3712369"/>
            <a:ext cx="581025" cy="296703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5464" y="3136392"/>
            <a:ext cx="4275757" cy="3208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Rectangle 65"/>
          <p:cNvSpPr/>
          <p:nvPr/>
        </p:nvSpPr>
        <p:spPr>
          <a:xfrm>
            <a:off x="1066800" y="533400"/>
            <a:ext cx="8001000" cy="2239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</a:t>
            </a:r>
          </a:p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Applying Fourier analysis on the data: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A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 slightly negative tune shift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can be noticed on the unstable bunches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064547" y="3102769"/>
            <a:ext cx="581025" cy="296703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5465" y="3136392"/>
            <a:ext cx="4275757" cy="3208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Rectangle 65"/>
          <p:cNvSpPr/>
          <p:nvPr/>
        </p:nvSpPr>
        <p:spPr>
          <a:xfrm>
            <a:off x="1066800" y="533400"/>
            <a:ext cx="8001000" cy="2239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</a:t>
            </a:r>
          </a:p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Applying Fourier analysis on the data: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A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 slightly negative tune shift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can be noticed on the unstable bunches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5543" y="3136900"/>
            <a:ext cx="4275757" cy="3208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064547" y="2540794"/>
            <a:ext cx="581025" cy="296703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65"/>
          <p:cNvSpPr/>
          <p:nvPr/>
        </p:nvSpPr>
        <p:spPr>
          <a:xfrm>
            <a:off x="1066800" y="533400"/>
            <a:ext cx="8001000" cy="2239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</a:t>
            </a:r>
          </a:p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Applying Fourier analysis on the data: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A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 slightly negative tune shift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can be noticed on the unstable bunches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38834" y="3124200"/>
            <a:ext cx="4305166" cy="3230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ttangolo 16"/>
          <p:cNvSpPr/>
          <p:nvPr/>
        </p:nvSpPr>
        <p:spPr>
          <a:xfrm rot="16200000">
            <a:off x="2064547" y="2131218"/>
            <a:ext cx="581025" cy="296703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65"/>
          <p:cNvSpPr/>
          <p:nvPr/>
        </p:nvSpPr>
        <p:spPr>
          <a:xfrm>
            <a:off x="1066800" y="533400"/>
            <a:ext cx="8001000" cy="2239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</a:t>
            </a:r>
          </a:p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Applying Fourier analysis on the data: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A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 slightly negative tune shift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can be noticed on the unstable bunches</a:t>
            </a: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o 11"/>
          <p:cNvGrpSpPr/>
          <p:nvPr/>
        </p:nvGrpSpPr>
        <p:grpSpPr>
          <a:xfrm>
            <a:off x="229850" y="3000790"/>
            <a:ext cx="4632070" cy="3476210"/>
            <a:chOff x="229850" y="3000790"/>
            <a:chExt cx="4632070" cy="347621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9850" y="300079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ttangolo 14"/>
            <p:cNvSpPr/>
            <p:nvPr/>
          </p:nvSpPr>
          <p:spPr>
            <a:xfrm>
              <a:off x="4505325" y="4001904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3290" t="30689" r="93420" b="32046"/>
            <a:stretch>
              <a:fillRect/>
            </a:stretch>
          </p:blipFill>
          <p:spPr bwMode="auto">
            <a:xfrm>
              <a:off x="4591050" y="4030479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ttangolo 16"/>
          <p:cNvSpPr/>
          <p:nvPr/>
        </p:nvSpPr>
        <p:spPr>
          <a:xfrm rot="16200000">
            <a:off x="2064547" y="3712369"/>
            <a:ext cx="581025" cy="2967037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65"/>
          <p:cNvSpPr/>
          <p:nvPr/>
        </p:nvSpPr>
        <p:spPr>
          <a:xfrm>
            <a:off x="1066800" y="533400"/>
            <a:ext cx="8001000" cy="3190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Towards the end of 2012 it was possible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many more turns (up to 40000)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thanks to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oscilloscope and PUs used for the transverse feedback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. </a:t>
            </a:r>
          </a:p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Applying Fourier analysis on the data: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A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 slightly negative tune shift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can be noticed on the unstable bunches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Phase shift pattern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sym typeface="Wingdings" pitchFamily="2" charset="2"/>
              </a:rPr>
              <a:t> along the train  Coupled bunch motion</a:t>
            </a:r>
          </a:p>
          <a:p>
            <a:pPr marL="682625" lvl="2" indent="-406400">
              <a:lnSpc>
                <a:spcPct val="130000"/>
              </a:lnSpc>
              <a:spcAft>
                <a:spcPts val="900"/>
              </a:spcAft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0600" y="3048000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65"/>
          <p:cNvSpPr/>
          <p:nvPr/>
        </p:nvSpPr>
        <p:spPr>
          <a:xfrm>
            <a:off x="1066800" y="533400"/>
            <a:ext cx="8001000" cy="927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2625" lvl="2" indent="-406400">
              <a:lnSpc>
                <a:spcPct val="130000"/>
              </a:lnSpc>
              <a:spcAft>
                <a:spcPts val="900"/>
              </a:spcAft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597066" y="616803"/>
            <a:ext cx="85469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Good news: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the new transverse feedback can delay this instability!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pSp>
        <p:nvGrpSpPr>
          <p:cNvPr id="20" name="Group 1"/>
          <p:cNvGrpSpPr/>
          <p:nvPr/>
        </p:nvGrpSpPr>
        <p:grpSpPr>
          <a:xfrm>
            <a:off x="1447800" y="1371600"/>
            <a:ext cx="6629399" cy="5052370"/>
            <a:chOff x="617370" y="720840"/>
            <a:chExt cx="8229600" cy="6270172"/>
          </a:xfrm>
        </p:grpSpPr>
        <p:pic>
          <p:nvPicPr>
            <p:cNvPr id="21" name="Content Placeholder 5" descr="instability.pdf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-13" b="-1635"/>
            <a:stretch/>
          </p:blipFill>
          <p:spPr>
            <a:xfrm>
              <a:off x="617370" y="720840"/>
              <a:ext cx="8229600" cy="6270172"/>
            </a:xfrm>
            <a:prstGeom prst="rect">
              <a:avLst/>
            </a:prstGeom>
          </p:spPr>
        </p:pic>
        <p:sp>
          <p:nvSpPr>
            <p:cNvPr id="22" name="Striped Right Arrow 5"/>
            <p:cNvSpPr/>
            <p:nvPr/>
          </p:nvSpPr>
          <p:spPr>
            <a:xfrm>
              <a:off x="5628837" y="3661414"/>
              <a:ext cx="663562" cy="114419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6"/>
            <p:cNvSpPr txBox="1"/>
            <p:nvPr/>
          </p:nvSpPr>
          <p:spPr>
            <a:xfrm>
              <a:off x="5611887" y="3255234"/>
              <a:ext cx="854080" cy="4201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10 ms</a:t>
              </a:r>
              <a:endParaRPr lang="en-US" sz="1600" b="1" dirty="0"/>
            </a:p>
          </p:txBody>
        </p:sp>
      </p:grpSp>
      <p:sp>
        <p:nvSpPr>
          <p:cNvPr id="97" name="Rectangle 65"/>
          <p:cNvSpPr/>
          <p:nvPr/>
        </p:nvSpPr>
        <p:spPr>
          <a:xfrm>
            <a:off x="6172200" y="5334000"/>
            <a:ext cx="1219200" cy="423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G. </a:t>
            </a:r>
            <a:r>
              <a:rPr lang="en-US" b="1" dirty="0" err="1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Sterbini</a:t>
            </a:r>
            <a:endParaRPr lang="en-US" b="1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Introduction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1524000"/>
            <a:ext cx="4038600" cy="210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ttangolo 9"/>
          <p:cNvSpPr/>
          <p:nvPr/>
        </p:nvSpPr>
        <p:spPr>
          <a:xfrm>
            <a:off x="228600" y="4445270"/>
            <a:ext cx="868680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4163" lvl="1" indent="-225425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Quite likely e-cloud is developing also in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main magnets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No direct confirm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since no diagnostics available up to now (to be installed during LS1, see Christina’s talk)</a:t>
            </a: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2" name="Rectangle 65"/>
          <p:cNvSpPr/>
          <p:nvPr/>
        </p:nvSpPr>
        <p:spPr>
          <a:xfrm>
            <a:off x="304800" y="990600"/>
            <a:ext cx="4724400" cy="364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4163" lvl="1" indent="-225425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First observations of e-cloud in the PS date back to the early 2000s</a:t>
            </a:r>
            <a:r>
              <a:rPr lang="en-US" baseline="30000" dirty="0" smtClean="0">
                <a:solidFill>
                  <a:schemeClr val="tx2"/>
                </a:solidFill>
                <a:latin typeface="Calibri" pitchFamily="34" charset="0"/>
              </a:rPr>
              <a:t>(1)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: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baseline distortion on pickup signals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(PS ring and TT2)</a:t>
            </a:r>
          </a:p>
          <a:p>
            <a:pPr marL="284163" lvl="1" indent="-225425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In 2007 an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e-cloud test setup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with two shielded pickups was installed in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SS98</a:t>
            </a:r>
            <a:r>
              <a:rPr lang="en-US" baseline="30000" dirty="0" smtClean="0">
                <a:solidFill>
                  <a:schemeClr val="tx2"/>
                </a:solidFill>
                <a:latin typeface="Calibri" pitchFamily="34" charset="0"/>
              </a:rPr>
              <a:t>(2)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Measurements confirmed e-cloud formation in this chamber during last stages of LHC beam production cycle</a:t>
            </a: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endParaRPr lang="en-US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76200" y="5882640"/>
            <a:ext cx="9144000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aseline="30000" dirty="0" smtClean="0">
                <a:solidFill>
                  <a:schemeClr val="tx2"/>
                </a:solidFill>
                <a:latin typeface="Calibri" pitchFamily="34" charset="0"/>
              </a:rPr>
              <a:t>(1)</a:t>
            </a:r>
            <a:r>
              <a:rPr lang="it-IT" sz="1200" b="1" dirty="0" smtClean="0">
                <a:solidFill>
                  <a:schemeClr val="tx2"/>
                </a:solidFill>
              </a:rPr>
              <a:t>R</a:t>
            </a:r>
            <a:r>
              <a:rPr lang="it-IT" sz="1200" b="1" dirty="0" smtClean="0">
                <a:solidFill>
                  <a:schemeClr val="tx2"/>
                </a:solidFill>
              </a:rPr>
              <a:t>. Cappi, M. </a:t>
            </a:r>
            <a:r>
              <a:rPr lang="it-IT" sz="1200" b="1" dirty="0" err="1" smtClean="0">
                <a:solidFill>
                  <a:schemeClr val="tx2"/>
                </a:solidFill>
              </a:rPr>
              <a:t>Giovannozzi</a:t>
            </a:r>
            <a:r>
              <a:rPr lang="it-IT" sz="1200" b="1" dirty="0" smtClean="0">
                <a:solidFill>
                  <a:schemeClr val="tx2"/>
                </a:solidFill>
              </a:rPr>
              <a:t>, E. </a:t>
            </a:r>
            <a:r>
              <a:rPr lang="it-IT" sz="1200" b="1" dirty="0" err="1" smtClean="0">
                <a:solidFill>
                  <a:schemeClr val="tx2"/>
                </a:solidFill>
              </a:rPr>
              <a:t>Metral</a:t>
            </a:r>
            <a:r>
              <a:rPr lang="it-IT" sz="1200" b="1" dirty="0" smtClean="0">
                <a:solidFill>
                  <a:schemeClr val="tx2"/>
                </a:solidFill>
              </a:rPr>
              <a:t>, G. </a:t>
            </a:r>
            <a:r>
              <a:rPr lang="it-IT" sz="1200" b="1" dirty="0" err="1" smtClean="0">
                <a:solidFill>
                  <a:schemeClr val="tx2"/>
                </a:solidFill>
              </a:rPr>
              <a:t>Métral</a:t>
            </a:r>
            <a:r>
              <a:rPr lang="it-IT" sz="1200" b="1" dirty="0" smtClean="0">
                <a:solidFill>
                  <a:schemeClr val="tx2"/>
                </a:solidFill>
              </a:rPr>
              <a:t>, G. </a:t>
            </a:r>
            <a:r>
              <a:rPr lang="it-IT" sz="1200" b="1" dirty="0" err="1" smtClean="0">
                <a:solidFill>
                  <a:schemeClr val="tx2"/>
                </a:solidFill>
              </a:rPr>
              <a:t>Rumolo</a:t>
            </a:r>
            <a:r>
              <a:rPr lang="it-IT" sz="1200" b="1" dirty="0" smtClean="0">
                <a:solidFill>
                  <a:schemeClr val="tx2"/>
                </a:solidFill>
              </a:rPr>
              <a:t>  and F. </a:t>
            </a:r>
            <a:r>
              <a:rPr lang="it-IT" sz="1200" b="1" dirty="0" err="1" smtClean="0">
                <a:solidFill>
                  <a:schemeClr val="tx2"/>
                </a:solidFill>
              </a:rPr>
              <a:t>Zimmermann</a:t>
            </a:r>
            <a:r>
              <a:rPr lang="it-IT" sz="1200" dirty="0" smtClean="0">
                <a:solidFill>
                  <a:schemeClr val="tx2"/>
                </a:solidFill>
              </a:rPr>
              <a:t>, </a:t>
            </a:r>
            <a:r>
              <a:rPr lang="en-US" sz="1200" dirty="0" smtClean="0">
                <a:solidFill>
                  <a:schemeClr val="tx2"/>
                </a:solidFill>
              </a:rPr>
              <a:t>"Electron cloud buildup and related instability in the CERN Proton Synchrotron." </a:t>
            </a:r>
            <a:r>
              <a:rPr lang="en-US" sz="1200" i="1" dirty="0" smtClean="0">
                <a:solidFill>
                  <a:schemeClr val="tx2"/>
                </a:solidFill>
              </a:rPr>
              <a:t>Physical Review Special Topics-Accelerators and Beams</a:t>
            </a:r>
            <a:r>
              <a:rPr lang="en-US" sz="1200" dirty="0" smtClean="0">
                <a:solidFill>
                  <a:schemeClr val="tx2"/>
                </a:solidFill>
              </a:rPr>
              <a:t> 5.9 (2002): 094401</a:t>
            </a:r>
            <a:r>
              <a:rPr lang="en-US" sz="1200" dirty="0" smtClean="0">
                <a:solidFill>
                  <a:schemeClr val="tx2"/>
                </a:solidFill>
              </a:rPr>
              <a:t>.</a:t>
            </a:r>
            <a:endParaRPr lang="en-US" sz="1200" b="1" dirty="0" smtClean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1200" baseline="30000" dirty="0" smtClean="0">
                <a:solidFill>
                  <a:schemeClr val="tx2"/>
                </a:solidFill>
                <a:latin typeface="Calibri" pitchFamily="34" charset="0"/>
              </a:rPr>
              <a:t>(2)</a:t>
            </a:r>
            <a:r>
              <a:rPr lang="en-US" sz="1200" b="1" dirty="0" smtClean="0">
                <a:solidFill>
                  <a:schemeClr val="tx2"/>
                </a:solidFill>
              </a:rPr>
              <a:t>E</a:t>
            </a:r>
            <a:r>
              <a:rPr lang="en-US" sz="1200" b="1" dirty="0" smtClean="0">
                <a:solidFill>
                  <a:schemeClr val="tx2"/>
                </a:solidFill>
              </a:rPr>
              <a:t>. </a:t>
            </a:r>
            <a:r>
              <a:rPr lang="en-US" sz="1200" b="1" dirty="0" err="1" smtClean="0">
                <a:solidFill>
                  <a:schemeClr val="tx2"/>
                </a:solidFill>
              </a:rPr>
              <a:t>Mahner</a:t>
            </a:r>
            <a:r>
              <a:rPr lang="en-US" sz="1200" b="1" dirty="0" smtClean="0">
                <a:solidFill>
                  <a:schemeClr val="tx2"/>
                </a:solidFill>
              </a:rPr>
              <a:t>, T. </a:t>
            </a:r>
            <a:r>
              <a:rPr lang="en-US" sz="1200" b="1" dirty="0" err="1" smtClean="0">
                <a:solidFill>
                  <a:schemeClr val="tx2"/>
                </a:solidFill>
              </a:rPr>
              <a:t>Kroyer</a:t>
            </a:r>
            <a:r>
              <a:rPr lang="en-US" sz="1200" b="1" dirty="0" smtClean="0">
                <a:solidFill>
                  <a:schemeClr val="tx2"/>
                </a:solidFill>
              </a:rPr>
              <a:t> and F. </a:t>
            </a:r>
            <a:r>
              <a:rPr lang="en-US" sz="1200" b="1" dirty="0" err="1" smtClean="0">
                <a:solidFill>
                  <a:schemeClr val="tx2"/>
                </a:solidFill>
              </a:rPr>
              <a:t>Caspers</a:t>
            </a:r>
            <a:r>
              <a:rPr lang="en-US" sz="1200" dirty="0" smtClean="0">
                <a:solidFill>
                  <a:schemeClr val="tx2"/>
                </a:solidFill>
              </a:rPr>
              <a:t>. "Electron cloud detection and characterization in the CERN Proton Synchrotron." </a:t>
            </a:r>
            <a:r>
              <a:rPr lang="en-US" sz="1200" i="1" dirty="0" smtClean="0">
                <a:solidFill>
                  <a:schemeClr val="tx2"/>
                </a:solidFill>
              </a:rPr>
              <a:t>Physical Review Special Topics-Accelerators and Beams</a:t>
            </a:r>
            <a:r>
              <a:rPr lang="en-US" sz="1200" dirty="0" smtClean="0">
                <a:solidFill>
                  <a:schemeClr val="tx2"/>
                </a:solidFill>
              </a:rPr>
              <a:t> 11.9 (2008): 094401.</a:t>
            </a:r>
            <a:endParaRPr lang="en-US" sz="1200" baseline="30000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observations: tr. instabilities on “stored” beam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65"/>
          <p:cNvSpPr/>
          <p:nvPr/>
        </p:nvSpPr>
        <p:spPr>
          <a:xfrm>
            <a:off x="1066800" y="533400"/>
            <a:ext cx="8001000" cy="927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2625" lvl="2" indent="-406400">
              <a:lnSpc>
                <a:spcPct val="130000"/>
              </a:lnSpc>
              <a:spcAft>
                <a:spcPts val="900"/>
              </a:spcAft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marL="406400" lvl="2" indent="-406400">
              <a:lnSpc>
                <a:spcPct val="130000"/>
              </a:lnSpc>
              <a:spcAft>
                <a:spcPts val="12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597066" y="616803"/>
            <a:ext cx="85469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Good news: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the new transverse feedback can delay this instability!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97" name="Rectangle 65"/>
          <p:cNvSpPr/>
          <p:nvPr/>
        </p:nvSpPr>
        <p:spPr>
          <a:xfrm>
            <a:off x="6172200" y="5590533"/>
            <a:ext cx="1219200" cy="423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G. </a:t>
            </a:r>
            <a:r>
              <a:rPr lang="en-US" b="1" dirty="0" err="1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Sterbini</a:t>
            </a:r>
            <a:endParaRPr lang="en-US" b="1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14" name="Picture 19" descr="beamProfiles.pd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03204" y="1676400"/>
            <a:ext cx="6773996" cy="5077467"/>
          </a:xfrm>
          <a:prstGeom prst="rect">
            <a:avLst/>
          </a:prstGeom>
        </p:spPr>
      </p:pic>
      <p:pic>
        <p:nvPicPr>
          <p:cNvPr id="15" name="Picture 4" descr="smile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71325" y="2324099"/>
            <a:ext cx="364669" cy="364669"/>
          </a:xfrm>
          <a:prstGeom prst="rect">
            <a:avLst/>
          </a:prstGeom>
        </p:spPr>
      </p:pic>
      <p:pic>
        <p:nvPicPr>
          <p:cNvPr id="16" name="Picture 5" descr="Danger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3374" y="2324099"/>
            <a:ext cx="364669" cy="364669"/>
          </a:xfrm>
          <a:prstGeom prst="rect">
            <a:avLst/>
          </a:prstGeom>
        </p:spPr>
      </p:pic>
      <p:sp>
        <p:nvSpPr>
          <p:cNvPr id="17" name="Rectangle 65"/>
          <p:cNvSpPr/>
          <p:nvPr/>
        </p:nvSpPr>
        <p:spPr>
          <a:xfrm>
            <a:off x="6172200" y="5715000"/>
            <a:ext cx="1219200" cy="423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G. </a:t>
            </a:r>
            <a:r>
              <a:rPr lang="en-US" b="1" dirty="0" err="1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Sterbini</a:t>
            </a:r>
            <a:endParaRPr lang="en-US" b="1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What will happen for future beams?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65"/>
          <p:cNvSpPr/>
          <p:nvPr/>
        </p:nvSpPr>
        <p:spPr>
          <a:xfrm>
            <a:off x="533400" y="1143000"/>
            <a:ext cx="8001000" cy="1648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What will happen for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high intensity and high brightness beams foreseen by the LIU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 project?</a:t>
            </a:r>
          </a:p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Can this instability or any other e-cloud related detrimental effect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degrade the beams on the time scale of the production cycle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?</a:t>
            </a:r>
          </a:p>
        </p:txBody>
      </p:sp>
      <p:sp>
        <p:nvSpPr>
          <p:cNvPr id="21" name="Freccia in giù 20"/>
          <p:cNvSpPr/>
          <p:nvPr/>
        </p:nvSpPr>
        <p:spPr>
          <a:xfrm>
            <a:off x="4191000" y="3048000"/>
            <a:ext cx="914400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65"/>
          <p:cNvSpPr/>
          <p:nvPr/>
        </p:nvSpPr>
        <p:spPr>
          <a:xfrm>
            <a:off x="533400" y="4127817"/>
            <a:ext cx="8001000" cy="1648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6875" lvl="2" indent="-396875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 estimate the e-cloud formation for the future PS scenarios, we are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setting up the simulation model for the PS main magnets </a:t>
            </a:r>
          </a:p>
          <a:p>
            <a:pPr marL="396875" lvl="2" indent="-396875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In 2011-2012, we have use the e-cloud facility in SS98 to acquire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several measurements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 with different beam conditions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65"/>
          <p:cNvSpPr/>
          <p:nvPr/>
        </p:nvSpPr>
        <p:spPr>
          <a:xfrm>
            <a:off x="1143000" y="1022896"/>
            <a:ext cx="7812868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Introduction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Beam observation</a:t>
            </a: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Emittance along the train</a:t>
            </a: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Instability on a “stored beam”</a:t>
            </a:r>
          </a:p>
          <a:p>
            <a:pPr marL="508000" lvl="1" indent="-449263">
              <a:lnSpc>
                <a:spcPct val="13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Simulation work</a:t>
            </a: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Code development</a:t>
            </a:r>
            <a:endParaRPr lang="en-US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First results</a:t>
            </a:r>
            <a:endParaRPr lang="en-US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508000" lvl="1" indent="-449263">
              <a:lnSpc>
                <a:spcPct val="13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Measurements with e-cloud setup in SS98</a:t>
            </a: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Shielded pickup measurements</a:t>
            </a:r>
            <a:endParaRPr lang="en-US" b="1" dirty="0" smtClean="0">
              <a:solidFill>
                <a:schemeClr val="bg1">
                  <a:lumMod val="75000"/>
                </a:schemeClr>
              </a:solidFill>
              <a:latin typeface="Calibri" pitchFamily="34" charset="0"/>
            </a:endParaRPr>
          </a:p>
          <a:p>
            <a:pPr marL="965200" lvl="2" indent="-449263">
              <a:lnSpc>
                <a:spcPct val="13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Mitigation strategy 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Simulation work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4158"/>
          <a:stretch/>
        </p:blipFill>
        <p:spPr bwMode="auto">
          <a:xfrm>
            <a:off x="609600" y="3886200"/>
            <a:ext cx="2187155" cy="2234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bandeau P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1524000"/>
            <a:ext cx="7620000" cy="1543051"/>
          </a:xfrm>
          <a:prstGeom prst="rect">
            <a:avLst/>
          </a:prstGeom>
          <a:noFill/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6" cstate="print"/>
          <a:srcRect l="24039" r="22115"/>
          <a:stretch>
            <a:fillRect/>
          </a:stretch>
        </p:blipFill>
        <p:spPr bwMode="auto">
          <a:xfrm>
            <a:off x="4343400" y="3075445"/>
            <a:ext cx="4267200" cy="3782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6" name="Straight Arrow Connector 19"/>
          <p:cNvCxnSpPr/>
          <p:nvPr/>
        </p:nvCxnSpPr>
        <p:spPr>
          <a:xfrm flipH="1">
            <a:off x="2057400" y="2362200"/>
            <a:ext cx="2209800" cy="1371600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Straight Arrow Connector 19"/>
          <p:cNvCxnSpPr>
            <a:stCxn id="13" idx="3"/>
          </p:cNvCxnSpPr>
          <p:nvPr/>
        </p:nvCxnSpPr>
        <p:spPr>
          <a:xfrm flipV="1">
            <a:off x="2796755" y="4876800"/>
            <a:ext cx="1470445" cy="126751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4" name="Rectangle 65"/>
          <p:cNvSpPr/>
          <p:nvPr/>
        </p:nvSpPr>
        <p:spPr>
          <a:xfrm>
            <a:off x="1143000" y="533400"/>
            <a:ext cx="769620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In the PS,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combined function magnets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are used both for bending and focusing the beam</a:t>
            </a:r>
          </a:p>
        </p:txBody>
      </p:sp>
      <p:sp>
        <p:nvSpPr>
          <p:cNvPr id="45" name="Rectangle 65"/>
          <p:cNvSpPr/>
          <p:nvPr/>
        </p:nvSpPr>
        <p:spPr>
          <a:xfrm>
            <a:off x="5486400" y="5943600"/>
            <a:ext cx="3124200" cy="423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Many thanks to 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D. </a:t>
            </a:r>
            <a:r>
              <a:rPr lang="en-US" b="1" dirty="0" err="1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Schoerling</a:t>
            </a:r>
            <a:endParaRPr lang="en-US" b="1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Simulation work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65"/>
          <p:cNvSpPr/>
          <p:nvPr/>
        </p:nvSpPr>
        <p:spPr>
          <a:xfrm>
            <a:off x="1143000" y="609600"/>
            <a:ext cx="8001000" cy="2239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In the last months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we introduced in the buildup code PyECLOUD the features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 simulate the e-cloud build-up:</a:t>
            </a:r>
          </a:p>
          <a:p>
            <a:pPr lvl="2" indent="-4572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 Arbitrary shaped chamber</a:t>
            </a:r>
          </a:p>
          <a:p>
            <a:pPr lvl="2" indent="-4572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Arbitrary magnetic field map</a:t>
            </a:r>
          </a:p>
          <a:p>
            <a:pPr lvl="2" indent="-4572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Simulation work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65"/>
          <p:cNvSpPr/>
          <p:nvPr/>
        </p:nvSpPr>
        <p:spPr>
          <a:xfrm>
            <a:off x="1143000" y="609600"/>
            <a:ext cx="8001000" cy="2239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In the last months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we introduced in the buildup code PyECLOUD the features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 simulate the e-cloud build-up:</a:t>
            </a:r>
          </a:p>
          <a:p>
            <a:pPr lvl="2" indent="-4572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 Arbitrary shaped chamber</a:t>
            </a:r>
          </a:p>
          <a:p>
            <a:pPr lvl="2" indent="-4572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Arbitrary magnetic field map</a:t>
            </a:r>
          </a:p>
          <a:p>
            <a:pPr lvl="2" indent="-4572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09600" y="1524000"/>
            <a:ext cx="10663023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65"/>
          <p:cNvSpPr/>
          <p:nvPr/>
        </p:nvSpPr>
        <p:spPr>
          <a:xfrm>
            <a:off x="609600" y="5715000"/>
            <a:ext cx="8001000" cy="927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electric field of the beam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is calculated using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Finite Difference Method</a:t>
            </a:r>
          </a:p>
          <a:p>
            <a:pPr lvl="2" indent="-4572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Simulation work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65"/>
          <p:cNvSpPr/>
          <p:nvPr/>
        </p:nvSpPr>
        <p:spPr>
          <a:xfrm>
            <a:off x="1143000" y="609600"/>
            <a:ext cx="8001000" cy="2239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In the last months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we introduced in the buildup code PyECLOUD the features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to simulate the e-cloud build-up:</a:t>
            </a:r>
          </a:p>
          <a:p>
            <a:pPr lvl="2" indent="-4572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 Arbitrary shaped chamber</a:t>
            </a:r>
          </a:p>
          <a:p>
            <a:pPr lvl="2" indent="-4572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Arbitrary magnetic field map</a:t>
            </a:r>
          </a:p>
          <a:p>
            <a:pPr lvl="2" indent="-4572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15" name="Rectangle 65"/>
          <p:cNvSpPr/>
          <p:nvPr/>
        </p:nvSpPr>
        <p:spPr>
          <a:xfrm>
            <a:off x="609600" y="5715000"/>
            <a:ext cx="8001000" cy="927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electron tracker interpolates a B field map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provided by the user</a:t>
            </a:r>
            <a:endParaRPr lang="en-US" b="1" dirty="0" smtClean="0">
              <a:solidFill>
                <a:srgbClr val="FF0000"/>
              </a:solidFill>
              <a:latin typeface="Calibri" pitchFamily="34" charset="0"/>
              <a:sym typeface="Wingdings" pitchFamily="2" charset="2"/>
            </a:endParaRPr>
          </a:p>
          <a:p>
            <a:pPr lvl="2" indent="-457200">
              <a:lnSpc>
                <a:spcPct val="130000"/>
              </a:lnSpc>
              <a:spcAft>
                <a:spcPts val="900"/>
              </a:spcAft>
              <a:buFont typeface="Arial" pitchFamily="34" charset="0"/>
              <a:buChar char="•"/>
            </a:pPr>
            <a:endParaRPr lang="en-US" dirty="0" smtClean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2362200"/>
            <a:ext cx="8004676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First simulation results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65"/>
          <p:cNvSpPr/>
          <p:nvPr/>
        </p:nvSpPr>
        <p:spPr>
          <a:xfrm>
            <a:off x="1143000" y="990600"/>
            <a:ext cx="769620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2" indent="-4572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The e-cloud flux in the main magnets if the PS is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strongly dependent on the bunch length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 </a:t>
            </a:r>
          </a:p>
        </p:txBody>
      </p:sp>
      <p:grpSp>
        <p:nvGrpSpPr>
          <p:cNvPr id="68" name="Gruppo 67"/>
          <p:cNvGrpSpPr/>
          <p:nvPr/>
        </p:nvGrpSpPr>
        <p:grpSpPr>
          <a:xfrm>
            <a:off x="3810000" y="2019300"/>
            <a:ext cx="5334000" cy="4000500"/>
            <a:chOff x="3505200" y="1981200"/>
            <a:chExt cx="5334000" cy="4000500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05200" y="1981200"/>
              <a:ext cx="5334000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71741" t="9107" r="10536" b="67858"/>
            <a:stretch>
              <a:fillRect/>
            </a:stretch>
          </p:blipFill>
          <p:spPr bwMode="auto">
            <a:xfrm>
              <a:off x="7162800" y="3276600"/>
              <a:ext cx="1066800" cy="10399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" name="Gruppo 87"/>
          <p:cNvGrpSpPr/>
          <p:nvPr/>
        </p:nvGrpSpPr>
        <p:grpSpPr>
          <a:xfrm>
            <a:off x="304800" y="2400406"/>
            <a:ext cx="3276600" cy="3466994"/>
            <a:chOff x="0" y="2590800"/>
            <a:chExt cx="3276600" cy="3466994"/>
          </a:xfrm>
        </p:grpSpPr>
        <p:sp>
          <p:nvSpPr>
            <p:cNvPr id="14" name="Rettangolo 13"/>
            <p:cNvSpPr/>
            <p:nvPr/>
          </p:nvSpPr>
          <p:spPr>
            <a:xfrm>
              <a:off x="2597367" y="2792499"/>
              <a:ext cx="298233" cy="2700784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ttangolo 14"/>
            <p:cNvSpPr/>
            <p:nvPr/>
          </p:nvSpPr>
          <p:spPr>
            <a:xfrm>
              <a:off x="669300" y="2792499"/>
              <a:ext cx="1928067" cy="2705003"/>
            </a:xfrm>
            <a:prstGeom prst="rect">
              <a:avLst/>
            </a:prstGeom>
            <a:solidFill>
              <a:schemeClr val="accent6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Connettore 1 15"/>
            <p:cNvCxnSpPr/>
            <p:nvPr/>
          </p:nvCxnSpPr>
          <p:spPr>
            <a:xfrm>
              <a:off x="2752148" y="3007217"/>
              <a:ext cx="4524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2 16"/>
            <p:cNvCxnSpPr/>
            <p:nvPr/>
          </p:nvCxnSpPr>
          <p:spPr>
            <a:xfrm flipV="1">
              <a:off x="658614" y="2590800"/>
              <a:ext cx="0" cy="29058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po 50"/>
            <p:cNvGrpSpPr/>
            <p:nvPr/>
          </p:nvGrpSpPr>
          <p:grpSpPr>
            <a:xfrm>
              <a:off x="227235" y="2853193"/>
              <a:ext cx="481334" cy="2307280"/>
              <a:chOff x="1728270" y="1490807"/>
              <a:chExt cx="762641" cy="3218874"/>
            </a:xfrm>
          </p:grpSpPr>
          <p:grpSp>
            <p:nvGrpSpPr>
              <p:cNvPr id="5" name="Gruppo 49"/>
              <p:cNvGrpSpPr/>
              <p:nvPr/>
            </p:nvGrpSpPr>
            <p:grpSpPr>
              <a:xfrm>
                <a:off x="1828745" y="4371127"/>
                <a:ext cx="662166" cy="338554"/>
                <a:chOff x="1828745" y="4371127"/>
                <a:chExt cx="662166" cy="338554"/>
              </a:xfrm>
            </p:grpSpPr>
            <p:cxnSp>
              <p:nvCxnSpPr>
                <p:cNvPr id="84" name="Connettore 1 83"/>
                <p:cNvCxnSpPr/>
                <p:nvPr/>
              </p:nvCxnSpPr>
              <p:spPr>
                <a:xfrm rot="16200000">
                  <a:off x="2454907" y="4574980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5" name="CasellaDiTesto 84"/>
                <p:cNvSpPr txBox="1"/>
                <p:nvPr/>
              </p:nvSpPr>
              <p:spPr>
                <a:xfrm>
                  <a:off x="1828745" y="4371127"/>
                  <a:ext cx="39305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50</a:t>
                  </a:r>
                  <a:endParaRPr lang="en-US" sz="1600" dirty="0"/>
                </a:p>
              </p:txBody>
            </p:sp>
          </p:grpSp>
          <p:grpSp>
            <p:nvGrpSpPr>
              <p:cNvPr id="6" name="Gruppo 47"/>
              <p:cNvGrpSpPr/>
              <p:nvPr/>
            </p:nvGrpSpPr>
            <p:grpSpPr>
              <a:xfrm>
                <a:off x="1728272" y="3218999"/>
                <a:ext cx="762639" cy="338554"/>
                <a:chOff x="1728272" y="3218999"/>
                <a:chExt cx="762639" cy="338554"/>
              </a:xfrm>
            </p:grpSpPr>
            <p:cxnSp>
              <p:nvCxnSpPr>
                <p:cNvPr id="82" name="Connettore 1 81"/>
                <p:cNvCxnSpPr/>
                <p:nvPr/>
              </p:nvCxnSpPr>
              <p:spPr>
                <a:xfrm rot="16200000">
                  <a:off x="2454907" y="3419504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" name="CasellaDiTesto 82"/>
                <p:cNvSpPr txBox="1"/>
                <p:nvPr/>
              </p:nvSpPr>
              <p:spPr>
                <a:xfrm>
                  <a:off x="1728272" y="3218999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150</a:t>
                  </a:r>
                  <a:endParaRPr lang="en-US" sz="1600" dirty="0"/>
                </a:p>
              </p:txBody>
            </p:sp>
          </p:grpSp>
          <p:grpSp>
            <p:nvGrpSpPr>
              <p:cNvPr id="8" name="Gruppo 45"/>
              <p:cNvGrpSpPr/>
              <p:nvPr/>
            </p:nvGrpSpPr>
            <p:grpSpPr>
              <a:xfrm>
                <a:off x="1728270" y="2066871"/>
                <a:ext cx="762641" cy="338554"/>
                <a:chOff x="1728270" y="2066871"/>
                <a:chExt cx="762641" cy="338554"/>
              </a:xfrm>
            </p:grpSpPr>
            <p:cxnSp>
              <p:nvCxnSpPr>
                <p:cNvPr id="80" name="Connettore 1 79"/>
                <p:cNvCxnSpPr/>
                <p:nvPr/>
              </p:nvCxnSpPr>
              <p:spPr>
                <a:xfrm rot="16200000">
                  <a:off x="2454907" y="2264028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" name="CasellaDiTesto 80"/>
                <p:cNvSpPr txBox="1"/>
                <p:nvPr/>
              </p:nvSpPr>
              <p:spPr>
                <a:xfrm>
                  <a:off x="1728270" y="2066871"/>
                  <a:ext cx="49725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250</a:t>
                  </a:r>
                  <a:endParaRPr lang="en-US" sz="1600" dirty="0"/>
                </a:p>
              </p:txBody>
            </p:sp>
          </p:grpSp>
          <p:grpSp>
            <p:nvGrpSpPr>
              <p:cNvPr id="9" name="Gruppo 44"/>
              <p:cNvGrpSpPr/>
              <p:nvPr/>
            </p:nvGrpSpPr>
            <p:grpSpPr>
              <a:xfrm>
                <a:off x="1728272" y="1490807"/>
                <a:ext cx="762639" cy="338554"/>
                <a:chOff x="1728272" y="1490807"/>
                <a:chExt cx="762639" cy="338554"/>
              </a:xfrm>
            </p:grpSpPr>
            <p:cxnSp>
              <p:nvCxnSpPr>
                <p:cNvPr id="78" name="Connettore 1 77"/>
                <p:cNvCxnSpPr/>
                <p:nvPr/>
              </p:nvCxnSpPr>
              <p:spPr>
                <a:xfrm rot="16200000">
                  <a:off x="2454907" y="1686290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" name="CasellaDiTesto 78"/>
                <p:cNvSpPr txBox="1"/>
                <p:nvPr/>
              </p:nvSpPr>
              <p:spPr>
                <a:xfrm>
                  <a:off x="1728272" y="1490807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300</a:t>
                  </a:r>
                  <a:endParaRPr lang="en-US" sz="1600" dirty="0"/>
                </a:p>
              </p:txBody>
            </p:sp>
          </p:grpSp>
          <p:grpSp>
            <p:nvGrpSpPr>
              <p:cNvPr id="10" name="Gruppo 46"/>
              <p:cNvGrpSpPr/>
              <p:nvPr/>
            </p:nvGrpSpPr>
            <p:grpSpPr>
              <a:xfrm>
                <a:off x="1728272" y="2635393"/>
                <a:ext cx="762639" cy="338554"/>
                <a:chOff x="1728272" y="2635393"/>
                <a:chExt cx="762639" cy="338554"/>
              </a:xfrm>
            </p:grpSpPr>
            <p:cxnSp>
              <p:nvCxnSpPr>
                <p:cNvPr id="76" name="Connettore 1 75"/>
                <p:cNvCxnSpPr/>
                <p:nvPr/>
              </p:nvCxnSpPr>
              <p:spPr>
                <a:xfrm rot="16200000">
                  <a:off x="2454907" y="2841766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7" name="CasellaDiTesto 76"/>
                <p:cNvSpPr txBox="1"/>
                <p:nvPr/>
              </p:nvSpPr>
              <p:spPr>
                <a:xfrm>
                  <a:off x="1728272" y="2635393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200</a:t>
                  </a:r>
                  <a:endParaRPr lang="en-US" sz="1600" dirty="0"/>
                </a:p>
              </p:txBody>
            </p:sp>
          </p:grpSp>
          <p:grpSp>
            <p:nvGrpSpPr>
              <p:cNvPr id="18" name="Gruppo 48"/>
              <p:cNvGrpSpPr/>
              <p:nvPr/>
            </p:nvGrpSpPr>
            <p:grpSpPr>
              <a:xfrm>
                <a:off x="1728271" y="3787521"/>
                <a:ext cx="762640" cy="338554"/>
                <a:chOff x="1728271" y="3787521"/>
                <a:chExt cx="762640" cy="338554"/>
              </a:xfrm>
            </p:grpSpPr>
            <p:cxnSp>
              <p:nvCxnSpPr>
                <p:cNvPr id="74" name="Connettore 1 73"/>
                <p:cNvCxnSpPr/>
                <p:nvPr/>
              </p:nvCxnSpPr>
              <p:spPr>
                <a:xfrm rot="16200000">
                  <a:off x="2454907" y="3997242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5" name="CasellaDiTesto 74"/>
                <p:cNvSpPr txBox="1"/>
                <p:nvPr/>
              </p:nvSpPr>
              <p:spPr>
                <a:xfrm>
                  <a:off x="1728271" y="3787521"/>
                  <a:ext cx="49725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100</a:t>
                  </a:r>
                  <a:endParaRPr lang="en-US" sz="1600" dirty="0"/>
                </a:p>
              </p:txBody>
            </p:sp>
          </p:grpSp>
        </p:grpSp>
        <p:sp>
          <p:nvSpPr>
            <p:cNvPr id="19" name="CasellaDiTesto 18"/>
            <p:cNvSpPr txBox="1"/>
            <p:nvPr/>
          </p:nvSpPr>
          <p:spPr>
            <a:xfrm rot="16200000">
              <a:off x="-1198524" y="3995786"/>
              <a:ext cx="27356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40 MHz RF Voltage [kV]</a:t>
              </a:r>
              <a:endParaRPr lang="en-US" sz="1600" b="1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658613" y="5719240"/>
              <a:ext cx="25417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Time [ms]</a:t>
              </a:r>
              <a:endParaRPr lang="en-US" sz="1600" b="1" dirty="0"/>
            </a:p>
          </p:txBody>
        </p:sp>
        <p:cxnSp>
          <p:nvCxnSpPr>
            <p:cNvPr id="21" name="Connettore 2 20"/>
            <p:cNvCxnSpPr/>
            <p:nvPr/>
          </p:nvCxnSpPr>
          <p:spPr>
            <a:xfrm>
              <a:off x="658614" y="5496649"/>
              <a:ext cx="2617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ttangolo 21"/>
            <p:cNvSpPr/>
            <p:nvPr/>
          </p:nvSpPr>
          <p:spPr>
            <a:xfrm>
              <a:off x="1759167" y="4838594"/>
              <a:ext cx="969554" cy="2206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b.l.≈14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23" name="Rettangolo 22"/>
            <p:cNvSpPr/>
            <p:nvPr/>
          </p:nvSpPr>
          <p:spPr>
            <a:xfrm>
              <a:off x="2114767" y="4470294"/>
              <a:ext cx="8427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11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24" name="CasellaDiTesto 24"/>
            <p:cNvSpPr txBox="1"/>
            <p:nvPr/>
          </p:nvSpPr>
          <p:spPr>
            <a:xfrm>
              <a:off x="547973" y="5487123"/>
              <a:ext cx="2478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0</a:t>
              </a:r>
              <a:endParaRPr lang="en-US" sz="1600" dirty="0"/>
            </a:p>
          </p:txBody>
        </p:sp>
        <p:grpSp>
          <p:nvGrpSpPr>
            <p:cNvPr id="25" name="Gruppo 36"/>
            <p:cNvGrpSpPr/>
            <p:nvPr/>
          </p:nvGrpSpPr>
          <p:grpSpPr>
            <a:xfrm>
              <a:off x="872867" y="5435511"/>
              <a:ext cx="337296" cy="390166"/>
              <a:chOff x="2764067" y="4458601"/>
              <a:chExt cx="590644" cy="544317"/>
            </a:xfrm>
          </p:grpSpPr>
          <p:cxnSp>
            <p:nvCxnSpPr>
              <p:cNvPr id="66" name="Connettore 1 65"/>
              <p:cNvCxnSpPr/>
              <p:nvPr/>
            </p:nvCxnSpPr>
            <p:spPr>
              <a:xfrm>
                <a:off x="305983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CasellaDiTesto 66"/>
              <p:cNvSpPr txBox="1"/>
              <p:nvPr/>
            </p:nvSpPr>
            <p:spPr>
              <a:xfrm>
                <a:off x="2764067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10</a:t>
                </a:r>
                <a:endParaRPr lang="en-US" sz="1600" dirty="0"/>
              </a:p>
            </p:txBody>
          </p:sp>
        </p:grpSp>
        <p:grpSp>
          <p:nvGrpSpPr>
            <p:cNvPr id="26" name="Gruppo 37"/>
            <p:cNvGrpSpPr/>
            <p:nvPr/>
          </p:nvGrpSpPr>
          <p:grpSpPr>
            <a:xfrm>
              <a:off x="1245679" y="5435511"/>
              <a:ext cx="337296" cy="390166"/>
              <a:chOff x="3416902" y="4458601"/>
              <a:chExt cx="590644" cy="544317"/>
            </a:xfrm>
          </p:grpSpPr>
          <p:cxnSp>
            <p:nvCxnSpPr>
              <p:cNvPr id="64" name="Connettore 1 15"/>
              <p:cNvCxnSpPr/>
              <p:nvPr/>
            </p:nvCxnSpPr>
            <p:spPr>
              <a:xfrm>
                <a:off x="3707904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CasellaDiTesto 64"/>
              <p:cNvSpPr txBox="1"/>
              <p:nvPr/>
            </p:nvSpPr>
            <p:spPr>
              <a:xfrm>
                <a:off x="3416902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20</a:t>
                </a:r>
                <a:endParaRPr lang="en-US" sz="1600" dirty="0"/>
              </a:p>
            </p:txBody>
          </p:sp>
        </p:grpSp>
        <p:grpSp>
          <p:nvGrpSpPr>
            <p:cNvPr id="27" name="Gruppo 38"/>
            <p:cNvGrpSpPr/>
            <p:nvPr/>
          </p:nvGrpSpPr>
          <p:grpSpPr>
            <a:xfrm>
              <a:off x="1613372" y="5435511"/>
              <a:ext cx="337296" cy="390166"/>
              <a:chOff x="4060774" y="4458601"/>
              <a:chExt cx="590644" cy="544317"/>
            </a:xfrm>
          </p:grpSpPr>
          <p:cxnSp>
            <p:nvCxnSpPr>
              <p:cNvPr id="62" name="Connettore 1 18"/>
              <p:cNvCxnSpPr/>
              <p:nvPr/>
            </p:nvCxnSpPr>
            <p:spPr>
              <a:xfrm>
                <a:off x="4355975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CasellaDiTesto 62"/>
              <p:cNvSpPr txBox="1"/>
              <p:nvPr/>
            </p:nvSpPr>
            <p:spPr>
              <a:xfrm>
                <a:off x="4060774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30</a:t>
                </a:r>
                <a:endParaRPr lang="en-US" sz="1600" dirty="0"/>
              </a:p>
            </p:txBody>
          </p:sp>
        </p:grpSp>
        <p:grpSp>
          <p:nvGrpSpPr>
            <p:cNvPr id="28" name="Gruppo 39"/>
            <p:cNvGrpSpPr/>
            <p:nvPr/>
          </p:nvGrpSpPr>
          <p:grpSpPr>
            <a:xfrm>
              <a:off x="1985862" y="5435511"/>
              <a:ext cx="337296" cy="390166"/>
              <a:chOff x="4713046" y="4458601"/>
              <a:chExt cx="590644" cy="544317"/>
            </a:xfrm>
          </p:grpSpPr>
          <p:cxnSp>
            <p:nvCxnSpPr>
              <p:cNvPr id="60" name="Connettore 1 19"/>
              <p:cNvCxnSpPr/>
              <p:nvPr/>
            </p:nvCxnSpPr>
            <p:spPr>
              <a:xfrm>
                <a:off x="5004048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CasellaDiTesto 60"/>
              <p:cNvSpPr txBox="1"/>
              <p:nvPr/>
            </p:nvSpPr>
            <p:spPr>
              <a:xfrm>
                <a:off x="4713046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40</a:t>
                </a:r>
                <a:endParaRPr lang="en-US" sz="1600" dirty="0"/>
              </a:p>
            </p:txBody>
          </p:sp>
        </p:grpSp>
        <p:grpSp>
          <p:nvGrpSpPr>
            <p:cNvPr id="29" name="Gruppo 40"/>
            <p:cNvGrpSpPr/>
            <p:nvPr/>
          </p:nvGrpSpPr>
          <p:grpSpPr>
            <a:xfrm>
              <a:off x="2355953" y="5435511"/>
              <a:ext cx="337296" cy="390166"/>
              <a:chOff x="5361118" y="4458601"/>
              <a:chExt cx="590644" cy="544317"/>
            </a:xfrm>
          </p:grpSpPr>
          <p:cxnSp>
            <p:nvCxnSpPr>
              <p:cNvPr id="58" name="Connettore 1 22"/>
              <p:cNvCxnSpPr/>
              <p:nvPr/>
            </p:nvCxnSpPr>
            <p:spPr>
              <a:xfrm>
                <a:off x="5652120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CasellaDiTesto 58"/>
              <p:cNvSpPr txBox="1"/>
              <p:nvPr/>
            </p:nvSpPr>
            <p:spPr>
              <a:xfrm>
                <a:off x="5361118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50</a:t>
                </a:r>
                <a:endParaRPr lang="en-US" sz="1600" dirty="0"/>
              </a:p>
            </p:txBody>
          </p:sp>
        </p:grpSp>
        <p:grpSp>
          <p:nvGrpSpPr>
            <p:cNvPr id="30" name="Gruppo 41"/>
            <p:cNvGrpSpPr/>
            <p:nvPr/>
          </p:nvGrpSpPr>
          <p:grpSpPr>
            <a:xfrm>
              <a:off x="2726552" y="5435511"/>
              <a:ext cx="337296" cy="390166"/>
              <a:chOff x="6010078" y="4458601"/>
              <a:chExt cx="590644" cy="544317"/>
            </a:xfrm>
          </p:grpSpPr>
          <p:cxnSp>
            <p:nvCxnSpPr>
              <p:cNvPr id="56" name="Connettore 1 23"/>
              <p:cNvCxnSpPr/>
              <p:nvPr/>
            </p:nvCxnSpPr>
            <p:spPr>
              <a:xfrm>
                <a:off x="630019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CasellaDiTesto 56"/>
              <p:cNvSpPr txBox="1"/>
              <p:nvPr/>
            </p:nvSpPr>
            <p:spPr>
              <a:xfrm>
                <a:off x="6010078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60</a:t>
                </a:r>
                <a:endParaRPr lang="en-US" sz="1600" dirty="0"/>
              </a:p>
            </p:txBody>
          </p:sp>
        </p:grpSp>
        <p:grpSp>
          <p:nvGrpSpPr>
            <p:cNvPr id="34" name="Gruppo 77"/>
            <p:cNvGrpSpPr/>
            <p:nvPr/>
          </p:nvGrpSpPr>
          <p:grpSpPr>
            <a:xfrm>
              <a:off x="667435" y="2819400"/>
              <a:ext cx="2191889" cy="2669817"/>
              <a:chOff x="804447" y="2790932"/>
              <a:chExt cx="2554240" cy="2669817"/>
            </a:xfrm>
          </p:grpSpPr>
          <p:sp>
            <p:nvSpPr>
              <p:cNvPr id="49" name="Figura a mano libera 17"/>
              <p:cNvSpPr/>
              <p:nvPr/>
            </p:nvSpPr>
            <p:spPr>
              <a:xfrm>
                <a:off x="3040063" y="4627674"/>
                <a:ext cx="206299" cy="468595"/>
              </a:xfrm>
              <a:custGeom>
                <a:avLst/>
                <a:gdLst>
                  <a:gd name="connsiteX0" fmla="*/ 0 w 330315"/>
                  <a:gd name="connsiteY0" fmla="*/ 674422 h 674422"/>
                  <a:gd name="connsiteX1" fmla="*/ 53788 w 330315"/>
                  <a:gd name="connsiteY1" fmla="*/ 628909 h 674422"/>
                  <a:gd name="connsiteX2" fmla="*/ 107576 w 330315"/>
                  <a:gd name="connsiteY2" fmla="*/ 550295 h 674422"/>
                  <a:gd name="connsiteX3" fmla="*/ 177915 w 330315"/>
                  <a:gd name="connsiteY3" fmla="*/ 442719 h 674422"/>
                  <a:gd name="connsiteX4" fmla="*/ 260666 w 330315"/>
                  <a:gd name="connsiteY4" fmla="*/ 260666 h 674422"/>
                  <a:gd name="connsiteX5" fmla="*/ 293766 w 330315"/>
                  <a:gd name="connsiteY5" fmla="*/ 153090 h 674422"/>
                  <a:gd name="connsiteX6" fmla="*/ 326867 w 330315"/>
                  <a:gd name="connsiteY6" fmla="*/ 20688 h 674422"/>
                  <a:gd name="connsiteX7" fmla="*/ 314454 w 330315"/>
                  <a:gd name="connsiteY7" fmla="*/ 28963 h 674422"/>
                  <a:gd name="connsiteX0" fmla="*/ 0 w 326867"/>
                  <a:gd name="connsiteY0" fmla="*/ 653734 h 653734"/>
                  <a:gd name="connsiteX1" fmla="*/ 53788 w 326867"/>
                  <a:gd name="connsiteY1" fmla="*/ 608221 h 653734"/>
                  <a:gd name="connsiteX2" fmla="*/ 107576 w 326867"/>
                  <a:gd name="connsiteY2" fmla="*/ 529607 h 653734"/>
                  <a:gd name="connsiteX3" fmla="*/ 177915 w 326867"/>
                  <a:gd name="connsiteY3" fmla="*/ 422031 h 653734"/>
                  <a:gd name="connsiteX4" fmla="*/ 260666 w 326867"/>
                  <a:gd name="connsiteY4" fmla="*/ 239978 h 653734"/>
                  <a:gd name="connsiteX5" fmla="*/ 293766 w 326867"/>
                  <a:gd name="connsiteY5" fmla="*/ 132402 h 653734"/>
                  <a:gd name="connsiteX6" fmla="*/ 326867 w 326867"/>
                  <a:gd name="connsiteY6" fmla="*/ 0 h 653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6867" h="653734">
                    <a:moveTo>
                      <a:pt x="0" y="653734"/>
                    </a:moveTo>
                    <a:cubicBezTo>
                      <a:pt x="17929" y="641321"/>
                      <a:pt x="35859" y="628909"/>
                      <a:pt x="53788" y="608221"/>
                    </a:cubicBezTo>
                    <a:cubicBezTo>
                      <a:pt x="71717" y="587533"/>
                      <a:pt x="86888" y="560639"/>
                      <a:pt x="107576" y="529607"/>
                    </a:cubicBezTo>
                    <a:cubicBezTo>
                      <a:pt x="128264" y="498575"/>
                      <a:pt x="152400" y="470302"/>
                      <a:pt x="177915" y="422031"/>
                    </a:cubicBezTo>
                    <a:cubicBezTo>
                      <a:pt x="203430" y="373760"/>
                      <a:pt x="241357" y="288250"/>
                      <a:pt x="260666" y="239978"/>
                    </a:cubicBezTo>
                    <a:cubicBezTo>
                      <a:pt x="279975" y="191706"/>
                      <a:pt x="282733" y="172398"/>
                      <a:pt x="293766" y="132402"/>
                    </a:cubicBezTo>
                    <a:cubicBezTo>
                      <a:pt x="304799" y="92406"/>
                      <a:pt x="323419" y="20688"/>
                      <a:pt x="326867" y="0"/>
                    </a:cubicBezTo>
                  </a:path>
                </a:pathLst>
              </a:cu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0" name="Connettore 1 18"/>
              <p:cNvCxnSpPr/>
              <p:nvPr/>
            </p:nvCxnSpPr>
            <p:spPr>
              <a:xfrm flipH="1">
                <a:off x="2076968" y="5096269"/>
                <a:ext cx="963096" cy="107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ttore 1 19"/>
              <p:cNvCxnSpPr/>
              <p:nvPr/>
            </p:nvCxnSpPr>
            <p:spPr>
              <a:xfrm flipH="1">
                <a:off x="849894" y="5097349"/>
                <a:ext cx="1227074" cy="30969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ttore 1 20"/>
              <p:cNvCxnSpPr/>
              <p:nvPr/>
            </p:nvCxnSpPr>
            <p:spPr>
              <a:xfrm flipH="1">
                <a:off x="804447" y="5407039"/>
                <a:ext cx="45447" cy="5161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ttore 1 52"/>
              <p:cNvCxnSpPr/>
              <p:nvPr/>
            </p:nvCxnSpPr>
            <p:spPr>
              <a:xfrm flipV="1">
                <a:off x="3274000" y="2980093"/>
                <a:ext cx="0" cy="248065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ttore 1 53"/>
              <p:cNvCxnSpPr/>
              <p:nvPr/>
            </p:nvCxnSpPr>
            <p:spPr>
              <a:xfrm flipV="1">
                <a:off x="3246948" y="2975542"/>
                <a:ext cx="0" cy="165225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Rettangolo 54"/>
              <p:cNvSpPr/>
              <p:nvPr/>
            </p:nvSpPr>
            <p:spPr>
              <a:xfrm>
                <a:off x="2690585" y="2790932"/>
                <a:ext cx="66810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00B050"/>
                    </a:solidFill>
                    <a:latin typeface="Calibri" pitchFamily="34" charset="0"/>
                  </a:rPr>
                  <a:t>4 ns</a:t>
                </a:r>
                <a:endParaRPr lang="en-US" sz="1400" dirty="0">
                  <a:solidFill>
                    <a:srgbClr val="00B050"/>
                  </a:solidFill>
                </a:endParaRPr>
              </a:p>
            </p:txBody>
          </p:sp>
        </p:grpSp>
      </p:grpSp>
      <p:cxnSp>
        <p:nvCxnSpPr>
          <p:cNvPr id="41" name="Connettore 1 19"/>
          <p:cNvCxnSpPr/>
          <p:nvPr/>
        </p:nvCxnSpPr>
        <p:spPr>
          <a:xfrm>
            <a:off x="4379576" y="5438669"/>
            <a:ext cx="0" cy="516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01168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First simulation results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o 87"/>
          <p:cNvGrpSpPr/>
          <p:nvPr/>
        </p:nvGrpSpPr>
        <p:grpSpPr>
          <a:xfrm>
            <a:off x="304800" y="2400406"/>
            <a:ext cx="3276600" cy="3466994"/>
            <a:chOff x="0" y="2590800"/>
            <a:chExt cx="3276600" cy="3466994"/>
          </a:xfrm>
        </p:grpSpPr>
        <p:sp>
          <p:nvSpPr>
            <p:cNvPr id="14" name="Rettangolo 13"/>
            <p:cNvSpPr/>
            <p:nvPr/>
          </p:nvSpPr>
          <p:spPr>
            <a:xfrm>
              <a:off x="2597367" y="2792499"/>
              <a:ext cx="298233" cy="2700784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ttangolo 14"/>
            <p:cNvSpPr/>
            <p:nvPr/>
          </p:nvSpPr>
          <p:spPr>
            <a:xfrm>
              <a:off x="669300" y="2792499"/>
              <a:ext cx="1928067" cy="2705003"/>
            </a:xfrm>
            <a:prstGeom prst="rect">
              <a:avLst/>
            </a:prstGeom>
            <a:solidFill>
              <a:schemeClr val="accent6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Connettore 1 15"/>
            <p:cNvCxnSpPr/>
            <p:nvPr/>
          </p:nvCxnSpPr>
          <p:spPr>
            <a:xfrm>
              <a:off x="2752148" y="3007217"/>
              <a:ext cx="4524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2 16"/>
            <p:cNvCxnSpPr/>
            <p:nvPr/>
          </p:nvCxnSpPr>
          <p:spPr>
            <a:xfrm flipV="1">
              <a:off x="658614" y="2590800"/>
              <a:ext cx="0" cy="29058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po 50"/>
            <p:cNvGrpSpPr/>
            <p:nvPr/>
          </p:nvGrpSpPr>
          <p:grpSpPr>
            <a:xfrm>
              <a:off x="227235" y="2853193"/>
              <a:ext cx="481334" cy="2307280"/>
              <a:chOff x="1728270" y="1490807"/>
              <a:chExt cx="762641" cy="3218874"/>
            </a:xfrm>
          </p:grpSpPr>
          <p:grpSp>
            <p:nvGrpSpPr>
              <p:cNvPr id="5" name="Gruppo 49"/>
              <p:cNvGrpSpPr/>
              <p:nvPr/>
            </p:nvGrpSpPr>
            <p:grpSpPr>
              <a:xfrm>
                <a:off x="1828745" y="4371127"/>
                <a:ext cx="662166" cy="338554"/>
                <a:chOff x="1828745" y="4371127"/>
                <a:chExt cx="662166" cy="338554"/>
              </a:xfrm>
            </p:grpSpPr>
            <p:cxnSp>
              <p:nvCxnSpPr>
                <p:cNvPr id="84" name="Connettore 1 83"/>
                <p:cNvCxnSpPr/>
                <p:nvPr/>
              </p:nvCxnSpPr>
              <p:spPr>
                <a:xfrm rot="16200000">
                  <a:off x="2454907" y="4574980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5" name="CasellaDiTesto 84"/>
                <p:cNvSpPr txBox="1"/>
                <p:nvPr/>
              </p:nvSpPr>
              <p:spPr>
                <a:xfrm>
                  <a:off x="1828745" y="4371127"/>
                  <a:ext cx="39305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50</a:t>
                  </a:r>
                  <a:endParaRPr lang="en-US" sz="1600" dirty="0"/>
                </a:p>
              </p:txBody>
            </p:sp>
          </p:grpSp>
          <p:grpSp>
            <p:nvGrpSpPr>
              <p:cNvPr id="6" name="Gruppo 47"/>
              <p:cNvGrpSpPr/>
              <p:nvPr/>
            </p:nvGrpSpPr>
            <p:grpSpPr>
              <a:xfrm>
                <a:off x="1728272" y="3218999"/>
                <a:ext cx="762639" cy="338554"/>
                <a:chOff x="1728272" y="3218999"/>
                <a:chExt cx="762639" cy="338554"/>
              </a:xfrm>
            </p:grpSpPr>
            <p:cxnSp>
              <p:nvCxnSpPr>
                <p:cNvPr id="82" name="Connettore 1 81"/>
                <p:cNvCxnSpPr/>
                <p:nvPr/>
              </p:nvCxnSpPr>
              <p:spPr>
                <a:xfrm rot="16200000">
                  <a:off x="2454907" y="3419504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" name="CasellaDiTesto 82"/>
                <p:cNvSpPr txBox="1"/>
                <p:nvPr/>
              </p:nvSpPr>
              <p:spPr>
                <a:xfrm>
                  <a:off x="1728272" y="3218999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150</a:t>
                  </a:r>
                  <a:endParaRPr lang="en-US" sz="1600" dirty="0"/>
                </a:p>
              </p:txBody>
            </p:sp>
          </p:grpSp>
          <p:grpSp>
            <p:nvGrpSpPr>
              <p:cNvPr id="8" name="Gruppo 45"/>
              <p:cNvGrpSpPr/>
              <p:nvPr/>
            </p:nvGrpSpPr>
            <p:grpSpPr>
              <a:xfrm>
                <a:off x="1728270" y="2066871"/>
                <a:ext cx="762641" cy="338554"/>
                <a:chOff x="1728270" y="2066871"/>
                <a:chExt cx="762641" cy="338554"/>
              </a:xfrm>
            </p:grpSpPr>
            <p:cxnSp>
              <p:nvCxnSpPr>
                <p:cNvPr id="80" name="Connettore 1 79"/>
                <p:cNvCxnSpPr/>
                <p:nvPr/>
              </p:nvCxnSpPr>
              <p:spPr>
                <a:xfrm rot="16200000">
                  <a:off x="2454907" y="2264028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" name="CasellaDiTesto 80"/>
                <p:cNvSpPr txBox="1"/>
                <p:nvPr/>
              </p:nvSpPr>
              <p:spPr>
                <a:xfrm>
                  <a:off x="1728270" y="2066871"/>
                  <a:ext cx="49725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250</a:t>
                  </a:r>
                  <a:endParaRPr lang="en-US" sz="1600" dirty="0"/>
                </a:p>
              </p:txBody>
            </p:sp>
          </p:grpSp>
          <p:grpSp>
            <p:nvGrpSpPr>
              <p:cNvPr id="9" name="Gruppo 44"/>
              <p:cNvGrpSpPr/>
              <p:nvPr/>
            </p:nvGrpSpPr>
            <p:grpSpPr>
              <a:xfrm>
                <a:off x="1728272" y="1490807"/>
                <a:ext cx="762639" cy="338554"/>
                <a:chOff x="1728272" y="1490807"/>
                <a:chExt cx="762639" cy="338554"/>
              </a:xfrm>
            </p:grpSpPr>
            <p:cxnSp>
              <p:nvCxnSpPr>
                <p:cNvPr id="78" name="Connettore 1 77"/>
                <p:cNvCxnSpPr/>
                <p:nvPr/>
              </p:nvCxnSpPr>
              <p:spPr>
                <a:xfrm rot="16200000">
                  <a:off x="2454907" y="1686290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" name="CasellaDiTesto 78"/>
                <p:cNvSpPr txBox="1"/>
                <p:nvPr/>
              </p:nvSpPr>
              <p:spPr>
                <a:xfrm>
                  <a:off x="1728272" y="1490807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300</a:t>
                  </a:r>
                  <a:endParaRPr lang="en-US" sz="1600" dirty="0"/>
                </a:p>
              </p:txBody>
            </p:sp>
          </p:grpSp>
          <p:grpSp>
            <p:nvGrpSpPr>
              <p:cNvPr id="10" name="Gruppo 46"/>
              <p:cNvGrpSpPr/>
              <p:nvPr/>
            </p:nvGrpSpPr>
            <p:grpSpPr>
              <a:xfrm>
                <a:off x="1728272" y="2635393"/>
                <a:ext cx="762639" cy="338554"/>
                <a:chOff x="1728272" y="2635393"/>
                <a:chExt cx="762639" cy="338554"/>
              </a:xfrm>
            </p:grpSpPr>
            <p:cxnSp>
              <p:nvCxnSpPr>
                <p:cNvPr id="76" name="Connettore 1 75"/>
                <p:cNvCxnSpPr/>
                <p:nvPr/>
              </p:nvCxnSpPr>
              <p:spPr>
                <a:xfrm rot="16200000">
                  <a:off x="2454907" y="2841766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7" name="CasellaDiTesto 76"/>
                <p:cNvSpPr txBox="1"/>
                <p:nvPr/>
              </p:nvSpPr>
              <p:spPr>
                <a:xfrm>
                  <a:off x="1728272" y="2635393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200</a:t>
                  </a:r>
                  <a:endParaRPr lang="en-US" sz="1600" dirty="0"/>
                </a:p>
              </p:txBody>
            </p:sp>
          </p:grpSp>
          <p:grpSp>
            <p:nvGrpSpPr>
              <p:cNvPr id="12" name="Gruppo 48"/>
              <p:cNvGrpSpPr/>
              <p:nvPr/>
            </p:nvGrpSpPr>
            <p:grpSpPr>
              <a:xfrm>
                <a:off x="1728271" y="3787521"/>
                <a:ext cx="762640" cy="338554"/>
                <a:chOff x="1728271" y="3787521"/>
                <a:chExt cx="762640" cy="338554"/>
              </a:xfrm>
            </p:grpSpPr>
            <p:cxnSp>
              <p:nvCxnSpPr>
                <p:cNvPr id="74" name="Connettore 1 73"/>
                <p:cNvCxnSpPr/>
                <p:nvPr/>
              </p:nvCxnSpPr>
              <p:spPr>
                <a:xfrm rot="16200000">
                  <a:off x="2454907" y="3997242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5" name="CasellaDiTesto 74"/>
                <p:cNvSpPr txBox="1"/>
                <p:nvPr/>
              </p:nvSpPr>
              <p:spPr>
                <a:xfrm>
                  <a:off x="1728271" y="3787521"/>
                  <a:ext cx="49725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100</a:t>
                  </a:r>
                  <a:endParaRPr lang="en-US" sz="1600" dirty="0"/>
                </a:p>
              </p:txBody>
            </p:sp>
          </p:grpSp>
        </p:grpSp>
        <p:sp>
          <p:nvSpPr>
            <p:cNvPr id="19" name="CasellaDiTesto 18"/>
            <p:cNvSpPr txBox="1"/>
            <p:nvPr/>
          </p:nvSpPr>
          <p:spPr>
            <a:xfrm rot="16200000">
              <a:off x="-1198524" y="3995786"/>
              <a:ext cx="27356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40 MHz RF Voltage [kV]</a:t>
              </a:r>
              <a:endParaRPr lang="en-US" sz="1600" b="1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658613" y="5719240"/>
              <a:ext cx="25417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Time [ms]</a:t>
              </a:r>
              <a:endParaRPr lang="en-US" sz="1600" b="1" dirty="0"/>
            </a:p>
          </p:txBody>
        </p:sp>
        <p:cxnSp>
          <p:nvCxnSpPr>
            <p:cNvPr id="21" name="Connettore 2 20"/>
            <p:cNvCxnSpPr/>
            <p:nvPr/>
          </p:nvCxnSpPr>
          <p:spPr>
            <a:xfrm>
              <a:off x="658614" y="5496649"/>
              <a:ext cx="2617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ttangolo 21"/>
            <p:cNvSpPr/>
            <p:nvPr/>
          </p:nvSpPr>
          <p:spPr>
            <a:xfrm>
              <a:off x="1759167" y="4838594"/>
              <a:ext cx="969554" cy="2206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b.l.≈14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23" name="Rettangolo 22"/>
            <p:cNvSpPr/>
            <p:nvPr/>
          </p:nvSpPr>
          <p:spPr>
            <a:xfrm>
              <a:off x="2114767" y="4470294"/>
              <a:ext cx="8427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11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24" name="CasellaDiTesto 24"/>
            <p:cNvSpPr txBox="1"/>
            <p:nvPr/>
          </p:nvSpPr>
          <p:spPr>
            <a:xfrm>
              <a:off x="547973" y="5487123"/>
              <a:ext cx="2478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0</a:t>
              </a:r>
              <a:endParaRPr lang="en-US" sz="1600" dirty="0"/>
            </a:p>
          </p:txBody>
        </p:sp>
        <p:grpSp>
          <p:nvGrpSpPr>
            <p:cNvPr id="13" name="Gruppo 36"/>
            <p:cNvGrpSpPr/>
            <p:nvPr/>
          </p:nvGrpSpPr>
          <p:grpSpPr>
            <a:xfrm>
              <a:off x="872867" y="5435511"/>
              <a:ext cx="337296" cy="390166"/>
              <a:chOff x="2764067" y="4458601"/>
              <a:chExt cx="590644" cy="544317"/>
            </a:xfrm>
          </p:grpSpPr>
          <p:cxnSp>
            <p:nvCxnSpPr>
              <p:cNvPr id="66" name="Connettore 1 65"/>
              <p:cNvCxnSpPr/>
              <p:nvPr/>
            </p:nvCxnSpPr>
            <p:spPr>
              <a:xfrm>
                <a:off x="305983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CasellaDiTesto 66"/>
              <p:cNvSpPr txBox="1"/>
              <p:nvPr/>
            </p:nvSpPr>
            <p:spPr>
              <a:xfrm>
                <a:off x="2764067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10</a:t>
                </a:r>
                <a:endParaRPr lang="en-US" sz="1600" dirty="0"/>
              </a:p>
            </p:txBody>
          </p:sp>
        </p:grpSp>
        <p:grpSp>
          <p:nvGrpSpPr>
            <p:cNvPr id="18" name="Gruppo 37"/>
            <p:cNvGrpSpPr/>
            <p:nvPr/>
          </p:nvGrpSpPr>
          <p:grpSpPr>
            <a:xfrm>
              <a:off x="1245679" y="5435511"/>
              <a:ext cx="337296" cy="390166"/>
              <a:chOff x="3416902" y="4458601"/>
              <a:chExt cx="590644" cy="544317"/>
            </a:xfrm>
          </p:grpSpPr>
          <p:cxnSp>
            <p:nvCxnSpPr>
              <p:cNvPr id="64" name="Connettore 1 15"/>
              <p:cNvCxnSpPr/>
              <p:nvPr/>
            </p:nvCxnSpPr>
            <p:spPr>
              <a:xfrm>
                <a:off x="3707904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CasellaDiTesto 64"/>
              <p:cNvSpPr txBox="1"/>
              <p:nvPr/>
            </p:nvSpPr>
            <p:spPr>
              <a:xfrm>
                <a:off x="3416902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20</a:t>
                </a:r>
                <a:endParaRPr lang="en-US" sz="1600" dirty="0"/>
              </a:p>
            </p:txBody>
          </p:sp>
        </p:grpSp>
        <p:grpSp>
          <p:nvGrpSpPr>
            <p:cNvPr id="25" name="Gruppo 38"/>
            <p:cNvGrpSpPr/>
            <p:nvPr/>
          </p:nvGrpSpPr>
          <p:grpSpPr>
            <a:xfrm>
              <a:off x="1613372" y="5435511"/>
              <a:ext cx="337296" cy="390166"/>
              <a:chOff x="4060774" y="4458601"/>
              <a:chExt cx="590644" cy="544317"/>
            </a:xfrm>
          </p:grpSpPr>
          <p:cxnSp>
            <p:nvCxnSpPr>
              <p:cNvPr id="62" name="Connettore 1 18"/>
              <p:cNvCxnSpPr/>
              <p:nvPr/>
            </p:nvCxnSpPr>
            <p:spPr>
              <a:xfrm>
                <a:off x="4355975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CasellaDiTesto 62"/>
              <p:cNvSpPr txBox="1"/>
              <p:nvPr/>
            </p:nvSpPr>
            <p:spPr>
              <a:xfrm>
                <a:off x="4060774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30</a:t>
                </a:r>
                <a:endParaRPr lang="en-US" sz="1600" dirty="0"/>
              </a:p>
            </p:txBody>
          </p:sp>
        </p:grpSp>
        <p:grpSp>
          <p:nvGrpSpPr>
            <p:cNvPr id="26" name="Gruppo 39"/>
            <p:cNvGrpSpPr/>
            <p:nvPr/>
          </p:nvGrpSpPr>
          <p:grpSpPr>
            <a:xfrm>
              <a:off x="1985862" y="5435511"/>
              <a:ext cx="337296" cy="390166"/>
              <a:chOff x="4713046" y="4458601"/>
              <a:chExt cx="590644" cy="544317"/>
            </a:xfrm>
          </p:grpSpPr>
          <p:cxnSp>
            <p:nvCxnSpPr>
              <p:cNvPr id="60" name="Connettore 1 19"/>
              <p:cNvCxnSpPr/>
              <p:nvPr/>
            </p:nvCxnSpPr>
            <p:spPr>
              <a:xfrm>
                <a:off x="5004048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CasellaDiTesto 60"/>
              <p:cNvSpPr txBox="1"/>
              <p:nvPr/>
            </p:nvSpPr>
            <p:spPr>
              <a:xfrm>
                <a:off x="4713046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40</a:t>
                </a:r>
                <a:endParaRPr lang="en-US" sz="1600" dirty="0"/>
              </a:p>
            </p:txBody>
          </p:sp>
        </p:grpSp>
        <p:grpSp>
          <p:nvGrpSpPr>
            <p:cNvPr id="27" name="Gruppo 40"/>
            <p:cNvGrpSpPr/>
            <p:nvPr/>
          </p:nvGrpSpPr>
          <p:grpSpPr>
            <a:xfrm>
              <a:off x="2355953" y="5435511"/>
              <a:ext cx="337296" cy="390166"/>
              <a:chOff x="5361118" y="4458601"/>
              <a:chExt cx="590644" cy="544317"/>
            </a:xfrm>
          </p:grpSpPr>
          <p:cxnSp>
            <p:nvCxnSpPr>
              <p:cNvPr id="58" name="Connettore 1 22"/>
              <p:cNvCxnSpPr/>
              <p:nvPr/>
            </p:nvCxnSpPr>
            <p:spPr>
              <a:xfrm>
                <a:off x="5652120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CasellaDiTesto 58"/>
              <p:cNvSpPr txBox="1"/>
              <p:nvPr/>
            </p:nvSpPr>
            <p:spPr>
              <a:xfrm>
                <a:off x="5361118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50</a:t>
                </a:r>
                <a:endParaRPr lang="en-US" sz="1600" dirty="0"/>
              </a:p>
            </p:txBody>
          </p:sp>
        </p:grpSp>
        <p:grpSp>
          <p:nvGrpSpPr>
            <p:cNvPr id="28" name="Gruppo 41"/>
            <p:cNvGrpSpPr/>
            <p:nvPr/>
          </p:nvGrpSpPr>
          <p:grpSpPr>
            <a:xfrm>
              <a:off x="2726552" y="5435511"/>
              <a:ext cx="337296" cy="390166"/>
              <a:chOff x="6010078" y="4458601"/>
              <a:chExt cx="590644" cy="544317"/>
            </a:xfrm>
          </p:grpSpPr>
          <p:cxnSp>
            <p:nvCxnSpPr>
              <p:cNvPr id="56" name="Connettore 1 23"/>
              <p:cNvCxnSpPr/>
              <p:nvPr/>
            </p:nvCxnSpPr>
            <p:spPr>
              <a:xfrm>
                <a:off x="630019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CasellaDiTesto 56"/>
              <p:cNvSpPr txBox="1"/>
              <p:nvPr/>
            </p:nvSpPr>
            <p:spPr>
              <a:xfrm>
                <a:off x="6010078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60</a:t>
                </a:r>
                <a:endParaRPr lang="en-US" sz="1600" dirty="0"/>
              </a:p>
            </p:txBody>
          </p:sp>
        </p:grpSp>
        <p:grpSp>
          <p:nvGrpSpPr>
            <p:cNvPr id="29" name="Gruppo 77"/>
            <p:cNvGrpSpPr/>
            <p:nvPr/>
          </p:nvGrpSpPr>
          <p:grpSpPr>
            <a:xfrm>
              <a:off x="667435" y="2819400"/>
              <a:ext cx="2191889" cy="2669817"/>
              <a:chOff x="804447" y="2790932"/>
              <a:chExt cx="2554240" cy="2669817"/>
            </a:xfrm>
          </p:grpSpPr>
          <p:sp>
            <p:nvSpPr>
              <p:cNvPr id="49" name="Figura a mano libera 17"/>
              <p:cNvSpPr/>
              <p:nvPr/>
            </p:nvSpPr>
            <p:spPr>
              <a:xfrm>
                <a:off x="3040063" y="4627674"/>
                <a:ext cx="206299" cy="468595"/>
              </a:xfrm>
              <a:custGeom>
                <a:avLst/>
                <a:gdLst>
                  <a:gd name="connsiteX0" fmla="*/ 0 w 330315"/>
                  <a:gd name="connsiteY0" fmla="*/ 674422 h 674422"/>
                  <a:gd name="connsiteX1" fmla="*/ 53788 w 330315"/>
                  <a:gd name="connsiteY1" fmla="*/ 628909 h 674422"/>
                  <a:gd name="connsiteX2" fmla="*/ 107576 w 330315"/>
                  <a:gd name="connsiteY2" fmla="*/ 550295 h 674422"/>
                  <a:gd name="connsiteX3" fmla="*/ 177915 w 330315"/>
                  <a:gd name="connsiteY3" fmla="*/ 442719 h 674422"/>
                  <a:gd name="connsiteX4" fmla="*/ 260666 w 330315"/>
                  <a:gd name="connsiteY4" fmla="*/ 260666 h 674422"/>
                  <a:gd name="connsiteX5" fmla="*/ 293766 w 330315"/>
                  <a:gd name="connsiteY5" fmla="*/ 153090 h 674422"/>
                  <a:gd name="connsiteX6" fmla="*/ 326867 w 330315"/>
                  <a:gd name="connsiteY6" fmla="*/ 20688 h 674422"/>
                  <a:gd name="connsiteX7" fmla="*/ 314454 w 330315"/>
                  <a:gd name="connsiteY7" fmla="*/ 28963 h 674422"/>
                  <a:gd name="connsiteX0" fmla="*/ 0 w 326867"/>
                  <a:gd name="connsiteY0" fmla="*/ 653734 h 653734"/>
                  <a:gd name="connsiteX1" fmla="*/ 53788 w 326867"/>
                  <a:gd name="connsiteY1" fmla="*/ 608221 h 653734"/>
                  <a:gd name="connsiteX2" fmla="*/ 107576 w 326867"/>
                  <a:gd name="connsiteY2" fmla="*/ 529607 h 653734"/>
                  <a:gd name="connsiteX3" fmla="*/ 177915 w 326867"/>
                  <a:gd name="connsiteY3" fmla="*/ 422031 h 653734"/>
                  <a:gd name="connsiteX4" fmla="*/ 260666 w 326867"/>
                  <a:gd name="connsiteY4" fmla="*/ 239978 h 653734"/>
                  <a:gd name="connsiteX5" fmla="*/ 293766 w 326867"/>
                  <a:gd name="connsiteY5" fmla="*/ 132402 h 653734"/>
                  <a:gd name="connsiteX6" fmla="*/ 326867 w 326867"/>
                  <a:gd name="connsiteY6" fmla="*/ 0 h 653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6867" h="653734">
                    <a:moveTo>
                      <a:pt x="0" y="653734"/>
                    </a:moveTo>
                    <a:cubicBezTo>
                      <a:pt x="17929" y="641321"/>
                      <a:pt x="35859" y="628909"/>
                      <a:pt x="53788" y="608221"/>
                    </a:cubicBezTo>
                    <a:cubicBezTo>
                      <a:pt x="71717" y="587533"/>
                      <a:pt x="86888" y="560639"/>
                      <a:pt x="107576" y="529607"/>
                    </a:cubicBezTo>
                    <a:cubicBezTo>
                      <a:pt x="128264" y="498575"/>
                      <a:pt x="152400" y="470302"/>
                      <a:pt x="177915" y="422031"/>
                    </a:cubicBezTo>
                    <a:cubicBezTo>
                      <a:pt x="203430" y="373760"/>
                      <a:pt x="241357" y="288250"/>
                      <a:pt x="260666" y="239978"/>
                    </a:cubicBezTo>
                    <a:cubicBezTo>
                      <a:pt x="279975" y="191706"/>
                      <a:pt x="282733" y="172398"/>
                      <a:pt x="293766" y="132402"/>
                    </a:cubicBezTo>
                    <a:cubicBezTo>
                      <a:pt x="304799" y="92406"/>
                      <a:pt x="323419" y="20688"/>
                      <a:pt x="326867" y="0"/>
                    </a:cubicBezTo>
                  </a:path>
                </a:pathLst>
              </a:cu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0" name="Connettore 1 18"/>
              <p:cNvCxnSpPr/>
              <p:nvPr/>
            </p:nvCxnSpPr>
            <p:spPr>
              <a:xfrm flipH="1">
                <a:off x="2076968" y="5096269"/>
                <a:ext cx="963096" cy="107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ttore 1 19"/>
              <p:cNvCxnSpPr/>
              <p:nvPr/>
            </p:nvCxnSpPr>
            <p:spPr>
              <a:xfrm flipH="1">
                <a:off x="849894" y="5097349"/>
                <a:ext cx="1227074" cy="30969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ttore 1 20"/>
              <p:cNvCxnSpPr/>
              <p:nvPr/>
            </p:nvCxnSpPr>
            <p:spPr>
              <a:xfrm flipH="1">
                <a:off x="804447" y="5407039"/>
                <a:ext cx="45447" cy="5161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ttore 1 52"/>
              <p:cNvCxnSpPr/>
              <p:nvPr/>
            </p:nvCxnSpPr>
            <p:spPr>
              <a:xfrm flipV="1">
                <a:off x="3274000" y="2980093"/>
                <a:ext cx="0" cy="248065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ttore 1 53"/>
              <p:cNvCxnSpPr/>
              <p:nvPr/>
            </p:nvCxnSpPr>
            <p:spPr>
              <a:xfrm flipV="1">
                <a:off x="3246948" y="2975542"/>
                <a:ext cx="0" cy="165225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Rettangolo 54"/>
              <p:cNvSpPr/>
              <p:nvPr/>
            </p:nvSpPr>
            <p:spPr>
              <a:xfrm>
                <a:off x="2690585" y="2790932"/>
                <a:ext cx="66810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00B050"/>
                    </a:solidFill>
                    <a:latin typeface="Calibri" pitchFamily="34" charset="0"/>
                  </a:rPr>
                  <a:t>4 ns</a:t>
                </a:r>
                <a:endParaRPr lang="en-US" sz="1400" dirty="0">
                  <a:solidFill>
                    <a:srgbClr val="00B050"/>
                  </a:solidFill>
                </a:endParaRPr>
              </a:p>
            </p:txBody>
          </p:sp>
        </p:grpSp>
      </p:grpSp>
      <p:cxnSp>
        <p:nvCxnSpPr>
          <p:cNvPr id="41" name="Connettore 1 19"/>
          <p:cNvCxnSpPr/>
          <p:nvPr/>
        </p:nvCxnSpPr>
        <p:spPr>
          <a:xfrm>
            <a:off x="4379576" y="5438669"/>
            <a:ext cx="0" cy="516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5" cstate="print"/>
          <a:srcRect l="62381" t="9048" r="10491" b="68254"/>
          <a:stretch>
            <a:fillRect/>
          </a:stretch>
        </p:blipFill>
        <p:spPr bwMode="auto">
          <a:xfrm>
            <a:off x="7010400" y="3276600"/>
            <a:ext cx="1447006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2" name="Rectangle 65"/>
          <p:cNvSpPr/>
          <p:nvPr/>
        </p:nvSpPr>
        <p:spPr>
          <a:xfrm>
            <a:off x="1143000" y="990600"/>
            <a:ext cx="769620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2" indent="-4572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dependence on bunch intensity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 is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very weak for short bunches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but becomes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stronger for relatively larger bunch lengths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01168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First simulation results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uppo 87"/>
          <p:cNvGrpSpPr/>
          <p:nvPr/>
        </p:nvGrpSpPr>
        <p:grpSpPr>
          <a:xfrm>
            <a:off x="304800" y="2400406"/>
            <a:ext cx="3276600" cy="3466994"/>
            <a:chOff x="0" y="2590800"/>
            <a:chExt cx="3276600" cy="3466994"/>
          </a:xfrm>
        </p:grpSpPr>
        <p:sp>
          <p:nvSpPr>
            <p:cNvPr id="14" name="Rettangolo 13"/>
            <p:cNvSpPr/>
            <p:nvPr/>
          </p:nvSpPr>
          <p:spPr>
            <a:xfrm>
              <a:off x="2597367" y="2792499"/>
              <a:ext cx="298233" cy="2700784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ttangolo 14"/>
            <p:cNvSpPr/>
            <p:nvPr/>
          </p:nvSpPr>
          <p:spPr>
            <a:xfrm>
              <a:off x="669300" y="2792499"/>
              <a:ext cx="1928067" cy="2705003"/>
            </a:xfrm>
            <a:prstGeom prst="rect">
              <a:avLst/>
            </a:prstGeom>
            <a:solidFill>
              <a:schemeClr val="accent6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Connettore 1 15"/>
            <p:cNvCxnSpPr/>
            <p:nvPr/>
          </p:nvCxnSpPr>
          <p:spPr>
            <a:xfrm>
              <a:off x="2752148" y="3007217"/>
              <a:ext cx="4524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2 16"/>
            <p:cNvCxnSpPr/>
            <p:nvPr/>
          </p:nvCxnSpPr>
          <p:spPr>
            <a:xfrm flipV="1">
              <a:off x="658614" y="2590800"/>
              <a:ext cx="0" cy="29058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uppo 50"/>
            <p:cNvGrpSpPr/>
            <p:nvPr/>
          </p:nvGrpSpPr>
          <p:grpSpPr>
            <a:xfrm>
              <a:off x="227235" y="2853193"/>
              <a:ext cx="481334" cy="2307280"/>
              <a:chOff x="1728270" y="1490807"/>
              <a:chExt cx="762641" cy="3218874"/>
            </a:xfrm>
          </p:grpSpPr>
          <p:grpSp>
            <p:nvGrpSpPr>
              <p:cNvPr id="6" name="Gruppo 49"/>
              <p:cNvGrpSpPr/>
              <p:nvPr/>
            </p:nvGrpSpPr>
            <p:grpSpPr>
              <a:xfrm>
                <a:off x="1828745" y="4371127"/>
                <a:ext cx="662166" cy="338554"/>
                <a:chOff x="1828745" y="4371127"/>
                <a:chExt cx="662166" cy="338554"/>
              </a:xfrm>
            </p:grpSpPr>
            <p:cxnSp>
              <p:nvCxnSpPr>
                <p:cNvPr id="84" name="Connettore 1 83"/>
                <p:cNvCxnSpPr/>
                <p:nvPr/>
              </p:nvCxnSpPr>
              <p:spPr>
                <a:xfrm rot="16200000">
                  <a:off x="2454907" y="4574980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5" name="CasellaDiTesto 84"/>
                <p:cNvSpPr txBox="1"/>
                <p:nvPr/>
              </p:nvSpPr>
              <p:spPr>
                <a:xfrm>
                  <a:off x="1828745" y="4371127"/>
                  <a:ext cx="39305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50</a:t>
                  </a:r>
                  <a:endParaRPr lang="en-US" sz="1600" dirty="0"/>
                </a:p>
              </p:txBody>
            </p:sp>
          </p:grpSp>
          <p:grpSp>
            <p:nvGrpSpPr>
              <p:cNvPr id="8" name="Gruppo 47"/>
              <p:cNvGrpSpPr/>
              <p:nvPr/>
            </p:nvGrpSpPr>
            <p:grpSpPr>
              <a:xfrm>
                <a:off x="1728272" y="3218999"/>
                <a:ext cx="762639" cy="338554"/>
                <a:chOff x="1728272" y="3218999"/>
                <a:chExt cx="762639" cy="338554"/>
              </a:xfrm>
            </p:grpSpPr>
            <p:cxnSp>
              <p:nvCxnSpPr>
                <p:cNvPr id="82" name="Connettore 1 81"/>
                <p:cNvCxnSpPr/>
                <p:nvPr/>
              </p:nvCxnSpPr>
              <p:spPr>
                <a:xfrm rot="16200000">
                  <a:off x="2454907" y="3419504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" name="CasellaDiTesto 82"/>
                <p:cNvSpPr txBox="1"/>
                <p:nvPr/>
              </p:nvSpPr>
              <p:spPr>
                <a:xfrm>
                  <a:off x="1728272" y="3218999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150</a:t>
                  </a:r>
                  <a:endParaRPr lang="en-US" sz="1600" dirty="0"/>
                </a:p>
              </p:txBody>
            </p:sp>
          </p:grpSp>
          <p:grpSp>
            <p:nvGrpSpPr>
              <p:cNvPr id="9" name="Gruppo 45"/>
              <p:cNvGrpSpPr/>
              <p:nvPr/>
            </p:nvGrpSpPr>
            <p:grpSpPr>
              <a:xfrm>
                <a:off x="1728270" y="2066871"/>
                <a:ext cx="762641" cy="338554"/>
                <a:chOff x="1728270" y="2066871"/>
                <a:chExt cx="762641" cy="338554"/>
              </a:xfrm>
            </p:grpSpPr>
            <p:cxnSp>
              <p:nvCxnSpPr>
                <p:cNvPr id="80" name="Connettore 1 79"/>
                <p:cNvCxnSpPr/>
                <p:nvPr/>
              </p:nvCxnSpPr>
              <p:spPr>
                <a:xfrm rot="16200000">
                  <a:off x="2454907" y="2264028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" name="CasellaDiTesto 80"/>
                <p:cNvSpPr txBox="1"/>
                <p:nvPr/>
              </p:nvSpPr>
              <p:spPr>
                <a:xfrm>
                  <a:off x="1728270" y="2066871"/>
                  <a:ext cx="49725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250</a:t>
                  </a:r>
                  <a:endParaRPr lang="en-US" sz="1600" dirty="0"/>
                </a:p>
              </p:txBody>
            </p:sp>
          </p:grpSp>
          <p:grpSp>
            <p:nvGrpSpPr>
              <p:cNvPr id="10" name="Gruppo 44"/>
              <p:cNvGrpSpPr/>
              <p:nvPr/>
            </p:nvGrpSpPr>
            <p:grpSpPr>
              <a:xfrm>
                <a:off x="1728272" y="1490807"/>
                <a:ext cx="762639" cy="338554"/>
                <a:chOff x="1728272" y="1490807"/>
                <a:chExt cx="762639" cy="338554"/>
              </a:xfrm>
            </p:grpSpPr>
            <p:cxnSp>
              <p:nvCxnSpPr>
                <p:cNvPr id="78" name="Connettore 1 77"/>
                <p:cNvCxnSpPr/>
                <p:nvPr/>
              </p:nvCxnSpPr>
              <p:spPr>
                <a:xfrm rot="16200000">
                  <a:off x="2454907" y="1686290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" name="CasellaDiTesto 78"/>
                <p:cNvSpPr txBox="1"/>
                <p:nvPr/>
              </p:nvSpPr>
              <p:spPr>
                <a:xfrm>
                  <a:off x="1728272" y="1490807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300</a:t>
                  </a:r>
                  <a:endParaRPr lang="en-US" sz="1600" dirty="0"/>
                </a:p>
              </p:txBody>
            </p:sp>
          </p:grpSp>
          <p:grpSp>
            <p:nvGrpSpPr>
              <p:cNvPr id="18" name="Gruppo 46"/>
              <p:cNvGrpSpPr/>
              <p:nvPr/>
            </p:nvGrpSpPr>
            <p:grpSpPr>
              <a:xfrm>
                <a:off x="1728272" y="2635393"/>
                <a:ext cx="762639" cy="338554"/>
                <a:chOff x="1728272" y="2635393"/>
                <a:chExt cx="762639" cy="338554"/>
              </a:xfrm>
            </p:grpSpPr>
            <p:cxnSp>
              <p:nvCxnSpPr>
                <p:cNvPr id="76" name="Connettore 1 75"/>
                <p:cNvCxnSpPr/>
                <p:nvPr/>
              </p:nvCxnSpPr>
              <p:spPr>
                <a:xfrm rot="16200000">
                  <a:off x="2454907" y="2841766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7" name="CasellaDiTesto 76"/>
                <p:cNvSpPr txBox="1"/>
                <p:nvPr/>
              </p:nvSpPr>
              <p:spPr>
                <a:xfrm>
                  <a:off x="1728272" y="2635393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200</a:t>
                  </a:r>
                  <a:endParaRPr lang="en-US" sz="1600" dirty="0"/>
                </a:p>
              </p:txBody>
            </p:sp>
          </p:grpSp>
          <p:grpSp>
            <p:nvGrpSpPr>
              <p:cNvPr id="25" name="Gruppo 48"/>
              <p:cNvGrpSpPr/>
              <p:nvPr/>
            </p:nvGrpSpPr>
            <p:grpSpPr>
              <a:xfrm>
                <a:off x="1728271" y="3787521"/>
                <a:ext cx="762640" cy="338554"/>
                <a:chOff x="1728271" y="3787521"/>
                <a:chExt cx="762640" cy="338554"/>
              </a:xfrm>
            </p:grpSpPr>
            <p:cxnSp>
              <p:nvCxnSpPr>
                <p:cNvPr id="74" name="Connettore 1 73"/>
                <p:cNvCxnSpPr/>
                <p:nvPr/>
              </p:nvCxnSpPr>
              <p:spPr>
                <a:xfrm rot="16200000">
                  <a:off x="2454907" y="3997242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5" name="CasellaDiTesto 74"/>
                <p:cNvSpPr txBox="1"/>
                <p:nvPr/>
              </p:nvSpPr>
              <p:spPr>
                <a:xfrm>
                  <a:off x="1728271" y="3787521"/>
                  <a:ext cx="49725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100</a:t>
                  </a:r>
                  <a:endParaRPr lang="en-US" sz="1600" dirty="0"/>
                </a:p>
              </p:txBody>
            </p:sp>
          </p:grpSp>
        </p:grpSp>
        <p:sp>
          <p:nvSpPr>
            <p:cNvPr id="19" name="CasellaDiTesto 18"/>
            <p:cNvSpPr txBox="1"/>
            <p:nvPr/>
          </p:nvSpPr>
          <p:spPr>
            <a:xfrm rot="16200000">
              <a:off x="-1198524" y="3995786"/>
              <a:ext cx="27356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40 MHz RF Voltage [kV]</a:t>
              </a:r>
              <a:endParaRPr lang="en-US" sz="1600" b="1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658613" y="5719240"/>
              <a:ext cx="25417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Time [ms]</a:t>
              </a:r>
              <a:endParaRPr lang="en-US" sz="1600" b="1" dirty="0"/>
            </a:p>
          </p:txBody>
        </p:sp>
        <p:cxnSp>
          <p:nvCxnSpPr>
            <p:cNvPr id="21" name="Connettore 2 20"/>
            <p:cNvCxnSpPr/>
            <p:nvPr/>
          </p:nvCxnSpPr>
          <p:spPr>
            <a:xfrm>
              <a:off x="658614" y="5496649"/>
              <a:ext cx="2617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ttangolo 21"/>
            <p:cNvSpPr/>
            <p:nvPr/>
          </p:nvSpPr>
          <p:spPr>
            <a:xfrm>
              <a:off x="1759167" y="4838594"/>
              <a:ext cx="969554" cy="2206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b.l.≈14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23" name="Rettangolo 22"/>
            <p:cNvSpPr/>
            <p:nvPr/>
          </p:nvSpPr>
          <p:spPr>
            <a:xfrm>
              <a:off x="2114767" y="4470294"/>
              <a:ext cx="8427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11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24" name="CasellaDiTesto 24"/>
            <p:cNvSpPr txBox="1"/>
            <p:nvPr/>
          </p:nvSpPr>
          <p:spPr>
            <a:xfrm>
              <a:off x="547973" y="5487123"/>
              <a:ext cx="2478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0</a:t>
              </a:r>
              <a:endParaRPr lang="en-US" sz="1600" dirty="0"/>
            </a:p>
          </p:txBody>
        </p:sp>
        <p:grpSp>
          <p:nvGrpSpPr>
            <p:cNvPr id="26" name="Gruppo 36"/>
            <p:cNvGrpSpPr/>
            <p:nvPr/>
          </p:nvGrpSpPr>
          <p:grpSpPr>
            <a:xfrm>
              <a:off x="872867" y="5435511"/>
              <a:ext cx="337296" cy="390166"/>
              <a:chOff x="2764067" y="4458601"/>
              <a:chExt cx="590644" cy="544317"/>
            </a:xfrm>
          </p:grpSpPr>
          <p:cxnSp>
            <p:nvCxnSpPr>
              <p:cNvPr id="66" name="Connettore 1 65"/>
              <p:cNvCxnSpPr/>
              <p:nvPr/>
            </p:nvCxnSpPr>
            <p:spPr>
              <a:xfrm>
                <a:off x="305983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CasellaDiTesto 66"/>
              <p:cNvSpPr txBox="1"/>
              <p:nvPr/>
            </p:nvSpPr>
            <p:spPr>
              <a:xfrm>
                <a:off x="2764067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10</a:t>
                </a:r>
                <a:endParaRPr lang="en-US" sz="1600" dirty="0"/>
              </a:p>
            </p:txBody>
          </p:sp>
        </p:grpSp>
        <p:grpSp>
          <p:nvGrpSpPr>
            <p:cNvPr id="27" name="Gruppo 37"/>
            <p:cNvGrpSpPr/>
            <p:nvPr/>
          </p:nvGrpSpPr>
          <p:grpSpPr>
            <a:xfrm>
              <a:off x="1245679" y="5435511"/>
              <a:ext cx="337296" cy="390166"/>
              <a:chOff x="3416902" y="4458601"/>
              <a:chExt cx="590644" cy="544317"/>
            </a:xfrm>
          </p:grpSpPr>
          <p:cxnSp>
            <p:nvCxnSpPr>
              <p:cNvPr id="64" name="Connettore 1 15"/>
              <p:cNvCxnSpPr/>
              <p:nvPr/>
            </p:nvCxnSpPr>
            <p:spPr>
              <a:xfrm>
                <a:off x="3707904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CasellaDiTesto 64"/>
              <p:cNvSpPr txBox="1"/>
              <p:nvPr/>
            </p:nvSpPr>
            <p:spPr>
              <a:xfrm>
                <a:off x="3416902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20</a:t>
                </a:r>
                <a:endParaRPr lang="en-US" sz="1600" dirty="0"/>
              </a:p>
            </p:txBody>
          </p:sp>
        </p:grpSp>
        <p:grpSp>
          <p:nvGrpSpPr>
            <p:cNvPr id="28" name="Gruppo 38"/>
            <p:cNvGrpSpPr/>
            <p:nvPr/>
          </p:nvGrpSpPr>
          <p:grpSpPr>
            <a:xfrm>
              <a:off x="1613372" y="5435511"/>
              <a:ext cx="337296" cy="390166"/>
              <a:chOff x="4060774" y="4458601"/>
              <a:chExt cx="590644" cy="544317"/>
            </a:xfrm>
          </p:grpSpPr>
          <p:cxnSp>
            <p:nvCxnSpPr>
              <p:cNvPr id="62" name="Connettore 1 18"/>
              <p:cNvCxnSpPr/>
              <p:nvPr/>
            </p:nvCxnSpPr>
            <p:spPr>
              <a:xfrm>
                <a:off x="4355975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CasellaDiTesto 62"/>
              <p:cNvSpPr txBox="1"/>
              <p:nvPr/>
            </p:nvSpPr>
            <p:spPr>
              <a:xfrm>
                <a:off x="4060774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30</a:t>
                </a:r>
                <a:endParaRPr lang="en-US" sz="1600" dirty="0"/>
              </a:p>
            </p:txBody>
          </p:sp>
        </p:grpSp>
        <p:grpSp>
          <p:nvGrpSpPr>
            <p:cNvPr id="29" name="Gruppo 39"/>
            <p:cNvGrpSpPr/>
            <p:nvPr/>
          </p:nvGrpSpPr>
          <p:grpSpPr>
            <a:xfrm>
              <a:off x="1985862" y="5435511"/>
              <a:ext cx="337296" cy="390166"/>
              <a:chOff x="4713046" y="4458601"/>
              <a:chExt cx="590644" cy="544317"/>
            </a:xfrm>
          </p:grpSpPr>
          <p:cxnSp>
            <p:nvCxnSpPr>
              <p:cNvPr id="60" name="Connettore 1 19"/>
              <p:cNvCxnSpPr/>
              <p:nvPr/>
            </p:nvCxnSpPr>
            <p:spPr>
              <a:xfrm>
                <a:off x="5004048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CasellaDiTesto 60"/>
              <p:cNvSpPr txBox="1"/>
              <p:nvPr/>
            </p:nvSpPr>
            <p:spPr>
              <a:xfrm>
                <a:off x="4713046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40</a:t>
                </a:r>
                <a:endParaRPr lang="en-US" sz="1600" dirty="0"/>
              </a:p>
            </p:txBody>
          </p:sp>
        </p:grpSp>
        <p:grpSp>
          <p:nvGrpSpPr>
            <p:cNvPr id="30" name="Gruppo 40"/>
            <p:cNvGrpSpPr/>
            <p:nvPr/>
          </p:nvGrpSpPr>
          <p:grpSpPr>
            <a:xfrm>
              <a:off x="2355953" y="5435511"/>
              <a:ext cx="337296" cy="390166"/>
              <a:chOff x="5361118" y="4458601"/>
              <a:chExt cx="590644" cy="544317"/>
            </a:xfrm>
          </p:grpSpPr>
          <p:cxnSp>
            <p:nvCxnSpPr>
              <p:cNvPr id="58" name="Connettore 1 22"/>
              <p:cNvCxnSpPr/>
              <p:nvPr/>
            </p:nvCxnSpPr>
            <p:spPr>
              <a:xfrm>
                <a:off x="5652120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CasellaDiTesto 58"/>
              <p:cNvSpPr txBox="1"/>
              <p:nvPr/>
            </p:nvSpPr>
            <p:spPr>
              <a:xfrm>
                <a:off x="5361118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50</a:t>
                </a:r>
                <a:endParaRPr lang="en-US" sz="1600" dirty="0"/>
              </a:p>
            </p:txBody>
          </p:sp>
        </p:grpSp>
        <p:grpSp>
          <p:nvGrpSpPr>
            <p:cNvPr id="34" name="Gruppo 41"/>
            <p:cNvGrpSpPr/>
            <p:nvPr/>
          </p:nvGrpSpPr>
          <p:grpSpPr>
            <a:xfrm>
              <a:off x="2726552" y="5435511"/>
              <a:ext cx="337296" cy="390166"/>
              <a:chOff x="6010078" y="4458601"/>
              <a:chExt cx="590644" cy="544317"/>
            </a:xfrm>
          </p:grpSpPr>
          <p:cxnSp>
            <p:nvCxnSpPr>
              <p:cNvPr id="56" name="Connettore 1 23"/>
              <p:cNvCxnSpPr/>
              <p:nvPr/>
            </p:nvCxnSpPr>
            <p:spPr>
              <a:xfrm>
                <a:off x="630019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CasellaDiTesto 56"/>
              <p:cNvSpPr txBox="1"/>
              <p:nvPr/>
            </p:nvSpPr>
            <p:spPr>
              <a:xfrm>
                <a:off x="6010078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60</a:t>
                </a:r>
                <a:endParaRPr lang="en-US" sz="1600" dirty="0"/>
              </a:p>
            </p:txBody>
          </p:sp>
        </p:grpSp>
        <p:grpSp>
          <p:nvGrpSpPr>
            <p:cNvPr id="35" name="Gruppo 77"/>
            <p:cNvGrpSpPr/>
            <p:nvPr/>
          </p:nvGrpSpPr>
          <p:grpSpPr>
            <a:xfrm>
              <a:off x="667435" y="2819400"/>
              <a:ext cx="2191889" cy="2669817"/>
              <a:chOff x="804447" y="2790932"/>
              <a:chExt cx="2554240" cy="2669817"/>
            </a:xfrm>
          </p:grpSpPr>
          <p:sp>
            <p:nvSpPr>
              <p:cNvPr id="49" name="Figura a mano libera 17"/>
              <p:cNvSpPr/>
              <p:nvPr/>
            </p:nvSpPr>
            <p:spPr>
              <a:xfrm>
                <a:off x="3040063" y="4627674"/>
                <a:ext cx="206299" cy="468595"/>
              </a:xfrm>
              <a:custGeom>
                <a:avLst/>
                <a:gdLst>
                  <a:gd name="connsiteX0" fmla="*/ 0 w 330315"/>
                  <a:gd name="connsiteY0" fmla="*/ 674422 h 674422"/>
                  <a:gd name="connsiteX1" fmla="*/ 53788 w 330315"/>
                  <a:gd name="connsiteY1" fmla="*/ 628909 h 674422"/>
                  <a:gd name="connsiteX2" fmla="*/ 107576 w 330315"/>
                  <a:gd name="connsiteY2" fmla="*/ 550295 h 674422"/>
                  <a:gd name="connsiteX3" fmla="*/ 177915 w 330315"/>
                  <a:gd name="connsiteY3" fmla="*/ 442719 h 674422"/>
                  <a:gd name="connsiteX4" fmla="*/ 260666 w 330315"/>
                  <a:gd name="connsiteY4" fmla="*/ 260666 h 674422"/>
                  <a:gd name="connsiteX5" fmla="*/ 293766 w 330315"/>
                  <a:gd name="connsiteY5" fmla="*/ 153090 h 674422"/>
                  <a:gd name="connsiteX6" fmla="*/ 326867 w 330315"/>
                  <a:gd name="connsiteY6" fmla="*/ 20688 h 674422"/>
                  <a:gd name="connsiteX7" fmla="*/ 314454 w 330315"/>
                  <a:gd name="connsiteY7" fmla="*/ 28963 h 674422"/>
                  <a:gd name="connsiteX0" fmla="*/ 0 w 326867"/>
                  <a:gd name="connsiteY0" fmla="*/ 653734 h 653734"/>
                  <a:gd name="connsiteX1" fmla="*/ 53788 w 326867"/>
                  <a:gd name="connsiteY1" fmla="*/ 608221 h 653734"/>
                  <a:gd name="connsiteX2" fmla="*/ 107576 w 326867"/>
                  <a:gd name="connsiteY2" fmla="*/ 529607 h 653734"/>
                  <a:gd name="connsiteX3" fmla="*/ 177915 w 326867"/>
                  <a:gd name="connsiteY3" fmla="*/ 422031 h 653734"/>
                  <a:gd name="connsiteX4" fmla="*/ 260666 w 326867"/>
                  <a:gd name="connsiteY4" fmla="*/ 239978 h 653734"/>
                  <a:gd name="connsiteX5" fmla="*/ 293766 w 326867"/>
                  <a:gd name="connsiteY5" fmla="*/ 132402 h 653734"/>
                  <a:gd name="connsiteX6" fmla="*/ 326867 w 326867"/>
                  <a:gd name="connsiteY6" fmla="*/ 0 h 653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6867" h="653734">
                    <a:moveTo>
                      <a:pt x="0" y="653734"/>
                    </a:moveTo>
                    <a:cubicBezTo>
                      <a:pt x="17929" y="641321"/>
                      <a:pt x="35859" y="628909"/>
                      <a:pt x="53788" y="608221"/>
                    </a:cubicBezTo>
                    <a:cubicBezTo>
                      <a:pt x="71717" y="587533"/>
                      <a:pt x="86888" y="560639"/>
                      <a:pt x="107576" y="529607"/>
                    </a:cubicBezTo>
                    <a:cubicBezTo>
                      <a:pt x="128264" y="498575"/>
                      <a:pt x="152400" y="470302"/>
                      <a:pt x="177915" y="422031"/>
                    </a:cubicBezTo>
                    <a:cubicBezTo>
                      <a:pt x="203430" y="373760"/>
                      <a:pt x="241357" y="288250"/>
                      <a:pt x="260666" y="239978"/>
                    </a:cubicBezTo>
                    <a:cubicBezTo>
                      <a:pt x="279975" y="191706"/>
                      <a:pt x="282733" y="172398"/>
                      <a:pt x="293766" y="132402"/>
                    </a:cubicBezTo>
                    <a:cubicBezTo>
                      <a:pt x="304799" y="92406"/>
                      <a:pt x="323419" y="20688"/>
                      <a:pt x="326867" y="0"/>
                    </a:cubicBezTo>
                  </a:path>
                </a:pathLst>
              </a:cu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0" name="Connettore 1 18"/>
              <p:cNvCxnSpPr/>
              <p:nvPr/>
            </p:nvCxnSpPr>
            <p:spPr>
              <a:xfrm flipH="1">
                <a:off x="2076968" y="5096269"/>
                <a:ext cx="963096" cy="107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ttore 1 19"/>
              <p:cNvCxnSpPr/>
              <p:nvPr/>
            </p:nvCxnSpPr>
            <p:spPr>
              <a:xfrm flipH="1">
                <a:off x="849894" y="5097349"/>
                <a:ext cx="1227074" cy="30969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ttore 1 20"/>
              <p:cNvCxnSpPr/>
              <p:nvPr/>
            </p:nvCxnSpPr>
            <p:spPr>
              <a:xfrm flipH="1">
                <a:off x="804447" y="5407039"/>
                <a:ext cx="45447" cy="5161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ttore 1 52"/>
              <p:cNvCxnSpPr/>
              <p:nvPr/>
            </p:nvCxnSpPr>
            <p:spPr>
              <a:xfrm flipV="1">
                <a:off x="3274000" y="2980093"/>
                <a:ext cx="0" cy="248065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ttore 1 53"/>
              <p:cNvCxnSpPr/>
              <p:nvPr/>
            </p:nvCxnSpPr>
            <p:spPr>
              <a:xfrm flipV="1">
                <a:off x="3246948" y="2975542"/>
                <a:ext cx="0" cy="165225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Rettangolo 54"/>
              <p:cNvSpPr/>
              <p:nvPr/>
            </p:nvSpPr>
            <p:spPr>
              <a:xfrm>
                <a:off x="2690585" y="2790932"/>
                <a:ext cx="66810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00B050"/>
                    </a:solidFill>
                    <a:latin typeface="Calibri" pitchFamily="34" charset="0"/>
                  </a:rPr>
                  <a:t>4 ns</a:t>
                </a:r>
                <a:endParaRPr lang="en-US" sz="1400" dirty="0">
                  <a:solidFill>
                    <a:srgbClr val="00B050"/>
                  </a:solidFill>
                </a:endParaRPr>
              </a:p>
            </p:txBody>
          </p:sp>
        </p:grpSp>
      </p:grpSp>
      <p:cxnSp>
        <p:nvCxnSpPr>
          <p:cNvPr id="41" name="Connettore 1 19"/>
          <p:cNvCxnSpPr/>
          <p:nvPr/>
        </p:nvCxnSpPr>
        <p:spPr>
          <a:xfrm>
            <a:off x="4379576" y="5438669"/>
            <a:ext cx="0" cy="516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5" cstate="print"/>
          <a:srcRect l="62381" t="9048" r="10491" b="68254"/>
          <a:stretch>
            <a:fillRect/>
          </a:stretch>
        </p:blipFill>
        <p:spPr bwMode="auto">
          <a:xfrm>
            <a:off x="4876800" y="2514600"/>
            <a:ext cx="1447006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2" name="Rectangle 65"/>
          <p:cNvSpPr/>
          <p:nvPr/>
        </p:nvSpPr>
        <p:spPr>
          <a:xfrm>
            <a:off x="1143000" y="990600"/>
            <a:ext cx="769620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2" indent="-457200">
              <a:lnSpc>
                <a:spcPct val="130000"/>
              </a:lnSpc>
              <a:spcAft>
                <a:spcPts val="9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dependence on bunch intensity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 is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very weak for short bunches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but becomes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stronger for relatively larger bunch lengths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2687</TotalTime>
  <Words>8200</Words>
  <Application>Microsoft Office PowerPoint</Application>
  <PresentationFormat>Presentazione su schermo (4:3)</PresentationFormat>
  <Paragraphs>973</Paragraphs>
  <Slides>123</Slides>
  <Notes>107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123</vt:i4>
      </vt:variant>
    </vt:vector>
  </HeadingPairs>
  <TitlesOfParts>
    <vt:vector size="124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  <vt:lpstr>Diapositiva 63</vt:lpstr>
      <vt:lpstr>Diapositiva 64</vt:lpstr>
      <vt:lpstr>Diapositiva 65</vt:lpstr>
      <vt:lpstr>Diapositiva 66</vt:lpstr>
      <vt:lpstr>Diapositiva 67</vt:lpstr>
      <vt:lpstr>Diapositiva 68</vt:lpstr>
      <vt:lpstr>Diapositiva 69</vt:lpstr>
      <vt:lpstr>Diapositiva 70</vt:lpstr>
      <vt:lpstr>Diapositiva 71</vt:lpstr>
      <vt:lpstr>Diapositiva 72</vt:lpstr>
      <vt:lpstr>Diapositiva 73</vt:lpstr>
      <vt:lpstr>Diapositiva 74</vt:lpstr>
      <vt:lpstr>Diapositiva 75</vt:lpstr>
      <vt:lpstr>Diapositiva 76</vt:lpstr>
      <vt:lpstr>Diapositiva 77</vt:lpstr>
      <vt:lpstr>Diapositiva 78</vt:lpstr>
      <vt:lpstr>Diapositiva 79</vt:lpstr>
      <vt:lpstr>Diapositiva 80</vt:lpstr>
      <vt:lpstr>Diapositiva 81</vt:lpstr>
      <vt:lpstr>Diapositiva 82</vt:lpstr>
      <vt:lpstr>Diapositiva 83</vt:lpstr>
      <vt:lpstr>Diapositiva 84</vt:lpstr>
      <vt:lpstr>Diapositiva 85</vt:lpstr>
      <vt:lpstr>Diapositiva 86</vt:lpstr>
      <vt:lpstr>Diapositiva 87</vt:lpstr>
      <vt:lpstr>Diapositiva 88</vt:lpstr>
      <vt:lpstr>Diapositiva 89</vt:lpstr>
      <vt:lpstr>Diapositiva 90</vt:lpstr>
      <vt:lpstr>Diapositiva 91</vt:lpstr>
      <vt:lpstr>Diapositiva 92</vt:lpstr>
      <vt:lpstr>Diapositiva 93</vt:lpstr>
      <vt:lpstr>Diapositiva 94</vt:lpstr>
      <vt:lpstr>Diapositiva 95</vt:lpstr>
      <vt:lpstr>Diapositiva 96</vt:lpstr>
      <vt:lpstr>Diapositiva 97</vt:lpstr>
      <vt:lpstr>Diapositiva 98</vt:lpstr>
      <vt:lpstr>Diapositiva 99</vt:lpstr>
      <vt:lpstr>Diapositiva 100</vt:lpstr>
      <vt:lpstr>Diapositiva 101</vt:lpstr>
      <vt:lpstr>Diapositiva 102</vt:lpstr>
      <vt:lpstr>Diapositiva 103</vt:lpstr>
      <vt:lpstr>Diapositiva 104</vt:lpstr>
      <vt:lpstr>Diapositiva 105</vt:lpstr>
      <vt:lpstr>Diapositiva 106</vt:lpstr>
      <vt:lpstr>Diapositiva 107</vt:lpstr>
      <vt:lpstr>Diapositiva 108</vt:lpstr>
      <vt:lpstr>Diapositiva 109</vt:lpstr>
      <vt:lpstr>Diapositiva 110</vt:lpstr>
      <vt:lpstr>Diapositiva 111</vt:lpstr>
      <vt:lpstr>Diapositiva 112</vt:lpstr>
      <vt:lpstr>Diapositiva 113</vt:lpstr>
      <vt:lpstr>Diapositiva 114</vt:lpstr>
      <vt:lpstr>Diapositiva 115</vt:lpstr>
      <vt:lpstr>Diapositiva 116</vt:lpstr>
      <vt:lpstr>Diapositiva 117</vt:lpstr>
      <vt:lpstr>Diapositiva 118</vt:lpstr>
      <vt:lpstr>Diapositiva 119</vt:lpstr>
      <vt:lpstr>Diapositiva 120</vt:lpstr>
      <vt:lpstr>Diapositiva 121</vt:lpstr>
      <vt:lpstr>Diapositiva 122</vt:lpstr>
      <vt:lpstr>Diapositiva 123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Gianni2</dc:creator>
  <cp:lastModifiedBy>Gianni2</cp:lastModifiedBy>
  <cp:revision>105</cp:revision>
  <dcterms:created xsi:type="dcterms:W3CDTF">2012-07-26T08:03:57Z</dcterms:created>
  <dcterms:modified xsi:type="dcterms:W3CDTF">2013-04-09T07:21:26Z</dcterms:modified>
</cp:coreProperties>
</file>