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314" r:id="rId3"/>
    <p:sldId id="299" r:id="rId4"/>
    <p:sldId id="304" r:id="rId5"/>
    <p:sldId id="305" r:id="rId6"/>
    <p:sldId id="306" r:id="rId7"/>
    <p:sldId id="307" r:id="rId8"/>
    <p:sldId id="308" r:id="rId9"/>
    <p:sldId id="309" r:id="rId10"/>
    <p:sldId id="259" r:id="rId11"/>
    <p:sldId id="261" r:id="rId12"/>
    <p:sldId id="262" r:id="rId13"/>
    <p:sldId id="263" r:id="rId14"/>
    <p:sldId id="265" r:id="rId15"/>
    <p:sldId id="267" r:id="rId16"/>
    <p:sldId id="300" r:id="rId17"/>
    <p:sldId id="268" r:id="rId18"/>
    <p:sldId id="269" r:id="rId19"/>
    <p:sldId id="270" r:id="rId20"/>
    <p:sldId id="271" r:id="rId21"/>
    <p:sldId id="310" r:id="rId22"/>
    <p:sldId id="311" r:id="rId23"/>
    <p:sldId id="272" r:id="rId24"/>
    <p:sldId id="273" r:id="rId25"/>
    <p:sldId id="313" r:id="rId26"/>
    <p:sldId id="31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399"/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1B6D1-2C88-4700-8AFC-2A2527B007CE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098D4-43BB-4A6B-BFF1-89679CA66B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1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212976"/>
            <a:ext cx="7315200" cy="1715259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212976"/>
            <a:ext cx="228600" cy="1715259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373" y="5132699"/>
            <a:ext cx="2560951" cy="51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7" name="Isosceles Triangle 6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Isosceles Triangle 10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</a:t>
            </a:r>
            <a:r>
              <a:rPr lang="fr-FR" smtClean="0"/>
              <a:t>1279669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MSWG, 09/04/2013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020272" y="6356350"/>
            <a:ext cx="1669576" cy="36576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EDMS </a:t>
            </a:r>
            <a:r>
              <a:rPr lang="fr-FR" dirty="0" smtClean="0"/>
              <a:t>1279669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4104456" cy="36576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MSWG, 09/04/2013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196824" y="6356350"/>
            <a:ext cx="574976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356992"/>
            <a:ext cx="6858000" cy="151980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Radiation Survey Results 2013</a:t>
            </a:r>
            <a:br>
              <a:rPr lang="en-US" sz="2800" b="1" dirty="0" smtClean="0"/>
            </a:br>
            <a:r>
              <a:rPr lang="en-US" sz="2000" dirty="0" smtClean="0"/>
              <a:t>Comparison 32h &amp; 2months 2011-12 </a:t>
            </a:r>
            <a:r>
              <a:rPr lang="en-US" sz="2000" dirty="0" err="1" smtClean="0"/>
              <a:t>vs</a:t>
            </a:r>
            <a:r>
              <a:rPr lang="en-US" sz="2000" dirty="0" smtClean="0"/>
              <a:t> 2013</a:t>
            </a:r>
            <a:br>
              <a:rPr lang="en-US" sz="2000" dirty="0" smtClean="0"/>
            </a:br>
            <a:r>
              <a:rPr lang="en-US" sz="2400" dirty="0" smtClean="0"/>
              <a:t>PS Complex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Dumont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10</a:t>
            </a:fld>
            <a:endParaRPr kumimoji="0"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947"/>
            <a:ext cx="8640000" cy="626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11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6" y="396874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683568" y="2780928"/>
            <a:ext cx="576064" cy="216024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4572000" y="2780928"/>
            <a:ext cx="1008112" cy="216024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2123728" y="2780928"/>
            <a:ext cx="576064" cy="1296144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7236296" y="1556792"/>
            <a:ext cx="864096" cy="2088232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12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13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3203848" y="3429000"/>
            <a:ext cx="1224136" cy="1303532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4499992" y="1453177"/>
            <a:ext cx="2016224" cy="2296868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2339752" y="2125467"/>
            <a:ext cx="1343434" cy="1598951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14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4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Multiply 10"/>
          <p:cNvSpPr/>
          <p:nvPr/>
        </p:nvSpPr>
        <p:spPr>
          <a:xfrm>
            <a:off x="1619672" y="4077072"/>
            <a:ext cx="864096" cy="10801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15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25369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ultiply 1"/>
          <p:cNvSpPr/>
          <p:nvPr/>
        </p:nvSpPr>
        <p:spPr>
          <a:xfrm>
            <a:off x="1619672" y="3356992"/>
            <a:ext cx="864096" cy="10801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71600" y="1988840"/>
            <a:ext cx="4608512" cy="1512168"/>
          </a:xfrm>
          <a:prstGeom prst="rect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Ring: Analysis of survey data</a:t>
            </a:r>
            <a:endParaRPr lang="en-US" dirty="0"/>
          </a:p>
        </p:txBody>
      </p:sp>
      <p:graphicFrame>
        <p:nvGraphicFramePr>
          <p:cNvPr id="7" name="Group 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239746"/>
              </p:ext>
            </p:extLst>
          </p:nvPr>
        </p:nvGraphicFramePr>
        <p:xfrm>
          <a:off x="539552" y="1449285"/>
          <a:ext cx="7121271" cy="4572003"/>
        </p:xfrm>
        <a:graphic>
          <a:graphicData uri="http://schemas.openxmlformats.org/drawingml/2006/table">
            <a:tbl>
              <a:tblPr/>
              <a:tblGrid>
                <a:gridCol w="2774950"/>
                <a:gridCol w="1050671"/>
                <a:gridCol w="1073150"/>
                <a:gridCol w="76200"/>
                <a:gridCol w="1073150"/>
                <a:gridCol w="1073150"/>
              </a:tblGrid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17/11/2011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18/12/2012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17/01/2012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25/02/2013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Average dose rate [µ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Sv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/h]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267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122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Median dose rate [µ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Sv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/h]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70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Maximum level [µSv/h]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3978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1954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2. point [µSv/h]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3282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3. point [µSv/h]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3182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Dose rate &gt; 1000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500 &lt; Dose rate &lt; 1000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100 &lt; Dose rate &lt; 500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21%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 &lt; Dose rate &lt; 100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50%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Dose rate &lt; 25 µSv/h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6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17%</a:t>
                      </a:r>
                      <a:endParaRPr kumimoji="0" lang="en-US" sz="16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16</a:t>
            </a:fld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17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18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0" y="42946"/>
            <a:ext cx="8640000" cy="626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19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5220072" y="3429000"/>
            <a:ext cx="3456384" cy="1584176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3059832" y="1248135"/>
            <a:ext cx="1008112" cy="2832632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</a:t>
            </a:r>
            <a:r>
              <a:rPr lang="en-GB" dirty="0" smtClean="0"/>
              <a:t>Survey method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</a:t>
            </a:fld>
            <a:endParaRPr kumimoji="0"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2168922"/>
            <a:ext cx="4041775" cy="3031331"/>
          </a:xfrm>
        </p:spPr>
      </p:pic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4031304" cy="4600168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Automess</a:t>
            </a:r>
            <a:r>
              <a:rPr lang="fr-FR" sz="2400" dirty="0" smtClean="0"/>
              <a:t> AD6</a:t>
            </a:r>
          </a:p>
          <a:p>
            <a:r>
              <a:rPr lang="fr-FR" sz="2400" dirty="0" smtClean="0"/>
              <a:t>40cm « Gabarit »</a:t>
            </a:r>
          </a:p>
          <a:p>
            <a:r>
              <a:rPr lang="fr-FR" sz="2400" dirty="0" err="1" smtClean="0"/>
              <a:t>Upstream</a:t>
            </a:r>
            <a:r>
              <a:rPr lang="fr-FR" sz="2400" dirty="0"/>
              <a:t> </a:t>
            </a:r>
            <a:r>
              <a:rPr lang="fr-FR" sz="2400" dirty="0" smtClean="0"/>
              <a:t>– </a:t>
            </a:r>
            <a:r>
              <a:rPr lang="fr-FR" sz="2400" dirty="0" err="1" smtClean="0"/>
              <a:t>downstream</a:t>
            </a:r>
            <a:r>
              <a:rPr lang="fr-FR" sz="2400" dirty="0" smtClean="0"/>
              <a:t> of all the main </a:t>
            </a:r>
            <a:r>
              <a:rPr lang="fr-FR" sz="2400" dirty="0" err="1" smtClean="0"/>
              <a:t>elements</a:t>
            </a:r>
            <a:endParaRPr lang="fr-FR" sz="2400" dirty="0" smtClean="0"/>
          </a:p>
          <a:p>
            <a:r>
              <a:rPr lang="fr-FR" sz="2400" dirty="0" smtClean="0"/>
              <a:t>Values </a:t>
            </a:r>
            <a:r>
              <a:rPr lang="fr-FR" sz="2400" dirty="0" err="1" smtClean="0"/>
              <a:t>referenced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element</a:t>
            </a:r>
            <a:r>
              <a:rPr lang="fr-FR" sz="2400" dirty="0" smtClean="0"/>
              <a:t> </a:t>
            </a:r>
            <a:r>
              <a:rPr lang="fr-FR" sz="2400" dirty="0" err="1" smtClean="0"/>
              <a:t>names</a:t>
            </a:r>
            <a:r>
              <a:rPr lang="fr-FR" sz="2400" dirty="0" smtClean="0"/>
              <a:t> and relative position</a:t>
            </a:r>
          </a:p>
          <a:p>
            <a:r>
              <a:rPr lang="fr-FR" sz="2400" dirty="0" err="1" smtClean="0"/>
              <a:t>Pictures</a:t>
            </a:r>
            <a:r>
              <a:rPr lang="fr-FR" sz="2400" dirty="0" smtClean="0"/>
              <a:t> for a </a:t>
            </a:r>
            <a:r>
              <a:rPr lang="fr-FR" sz="2400" dirty="0" err="1" smtClean="0"/>
              <a:t>better</a:t>
            </a:r>
            <a:r>
              <a:rPr lang="fr-FR" sz="2400" dirty="0"/>
              <a:t> </a:t>
            </a:r>
            <a:r>
              <a:rPr lang="fr-FR" sz="2400" dirty="0" err="1"/>
              <a:t>reproducibility</a:t>
            </a:r>
            <a:endParaRPr lang="fr-FR" sz="2400" dirty="0" smtClean="0"/>
          </a:p>
          <a:p>
            <a:r>
              <a:rPr lang="fr-FR" sz="2400" dirty="0" smtClean="0"/>
              <a:t>« RASU » </a:t>
            </a:r>
            <a:r>
              <a:rPr lang="fr-FR" sz="2400" dirty="0"/>
              <a:t>system for data </a:t>
            </a:r>
            <a:r>
              <a:rPr lang="fr-FR" sz="2400" dirty="0" err="1"/>
              <a:t>registering</a:t>
            </a:r>
            <a:endParaRPr lang="fr-FR" sz="2400" dirty="0"/>
          </a:p>
          <a:p>
            <a:endParaRPr lang="fr-FR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0141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20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4499992" y="2204864"/>
            <a:ext cx="936104" cy="288032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" name="Oval 11"/>
          <p:cNvSpPr/>
          <p:nvPr/>
        </p:nvSpPr>
        <p:spPr>
          <a:xfrm>
            <a:off x="1417978" y="1628800"/>
            <a:ext cx="720080" cy="792088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21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76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22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44624"/>
            <a:ext cx="866775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85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23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5004048" y="3861048"/>
            <a:ext cx="3456384" cy="1008112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2987824" y="1196752"/>
            <a:ext cx="1080120" cy="3024336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6228184" y="3284984"/>
            <a:ext cx="792088" cy="864096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24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6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4355976" y="2132856"/>
            <a:ext cx="936104" cy="288032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" name="Oval 11"/>
          <p:cNvSpPr/>
          <p:nvPr/>
        </p:nvSpPr>
        <p:spPr>
          <a:xfrm>
            <a:off x="1331640" y="1736812"/>
            <a:ext cx="720080" cy="792088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5580112" y="1628800"/>
            <a:ext cx="1224136" cy="900100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1475656" y="2285256"/>
            <a:ext cx="2304256" cy="128776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25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17" y="189320"/>
            <a:ext cx="8627263" cy="61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2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26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68" y="188640"/>
            <a:ext cx="8651020" cy="61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val 14"/>
          <p:cNvSpPr/>
          <p:nvPr/>
        </p:nvSpPr>
        <p:spPr>
          <a:xfrm>
            <a:off x="971600" y="1988840"/>
            <a:ext cx="2664296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1187624" y="1556792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x 2 to 3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72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PS Booster: Analysis of survey data</a:t>
            </a:r>
            <a:endParaRPr lang="en-US" sz="2800" dirty="0"/>
          </a:p>
        </p:txBody>
      </p:sp>
      <p:graphicFrame>
        <p:nvGraphicFramePr>
          <p:cNvPr id="7" name="Group 3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736997"/>
              </p:ext>
            </p:extLst>
          </p:nvPr>
        </p:nvGraphicFramePr>
        <p:xfrm>
          <a:off x="650776" y="1340768"/>
          <a:ext cx="6754450" cy="4915531"/>
        </p:xfrm>
        <a:graphic>
          <a:graphicData uri="http://schemas.openxmlformats.org/drawingml/2006/table">
            <a:tbl>
              <a:tblPr/>
              <a:tblGrid>
                <a:gridCol w="2408129"/>
                <a:gridCol w="1050671"/>
                <a:gridCol w="1073150"/>
                <a:gridCol w="76200"/>
                <a:gridCol w="1073150"/>
                <a:gridCol w="1073150"/>
              </a:tblGrid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22/11/2011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18/12/2012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20/01/2012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18/02/2013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Average dose rate [µSv/h]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Median dose rate [µSv/h]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Maximum level [µSv/h]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6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max. point [µ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Sv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/h]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max. point [µ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Sv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/h]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Dose rate &gt; 1000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500 &lt; Dose rate &lt; 1000 µ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Sv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/h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 &lt; Dose rate &lt; 500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 &lt; Dose rate &lt; 100 µSv/h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Dose rate &lt; 25 µSv/h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4</a:t>
            </a:fld>
            <a:endParaRPr kumimoji="0" lang="en-US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44624"/>
            <a:ext cx="866775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4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5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6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683568" y="2780928"/>
            <a:ext cx="576064" cy="216024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4572000" y="2780928"/>
            <a:ext cx="1008112" cy="2160240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2123728" y="2780928"/>
            <a:ext cx="576064" cy="1296144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7236296" y="1340768"/>
            <a:ext cx="864096" cy="2088232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5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6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7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3347864" y="2564904"/>
            <a:ext cx="1512168" cy="2376264"/>
          </a:xfrm>
          <a:prstGeom prst="ellipse">
            <a:avLst/>
          </a:prstGeom>
          <a:solidFill>
            <a:srgbClr val="C0E399">
              <a:alpha val="40000"/>
            </a:srgbClr>
          </a:solidFill>
          <a:ln>
            <a:solidFill>
              <a:srgbClr val="92D05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4596718" y="1988840"/>
            <a:ext cx="2063514" cy="936104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292462" y="1340768"/>
            <a:ext cx="1343434" cy="1598951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56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34412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11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196824" y="6356350"/>
            <a:ext cx="574976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9</a:t>
            </a:fld>
            <a:endParaRPr kumimoji="0"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020272" y="6356350"/>
            <a:ext cx="1669576" cy="365760"/>
          </a:xfrm>
        </p:spPr>
        <p:txBody>
          <a:bodyPr/>
          <a:lstStyle/>
          <a:p>
            <a:r>
              <a:rPr lang="en-US" dirty="0"/>
              <a:t>EDMS </a:t>
            </a:r>
            <a:r>
              <a:rPr lang="en-US" dirty="0" smtClean="0"/>
              <a:t>1279669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lang="en-US" dirty="0" smtClean="0"/>
              <a:t>MSWG, 09/04/2013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875"/>
            <a:ext cx="8825369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827584" y="1340768"/>
            <a:ext cx="4032448" cy="3456384"/>
          </a:xfrm>
          <a:prstGeom prst="ellipse">
            <a:avLst/>
          </a:prstGeom>
          <a:solidFill>
            <a:srgbClr val="FFA3A3">
              <a:alpha val="40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2109</TotalTime>
  <Words>440</Words>
  <Application>Microsoft Office PowerPoint</Application>
  <PresentationFormat>On-screen Show (4:3)</PresentationFormat>
  <Paragraphs>203</Paragraphs>
  <Slides>26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Origin</vt:lpstr>
      <vt:lpstr>Radiation Survey Results 2013 Comparison 32h &amp; 2months 2011-12 vs 2013 PS Complex</vt:lpstr>
      <vt:lpstr>Radiation Survey method</vt:lpstr>
      <vt:lpstr>PS Booster: Analysis of survey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 Ring: Analysis of survey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Widorski</dc:creator>
  <cp:lastModifiedBy>Gerald Dumont</cp:lastModifiedBy>
  <cp:revision>198</cp:revision>
  <dcterms:created xsi:type="dcterms:W3CDTF">2010-11-05T18:40:56Z</dcterms:created>
  <dcterms:modified xsi:type="dcterms:W3CDTF">2013-04-26T14:47:06Z</dcterms:modified>
</cp:coreProperties>
</file>