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75" r:id="rId4"/>
    <p:sldId id="289" r:id="rId5"/>
    <p:sldId id="288" r:id="rId6"/>
    <p:sldId id="276" r:id="rId7"/>
    <p:sldId id="277" r:id="rId8"/>
    <p:sldId id="278" r:id="rId9"/>
    <p:sldId id="286" r:id="rId10"/>
    <p:sldId id="284" r:id="rId11"/>
    <p:sldId id="287" r:id="rId12"/>
    <p:sldId id="285" r:id="rId13"/>
    <p:sldId id="283" r:id="rId14"/>
    <p:sldId id="280" r:id="rId15"/>
    <p:sldId id="267" r:id="rId16"/>
    <p:sldId id="266" r:id="rId17"/>
    <p:sldId id="268" r:id="rId18"/>
    <p:sldId id="271" r:id="rId19"/>
    <p:sldId id="281" r:id="rId20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E276FAE-54B5-41B3-B389-8279BA4922F6}">
          <p14:sldIdLst>
            <p14:sldId id="256"/>
            <p14:sldId id="257"/>
            <p14:sldId id="275"/>
            <p14:sldId id="289"/>
            <p14:sldId id="288"/>
            <p14:sldId id="276"/>
            <p14:sldId id="277"/>
            <p14:sldId id="278"/>
            <p14:sldId id="286"/>
            <p14:sldId id="284"/>
            <p14:sldId id="287"/>
            <p14:sldId id="285"/>
            <p14:sldId id="283"/>
            <p14:sldId id="280"/>
            <p14:sldId id="267"/>
            <p14:sldId id="266"/>
            <p14:sldId id="268"/>
            <p14:sldId id="271"/>
            <p14:sldId id="28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416AA7-D33E-4B1B-B9C5-867361015D74}" type="datetimeFigureOut">
              <a:rPr lang="en-GB" smtClean="0"/>
              <a:t>21/03/2013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6E2CD-FD10-423E-BD6B-48C1A41EE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463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2A058B-61A0-44E0-B72F-86F8B205C80C}" type="datetimeFigureOut">
              <a:rPr lang="en-GB" smtClean="0"/>
              <a:t>21/03/2013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A22A40-05DA-484D-B0F9-53DE2AD44C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875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22A40-05DA-484D-B0F9-53DE2AD44C2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403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6. 3. 2013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Thomas Otto (TE Safety Officer)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ta.cern.ch/" TargetMode="External"/><Relationship Id="rId2" Type="http://schemas.openxmlformats.org/officeDocument/2006/relationships/hyperlink" Target="https://sir.cern.ch/" TargetMode="Externa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ta.cern.ch/" TargetMode="External"/><Relationship Id="rId2" Type="http://schemas.openxmlformats.org/officeDocument/2006/relationships/hyperlink" Target="https://sir.cern.ch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Isabelle.cusato@cern.ch" TargetMode="External"/><Relationship Id="rId4" Type="http://schemas.openxmlformats.org/officeDocument/2006/relationships/hyperlink" Target="mailto:Safety.training@cern.ch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ir.cern.ch/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Safety.Training@cern.ch" TargetMode="External"/><Relationship Id="rId2" Type="http://schemas.openxmlformats.org/officeDocument/2006/relationships/hyperlink" Target="mailto:Isabelle.Cusato@cern.ch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ta.cern.ch/" TargetMode="External"/><Relationship Id="rId2" Type="http://schemas.openxmlformats.org/officeDocument/2006/relationships/hyperlink" Target="https://sir.cern.ch/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118178" y="4525817"/>
            <a:ext cx="2225386" cy="28632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118178" y="3676073"/>
            <a:ext cx="2225386" cy="28632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145309" y="2757054"/>
            <a:ext cx="2037774" cy="28632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Radiation </a:t>
            </a:r>
            <a:r>
              <a:rPr lang="en-US" dirty="0"/>
              <a:t>Areas in </a:t>
            </a:r>
            <a:r>
              <a:rPr lang="en-US" i="1" dirty="0"/>
              <a:t>LHC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774" y="1173935"/>
            <a:ext cx="7921625" cy="485741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Radiation areas in LHC are in g</a:t>
            </a:r>
            <a:r>
              <a:rPr lang="en-US" b="1" dirty="0" smtClean="0"/>
              <a:t>eneral Supervised areas</a:t>
            </a:r>
          </a:p>
          <a:p>
            <a:endParaRPr lang="en-US" b="1" dirty="0" smtClean="0"/>
          </a:p>
          <a:p>
            <a:r>
              <a:rPr lang="en-US" b="1" dirty="0" smtClean="0"/>
              <a:t>The exceptions are:</a:t>
            </a:r>
          </a:p>
          <a:p>
            <a:endParaRPr lang="en-US" b="1" dirty="0"/>
          </a:p>
          <a:p>
            <a:r>
              <a:rPr lang="en-US" b="1" dirty="0" smtClean="0"/>
              <a:t>Point </a:t>
            </a:r>
            <a:r>
              <a:rPr lang="en-US" b="1" dirty="0"/>
              <a:t>3</a:t>
            </a:r>
            <a:r>
              <a:rPr lang="en-US" dirty="0"/>
              <a:t>: R34/R36/R37/R38 (collimators</a:t>
            </a:r>
            <a:r>
              <a:rPr lang="en-US" dirty="0" smtClean="0"/>
              <a:t>)  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Controlled area</a:t>
            </a:r>
            <a:endParaRPr lang="en-GB" b="1" dirty="0">
              <a:solidFill>
                <a:srgbClr val="00B050"/>
              </a:solidFill>
            </a:endParaRPr>
          </a:p>
          <a:p>
            <a:pPr lvl="1"/>
            <a:endParaRPr lang="en-US" dirty="0" smtClean="0"/>
          </a:p>
          <a:p>
            <a:r>
              <a:rPr lang="en-US" b="1" dirty="0"/>
              <a:t>Point 6</a:t>
            </a:r>
            <a:r>
              <a:rPr lang="en-US" dirty="0"/>
              <a:t>: TD62/UD62 et TD68/UD68 (dump caverns</a:t>
            </a:r>
            <a:r>
              <a:rPr lang="en-US" dirty="0" smtClean="0"/>
              <a:t>)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Limited stay area</a:t>
            </a:r>
            <a:endParaRPr lang="en-US" b="1" dirty="0">
              <a:solidFill>
                <a:srgbClr val="FFFF00"/>
              </a:solidFill>
            </a:endParaRPr>
          </a:p>
          <a:p>
            <a:pPr lvl="1"/>
            <a:endParaRPr lang="en-US" dirty="0" smtClean="0"/>
          </a:p>
          <a:p>
            <a:pPr marL="448056" lvl="1" indent="0">
              <a:buNone/>
            </a:pPr>
            <a:r>
              <a:rPr lang="en-US" b="1" dirty="0"/>
              <a:t>Point 7:</a:t>
            </a:r>
            <a:r>
              <a:rPr lang="en-US" dirty="0"/>
              <a:t> </a:t>
            </a:r>
            <a:r>
              <a:rPr lang="en-US" dirty="0" smtClean="0"/>
              <a:t>R771</a:t>
            </a:r>
            <a:r>
              <a:rPr lang="en-US" dirty="0"/>
              <a:t>, UJ76, </a:t>
            </a:r>
            <a:r>
              <a:rPr lang="en-US" dirty="0" smtClean="0"/>
              <a:t>R74/R76  </a:t>
            </a:r>
          </a:p>
          <a:p>
            <a:pPr marL="448056" lvl="1" indent="0">
              <a:buNone/>
            </a:pPr>
            <a:r>
              <a:rPr lang="en-US" sz="2900" b="1" dirty="0" smtClean="0">
                <a:solidFill>
                  <a:srgbClr val="FFFF00"/>
                </a:solidFill>
              </a:rPr>
              <a:t>Limited </a:t>
            </a:r>
            <a:r>
              <a:rPr lang="en-US" sz="2900" b="1" dirty="0">
                <a:solidFill>
                  <a:srgbClr val="FFFF00"/>
                </a:solidFill>
              </a:rPr>
              <a:t>stay area</a:t>
            </a:r>
          </a:p>
          <a:p>
            <a:pPr marL="448056" lvl="1" indent="0">
              <a:buNone/>
            </a:pPr>
            <a:endParaRPr lang="en-US" dirty="0"/>
          </a:p>
          <a:p>
            <a:pPr marL="635508" lvl="2" indent="0">
              <a:buNone/>
            </a:pPr>
            <a:r>
              <a:rPr lang="en-US" dirty="0"/>
              <a:t> </a:t>
            </a:r>
          </a:p>
          <a:p>
            <a:pPr lvl="1"/>
            <a:endParaRPr lang="en-US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AutoShape 2" descr="https://rp-lhc-rad-class-new.web.cern.ch/rp-lhc-rad-class-new/show-map-raisin.php?id=data/pt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4" descr="https://rp-lhc-rad-class-new.web.cern.ch/rp-lhc-rad-class-new/show-map-raisin.php?id=data/pt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6" descr="https://rp-lhc-rad-class-new.web.cern.ch/rp-lhc-rad-class-new/show-map-raisin.php?id=data/pt1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64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Radiation </a:t>
            </a:r>
            <a:r>
              <a:rPr lang="en-US" dirty="0"/>
              <a:t>Areas in </a:t>
            </a:r>
            <a:r>
              <a:rPr lang="en-US" i="1" dirty="0"/>
              <a:t>LHC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775" y="1173935"/>
            <a:ext cx="7758112" cy="1633405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/>
              <a:t>Point 3</a:t>
            </a:r>
            <a:r>
              <a:rPr lang="en-US" dirty="0"/>
              <a:t>: R34/R36/R37/R38 (collimators)</a:t>
            </a:r>
            <a:endParaRPr lang="en-GB" dirty="0"/>
          </a:p>
          <a:p>
            <a:pPr lvl="1"/>
            <a:r>
              <a:rPr lang="en-US" dirty="0" smtClean="0"/>
              <a:t>Passage </a:t>
            </a:r>
            <a:r>
              <a:rPr lang="en-US" dirty="0"/>
              <a:t>permitted with “supervised areas course”</a:t>
            </a:r>
          </a:p>
          <a:p>
            <a:pPr lvl="1"/>
            <a:r>
              <a:rPr lang="en-US" dirty="0"/>
              <a:t>Work requires “</a:t>
            </a:r>
            <a:r>
              <a:rPr lang="en-US" b="1" dirty="0"/>
              <a:t>controlled areas course</a:t>
            </a:r>
            <a:r>
              <a:rPr lang="en-US" dirty="0"/>
              <a:t>” and Work- and Dose Planning (WDP) associated to IMPACT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AutoShape 2" descr="https://rp-lhc-rad-class-new.web.cern.ch/rp-lhc-rad-class-new/show-map-raisin.php?id=data/pt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4" descr="https://rp-lhc-rad-class-new.web.cern.ch/rp-lhc-rad-class-new/show-map-raisin.php?id=data/pt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6" descr="https://rp-lhc-rad-class-new.web.cern.ch/rp-lhc-rad-class-new/show-map-raisin.php?id=data/pt1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2681841"/>
            <a:ext cx="5570311" cy="3495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38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Controlled Radiation Areas in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0" y="1318253"/>
            <a:ext cx="4298496" cy="4089222"/>
          </a:xfrm>
        </p:spPr>
        <p:txBody>
          <a:bodyPr>
            <a:normAutofit/>
          </a:bodyPr>
          <a:lstStyle/>
          <a:p>
            <a:r>
              <a:rPr lang="en-US" b="1" dirty="0"/>
              <a:t>Point 6</a:t>
            </a:r>
            <a:r>
              <a:rPr lang="en-US" dirty="0"/>
              <a:t>: TD62/UD62 et TD68/UD68 (dump caverns)</a:t>
            </a:r>
          </a:p>
          <a:p>
            <a:pPr lvl="1"/>
            <a:r>
              <a:rPr lang="en-US" dirty="0" smtClean="0"/>
              <a:t>Work </a:t>
            </a:r>
            <a:r>
              <a:rPr lang="en-US" dirty="0"/>
              <a:t>requires “</a:t>
            </a:r>
            <a:r>
              <a:rPr lang="en-US" b="1" dirty="0"/>
              <a:t>controlled areas course</a:t>
            </a:r>
            <a:r>
              <a:rPr lang="en-US" dirty="0"/>
              <a:t>” and Work- and Dose Planning (WDP) associated to IMPACT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AutoShape 2" descr="https://rp-lhc-rad-class-new.web.cern.ch/rp-lhc-rad-class-new/show-map-raisin.php?id=data/pt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4" descr="https://rp-lhc-rad-class-new.web.cern.ch/rp-lhc-rad-class-new/show-map-raisin.php?id=data/pt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6" descr="https://rp-lhc-rad-class-new.web.cern.ch/rp-lhc-rad-class-new/show-map-raisin.php?id=data/pt1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3106" y="1318801"/>
            <a:ext cx="4780894" cy="4528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72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Controlled Radiation Areas in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064" y="1318801"/>
            <a:ext cx="3252651" cy="4667421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US" b="1" dirty="0"/>
              <a:t>Point 7:</a:t>
            </a:r>
            <a:r>
              <a:rPr lang="en-US" dirty="0"/>
              <a:t> </a:t>
            </a:r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R771</a:t>
            </a:r>
            <a:r>
              <a:rPr lang="en-US" dirty="0"/>
              <a:t>, UJ76, </a:t>
            </a:r>
            <a:r>
              <a:rPr lang="en-US" dirty="0" smtClean="0"/>
              <a:t>R74/R76</a:t>
            </a:r>
          </a:p>
          <a:p>
            <a:pPr marL="448056" lvl="1" indent="0">
              <a:buNone/>
            </a:pPr>
            <a:r>
              <a:rPr lang="en-US" dirty="0" smtClean="0"/>
              <a:t> </a:t>
            </a:r>
            <a:r>
              <a:rPr lang="en-US" dirty="0"/>
              <a:t>Radiation veto until 1. 7. 2013</a:t>
            </a:r>
          </a:p>
          <a:p>
            <a:pPr marL="448056" lvl="1" indent="0">
              <a:buNone/>
            </a:pPr>
            <a:r>
              <a:rPr lang="en-US" dirty="0"/>
              <a:t>Only exceptional passages afterwards</a:t>
            </a:r>
          </a:p>
          <a:p>
            <a:pPr marL="448056" lvl="1" indent="0">
              <a:buNone/>
            </a:pPr>
            <a:r>
              <a:rPr lang="en-US" dirty="0"/>
              <a:t>Every access requires WDP associated to IMPACT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274" y="1715758"/>
            <a:ext cx="5800725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87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Safety Training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Access to LHC accelerator areas</a:t>
            </a:r>
            <a:r>
              <a:rPr lang="en-US" dirty="0" smtClean="0"/>
              <a:t>:</a:t>
            </a:r>
          </a:p>
          <a:p>
            <a:r>
              <a:rPr lang="en-US" dirty="0" smtClean="0"/>
              <a:t>Non-electricians</a:t>
            </a:r>
            <a:endParaRPr lang="en-US" dirty="0" smtClean="0"/>
          </a:p>
          <a:p>
            <a:pPr lvl="1"/>
            <a:r>
              <a:rPr lang="en-US" dirty="0" smtClean="0"/>
              <a:t>CERN Personnel: </a:t>
            </a:r>
            <a:r>
              <a:rPr lang="en-US" b="1" dirty="0" smtClean="0"/>
              <a:t>Electrical Safety Awareness</a:t>
            </a:r>
            <a:r>
              <a:rPr lang="en-US" dirty="0" smtClean="0"/>
              <a:t>, </a:t>
            </a:r>
            <a:r>
              <a:rPr lang="en-US" sz="2400" b="1" dirty="0">
                <a:hlinkClick r:id="rId2"/>
              </a:rPr>
              <a:t>https://sir.cern.ch</a:t>
            </a:r>
            <a:r>
              <a:rPr lang="en-US" sz="2400" b="1" dirty="0" smtClean="0">
                <a:hlinkClick r:id="rId2"/>
              </a:rPr>
              <a:t>/</a:t>
            </a:r>
            <a:endParaRPr lang="en-US" sz="2400" b="1" dirty="0" smtClean="0"/>
          </a:p>
          <a:p>
            <a:pPr lvl="1"/>
            <a:r>
              <a:rPr lang="en-US" dirty="0" smtClean="0"/>
              <a:t>Contractors: </a:t>
            </a:r>
            <a:r>
              <a:rPr lang="en-US" b="1" dirty="0" smtClean="0"/>
              <a:t>Electrical Habilitation H0B0 </a:t>
            </a:r>
            <a:r>
              <a:rPr lang="en-US" dirty="0" smtClean="0"/>
              <a:t>by employer after </a:t>
            </a:r>
            <a:r>
              <a:rPr lang="en-US" dirty="0"/>
              <a:t>mandatory training </a:t>
            </a:r>
            <a:endParaRPr lang="en-US" dirty="0" smtClean="0"/>
          </a:p>
          <a:p>
            <a:pPr lvl="1"/>
            <a:r>
              <a:rPr lang="en-US" dirty="0" err="1" smtClean="0"/>
              <a:t>Temporaires</a:t>
            </a:r>
            <a:r>
              <a:rPr lang="en-US" dirty="0" smtClean="0"/>
              <a:t>: </a:t>
            </a:r>
            <a:r>
              <a:rPr lang="en-US" dirty="0"/>
              <a:t>Electrical Habilitation </a:t>
            </a:r>
            <a:r>
              <a:rPr lang="en-US" dirty="0" smtClean="0"/>
              <a:t>H0B0, may follow </a:t>
            </a:r>
            <a:r>
              <a:rPr lang="en-US" dirty="0"/>
              <a:t>mandatory </a:t>
            </a:r>
            <a:r>
              <a:rPr lang="en-US" dirty="0" smtClean="0"/>
              <a:t>training at CERN, 1.5 days</a:t>
            </a:r>
          </a:p>
          <a:p>
            <a:r>
              <a:rPr lang="en-US" dirty="0" smtClean="0"/>
              <a:t>Electricians, “travail </a:t>
            </a:r>
            <a:r>
              <a:rPr lang="en-US" dirty="0" err="1" smtClean="0"/>
              <a:t>d’ordre</a:t>
            </a:r>
            <a:r>
              <a:rPr lang="en-US" dirty="0" smtClean="0"/>
              <a:t> </a:t>
            </a:r>
            <a:r>
              <a:rPr lang="en-US" dirty="0" err="1" smtClean="0"/>
              <a:t>electrique</a:t>
            </a:r>
            <a:r>
              <a:rPr lang="en-US" dirty="0" smtClean="0"/>
              <a:t>”</a:t>
            </a:r>
          </a:p>
          <a:p>
            <a:pPr lvl="1"/>
            <a:r>
              <a:rPr lang="en-US" b="1" dirty="0" smtClean="0"/>
              <a:t>Electrical Habilitation</a:t>
            </a:r>
            <a:r>
              <a:rPr lang="en-US" dirty="0" smtClean="0"/>
              <a:t> according to needs, by employer (CERN: Group Leader) after mandatory training, 2-4 days</a:t>
            </a:r>
            <a:endParaRPr lang="en-US" dirty="0"/>
          </a:p>
          <a:p>
            <a:pPr lvl="1"/>
            <a:r>
              <a:rPr lang="en-US" dirty="0" smtClean="0"/>
              <a:t>CERN: </a:t>
            </a:r>
            <a:r>
              <a:rPr lang="en-US" sz="2400" b="1" dirty="0">
                <a:hlinkClick r:id="rId3"/>
              </a:rPr>
              <a:t>https://cta.cern.ch</a:t>
            </a:r>
            <a:r>
              <a:rPr lang="en-US" b="1" dirty="0"/>
              <a:t/>
            </a:r>
            <a:br>
              <a:rPr lang="en-US" b="1" dirty="0"/>
            </a:b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94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are the Safety Courses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04800" y="1489364"/>
            <a:ext cx="3810000" cy="4525963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US" b="1" dirty="0"/>
              <a:t>Electronic platform SIR, self-learning</a:t>
            </a:r>
            <a:r>
              <a:rPr lang="en-US" b="1" dirty="0" smtClean="0"/>
              <a:t>:</a:t>
            </a:r>
          </a:p>
          <a:p>
            <a:pPr marL="36576" lvl="1" indent="0">
              <a:buSzPct val="80000"/>
              <a:buNone/>
            </a:pPr>
            <a:r>
              <a:rPr lang="en-US" dirty="0">
                <a:hlinkClick r:id="rId2"/>
              </a:rPr>
              <a:t>https://sir.cern.ch/</a:t>
            </a:r>
            <a:endParaRPr lang="en-US" dirty="0"/>
          </a:p>
          <a:p>
            <a:pPr marL="36576" indent="0">
              <a:buNone/>
            </a:pPr>
            <a:endParaRPr lang="en-US" b="1" dirty="0"/>
          </a:p>
          <a:p>
            <a:pPr lvl="1"/>
            <a:r>
              <a:rPr lang="en-US" dirty="0" smtClean="0"/>
              <a:t>CERN Safety Introduction </a:t>
            </a:r>
          </a:p>
          <a:p>
            <a:pPr lvl="1"/>
            <a:r>
              <a:rPr lang="en-US" dirty="0" smtClean="0"/>
              <a:t>E-learning </a:t>
            </a:r>
            <a:r>
              <a:rPr lang="en-US" dirty="0" smtClean="0"/>
              <a:t>LS1</a:t>
            </a:r>
          </a:p>
          <a:p>
            <a:pPr lvl="1"/>
            <a:r>
              <a:rPr lang="en-US" dirty="0" smtClean="0"/>
              <a:t>Level 4 for LHC Exp. and/or injectors</a:t>
            </a:r>
            <a:endParaRPr lang="en-US" dirty="0"/>
          </a:p>
          <a:p>
            <a:pPr lvl="1"/>
            <a:r>
              <a:rPr lang="en-US" dirty="0" smtClean="0"/>
              <a:t>Electrical </a:t>
            </a:r>
            <a:r>
              <a:rPr lang="en-US" dirty="0"/>
              <a:t>Safety Awareness </a:t>
            </a:r>
            <a:endParaRPr lang="en-US" dirty="0" smtClean="0"/>
          </a:p>
          <a:p>
            <a:pPr lvl="1"/>
            <a:r>
              <a:rPr lang="en-US" dirty="0" smtClean="0">
                <a:sym typeface="Verdana" pitchFamily="-106" charset="0"/>
              </a:rPr>
              <a:t>Radiation Protection</a:t>
            </a:r>
            <a:br>
              <a:rPr lang="en-US" dirty="0" smtClean="0">
                <a:sym typeface="Verdana" pitchFamily="-106" charset="0"/>
              </a:rPr>
            </a:br>
            <a:r>
              <a:rPr lang="en-US" dirty="0" smtClean="0">
                <a:sym typeface="Verdana" pitchFamily="-106" charset="0"/>
              </a:rPr>
              <a:t>(supervised areas)</a:t>
            </a:r>
            <a:endParaRPr lang="en-US" dirty="0">
              <a:sym typeface="Verdana" pitchFamily="-106" charset="0"/>
            </a:endParaRPr>
          </a:p>
          <a:p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267199" y="1489364"/>
            <a:ext cx="4248727" cy="4033982"/>
          </a:xfrm>
        </p:spPr>
        <p:txBody>
          <a:bodyPr>
            <a:normAutofit fontScale="92500" lnSpcReduction="20000"/>
          </a:bodyPr>
          <a:lstStyle/>
          <a:p>
            <a:pPr marL="0" lvl="0" indent="0" fontAlgn="base">
              <a:spcAft>
                <a:spcPct val="0"/>
              </a:spcAft>
              <a:buSzTx/>
              <a:buNone/>
              <a:tabLst>
                <a:tab pos="215900" algn="l"/>
              </a:tabLst>
            </a:pPr>
            <a:r>
              <a:rPr lang="en-US" b="1" dirty="0">
                <a:sym typeface="Verdana" pitchFamily="-106" charset="0"/>
              </a:rPr>
              <a:t>Classroom courses (inscription required</a:t>
            </a:r>
            <a:r>
              <a:rPr lang="en-US" b="1" dirty="0" smtClean="0">
                <a:sym typeface="Verdana" pitchFamily="-106" charset="0"/>
              </a:rPr>
              <a:t>):</a:t>
            </a:r>
          </a:p>
          <a:p>
            <a:pPr marL="0" indent="0" fontAlgn="base">
              <a:spcAft>
                <a:spcPct val="0"/>
              </a:spcAft>
              <a:buSzTx/>
              <a:buNone/>
              <a:tabLst>
                <a:tab pos="215900" algn="l"/>
              </a:tabLst>
            </a:pPr>
            <a:r>
              <a:rPr lang="en-US" dirty="0">
                <a:sym typeface="Verdana" pitchFamily="-106" charset="0"/>
                <a:hlinkClick r:id="rId3"/>
              </a:rPr>
              <a:t>https://cta.cern.ch</a:t>
            </a:r>
            <a:endParaRPr lang="en-US" dirty="0">
              <a:sym typeface="Verdana" pitchFamily="-106" charset="0"/>
            </a:endParaRPr>
          </a:p>
          <a:p>
            <a:pPr marL="0" lvl="0" indent="0" fontAlgn="base">
              <a:spcAft>
                <a:spcPct val="0"/>
              </a:spcAft>
              <a:buSzTx/>
              <a:buNone/>
              <a:tabLst>
                <a:tab pos="215900" algn="l"/>
              </a:tabLst>
            </a:pPr>
            <a:endParaRPr lang="en-US" b="1" dirty="0" smtClean="0">
              <a:sym typeface="Verdana" pitchFamily="-106" charset="0"/>
            </a:endParaRPr>
          </a:p>
          <a:p>
            <a:pPr marL="754380" lvl="1" fontAlgn="base">
              <a:spcAft>
                <a:spcPct val="0"/>
              </a:spcAft>
              <a:buSzTx/>
              <a:tabLst>
                <a:tab pos="215900" algn="l"/>
              </a:tabLst>
            </a:pPr>
            <a:r>
              <a:rPr lang="en-US" dirty="0">
                <a:sym typeface="Verdana" pitchFamily="-106" charset="0"/>
              </a:rPr>
              <a:t>Self-Rescue Mask</a:t>
            </a:r>
          </a:p>
          <a:p>
            <a:pPr marL="754380" lvl="1" fontAlgn="base">
              <a:spcAft>
                <a:spcPct val="0"/>
              </a:spcAft>
              <a:buSzTx/>
              <a:tabLst>
                <a:tab pos="215900" algn="l"/>
              </a:tabLst>
            </a:pPr>
            <a:r>
              <a:rPr lang="en-US" dirty="0" smtClean="0">
                <a:sym typeface="Verdana" pitchFamily="-106" charset="0"/>
              </a:rPr>
              <a:t>Electrical </a:t>
            </a:r>
            <a:r>
              <a:rPr lang="en-US" dirty="0">
                <a:sym typeface="Verdana" pitchFamily="-106" charset="0"/>
              </a:rPr>
              <a:t>Habilitation </a:t>
            </a:r>
            <a:r>
              <a:rPr lang="en-US" dirty="0" smtClean="0">
                <a:sym typeface="Verdana" pitchFamily="-106" charset="0"/>
              </a:rPr>
              <a:t>Training</a:t>
            </a:r>
          </a:p>
          <a:p>
            <a:pPr marL="754380" lvl="1" fontAlgn="base">
              <a:spcAft>
                <a:spcPct val="0"/>
              </a:spcAft>
              <a:buSzTx/>
              <a:tabLst>
                <a:tab pos="215900" algn="l"/>
              </a:tabLst>
            </a:pPr>
            <a:r>
              <a:rPr lang="en-US" dirty="0">
                <a:sym typeface="Verdana" pitchFamily="-106" charset="0"/>
              </a:rPr>
              <a:t>Radiation Protection</a:t>
            </a:r>
            <a:br>
              <a:rPr lang="en-US" dirty="0">
                <a:sym typeface="Verdana" pitchFamily="-106" charset="0"/>
              </a:rPr>
            </a:br>
            <a:r>
              <a:rPr lang="en-US" dirty="0" smtClean="0">
                <a:sym typeface="Verdana" pitchFamily="-106" charset="0"/>
              </a:rPr>
              <a:t>(controlled </a:t>
            </a:r>
            <a:r>
              <a:rPr lang="en-US" dirty="0">
                <a:sym typeface="Verdana" pitchFamily="-106" charset="0"/>
              </a:rPr>
              <a:t>areas</a:t>
            </a:r>
            <a:r>
              <a:rPr lang="en-US" dirty="0" smtClean="0">
                <a:sym typeface="Verdana" pitchFamily="-106" charset="0"/>
              </a:rPr>
              <a:t>)</a:t>
            </a:r>
          </a:p>
          <a:p>
            <a:pPr marL="754380" lvl="1" fontAlgn="base">
              <a:spcAft>
                <a:spcPct val="0"/>
              </a:spcAft>
              <a:buSzTx/>
              <a:tabLst>
                <a:tab pos="215900" algn="l"/>
              </a:tabLst>
            </a:pPr>
            <a:endParaRPr lang="en-US" dirty="0" smtClean="0">
              <a:sym typeface="Verdana" pitchFamily="-106" charset="0"/>
            </a:endParaRPr>
          </a:p>
          <a:p>
            <a:pPr marL="754380" lvl="1" fontAlgn="base">
              <a:spcAft>
                <a:spcPct val="0"/>
              </a:spcAft>
              <a:buSzTx/>
              <a:tabLst>
                <a:tab pos="215900" algn="l"/>
              </a:tabLst>
            </a:pPr>
            <a:r>
              <a:rPr lang="en-US" dirty="0" smtClean="0">
                <a:sym typeface="Verdana" pitchFamily="-106" charset="0"/>
              </a:rPr>
              <a:t>PEFRA </a:t>
            </a:r>
            <a:r>
              <a:rPr lang="en-US" dirty="0">
                <a:sym typeface="Verdana" pitchFamily="-106" charset="0"/>
              </a:rPr>
              <a:t>driving license</a:t>
            </a:r>
          </a:p>
          <a:p>
            <a:pPr marL="754380" lvl="1" fontAlgn="base">
              <a:spcAft>
                <a:spcPct val="0"/>
              </a:spcAft>
              <a:buSzTx/>
              <a:tabLst>
                <a:tab pos="215900" algn="l"/>
              </a:tabLst>
            </a:pPr>
            <a:r>
              <a:rPr lang="en-US" dirty="0">
                <a:sym typeface="Verdana" pitchFamily="-106" charset="0"/>
                <a:hlinkClick r:id="rId4"/>
              </a:rPr>
              <a:t>Safety.training@cern.ch</a:t>
            </a:r>
            <a:endParaRPr lang="en-US" dirty="0">
              <a:sym typeface="Verdana" pitchFamily="-106" charset="0"/>
            </a:endParaRPr>
          </a:p>
          <a:p>
            <a:pPr marL="754380" lvl="1" fontAlgn="base">
              <a:spcAft>
                <a:spcPct val="0"/>
              </a:spcAft>
              <a:buSzTx/>
              <a:tabLst>
                <a:tab pos="215900" algn="l"/>
              </a:tabLst>
            </a:pPr>
            <a:r>
              <a:rPr lang="en-US" dirty="0">
                <a:sym typeface="Verdana" pitchFamily="-106" charset="0"/>
                <a:hlinkClick r:id="rId5"/>
              </a:rPr>
              <a:t>Isabelle.cusato@cern.ch</a:t>
            </a:r>
            <a:endParaRPr lang="en-US" dirty="0">
              <a:sym typeface="Verdana" pitchFamily="-106" charset="0"/>
            </a:endParaRPr>
          </a:p>
          <a:p>
            <a:pPr marL="36576" indent="0" fontAlgn="base">
              <a:spcAft>
                <a:spcPct val="0"/>
              </a:spcAft>
              <a:buNone/>
              <a:tabLst>
                <a:tab pos="215900" algn="l"/>
              </a:tabLst>
            </a:pPr>
            <a:endParaRPr lang="en-US" sz="2100" b="1" dirty="0">
              <a:sym typeface="Verdana" pitchFamily="-106" charset="0"/>
            </a:endParaRPr>
          </a:p>
          <a:p>
            <a:pPr marL="0" lvl="0" fontAlgn="base">
              <a:spcAft>
                <a:spcPct val="0"/>
              </a:spcAft>
              <a:buSzTx/>
              <a:tabLst>
                <a:tab pos="215900" algn="l"/>
              </a:tabLst>
            </a:pPr>
            <a:endParaRPr lang="en-US" b="1" dirty="0">
              <a:sym typeface="Verdana" pitchFamily="-106" charset="0"/>
            </a:endParaRPr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72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67"/>
            <a:ext cx="8226854" cy="94044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Summary Table</a:t>
            </a:r>
            <a:endParaRPr lang="en-GB" sz="4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05938"/>
              </p:ext>
            </p:extLst>
          </p:nvPr>
        </p:nvGraphicFramePr>
        <p:xfrm>
          <a:off x="378691" y="757312"/>
          <a:ext cx="8534401" cy="4295714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06983"/>
                <a:gridCol w="1375258"/>
                <a:gridCol w="1267968"/>
                <a:gridCol w="1209446"/>
                <a:gridCol w="1139545"/>
                <a:gridCol w="1145309"/>
                <a:gridCol w="1089892"/>
              </a:tblGrid>
              <a:tr h="939623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400" kern="1200" dirty="0" smtClean="0"/>
                        <a:t>Work Area</a:t>
                      </a:r>
                      <a:endParaRPr kumimoji="0" lang="en-GB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CERN Safety Intro &amp;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Safety during LS1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400" kern="1200" dirty="0" smtClean="0"/>
                        <a:t>Accelerator Safety </a:t>
                      </a:r>
                    </a:p>
                    <a:p>
                      <a:pPr marL="0" algn="ctr" rtl="0" eaLnBrk="1" latinLnBrk="0" hangingPunct="1"/>
                      <a:r>
                        <a:rPr kumimoji="0" lang="en-US" sz="1400" kern="1200" dirty="0" smtClean="0"/>
                        <a:t>Level 4</a:t>
                      </a:r>
                      <a:endParaRPr kumimoji="0" lang="en-GB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Electrical</a:t>
                      </a:r>
                    </a:p>
                    <a:p>
                      <a:pPr algn="ctr"/>
                      <a:r>
                        <a:rPr lang="en-US" sz="1400" dirty="0" smtClean="0"/>
                        <a:t>Safety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 Awareness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Self-Rescue</a:t>
                      </a:r>
                      <a:r>
                        <a:rPr lang="en-US" sz="1400" baseline="0" dirty="0" smtClean="0"/>
                        <a:t> Mask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RP</a:t>
                      </a:r>
                      <a:endParaRPr lang="en-GB" sz="1400" dirty="0" smtClean="0"/>
                    </a:p>
                    <a:p>
                      <a:pPr algn="ctr"/>
                      <a:r>
                        <a:rPr lang="en-US" sz="1400" dirty="0" smtClean="0"/>
                        <a:t>Supervised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RP</a:t>
                      </a:r>
                    </a:p>
                    <a:p>
                      <a:pPr algn="ctr"/>
                      <a:r>
                        <a:rPr lang="en-US" sz="1400" dirty="0" smtClean="0"/>
                        <a:t>Controlled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0310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r>
                        <a:rPr lang="en-US" sz="1400" dirty="0" smtClean="0"/>
                        <a:t>LHC Tunnel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X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X(1)(2)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X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(3)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/>
                </a:tc>
              </a:tr>
              <a:tr h="42434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LHC Exp.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/>
                        <a:t>Recommended</a:t>
                      </a:r>
                    </a:p>
                    <a:p>
                      <a:pPr algn="ctr"/>
                      <a:r>
                        <a:rPr lang="en-US" sz="1100" b="0" dirty="0" smtClean="0"/>
                        <a:t>(1)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/>
                        <a:t>Recommended</a:t>
                      </a:r>
                    </a:p>
                    <a:p>
                      <a:pPr algn="ctr"/>
                      <a:r>
                        <a:rPr lang="en-US" sz="1100" b="0" dirty="0" smtClean="0"/>
                        <a:t>CMS: X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(3)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/>
                </a:tc>
              </a:tr>
              <a:tr h="33341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r>
                        <a:rPr lang="en-US" sz="1400" dirty="0" smtClean="0"/>
                        <a:t>SPS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X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X(1)(2)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X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</a:t>
                      </a:r>
                      <a:endParaRPr lang="en-GB" sz="1400" b="1" dirty="0"/>
                    </a:p>
                  </a:txBody>
                  <a:tcPr/>
                </a:tc>
              </a:tr>
              <a:tr h="33341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r>
                        <a:rPr lang="en-US" sz="1400" dirty="0" smtClean="0"/>
                        <a:t>PS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X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X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X(1)(2)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</a:t>
                      </a:r>
                      <a:endParaRPr lang="en-GB" sz="1400" b="1" dirty="0"/>
                    </a:p>
                  </a:txBody>
                  <a:tcPr/>
                </a:tc>
              </a:tr>
              <a:tr h="4243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other injectors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X(1)(2)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LEIR</a:t>
                      </a:r>
                      <a:endParaRPr kumimoji="0"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AD, PSB LINACS</a:t>
                      </a:r>
                      <a:endParaRPr kumimoji="0"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1527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r>
                        <a:rPr lang="en-US" sz="1400" dirty="0" smtClean="0"/>
                        <a:t>Experimental areas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X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400" kern="1200" dirty="0" smtClean="0"/>
                        <a:t>ISOLDE</a:t>
                      </a:r>
                    </a:p>
                    <a:p>
                      <a:pPr marL="0" algn="ctr" rtl="0" eaLnBrk="1" latinLnBrk="0" hangingPunct="1"/>
                      <a:r>
                        <a:rPr kumimoji="0" lang="en-US" sz="1400" kern="1200" dirty="0" smtClean="0"/>
                        <a:t>N-TOF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(1)</a:t>
                      </a:r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marL="0" algn="ctr" rtl="0" eaLnBrk="1" latinLnBrk="0" hangingPunct="1"/>
                      <a:endParaRPr kumimoji="0" lang="en-GB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400" kern="1200" dirty="0" smtClean="0"/>
                        <a:t>(3)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GB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984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r>
                        <a:rPr lang="en-US" sz="1400" dirty="0" smtClean="0"/>
                        <a:t>Workshops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X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400" b="0" dirty="0" smtClean="0"/>
                        <a:t>(1)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/>
                </a:tc>
              </a:tr>
              <a:tr h="63403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r>
                        <a:rPr lang="en-US" sz="1400" dirty="0" smtClean="0"/>
                        <a:t>“</a:t>
                      </a:r>
                      <a:r>
                        <a:rPr lang="en-US" sz="1400" dirty="0" err="1" smtClean="0"/>
                        <a:t>Radioactive”Workshops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X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400" b="0" dirty="0" smtClean="0"/>
                        <a:t>(1)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(3)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78689" y="5034711"/>
            <a:ext cx="844203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Both"/>
            </a:pPr>
            <a:r>
              <a:rPr lang="en-US" sz="1600" dirty="0" smtClean="0">
                <a:solidFill>
                  <a:schemeClr val="tx1">
                    <a:lumMod val="75000"/>
                  </a:schemeClr>
                </a:solidFill>
              </a:rPr>
              <a:t>For “</a:t>
            </a:r>
            <a:r>
              <a:rPr lang="en-US" sz="1600" dirty="0" err="1" smtClean="0">
                <a:solidFill>
                  <a:schemeClr val="tx1">
                    <a:lumMod val="75000"/>
                  </a:schemeClr>
                </a:solidFill>
              </a:rPr>
              <a:t>travaux</a:t>
            </a:r>
            <a:r>
              <a:rPr lang="en-US" sz="16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</a:schemeClr>
                </a:solidFill>
              </a:rPr>
              <a:t>d’ordre</a:t>
            </a:r>
            <a:r>
              <a:rPr lang="en-US" sz="16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</a:schemeClr>
                </a:solidFill>
              </a:rPr>
              <a:t>électrique</a:t>
            </a:r>
            <a:r>
              <a:rPr lang="en-US" sz="1600" dirty="0" smtClean="0">
                <a:solidFill>
                  <a:schemeClr val="tx1">
                    <a:lumMod val="75000"/>
                  </a:schemeClr>
                </a:solidFill>
              </a:rPr>
              <a:t>”: electrical safety training and  </a:t>
            </a:r>
            <a:r>
              <a:rPr lang="en-US" sz="1600" dirty="0">
                <a:solidFill>
                  <a:schemeClr val="tx1">
                    <a:lumMod val="75000"/>
                  </a:schemeClr>
                </a:solidFill>
              </a:rPr>
              <a:t>“</a:t>
            </a:r>
            <a:r>
              <a:rPr lang="en-US" sz="1600" dirty="0" smtClean="0">
                <a:solidFill>
                  <a:schemeClr val="tx1">
                    <a:lumMod val="75000"/>
                  </a:schemeClr>
                </a:solidFill>
              </a:rPr>
              <a:t>habilitation </a:t>
            </a:r>
            <a:r>
              <a:rPr lang="en-US" sz="1600" dirty="0" err="1" smtClean="0">
                <a:solidFill>
                  <a:schemeClr val="tx1">
                    <a:lumMod val="75000"/>
                  </a:schemeClr>
                </a:solidFill>
              </a:rPr>
              <a:t>électrique</a:t>
            </a:r>
            <a:r>
              <a:rPr lang="en-US" sz="1600" dirty="0" smtClean="0">
                <a:solidFill>
                  <a:schemeClr val="tx1">
                    <a:lumMod val="75000"/>
                  </a:schemeClr>
                </a:solidFill>
              </a:rPr>
              <a:t>” by group leader or chef </a:t>
            </a:r>
            <a:r>
              <a:rPr lang="en-US" sz="1600" dirty="0" err="1" smtClean="0">
                <a:solidFill>
                  <a:schemeClr val="tx1">
                    <a:lumMod val="75000"/>
                  </a:schemeClr>
                </a:solidFill>
              </a:rPr>
              <a:t>d’entreprise</a:t>
            </a:r>
            <a:endParaRPr lang="en-US" sz="160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342900" indent="-342900">
              <a:buAutoNum type="arabicParenBoth"/>
            </a:pPr>
            <a:r>
              <a:rPr lang="en-US" sz="1600" dirty="0" smtClean="0">
                <a:solidFill>
                  <a:schemeClr val="tx1">
                    <a:lumMod val="75000"/>
                  </a:schemeClr>
                </a:solidFill>
              </a:rPr>
              <a:t>Contractors need in any case at least a habilitation H0B0 by their chef </a:t>
            </a:r>
            <a:r>
              <a:rPr lang="en-US" sz="1600" dirty="0" err="1" smtClean="0">
                <a:solidFill>
                  <a:schemeClr val="tx1">
                    <a:lumMod val="75000"/>
                  </a:schemeClr>
                </a:solidFill>
              </a:rPr>
              <a:t>d’entreprise</a:t>
            </a:r>
            <a:endParaRPr lang="en-US" sz="160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342900" indent="-342900">
              <a:buAutoNum type="arabicParenBoth"/>
            </a:pPr>
            <a:r>
              <a:rPr lang="en-US" sz="1600" dirty="0" smtClean="0">
                <a:solidFill>
                  <a:schemeClr val="tx1">
                    <a:lumMod val="75000"/>
                  </a:schemeClr>
                </a:solidFill>
              </a:rPr>
              <a:t>Mostly, but depending on local classification and /or dose equivalent rate</a:t>
            </a:r>
            <a:endParaRPr lang="en-US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14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Don’t Forget your </a:t>
            </a:r>
            <a:br>
              <a:rPr lang="en-US" dirty="0" smtClean="0"/>
            </a:br>
            <a:r>
              <a:rPr lang="en-US" dirty="0" smtClean="0"/>
              <a:t>Personal Protective Equipment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729201"/>
            <a:ext cx="8226854" cy="175004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 smtClean="0"/>
              <a:t>Accelerators</a:t>
            </a:r>
            <a:r>
              <a:rPr lang="en-US" dirty="0"/>
              <a:t>, Experimental Halls</a:t>
            </a:r>
            <a:br>
              <a:rPr lang="en-US" dirty="0"/>
            </a:br>
            <a:endParaRPr lang="en-GB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258" y="3479242"/>
            <a:ext cx="1882450" cy="142274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10" name="Group 6"/>
          <p:cNvGrpSpPr>
            <a:grpSpLocks/>
          </p:cNvGrpSpPr>
          <p:nvPr/>
        </p:nvGrpSpPr>
        <p:grpSpPr bwMode="auto">
          <a:xfrm>
            <a:off x="6094197" y="3107302"/>
            <a:ext cx="2206100" cy="2105543"/>
            <a:chOff x="0" y="0"/>
            <a:chExt cx="1559" cy="1533"/>
          </a:xfrm>
        </p:grpSpPr>
        <p:sp>
          <p:nvSpPr>
            <p:cNvPr id="11" name="Rectangle 7"/>
            <p:cNvSpPr>
              <a:spLocks/>
            </p:cNvSpPr>
            <p:nvPr/>
          </p:nvSpPr>
          <p:spPr bwMode="auto">
            <a:xfrm rot="-538357">
              <a:off x="95" y="98"/>
              <a:ext cx="1368" cy="1336"/>
            </a:xfrm>
            <a:prstGeom prst="rect">
              <a:avLst/>
            </a:prstGeom>
            <a:solidFill>
              <a:srgbClr val="FFCC66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2" name="Picture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9" y="173"/>
              <a:ext cx="1049" cy="1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72690" y="3321468"/>
            <a:ext cx="1337332" cy="17536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14" name="Group 10"/>
          <p:cNvGrpSpPr>
            <a:grpSpLocks/>
          </p:cNvGrpSpPr>
          <p:nvPr/>
        </p:nvGrpSpPr>
        <p:grpSpPr bwMode="auto">
          <a:xfrm>
            <a:off x="4209575" y="3249810"/>
            <a:ext cx="1395782" cy="1769040"/>
            <a:chOff x="0" y="0"/>
            <a:chExt cx="986" cy="1288"/>
          </a:xfrm>
        </p:grpSpPr>
        <p:pic>
          <p:nvPicPr>
            <p:cNvPr id="15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986" cy="1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6" name="Oval 12"/>
            <p:cNvSpPr>
              <a:spLocks/>
            </p:cNvSpPr>
            <p:nvPr/>
          </p:nvSpPr>
          <p:spPr bwMode="auto">
            <a:xfrm>
              <a:off x="378" y="216"/>
              <a:ext cx="232" cy="232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30000">
                  <a:srgbClr val="FFC000"/>
                </a:gs>
                <a:gs pos="64999">
                  <a:srgbClr val="FF0000"/>
                </a:gs>
                <a:gs pos="89000">
                  <a:srgbClr val="FF0000"/>
                </a:gs>
                <a:gs pos="100000">
                  <a:srgbClr val="FF0000"/>
                </a:gs>
              </a:gsLst>
              <a:lin ang="5400000" scaled="0"/>
            </a:gradFill>
            <a:ln w="254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81161" y="2281291"/>
            <a:ext cx="3649094" cy="55399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36576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en-US" sz="3000" dirty="0"/>
              <a:t>Underground Areas</a:t>
            </a:r>
            <a:endParaRPr lang="en-GB" sz="3000" dirty="0"/>
          </a:p>
        </p:txBody>
      </p:sp>
      <p:sp>
        <p:nvSpPr>
          <p:cNvPr id="18" name="TextBox 17"/>
          <p:cNvSpPr txBox="1"/>
          <p:nvPr/>
        </p:nvSpPr>
        <p:spPr>
          <a:xfrm>
            <a:off x="961985" y="5552784"/>
            <a:ext cx="2379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EDMS  1223620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272833" y="2281291"/>
            <a:ext cx="2063312" cy="553998"/>
          </a:xfrm>
          <a:prstGeom prst="rec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36576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en-US" sz="3000" dirty="0" smtClean="0"/>
              <a:t>PS Tunnel</a:t>
            </a:r>
            <a:endParaRPr lang="en-GB" sz="3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45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? Need Help ?</a:t>
            </a:r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88" y="1325563"/>
            <a:ext cx="6713540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26835" y="2456873"/>
            <a:ext cx="988291" cy="52647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3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005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Training for LS1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Prepared by Thomas </a:t>
            </a:r>
            <a:r>
              <a:rPr lang="en-US" dirty="0" smtClean="0"/>
              <a:t>Otto, Safety Officer, TE Dept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his absence:</a:t>
            </a:r>
            <a:endParaRPr lang="en-US" dirty="0" smtClean="0"/>
          </a:p>
          <a:p>
            <a:r>
              <a:rPr lang="en-US" dirty="0" smtClean="0"/>
              <a:t>Presented by John Pedersen, Safety Officer, EN Dept.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30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 1 Prevention Focus</a:t>
            </a:r>
            <a:endParaRPr lang="en-GB" sz="2000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935"/>
            <a:ext cx="8226854" cy="4523528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§"/>
            </a:pPr>
            <a:r>
              <a:rPr lang="en-US" dirty="0" smtClean="0"/>
              <a:t>Accident statistics and analysis indicates that the necessary technical prevention and protection is in place.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/>
              <a:t>Work sites are prepared with the safety coordination ad documented in VIC reports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/>
              <a:t>Rules and regulations in place provide in general a sufficient referential.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066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 1 Prevention Focus</a:t>
            </a:r>
            <a:endParaRPr lang="en-GB" sz="2000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935"/>
            <a:ext cx="8226854" cy="4523528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§"/>
            </a:pPr>
            <a:r>
              <a:rPr lang="en-US" dirty="0"/>
              <a:t>What remains is training and awareness raising, as the safety problems are rather linked to the individuals.</a:t>
            </a:r>
            <a:endParaRPr lang="en-GB" dirty="0"/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/>
              <a:t>This presentation is thus concentrating on the required safety training and awareness raising to access the sites during LS 1</a:t>
            </a:r>
            <a:r>
              <a:rPr lang="en-US" dirty="0" smtClean="0"/>
              <a:t>.</a:t>
            </a:r>
          </a:p>
          <a:p>
            <a:pPr>
              <a:buClrTx/>
              <a:buFont typeface="Wingdings" pitchFamily="2" charset="2"/>
              <a:buChar char="§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669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</a:t>
            </a:r>
            <a:r>
              <a:rPr lang="en-US" dirty="0" err="1" smtClean="0"/>
              <a:t>Sensibilisation</a:t>
            </a:r>
            <a:r>
              <a:rPr lang="en-US" dirty="0" smtClean="0"/>
              <a:t> on </a:t>
            </a:r>
            <a:r>
              <a:rPr lang="en-US" dirty="0" smtClean="0"/>
              <a:t>SIR</a:t>
            </a:r>
            <a:r>
              <a:rPr lang="en-US" sz="2000" baseline="30000" dirty="0" smtClean="0"/>
              <a:t>*)</a:t>
            </a:r>
            <a:endParaRPr lang="en-GB" sz="2000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0042"/>
            <a:ext cx="8226854" cy="4667421"/>
          </a:xfrm>
        </p:spPr>
        <p:txBody>
          <a:bodyPr>
            <a:normAutofit fontScale="92500" lnSpcReduction="10000"/>
          </a:bodyPr>
          <a:lstStyle/>
          <a:p>
            <a:r>
              <a:rPr lang="en-US" sz="3200" b="1" dirty="0" smtClean="0">
                <a:hlinkClick r:id="rId2"/>
              </a:rPr>
              <a:t>https://sir.cern.ch/</a:t>
            </a:r>
            <a:endParaRPr lang="en-US" sz="3200" b="1" dirty="0" smtClean="0"/>
          </a:p>
          <a:p>
            <a:r>
              <a:rPr lang="en-US" dirty="0" smtClean="0"/>
              <a:t>A specific </a:t>
            </a:r>
            <a:r>
              <a:rPr lang="en-US" b="1" dirty="0" smtClean="0"/>
              <a:t>e-learning ”Safety during LS-1” </a:t>
            </a:r>
            <a:r>
              <a:rPr lang="en-US" dirty="0" smtClean="0"/>
              <a:t>online.</a:t>
            </a:r>
            <a:endParaRPr lang="en-US" dirty="0" smtClean="0"/>
          </a:p>
          <a:p>
            <a:r>
              <a:rPr lang="en-US" dirty="0" smtClean="0"/>
              <a:t>To be taken with “</a:t>
            </a:r>
            <a:r>
              <a:rPr lang="en-US" b="1" dirty="0" smtClean="0"/>
              <a:t>CERN Safety Introduction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e-learning courses 1-3 </a:t>
            </a:r>
            <a:r>
              <a:rPr lang="en-US" dirty="0" smtClean="0"/>
              <a:t>and </a:t>
            </a:r>
            <a:r>
              <a:rPr lang="en-US" b="1" dirty="0" smtClean="0"/>
              <a:t>4 (LHC machine)</a:t>
            </a:r>
            <a:r>
              <a:rPr lang="en-US" dirty="0" smtClean="0"/>
              <a:t> are waived </a:t>
            </a:r>
          </a:p>
          <a:p>
            <a:r>
              <a:rPr lang="en-US" dirty="0" smtClean="0"/>
              <a:t>Other Level 4 courses (LHC experiments and injectors) remain in place</a:t>
            </a:r>
          </a:p>
          <a:p>
            <a:r>
              <a:rPr lang="en-US" dirty="0" smtClean="0"/>
              <a:t>All personnel shall follow “</a:t>
            </a:r>
            <a:r>
              <a:rPr lang="en-US" b="1" dirty="0" smtClean="0"/>
              <a:t>e-learning LS-1</a:t>
            </a:r>
            <a:r>
              <a:rPr lang="en-US" dirty="0" smtClean="0"/>
              <a:t>” (approx. 30-45 minutes)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1965" y="5791261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*) S</a:t>
            </a:r>
            <a:r>
              <a:rPr lang="en-US" dirty="0" smtClean="0"/>
              <a:t>afety </a:t>
            </a:r>
            <a:r>
              <a:rPr lang="en-US" b="1" dirty="0" smtClean="0"/>
              <a:t>I</a:t>
            </a:r>
            <a:r>
              <a:rPr lang="en-US" dirty="0" smtClean="0"/>
              <a:t>nformation </a:t>
            </a:r>
            <a:r>
              <a:rPr lang="en-US" b="1" dirty="0" smtClean="0"/>
              <a:t>R</a:t>
            </a:r>
            <a:r>
              <a:rPr lang="en-US" dirty="0" smtClean="0"/>
              <a:t>egistration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541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Course for Underground Areas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5140036" cy="4667421"/>
          </a:xfrm>
        </p:spPr>
        <p:txBody>
          <a:bodyPr/>
          <a:lstStyle/>
          <a:p>
            <a:r>
              <a:rPr lang="en-US" b="1" dirty="0" smtClean="0"/>
              <a:t>Self-rescue mask </a:t>
            </a:r>
            <a:r>
              <a:rPr lang="en-US" dirty="0" smtClean="0"/>
              <a:t>is obligatory for underground areas (LHC and SPS)</a:t>
            </a:r>
          </a:p>
          <a:p>
            <a:r>
              <a:rPr lang="en-US" dirty="0" smtClean="0"/>
              <a:t>Classroom training, approx. 2 hours</a:t>
            </a:r>
          </a:p>
          <a:p>
            <a:endParaRPr lang="en-US" dirty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422" y="1797747"/>
            <a:ext cx="2206625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03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Driving </a:t>
            </a:r>
            <a:r>
              <a:rPr lang="en-US" sz="4000" dirty="0" smtClean="0"/>
              <a:t>Aptitude test </a:t>
            </a:r>
            <a:r>
              <a:rPr lang="en-US" sz="4000" dirty="0" smtClean="0"/>
              <a:t>PEFRA / RTL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5014686" cy="4667421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Needed for CERN </a:t>
            </a:r>
            <a:r>
              <a:rPr lang="en-US" dirty="0" smtClean="0"/>
              <a:t>Personnel: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Tractor </a:t>
            </a:r>
            <a:r>
              <a:rPr lang="en-US" dirty="0" smtClean="0">
                <a:solidFill>
                  <a:srgbClr val="FF0000"/>
                </a:solidFill>
              </a:rPr>
              <a:t>with trailer</a:t>
            </a:r>
          </a:p>
          <a:p>
            <a:r>
              <a:rPr lang="en-US" dirty="0" smtClean="0"/>
              <a:t>Needed for Contractors</a:t>
            </a:r>
            <a:r>
              <a:rPr lang="en-US" dirty="0" smtClean="0"/>
              <a:t>:	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Tractor </a:t>
            </a:r>
            <a:r>
              <a:rPr lang="en-US" dirty="0" smtClean="0">
                <a:solidFill>
                  <a:srgbClr val="FF0000"/>
                </a:solidFill>
              </a:rPr>
              <a:t>with and without trailer</a:t>
            </a:r>
          </a:p>
          <a:p>
            <a:pPr lvl="1"/>
            <a:r>
              <a:rPr lang="en-US" sz="2000" dirty="0" smtClean="0"/>
              <a:t>Not needed with CACES </a:t>
            </a:r>
            <a:r>
              <a:rPr lang="en-US" sz="2000" dirty="0" smtClean="0"/>
              <a:t>2 valid</a:t>
            </a:r>
          </a:p>
          <a:p>
            <a:endParaRPr lang="en-US" dirty="0" smtClean="0"/>
          </a:p>
          <a:p>
            <a:r>
              <a:rPr lang="en-US" dirty="0" smtClean="0"/>
              <a:t>Examinations every Monday afternoon</a:t>
            </a:r>
          </a:p>
          <a:p>
            <a:endParaRPr lang="en-US" dirty="0" smtClean="0"/>
          </a:p>
          <a:p>
            <a:r>
              <a:rPr lang="en-US" dirty="0" smtClean="0"/>
              <a:t>Inscription nominally :</a:t>
            </a:r>
            <a:br>
              <a:rPr lang="en-US" dirty="0" smtClean="0"/>
            </a:br>
            <a:r>
              <a:rPr lang="en-US" sz="2600" b="1" dirty="0" smtClean="0">
                <a:hlinkClick r:id="rId2"/>
              </a:rPr>
              <a:t>Isabelle.Cusato@cern.ch</a:t>
            </a:r>
            <a:r>
              <a:rPr lang="en-US" sz="2600" b="1" dirty="0"/>
              <a:t/>
            </a:r>
            <a:br>
              <a:rPr lang="en-US" sz="2600" b="1" dirty="0"/>
            </a:br>
            <a:r>
              <a:rPr lang="en-US" sz="2600" b="1" dirty="0" smtClean="0">
                <a:hlinkClick r:id="rId3"/>
              </a:rPr>
              <a:t>Safety.Training@cern.ch</a:t>
            </a:r>
            <a:endParaRPr lang="en-US" b="1" dirty="0" smtClean="0"/>
          </a:p>
          <a:p>
            <a:pPr lvl="1"/>
            <a:endParaRPr lang="en-US" dirty="0" smtClean="0"/>
          </a:p>
          <a:p>
            <a:endParaRPr lang="en-GB" dirty="0"/>
          </a:p>
        </p:txBody>
      </p:sp>
      <p:pic>
        <p:nvPicPr>
          <p:cNvPr id="6" name="Picture 5" descr="Description: G:\Departments\EN\Groups\HE\HM\Equipment related\Equipment Family\RTL\RTL SPS TRANSLIFT\Photos\RTL NEW OLD (2)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759" y="1325605"/>
            <a:ext cx="2458811" cy="1969138"/>
          </a:xfrm>
          <a:prstGeom prst="rect">
            <a:avLst/>
          </a:prstGeom>
          <a:noFill/>
          <a:ln w="25400">
            <a:solidFill>
              <a:srgbClr val="1F497D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758" y="3652138"/>
            <a:ext cx="2458811" cy="1996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37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964" y="1325606"/>
            <a:ext cx="8756072" cy="4667421"/>
          </a:xfrm>
        </p:spPr>
        <p:txBody>
          <a:bodyPr>
            <a:normAutofit/>
          </a:bodyPr>
          <a:lstStyle/>
          <a:p>
            <a:r>
              <a:rPr lang="en-US" dirty="0" smtClean="0"/>
              <a:t>For supervised radiation </a:t>
            </a:r>
            <a:r>
              <a:rPr lang="en-US" dirty="0" smtClean="0"/>
              <a:t>area </a:t>
            </a:r>
            <a:r>
              <a:rPr lang="en-US" sz="2000" dirty="0" smtClean="0"/>
              <a:t>(Annual dose&lt; 6mSv)</a:t>
            </a:r>
            <a:r>
              <a:rPr lang="en-US" dirty="0" smtClean="0"/>
              <a:t>:</a:t>
            </a:r>
            <a:endParaRPr lang="en-US" dirty="0" smtClean="0"/>
          </a:p>
          <a:p>
            <a:pPr lvl="1"/>
            <a:r>
              <a:rPr lang="en-US" dirty="0" smtClean="0"/>
              <a:t>E-learning “</a:t>
            </a:r>
            <a:r>
              <a:rPr lang="en-US" b="1" dirty="0" smtClean="0"/>
              <a:t>RP Course for Supervised Radiation Areas</a:t>
            </a:r>
            <a:r>
              <a:rPr lang="en-US" dirty="0" smtClean="0"/>
              <a:t>” </a:t>
            </a:r>
            <a:r>
              <a:rPr lang="en-US" sz="2400" b="1" dirty="0" smtClean="0">
                <a:hlinkClick r:id="rId2"/>
              </a:rPr>
              <a:t>https</a:t>
            </a:r>
            <a:r>
              <a:rPr lang="en-US" sz="2400" b="1" dirty="0">
                <a:hlinkClick r:id="rId2"/>
              </a:rPr>
              <a:t>://sir.cern.ch</a:t>
            </a:r>
            <a:r>
              <a:rPr lang="en-US" sz="2400" b="1" dirty="0" smtClean="0">
                <a:hlinkClick r:id="rId2"/>
              </a:rPr>
              <a:t>/</a:t>
            </a:r>
            <a:endParaRPr lang="en-US" sz="2400" b="1" dirty="0" smtClean="0"/>
          </a:p>
          <a:p>
            <a:r>
              <a:rPr lang="en-US" dirty="0" smtClean="0"/>
              <a:t>For </a:t>
            </a:r>
            <a:r>
              <a:rPr lang="en-US" dirty="0" smtClean="0">
                <a:solidFill>
                  <a:srgbClr val="00B050"/>
                </a:solidFill>
              </a:rPr>
              <a:t>controlled</a:t>
            </a:r>
            <a:r>
              <a:rPr lang="en-US" dirty="0" smtClean="0"/>
              <a:t> radiation areas</a:t>
            </a:r>
            <a:r>
              <a:rPr lang="en-US" dirty="0" smtClean="0"/>
              <a:t>:</a:t>
            </a:r>
            <a:r>
              <a:rPr lang="en-US" sz="3200" dirty="0"/>
              <a:t> </a:t>
            </a:r>
            <a:r>
              <a:rPr lang="en-US" sz="2000" dirty="0"/>
              <a:t>(Annual dose&lt; </a:t>
            </a:r>
            <a:r>
              <a:rPr lang="en-US" sz="2000" dirty="0" smtClean="0"/>
              <a:t>20mSv</a:t>
            </a:r>
            <a:r>
              <a:rPr lang="en-US" sz="2000" dirty="0"/>
              <a:t>):</a:t>
            </a:r>
            <a:endParaRPr lang="en-US" sz="2000" dirty="0" smtClean="0"/>
          </a:p>
          <a:p>
            <a:pPr lvl="1"/>
            <a:r>
              <a:rPr lang="en-US" dirty="0" smtClean="0"/>
              <a:t>1-day classroom training with exercises</a:t>
            </a:r>
          </a:p>
          <a:p>
            <a:pPr lvl="1"/>
            <a:r>
              <a:rPr lang="en-US" b="1" dirty="0" smtClean="0"/>
              <a:t>“Radiological Protection for Controlled Radiation Areas” </a:t>
            </a:r>
            <a:r>
              <a:rPr lang="en-US" b="1" dirty="0">
                <a:solidFill>
                  <a:schemeClr val="accent6"/>
                </a:solidFill>
                <a:hlinkClick r:id="rId3"/>
              </a:rPr>
              <a:t>https://</a:t>
            </a:r>
            <a:r>
              <a:rPr lang="en-US" b="1" dirty="0" smtClean="0">
                <a:solidFill>
                  <a:schemeClr val="accent6"/>
                </a:solidFill>
                <a:hlinkClick r:id="rId3"/>
              </a:rPr>
              <a:t>cta.cern.ch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For CERN personnel at CERN</a:t>
            </a:r>
          </a:p>
          <a:p>
            <a:pPr lvl="1"/>
            <a:r>
              <a:rPr lang="en-US" dirty="0" smtClean="0"/>
              <a:t>For contractors in </a:t>
            </a:r>
            <a:r>
              <a:rPr lang="en-US" dirty="0" err="1" smtClean="0"/>
              <a:t>Technoparc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67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Radiation </a:t>
            </a:r>
            <a:r>
              <a:rPr lang="en-US" sz="4000" dirty="0" smtClean="0"/>
              <a:t>Areas in </a:t>
            </a:r>
            <a:r>
              <a:rPr lang="en-US" sz="4000" i="1" dirty="0" smtClean="0"/>
              <a:t>Injectors</a:t>
            </a:r>
            <a:r>
              <a:rPr lang="en-US" sz="4000" dirty="0" smtClean="0"/>
              <a:t>  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Supervised radiation area: </a:t>
            </a:r>
          </a:p>
          <a:p>
            <a:r>
              <a:rPr lang="en-US" dirty="0"/>
              <a:t>LEIR and most of the experimental </a:t>
            </a:r>
            <a:r>
              <a:rPr lang="en-US" dirty="0" smtClean="0"/>
              <a:t>areas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00B050"/>
                </a:solidFill>
              </a:rPr>
              <a:t>Controlled</a:t>
            </a:r>
            <a:r>
              <a:rPr lang="en-US" b="1" dirty="0" smtClean="0"/>
              <a:t> </a:t>
            </a:r>
            <a:r>
              <a:rPr lang="en-US" b="1" dirty="0" smtClean="0"/>
              <a:t>radiation areas: </a:t>
            </a:r>
          </a:p>
          <a:p>
            <a:r>
              <a:rPr lang="en-US" dirty="0" smtClean="0"/>
              <a:t>SPS, PS, PSB, LINAC 3 and 2, AD Ring and Target, </a:t>
            </a:r>
          </a:p>
          <a:p>
            <a:endParaRPr lang="en-US" dirty="0" smtClean="0"/>
          </a:p>
          <a:p>
            <a:r>
              <a:rPr lang="en-US" dirty="0" smtClean="0"/>
              <a:t>Supervisor sends personnel to appropriate training, depending on their work area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6. 3. 2013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Thomas Otto (TE Safety Officer)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97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996</TotalTime>
  <Words>1003</Words>
  <Application>Microsoft Office PowerPoint</Application>
  <PresentationFormat>On-screen Show (4:3)</PresentationFormat>
  <Paragraphs>222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CERNCorporate4-3</vt:lpstr>
      <vt:lpstr>PowerPoint Presentation</vt:lpstr>
      <vt:lpstr>Safety Training for LS1</vt:lpstr>
      <vt:lpstr>LS 1 Prevention Focus</vt:lpstr>
      <vt:lpstr>LS 1 Prevention Focus</vt:lpstr>
      <vt:lpstr>Basic Sensibilisation on SIR*)</vt:lpstr>
      <vt:lpstr>Course for Underground Areas</vt:lpstr>
      <vt:lpstr>Driving Aptitude test PEFRA / RTL</vt:lpstr>
      <vt:lpstr>Radiation Protection</vt:lpstr>
      <vt:lpstr>Radiation Areas in Injectors  </vt:lpstr>
      <vt:lpstr>Radiation Areas in LHC</vt:lpstr>
      <vt:lpstr>Radiation Areas in LHC</vt:lpstr>
      <vt:lpstr>Controlled Radiation Areas in LHC</vt:lpstr>
      <vt:lpstr>Controlled Radiation Areas in LHC</vt:lpstr>
      <vt:lpstr>Electrical Safety Training</vt:lpstr>
      <vt:lpstr>Where are the Safety Courses</vt:lpstr>
      <vt:lpstr>Summary Table</vt:lpstr>
      <vt:lpstr>Don’t Forget your  Personal Protective Equipment</vt:lpstr>
      <vt:lpstr>Questions ? Need Help ?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totto</dc:creator>
  <cp:lastModifiedBy>pedersej</cp:lastModifiedBy>
  <cp:revision>62</cp:revision>
  <cp:lastPrinted>2013-03-21T08:36:35Z</cp:lastPrinted>
  <dcterms:created xsi:type="dcterms:W3CDTF">2013-01-11T10:00:57Z</dcterms:created>
  <dcterms:modified xsi:type="dcterms:W3CDTF">2013-03-21T13:14:50Z</dcterms:modified>
</cp:coreProperties>
</file>