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3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CC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0" autoAdjust="0"/>
  </p:normalViewPr>
  <p:slideViewPr>
    <p:cSldViewPr snapToGrid="0" snapToObjects="1">
      <p:cViewPr>
        <p:scale>
          <a:sx n="90" d="100"/>
          <a:sy n="90" d="100"/>
        </p:scale>
        <p:origin x="-2244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7D300-0FF9-4A27-97D8-91437013A617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86FEB-711C-4214-A4FB-AFEA49220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6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86FEB-711C-4214-A4FB-AFEA492203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18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86FEB-711C-4214-A4FB-AFEA492203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56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86FEB-711C-4214-A4FB-AFEA492203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0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March 20,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March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800" dirty="0" err="1" smtClean="0"/>
              <a:t>Molasse</a:t>
            </a:r>
            <a:r>
              <a:rPr lang="en-US" sz="3800" dirty="0" smtClean="0"/>
              <a:t>/moraine interface tt20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8600" cy="1752600"/>
          </a:xfrm>
        </p:spPr>
        <p:txBody>
          <a:bodyPr>
            <a:normAutofit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GS/SE </a:t>
            </a:r>
            <a:r>
              <a:rPr lang="en-US" sz="1600" dirty="0" smtClean="0"/>
              <a:t>21</a:t>
            </a:r>
            <a:r>
              <a:rPr lang="en-US" sz="1600" dirty="0" smtClean="0"/>
              <a:t> </a:t>
            </a:r>
            <a:r>
              <a:rPr lang="en-US" sz="1600" dirty="0" smtClean="0"/>
              <a:t>March 2013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581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Borelogs</a:t>
            </a:r>
            <a:r>
              <a:rPr lang="en-US" dirty="0" smtClean="0"/>
              <a:t> Project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Sondage</a:t>
            </a:r>
            <a:r>
              <a:rPr lang="en-US" dirty="0" smtClean="0"/>
              <a:t> F16</a:t>
            </a:r>
          </a:p>
          <a:p>
            <a:pPr lvl="1"/>
            <a:r>
              <a:rPr lang="en-US" dirty="0" smtClean="0"/>
              <a:t>Molasse depth 425.95m </a:t>
            </a:r>
            <a:r>
              <a:rPr lang="en-US" dirty="0" err="1" smtClean="0"/>
              <a:t>asl</a:t>
            </a:r>
            <a:r>
              <a:rPr lang="en-US" dirty="0" smtClean="0"/>
              <a:t> (23.95m below ground)</a:t>
            </a:r>
          </a:p>
          <a:p>
            <a:r>
              <a:rPr lang="en-US" dirty="0" err="1" smtClean="0"/>
              <a:t>Sondage</a:t>
            </a:r>
            <a:r>
              <a:rPr lang="en-US" dirty="0" smtClean="0"/>
              <a:t> F17</a:t>
            </a:r>
          </a:p>
          <a:p>
            <a:r>
              <a:rPr lang="en-US" sz="2000" dirty="0" smtClean="0"/>
              <a:t>Molasse depth 413.73m </a:t>
            </a:r>
            <a:r>
              <a:rPr lang="en-US" sz="2000" dirty="0" err="1" smtClean="0"/>
              <a:t>asl</a:t>
            </a:r>
            <a:r>
              <a:rPr lang="en-US" sz="2000" dirty="0" smtClean="0"/>
              <a:t> (34.6m below ground)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dirty="0" err="1" smtClean="0"/>
              <a:t>Sondage</a:t>
            </a:r>
            <a:r>
              <a:rPr lang="en-US" dirty="0" smtClean="0"/>
              <a:t> </a:t>
            </a:r>
            <a:r>
              <a:rPr lang="en-US" dirty="0"/>
              <a:t>F11</a:t>
            </a:r>
          </a:p>
          <a:p>
            <a:pPr lvl="1"/>
            <a:r>
              <a:rPr lang="en-US" dirty="0" smtClean="0"/>
              <a:t>Molasse </a:t>
            </a:r>
            <a:r>
              <a:rPr lang="en-US" dirty="0"/>
              <a:t>depth 430.7m </a:t>
            </a:r>
            <a:r>
              <a:rPr lang="en-US" dirty="0" err="1"/>
              <a:t>asl</a:t>
            </a:r>
            <a:r>
              <a:rPr lang="en-US" dirty="0"/>
              <a:t> (20m below ground)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9" t="11228" r="38144" b="19060"/>
          <a:stretch/>
        </p:blipFill>
        <p:spPr bwMode="auto">
          <a:xfrm>
            <a:off x="3105150" y="4048124"/>
            <a:ext cx="3333749" cy="26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9" r="50000" b="7530"/>
          <a:stretch/>
        </p:blipFill>
        <p:spPr bwMode="auto">
          <a:xfrm>
            <a:off x="7543800" y="-9526"/>
            <a:ext cx="1588519" cy="6777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124325" y="5657850"/>
            <a:ext cx="3486150" cy="90487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55661" y="6367016"/>
            <a:ext cx="537327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F16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4238" y="6015454"/>
            <a:ext cx="537327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F17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82522" y="4048124"/>
            <a:ext cx="522066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F11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1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Molasse</a:t>
            </a:r>
            <a:r>
              <a:rPr lang="en-US" dirty="0" smtClean="0"/>
              <a:t> Depth Project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Isolines</a:t>
            </a:r>
            <a:r>
              <a:rPr lang="en-US" dirty="0" smtClean="0"/>
              <a:t> Molasse Depth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5" r="21902" b="7558"/>
          <a:stretch/>
        </p:blipFill>
        <p:spPr bwMode="auto">
          <a:xfrm>
            <a:off x="3400416" y="2962274"/>
            <a:ext cx="5743584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6" t="35259" r="55163" b="2359"/>
          <a:stretch/>
        </p:blipFill>
        <p:spPr bwMode="auto">
          <a:xfrm>
            <a:off x="-2668" y="2951172"/>
            <a:ext cx="3403083" cy="389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790950" y="4600575"/>
            <a:ext cx="2276475" cy="224790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3067050" y="5724525"/>
            <a:ext cx="723900" cy="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62304" y="5075485"/>
            <a:ext cx="526106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410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080" y="4431298"/>
            <a:ext cx="526106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420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8258" y="3284785"/>
            <a:ext cx="526106" cy="33855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430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Molasse-Moraine Boundary TT20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t="23426" r="29010" b="22222"/>
          <a:stretch/>
        </p:blipFill>
        <p:spPr bwMode="auto">
          <a:xfrm>
            <a:off x="142875" y="1752600"/>
            <a:ext cx="4650082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4" t="24444" r="8698" b="15833"/>
          <a:stretch/>
        </p:blipFill>
        <p:spPr bwMode="auto">
          <a:xfrm>
            <a:off x="4821532" y="4685177"/>
            <a:ext cx="4246267" cy="201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1532" y="1731335"/>
            <a:ext cx="3758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Boundary at magnet QNLF </a:t>
            </a:r>
            <a:r>
              <a:rPr lang="en-US" dirty="0" smtClean="0"/>
              <a:t>211000</a:t>
            </a:r>
          </a:p>
          <a:p>
            <a:endParaRPr lang="en-US" dirty="0"/>
          </a:p>
          <a:p>
            <a:r>
              <a:rPr lang="en-US" dirty="0" smtClean="0"/>
              <a:t>SPS level = 401m </a:t>
            </a:r>
            <a:r>
              <a:rPr lang="en-US" dirty="0" err="1" smtClean="0"/>
              <a:t>asl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72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Junction Cavern Location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The Molasse – Moraine interface is near magnet </a:t>
            </a:r>
            <a:r>
              <a:rPr lang="en-US" sz="2200" b="1" dirty="0" smtClean="0"/>
              <a:t>QNFL</a:t>
            </a:r>
            <a:r>
              <a:rPr lang="en-US" sz="2200" dirty="0" smtClean="0"/>
              <a:t> </a:t>
            </a:r>
            <a:r>
              <a:rPr lang="en-US" sz="2200" b="1" dirty="0" smtClean="0"/>
              <a:t>211000</a:t>
            </a:r>
            <a:r>
              <a:rPr lang="en-US" sz="2200" dirty="0" smtClean="0"/>
              <a:t> (TT20).</a:t>
            </a:r>
          </a:p>
          <a:p>
            <a:r>
              <a:rPr lang="en-US" sz="2200" dirty="0" smtClean="0"/>
              <a:t>However, some problems are expected for construction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arls in the Molasse are known to swell and cause </a:t>
            </a:r>
            <a:r>
              <a:rPr lang="en-US" dirty="0" smtClean="0"/>
              <a:t>instabilities</a:t>
            </a:r>
            <a:r>
              <a:rPr lang="en-US" dirty="0" smtClean="0"/>
              <a:t>, particularly in the regions</a:t>
            </a:r>
          </a:p>
          <a:p>
            <a:pPr lvl="2"/>
            <a:r>
              <a:rPr lang="en-US" dirty="0" smtClean="0"/>
              <a:t> QNLD 210700-210900 (maximal swelling)</a:t>
            </a:r>
          </a:p>
          <a:p>
            <a:pPr lvl="2"/>
            <a:r>
              <a:rPr lang="en-US" dirty="0" smtClean="0"/>
              <a:t> QNLF 210400 – QNLD 210500 (minor swelling)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QNLD 210900 – QNLD 211300 (minor swelling) </a:t>
            </a:r>
          </a:p>
          <a:p>
            <a:pPr lvl="1"/>
            <a:r>
              <a:rPr lang="en-US" dirty="0" smtClean="0"/>
              <a:t>Water bearing units present </a:t>
            </a:r>
          </a:p>
          <a:p>
            <a:pPr lvl="2"/>
            <a:r>
              <a:rPr lang="en-US" dirty="0" smtClean="0"/>
              <a:t>in region QNLF210600 – QNLD 211100</a:t>
            </a:r>
          </a:p>
          <a:p>
            <a:pPr lvl="2"/>
            <a:endParaRPr lang="en-US" dirty="0"/>
          </a:p>
          <a:p>
            <a:r>
              <a:rPr lang="en-US" sz="2200" dirty="0" smtClean="0"/>
              <a:t>These areas are preferably avoided.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2190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8229600" cy="990600"/>
          </a:xfrm>
        </p:spPr>
        <p:txBody>
          <a:bodyPr/>
          <a:lstStyle/>
          <a:p>
            <a:r>
              <a:rPr lang="en-US" dirty="0" smtClean="0"/>
              <a:t>Junction cavern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025"/>
            <a:ext cx="8229600" cy="4876800"/>
          </a:xfrm>
        </p:spPr>
        <p:txBody>
          <a:bodyPr/>
          <a:lstStyle/>
          <a:p>
            <a:r>
              <a:rPr lang="en-US" sz="2200" dirty="0" smtClean="0"/>
              <a:t>Upstream from QNLF 210400 is optimal location</a:t>
            </a:r>
          </a:p>
          <a:p>
            <a:pPr lvl="1"/>
            <a:r>
              <a:rPr lang="en-US" sz="1800" dirty="0" smtClean="0"/>
              <a:t>In Molasse</a:t>
            </a:r>
          </a:p>
          <a:p>
            <a:pPr lvl="1"/>
            <a:r>
              <a:rPr lang="en-US" sz="1800" dirty="0" smtClean="0"/>
              <a:t>Swelling clay – marl avoided </a:t>
            </a:r>
          </a:p>
          <a:p>
            <a:pPr lvl="1"/>
            <a:r>
              <a:rPr lang="en-US" sz="1800" dirty="0" smtClean="0"/>
              <a:t>Water units avoided</a:t>
            </a:r>
          </a:p>
        </p:txBody>
      </p:sp>
      <p:grpSp>
        <p:nvGrpSpPr>
          <p:cNvPr id="2053" name="Group 2052"/>
          <p:cNvGrpSpPr/>
          <p:nvPr/>
        </p:nvGrpSpPr>
        <p:grpSpPr>
          <a:xfrm>
            <a:off x="-8015" y="3118447"/>
            <a:ext cx="9144001" cy="3699109"/>
            <a:chOff x="-8015" y="3070741"/>
            <a:chExt cx="9144001" cy="369910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14" y="3070741"/>
              <a:ext cx="9144000" cy="36991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Connector 5"/>
            <p:cNvCxnSpPr/>
            <p:nvPr/>
          </p:nvCxnSpPr>
          <p:spPr>
            <a:xfrm flipH="1">
              <a:off x="5898569" y="4297474"/>
              <a:ext cx="6824" cy="52221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430134" y="4267099"/>
              <a:ext cx="6910709" cy="592390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27698" y="3285811"/>
              <a:ext cx="1531143" cy="51269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01724" y="4306998"/>
              <a:ext cx="7434262" cy="51269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-8015" y="5275748"/>
              <a:ext cx="702405" cy="51269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12997" y="4546981"/>
              <a:ext cx="1056700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Transition zone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01063" y="4543348"/>
              <a:ext cx="801979" cy="246221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Molasse 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26708" y="4548157"/>
              <a:ext cx="801979" cy="246221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Moraine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29942" y="3824818"/>
              <a:ext cx="984565" cy="24622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QNLF 210400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06286" y="4867397"/>
              <a:ext cx="984565" cy="24622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QNLF 211000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37416" y="3372880"/>
              <a:ext cx="1866900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</a:rPr>
                <a:t>“</a:t>
              </a:r>
              <a:r>
                <a:rPr lang="en-US" sz="1600" dirty="0" smtClean="0">
                  <a:solidFill>
                    <a:srgbClr val="008000"/>
                  </a:solidFill>
                </a:rPr>
                <a:t>good” rock</a:t>
              </a:r>
              <a:endParaRPr lang="en-US" sz="1600" dirty="0">
                <a:solidFill>
                  <a:srgbClr val="008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9691" y="3285810"/>
              <a:ext cx="6249789" cy="510787"/>
            </a:xfrm>
            <a:prstGeom prst="rect">
              <a:avLst/>
            </a:prstGeom>
            <a:noFill/>
            <a:ln w="285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7129380" y="2035207"/>
            <a:ext cx="1590758" cy="920924"/>
            <a:chOff x="6771585" y="1669461"/>
            <a:chExt cx="1590758" cy="920924"/>
          </a:xfrm>
        </p:grpSpPr>
        <p:sp>
          <p:nvSpPr>
            <p:cNvPr id="12" name="TextBox 11"/>
            <p:cNvSpPr txBox="1"/>
            <p:nvPr/>
          </p:nvSpPr>
          <p:spPr>
            <a:xfrm>
              <a:off x="7280842" y="1669461"/>
              <a:ext cx="724404" cy="246221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swelling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049" name="Group 2048"/>
            <p:cNvGrpSpPr/>
            <p:nvPr/>
          </p:nvGrpSpPr>
          <p:grpSpPr>
            <a:xfrm>
              <a:off x="6771585" y="1677412"/>
              <a:ext cx="1590758" cy="912973"/>
              <a:chOff x="6771585" y="1669461"/>
              <a:chExt cx="1590758" cy="91297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771586" y="1669461"/>
                <a:ext cx="452775" cy="246221"/>
              </a:xfrm>
              <a:prstGeom prst="rect">
                <a:avLst/>
              </a:prstGeom>
              <a:noFill/>
              <a:ln w="285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6771585" y="2003729"/>
                <a:ext cx="452775" cy="249588"/>
              </a:xfrm>
              <a:prstGeom prst="rect">
                <a:avLst/>
              </a:prstGeom>
              <a:noFill/>
              <a:ln w="285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89613" y="2003728"/>
                <a:ext cx="1072730" cy="246221"/>
              </a:xfrm>
              <a:prstGeom prst="rect">
                <a:avLst/>
              </a:prstGeom>
              <a:solidFill>
                <a:srgbClr val="33CCFF"/>
              </a:solidFill>
              <a:ln w="28575"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FF0000"/>
                    </a:solidFill>
                  </a:rPr>
                  <a:t>Water</a:t>
                </a:r>
                <a:r>
                  <a:rPr lang="en-US" sz="1000" b="1" dirty="0" smtClean="0">
                    <a:solidFill>
                      <a:schemeClr val="bg1"/>
                    </a:solidFill>
                  </a:rPr>
                  <a:t>  </a:t>
                </a:r>
                <a:r>
                  <a:rPr lang="en-US" sz="1000" b="1" dirty="0" smtClean="0">
                    <a:solidFill>
                      <a:srgbClr val="FF0000"/>
                    </a:solidFill>
                  </a:rPr>
                  <a:t>present</a:t>
                </a:r>
                <a:endParaRPr lang="en-US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772916" y="2336213"/>
                <a:ext cx="452775" cy="244425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340843" y="2336213"/>
                <a:ext cx="873957" cy="246221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008000"/>
                    </a:solidFill>
                  </a:rPr>
                  <a:t>‘good’ rock</a:t>
                </a:r>
                <a:endParaRPr lang="en-US" sz="1000" b="1" dirty="0">
                  <a:solidFill>
                    <a:srgbClr val="008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699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5" t="26004" r="39850" b="8590"/>
          <a:stretch/>
        </p:blipFill>
        <p:spPr bwMode="auto">
          <a:xfrm>
            <a:off x="5096711" y="3197861"/>
            <a:ext cx="4047288" cy="34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235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CENF Junction Cavern Location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77786" y="3635757"/>
            <a:ext cx="1483803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 w="28575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QNLF210400</a:t>
            </a:r>
          </a:p>
        </p:txBody>
      </p:sp>
      <p:cxnSp>
        <p:nvCxnSpPr>
          <p:cNvPr id="10" name="Straight Connector 9"/>
          <p:cNvCxnSpPr>
            <a:stCxn id="9" idx="2"/>
            <a:endCxn id="5" idx="1"/>
          </p:cNvCxnSpPr>
          <p:nvPr/>
        </p:nvCxnSpPr>
        <p:spPr>
          <a:xfrm>
            <a:off x="6419688" y="3974311"/>
            <a:ext cx="1361595" cy="852673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862842">
            <a:off x="7148050" y="5422808"/>
            <a:ext cx="113364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“Good” rock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9005917">
            <a:off x="7925211" y="4335878"/>
            <a:ext cx="125867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“challenging”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rock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7" name="Straight Connector 26"/>
          <p:cNvCxnSpPr>
            <a:stCxn id="5" idx="3"/>
          </p:cNvCxnSpPr>
          <p:nvPr/>
        </p:nvCxnSpPr>
        <p:spPr>
          <a:xfrm>
            <a:off x="7850525" y="4892222"/>
            <a:ext cx="521069" cy="583221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 rot="2597671">
            <a:off x="7768337" y="4788302"/>
            <a:ext cx="95134" cy="142602"/>
          </a:xfrm>
          <a:prstGeom prst="roundRect">
            <a:avLst/>
          </a:prstGeom>
          <a:solidFill>
            <a:srgbClr val="FF6600"/>
          </a:solidFill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2" y="2078483"/>
            <a:ext cx="4636313" cy="470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15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1444</TotalTime>
  <Words>207</Words>
  <Application>Microsoft Office PowerPoint</Application>
  <PresentationFormat>On-screen Show (4:3)</PresentationFormat>
  <Paragraphs>56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Molasse/moraine interface tt20</vt:lpstr>
      <vt:lpstr>Borelogs Project Area</vt:lpstr>
      <vt:lpstr>Molasse Depth Project Area</vt:lpstr>
      <vt:lpstr>Molasse-Moraine Boundary TT20</vt:lpstr>
      <vt:lpstr>Junction Cavern Location</vt:lpstr>
      <vt:lpstr>Junction cavern location</vt:lpstr>
      <vt:lpstr>CENF Junction Cavern Location  </vt:lpstr>
    </vt:vector>
  </TitlesOfParts>
  <Company>EPFL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Molasse Depth  @ Prevessin</dc:title>
  <dc:creator>Caroline Waaijer</dc:creator>
  <cp:lastModifiedBy>osborne</cp:lastModifiedBy>
  <cp:revision>32</cp:revision>
  <dcterms:created xsi:type="dcterms:W3CDTF">2013-03-07T19:47:26Z</dcterms:created>
  <dcterms:modified xsi:type="dcterms:W3CDTF">2013-03-20T15:21:00Z</dcterms:modified>
</cp:coreProperties>
</file>