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8" r:id="rId1"/>
  </p:sldMasterIdLst>
  <p:notesMasterIdLst>
    <p:notesMasterId r:id="rId17"/>
  </p:notesMasterIdLst>
  <p:handoutMasterIdLst>
    <p:handoutMasterId r:id="rId18"/>
  </p:handoutMasterIdLst>
  <p:sldIdLst>
    <p:sldId id="538" r:id="rId2"/>
    <p:sldId id="639" r:id="rId3"/>
    <p:sldId id="641" r:id="rId4"/>
    <p:sldId id="642" r:id="rId5"/>
    <p:sldId id="643" r:id="rId6"/>
    <p:sldId id="644" r:id="rId7"/>
    <p:sldId id="636" r:id="rId8"/>
    <p:sldId id="645" r:id="rId9"/>
    <p:sldId id="638" r:id="rId10"/>
    <p:sldId id="646" r:id="rId11"/>
    <p:sldId id="647" r:id="rId12"/>
    <p:sldId id="648" r:id="rId13"/>
    <p:sldId id="651" r:id="rId14"/>
    <p:sldId id="649" r:id="rId15"/>
    <p:sldId id="650" r:id="rId16"/>
  </p:sldIdLst>
  <p:sldSz cx="9144000" cy="5143500" type="screen16x9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1A4E35"/>
    <a:srgbClr val="FFFF99"/>
    <a:srgbClr val="FF0000"/>
    <a:srgbClr val="FFFF66"/>
    <a:srgbClr val="0C5C3E"/>
    <a:srgbClr val="15539C"/>
    <a:srgbClr val="FFFFFF"/>
    <a:srgbClr val="CC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7" autoAdjust="0"/>
    <p:restoredTop sz="99467" autoAdjust="0"/>
  </p:normalViewPr>
  <p:slideViewPr>
    <p:cSldViewPr>
      <p:cViewPr varScale="1">
        <p:scale>
          <a:sx n="155" d="100"/>
          <a:sy n="155" d="100"/>
        </p:scale>
        <p:origin x="-354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4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60"/>
    </p:cViewPr>
  </p:sorterViewPr>
  <p:notesViewPr>
    <p:cSldViewPr>
      <p:cViewPr varScale="1">
        <p:scale>
          <a:sx n="52" d="100"/>
          <a:sy n="52" d="100"/>
        </p:scale>
        <p:origin x="-1908" y="-102"/>
      </p:cViewPr>
      <p:guideLst>
        <p:guide orient="horz" pos="3224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085" cy="51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7" tIns="47528" rIns="95057" bIns="475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548" y="0"/>
            <a:ext cx="3077085" cy="51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7" tIns="47528" rIns="95057" bIns="475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0327"/>
            <a:ext cx="3077085" cy="51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7" tIns="47528" rIns="95057" bIns="475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548" y="9720327"/>
            <a:ext cx="3077085" cy="51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7" tIns="47528" rIns="95057" bIns="4752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6807E85-E11D-414D-8146-C1B610C572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200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085" cy="51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7" tIns="47528" rIns="95057" bIns="475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48" y="0"/>
            <a:ext cx="3077085" cy="51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7" tIns="47528" rIns="95057" bIns="475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097" y="4860989"/>
            <a:ext cx="5679107" cy="460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7" tIns="47528" rIns="95057" bIns="47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0327"/>
            <a:ext cx="3077085" cy="51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7" tIns="47528" rIns="95057" bIns="475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48" y="9720327"/>
            <a:ext cx="3077085" cy="51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7" tIns="47528" rIns="95057" bIns="4752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86E2C45-6E53-4196-85EC-353AE5E7A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757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9700" y="777875"/>
            <a:ext cx="6818313" cy="3836988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667" cy="1649"/>
          </a:xfrm>
          <a:ln>
            <a:round/>
          </a:ln>
        </p:spPr>
        <p:txBody>
          <a:bodyPr lIns="93870" tIns="46935" rIns="93870" bIns="46935"/>
          <a:lstStyle/>
          <a:p>
            <a:pPr eaLnBrk="1">
              <a:spcBef>
                <a:spcPct val="0"/>
              </a:spcBef>
              <a:defRPr/>
            </a:pPr>
            <a:endParaRPr lang="it-CH" sz="19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667" cy="1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3870" tIns="46935" rIns="93870" bIns="46935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11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667" cy="1649"/>
          </a:xfrm>
          <a:ln>
            <a:round/>
          </a:ln>
        </p:spPr>
        <p:txBody>
          <a:bodyPr lIns="93870" tIns="46935" rIns="93870" bIns="46935"/>
          <a:lstStyle/>
          <a:p>
            <a:pPr eaLnBrk="1">
              <a:spcBef>
                <a:spcPct val="0"/>
              </a:spcBef>
              <a:defRPr/>
            </a:pPr>
            <a:endParaRPr lang="it-CH" sz="19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667" cy="1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3870" tIns="46935" rIns="93870" bIns="46935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12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667" cy="1649"/>
          </a:xfrm>
          <a:ln>
            <a:round/>
          </a:ln>
        </p:spPr>
        <p:txBody>
          <a:bodyPr lIns="93870" tIns="46935" rIns="93870" bIns="46935"/>
          <a:lstStyle/>
          <a:p>
            <a:pPr eaLnBrk="1">
              <a:spcBef>
                <a:spcPct val="0"/>
              </a:spcBef>
              <a:defRPr/>
            </a:pPr>
            <a:endParaRPr lang="it-CH" sz="19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667" cy="1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3870" tIns="46935" rIns="93870" bIns="46935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13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667" cy="1649"/>
          </a:xfrm>
          <a:ln>
            <a:round/>
          </a:ln>
        </p:spPr>
        <p:txBody>
          <a:bodyPr lIns="93870" tIns="46935" rIns="93870" bIns="46935"/>
          <a:lstStyle/>
          <a:p>
            <a:pPr eaLnBrk="1">
              <a:spcBef>
                <a:spcPct val="0"/>
              </a:spcBef>
              <a:defRPr/>
            </a:pPr>
            <a:endParaRPr lang="it-CH" sz="19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667" cy="1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3870" tIns="46935" rIns="93870" bIns="46935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14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667" cy="1649"/>
          </a:xfrm>
          <a:ln>
            <a:round/>
          </a:ln>
        </p:spPr>
        <p:txBody>
          <a:bodyPr lIns="93870" tIns="46935" rIns="93870" bIns="46935"/>
          <a:lstStyle/>
          <a:p>
            <a:pPr eaLnBrk="1">
              <a:spcBef>
                <a:spcPct val="0"/>
              </a:spcBef>
              <a:defRPr/>
            </a:pPr>
            <a:endParaRPr lang="it-CH" sz="19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667" cy="1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3870" tIns="46935" rIns="93870" bIns="46935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15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9700" y="777875"/>
            <a:ext cx="6818313" cy="3836988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9700" y="777875"/>
            <a:ext cx="6818313" cy="3836988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9700" y="777875"/>
            <a:ext cx="6818313" cy="3836988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9700" y="777875"/>
            <a:ext cx="6818313" cy="3836988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667" cy="1649"/>
          </a:xfrm>
          <a:ln>
            <a:round/>
          </a:ln>
        </p:spPr>
        <p:txBody>
          <a:bodyPr lIns="93870" tIns="46935" rIns="93870" bIns="46935"/>
          <a:lstStyle/>
          <a:p>
            <a:pPr eaLnBrk="1">
              <a:spcBef>
                <a:spcPct val="0"/>
              </a:spcBef>
              <a:defRPr/>
            </a:pPr>
            <a:endParaRPr lang="it-CH" sz="19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667" cy="1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3870" tIns="46935" rIns="93870" bIns="46935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7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9700" y="777875"/>
            <a:ext cx="6818313" cy="3836988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667" cy="1649"/>
          </a:xfrm>
          <a:ln>
            <a:round/>
          </a:ln>
        </p:spPr>
        <p:txBody>
          <a:bodyPr lIns="93870" tIns="46935" rIns="93870" bIns="46935"/>
          <a:lstStyle/>
          <a:p>
            <a:pPr eaLnBrk="1">
              <a:spcBef>
                <a:spcPct val="0"/>
              </a:spcBef>
              <a:defRPr/>
            </a:pPr>
            <a:endParaRPr lang="it-CH" sz="19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667" cy="1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3870" tIns="46935" rIns="93870" bIns="46935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9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667" cy="1649"/>
          </a:xfrm>
          <a:ln>
            <a:round/>
          </a:ln>
        </p:spPr>
        <p:txBody>
          <a:bodyPr lIns="93870" tIns="46935" rIns="93870" bIns="46935"/>
          <a:lstStyle/>
          <a:p>
            <a:pPr eaLnBrk="1">
              <a:spcBef>
                <a:spcPct val="0"/>
              </a:spcBef>
              <a:defRPr/>
            </a:pPr>
            <a:endParaRPr lang="it-CH" sz="19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667" cy="1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3870" tIns="46935" rIns="93870" bIns="46935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10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742950"/>
            <a:ext cx="4800600" cy="1600200"/>
          </a:xfrm>
        </p:spPr>
        <p:txBody>
          <a:bodyPr anchor="b"/>
          <a:lstStyle>
            <a:lvl1pPr>
              <a:defRPr sz="4000">
                <a:solidFill>
                  <a:srgbClr val="15539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71750"/>
            <a:ext cx="4800600" cy="9144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>
                <a:solidFill>
                  <a:srgbClr val="15539C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9" name="Picture 12" descr="presentation-backgroun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AAD2A-8046-4565-9188-D069C4A47F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71450"/>
            <a:ext cx="19050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171450"/>
            <a:ext cx="55626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8FB2E-6991-4547-8DF7-2727B24C89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F02D0-C1E9-4EFD-899D-B95C2F725E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74137-9816-47F9-B5F7-C2CB750334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914400"/>
            <a:ext cx="3733800" cy="3829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914400"/>
            <a:ext cx="3733800" cy="3829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5FEFA-0374-40DF-A957-6FF533F3A1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7F424-2A36-4EDC-8C26-C40E68A0C6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AABD9-897F-45CA-9F9E-1612CE4B1B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677DB-EEF5-429F-990E-B671DA7065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DA878-9E4F-4ABD-9A28-340517DE74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4914900"/>
            <a:ext cx="3962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physics analysis and databases - M. Limper 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5B32A-E908-4A36-882A-87FF3F9728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6" descr="bann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4914900"/>
            <a:ext cx="8686800" cy="0"/>
          </a:xfrm>
          <a:prstGeom prst="line">
            <a:avLst/>
          </a:prstGeom>
          <a:noFill/>
          <a:ln w="38100">
            <a:solidFill>
              <a:srgbClr val="15539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Arial" charset="0"/>
              <a:cs typeface="+mn-cs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914400"/>
            <a:ext cx="7620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171450"/>
            <a:ext cx="67818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49149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1">
                <a:solidFill>
                  <a:srgbClr val="15539C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DE8B587-CDE8-4964-B2CD-2C8C27D1F7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0" r:id="rId2"/>
    <p:sldLayoutId id="2147484019" r:id="rId3"/>
    <p:sldLayoutId id="2147484018" r:id="rId4"/>
    <p:sldLayoutId id="2147484017" r:id="rId5"/>
    <p:sldLayoutId id="2147484016" r:id="rId6"/>
    <p:sldLayoutId id="2147484015" r:id="rId7"/>
    <p:sldLayoutId id="2147484014" r:id="rId8"/>
    <p:sldLayoutId id="2147484013" r:id="rId9"/>
    <p:sldLayoutId id="2147484012" r:id="rId10"/>
    <p:sldLayoutId id="2147484011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rgbClr val="15539C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Font typeface="Wingdings" pitchFamily="2" charset="2"/>
        <a:buChar char="§"/>
        <a:defRPr sz="2800">
          <a:solidFill>
            <a:srgbClr val="15539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80000"/>
        <a:buFont typeface="Wingdings" pitchFamily="2" charset="2"/>
        <a:buChar char="§"/>
        <a:defRPr sz="2400">
          <a:solidFill>
            <a:srgbClr val="15539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5539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15539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world-1870245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oot.cern.ch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819150"/>
            <a:ext cx="5486400" cy="1904999"/>
          </a:xfrm>
        </p:spPr>
        <p:txBody>
          <a:bodyPr/>
          <a:lstStyle/>
          <a:p>
            <a:pPr algn="l"/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Physics Analysis</a:t>
            </a:r>
            <a:b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Databases</a:t>
            </a:r>
            <a:b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or: </a:t>
            </a: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“How to discover the Higgs Boson inside a database”</a:t>
            </a:r>
            <a:endParaRPr lang="en-GB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784858"/>
            <a:ext cx="1694215" cy="362155"/>
          </a:xfrm>
        </p:spPr>
        <p:txBody>
          <a:bodyPr/>
          <a:lstStyle/>
          <a:p>
            <a:r>
              <a:rPr lang="en-GB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Maaike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Limper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068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smtClean="0"/>
              <a:t>Physics Analysis SQL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80269" y="3943350"/>
            <a:ext cx="8629165" cy="830997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select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"EventNo_RunNo","EventNumber","RunNumber",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"DiMuonMass","DiElectronMass","DiJetMass" 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from 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sel_muon_events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FULL OUTER JOIN 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sel_electron_events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 USING ("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EventNo_RunNo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") 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INNER JOIN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sel_bjet_events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USING ("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EventNo_RunNo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") 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INNER JOIN 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sel_MET_events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 USING ("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EventNo_RunNo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") 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INNER JOIN 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sel_EF_events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 USING("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EventNo_RunNo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") 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INNER 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JOIN 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sel_goodlbn_events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 USING("</a:t>
            </a:r>
            <a:r>
              <a:rPr lang="en-GB" sz="1200" dirty="0" err="1">
                <a:latin typeface="Batang" pitchFamily="18" charset="-127"/>
                <a:ea typeface="Batang" pitchFamily="18" charset="-127"/>
              </a:rPr>
              <a:t>EventNo_RunNo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")</a:t>
            </a:r>
            <a:endParaRPr lang="en-GB" sz="12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1458" y="1657350"/>
            <a:ext cx="8686800" cy="120032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with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sel_electron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as </a:t>
            </a:r>
            <a:endParaRPr lang="en-GB" sz="1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(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select "electron_</a:t>
            </a:r>
            <a:r>
              <a:rPr lang="en-GB" sz="1200" b="1" dirty="0" err="1">
                <a:latin typeface="Batang" pitchFamily="18" charset="-127"/>
                <a:ea typeface="Batang" pitchFamily="18" charset="-127"/>
              </a:rPr>
              <a:t>i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","EventNo_</a:t>
            </a:r>
            <a:r>
              <a:rPr lang="en-GB" sz="1200" b="1" dirty="0" err="1">
                <a:latin typeface="Batang" pitchFamily="18" charset="-127"/>
                <a:ea typeface="Batang" pitchFamily="18" charset="-127"/>
              </a:rPr>
              <a:t>RunNo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",</a:t>
            </a:r>
            <a:r>
              <a:rPr lang="en-GB" sz="1200" b="1" i="1" dirty="0" err="1" smtClean="0">
                <a:latin typeface="Batang" pitchFamily="18" charset="-127"/>
                <a:ea typeface="Batang" pitchFamily="18" charset="-127"/>
              </a:rPr>
              <a:t>etc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from "electron" where 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"</a:t>
            </a:r>
            <a:r>
              <a:rPr lang="en-GB" sz="1200" dirty="0" err="1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pt</a:t>
            </a:r>
            <a:r>
              <a:rPr lang="en-GB" sz="12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" &lt; 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25. and </a:t>
            </a:r>
            <a:r>
              <a:rPr lang="en-GB" sz="12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abs("eta") 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&lt;2.5 …</a:t>
            </a:r>
            <a:r>
              <a:rPr lang="en-GB" sz="1200" i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etc</a:t>
            </a:r>
            <a:r>
              <a:rPr lang="en-GB" sz="1200" i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. 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),</a:t>
            </a:r>
          </a:p>
          <a:p>
            <a:r>
              <a:rPr lang="en-GB" sz="1200" dirty="0" err="1">
                <a:latin typeface="Batang" pitchFamily="18" charset="-127"/>
                <a:ea typeface="Batang" pitchFamily="18" charset="-127"/>
              </a:rPr>
              <a:t>sel_muon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 as </a:t>
            </a:r>
            <a:endParaRPr lang="en-GB" sz="1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(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select "muon_</a:t>
            </a:r>
            <a:r>
              <a:rPr lang="en-GB" sz="1200" b="1" dirty="0" err="1">
                <a:latin typeface="Batang" pitchFamily="18" charset="-127"/>
                <a:ea typeface="Batang" pitchFamily="18" charset="-127"/>
              </a:rPr>
              <a:t>i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","EventNo_</a:t>
            </a:r>
            <a:r>
              <a:rPr lang="en-GB" sz="1200" b="1" dirty="0" err="1">
                <a:latin typeface="Batang" pitchFamily="18" charset="-127"/>
                <a:ea typeface="Batang" pitchFamily="18" charset="-127"/>
              </a:rPr>
              <a:t>RunNo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",</a:t>
            </a:r>
            <a:r>
              <a:rPr lang="en-GB" sz="1200" b="1" i="1" dirty="0" err="1" smtClean="0">
                <a:latin typeface="Batang" pitchFamily="18" charset="-127"/>
                <a:ea typeface="Batang" pitchFamily="18" charset="-127"/>
              </a:rPr>
              <a:t>etc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from "</a:t>
            </a:r>
            <a:r>
              <a:rPr lang="en-GB" sz="1200" b="1" dirty="0" err="1">
                <a:latin typeface="Batang" pitchFamily="18" charset="-127"/>
                <a:ea typeface="Batang" pitchFamily="18" charset="-127"/>
              </a:rPr>
              <a:t>muon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" where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"</a:t>
            </a:r>
            <a:r>
              <a:rPr lang="en-GB" sz="1200" dirty="0" err="1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pt</a:t>
            </a:r>
            <a:r>
              <a:rPr lang="en-GB" sz="12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" &lt; 20. or abs("eta") &lt;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2.4 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.. </a:t>
            </a:r>
            <a:r>
              <a:rPr lang="en-GB" sz="1200" i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etc. </a:t>
            </a:r>
            <a:r>
              <a:rPr lang="en-GB" sz="12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),</a:t>
            </a:r>
          </a:p>
          <a:p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sel_bjet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as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(</a:t>
            </a:r>
          </a:p>
          <a:p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select </a:t>
            </a:r>
            <a:r>
              <a:rPr lang="en-GB" sz="1000" b="1" dirty="0">
                <a:latin typeface="Batang" pitchFamily="18" charset="-127"/>
                <a:ea typeface="Batang" pitchFamily="18" charset="-127"/>
              </a:rPr>
              <a:t>"jet_</a:t>
            </a:r>
            <a:r>
              <a:rPr lang="en-GB" sz="1000" b="1" dirty="0" err="1">
                <a:latin typeface="Batang" pitchFamily="18" charset="-127"/>
                <a:ea typeface="Batang" pitchFamily="18" charset="-127"/>
              </a:rPr>
              <a:t>i</a:t>
            </a:r>
            <a:r>
              <a:rPr lang="en-GB" sz="1000" b="1" dirty="0" smtClean="0">
                <a:latin typeface="Batang" pitchFamily="18" charset="-127"/>
                <a:ea typeface="Batang" pitchFamily="18" charset="-127"/>
              </a:rPr>
              <a:t>","EventNo_</a:t>
            </a:r>
            <a:r>
              <a:rPr lang="en-GB" sz="1000" b="1" dirty="0" err="1" smtClean="0">
                <a:latin typeface="Batang" pitchFamily="18" charset="-127"/>
                <a:ea typeface="Batang" pitchFamily="18" charset="-127"/>
              </a:rPr>
              <a:t>RunNo</a:t>
            </a:r>
            <a:r>
              <a:rPr lang="en-GB" sz="1000" b="1" dirty="0" smtClean="0">
                <a:latin typeface="Batang" pitchFamily="18" charset="-127"/>
                <a:ea typeface="Batang" pitchFamily="18" charset="-127"/>
              </a:rPr>
              <a:t>”,</a:t>
            </a:r>
            <a:r>
              <a:rPr lang="en-GB" sz="1000" b="1" i="1" dirty="0" err="1" smtClean="0">
                <a:latin typeface="Batang" pitchFamily="18" charset="-127"/>
                <a:ea typeface="Batang" pitchFamily="18" charset="-127"/>
              </a:rPr>
              <a:t>etc</a:t>
            </a:r>
            <a:r>
              <a:rPr lang="en-GB" sz="1000" b="1" i="1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b="1" dirty="0">
                <a:latin typeface="Batang" pitchFamily="18" charset="-127"/>
                <a:ea typeface="Batang" pitchFamily="18" charset="-127"/>
              </a:rPr>
              <a:t>from "jet" </a:t>
            </a:r>
            <a:r>
              <a:rPr lang="en-GB" sz="1200" dirty="0">
                <a:latin typeface="Batang" pitchFamily="18" charset="-127"/>
                <a:ea typeface="Batang" pitchFamily="18" charset="-127"/>
              </a:rPr>
              <a:t>where </a:t>
            </a:r>
            <a:r>
              <a:rPr lang="en-GB" sz="12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"</a:t>
            </a:r>
            <a:r>
              <a:rPr lang="en-GB" sz="1200" dirty="0" err="1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pt</a:t>
            </a:r>
            <a:r>
              <a:rPr lang="en-GB" sz="12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"&gt;25. and abs("eta")&lt;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2.5and </a:t>
            </a:r>
            <a:r>
              <a:rPr lang="en-GB" sz="12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mv1</a:t>
            </a:r>
            <a:r>
              <a:rPr lang="en-GB" sz="10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("wIP3D</a:t>
            </a:r>
            <a:r>
              <a:rPr lang="en-GB" sz="10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","</a:t>
            </a:r>
            <a:r>
              <a:rPr lang="en-GB" sz="10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wSV1</a:t>
            </a:r>
            <a:r>
              <a:rPr lang="en-GB" sz="10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","</a:t>
            </a:r>
            <a:r>
              <a:rPr lang="en-GB" sz="10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wFCN",..)&gt;</a:t>
            </a:r>
            <a:r>
              <a:rPr lang="en-GB" sz="12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0.6017),</a:t>
            </a:r>
            <a:endParaRPr lang="en-GB" sz="1200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5634" y="895350"/>
            <a:ext cx="5274366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Single SQL-statement </a:t>
            </a:r>
            <a:r>
              <a:rPr lang="en-GB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</a:t>
            </a:r>
            <a:r>
              <a:rPr lang="en-GB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reproduce physics </a:t>
            </a:r>
            <a:r>
              <a:rPr lang="en-GB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analysis</a:t>
            </a:r>
            <a:endParaRPr lang="en-GB" sz="16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16" y="2952750"/>
            <a:ext cx="86534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Followed by JOINs to find events with 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two b-jets and two </a:t>
            </a:r>
            <a:r>
              <a:rPr lang="en-GB" sz="1000" b="1" dirty="0" err="1" smtClean="0">
                <a:solidFill>
                  <a:schemeClr val="accent2">
                    <a:lumMod val="75000"/>
                  </a:schemeClr>
                </a:solidFill>
              </a:rPr>
              <a:t>muons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 or 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two 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electrons in 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which the invariant-mass of the electron/</a:t>
            </a:r>
            <a:r>
              <a:rPr lang="en-GB" sz="1000" b="1" dirty="0" err="1" smtClean="0">
                <a:solidFill>
                  <a:schemeClr val="accent2">
                    <a:lumMod val="75000"/>
                  </a:schemeClr>
                </a:solidFill>
              </a:rPr>
              <a:t>muon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-pair 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and the b-jet pair 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is calculated and other combined selections are applied</a:t>
            </a:r>
          </a:p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Calculations are done via PL/SQL functions except for one function for the b-jet selection that is called from C++-library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3737" y="3562350"/>
            <a:ext cx="8153400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3399"/>
                </a:solidFill>
              </a:rPr>
              <a:t>F</a:t>
            </a:r>
            <a:r>
              <a:rPr lang="en-GB" sz="1400" b="1" dirty="0" smtClean="0">
                <a:solidFill>
                  <a:srgbClr val="003399"/>
                </a:solidFill>
              </a:rPr>
              <a:t>inally a  </a:t>
            </a:r>
            <a:r>
              <a:rPr lang="en-GB" sz="1400" b="1" dirty="0" smtClean="0">
                <a:solidFill>
                  <a:srgbClr val="003399"/>
                </a:solidFill>
              </a:rPr>
              <a:t>super-join where the calculated quantities, used to fill histograms, are returned: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02634" y="1276350"/>
            <a:ext cx="725556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3399"/>
                </a:solidFill>
              </a:rPr>
              <a:t>Query </a:t>
            </a:r>
            <a:r>
              <a:rPr lang="en-GB" sz="1400" b="1" dirty="0" smtClean="0">
                <a:solidFill>
                  <a:srgbClr val="003399"/>
                </a:solidFill>
              </a:rPr>
              <a:t>starts by applying selection criteria via </a:t>
            </a:r>
            <a:r>
              <a:rPr lang="en-GB" sz="1400" b="1" dirty="0" smtClean="0">
                <a:solidFill>
                  <a:srgbClr val="003399"/>
                </a:solidFill>
              </a:rPr>
              <a:t>select-statements on</a:t>
            </a:r>
            <a:r>
              <a:rPr lang="en-GB" sz="1400" b="1" dirty="0" smtClean="0">
                <a:solidFill>
                  <a:srgbClr val="003399"/>
                </a:solidFill>
              </a:rPr>
              <a:t> </a:t>
            </a:r>
            <a:r>
              <a:rPr lang="en-GB" sz="1400" b="1" dirty="0" smtClean="0">
                <a:solidFill>
                  <a:srgbClr val="003399"/>
                </a:solidFill>
              </a:rPr>
              <a:t>relevant tables:</a:t>
            </a:r>
            <a:endParaRPr lang="en-GB" sz="14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562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err="1" smtClean="0"/>
              <a:t>Ntuples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vs</a:t>
            </a:r>
            <a:r>
              <a:rPr lang="en-US" sz="2400" b="1" dirty="0" smtClean="0"/>
              <a:t> DB performance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99174" y="895350"/>
            <a:ext cx="7255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Both DB and </a:t>
            </a:r>
            <a:r>
              <a:rPr lang="en-GB" sz="1400" b="1" dirty="0" err="1" smtClean="0">
                <a:solidFill>
                  <a:srgbClr val="FF0000"/>
                </a:solidFill>
              </a:rPr>
              <a:t>ntuple</a:t>
            </a:r>
            <a:r>
              <a:rPr lang="en-GB" sz="1400" b="1" dirty="0" smtClean="0">
                <a:solidFill>
                  <a:srgbClr val="FF0000"/>
                </a:solidFill>
              </a:rPr>
              <a:t> analysis produce (almost) the same plot!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379" y="1657350"/>
            <a:ext cx="3388621" cy="24564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219200" y="1276350"/>
            <a:ext cx="1905000" cy="276999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From Oracle Database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3000" y="1276349"/>
            <a:ext cx="1524000" cy="276999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From </a:t>
            </a:r>
            <a:r>
              <a:rPr lang="en-GB" sz="1200" b="1" dirty="0" smtClean="0">
                <a:solidFill>
                  <a:srgbClr val="FF0000"/>
                </a:solidFill>
              </a:rPr>
              <a:t>root-</a:t>
            </a:r>
            <a:r>
              <a:rPr lang="en-GB" sz="1200" b="1" dirty="0" err="1" smtClean="0">
                <a:solidFill>
                  <a:srgbClr val="FF0000"/>
                </a:solidFill>
              </a:rPr>
              <a:t>ntuples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9557" y="4324350"/>
            <a:ext cx="6939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One double event in </a:t>
            </a:r>
            <a:r>
              <a:rPr lang="en-GB" sz="1400" i="1" dirty="0" err="1" smtClean="0"/>
              <a:t>ntuple</a:t>
            </a:r>
            <a:r>
              <a:rPr lang="en-GB" sz="1400" i="1" dirty="0" smtClean="0"/>
              <a:t>-analysis</a:t>
            </a:r>
            <a:r>
              <a:rPr lang="en-GB" sz="1400" i="1" dirty="0"/>
              <a:t> </a:t>
            </a:r>
            <a:r>
              <a:rPr lang="en-GB" sz="1400" i="1" dirty="0" smtClean="0"/>
              <a:t>(due </a:t>
            </a:r>
            <a:r>
              <a:rPr lang="en-GB" sz="1400" i="1" dirty="0" smtClean="0"/>
              <a:t>to overlapping trigger-streams)</a:t>
            </a:r>
          </a:p>
          <a:p>
            <a:r>
              <a:rPr lang="en-GB" sz="1400" i="1" dirty="0" smtClean="0"/>
              <a:t>Oracle DB does not contain double events </a:t>
            </a:r>
            <a:r>
              <a:rPr lang="en-GB" sz="1400" i="1" dirty="0" smtClean="0"/>
              <a:t>due</a:t>
            </a:r>
            <a:r>
              <a:rPr lang="en-GB" sz="1400" i="1" dirty="0" smtClean="0"/>
              <a:t> </a:t>
            </a:r>
            <a:r>
              <a:rPr lang="en-GB" sz="1400" i="1" dirty="0" smtClean="0"/>
              <a:t>to unique constraint on </a:t>
            </a:r>
            <a:r>
              <a:rPr lang="en-GB" sz="1400" i="1" dirty="0" err="1" smtClean="0"/>
              <a:t>EventNumber</a:t>
            </a:r>
            <a:r>
              <a:rPr lang="en-GB" sz="1400" i="1" dirty="0" smtClean="0"/>
              <a:t>  </a:t>
            </a:r>
            <a:endParaRPr lang="en-GB" sz="14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657350"/>
            <a:ext cx="3388620" cy="24564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45580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err="1" smtClean="0"/>
              <a:t>Ntuples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vs</a:t>
            </a:r>
            <a:r>
              <a:rPr lang="en-US" sz="2400" b="1" dirty="0" smtClean="0"/>
              <a:t> DB performance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04950"/>
            <a:ext cx="640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79600" y="895350"/>
            <a:ext cx="7340600" cy="59213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1400" b="1" dirty="0">
                <a:solidFill>
                  <a:srgbClr val="15539C"/>
                </a:solidFill>
                <a:latin typeface="Arial" charset="0"/>
                <a:ea typeface="DejaVu Sans Condensed"/>
                <a:cs typeface="DejaVu Sans Condensed"/>
              </a:rPr>
              <a:t>Analysis from Oracle database up to 4.5 times faster than standard </a:t>
            </a:r>
            <a:r>
              <a:rPr lang="en-US" sz="1400" b="1" dirty="0" err="1">
                <a:solidFill>
                  <a:srgbClr val="15539C"/>
                </a:solidFill>
                <a:latin typeface="Arial" charset="0"/>
                <a:ea typeface="DejaVu Sans Condensed"/>
                <a:cs typeface="DejaVu Sans Condensed"/>
              </a:rPr>
              <a:t>ntuple</a:t>
            </a:r>
            <a:r>
              <a:rPr lang="en-US" sz="1400" b="1" dirty="0">
                <a:solidFill>
                  <a:srgbClr val="15539C"/>
                </a:solidFill>
                <a:latin typeface="Arial" charset="0"/>
                <a:ea typeface="DejaVu Sans Condensed"/>
                <a:cs typeface="DejaVu Sans Condensed"/>
              </a:rPr>
              <a:t> </a:t>
            </a:r>
            <a:r>
              <a:rPr lang="en-US" sz="1400" b="1" dirty="0" smtClean="0">
                <a:solidFill>
                  <a:srgbClr val="15539C"/>
                </a:solidFill>
                <a:latin typeface="Arial" charset="0"/>
                <a:ea typeface="DejaVu Sans Condensed"/>
                <a:cs typeface="DejaVu Sans Condensed"/>
              </a:rPr>
              <a:t>analysis</a:t>
            </a:r>
          </a:p>
          <a:p>
            <a:pPr marL="287337" indent="-28575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1400" b="1" dirty="0" smtClean="0">
                <a:solidFill>
                  <a:srgbClr val="15539C"/>
                </a:solidFill>
                <a:latin typeface="Arial" charset="0"/>
                <a:ea typeface="DejaVu Sans Condensed"/>
                <a:cs typeface="DejaVu Sans Condensed"/>
              </a:rPr>
              <a:t>Improvement of query time with parallel execution is limited by I/O wait time</a:t>
            </a:r>
            <a:endParaRPr lang="en-US" sz="1400" b="1" dirty="0">
              <a:solidFill>
                <a:srgbClr val="15539C"/>
              </a:solidFill>
              <a:latin typeface="Arial" charset="0"/>
              <a:ea typeface="DejaVu Sans Condensed"/>
              <a:cs typeface="DejaVu Sans Condensed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690356"/>
            <a:ext cx="3582481" cy="2153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257800" y="3486150"/>
            <a:ext cx="2971800" cy="74577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1400" b="1" i="1" dirty="0" smtClean="0">
                <a:solidFill>
                  <a:srgbClr val="FF0000"/>
                </a:solidFill>
                <a:latin typeface="Arial" charset="0"/>
                <a:ea typeface="DejaVu Sans Condensed"/>
                <a:cs typeface="DejaVu Sans Condensed"/>
              </a:rPr>
              <a:t>Improvement of query time with parallel execution is limited by I/O wait time!</a:t>
            </a:r>
            <a:endParaRPr lang="en-US" sz="1400" b="1" i="1" dirty="0">
              <a:solidFill>
                <a:srgbClr val="FF0000"/>
              </a:solidFill>
              <a:latin typeface="Arial" charset="0"/>
              <a:ea typeface="DejaVu Sans Condensed"/>
              <a:cs typeface="DejaVu Sans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997812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smtClean="0"/>
              <a:t>Many Physicists!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1612187"/>
            <a:ext cx="79864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 real physics analysis database should be able to handle multiple users accessing the same data at the same time, with each user sending a unique analysis query corresponding to the signal they are looking for</a:t>
            </a:r>
          </a:p>
          <a:p>
            <a:endParaRPr lang="en-GB" sz="1400" i="1" dirty="0" smtClean="0"/>
          </a:p>
          <a:p>
            <a:r>
              <a:rPr lang="en-GB" sz="1400" i="1" dirty="0" smtClean="0"/>
              <a:t>The </a:t>
            </a:r>
            <a:r>
              <a:rPr lang="en-GB" sz="1400" i="1" dirty="0" smtClean="0"/>
              <a:t>effect of parallelism </a:t>
            </a:r>
            <a:r>
              <a:rPr lang="en-GB" sz="1400" i="1" dirty="0" smtClean="0"/>
              <a:t>and </a:t>
            </a:r>
            <a:r>
              <a:rPr lang="en-GB" sz="1400" i="1" dirty="0" smtClean="0"/>
              <a:t>I/O </a:t>
            </a:r>
            <a:r>
              <a:rPr lang="en-GB" sz="1400" i="1" dirty="0" smtClean="0"/>
              <a:t>bandwidth </a:t>
            </a:r>
            <a:r>
              <a:rPr lang="en-GB" sz="1400" i="1" dirty="0" smtClean="0"/>
              <a:t>is similar to many users accessing the same data</a:t>
            </a:r>
            <a:endParaRPr lang="en-GB" sz="1400" i="1" dirty="0" smtClean="0"/>
          </a:p>
          <a:p>
            <a:endParaRPr lang="en-GB" sz="1400" i="1" dirty="0"/>
          </a:p>
        </p:txBody>
      </p:sp>
      <p:pic>
        <p:nvPicPr>
          <p:cNvPr id="10" name="Picture 4" descr="http://www.atlas.ch/photos/atlas_photos/selected-photos/collaboration/meetings/0611003_04-A4-at-144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3121"/>
            <a:ext cx="2185005" cy="146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428" y="2800350"/>
            <a:ext cx="3312972" cy="1991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12648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944" y="2647950"/>
            <a:ext cx="2826648" cy="225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err="1" smtClean="0"/>
              <a:t>Hadoop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vs</a:t>
            </a:r>
            <a:r>
              <a:rPr lang="en-US" sz="2400" b="1" dirty="0" smtClean="0"/>
              <a:t> Oracle 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1123950"/>
            <a:ext cx="7255566" cy="116955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b="1" dirty="0" err="1" smtClean="0">
                <a:solidFill>
                  <a:srgbClr val="003399"/>
                </a:solidFill>
              </a:rPr>
              <a:t>Hadoop</a:t>
            </a:r>
            <a:r>
              <a:rPr lang="en-GB" sz="1400" b="1" dirty="0" smtClean="0">
                <a:solidFill>
                  <a:srgbClr val="003399"/>
                </a:solidFill>
              </a:rPr>
              <a:t> is supposed to have fast I/O by using </a:t>
            </a:r>
            <a:r>
              <a:rPr lang="en-GB" sz="1400" b="1" u="sng" dirty="0" smtClean="0">
                <a:solidFill>
                  <a:srgbClr val="003399"/>
                </a:solidFill>
              </a:rPr>
              <a:t>data-locality</a:t>
            </a:r>
            <a:r>
              <a:rPr lang="en-GB" sz="1400" b="1" dirty="0" smtClean="0">
                <a:solidFill>
                  <a:srgbClr val="003399"/>
                </a:solidFill>
              </a:rPr>
              <a:t>, I prepared a basic test: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99"/>
                </a:solidFill>
              </a:rPr>
              <a:t>Physics-data stored as </a:t>
            </a:r>
            <a:r>
              <a:rPr lang="en-GB" sz="1400" dirty="0">
                <a:solidFill>
                  <a:srgbClr val="003399"/>
                </a:solidFill>
              </a:rPr>
              <a:t>text-files </a:t>
            </a:r>
            <a:r>
              <a:rPr lang="en-GB" sz="1400" dirty="0" smtClean="0">
                <a:solidFill>
                  <a:srgbClr val="003399"/>
                </a:solidFill>
              </a:rPr>
              <a:t>in </a:t>
            </a:r>
            <a:r>
              <a:rPr lang="en-GB" sz="1400" i="1" dirty="0" err="1" smtClean="0">
                <a:solidFill>
                  <a:srgbClr val="003399"/>
                </a:solidFill>
              </a:rPr>
              <a:t>hadoop</a:t>
            </a:r>
            <a:r>
              <a:rPr lang="en-GB" sz="1400" i="1" dirty="0" smtClean="0">
                <a:solidFill>
                  <a:srgbClr val="003399"/>
                </a:solidFill>
              </a:rPr>
              <a:t> </a:t>
            </a:r>
            <a:r>
              <a:rPr lang="en-GB" sz="1400" i="1" dirty="0" err="1" smtClean="0">
                <a:solidFill>
                  <a:srgbClr val="003399"/>
                </a:solidFill>
              </a:rPr>
              <a:t>filesystem</a:t>
            </a:r>
            <a:r>
              <a:rPr lang="en-GB" sz="1400" i="1" dirty="0" smtClean="0">
                <a:solidFill>
                  <a:srgbClr val="003399"/>
                </a:solidFill>
              </a:rPr>
              <a:t> (</a:t>
            </a:r>
            <a:r>
              <a:rPr lang="en-GB" sz="1400" i="1" dirty="0" err="1" smtClean="0">
                <a:solidFill>
                  <a:srgbClr val="003399"/>
                </a:solidFill>
              </a:rPr>
              <a:t>hdfs</a:t>
            </a:r>
            <a:r>
              <a:rPr lang="en-GB" sz="1400" i="1" dirty="0" smtClean="0">
                <a:solidFill>
                  <a:srgbClr val="003399"/>
                </a:solidFill>
              </a:rPr>
              <a:t>)</a:t>
            </a:r>
            <a:endParaRPr lang="en-GB" sz="1400" dirty="0" smtClean="0">
              <a:solidFill>
                <a:srgbClr val="003399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99"/>
                </a:solidFill>
              </a:rPr>
              <a:t>Reproduce </a:t>
            </a:r>
            <a:r>
              <a:rPr lang="en-GB" sz="1400" dirty="0">
                <a:solidFill>
                  <a:srgbClr val="003399"/>
                </a:solidFill>
              </a:rPr>
              <a:t>Z+H benchmark </a:t>
            </a:r>
            <a:r>
              <a:rPr lang="en-GB" sz="1400" dirty="0" smtClean="0">
                <a:solidFill>
                  <a:srgbClr val="003399"/>
                </a:solidFill>
              </a:rPr>
              <a:t>analysis with </a:t>
            </a:r>
            <a:r>
              <a:rPr lang="en-GB" sz="1400" dirty="0" err="1" smtClean="0">
                <a:solidFill>
                  <a:srgbClr val="003399"/>
                </a:solidFill>
              </a:rPr>
              <a:t>MapReduce</a:t>
            </a:r>
            <a:r>
              <a:rPr lang="en-GB" sz="1400" dirty="0" smtClean="0">
                <a:solidFill>
                  <a:srgbClr val="003399"/>
                </a:solidFill>
              </a:rPr>
              <a:t>-code (java!)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99"/>
                </a:solidFill>
              </a:rPr>
              <a:t>Mappers: one mappers per object to select </a:t>
            </a:r>
            <a:r>
              <a:rPr lang="en-GB" sz="1400" dirty="0" err="1" smtClean="0">
                <a:solidFill>
                  <a:srgbClr val="003399"/>
                </a:solidFill>
              </a:rPr>
              <a:t>muon</a:t>
            </a:r>
            <a:r>
              <a:rPr lang="en-GB" sz="1400" dirty="0" smtClean="0">
                <a:solidFill>
                  <a:srgbClr val="003399"/>
                </a:solidFill>
              </a:rPr>
              <a:t>, electron etc.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99"/>
                </a:solidFill>
              </a:rPr>
              <a:t>Reduce: select events with 2 good leptons and 2 b-jets, calculate invariant mass</a:t>
            </a:r>
          </a:p>
        </p:txBody>
      </p:sp>
      <p:pic>
        <p:nvPicPr>
          <p:cNvPr id="6" name="Picture 18" descr="https://encrypted-tbn3.gstatic.com/images?q=tbn:ANd9GcQ3THr0Y6ejgXPbgRTD9xs4IJDDku8Fs-sGJ6WqNwGsRu4DswN4V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896" y="104572"/>
            <a:ext cx="635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33600" y="819150"/>
            <a:ext cx="701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2"/>
                </a:solidFill>
              </a:rPr>
              <a:t>C</a:t>
            </a:r>
            <a:r>
              <a:rPr lang="en-GB" sz="1600" b="1" i="1" dirty="0" smtClean="0">
                <a:solidFill>
                  <a:schemeClr val="tx2"/>
                </a:solidFill>
              </a:rPr>
              <a:t>ompare the performance of the Oracle DB analysis with </a:t>
            </a:r>
            <a:r>
              <a:rPr lang="en-GB" sz="1600" b="1" i="1" dirty="0" err="1" smtClean="0">
                <a:solidFill>
                  <a:schemeClr val="tx2"/>
                </a:solidFill>
              </a:rPr>
              <a:t>Hadoop</a:t>
            </a:r>
            <a:r>
              <a:rPr lang="en-GB" sz="1600" b="1" i="1" dirty="0" smtClean="0">
                <a:solidFill>
                  <a:schemeClr val="tx2"/>
                </a:solidFill>
              </a:rPr>
              <a:t>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43000" y="2309396"/>
            <a:ext cx="754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1A4E35"/>
                </a:solidFill>
              </a:rPr>
              <a:t>Tests used a 5-machine cluster that could run either </a:t>
            </a:r>
            <a:r>
              <a:rPr lang="en-GB" sz="1600" b="1" dirty="0" err="1" smtClean="0">
                <a:solidFill>
                  <a:srgbClr val="1A4E35"/>
                </a:solidFill>
              </a:rPr>
              <a:t>Hadoop</a:t>
            </a:r>
            <a:r>
              <a:rPr lang="en-GB" sz="1600" b="1" dirty="0" smtClean="0">
                <a:solidFill>
                  <a:srgbClr val="1A4E35"/>
                </a:solidFill>
              </a:rPr>
              <a:t> or Oracle RAC</a:t>
            </a:r>
            <a:endParaRPr lang="en-GB" sz="1600" b="1" dirty="0">
              <a:solidFill>
                <a:srgbClr val="1A4E3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3200" y="3028950"/>
            <a:ext cx="2233304" cy="523220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/>
                </a:solidFill>
              </a:rPr>
              <a:t>Oracle DB: 231 seconds</a:t>
            </a:r>
          </a:p>
          <a:p>
            <a:r>
              <a:rPr lang="en-GB" sz="1400" i="1" dirty="0" smtClean="0">
                <a:solidFill>
                  <a:schemeClr val="tx2"/>
                </a:solidFill>
              </a:rPr>
              <a:t>(limited by </a:t>
            </a:r>
            <a:r>
              <a:rPr lang="en-GB" sz="1400" i="1" dirty="0" err="1" smtClean="0">
                <a:solidFill>
                  <a:schemeClr val="tx2"/>
                </a:solidFill>
              </a:rPr>
              <a:t>iowait</a:t>
            </a:r>
            <a:r>
              <a:rPr lang="en-GB" sz="1400" i="1" dirty="0" smtClean="0">
                <a:solidFill>
                  <a:schemeClr val="tx2"/>
                </a:solidFill>
              </a:rPr>
              <a:t>)</a:t>
            </a:r>
            <a:endParaRPr lang="en-GB" sz="1400" i="1" dirty="0">
              <a:solidFill>
                <a:schemeClr val="tx2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42" y="2647950"/>
            <a:ext cx="2830506" cy="2254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0800" y="3028950"/>
            <a:ext cx="2031325" cy="523220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b="1" dirty="0" err="1" smtClean="0">
                <a:solidFill>
                  <a:schemeClr val="tx2"/>
                </a:solidFill>
              </a:rPr>
              <a:t>Hadoop</a:t>
            </a:r>
            <a:r>
              <a:rPr lang="en-GB" sz="1400" b="1" dirty="0" smtClean="0">
                <a:solidFill>
                  <a:schemeClr val="tx2"/>
                </a:solidFill>
              </a:rPr>
              <a:t>: 299 seconds</a:t>
            </a:r>
          </a:p>
          <a:p>
            <a:r>
              <a:rPr lang="en-GB" sz="1400" i="1" dirty="0" smtClean="0">
                <a:solidFill>
                  <a:schemeClr val="tx2"/>
                </a:solidFill>
              </a:rPr>
              <a:t>(limited by CPU)</a:t>
            </a:r>
            <a:endParaRPr lang="en-GB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413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smtClean="0"/>
              <a:t>Conclusion/Outlook 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28878" y="2571750"/>
            <a:ext cx="6825726" cy="1384995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b="1" i="1" dirty="0" smtClean="0"/>
              <a:t>A </a:t>
            </a:r>
            <a:r>
              <a:rPr lang="en-GB" sz="1400" b="1" i="1" dirty="0" smtClean="0"/>
              <a:t>central database running on a cluster of machines could provide a platform for </a:t>
            </a:r>
            <a:r>
              <a:rPr lang="en-GB" sz="1400" b="1" i="1" dirty="0" smtClean="0"/>
              <a:t>physicists </a:t>
            </a:r>
            <a:r>
              <a:rPr lang="en-GB" sz="1400" b="1" i="1" dirty="0" smtClean="0"/>
              <a:t>to perform analysis </a:t>
            </a:r>
            <a:r>
              <a:rPr lang="en-GB" sz="1400" b="1" i="1" dirty="0" smtClean="0"/>
              <a:t>on</a:t>
            </a:r>
            <a:r>
              <a:rPr lang="en-GB" sz="1400" b="1" i="1" dirty="0" smtClean="0"/>
              <a:t> </a:t>
            </a:r>
            <a:r>
              <a:rPr lang="en-GB" sz="1400" b="1" i="1" dirty="0" smtClean="0"/>
              <a:t>data stored in the database</a:t>
            </a:r>
            <a:endParaRPr lang="en-GB" sz="1400" b="1" i="1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3399"/>
                </a:solidFill>
              </a:rPr>
              <a:t>I/O is a bottleneck, especially with many users accessing the same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99"/>
                </a:solidFill>
              </a:rPr>
              <a:t>Column-based data storage to be </a:t>
            </a:r>
            <a:r>
              <a:rPr lang="en-GB" sz="1400" dirty="0" smtClean="0">
                <a:solidFill>
                  <a:srgbClr val="003399"/>
                </a:solidFill>
              </a:rPr>
              <a:t>explored (some hints by Oracle this will be introduced in future 12c versions)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003399"/>
                </a:solidFill>
              </a:rPr>
              <a:t>To be continued…</a:t>
            </a:r>
            <a:endParaRPr lang="en-GB" sz="1400" i="1" dirty="0" smtClean="0">
              <a:solidFill>
                <a:srgbClr val="00339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72854" y="1504950"/>
            <a:ext cx="5937774" cy="84638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b="1" dirty="0">
                <a:solidFill>
                  <a:srgbClr val="003399"/>
                </a:solidFill>
                <a:ea typeface="DejaVu Sans Condensed"/>
                <a:cs typeface="DejaVu Sans Condensed"/>
              </a:rPr>
              <a:t>LHC data analysis </a:t>
            </a:r>
            <a:r>
              <a:rPr lang="en-US" sz="1600" b="1" dirty="0" smtClean="0">
                <a:solidFill>
                  <a:srgbClr val="003399"/>
                </a:solidFill>
                <a:ea typeface="DejaVu Sans Condensed"/>
                <a:cs typeface="DejaVu Sans Condensed"/>
              </a:rPr>
              <a:t>provides </a:t>
            </a:r>
            <a:r>
              <a:rPr lang="en-US" sz="1600" b="1" dirty="0">
                <a:solidFill>
                  <a:srgbClr val="003399"/>
                </a:solidFill>
                <a:ea typeface="DejaVu Sans Condensed"/>
                <a:cs typeface="DejaVu Sans Condensed"/>
              </a:rPr>
              <a:t>a real “big data” </a:t>
            </a:r>
            <a:r>
              <a:rPr lang="en-US" sz="1600" b="1" dirty="0" smtClean="0">
                <a:solidFill>
                  <a:srgbClr val="003399"/>
                </a:solidFill>
                <a:ea typeface="DejaVu Sans Condensed"/>
                <a:cs typeface="DejaVu Sans Condensed"/>
              </a:rPr>
              <a:t>challenge</a:t>
            </a:r>
            <a:r>
              <a:rPr lang="en-US" sz="1600" b="1" i="1" dirty="0">
                <a:solidFill>
                  <a:srgbClr val="003399"/>
                </a:solidFill>
                <a:ea typeface="DejaVu Sans Condensed"/>
                <a:cs typeface="DejaVu Sans Condensed"/>
              </a:rPr>
              <a:t> </a:t>
            </a:r>
            <a:endParaRPr lang="en-US" sz="1600" b="1" i="1" dirty="0">
              <a:solidFill>
                <a:srgbClr val="003399"/>
              </a:solidFill>
              <a:ea typeface="DejaVu Sans Condensed"/>
              <a:cs typeface="DejaVu Sans Condensed"/>
            </a:endParaRP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400" dirty="0" smtClean="0">
                <a:solidFill>
                  <a:srgbClr val="003399"/>
                </a:solidFill>
                <a:ea typeface="DejaVu Sans Condensed"/>
                <a:cs typeface="DejaVu Sans Condensed"/>
              </a:rPr>
              <a:t>An unique </a:t>
            </a:r>
            <a:r>
              <a:rPr lang="en-US" sz="1400" dirty="0" smtClean="0">
                <a:solidFill>
                  <a:srgbClr val="003399"/>
                </a:solidFill>
                <a:ea typeface="DejaVu Sans Condensed"/>
                <a:cs typeface="DejaVu Sans Condensed"/>
              </a:rPr>
              <a:t>benchmark </a:t>
            </a:r>
            <a:r>
              <a:rPr lang="en-US" sz="1400" dirty="0" smtClean="0">
                <a:solidFill>
                  <a:srgbClr val="003399"/>
                </a:solidFill>
                <a:ea typeface="DejaVu Sans Condensed"/>
                <a:cs typeface="DejaVu Sans Condensed"/>
              </a:rPr>
              <a:t>to study </a:t>
            </a:r>
            <a:r>
              <a:rPr lang="en-US" sz="1400" dirty="0" smtClean="0">
                <a:solidFill>
                  <a:srgbClr val="003399"/>
                </a:solidFill>
                <a:ea typeface="DejaVu Sans Condensed"/>
                <a:cs typeface="DejaVu Sans Condensed"/>
              </a:rPr>
              <a:t>the ability of </a:t>
            </a:r>
            <a:r>
              <a:rPr lang="en-US" sz="1400" dirty="0" smtClean="0">
                <a:solidFill>
                  <a:srgbClr val="003399"/>
                </a:solidFill>
                <a:ea typeface="DejaVu Sans Condensed"/>
                <a:cs typeface="DejaVu Sans Condensed"/>
              </a:rPr>
              <a:t>the Oracle database </a:t>
            </a:r>
            <a:r>
              <a:rPr lang="en-US" sz="1400" dirty="0" smtClean="0">
                <a:solidFill>
                  <a:srgbClr val="003399"/>
                </a:solidFill>
                <a:ea typeface="DejaVu Sans Condensed"/>
                <a:cs typeface="DejaVu Sans Condensed"/>
              </a:rPr>
              <a:t>to perform complex tasks on a large set of data</a:t>
            </a:r>
            <a:endParaRPr lang="en-US" sz="1400" dirty="0">
              <a:solidFill>
                <a:srgbClr val="003399"/>
              </a:solidFill>
              <a:ea typeface="DejaVu Sans Condensed"/>
              <a:cs typeface="DejaVu Sans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6708643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5105400" y="22621"/>
            <a:ext cx="3886200" cy="872729"/>
          </a:xfrm>
        </p:spPr>
        <p:txBody>
          <a:bodyPr lIns="0" tIns="28224" rIns="0" bIns="0"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Introduction to LHC physics analysis</a:t>
            </a:r>
            <a:endParaRPr lang="en-US" sz="2800" b="1" dirty="0" smtClean="0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219200" y="2952750"/>
            <a:ext cx="7391400" cy="18288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The discovery of a “Higgs boson-like” particle!</a:t>
            </a:r>
          </a:p>
          <a:p>
            <a:pPr marL="915987" lvl="2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dirty="0" smtClean="0">
                <a:solidFill>
                  <a:srgbClr val="15539C"/>
                </a:solidFill>
                <a:ea typeface="DejaVu Sans Condensed"/>
                <a:cs typeface="DejaVu Sans Condensed"/>
                <a:hlinkClick r:id="rId3"/>
              </a:rPr>
              <a:t>http</a:t>
            </a:r>
            <a:r>
              <a:rPr lang="en-GB" sz="1600" b="1" dirty="0">
                <a:solidFill>
                  <a:srgbClr val="15539C"/>
                </a:solidFill>
                <a:ea typeface="DejaVu Sans Condensed"/>
                <a:cs typeface="DejaVu Sans Condensed"/>
                <a:hlinkClick r:id="rId3"/>
              </a:rPr>
              <a:t>://</a:t>
            </a:r>
            <a:r>
              <a:rPr lang="en-GB" sz="1600" b="1" dirty="0" smtClean="0">
                <a:solidFill>
                  <a:srgbClr val="15539C"/>
                </a:solidFill>
                <a:ea typeface="DejaVu Sans Condensed"/>
                <a:cs typeface="DejaVu Sans Condensed"/>
                <a:hlinkClick r:id="rId3"/>
              </a:rPr>
              <a:t>www.bbc.co.uk/news/world-18702455</a:t>
            </a:r>
            <a:endParaRPr lang="en-GB" sz="1600" b="1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344487" indent="-34290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The work of thousands of people!</a:t>
            </a:r>
          </a:p>
          <a:p>
            <a:pPr marL="344487" indent="-34290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Operations of LHC and its experiments rely on databases for storing conditions data, log files etc.</a:t>
            </a: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… but the data-points in these plots did not came out of a database !</a:t>
            </a:r>
          </a:p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sz="2800" dirty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sz="2800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800100" lvl="1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800" dirty="0">
              <a:solidFill>
                <a:srgbClr val="15539C"/>
              </a:solidFill>
              <a:ea typeface="DejaVu Sans Condensed"/>
              <a:cs typeface="DejaVu Sans Condensed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54AA0D-1CDF-4BA1-9709-6536D4D283E5}" type="slidenum">
              <a:rPr lang="en-GB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2" descr="http://dvice.com/assets_c/2012/07/higgs_bump-thumb-330x318-952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536" y="917296"/>
            <a:ext cx="2112264" cy="20354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atlas.web.cern.ch/Atlas/GROUPS/PHYSICS/PAPERS/HIGG-2012-27/figaux_004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1600" y="924347"/>
            <a:ext cx="3147935" cy="202840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1733550"/>
            <a:ext cx="2221089" cy="830997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Plots of the invariant mass of photon-pairs produced at the LHC show a significant bump around 125 </a:t>
            </a:r>
            <a:r>
              <a:rPr lang="en-GB" sz="1200" b="1" dirty="0" err="1" smtClean="0"/>
              <a:t>GeV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2654365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28224" rIns="0" bIns="0"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ATLAS reconstruction and analysis</a:t>
            </a:r>
            <a:endParaRPr lang="en-US" b="1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54AA0D-1CDF-4BA1-9709-6536D4D283E5}" type="slidenum">
              <a:rPr lang="en-GB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3"/>
          <p:cNvSpPr>
            <a:spLocks noChangeArrowheads="1"/>
          </p:cNvSpPr>
          <p:nvPr/>
        </p:nvSpPr>
        <p:spPr bwMode="auto">
          <a:xfrm>
            <a:off x="381000" y="2800350"/>
            <a:ext cx="2819400" cy="1447800"/>
          </a:xfrm>
          <a:prstGeom prst="ellipse">
            <a:avLst/>
          </a:prstGeom>
          <a:solidFill>
            <a:srgbClr val="FBC5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endParaRPr lang="en-US" sz="1200" dirty="0"/>
          </a:p>
          <a:p>
            <a:pPr algn="ctr" eaLnBrk="0" hangingPunct="0">
              <a:lnSpc>
                <a:spcPct val="90000"/>
              </a:lnSpc>
            </a:pPr>
            <a:r>
              <a:rPr lang="en-US" sz="1200" dirty="0" err="1" smtClean="0">
                <a:solidFill>
                  <a:srgbClr val="CC3300"/>
                </a:solidFill>
              </a:rPr>
              <a:t>generation</a:t>
            </a:r>
            <a:r>
              <a:rPr lang="en-US" sz="1200" dirty="0" err="1" smtClean="0">
                <a:solidFill>
                  <a:srgbClr val="CC3300"/>
                </a:solidFill>
                <a:sym typeface="Wingdings" pitchFamily="2" charset="2"/>
              </a:rPr>
              <a:t></a:t>
            </a:r>
            <a:r>
              <a:rPr lang="en-US" sz="1200" dirty="0" err="1" smtClean="0">
                <a:solidFill>
                  <a:srgbClr val="CC3300"/>
                </a:solidFill>
              </a:rPr>
              <a:t>simulation</a:t>
            </a:r>
            <a:r>
              <a:rPr lang="en-US" sz="1200" dirty="0" err="1" smtClean="0">
                <a:solidFill>
                  <a:srgbClr val="CC3300"/>
                </a:solidFill>
                <a:sym typeface="Wingdings" pitchFamily="2" charset="2"/>
              </a:rPr>
              <a:t>digitization</a:t>
            </a:r>
            <a:endParaRPr lang="en-US" sz="1200" dirty="0">
              <a:solidFill>
                <a:srgbClr val="CC3300"/>
              </a:solidFill>
            </a:endParaRPr>
          </a:p>
        </p:txBody>
      </p:sp>
      <p:pic>
        <p:nvPicPr>
          <p:cNvPr id="19" name="Picture 4" descr="qze2znuk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1914" y="3810435"/>
            <a:ext cx="581405" cy="35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2658522" y="1629550"/>
            <a:ext cx="2697328" cy="1815269"/>
          </a:xfrm>
          <a:prstGeom prst="ellipse">
            <a:avLst/>
          </a:prstGeom>
          <a:solidFill>
            <a:srgbClr val="C5FFE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endParaRPr lang="en-US" sz="1400" dirty="0" smtClean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dirty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1600" b="1" dirty="0" smtClean="0">
              <a:solidFill>
                <a:srgbClr val="CC3300"/>
              </a:solidFill>
            </a:endParaRPr>
          </a:p>
          <a:p>
            <a:pPr eaLnBrk="0" hangingPunct="0">
              <a:lnSpc>
                <a:spcPct val="90000"/>
              </a:lnSpc>
            </a:pPr>
            <a:r>
              <a:rPr lang="en-US" sz="1600" b="1" dirty="0" smtClean="0">
                <a:solidFill>
                  <a:srgbClr val="CC3300"/>
                </a:solidFill>
              </a:rPr>
              <a:t>reconstruction</a:t>
            </a:r>
            <a:endParaRPr lang="en-US" sz="1600" b="1" dirty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i="1" dirty="0">
              <a:solidFill>
                <a:schemeClr val="bg1"/>
              </a:solidFill>
              <a:latin typeface="Times New Roman" pitchFamily="16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i="1" dirty="0">
              <a:solidFill>
                <a:schemeClr val="bg1"/>
              </a:solidFill>
              <a:latin typeface="Times New Roman" pitchFamily="16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i="1" dirty="0">
              <a:solidFill>
                <a:schemeClr val="bg1"/>
              </a:solidFill>
              <a:latin typeface="Times New Roman" pitchFamily="16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i="1" dirty="0">
              <a:solidFill>
                <a:schemeClr val="bg1"/>
              </a:solidFill>
              <a:latin typeface="Times New Roman" pitchFamily="16" charset="0"/>
            </a:endParaRPr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5305301" y="971550"/>
            <a:ext cx="3835474" cy="2869711"/>
          </a:xfrm>
          <a:prstGeom prst="ellipse">
            <a:avLst/>
          </a:prstGeom>
          <a:solidFill>
            <a:srgbClr val="D0FFC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dirty="0">
                <a:solidFill>
                  <a:srgbClr val="CC3300"/>
                </a:solidFill>
              </a:rPr>
              <a:t> </a:t>
            </a:r>
            <a:r>
              <a:rPr lang="en-US" sz="2400" dirty="0" smtClean="0">
                <a:solidFill>
                  <a:srgbClr val="CC3300"/>
                </a:solidFill>
              </a:rPr>
              <a:t>                          analysis</a:t>
            </a:r>
          </a:p>
          <a:p>
            <a:pPr algn="ctr" eaLnBrk="0" hangingPunct="0">
              <a:lnSpc>
                <a:spcPct val="90000"/>
              </a:lnSpc>
            </a:pPr>
            <a:endParaRPr lang="en-US" sz="2400" dirty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                             </a:t>
            </a:r>
            <a:endParaRPr lang="en-US" sz="2400" dirty="0">
              <a:solidFill>
                <a:schemeClr val="bg1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>
            <a:off x="6324600" y="2056846"/>
            <a:ext cx="405799" cy="204788"/>
          </a:xfrm>
          <a:prstGeom prst="can">
            <a:avLst>
              <a:gd name="adj" fmla="val 25000"/>
            </a:avLst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5867400" y="2961543"/>
            <a:ext cx="1547653" cy="60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i="1" dirty="0"/>
              <a:t>interactive</a:t>
            </a:r>
          </a:p>
          <a:p>
            <a:pPr eaLnBrk="0" hangingPunct="0"/>
            <a:r>
              <a:rPr lang="en-GB" sz="1100" i="1" dirty="0"/>
              <a:t>p</a:t>
            </a:r>
            <a:r>
              <a:rPr lang="en-GB" sz="1100" i="1" dirty="0" smtClean="0"/>
              <a:t>hysics analysis  </a:t>
            </a:r>
          </a:p>
          <a:p>
            <a:pPr eaLnBrk="0" hangingPunct="0"/>
            <a:r>
              <a:rPr lang="en-GB" sz="1100" i="1" dirty="0" smtClean="0"/>
              <a:t>(thousands of users!)</a:t>
            </a:r>
            <a:endParaRPr lang="en-GB" sz="1100" i="1" dirty="0"/>
          </a:p>
        </p:txBody>
      </p:sp>
      <p:sp>
        <p:nvSpPr>
          <p:cNvPr id="25" name="AutoShape 10"/>
          <p:cNvSpPr>
            <a:spLocks noChangeArrowheads="1"/>
          </p:cNvSpPr>
          <p:nvPr/>
        </p:nvSpPr>
        <p:spPr bwMode="auto">
          <a:xfrm>
            <a:off x="7079068" y="1046325"/>
            <a:ext cx="1161587" cy="586404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400" b="1" dirty="0" smtClean="0"/>
              <a:t>event</a:t>
            </a:r>
            <a:endParaRPr lang="en-GB" sz="1400" b="1" dirty="0"/>
          </a:p>
          <a:p>
            <a:pPr algn="ctr" eaLnBrk="0" hangingPunct="0"/>
            <a:r>
              <a:rPr lang="en-GB" sz="1400" b="1" dirty="0"/>
              <a:t>analysis</a:t>
            </a:r>
          </a:p>
        </p:txBody>
      </p:sp>
      <p:grpSp>
        <p:nvGrpSpPr>
          <p:cNvPr id="26" name="Group 13"/>
          <p:cNvGrpSpPr>
            <a:grpSpLocks/>
          </p:cNvGrpSpPr>
          <p:nvPr/>
        </p:nvGrpSpPr>
        <p:grpSpPr bwMode="auto">
          <a:xfrm>
            <a:off x="3810000" y="2789628"/>
            <a:ext cx="867709" cy="467922"/>
            <a:chOff x="2633" y="1558"/>
            <a:chExt cx="660" cy="568"/>
          </a:xfrm>
        </p:grpSpPr>
        <p:sp>
          <p:nvSpPr>
            <p:cNvPr id="27" name="Oval 14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15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18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19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20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21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22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23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24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25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26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28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29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30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31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32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33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" name="Rectangle 50"/>
          <p:cNvSpPr>
            <a:spLocks noChangeArrowheads="1"/>
          </p:cNvSpPr>
          <p:nvPr/>
        </p:nvSpPr>
        <p:spPr bwMode="auto">
          <a:xfrm>
            <a:off x="685800" y="2065509"/>
            <a:ext cx="809517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200" b="1" dirty="0"/>
              <a:t>r</a:t>
            </a:r>
            <a:r>
              <a:rPr lang="en-GB" sz="1200" b="1" dirty="0" smtClean="0"/>
              <a:t>aw data</a:t>
            </a:r>
            <a:endParaRPr lang="en-GB" sz="1200" b="1" dirty="0"/>
          </a:p>
        </p:txBody>
      </p:sp>
      <p:sp>
        <p:nvSpPr>
          <p:cNvPr id="64" name="AutoShape 55"/>
          <p:cNvSpPr>
            <a:spLocks noChangeArrowheads="1"/>
          </p:cNvSpPr>
          <p:nvPr/>
        </p:nvSpPr>
        <p:spPr bwMode="auto">
          <a:xfrm>
            <a:off x="3577537" y="1640791"/>
            <a:ext cx="1375463" cy="563093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400" b="1" dirty="0"/>
              <a:t>event</a:t>
            </a:r>
          </a:p>
          <a:p>
            <a:pPr algn="ctr" eaLnBrk="0" hangingPunct="0"/>
            <a:r>
              <a:rPr lang="en-GB" sz="1400" b="1" dirty="0" smtClean="0"/>
              <a:t>reconstruction</a:t>
            </a:r>
            <a:endParaRPr lang="en-GB" sz="1400" b="1" dirty="0"/>
          </a:p>
        </p:txBody>
      </p:sp>
      <p:sp>
        <p:nvSpPr>
          <p:cNvPr id="71" name="Arc 66"/>
          <p:cNvSpPr>
            <a:spLocks/>
          </p:cNvSpPr>
          <p:nvPr/>
        </p:nvSpPr>
        <p:spPr bwMode="auto">
          <a:xfrm>
            <a:off x="7296124" y="2202097"/>
            <a:ext cx="1847875" cy="471507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Rectangle 67"/>
          <p:cNvSpPr>
            <a:spLocks noChangeArrowheads="1"/>
          </p:cNvSpPr>
          <p:nvPr/>
        </p:nvSpPr>
        <p:spPr bwMode="auto">
          <a:xfrm>
            <a:off x="5466009" y="1606821"/>
            <a:ext cx="2001591" cy="43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/>
            <a:r>
              <a:rPr lang="en-GB" sz="1100" b="1" dirty="0"/>
              <a:t>analysis objects</a:t>
            </a:r>
          </a:p>
          <a:p>
            <a:pPr algn="ctr" eaLnBrk="0" hangingPunct="0"/>
            <a:r>
              <a:rPr lang="en-GB" sz="1100" dirty="0"/>
              <a:t>(extracted </a:t>
            </a:r>
            <a:r>
              <a:rPr lang="en-GB" sz="1100" dirty="0" smtClean="0"/>
              <a:t>per </a:t>
            </a:r>
            <a:r>
              <a:rPr lang="en-GB" sz="1100" dirty="0"/>
              <a:t>physics topic)</a:t>
            </a:r>
          </a:p>
        </p:txBody>
      </p:sp>
      <p:sp>
        <p:nvSpPr>
          <p:cNvPr id="76" name="AutoShape 103"/>
          <p:cNvSpPr>
            <a:spLocks noChangeArrowheads="1"/>
          </p:cNvSpPr>
          <p:nvPr/>
        </p:nvSpPr>
        <p:spPr bwMode="auto">
          <a:xfrm>
            <a:off x="6299801" y="2441582"/>
            <a:ext cx="405799" cy="204788"/>
          </a:xfrm>
          <a:prstGeom prst="can">
            <a:avLst>
              <a:gd name="adj" fmla="val 25000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77" name="AutoShape 104"/>
          <p:cNvSpPr>
            <a:spLocks noChangeArrowheads="1"/>
          </p:cNvSpPr>
          <p:nvPr/>
        </p:nvSpPr>
        <p:spPr bwMode="auto">
          <a:xfrm>
            <a:off x="6220583" y="2801305"/>
            <a:ext cx="408817" cy="204788"/>
          </a:xfrm>
          <a:prstGeom prst="can">
            <a:avLst>
              <a:gd name="adj" fmla="val 25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81" name="Oval 3"/>
          <p:cNvSpPr>
            <a:spLocks noChangeArrowheads="1"/>
          </p:cNvSpPr>
          <p:nvPr/>
        </p:nvSpPr>
        <p:spPr bwMode="auto">
          <a:xfrm>
            <a:off x="1075441" y="685800"/>
            <a:ext cx="2186042" cy="1361102"/>
          </a:xfrm>
          <a:prstGeom prst="ellipse">
            <a:avLst/>
          </a:prstGeom>
          <a:solidFill>
            <a:srgbClr val="FBC5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1400" dirty="0"/>
              <a:t>                  </a:t>
            </a:r>
            <a:endParaRPr lang="en-US" sz="1400" dirty="0" smtClean="0"/>
          </a:p>
          <a:p>
            <a:pPr algn="ctr" eaLnBrk="0" hangingPunct="0">
              <a:lnSpc>
                <a:spcPct val="90000"/>
              </a:lnSpc>
            </a:pPr>
            <a:endParaRPr lang="en-US" sz="1400" dirty="0" smtClean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dirty="0" smtClean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sz="1600" dirty="0">
                <a:solidFill>
                  <a:srgbClr val="CC3300"/>
                </a:solidFill>
              </a:rPr>
              <a:t>d</a:t>
            </a:r>
            <a:r>
              <a:rPr lang="en-US" sz="1600" dirty="0" smtClean="0">
                <a:solidFill>
                  <a:srgbClr val="CC3300"/>
                </a:solidFill>
              </a:rPr>
              <a:t>ata acquisition</a:t>
            </a:r>
          </a:p>
        </p:txBody>
      </p:sp>
      <p:sp>
        <p:nvSpPr>
          <p:cNvPr id="60" name="Arc 47"/>
          <p:cNvSpPr>
            <a:spLocks/>
          </p:cNvSpPr>
          <p:nvPr/>
        </p:nvSpPr>
        <p:spPr bwMode="auto">
          <a:xfrm>
            <a:off x="1961387" y="2334028"/>
            <a:ext cx="1162813" cy="45719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AutoShape 58"/>
          <p:cNvSpPr>
            <a:spLocks noChangeArrowheads="1"/>
          </p:cNvSpPr>
          <p:nvPr/>
        </p:nvSpPr>
        <p:spPr bwMode="auto">
          <a:xfrm>
            <a:off x="2336111" y="742950"/>
            <a:ext cx="1169089" cy="676275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400" b="1" dirty="0" smtClean="0"/>
              <a:t>event </a:t>
            </a:r>
          </a:p>
          <a:p>
            <a:pPr algn="ctr" eaLnBrk="0" hangingPunct="0"/>
            <a:r>
              <a:rPr lang="en-GB" sz="1400" b="1" dirty="0" smtClean="0"/>
              <a:t>data taking</a:t>
            </a:r>
          </a:p>
        </p:txBody>
      </p:sp>
      <p:sp>
        <p:nvSpPr>
          <p:cNvPr id="85" name="Arc 54"/>
          <p:cNvSpPr>
            <a:spLocks/>
          </p:cNvSpPr>
          <p:nvPr/>
        </p:nvSpPr>
        <p:spPr bwMode="auto">
          <a:xfrm>
            <a:off x="2177089" y="2486025"/>
            <a:ext cx="947111" cy="28595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65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Rectangle 49"/>
          <p:cNvSpPr>
            <a:spLocks noChangeArrowheads="1"/>
          </p:cNvSpPr>
          <p:nvPr/>
        </p:nvSpPr>
        <p:spPr bwMode="auto">
          <a:xfrm>
            <a:off x="3048001" y="2800350"/>
            <a:ext cx="1026903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200" b="1" dirty="0"/>
              <a:t>event </a:t>
            </a:r>
          </a:p>
          <a:p>
            <a:pPr eaLnBrk="0" hangingPunct="0"/>
            <a:r>
              <a:rPr lang="en-GB" sz="1200" b="1" dirty="0"/>
              <a:t> </a:t>
            </a:r>
            <a:r>
              <a:rPr lang="en-GB" sz="1200" b="1" dirty="0" smtClean="0"/>
              <a:t>summary</a:t>
            </a:r>
            <a:endParaRPr lang="en-GB" sz="1200" b="1" dirty="0"/>
          </a:p>
          <a:p>
            <a:pPr eaLnBrk="0" hangingPunct="0"/>
            <a:r>
              <a:rPr lang="en-GB" sz="1200" b="1" dirty="0"/>
              <a:t>            data</a:t>
            </a:r>
          </a:p>
        </p:txBody>
      </p:sp>
      <p:sp>
        <p:nvSpPr>
          <p:cNvPr id="87" name="Rectangle 50"/>
          <p:cNvSpPr>
            <a:spLocks noChangeArrowheads="1"/>
          </p:cNvSpPr>
          <p:nvPr/>
        </p:nvSpPr>
        <p:spPr bwMode="auto">
          <a:xfrm>
            <a:off x="666360" y="2611599"/>
            <a:ext cx="1370568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000" b="1" dirty="0"/>
              <a:t>s</a:t>
            </a:r>
            <a:r>
              <a:rPr lang="en-GB" sz="1000" b="1" dirty="0" smtClean="0"/>
              <a:t>imulated raw data </a:t>
            </a:r>
          </a:p>
        </p:txBody>
      </p:sp>
      <p:grpSp>
        <p:nvGrpSpPr>
          <p:cNvPr id="88" name="Group 34"/>
          <p:cNvGrpSpPr>
            <a:grpSpLocks/>
          </p:cNvGrpSpPr>
          <p:nvPr/>
        </p:nvGrpSpPr>
        <p:grpSpPr bwMode="auto">
          <a:xfrm>
            <a:off x="1456387" y="1899621"/>
            <a:ext cx="491693" cy="602155"/>
            <a:chOff x="1069" y="1659"/>
            <a:chExt cx="570" cy="861"/>
          </a:xfrm>
        </p:grpSpPr>
        <p:sp>
          <p:nvSpPr>
            <p:cNvPr id="89" name="AutoShape 35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AutoShape 36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AutoShape 37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Rectangle 38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AutoShape 39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AutoShape 40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AutoShape 41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Rectangle 42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AutoShape 43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AutoShape 44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AutoShape 45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46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" name="Group 34"/>
          <p:cNvGrpSpPr>
            <a:grpSpLocks/>
          </p:cNvGrpSpPr>
          <p:nvPr/>
        </p:nvGrpSpPr>
        <p:grpSpPr bwMode="auto">
          <a:xfrm>
            <a:off x="1757856" y="2782996"/>
            <a:ext cx="491693" cy="602155"/>
            <a:chOff x="1069" y="1659"/>
            <a:chExt cx="570" cy="861"/>
          </a:xfrm>
          <a:solidFill>
            <a:srgbClr val="00B050"/>
          </a:solidFill>
        </p:grpSpPr>
        <p:sp>
          <p:nvSpPr>
            <p:cNvPr id="102" name="AutoShape 35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AutoShape 36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AutoShape 37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Rectangle 38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AutoShape 39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AutoShape 40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AutoShape 41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Rectangle 42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AutoShape 43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AutoShape 44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AutoShape 45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Rectangle 46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6" name="Rectangle 49"/>
          <p:cNvSpPr>
            <a:spLocks noChangeArrowheads="1"/>
          </p:cNvSpPr>
          <p:nvPr/>
        </p:nvSpPr>
        <p:spPr bwMode="auto">
          <a:xfrm>
            <a:off x="6649695" y="2081724"/>
            <a:ext cx="697662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ntuple1</a:t>
            </a:r>
            <a:endParaRPr lang="en-GB" sz="1100" b="1" dirty="0"/>
          </a:p>
        </p:txBody>
      </p:sp>
      <p:sp>
        <p:nvSpPr>
          <p:cNvPr id="117" name="Rectangle 49"/>
          <p:cNvSpPr>
            <a:spLocks noChangeArrowheads="1"/>
          </p:cNvSpPr>
          <p:nvPr/>
        </p:nvSpPr>
        <p:spPr bwMode="auto">
          <a:xfrm>
            <a:off x="6621870" y="2456527"/>
            <a:ext cx="697662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ntuple2</a:t>
            </a:r>
            <a:endParaRPr lang="en-GB" sz="1100" b="1" dirty="0"/>
          </a:p>
        </p:txBody>
      </p:sp>
      <p:sp>
        <p:nvSpPr>
          <p:cNvPr id="118" name="Rectangle 49"/>
          <p:cNvSpPr>
            <a:spLocks noChangeArrowheads="1"/>
          </p:cNvSpPr>
          <p:nvPr/>
        </p:nvSpPr>
        <p:spPr bwMode="auto">
          <a:xfrm>
            <a:off x="6545669" y="2804304"/>
            <a:ext cx="722035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err="1" smtClean="0"/>
              <a:t>ntupleN</a:t>
            </a:r>
            <a:endParaRPr lang="en-GB" sz="1100" b="1" dirty="0"/>
          </a:p>
        </p:txBody>
      </p:sp>
      <p:pic>
        <p:nvPicPr>
          <p:cNvPr id="119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8575" y="2447659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0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22588" y="25480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28396" y="2635033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5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60588" y="2753231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9188" y="290220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7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10210" y="301650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64841" y="32172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7241" y="33315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2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69641" y="34458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22041" y="35601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6" name="Arc 66"/>
          <p:cNvSpPr>
            <a:spLocks/>
          </p:cNvSpPr>
          <p:nvPr/>
        </p:nvSpPr>
        <p:spPr bwMode="auto">
          <a:xfrm>
            <a:off x="7267704" y="2202098"/>
            <a:ext cx="1310584" cy="273344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Arc 66"/>
          <p:cNvSpPr>
            <a:spLocks/>
          </p:cNvSpPr>
          <p:nvPr/>
        </p:nvSpPr>
        <p:spPr bwMode="auto">
          <a:xfrm>
            <a:off x="7251727" y="2562300"/>
            <a:ext cx="838116" cy="20967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Arc 66"/>
          <p:cNvSpPr>
            <a:spLocks/>
          </p:cNvSpPr>
          <p:nvPr/>
        </p:nvSpPr>
        <p:spPr bwMode="auto">
          <a:xfrm>
            <a:off x="7231468" y="2891781"/>
            <a:ext cx="512623" cy="439794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Arc 66"/>
          <p:cNvSpPr>
            <a:spLocks/>
          </p:cNvSpPr>
          <p:nvPr/>
        </p:nvSpPr>
        <p:spPr bwMode="auto">
          <a:xfrm>
            <a:off x="7249634" y="2898783"/>
            <a:ext cx="202863" cy="346322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Arc 66"/>
          <p:cNvSpPr>
            <a:spLocks/>
          </p:cNvSpPr>
          <p:nvPr/>
        </p:nvSpPr>
        <p:spPr bwMode="auto">
          <a:xfrm>
            <a:off x="7296125" y="2909776"/>
            <a:ext cx="575356" cy="53609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Arc 66"/>
          <p:cNvSpPr>
            <a:spLocks/>
          </p:cNvSpPr>
          <p:nvPr/>
        </p:nvSpPr>
        <p:spPr bwMode="auto">
          <a:xfrm>
            <a:off x="7231470" y="2886533"/>
            <a:ext cx="849724" cy="715013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Arc 66"/>
          <p:cNvSpPr>
            <a:spLocks/>
          </p:cNvSpPr>
          <p:nvPr/>
        </p:nvSpPr>
        <p:spPr bwMode="auto">
          <a:xfrm>
            <a:off x="7296128" y="2580146"/>
            <a:ext cx="1066626" cy="33435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Arc 66"/>
          <p:cNvSpPr>
            <a:spLocks/>
          </p:cNvSpPr>
          <p:nvPr/>
        </p:nvSpPr>
        <p:spPr bwMode="auto">
          <a:xfrm>
            <a:off x="7251726" y="2580147"/>
            <a:ext cx="1326666" cy="470741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Arc 66"/>
          <p:cNvSpPr>
            <a:spLocks/>
          </p:cNvSpPr>
          <p:nvPr/>
        </p:nvSpPr>
        <p:spPr bwMode="auto">
          <a:xfrm>
            <a:off x="7319532" y="2202097"/>
            <a:ext cx="1626672" cy="399119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Arc 47"/>
          <p:cNvSpPr>
            <a:spLocks/>
          </p:cNvSpPr>
          <p:nvPr/>
        </p:nvSpPr>
        <p:spPr bwMode="auto">
          <a:xfrm>
            <a:off x="1295400" y="1523307"/>
            <a:ext cx="143791" cy="598276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Arc 54"/>
          <p:cNvSpPr>
            <a:spLocks/>
          </p:cNvSpPr>
          <p:nvPr/>
        </p:nvSpPr>
        <p:spPr bwMode="auto">
          <a:xfrm>
            <a:off x="985502" y="3011956"/>
            <a:ext cx="817665" cy="23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65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AutoShape 58"/>
          <p:cNvSpPr>
            <a:spLocks noChangeArrowheads="1"/>
          </p:cNvSpPr>
          <p:nvPr/>
        </p:nvSpPr>
        <p:spPr bwMode="auto">
          <a:xfrm>
            <a:off x="304800" y="2821336"/>
            <a:ext cx="914400" cy="601705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200" b="1" dirty="0"/>
              <a:t>event</a:t>
            </a:r>
          </a:p>
          <a:p>
            <a:pPr eaLnBrk="0" hangingPunct="0"/>
            <a:r>
              <a:rPr lang="en-GB" sz="1200" b="1" dirty="0" smtClean="0"/>
              <a:t>simulation</a:t>
            </a:r>
          </a:p>
        </p:txBody>
      </p:sp>
      <p:sp>
        <p:nvSpPr>
          <p:cNvPr id="152" name="Arc 66"/>
          <p:cNvSpPr>
            <a:spLocks/>
          </p:cNvSpPr>
          <p:nvPr/>
        </p:nvSpPr>
        <p:spPr bwMode="auto">
          <a:xfrm flipV="1">
            <a:off x="4677710" y="2562299"/>
            <a:ext cx="1622091" cy="319414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Arc 66"/>
          <p:cNvSpPr>
            <a:spLocks/>
          </p:cNvSpPr>
          <p:nvPr/>
        </p:nvSpPr>
        <p:spPr bwMode="auto">
          <a:xfrm flipV="1">
            <a:off x="4677709" y="2834779"/>
            <a:ext cx="1563159" cy="10768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Arc 66"/>
          <p:cNvSpPr>
            <a:spLocks/>
          </p:cNvSpPr>
          <p:nvPr/>
        </p:nvSpPr>
        <p:spPr bwMode="auto">
          <a:xfrm>
            <a:off x="3815259" y="2562299"/>
            <a:ext cx="134100" cy="185021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2895600" y="4026753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Global computing resources to store, distribute and analyse LHC data are provided by the </a:t>
            </a:r>
            <a:r>
              <a:rPr lang="en-GB" sz="1600" dirty="0"/>
              <a:t>Worldwide LHC Computing Grid (</a:t>
            </a:r>
            <a:r>
              <a:rPr lang="en-GB" sz="1600" b="1" dirty="0"/>
              <a:t>WLCG</a:t>
            </a:r>
            <a:r>
              <a:rPr lang="en-GB" sz="1600" dirty="0"/>
              <a:t>) </a:t>
            </a:r>
            <a:r>
              <a:rPr lang="en-GB" sz="1600" dirty="0" smtClean="0"/>
              <a:t>which has </a:t>
            </a:r>
            <a:r>
              <a:rPr lang="en-GB" sz="1600" smtClean="0"/>
              <a:t>more than </a:t>
            </a:r>
            <a:r>
              <a:rPr lang="en-GB" sz="1600" dirty="0"/>
              <a:t>170 computing centres in 36 </a:t>
            </a:r>
            <a:r>
              <a:rPr lang="en-GB" sz="1600" dirty="0" smtClean="0"/>
              <a:t>countries</a:t>
            </a:r>
            <a:endParaRPr lang="en-GB" sz="1600" b="1" dirty="0" smtClean="0"/>
          </a:p>
        </p:txBody>
      </p:sp>
      <p:sp>
        <p:nvSpPr>
          <p:cNvPr id="115" name="Arc 66"/>
          <p:cNvSpPr>
            <a:spLocks/>
          </p:cNvSpPr>
          <p:nvPr/>
        </p:nvSpPr>
        <p:spPr bwMode="auto">
          <a:xfrm flipV="1">
            <a:off x="4672449" y="2157867"/>
            <a:ext cx="1627351" cy="654826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2" name="Picture 2" descr="http://continuum-hypothesis.com/geneva_06/DSC003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707" y="151706"/>
            <a:ext cx="10281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8027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28224" rIns="0" bIns="0"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Analysis versus reconstruction</a:t>
            </a:r>
            <a:endParaRPr lang="en-US" b="1" dirty="0" smtClean="0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010710"/>
            <a:ext cx="4343400" cy="289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5334000" y="3105150"/>
            <a:ext cx="143854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u-ZA" sz="1200" b="1" dirty="0">
                <a:solidFill>
                  <a:srgbClr val="FFFF00"/>
                </a:solidFill>
              </a:rPr>
              <a:t>Z-&gt;</a:t>
            </a:r>
            <a:r>
              <a:rPr lang="zu-ZA" sz="1200" b="1" dirty="0">
                <a:solidFill>
                  <a:srgbClr val="FFFF00"/>
                </a:solidFill>
                <a:latin typeface="Symbol" pitchFamily="18" charset="2"/>
              </a:rPr>
              <a:t>mm</a:t>
            </a:r>
            <a:r>
              <a:rPr lang="zu-ZA" sz="1200" b="1" dirty="0">
                <a:solidFill>
                  <a:srgbClr val="FFFF00"/>
                </a:solidFill>
              </a:rPr>
              <a:t> </a:t>
            </a:r>
            <a:r>
              <a:rPr lang="en-US" sz="1200" b="1" dirty="0">
                <a:solidFill>
                  <a:srgbClr val="FFFF00"/>
                </a:solidFill>
              </a:rPr>
              <a:t>candidate</a:t>
            </a:r>
            <a:r>
              <a:rPr lang="zu-ZA" sz="1200" b="1" dirty="0">
                <a:solidFill>
                  <a:srgbClr val="FFFF00"/>
                </a:solidFill>
              </a:rPr>
              <a:t>, m</a:t>
            </a:r>
            <a:r>
              <a:rPr lang="zu-ZA" sz="1200" b="1" baseline="-25000" dirty="0">
                <a:solidFill>
                  <a:srgbClr val="FFFF00"/>
                </a:solidFill>
                <a:latin typeface="Symbol" pitchFamily="18" charset="2"/>
              </a:rPr>
              <a:t>mm</a:t>
            </a:r>
            <a:r>
              <a:rPr lang="en-US" sz="1200" b="1" dirty="0">
                <a:solidFill>
                  <a:srgbClr val="FFFF00"/>
                </a:solidFill>
              </a:rPr>
              <a:t>=</a:t>
            </a:r>
            <a:r>
              <a:rPr lang="en-US" sz="1200" b="1" noProof="1">
                <a:solidFill>
                  <a:srgbClr val="FFFF00"/>
                </a:solidFill>
              </a:rPr>
              <a:t>93.4 GeV 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52600" y="884932"/>
            <a:ext cx="731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Event Reconstruction </a:t>
            </a:r>
            <a:r>
              <a:rPr lang="en-GB" sz="1600" b="1" dirty="0" smtClean="0">
                <a:solidFill>
                  <a:srgbClr val="15539C"/>
                </a:solidFill>
              </a:rPr>
              <a:t>focuses on creating physics objects from the information measured in the </a:t>
            </a:r>
            <a:r>
              <a:rPr lang="en-GB" sz="1600" b="1" dirty="0" smtClean="0">
                <a:solidFill>
                  <a:srgbClr val="15539C"/>
                </a:solidFill>
              </a:rPr>
              <a:t>detector </a:t>
            </a:r>
            <a:r>
              <a:rPr lang="en-GB" sz="1400" b="1" dirty="0" smtClean="0">
                <a:solidFill>
                  <a:srgbClr val="15539C"/>
                </a:solidFill>
              </a:rPr>
              <a:t>(detectors hits </a:t>
            </a:r>
            <a:r>
              <a:rPr lang="en-GB" sz="1400" b="1" dirty="0" smtClean="0">
                <a:solidFill>
                  <a:srgbClr val="15539C"/>
                </a:solidFill>
                <a:sym typeface="Wingdings" pitchFamily="2" charset="2"/>
              </a:rPr>
              <a:t> particle trajectory)</a:t>
            </a:r>
            <a:endParaRPr lang="en-GB" sz="1400" b="1" dirty="0" smtClean="0">
              <a:solidFill>
                <a:srgbClr val="15539C"/>
              </a:solidFill>
            </a:endParaRPr>
          </a:p>
          <a:p>
            <a:r>
              <a:rPr lang="en-GB" sz="1600" b="1" dirty="0" smtClean="0">
                <a:solidFill>
                  <a:srgbClr val="FF0000"/>
                </a:solidFill>
              </a:rPr>
              <a:t>Event Analysis </a:t>
            </a:r>
            <a:r>
              <a:rPr lang="en-GB" sz="1600" b="1" dirty="0" smtClean="0">
                <a:solidFill>
                  <a:srgbClr val="15539C"/>
                </a:solidFill>
              </a:rPr>
              <a:t>focuses on interpreting information from the reconstructed objects to determine what type of event took place</a:t>
            </a:r>
            <a:endParaRPr lang="en-GB" sz="1600" b="1" dirty="0">
              <a:solidFill>
                <a:srgbClr val="1553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552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28224" rIns="0" bIns="0"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Data analysis in practice</a:t>
            </a:r>
            <a:endParaRPr lang="en-US" b="1" dirty="0" smtClean="0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143000" y="2108140"/>
            <a:ext cx="5078845" cy="16828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36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ROOT-</a:t>
            </a:r>
            <a:r>
              <a:rPr lang="en-GB" sz="1400" b="1" i="1" dirty="0" err="1" smtClean="0">
                <a:solidFill>
                  <a:srgbClr val="15539C"/>
                </a:solidFill>
                <a:ea typeface="DejaVu Sans Condensed"/>
                <a:cs typeface="DejaVu Sans Condensed"/>
              </a:rPr>
              <a:t>ntuples</a:t>
            </a:r>
            <a:r>
              <a:rPr lang="en-GB" sz="1400" b="1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 are centrally produced by physics groups from previously reconstructed event summary data</a:t>
            </a: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Each physics group determines specific content of </a:t>
            </a:r>
            <a:r>
              <a:rPr lang="en-GB" sz="1400" i="1" dirty="0" err="1" smtClean="0">
                <a:solidFill>
                  <a:srgbClr val="15539C"/>
                </a:solidFill>
                <a:ea typeface="DejaVu Sans Condensed"/>
                <a:cs typeface="DejaVu Sans Condensed"/>
              </a:rPr>
              <a:t>ntuple</a:t>
            </a:r>
            <a:endParaRPr lang="en-GB" sz="1400" i="1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287337" indent="-28575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Physics objects to include </a:t>
            </a:r>
            <a:r>
              <a:rPr lang="en-GB" sz="1400" i="1" dirty="0">
                <a:solidFill>
                  <a:srgbClr val="15539C"/>
                </a:solidFill>
                <a:ea typeface="DejaVu Sans Condensed"/>
                <a:cs typeface="DejaVu Sans Condensed"/>
              </a:rPr>
              <a:t>	</a:t>
            </a:r>
            <a:endParaRPr lang="en-GB" sz="1400" i="1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287337" indent="-28575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Level of detail to be stored per physics object</a:t>
            </a:r>
            <a:endParaRPr lang="en-GB" sz="1400" i="1" dirty="0" smtClean="0">
              <a:ea typeface="DejaVu Sans Condensed"/>
              <a:cs typeface="DejaVu Sans Condensed"/>
            </a:endParaRPr>
          </a:p>
          <a:p>
            <a:pPr marL="287337" indent="-28575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Event filter and/or pre-analysis steps</a:t>
            </a:r>
            <a:endParaRPr lang="en-GB" sz="1400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54AA0D-1CDF-4BA1-9709-6536D4D283E5}" type="slidenum">
              <a:rPr lang="en-GB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7445887" y="2817600"/>
            <a:ext cx="368278" cy="228322"/>
          </a:xfrm>
          <a:prstGeom prst="can">
            <a:avLst>
              <a:gd name="adj" fmla="val 25000"/>
            </a:avLst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 sz="1100"/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5713631" y="2911518"/>
            <a:ext cx="887154" cy="626559"/>
            <a:chOff x="2633" y="1558"/>
            <a:chExt cx="660" cy="568"/>
          </a:xfrm>
        </p:grpSpPr>
        <p:sp>
          <p:nvSpPr>
            <p:cNvPr id="9" name="Oval 14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3" name="Oval 18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7" name="Rectangle 22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8" name="Oval 23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9" name="Oval 24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2" name="Rectangle 27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3" name="Oval 28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4" name="Oval 29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7" name="Rectangle 32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8" name="Oval 33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</p:grpSp>
      <p:sp>
        <p:nvSpPr>
          <p:cNvPr id="29" name="AutoShape 103"/>
          <p:cNvSpPr>
            <a:spLocks noChangeArrowheads="1"/>
          </p:cNvSpPr>
          <p:nvPr/>
        </p:nvSpPr>
        <p:spPr bwMode="auto">
          <a:xfrm>
            <a:off x="7404816" y="3246552"/>
            <a:ext cx="368278" cy="228322"/>
          </a:xfrm>
          <a:prstGeom prst="can">
            <a:avLst>
              <a:gd name="adj" fmla="val 25000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 sz="1100"/>
          </a:p>
        </p:txBody>
      </p:sp>
      <p:sp>
        <p:nvSpPr>
          <p:cNvPr id="30" name="AutoShape 104"/>
          <p:cNvSpPr>
            <a:spLocks noChangeArrowheads="1"/>
          </p:cNvSpPr>
          <p:nvPr/>
        </p:nvSpPr>
        <p:spPr bwMode="auto">
          <a:xfrm>
            <a:off x="7362374" y="3647615"/>
            <a:ext cx="371017" cy="228322"/>
          </a:xfrm>
          <a:prstGeom prst="can">
            <a:avLst>
              <a:gd name="adj" fmla="val 25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 sz="1100"/>
          </a:p>
        </p:txBody>
      </p:sp>
      <p:sp>
        <p:nvSpPr>
          <p:cNvPr id="31" name="Rectangle 49"/>
          <p:cNvSpPr>
            <a:spLocks noChangeArrowheads="1"/>
          </p:cNvSpPr>
          <p:nvPr/>
        </p:nvSpPr>
        <p:spPr bwMode="auto">
          <a:xfrm>
            <a:off x="5192605" y="3076569"/>
            <a:ext cx="954985" cy="66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100" b="1" dirty="0"/>
              <a:t>event </a:t>
            </a:r>
          </a:p>
          <a:p>
            <a:pPr eaLnBrk="0" hangingPunct="0"/>
            <a:r>
              <a:rPr lang="en-GB" sz="1100" b="1" dirty="0"/>
              <a:t> </a:t>
            </a:r>
            <a:r>
              <a:rPr lang="en-GB" sz="1100" b="1" dirty="0" smtClean="0"/>
              <a:t>summary</a:t>
            </a:r>
            <a:endParaRPr lang="en-GB" sz="1100" b="1" dirty="0"/>
          </a:p>
          <a:p>
            <a:pPr eaLnBrk="0" hangingPunct="0"/>
            <a:r>
              <a:rPr lang="en-GB" sz="1100" b="1" dirty="0"/>
              <a:t>            data</a:t>
            </a:r>
          </a:p>
        </p:txBody>
      </p:sp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7757388" y="2845337"/>
            <a:ext cx="700323" cy="29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ntuple1</a:t>
            </a:r>
            <a:endParaRPr lang="en-GB" sz="1100" b="1" dirty="0"/>
          </a:p>
        </p:txBody>
      </p:sp>
      <p:sp>
        <p:nvSpPr>
          <p:cNvPr id="33" name="Rectangle 49"/>
          <p:cNvSpPr>
            <a:spLocks noChangeArrowheads="1"/>
          </p:cNvSpPr>
          <p:nvPr/>
        </p:nvSpPr>
        <p:spPr bwMode="auto">
          <a:xfrm>
            <a:off x="7757388" y="3263214"/>
            <a:ext cx="700323" cy="29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ntuple2</a:t>
            </a:r>
            <a:endParaRPr lang="en-GB" sz="1100" b="1" dirty="0"/>
          </a:p>
        </p:txBody>
      </p:sp>
      <p:sp>
        <p:nvSpPr>
          <p:cNvPr id="34" name="Rectangle 49"/>
          <p:cNvSpPr>
            <a:spLocks noChangeArrowheads="1"/>
          </p:cNvSpPr>
          <p:nvPr/>
        </p:nvSpPr>
        <p:spPr bwMode="auto">
          <a:xfrm>
            <a:off x="7733391" y="3650959"/>
            <a:ext cx="724809" cy="29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100" b="1" dirty="0" err="1" smtClean="0"/>
              <a:t>ntupleN</a:t>
            </a:r>
            <a:endParaRPr lang="en-GB" sz="1100" b="1" dirty="0"/>
          </a:p>
        </p:txBody>
      </p:sp>
      <p:sp>
        <p:nvSpPr>
          <p:cNvPr id="35" name="Arc 66"/>
          <p:cNvSpPr>
            <a:spLocks/>
          </p:cNvSpPr>
          <p:nvPr/>
        </p:nvSpPr>
        <p:spPr bwMode="auto">
          <a:xfrm flipV="1">
            <a:off x="6517655" y="2905054"/>
            <a:ext cx="928232" cy="3823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36" name="Arc 66"/>
          <p:cNvSpPr>
            <a:spLocks/>
          </p:cNvSpPr>
          <p:nvPr/>
        </p:nvSpPr>
        <p:spPr bwMode="auto">
          <a:xfrm>
            <a:off x="6517654" y="3045923"/>
            <a:ext cx="887161" cy="231604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37" name="Arc 66"/>
          <p:cNvSpPr>
            <a:spLocks/>
          </p:cNvSpPr>
          <p:nvPr/>
        </p:nvSpPr>
        <p:spPr bwMode="auto">
          <a:xfrm>
            <a:off x="6517655" y="3161725"/>
            <a:ext cx="841018" cy="523212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381000" y="4019548"/>
            <a:ext cx="8610600" cy="790759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 err="1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Ntuples</a:t>
            </a:r>
            <a:r>
              <a:rPr lang="en-GB" sz="1400" b="1" dirty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=</a:t>
            </a:r>
            <a:r>
              <a:rPr lang="en-GB" sz="14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column-based storage: data is stored as</a:t>
            </a:r>
            <a:r>
              <a:rPr lang="en-GB" sz="14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 </a:t>
            </a:r>
            <a:r>
              <a:rPr lang="en-GB" sz="14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“</a:t>
            </a:r>
            <a:r>
              <a:rPr lang="en-GB" sz="1400" b="1" dirty="0" err="1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TTree</a:t>
            </a:r>
            <a:r>
              <a:rPr lang="en-GB" sz="14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” object, with a “</a:t>
            </a:r>
            <a:r>
              <a:rPr lang="en-GB" sz="1400" b="1" dirty="0" err="1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TBranch</a:t>
            </a:r>
            <a:r>
              <a:rPr lang="en-GB" sz="14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” for each variable  </a:t>
            </a:r>
            <a:endParaRPr lang="en-GB" sz="1400" b="1" dirty="0" smtClean="0">
              <a:solidFill>
                <a:schemeClr val="accent1">
                  <a:lumMod val="25000"/>
                </a:schemeClr>
              </a:solidFill>
              <a:ea typeface="DejaVu Sans Condensed"/>
              <a:cs typeface="DejaVu Sans Condensed"/>
            </a:endParaRP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Variables </a:t>
            </a:r>
            <a:r>
              <a:rPr lang="en-GB" sz="12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for each event in the form of scalar (number of </a:t>
            </a:r>
            <a:r>
              <a:rPr lang="en-GB" sz="1200" b="1" dirty="0" err="1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muons</a:t>
            </a:r>
            <a:r>
              <a:rPr lang="en-GB" sz="12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), vectors (energy of each </a:t>
            </a:r>
            <a:r>
              <a:rPr lang="en-GB" sz="1200" b="1" dirty="0" err="1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muon</a:t>
            </a:r>
            <a:r>
              <a:rPr lang="en-GB" sz="12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), vector-of-vectors (position of each detector hit for each </a:t>
            </a:r>
            <a:r>
              <a:rPr lang="en-GB" sz="1200" b="1" dirty="0" err="1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muon</a:t>
            </a:r>
            <a:r>
              <a:rPr lang="en-GB" sz="1200" b="1" dirty="0" smtClean="0">
                <a:solidFill>
                  <a:schemeClr val="accent1">
                    <a:lumMod val="25000"/>
                  </a:schemeClr>
                </a:solidFill>
                <a:ea typeface="DejaVu Sans Condensed"/>
                <a:cs typeface="DejaVu Sans Condensed"/>
              </a:rPr>
              <a:t>)</a:t>
            </a:r>
          </a:p>
        </p:txBody>
      </p: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2023558" y="773403"/>
            <a:ext cx="4834441" cy="1136571"/>
          </a:xfrm>
          <a:prstGeom prst="rect">
            <a:avLst/>
          </a:prstGeom>
          <a:solidFill>
            <a:srgbClr val="FFFF99"/>
          </a:solidFill>
          <a:ln w="936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 smtClean="0">
                <a:solidFill>
                  <a:srgbClr val="15539C"/>
                </a:solidFill>
              </a:rPr>
              <a:t>LHC Physics </a:t>
            </a:r>
            <a:r>
              <a:rPr lang="en-GB" sz="1400" b="1" dirty="0" smtClean="0">
                <a:solidFill>
                  <a:srgbClr val="15539C"/>
                </a:solidFill>
              </a:rPr>
              <a:t>Analysis  </a:t>
            </a:r>
            <a:r>
              <a:rPr lang="en-GB" sz="1400" b="1" dirty="0" smtClean="0">
                <a:solidFill>
                  <a:srgbClr val="15539C"/>
                </a:solidFill>
              </a:rPr>
              <a:t>is done with ROOT</a:t>
            </a:r>
          </a:p>
          <a:p>
            <a:pPr marL="344487" indent="-34290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 smtClean="0">
                <a:solidFill>
                  <a:srgbClr val="15539C"/>
                </a:solidFill>
              </a:rPr>
              <a:t>Dedicated C++ framework</a:t>
            </a:r>
            <a:r>
              <a:rPr lang="en-US" sz="1400" dirty="0">
                <a:solidFill>
                  <a:srgbClr val="15539C"/>
                </a:solidFill>
              </a:rPr>
              <a:t> </a:t>
            </a:r>
            <a:r>
              <a:rPr lang="en-US" sz="1400" dirty="0" smtClean="0">
                <a:solidFill>
                  <a:srgbClr val="15539C"/>
                </a:solidFill>
              </a:rPr>
              <a:t>developed by the High Energy Physics community, </a:t>
            </a:r>
            <a:r>
              <a:rPr lang="en-US" sz="1400" dirty="0" smtClean="0">
                <a:solidFill>
                  <a:srgbClr val="15539C"/>
                </a:solidFill>
                <a:hlinkClick r:id="rId3"/>
              </a:rPr>
              <a:t>http://root.cern.ch</a:t>
            </a:r>
            <a:r>
              <a:rPr lang="en-US" sz="1400" dirty="0" smtClean="0">
                <a:solidFill>
                  <a:srgbClr val="15539C"/>
                </a:solidFill>
              </a:rPr>
              <a:t> </a:t>
            </a:r>
            <a:endParaRPr lang="en-US" sz="1400" dirty="0">
              <a:solidFill>
                <a:srgbClr val="15539C"/>
              </a:solidFill>
            </a:endParaRPr>
          </a:p>
          <a:p>
            <a:pPr marL="344487" indent="-34290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400" dirty="0" smtClean="0">
                <a:solidFill>
                  <a:srgbClr val="15539C"/>
                </a:solidFill>
              </a:rPr>
              <a:t>Provides tools for plotting/fitting/statistic analysis etc. </a:t>
            </a:r>
          </a:p>
        </p:txBody>
      </p:sp>
      <p:pic>
        <p:nvPicPr>
          <p:cNvPr id="7170" name="Picture 2" descr="http://root.cern.ch/drupal/sites/default/files/rootdrawing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61950"/>
            <a:ext cx="999621" cy="131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root.cern.ch/drupal/sites/default/files/images/Atlas0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305" y="944717"/>
            <a:ext cx="1953441" cy="1550833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994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28224" rIns="0" bIns="0"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Data analysis in practice</a:t>
            </a:r>
            <a:endParaRPr lang="en-US" b="1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54AA0D-1CDF-4BA1-9709-6536D4D283E5}" type="slidenum">
              <a:rPr lang="en-GB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-76200" y="1226884"/>
            <a:ext cx="3954089" cy="2869711"/>
          </a:xfrm>
          <a:prstGeom prst="ellipse">
            <a:avLst/>
          </a:prstGeom>
          <a:solidFill>
            <a:srgbClr val="D0FFC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dirty="0">
                <a:solidFill>
                  <a:srgbClr val="CC3300"/>
                </a:solidFill>
              </a:rPr>
              <a:t> </a:t>
            </a:r>
            <a:r>
              <a:rPr lang="en-US" sz="2400" dirty="0" smtClean="0">
                <a:solidFill>
                  <a:srgbClr val="CC3300"/>
                </a:solidFill>
              </a:rPr>
              <a:t>                          analysis</a:t>
            </a:r>
          </a:p>
          <a:p>
            <a:pPr algn="ctr" eaLnBrk="0" hangingPunct="0">
              <a:lnSpc>
                <a:spcPct val="90000"/>
              </a:lnSpc>
            </a:pPr>
            <a:endParaRPr lang="en-US" sz="2400" dirty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                             </a:t>
            </a:r>
            <a:endParaRPr lang="en-US" sz="2400" dirty="0">
              <a:solidFill>
                <a:schemeClr val="bg1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>
            <a:off x="906994" y="2312180"/>
            <a:ext cx="405799" cy="204788"/>
          </a:xfrm>
          <a:prstGeom prst="can">
            <a:avLst>
              <a:gd name="adj" fmla="val 25000"/>
            </a:avLst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538966" y="3277981"/>
            <a:ext cx="1547653" cy="60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i="1" dirty="0"/>
              <a:t>interactive</a:t>
            </a:r>
          </a:p>
          <a:p>
            <a:pPr eaLnBrk="0" hangingPunct="0"/>
            <a:r>
              <a:rPr lang="en-GB" sz="1100" i="1" dirty="0"/>
              <a:t>p</a:t>
            </a:r>
            <a:r>
              <a:rPr lang="en-GB" sz="1100" i="1" dirty="0" smtClean="0"/>
              <a:t>hysics analysis  </a:t>
            </a:r>
          </a:p>
          <a:p>
            <a:pPr eaLnBrk="0" hangingPunct="0"/>
            <a:r>
              <a:rPr lang="en-GB" sz="1100" i="1" dirty="0" smtClean="0"/>
              <a:t>(thousands of users!)</a:t>
            </a:r>
            <a:endParaRPr lang="en-GB" sz="1100" i="1" dirty="0"/>
          </a:p>
        </p:txBody>
      </p:sp>
      <p:sp>
        <p:nvSpPr>
          <p:cNvPr id="25" name="AutoShape 10"/>
          <p:cNvSpPr>
            <a:spLocks noChangeArrowheads="1"/>
          </p:cNvSpPr>
          <p:nvPr/>
        </p:nvSpPr>
        <p:spPr bwMode="auto">
          <a:xfrm>
            <a:off x="1697568" y="1301659"/>
            <a:ext cx="1161587" cy="586404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400" b="1" dirty="0" smtClean="0"/>
              <a:t>event</a:t>
            </a:r>
            <a:endParaRPr lang="en-GB" sz="1400" b="1" dirty="0"/>
          </a:p>
          <a:p>
            <a:pPr algn="ctr" eaLnBrk="0" hangingPunct="0"/>
            <a:r>
              <a:rPr lang="en-GB" sz="1400" b="1" dirty="0"/>
              <a:t>analysis</a:t>
            </a:r>
          </a:p>
        </p:txBody>
      </p:sp>
      <p:sp>
        <p:nvSpPr>
          <p:cNvPr id="71" name="Arc 66"/>
          <p:cNvSpPr>
            <a:spLocks/>
          </p:cNvSpPr>
          <p:nvPr/>
        </p:nvSpPr>
        <p:spPr bwMode="auto">
          <a:xfrm>
            <a:off x="1965856" y="2460830"/>
            <a:ext cx="1796643" cy="46810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Rectangle 67"/>
          <p:cNvSpPr>
            <a:spLocks noChangeArrowheads="1"/>
          </p:cNvSpPr>
          <p:nvPr/>
        </p:nvSpPr>
        <p:spPr bwMode="auto">
          <a:xfrm>
            <a:off x="119218" y="1912731"/>
            <a:ext cx="2001591" cy="43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/>
            <a:r>
              <a:rPr lang="en-GB" sz="1100" b="1" dirty="0"/>
              <a:t>analysis objects</a:t>
            </a:r>
          </a:p>
          <a:p>
            <a:pPr algn="ctr" eaLnBrk="0" hangingPunct="0"/>
            <a:r>
              <a:rPr lang="en-GB" sz="1100" dirty="0"/>
              <a:t>(extracted </a:t>
            </a:r>
            <a:r>
              <a:rPr lang="en-GB" sz="1100" dirty="0" smtClean="0"/>
              <a:t>per </a:t>
            </a:r>
            <a:r>
              <a:rPr lang="en-GB" sz="1100" dirty="0"/>
              <a:t>physics topic)</a:t>
            </a:r>
          </a:p>
        </p:txBody>
      </p:sp>
      <p:sp>
        <p:nvSpPr>
          <p:cNvPr id="76" name="AutoShape 103"/>
          <p:cNvSpPr>
            <a:spLocks noChangeArrowheads="1"/>
          </p:cNvSpPr>
          <p:nvPr/>
        </p:nvSpPr>
        <p:spPr bwMode="auto">
          <a:xfrm>
            <a:off x="859369" y="2696916"/>
            <a:ext cx="405799" cy="204788"/>
          </a:xfrm>
          <a:prstGeom prst="can">
            <a:avLst>
              <a:gd name="adj" fmla="val 25000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77" name="AutoShape 104"/>
          <p:cNvSpPr>
            <a:spLocks noChangeArrowheads="1"/>
          </p:cNvSpPr>
          <p:nvPr/>
        </p:nvSpPr>
        <p:spPr bwMode="auto">
          <a:xfrm>
            <a:off x="810156" y="3056639"/>
            <a:ext cx="408817" cy="204788"/>
          </a:xfrm>
          <a:prstGeom prst="can">
            <a:avLst>
              <a:gd name="adj" fmla="val 25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16" name="Rectangle 49"/>
          <p:cNvSpPr>
            <a:spLocks noChangeArrowheads="1"/>
          </p:cNvSpPr>
          <p:nvPr/>
        </p:nvSpPr>
        <p:spPr bwMode="auto">
          <a:xfrm>
            <a:off x="1268195" y="2337058"/>
            <a:ext cx="697662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ntuple1</a:t>
            </a:r>
            <a:endParaRPr lang="en-GB" sz="1100" b="1" dirty="0"/>
          </a:p>
        </p:txBody>
      </p:sp>
      <p:sp>
        <p:nvSpPr>
          <p:cNvPr id="117" name="Rectangle 49"/>
          <p:cNvSpPr>
            <a:spLocks noChangeArrowheads="1"/>
          </p:cNvSpPr>
          <p:nvPr/>
        </p:nvSpPr>
        <p:spPr bwMode="auto">
          <a:xfrm>
            <a:off x="1240370" y="2711861"/>
            <a:ext cx="697662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ntuple2</a:t>
            </a:r>
            <a:endParaRPr lang="en-GB" sz="1100" b="1" dirty="0"/>
          </a:p>
        </p:txBody>
      </p:sp>
      <p:sp>
        <p:nvSpPr>
          <p:cNvPr id="118" name="Rectangle 49"/>
          <p:cNvSpPr>
            <a:spLocks noChangeArrowheads="1"/>
          </p:cNvSpPr>
          <p:nvPr/>
        </p:nvSpPr>
        <p:spPr bwMode="auto">
          <a:xfrm>
            <a:off x="1164169" y="3059638"/>
            <a:ext cx="722035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err="1" smtClean="0"/>
              <a:t>ntupleN</a:t>
            </a:r>
            <a:endParaRPr lang="en-GB" sz="1100" b="1" dirty="0"/>
          </a:p>
        </p:txBody>
      </p:sp>
      <p:pic>
        <p:nvPicPr>
          <p:cNvPr id="119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7075" y="2702993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0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1088" y="28034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4262" y="291750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5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9088" y="3008565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7688" y="315753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7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710" y="327183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3341" y="34726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5741" y="35869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2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8141" y="37012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0541" y="38155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6" name="Arc 66"/>
          <p:cNvSpPr>
            <a:spLocks/>
          </p:cNvSpPr>
          <p:nvPr/>
        </p:nvSpPr>
        <p:spPr bwMode="auto">
          <a:xfrm>
            <a:off x="1938032" y="2468184"/>
            <a:ext cx="1258756" cy="262591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Arc 66"/>
          <p:cNvSpPr>
            <a:spLocks/>
          </p:cNvSpPr>
          <p:nvPr/>
        </p:nvSpPr>
        <p:spPr bwMode="auto">
          <a:xfrm>
            <a:off x="1883341" y="2842986"/>
            <a:ext cx="825001" cy="184325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Arc 66"/>
          <p:cNvSpPr>
            <a:spLocks/>
          </p:cNvSpPr>
          <p:nvPr/>
        </p:nvSpPr>
        <p:spPr bwMode="auto">
          <a:xfrm>
            <a:off x="1900844" y="3159851"/>
            <a:ext cx="442761" cy="427057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Arc 66"/>
          <p:cNvSpPr>
            <a:spLocks/>
          </p:cNvSpPr>
          <p:nvPr/>
        </p:nvSpPr>
        <p:spPr bwMode="auto">
          <a:xfrm>
            <a:off x="1914628" y="3159851"/>
            <a:ext cx="156369" cy="34058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Arc 66"/>
          <p:cNvSpPr>
            <a:spLocks/>
          </p:cNvSpPr>
          <p:nvPr/>
        </p:nvSpPr>
        <p:spPr bwMode="auto">
          <a:xfrm>
            <a:off x="1914625" y="3165110"/>
            <a:ext cx="575356" cy="53609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Arc 66"/>
          <p:cNvSpPr>
            <a:spLocks/>
          </p:cNvSpPr>
          <p:nvPr/>
        </p:nvSpPr>
        <p:spPr bwMode="auto">
          <a:xfrm>
            <a:off x="1900844" y="3159850"/>
            <a:ext cx="798850" cy="69703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Arc 66"/>
          <p:cNvSpPr>
            <a:spLocks/>
          </p:cNvSpPr>
          <p:nvPr/>
        </p:nvSpPr>
        <p:spPr bwMode="auto">
          <a:xfrm>
            <a:off x="1914628" y="2835480"/>
            <a:ext cx="1066626" cy="33435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Arc 66"/>
          <p:cNvSpPr>
            <a:spLocks/>
          </p:cNvSpPr>
          <p:nvPr/>
        </p:nvSpPr>
        <p:spPr bwMode="auto">
          <a:xfrm>
            <a:off x="1886204" y="2835481"/>
            <a:ext cx="1310688" cy="470742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Arc 66"/>
          <p:cNvSpPr>
            <a:spLocks/>
          </p:cNvSpPr>
          <p:nvPr/>
        </p:nvSpPr>
        <p:spPr bwMode="auto">
          <a:xfrm>
            <a:off x="1938033" y="2468184"/>
            <a:ext cx="1626672" cy="388366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4098104" y="1651159"/>
            <a:ext cx="504589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15539C"/>
                </a:solidFill>
              </a:rPr>
              <a:t>Small datasets</a:t>
            </a:r>
            <a:r>
              <a:rPr lang="en-GB" sz="1600" dirty="0" smtClean="0">
                <a:solidFill>
                  <a:srgbClr val="15539C"/>
                </a:solidFill>
                <a:sym typeface="Wingdings" pitchFamily="2" charset="2"/>
              </a:rPr>
              <a:t></a:t>
            </a:r>
            <a:r>
              <a:rPr lang="en-GB" sz="1600" dirty="0" smtClean="0">
                <a:solidFill>
                  <a:srgbClr val="15539C"/>
                </a:solidFill>
              </a:rPr>
              <a:t> copy data and run  analysis locally</a:t>
            </a:r>
          </a:p>
          <a:p>
            <a:endParaRPr lang="en-GB" sz="1600" b="1" dirty="0" smtClean="0">
              <a:solidFill>
                <a:srgbClr val="15539C"/>
              </a:solidFill>
            </a:endParaRPr>
          </a:p>
          <a:p>
            <a:r>
              <a:rPr lang="en-GB" sz="1600" b="1" dirty="0" smtClean="0">
                <a:solidFill>
                  <a:srgbClr val="15539C"/>
                </a:solidFill>
              </a:rPr>
              <a:t>Large datasets:</a:t>
            </a:r>
            <a:r>
              <a:rPr lang="en-GB" sz="1600" b="1" dirty="0" smtClean="0">
                <a:solidFill>
                  <a:srgbClr val="15539C"/>
                </a:solidFill>
                <a:sym typeface="Wingdings" pitchFamily="2" charset="2"/>
              </a:rPr>
              <a:t></a:t>
            </a:r>
            <a:r>
              <a:rPr lang="en-GB" sz="1600" b="1" dirty="0" smtClean="0">
                <a:solidFill>
                  <a:srgbClr val="15539C"/>
                </a:solidFill>
              </a:rPr>
              <a:t>use the LHC Computing Grid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b="1" dirty="0" smtClean="0">
                <a:solidFill>
                  <a:srgbClr val="15539C"/>
                </a:solidFill>
              </a:rPr>
              <a:t>Grid computing tools split the analysis job in multiple jobs each running on a subset of the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15539C"/>
                </a:solidFill>
              </a:rPr>
              <a:t>Each sub-job is sent to Grid site where input files are available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15539C"/>
                </a:solidFill>
              </a:rPr>
              <a:t>Results produced </a:t>
            </a:r>
            <a:r>
              <a:rPr lang="en-GB" sz="1200" dirty="0" smtClean="0">
                <a:solidFill>
                  <a:srgbClr val="15539C"/>
                </a:solidFill>
              </a:rPr>
              <a:t>by sub-jobs are summed </a:t>
            </a:r>
            <a:endParaRPr lang="en-GB" sz="1200" dirty="0" smtClean="0">
              <a:solidFill>
                <a:srgbClr val="15539C"/>
              </a:solidFill>
            </a:endParaRPr>
          </a:p>
          <a:p>
            <a:endParaRPr lang="en-GB" sz="1400" b="1" dirty="0" smtClean="0">
              <a:solidFill>
                <a:srgbClr val="15539C"/>
              </a:solidFill>
            </a:endParaRPr>
          </a:p>
          <a:p>
            <a:r>
              <a:rPr lang="en-GB" sz="1400" b="1" dirty="0" smtClean="0">
                <a:solidFill>
                  <a:srgbClr val="15539C"/>
                </a:solidFill>
              </a:rPr>
              <a:t>Bored waiting days for all grid-jobs to finish</a:t>
            </a:r>
            <a:r>
              <a:rPr lang="en-GB" sz="1400" b="1" dirty="0" smtClean="0">
                <a:solidFill>
                  <a:srgbClr val="15539C"/>
                </a:solidFill>
                <a:sym typeface="Wingdings" pitchFamily="2" charset="2"/>
              </a:rPr>
              <a:t></a:t>
            </a:r>
            <a:endParaRPr lang="en-GB" sz="1400" b="1" dirty="0" smtClean="0">
              <a:solidFill>
                <a:srgbClr val="15539C"/>
              </a:solidFill>
            </a:endParaRPr>
          </a:p>
          <a:p>
            <a:r>
              <a:rPr lang="en-GB" sz="1400" b="1" dirty="0" smtClean="0">
                <a:solidFill>
                  <a:srgbClr val="15539C"/>
                </a:solidFill>
              </a:rPr>
              <a:t>Filter data and produce private mini-</a:t>
            </a:r>
            <a:r>
              <a:rPr lang="en-GB" sz="1400" b="1" dirty="0" err="1" smtClean="0">
                <a:solidFill>
                  <a:srgbClr val="15539C"/>
                </a:solidFill>
              </a:rPr>
              <a:t>ntuples</a:t>
            </a:r>
            <a:endParaRPr lang="en-GB" sz="1400" b="1" dirty="0" smtClean="0">
              <a:solidFill>
                <a:srgbClr val="15539C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87803" y="1057607"/>
            <a:ext cx="5779414" cy="338554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b="1" dirty="0" smtClean="0"/>
              <a:t>Analysis </a:t>
            </a:r>
            <a:r>
              <a:rPr lang="en-GB" sz="1600" b="1" dirty="0" smtClean="0"/>
              <a:t>is </a:t>
            </a:r>
            <a:r>
              <a:rPr lang="en-GB" sz="1600" b="1" dirty="0"/>
              <a:t>typically I/O intensive and </a:t>
            </a:r>
            <a:r>
              <a:rPr lang="en-GB" sz="1600" b="1" dirty="0" smtClean="0"/>
              <a:t>runs </a:t>
            </a:r>
            <a:r>
              <a:rPr lang="en-GB" sz="1600" b="1" dirty="0"/>
              <a:t>on many files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447800" y="4243419"/>
            <a:ext cx="7119707" cy="58477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b="1" dirty="0" smtClean="0"/>
              <a:t>My </a:t>
            </a:r>
            <a:r>
              <a:rPr lang="en-GB" sz="1600" b="1" dirty="0" err="1" smtClean="0"/>
              <a:t>Openlab</a:t>
            </a:r>
            <a:r>
              <a:rPr lang="en-GB" sz="1600" b="1" dirty="0" smtClean="0"/>
              <a:t> Project: </a:t>
            </a:r>
            <a:r>
              <a:rPr lang="en-GB" sz="1600" b="1" i="1" dirty="0" smtClean="0"/>
              <a:t>Can </a:t>
            </a:r>
            <a:r>
              <a:rPr lang="en-GB" sz="1600" b="1" i="1" dirty="0" smtClean="0"/>
              <a:t>we replace the </a:t>
            </a:r>
            <a:r>
              <a:rPr lang="en-GB" sz="1600" b="1" i="1" dirty="0" err="1" smtClean="0"/>
              <a:t>ntuple</a:t>
            </a:r>
            <a:r>
              <a:rPr lang="en-GB" sz="1600" b="1" i="1" dirty="0"/>
              <a:t> </a:t>
            </a:r>
            <a:r>
              <a:rPr lang="en-GB" sz="1600" b="1" i="1" dirty="0" smtClean="0"/>
              <a:t>analysis with a model where data is analysed inside a centrally accessible </a:t>
            </a:r>
            <a:r>
              <a:rPr lang="en-GB" sz="1600" b="1" i="1" dirty="0" smtClean="0"/>
              <a:t>Oracle </a:t>
            </a:r>
            <a:r>
              <a:rPr lang="en-GB" sz="1600" b="1" i="1" dirty="0" smtClean="0"/>
              <a:t>database?</a:t>
            </a:r>
            <a:endParaRPr lang="en-GB" sz="1600" b="1" i="1" dirty="0"/>
          </a:p>
        </p:txBody>
      </p:sp>
    </p:spTree>
    <p:extLst>
      <p:ext uri="{BB962C8B-B14F-4D97-AF65-F5344CB8AC3E}">
        <p14:creationId xmlns:p14="http://schemas.microsoft.com/office/powerpoint/2010/main" val="10998443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tlas.web.cern.ch/Atlas/GROUPS/PHYSICS/CONFNOTES/ATLAS-CONF-2012-161/figaux_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" y="0"/>
            <a:ext cx="9142412" cy="532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2400" y="950879"/>
            <a:ext cx="1752600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200" b="1" i="1" dirty="0" smtClean="0">
                <a:solidFill>
                  <a:srgbClr val="FFFF00"/>
                </a:solidFill>
              </a:rPr>
              <a:t>Z+H candidate </a:t>
            </a:r>
            <a:r>
              <a:rPr lang="en-GB" sz="1200" b="1" i="1" dirty="0" smtClean="0">
                <a:solidFill>
                  <a:srgbClr val="FFFF00"/>
                </a:solidFill>
              </a:rPr>
              <a:t>event</a:t>
            </a:r>
            <a:r>
              <a:rPr lang="en-GB" sz="1200" b="1" i="1" dirty="0">
                <a:solidFill>
                  <a:srgbClr val="FFFF00"/>
                </a:solidFill>
              </a:rPr>
              <a:t> </a:t>
            </a:r>
            <a:r>
              <a:rPr lang="en-GB" sz="1200" b="1" i="1" dirty="0" smtClean="0">
                <a:solidFill>
                  <a:srgbClr val="FFFF00"/>
                </a:solidFill>
              </a:rPr>
              <a:t>observed in ATLAS</a:t>
            </a:r>
            <a:endParaRPr lang="en-GB" sz="1200" b="1" i="1" dirty="0" smtClean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06140" y="3638550"/>
            <a:ext cx="7620000" cy="1169551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/>
              <a:t>Higgs </a:t>
            </a:r>
            <a:r>
              <a:rPr lang="en-GB" sz="1400" b="1" dirty="0" smtClean="0"/>
              <a:t>decays to two b-quarks, select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good b-jets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/>
              <a:t>Z boson decays to lepton-pair, select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two good </a:t>
            </a:r>
            <a:r>
              <a:rPr lang="en-GB" sz="1400" b="1" dirty="0" err="1" smtClean="0">
                <a:solidFill>
                  <a:schemeClr val="accent6">
                    <a:lumMod val="75000"/>
                  </a:schemeClr>
                </a:solidFill>
              </a:rPr>
              <a:t>muons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or two good electrons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Require specific Event Filter (EF) triggers to select events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Require “good </a:t>
            </a:r>
            <a:r>
              <a:rPr lang="en-GB" sz="1400" dirty="0" err="1" smtClean="0"/>
              <a:t>lumi</a:t>
            </a:r>
            <a:r>
              <a:rPr lang="en-GB" sz="1400" dirty="0" smtClean="0"/>
              <a:t>-blocks” from Event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Require Missing Transverse Energy (MET) less than 50 </a:t>
            </a:r>
            <a:r>
              <a:rPr lang="en-GB" sz="1400" dirty="0" err="1" smtClean="0"/>
              <a:t>GeV</a:t>
            </a:r>
            <a:r>
              <a:rPr lang="en-GB" sz="1400" dirty="0" smtClean="0"/>
              <a:t> to exclude top-pair events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2057400" y="209550"/>
            <a:ext cx="6781800" cy="434579"/>
          </a:xfrm>
        </p:spPr>
        <p:txBody>
          <a:bodyPr/>
          <a:lstStyle/>
          <a:p>
            <a:pPr algn="l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smtClean="0">
                <a:solidFill>
                  <a:srgbClr val="FFFF00"/>
                </a:solidFill>
              </a:rPr>
              <a:t>Physics Analysis </a:t>
            </a:r>
            <a:r>
              <a:rPr lang="en-US" sz="2400" b="1" dirty="0">
                <a:solidFill>
                  <a:srgbClr val="FFFF00"/>
                </a:solidFill>
              </a:rPr>
              <a:t>B</a:t>
            </a:r>
            <a:r>
              <a:rPr lang="en-US" sz="2400" b="1" dirty="0" smtClean="0">
                <a:solidFill>
                  <a:srgbClr val="FFFF00"/>
                </a:solidFill>
              </a:rPr>
              <a:t>enchmark</a:t>
            </a:r>
            <a:endParaRPr lang="en-US" sz="1400" b="1" dirty="0" smtClean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00200" y="209550"/>
            <a:ext cx="6629400" cy="523220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My performance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study for analysis inside the database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used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as benchmark: </a:t>
            </a:r>
          </a:p>
          <a:p>
            <a:r>
              <a:rPr lang="en-GB" sz="1400" b="1" i="1" dirty="0" smtClean="0">
                <a:solidFill>
                  <a:srgbClr val="FF0000"/>
                </a:solidFill>
              </a:rPr>
              <a:t>“The search for a Higgs production in association with a Z boson</a:t>
            </a:r>
            <a:r>
              <a:rPr lang="en-GB" sz="1400" b="1" i="1" dirty="0" smtClean="0">
                <a:solidFill>
                  <a:srgbClr val="FF0000"/>
                </a:solidFill>
              </a:rPr>
              <a:t>”</a:t>
            </a:r>
            <a:endParaRPr lang="en-GB" sz="1400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5883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28224" rIns="0" bIns="0"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Database design</a:t>
            </a:r>
            <a:endParaRPr lang="en-US" b="1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54AA0D-1CDF-4BA1-9709-6536D4D283E5}" type="slidenum">
              <a:rPr lang="en-GB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68894"/>
            <a:ext cx="45243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5181600" y="2327770"/>
            <a:ext cx="3581400" cy="1415772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15539C"/>
                </a:solidFill>
              </a:rPr>
              <a:t>My test-sample “</a:t>
            </a:r>
            <a:r>
              <a:rPr lang="en-GB" sz="1200" b="1" dirty="0" smtClean="0">
                <a:solidFill>
                  <a:srgbClr val="15539C"/>
                </a:solidFill>
              </a:rPr>
              <a:t>DATA12_8TEV</a:t>
            </a:r>
            <a:r>
              <a:rPr lang="en-GB" sz="1200" b="1" dirty="0" smtClean="0">
                <a:solidFill>
                  <a:srgbClr val="15539C"/>
                </a:solidFill>
              </a:rPr>
              <a:t>”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b="1" dirty="0" smtClean="0"/>
              <a:t>ATLAS experiment data taken in 2012 with </a:t>
            </a:r>
            <a:r>
              <a:rPr lang="en-GB" sz="1200" b="1" dirty="0" err="1" smtClean="0"/>
              <a:t>collission</a:t>
            </a:r>
            <a:r>
              <a:rPr lang="en-GB" sz="1200" b="1" dirty="0" smtClean="0"/>
              <a:t> energy of 8 </a:t>
            </a:r>
            <a:r>
              <a:rPr lang="en-GB" sz="1200" b="1" dirty="0" err="1" smtClean="0"/>
              <a:t>Tev</a:t>
            </a:r>
            <a:endParaRPr lang="en-GB" sz="12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200" b="1" dirty="0" smtClean="0"/>
              <a:t>7.2 million events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/>
              <a:t>~ 0.5% of all collision events recorded by ATLAS in </a:t>
            </a:r>
            <a:r>
              <a:rPr lang="en-GB" sz="1200" dirty="0" smtClean="0"/>
              <a:t>2012</a:t>
            </a:r>
            <a:endParaRPr lang="en-GB" sz="12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200" b="1" dirty="0" smtClean="0"/>
              <a:t>Corresponds to 127 </a:t>
            </a:r>
            <a:r>
              <a:rPr lang="en-GB" sz="1200" b="1" dirty="0" err="1" smtClean="0"/>
              <a:t>ntuple</a:t>
            </a:r>
            <a:r>
              <a:rPr lang="en-GB" sz="1200" b="1" dirty="0" smtClean="0"/>
              <a:t>-files</a:t>
            </a: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304800" y="3671281"/>
            <a:ext cx="3490913" cy="23828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200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1366 variables, divided over 5 different tables</a:t>
            </a: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00200" y="971550"/>
            <a:ext cx="5406611" cy="738664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Oracle DB has row-based storage:</a:t>
            </a:r>
          </a:p>
          <a:p>
            <a:r>
              <a:rPr lang="en-GB" sz="1400" b="1" dirty="0" smtClean="0">
                <a:solidFill>
                  <a:schemeClr val="accent1">
                    <a:lumMod val="25000"/>
                  </a:schemeClr>
                </a:solidFill>
              </a:rPr>
              <a:t>Separate tables for different physics objects, so users have to read only the object-tables relevant for their analysis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2354" y="4171950"/>
            <a:ext cx="7534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The (simplified) Z+H </a:t>
            </a:r>
            <a:r>
              <a:rPr lang="en-GB" sz="1400" i="1" dirty="0" err="1" smtClean="0"/>
              <a:t>benchmakr</a:t>
            </a:r>
            <a:r>
              <a:rPr lang="en-GB" sz="1400" i="1" dirty="0" smtClean="0"/>
              <a:t> analysis uses 40 of these variables</a:t>
            </a:r>
          </a:p>
          <a:p>
            <a:r>
              <a:rPr lang="en-GB" sz="1400" b="1" i="1" dirty="0" smtClean="0"/>
              <a:t>To run the analysis in the DB we need to transform a root-macro into a SQL-query</a:t>
            </a:r>
            <a:endParaRPr lang="en-GB" sz="1400" b="1" i="1" dirty="0"/>
          </a:p>
        </p:txBody>
      </p:sp>
    </p:spTree>
    <p:extLst>
      <p:ext uri="{BB962C8B-B14F-4D97-AF65-F5344CB8AC3E}">
        <p14:creationId xmlns:p14="http://schemas.microsoft.com/office/powerpoint/2010/main" val="32592590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smtClean="0"/>
              <a:t>Physics Analysis C++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0" y="1441430"/>
            <a:ext cx="6400800" cy="3416320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v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ector&lt;float&gt;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el_pt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;</a:t>
            </a:r>
          </a:p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v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ector&lt;float&gt; el eta;</a:t>
            </a:r>
          </a:p>
          <a:p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tree-&gt;</a:t>
            </a:r>
            <a:r>
              <a:rPr lang="en-GB" sz="1200" b="1" dirty="0" err="1" smtClean="0">
                <a:latin typeface="Batang" pitchFamily="18" charset="-127"/>
                <a:ea typeface="Batang" pitchFamily="18" charset="-127"/>
              </a:rPr>
              <a:t>getBranch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(“el_</a:t>
            </a:r>
            <a:r>
              <a:rPr lang="en-GB" sz="1200" b="1" dirty="0" err="1" smtClean="0">
                <a:latin typeface="Batang" pitchFamily="18" charset="-127"/>
                <a:ea typeface="Batang" pitchFamily="18" charset="-127"/>
              </a:rPr>
              <a:t>pt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”,&amp;</a:t>
            </a:r>
            <a:r>
              <a:rPr lang="en-GB" sz="1200" b="1" dirty="0" err="1" smtClean="0">
                <a:latin typeface="Batang" pitchFamily="18" charset="-127"/>
                <a:ea typeface="Batang" pitchFamily="18" charset="-127"/>
              </a:rPr>
              <a:t>el_pt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);</a:t>
            </a:r>
          </a:p>
          <a:p>
            <a:r>
              <a:rPr lang="en-GB" sz="1200" b="1" dirty="0">
                <a:latin typeface="Batang" pitchFamily="18" charset="-127"/>
                <a:ea typeface="Batang" pitchFamily="18" charset="-127"/>
              </a:rPr>
              <a:t>t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ree-&gt;</a:t>
            </a:r>
            <a:r>
              <a:rPr lang="en-GB" sz="1200" b="1" dirty="0" err="1" smtClean="0">
                <a:latin typeface="Batang" pitchFamily="18" charset="-127"/>
                <a:ea typeface="Batang" pitchFamily="18" charset="-127"/>
              </a:rPr>
              <a:t>getBranch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(“el_eta”,&amp;</a:t>
            </a:r>
            <a:r>
              <a:rPr lang="en-GB" sz="1200" b="1" dirty="0" err="1" smtClean="0">
                <a:latin typeface="Batang" pitchFamily="18" charset="-127"/>
                <a:ea typeface="Batang" pitchFamily="18" charset="-127"/>
              </a:rPr>
              <a:t>el_eta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);</a:t>
            </a:r>
          </a:p>
          <a:p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//etc.</a:t>
            </a:r>
          </a:p>
          <a:p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for 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( </a:t>
            </a:r>
            <a:r>
              <a:rPr lang="en-GB" sz="1200" b="1" dirty="0" err="1" smtClean="0">
                <a:latin typeface="Batang" pitchFamily="18" charset="-127"/>
                <a:ea typeface="Batang" pitchFamily="18" charset="-127"/>
              </a:rPr>
              <a:t>ievent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 = 0 ; </a:t>
            </a:r>
            <a:r>
              <a:rPr lang="en-GB" sz="1200" b="1" dirty="0" err="1" smtClean="0">
                <a:latin typeface="Batang" pitchFamily="18" charset="-127"/>
                <a:ea typeface="Batang" pitchFamily="18" charset="-127"/>
              </a:rPr>
              <a:t>ievent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&lt;</a:t>
            </a:r>
            <a:r>
              <a:rPr lang="en-GB" sz="1200" b="1" dirty="0" err="1" smtClean="0">
                <a:latin typeface="Batang" pitchFamily="18" charset="-127"/>
                <a:ea typeface="Batang" pitchFamily="18" charset="-127"/>
              </a:rPr>
              <a:t>nevents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 ; </a:t>
            </a:r>
            <a:r>
              <a:rPr lang="en-GB" sz="1200" b="1" dirty="0" err="1" smtClean="0">
                <a:latin typeface="Batang" pitchFamily="18" charset="-127"/>
                <a:ea typeface="Batang" pitchFamily="18" charset="-127"/>
              </a:rPr>
              <a:t>ievent</a:t>
            </a:r>
            <a:r>
              <a:rPr lang="en-GB" sz="1200" b="1" dirty="0" smtClean="0">
                <a:latin typeface="Batang" pitchFamily="18" charset="-127"/>
                <a:ea typeface="Batang" pitchFamily="18" charset="-127"/>
              </a:rPr>
              <a:t>++){</a:t>
            </a:r>
          </a:p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 //find good electrons</a:t>
            </a:r>
          </a:p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tree-&gt;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NextEvent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();</a:t>
            </a:r>
          </a:p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for(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i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=0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;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i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&lt;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nelectrons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;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i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++){</a:t>
            </a:r>
          </a:p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    if(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el_pt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[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i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] &gt;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25. 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&amp;&amp;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fabs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(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el_eta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[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i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])&lt;2.5 etc.)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ngoodelectron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++;</a:t>
            </a:r>
          </a:p>
          <a:p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 }	</a:t>
            </a:r>
            <a:endParaRPr lang="en-GB" sz="1200" dirty="0">
              <a:latin typeface="Batang" pitchFamily="18" charset="-127"/>
              <a:ea typeface="Batang" pitchFamily="18" charset="-127"/>
            </a:endParaRPr>
          </a:p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//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etc. for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muon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, jet, EF selections</a:t>
            </a:r>
            <a:endParaRPr lang="en-GB" sz="1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 //select events with 2 selected </a:t>
            </a:r>
            <a:r>
              <a:rPr lang="en-GB" sz="1200" dirty="0" err="1" smtClean="0">
                <a:latin typeface="Batang" pitchFamily="18" charset="-127"/>
                <a:ea typeface="Batang" pitchFamily="18" charset="-127"/>
              </a:rPr>
              <a:t>muons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or 2 selected electrons and 2 good b-jets</a:t>
            </a:r>
          </a:p>
          <a:p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 ….</a:t>
            </a:r>
            <a:endParaRPr lang="en-GB" sz="1200" dirty="0">
              <a:latin typeface="Batang" pitchFamily="18" charset="-127"/>
              <a:ea typeface="Batang" pitchFamily="18" charset="-127"/>
            </a:endParaRPr>
          </a:p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//after passing selection cut reconstruct invariant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mass,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apply combined cuts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etc.</a:t>
            </a:r>
            <a:endParaRPr lang="en-GB" sz="1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 …</a:t>
            </a:r>
          </a:p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  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// </a:t>
            </a:r>
            <a:r>
              <a:rPr lang="en-GB" sz="1200" dirty="0" smtClean="0">
                <a:latin typeface="Batang" pitchFamily="18" charset="-127"/>
                <a:ea typeface="Batang" pitchFamily="18" charset="-127"/>
              </a:rPr>
              <a:t>fill histograms</a:t>
            </a:r>
          </a:p>
          <a:p>
            <a:r>
              <a:rPr lang="en-GB" sz="1200" dirty="0">
                <a:latin typeface="Batang" pitchFamily="18" charset="-127"/>
                <a:ea typeface="Batang" pitchFamily="18" charset="-127"/>
              </a:rPr>
              <a:t>}</a:t>
            </a:r>
            <a:endParaRPr lang="en-GB" sz="1200" dirty="0" smtClean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33600" y="905530"/>
            <a:ext cx="54864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Root-analysis: Load relevant branches in </a:t>
            </a:r>
            <a:r>
              <a:rPr lang="en-GB" sz="1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ntuple</a:t>
            </a:r>
            <a:r>
              <a:rPr lang="en-GB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-tree, loop over events, apply selection cuts and fill histograms:</a:t>
            </a:r>
            <a:endParaRPr lang="en-GB" sz="14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389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>
            <a:lumMod val="20000"/>
            <a:lumOff val="80000"/>
          </a:schemeClr>
        </a:solidFill>
        <a:ln w="25400">
          <a:solidFill>
            <a:schemeClr val="accent1">
              <a:lumMod val="50000"/>
            </a:schemeClr>
          </a:solidFill>
        </a:ln>
      </a:spPr>
      <a:bodyPr wrap="square">
        <a:spAutoFit/>
      </a:bodyPr>
      <a:lstStyle>
        <a:defPPr marL="1587">
          <a:spcBef>
            <a:spcPts val="0"/>
          </a:spcBef>
          <a:buClr>
            <a:srgbClr val="003399"/>
          </a:buClr>
          <a:tabLst>
            <a:tab pos="723900" algn="l"/>
            <a:tab pos="1447800" algn="l"/>
            <a:tab pos="2171700" algn="l"/>
            <a:tab pos="2895600" algn="l"/>
            <a:tab pos="3619500" algn="l"/>
            <a:tab pos="4343400" algn="l"/>
            <a:tab pos="5067300" algn="l"/>
            <a:tab pos="5791200" algn="l"/>
            <a:tab pos="6515100" algn="l"/>
            <a:tab pos="7239000" algn="l"/>
          </a:tabLst>
          <a:defRPr sz="1200" dirty="0">
            <a:solidFill>
              <a:srgbClr val="1A4E35"/>
            </a:solidFill>
          </a:defRPr>
        </a:defPPr>
      </a:lst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DB1</Template>
  <TotalTime>133228</TotalTime>
  <Words>1385</Words>
  <Application>Microsoft Office PowerPoint</Application>
  <PresentationFormat>On-screen Show (16:9)</PresentationFormat>
  <Paragraphs>216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Theme1</vt:lpstr>
      <vt:lpstr>LHC Physics Analysis and Databases or: “How to discover the Higgs Boson inside a database”</vt:lpstr>
      <vt:lpstr>Introduction to LHC physics analysis</vt:lpstr>
      <vt:lpstr>ATLAS reconstruction and analysis</vt:lpstr>
      <vt:lpstr>Analysis versus reconstruction</vt:lpstr>
      <vt:lpstr>Data analysis in practice</vt:lpstr>
      <vt:lpstr>Data analysis in practice</vt:lpstr>
      <vt:lpstr>Physics Analysis Benchmark</vt:lpstr>
      <vt:lpstr>Database design</vt:lpstr>
      <vt:lpstr>Physics Analysis C++</vt:lpstr>
      <vt:lpstr>Physics Analysis SQL</vt:lpstr>
      <vt:lpstr>Ntuples vs DB performance</vt:lpstr>
      <vt:lpstr>Ntuples vs DB performance</vt:lpstr>
      <vt:lpstr>Many Physicists!</vt:lpstr>
      <vt:lpstr>Hadoop vs Oracle </vt:lpstr>
      <vt:lpstr>Conclusion/Outlook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Maaike Limper</cp:lastModifiedBy>
  <cp:revision>1662</cp:revision>
  <cp:lastPrinted>2012-11-23T13:04:24Z</cp:lastPrinted>
  <dcterms:created xsi:type="dcterms:W3CDTF">2006-05-15T11:16:45Z</dcterms:created>
  <dcterms:modified xsi:type="dcterms:W3CDTF">2013-08-15T13:49:44Z</dcterms:modified>
</cp:coreProperties>
</file>