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1"/>
  </p:notesMasterIdLst>
  <p:sldIdLst>
    <p:sldId id="294" r:id="rId2"/>
    <p:sldId id="323" r:id="rId3"/>
    <p:sldId id="376" r:id="rId4"/>
    <p:sldId id="380" r:id="rId5"/>
    <p:sldId id="381" r:id="rId6"/>
    <p:sldId id="382" r:id="rId7"/>
    <p:sldId id="364" r:id="rId8"/>
    <p:sldId id="295" r:id="rId9"/>
    <p:sldId id="296" r:id="rId10"/>
    <p:sldId id="297" r:id="rId11"/>
    <p:sldId id="298" r:id="rId12"/>
    <p:sldId id="299" r:id="rId13"/>
    <p:sldId id="288" r:id="rId14"/>
    <p:sldId id="303" r:id="rId15"/>
    <p:sldId id="305" r:id="rId16"/>
    <p:sldId id="291" r:id="rId17"/>
    <p:sldId id="301" r:id="rId18"/>
    <p:sldId id="326" r:id="rId19"/>
    <p:sldId id="324" r:id="rId20"/>
    <p:sldId id="325" r:id="rId21"/>
    <p:sldId id="329" r:id="rId22"/>
    <p:sldId id="327" r:id="rId23"/>
    <p:sldId id="328" r:id="rId24"/>
    <p:sldId id="279" r:id="rId25"/>
    <p:sldId id="309" r:id="rId26"/>
    <p:sldId id="307" r:id="rId27"/>
    <p:sldId id="280" r:id="rId28"/>
    <p:sldId id="310" r:id="rId29"/>
    <p:sldId id="281" r:id="rId30"/>
    <p:sldId id="282" r:id="rId31"/>
    <p:sldId id="283" r:id="rId32"/>
    <p:sldId id="311" r:id="rId33"/>
    <p:sldId id="284" r:id="rId34"/>
    <p:sldId id="313" r:id="rId35"/>
    <p:sldId id="312" r:id="rId36"/>
    <p:sldId id="285" r:id="rId37"/>
    <p:sldId id="314" r:id="rId38"/>
    <p:sldId id="353" r:id="rId39"/>
    <p:sldId id="355" r:id="rId40"/>
    <p:sldId id="356" r:id="rId41"/>
    <p:sldId id="388" r:id="rId42"/>
    <p:sldId id="387" r:id="rId43"/>
    <p:sldId id="351" r:id="rId44"/>
    <p:sldId id="361" r:id="rId45"/>
    <p:sldId id="362" r:id="rId46"/>
    <p:sldId id="363" r:id="rId47"/>
    <p:sldId id="359" r:id="rId48"/>
    <p:sldId id="360" r:id="rId49"/>
    <p:sldId id="377" r:id="rId50"/>
    <p:sldId id="400" r:id="rId51"/>
    <p:sldId id="286" r:id="rId52"/>
    <p:sldId id="300" r:id="rId53"/>
    <p:sldId id="365" r:id="rId54"/>
    <p:sldId id="316" r:id="rId55"/>
    <p:sldId id="287" r:id="rId56"/>
    <p:sldId id="322" r:id="rId57"/>
    <p:sldId id="317" r:id="rId58"/>
    <p:sldId id="321" r:id="rId59"/>
    <p:sldId id="315" r:id="rId60"/>
    <p:sldId id="370" r:id="rId61"/>
    <p:sldId id="371" r:id="rId62"/>
    <p:sldId id="372" r:id="rId63"/>
    <p:sldId id="320" r:id="rId64"/>
    <p:sldId id="259" r:id="rId65"/>
    <p:sldId id="260" r:id="rId66"/>
    <p:sldId id="366" r:id="rId67"/>
    <p:sldId id="368" r:id="rId68"/>
    <p:sldId id="369" r:id="rId69"/>
    <p:sldId id="367" r:id="rId70"/>
    <p:sldId id="330" r:id="rId71"/>
    <p:sldId id="383" r:id="rId72"/>
    <p:sldId id="384" r:id="rId73"/>
    <p:sldId id="331" r:id="rId74"/>
    <p:sldId id="389" r:id="rId75"/>
    <p:sldId id="334" r:id="rId76"/>
    <p:sldId id="390" r:id="rId77"/>
    <p:sldId id="391" r:id="rId78"/>
    <p:sldId id="402" r:id="rId79"/>
    <p:sldId id="403" r:id="rId80"/>
    <p:sldId id="404" r:id="rId81"/>
    <p:sldId id="395" r:id="rId82"/>
    <p:sldId id="392" r:id="rId83"/>
    <p:sldId id="373" r:id="rId84"/>
    <p:sldId id="410" r:id="rId85"/>
    <p:sldId id="405" r:id="rId86"/>
    <p:sldId id="406" r:id="rId87"/>
    <p:sldId id="407" r:id="rId88"/>
    <p:sldId id="408" r:id="rId89"/>
    <p:sldId id="409" r:id="rId9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9" autoAdjust="0"/>
    <p:restoredTop sz="94660"/>
  </p:normalViewPr>
  <p:slideViewPr>
    <p:cSldViewPr>
      <p:cViewPr varScale="1">
        <p:scale>
          <a:sx n="87" d="100"/>
          <a:sy n="87" d="100"/>
        </p:scale>
        <p:origin x="-15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73146625998564"/>
          <c:y val="2.4306793413945732E-2"/>
          <c:w val="0.86558760523187961"/>
          <c:h val="0.8867445943415888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Phase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1.2850000000000001</c:v>
                </c:pt>
                <c:pt idx="1">
                  <c:v>1.2850000000000001</c:v>
                </c:pt>
                <c:pt idx="2">
                  <c:v>0.93799999999999994</c:v>
                </c:pt>
                <c:pt idx="4">
                  <c:v>2.7240000000000002</c:v>
                </c:pt>
                <c:pt idx="5">
                  <c:v>2.7240000000000002</c:v>
                </c:pt>
                <c:pt idx="6">
                  <c:v>1.8759999999999999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Phase 2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0.80700000000000005</c:v>
                </c:pt>
                <c:pt idx="1">
                  <c:v>1.03</c:v>
                </c:pt>
                <c:pt idx="2">
                  <c:v>0.80700000000000005</c:v>
                </c:pt>
                <c:pt idx="4">
                  <c:v>1.498</c:v>
                </c:pt>
                <c:pt idx="5">
                  <c:v>1.9830000000000001</c:v>
                </c:pt>
                <c:pt idx="6">
                  <c:v>1.498</c:v>
                </c:pt>
              </c:numCache>
            </c:numRef>
          </c:val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Phase 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0.52</c:v>
                </c:pt>
                <c:pt idx="1">
                  <c:v>0.91500000000000004</c:v>
                </c:pt>
                <c:pt idx="2">
                  <c:v>0.66800000000000004</c:v>
                </c:pt>
                <c:pt idx="4">
                  <c:v>1.016</c:v>
                </c:pt>
                <c:pt idx="5">
                  <c:v>1.9460000000000002</c:v>
                </c:pt>
                <c:pt idx="6">
                  <c:v>1.335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70260224"/>
        <c:axId val="143999552"/>
      </c:barChart>
      <c:catAx>
        <c:axId val="70260224"/>
        <c:scaling>
          <c:orientation val="minMax"/>
        </c:scaling>
        <c:delete val="1"/>
        <c:axPos val="b"/>
        <c:majorTickMark val="out"/>
        <c:minorTickMark val="none"/>
        <c:tickLblPos val="nextTo"/>
        <c:crossAx val="143999552"/>
        <c:crosses val="autoZero"/>
        <c:auto val="1"/>
        <c:lblAlgn val="ctr"/>
        <c:lblOffset val="100"/>
        <c:noMultiLvlLbl val="0"/>
      </c:catAx>
      <c:valAx>
        <c:axId val="143999552"/>
        <c:scaling>
          <c:orientation val="minMax"/>
          <c:max val="8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 loss (W/m)</a:t>
                </a:r>
              </a:p>
            </c:rich>
          </c:tx>
          <c:layout>
            <c:manualLayout>
              <c:xMode val="edge"/>
              <c:yMode val="edge"/>
              <c:x val="1.6674565248666343E-2"/>
              <c:y val="0.3440877702787151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0260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184925890770097"/>
          <c:y val="0.63521479359035926"/>
          <c:w val="0.11423801571309333"/>
          <c:h val="0.19704286964129483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73146625998564"/>
          <c:y val="2.4306793413945732E-2"/>
          <c:w val="0.86558760523187961"/>
          <c:h val="0.8867445943415888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Phase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1.2850000000000001</c:v>
                </c:pt>
                <c:pt idx="1">
                  <c:v>1.2850000000000001</c:v>
                </c:pt>
                <c:pt idx="2">
                  <c:v>0.93799999999999994</c:v>
                </c:pt>
                <c:pt idx="4">
                  <c:v>2.7240000000000002</c:v>
                </c:pt>
                <c:pt idx="5">
                  <c:v>2.7240000000000002</c:v>
                </c:pt>
                <c:pt idx="6">
                  <c:v>1.8759999999999999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Phase 2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0.80700000000000005</c:v>
                </c:pt>
                <c:pt idx="1">
                  <c:v>1.03</c:v>
                </c:pt>
                <c:pt idx="2">
                  <c:v>0.80700000000000005</c:v>
                </c:pt>
                <c:pt idx="4">
                  <c:v>1.498</c:v>
                </c:pt>
                <c:pt idx="5">
                  <c:v>1.9830000000000001</c:v>
                </c:pt>
                <c:pt idx="6">
                  <c:v>1.498</c:v>
                </c:pt>
              </c:numCache>
            </c:numRef>
          </c:val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Phase 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0.52</c:v>
                </c:pt>
                <c:pt idx="1">
                  <c:v>0.91500000000000004</c:v>
                </c:pt>
                <c:pt idx="2">
                  <c:v>0.66800000000000004</c:v>
                </c:pt>
                <c:pt idx="4">
                  <c:v>1.016</c:v>
                </c:pt>
                <c:pt idx="5">
                  <c:v>1.9460000000000002</c:v>
                </c:pt>
                <c:pt idx="6">
                  <c:v>1.335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06852096"/>
        <c:axId val="144001856"/>
      </c:barChart>
      <c:catAx>
        <c:axId val="206852096"/>
        <c:scaling>
          <c:orientation val="minMax"/>
        </c:scaling>
        <c:delete val="1"/>
        <c:axPos val="b"/>
        <c:majorTickMark val="out"/>
        <c:minorTickMark val="none"/>
        <c:tickLblPos val="nextTo"/>
        <c:crossAx val="144001856"/>
        <c:crosses val="autoZero"/>
        <c:auto val="1"/>
        <c:lblAlgn val="ctr"/>
        <c:lblOffset val="100"/>
        <c:noMultiLvlLbl val="0"/>
      </c:catAx>
      <c:valAx>
        <c:axId val="144001856"/>
        <c:scaling>
          <c:orientation val="minMax"/>
          <c:max val="8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 loss (W/m)</a:t>
                </a:r>
              </a:p>
            </c:rich>
          </c:tx>
          <c:layout>
            <c:manualLayout>
              <c:xMode val="edge"/>
              <c:yMode val="edge"/>
              <c:x val="1.6674565248666343E-2"/>
              <c:y val="0.3440877702787151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68520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184925890770097"/>
          <c:y val="0.63521479359035926"/>
          <c:w val="0.11423801571309333"/>
          <c:h val="0.19704286964129483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73146625998564"/>
          <c:y val="2.4306793413945732E-2"/>
          <c:w val="0.86558760523187961"/>
          <c:h val="0.8867445943415888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Phase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1.2850000000000001</c:v>
                </c:pt>
                <c:pt idx="1">
                  <c:v>1.2850000000000001</c:v>
                </c:pt>
                <c:pt idx="2">
                  <c:v>0.93799999999999994</c:v>
                </c:pt>
                <c:pt idx="4">
                  <c:v>2.7240000000000002</c:v>
                </c:pt>
                <c:pt idx="5">
                  <c:v>2.7240000000000002</c:v>
                </c:pt>
                <c:pt idx="6">
                  <c:v>1.8759999999999999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Phase 2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0.80700000000000005</c:v>
                </c:pt>
                <c:pt idx="1">
                  <c:v>1.03</c:v>
                </c:pt>
                <c:pt idx="2">
                  <c:v>0.80700000000000005</c:v>
                </c:pt>
                <c:pt idx="4">
                  <c:v>1.498</c:v>
                </c:pt>
                <c:pt idx="5">
                  <c:v>1.9830000000000001</c:v>
                </c:pt>
                <c:pt idx="6">
                  <c:v>1.498</c:v>
                </c:pt>
              </c:numCache>
            </c:numRef>
          </c:val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Phase 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0.52</c:v>
                </c:pt>
                <c:pt idx="1">
                  <c:v>0.91500000000000004</c:v>
                </c:pt>
                <c:pt idx="2">
                  <c:v>0.66800000000000004</c:v>
                </c:pt>
                <c:pt idx="4">
                  <c:v>1.016</c:v>
                </c:pt>
                <c:pt idx="5">
                  <c:v>1.9460000000000002</c:v>
                </c:pt>
                <c:pt idx="6">
                  <c:v>1.335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07078400"/>
        <c:axId val="144004160"/>
      </c:barChart>
      <c:catAx>
        <c:axId val="207078400"/>
        <c:scaling>
          <c:orientation val="minMax"/>
        </c:scaling>
        <c:delete val="1"/>
        <c:axPos val="b"/>
        <c:majorTickMark val="out"/>
        <c:minorTickMark val="none"/>
        <c:tickLblPos val="nextTo"/>
        <c:crossAx val="144004160"/>
        <c:crosses val="autoZero"/>
        <c:auto val="1"/>
        <c:lblAlgn val="ctr"/>
        <c:lblOffset val="100"/>
        <c:noMultiLvlLbl val="0"/>
      </c:catAx>
      <c:valAx>
        <c:axId val="144004160"/>
        <c:scaling>
          <c:orientation val="minMax"/>
          <c:max val="8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 loss (W/m)</a:t>
                </a:r>
              </a:p>
            </c:rich>
          </c:tx>
          <c:layout>
            <c:manualLayout>
              <c:xMode val="edge"/>
              <c:yMode val="edge"/>
              <c:x val="1.6674565248666343E-2"/>
              <c:y val="0.3440877702787151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7078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184925890770097"/>
          <c:y val="0.63521479359035926"/>
          <c:w val="0.11423801571309333"/>
          <c:h val="0.19704286964129483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73146625998564"/>
          <c:y val="2.4306793413945732E-2"/>
          <c:w val="0.86558760523187961"/>
          <c:h val="0.8867445943415888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Phase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1.2850000000000001</c:v>
                </c:pt>
                <c:pt idx="1">
                  <c:v>1.2850000000000001</c:v>
                </c:pt>
                <c:pt idx="2">
                  <c:v>0.93799999999999994</c:v>
                </c:pt>
                <c:pt idx="4">
                  <c:v>2.7240000000000002</c:v>
                </c:pt>
                <c:pt idx="5">
                  <c:v>2.7240000000000002</c:v>
                </c:pt>
                <c:pt idx="6">
                  <c:v>1.8759999999999999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Phase 2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0.80700000000000005</c:v>
                </c:pt>
                <c:pt idx="1">
                  <c:v>1.03</c:v>
                </c:pt>
                <c:pt idx="2">
                  <c:v>0.80700000000000005</c:v>
                </c:pt>
                <c:pt idx="4">
                  <c:v>1.498</c:v>
                </c:pt>
                <c:pt idx="5">
                  <c:v>1.9830000000000001</c:v>
                </c:pt>
                <c:pt idx="6">
                  <c:v>1.498</c:v>
                </c:pt>
              </c:numCache>
            </c:numRef>
          </c:val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Phase 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Original cable      75 % Ic</c:v>
                </c:pt>
                <c:pt idx="1">
                  <c:v>Option a                75 % Ic</c:v>
                </c:pt>
                <c:pt idx="2">
                  <c:v>Option b              75 % Ic</c:v>
                </c:pt>
                <c:pt idx="4">
                  <c:v>Original cable       90 % Ic</c:v>
                </c:pt>
                <c:pt idx="5">
                  <c:v>Option a                90 % Ic</c:v>
                </c:pt>
                <c:pt idx="6">
                  <c:v>Option b              90 % Ic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0.52</c:v>
                </c:pt>
                <c:pt idx="1">
                  <c:v>0.91500000000000004</c:v>
                </c:pt>
                <c:pt idx="2">
                  <c:v>0.66800000000000004</c:v>
                </c:pt>
                <c:pt idx="4">
                  <c:v>1.016</c:v>
                </c:pt>
                <c:pt idx="5">
                  <c:v>1.9460000000000002</c:v>
                </c:pt>
                <c:pt idx="6">
                  <c:v>1.335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07080960"/>
        <c:axId val="144006464"/>
      </c:barChart>
      <c:catAx>
        <c:axId val="207080960"/>
        <c:scaling>
          <c:orientation val="minMax"/>
        </c:scaling>
        <c:delete val="1"/>
        <c:axPos val="b"/>
        <c:majorTickMark val="out"/>
        <c:minorTickMark val="none"/>
        <c:tickLblPos val="nextTo"/>
        <c:crossAx val="144006464"/>
        <c:crosses val="autoZero"/>
        <c:auto val="1"/>
        <c:lblAlgn val="ctr"/>
        <c:lblOffset val="100"/>
        <c:noMultiLvlLbl val="0"/>
      </c:catAx>
      <c:valAx>
        <c:axId val="144006464"/>
        <c:scaling>
          <c:orientation val="minMax"/>
          <c:max val="8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 loss (W/m)</a:t>
                </a:r>
              </a:p>
            </c:rich>
          </c:tx>
          <c:layout>
            <c:manualLayout>
              <c:xMode val="edge"/>
              <c:yMode val="edge"/>
              <c:x val="1.6674565248666343E-2"/>
              <c:y val="0.3440877702787151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7080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184925890770097"/>
          <c:y val="0.63521479359035926"/>
          <c:w val="0.11423801571309333"/>
          <c:h val="0.19704286964129483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0"/>
    <c:plotArea>
      <c:layout>
        <c:manualLayout>
          <c:layoutTarget val="inner"/>
          <c:xMode val="edge"/>
          <c:yMode val="edge"/>
          <c:x val="9.9625878513027011E-2"/>
          <c:y val="2.4306793413945732E-2"/>
          <c:w val="0.86942848473417023"/>
          <c:h val="0.8867445943415888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Sheet1!$B$52</c:f>
              <c:strCache>
                <c:ptCount val="1"/>
                <c:pt idx="0">
                  <c:v>Phase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Sheet1!$A$53:$A$61</c:f>
              <c:strCache>
                <c:ptCount val="9"/>
                <c:pt idx="0">
                  <c:v>Original cable      75 % Ic</c:v>
                </c:pt>
                <c:pt idx="1">
                  <c:v>22 tapes/phase   75 % Ic (0)</c:v>
                </c:pt>
                <c:pt idx="2">
                  <c:v>22 tapes/phase   75 % Ic (11)</c:v>
                </c:pt>
                <c:pt idx="3">
                  <c:v>22 tapes/phase   75 % Ic (20)</c:v>
                </c:pt>
                <c:pt idx="5">
                  <c:v>Original cable      90 % Ic</c:v>
                </c:pt>
                <c:pt idx="6">
                  <c:v>22 tapes/phase   90 % Ic (0) </c:v>
                </c:pt>
                <c:pt idx="7">
                  <c:v>22 tapes/phase   90 % Ic (11)</c:v>
                </c:pt>
                <c:pt idx="8">
                  <c:v>22 tapes/phase   90 % Ic (20)</c:v>
                </c:pt>
              </c:strCache>
            </c:strRef>
          </c:cat>
          <c:val>
            <c:numRef>
              <c:f>Sheet1!$B$53:$B$61</c:f>
              <c:numCache>
                <c:formatCode>General</c:formatCode>
                <c:ptCount val="9"/>
                <c:pt idx="0">
                  <c:v>1.2850000000000001</c:v>
                </c:pt>
                <c:pt idx="1">
                  <c:v>1.262</c:v>
                </c:pt>
                <c:pt idx="2">
                  <c:v>1.3029999999999999</c:v>
                </c:pt>
                <c:pt idx="3">
                  <c:v>1.26</c:v>
                </c:pt>
                <c:pt idx="5">
                  <c:v>2.7240000000000002</c:v>
                </c:pt>
                <c:pt idx="6">
                  <c:v>2.6780000000000004</c:v>
                </c:pt>
                <c:pt idx="7">
                  <c:v>2.754</c:v>
                </c:pt>
                <c:pt idx="8">
                  <c:v>2.6749999999999998</c:v>
                </c:pt>
              </c:numCache>
            </c:numRef>
          </c:val>
        </c:ser>
        <c:ser>
          <c:idx val="2"/>
          <c:order val="1"/>
          <c:tx>
            <c:strRef>
              <c:f>Sheet1!$C$52</c:f>
              <c:strCache>
                <c:ptCount val="1"/>
                <c:pt idx="0">
                  <c:v>Phase 2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Sheet1!$A$53:$A$61</c:f>
              <c:strCache>
                <c:ptCount val="9"/>
                <c:pt idx="0">
                  <c:v>Original cable      75 % Ic</c:v>
                </c:pt>
                <c:pt idx="1">
                  <c:v>22 tapes/phase   75 % Ic (0)</c:v>
                </c:pt>
                <c:pt idx="2">
                  <c:v>22 tapes/phase   75 % Ic (11)</c:v>
                </c:pt>
                <c:pt idx="3">
                  <c:v>22 tapes/phase   75 % Ic (20)</c:v>
                </c:pt>
                <c:pt idx="5">
                  <c:v>Original cable      90 % Ic</c:v>
                </c:pt>
                <c:pt idx="6">
                  <c:v>22 tapes/phase   90 % Ic (0) </c:v>
                </c:pt>
                <c:pt idx="7">
                  <c:v>22 tapes/phase   90 % Ic (11)</c:v>
                </c:pt>
                <c:pt idx="8">
                  <c:v>22 tapes/phase   90 % Ic (20)</c:v>
                </c:pt>
              </c:strCache>
            </c:strRef>
          </c:cat>
          <c:val>
            <c:numRef>
              <c:f>Sheet1!$C$53:$C$61</c:f>
              <c:numCache>
                <c:formatCode>General</c:formatCode>
                <c:ptCount val="9"/>
                <c:pt idx="0">
                  <c:v>0.80700000000000005</c:v>
                </c:pt>
                <c:pt idx="1">
                  <c:v>1.2430000000000001</c:v>
                </c:pt>
                <c:pt idx="2">
                  <c:v>1.3460000000000001</c:v>
                </c:pt>
                <c:pt idx="3">
                  <c:v>1.2749999999999999</c:v>
                </c:pt>
                <c:pt idx="5">
                  <c:v>1.498</c:v>
                </c:pt>
                <c:pt idx="6">
                  <c:v>2.399</c:v>
                </c:pt>
                <c:pt idx="7">
                  <c:v>2.6320000000000001</c:v>
                </c:pt>
                <c:pt idx="8">
                  <c:v>2.4660000000000002</c:v>
                </c:pt>
              </c:numCache>
            </c:numRef>
          </c:val>
        </c:ser>
        <c:ser>
          <c:idx val="3"/>
          <c:order val="2"/>
          <c:tx>
            <c:strRef>
              <c:f>Sheet1!$D$52</c:f>
              <c:strCache>
                <c:ptCount val="1"/>
                <c:pt idx="0">
                  <c:v>Phase 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Sheet1!$A$53:$A$61</c:f>
              <c:strCache>
                <c:ptCount val="9"/>
                <c:pt idx="0">
                  <c:v>Original cable      75 % Ic</c:v>
                </c:pt>
                <c:pt idx="1">
                  <c:v>22 tapes/phase   75 % Ic (0)</c:v>
                </c:pt>
                <c:pt idx="2">
                  <c:v>22 tapes/phase   75 % Ic (11)</c:v>
                </c:pt>
                <c:pt idx="3">
                  <c:v>22 tapes/phase   75 % Ic (20)</c:v>
                </c:pt>
                <c:pt idx="5">
                  <c:v>Original cable      90 % Ic</c:v>
                </c:pt>
                <c:pt idx="6">
                  <c:v>22 tapes/phase   90 % Ic (0) </c:v>
                </c:pt>
                <c:pt idx="7">
                  <c:v>22 tapes/phase   90 % Ic (11)</c:v>
                </c:pt>
                <c:pt idx="8">
                  <c:v>22 tapes/phase   90 % Ic (20)</c:v>
                </c:pt>
              </c:strCache>
            </c:strRef>
          </c:cat>
          <c:val>
            <c:numRef>
              <c:f>Sheet1!$D$53:$D$61</c:f>
              <c:numCache>
                <c:formatCode>General</c:formatCode>
                <c:ptCount val="9"/>
                <c:pt idx="0">
                  <c:v>0.52</c:v>
                </c:pt>
                <c:pt idx="1">
                  <c:v>1.7030000000000001</c:v>
                </c:pt>
                <c:pt idx="2">
                  <c:v>1.821</c:v>
                </c:pt>
                <c:pt idx="3">
                  <c:v>1.7769999999999999</c:v>
                </c:pt>
                <c:pt idx="5">
                  <c:v>1.016</c:v>
                </c:pt>
                <c:pt idx="6">
                  <c:v>3.4039999999999999</c:v>
                </c:pt>
                <c:pt idx="7">
                  <c:v>3.6319999999999997</c:v>
                </c:pt>
                <c:pt idx="8">
                  <c:v>3.55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06294528"/>
        <c:axId val="200193664"/>
      </c:barChart>
      <c:catAx>
        <c:axId val="206294528"/>
        <c:scaling>
          <c:orientation val="minMax"/>
        </c:scaling>
        <c:delete val="1"/>
        <c:axPos val="b"/>
        <c:majorTickMark val="out"/>
        <c:minorTickMark val="none"/>
        <c:tickLblPos val="nextTo"/>
        <c:crossAx val="200193664"/>
        <c:crosses val="autoZero"/>
        <c:auto val="1"/>
        <c:lblAlgn val="ctr"/>
        <c:lblOffset val="100"/>
        <c:noMultiLvlLbl val="0"/>
      </c:catAx>
      <c:valAx>
        <c:axId val="2001936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 loss (W/m)</a:t>
                </a:r>
              </a:p>
            </c:rich>
          </c:tx>
          <c:layout>
            <c:manualLayout>
              <c:xMode val="edge"/>
              <c:yMode val="edge"/>
              <c:x val="1.3912776060161228E-2"/>
              <c:y val="0.3935764279465067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62945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046299677902909"/>
          <c:y val="0.59037090758392041"/>
          <c:w val="0.10406383037831107"/>
          <c:h val="0.27892280882922421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0"/>
    <c:plotArea>
      <c:layout>
        <c:manualLayout>
          <c:layoutTarget val="inner"/>
          <c:xMode val="edge"/>
          <c:yMode val="edge"/>
          <c:x val="9.9625878513027011E-2"/>
          <c:y val="2.4306793413945732E-2"/>
          <c:w val="0.86942848473417023"/>
          <c:h val="0.8867445943415888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Sheet1!$B$52</c:f>
              <c:strCache>
                <c:ptCount val="1"/>
                <c:pt idx="0">
                  <c:v>Phase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Sheet1!$A$53:$A$61</c:f>
              <c:strCache>
                <c:ptCount val="9"/>
                <c:pt idx="0">
                  <c:v>Original cable      75 % Ic</c:v>
                </c:pt>
                <c:pt idx="1">
                  <c:v>22 tapes/phase   75 % Ic (0)</c:v>
                </c:pt>
                <c:pt idx="2">
                  <c:v>22 tapes/phase   75 % Ic (11)</c:v>
                </c:pt>
                <c:pt idx="3">
                  <c:v>22 tapes/phase   75 % Ic (20)</c:v>
                </c:pt>
                <c:pt idx="5">
                  <c:v>Original cable      90 % Ic</c:v>
                </c:pt>
                <c:pt idx="6">
                  <c:v>22 tapes/phase   90 % Ic (0) </c:v>
                </c:pt>
                <c:pt idx="7">
                  <c:v>22 tapes/phase   90 % Ic (11)</c:v>
                </c:pt>
                <c:pt idx="8">
                  <c:v>22 tapes/phase   90 % Ic (20)</c:v>
                </c:pt>
              </c:strCache>
            </c:strRef>
          </c:cat>
          <c:val>
            <c:numRef>
              <c:f>Sheet1!$B$53:$B$61</c:f>
              <c:numCache>
                <c:formatCode>General</c:formatCode>
                <c:ptCount val="9"/>
                <c:pt idx="0">
                  <c:v>1.2850000000000001</c:v>
                </c:pt>
                <c:pt idx="1">
                  <c:v>1.262</c:v>
                </c:pt>
                <c:pt idx="2">
                  <c:v>1.3029999999999999</c:v>
                </c:pt>
                <c:pt idx="3">
                  <c:v>1.26</c:v>
                </c:pt>
                <c:pt idx="5">
                  <c:v>2.7240000000000002</c:v>
                </c:pt>
                <c:pt idx="6">
                  <c:v>2.6780000000000004</c:v>
                </c:pt>
                <c:pt idx="7">
                  <c:v>2.754</c:v>
                </c:pt>
                <c:pt idx="8">
                  <c:v>2.6749999999999998</c:v>
                </c:pt>
              </c:numCache>
            </c:numRef>
          </c:val>
        </c:ser>
        <c:ser>
          <c:idx val="2"/>
          <c:order val="1"/>
          <c:tx>
            <c:strRef>
              <c:f>Sheet1!$C$52</c:f>
              <c:strCache>
                <c:ptCount val="1"/>
                <c:pt idx="0">
                  <c:v>Phase 2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Sheet1!$A$53:$A$61</c:f>
              <c:strCache>
                <c:ptCount val="9"/>
                <c:pt idx="0">
                  <c:v>Original cable      75 % Ic</c:v>
                </c:pt>
                <c:pt idx="1">
                  <c:v>22 tapes/phase   75 % Ic (0)</c:v>
                </c:pt>
                <c:pt idx="2">
                  <c:v>22 tapes/phase   75 % Ic (11)</c:v>
                </c:pt>
                <c:pt idx="3">
                  <c:v>22 tapes/phase   75 % Ic (20)</c:v>
                </c:pt>
                <c:pt idx="5">
                  <c:v>Original cable      90 % Ic</c:v>
                </c:pt>
                <c:pt idx="6">
                  <c:v>22 tapes/phase   90 % Ic (0) </c:v>
                </c:pt>
                <c:pt idx="7">
                  <c:v>22 tapes/phase   90 % Ic (11)</c:v>
                </c:pt>
                <c:pt idx="8">
                  <c:v>22 tapes/phase   90 % Ic (20)</c:v>
                </c:pt>
              </c:strCache>
            </c:strRef>
          </c:cat>
          <c:val>
            <c:numRef>
              <c:f>Sheet1!$C$53:$C$61</c:f>
              <c:numCache>
                <c:formatCode>General</c:formatCode>
                <c:ptCount val="9"/>
                <c:pt idx="0">
                  <c:v>0.80700000000000005</c:v>
                </c:pt>
                <c:pt idx="1">
                  <c:v>1.2430000000000001</c:v>
                </c:pt>
                <c:pt idx="2">
                  <c:v>1.3460000000000001</c:v>
                </c:pt>
                <c:pt idx="3">
                  <c:v>1.2749999999999999</c:v>
                </c:pt>
                <c:pt idx="5">
                  <c:v>1.498</c:v>
                </c:pt>
                <c:pt idx="6">
                  <c:v>2.399</c:v>
                </c:pt>
                <c:pt idx="7">
                  <c:v>2.6320000000000001</c:v>
                </c:pt>
                <c:pt idx="8">
                  <c:v>2.4660000000000002</c:v>
                </c:pt>
              </c:numCache>
            </c:numRef>
          </c:val>
        </c:ser>
        <c:ser>
          <c:idx val="3"/>
          <c:order val="2"/>
          <c:tx>
            <c:strRef>
              <c:f>Sheet1!$D$52</c:f>
              <c:strCache>
                <c:ptCount val="1"/>
                <c:pt idx="0">
                  <c:v>Phase 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Sheet1!$A$53:$A$61</c:f>
              <c:strCache>
                <c:ptCount val="9"/>
                <c:pt idx="0">
                  <c:v>Original cable      75 % Ic</c:v>
                </c:pt>
                <c:pt idx="1">
                  <c:v>22 tapes/phase   75 % Ic (0)</c:v>
                </c:pt>
                <c:pt idx="2">
                  <c:v>22 tapes/phase   75 % Ic (11)</c:v>
                </c:pt>
                <c:pt idx="3">
                  <c:v>22 tapes/phase   75 % Ic (20)</c:v>
                </c:pt>
                <c:pt idx="5">
                  <c:v>Original cable      90 % Ic</c:v>
                </c:pt>
                <c:pt idx="6">
                  <c:v>22 tapes/phase   90 % Ic (0) </c:v>
                </c:pt>
                <c:pt idx="7">
                  <c:v>22 tapes/phase   90 % Ic (11)</c:v>
                </c:pt>
                <c:pt idx="8">
                  <c:v>22 tapes/phase   90 % Ic (20)</c:v>
                </c:pt>
              </c:strCache>
            </c:strRef>
          </c:cat>
          <c:val>
            <c:numRef>
              <c:f>Sheet1!$D$53:$D$61</c:f>
              <c:numCache>
                <c:formatCode>General</c:formatCode>
                <c:ptCount val="9"/>
                <c:pt idx="0">
                  <c:v>0.52</c:v>
                </c:pt>
                <c:pt idx="1">
                  <c:v>1.7030000000000001</c:v>
                </c:pt>
                <c:pt idx="2">
                  <c:v>1.821</c:v>
                </c:pt>
                <c:pt idx="3">
                  <c:v>1.7769999999999999</c:v>
                </c:pt>
                <c:pt idx="5">
                  <c:v>1.016</c:v>
                </c:pt>
                <c:pt idx="6">
                  <c:v>3.4039999999999999</c:v>
                </c:pt>
                <c:pt idx="7">
                  <c:v>3.6319999999999997</c:v>
                </c:pt>
                <c:pt idx="8">
                  <c:v>3.55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07979008"/>
        <c:axId val="200785920"/>
      </c:barChart>
      <c:catAx>
        <c:axId val="207979008"/>
        <c:scaling>
          <c:orientation val="minMax"/>
        </c:scaling>
        <c:delete val="1"/>
        <c:axPos val="b"/>
        <c:majorTickMark val="out"/>
        <c:minorTickMark val="none"/>
        <c:tickLblPos val="nextTo"/>
        <c:crossAx val="200785920"/>
        <c:crosses val="autoZero"/>
        <c:auto val="1"/>
        <c:lblAlgn val="ctr"/>
        <c:lblOffset val="100"/>
        <c:noMultiLvlLbl val="0"/>
      </c:catAx>
      <c:valAx>
        <c:axId val="2007859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 loss (W/m)</a:t>
                </a:r>
              </a:p>
            </c:rich>
          </c:tx>
          <c:layout>
            <c:manualLayout>
              <c:xMode val="edge"/>
              <c:yMode val="edge"/>
              <c:x val="1.3912776060161228E-2"/>
              <c:y val="0.3935764279465067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7979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046299677902909"/>
          <c:y val="0.59037090758392041"/>
          <c:w val="0.10406383037831107"/>
          <c:h val="0.27892280882922421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CA97F-CB02-445F-812E-2B7C8A614B8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7A49B-D4D6-4400-BDF3-F0E8CDE10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423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D2D8364-D011-ED4F-A3A5-5860C7EA1451}" type="slidenum">
              <a:rPr lang="de-DE" sz="1200"/>
              <a:pPr eaLnBrk="1" hangingPunct="1"/>
              <a:t>2</a:t>
            </a:fld>
            <a:endParaRPr lang="de-DE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A49B-D4D6-4400-BDF3-F0E8CDE10D9C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36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A49B-D4D6-4400-BDF3-F0E8CDE10D9C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74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22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10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677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II_rahmen_neu_folg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/>
              <a:t>KIT – University of the State of Baden-Wuerttemberg and </a:t>
            </a:r>
            <a:br>
              <a:rPr lang="en-US" sz="800" dirty="0" smtClean="0"/>
            </a:br>
            <a:r>
              <a:rPr lang="en-US" sz="800" dirty="0" smtClean="0"/>
              <a:t>National Laboratory of the Helmholtz Association</a:t>
            </a:r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385763" y="3367088"/>
            <a:ext cx="45370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000" smtClean="0">
                <a:solidFill>
                  <a:schemeClr val="bg1"/>
                </a:solidFill>
              </a:rPr>
              <a:t>INSTITUTE OF TECHNICAL PHYS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de-DE" sz="1600" b="1" smtClean="0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6" name="Picture 13" descr="KIT-Logo-rgb_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/>
              <a:t>CHATS-AS Workshop, Cambridge, MA, October 9-11,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285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74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99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50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21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57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0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841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86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992A4-ECE9-409F-9D5F-D1F22F3F1555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71B95-27EA-4331-9E07-B4A896193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9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victor.zermeno@kit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4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4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45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0.png"/><Relationship Id="rId7" Type="http://schemas.microsoft.com/office/2007/relationships/hdphoto" Target="../media/hdphoto5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38.png"/><Relationship Id="rId4" Type="http://schemas.openxmlformats.org/officeDocument/2006/relationships/image" Target="../media/image51.png"/><Relationship Id="rId9" Type="http://schemas.openxmlformats.org/officeDocument/2006/relationships/image" Target="../media/image5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" t="113" r="1670" b="-113"/>
          <a:stretch/>
        </p:blipFill>
        <p:spPr>
          <a:xfrm>
            <a:off x="1" y="7752"/>
            <a:ext cx="9144000" cy="6850248"/>
          </a:xfrm>
        </p:spPr>
      </p:pic>
    </p:spTree>
    <p:extLst>
      <p:ext uri="{BB962C8B-B14F-4D97-AF65-F5344CB8AC3E}">
        <p14:creationId xmlns:p14="http://schemas.microsoft.com/office/powerpoint/2010/main" val="247552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8" name="Picture 8" descr="solitud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4700" y="1600200"/>
            <a:ext cx="34020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10" name="Picture 10" descr="solitude -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65700" y="1600200"/>
            <a:ext cx="34020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6388" cy="1139825"/>
          </a:xfrm>
        </p:spPr>
        <p:txBody>
          <a:bodyPr/>
          <a:lstStyle/>
          <a:p>
            <a:r>
              <a:rPr lang="en-US" altLang="en-US" dirty="0" smtClean="0"/>
              <a:t>Exact Solution</a:t>
            </a:r>
            <a:endParaRPr lang="en-US" altLang="en-US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662488" y="274638"/>
            <a:ext cx="4114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altLang="en-US" dirty="0" smtClean="0">
                <a:solidFill>
                  <a:prstClr val="black"/>
                </a:solidFill>
                <a:effectLst/>
                <a:latin typeface="Calibri"/>
              </a:rPr>
              <a:t>Numeric Approximation 1</a:t>
            </a:r>
            <a:endParaRPr lang="en-US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68684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1" name="Picture 7" descr="solitud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4700" y="1600200"/>
            <a:ext cx="34020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33" name="Picture 9" descr="solitude -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65700" y="1600200"/>
            <a:ext cx="34020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277813"/>
            <a:ext cx="4116388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/>
              <a:t>Exact Solution</a:t>
            </a:r>
            <a:endParaRPr lang="en-US" altLang="en-US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662488" y="274638"/>
            <a:ext cx="4114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altLang="en-US" dirty="0">
                <a:solidFill>
                  <a:prstClr val="black"/>
                </a:solidFill>
                <a:effectLst/>
                <a:latin typeface="Calibri"/>
              </a:rPr>
              <a:t>Numeric Approximation </a:t>
            </a:r>
            <a:r>
              <a:rPr lang="en-US" altLang="en-US" dirty="0" smtClean="0">
                <a:solidFill>
                  <a:prstClr val="black"/>
                </a:solidFill>
                <a:effectLst/>
                <a:latin typeface="Calibri"/>
              </a:rPr>
              <a:t>2</a:t>
            </a:r>
            <a:endParaRPr lang="en-US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587437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solitud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4700" y="1600200"/>
            <a:ext cx="34020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7" name="Picture 9" descr="solitude -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65700" y="1600200"/>
            <a:ext cx="34020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6388" cy="1139825"/>
          </a:xfrm>
        </p:spPr>
        <p:txBody>
          <a:bodyPr/>
          <a:lstStyle/>
          <a:p>
            <a:r>
              <a:rPr lang="en-US" altLang="en-US" dirty="0" smtClean="0"/>
              <a:t>Exact Solution</a:t>
            </a:r>
            <a:endParaRPr lang="en-US" altLang="en-US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662488" y="274638"/>
            <a:ext cx="4114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altLang="en-US" dirty="0">
                <a:solidFill>
                  <a:prstClr val="black"/>
                </a:solidFill>
                <a:effectLst/>
                <a:latin typeface="Calibri"/>
              </a:rPr>
              <a:t>Numeric Approximation </a:t>
            </a:r>
            <a:r>
              <a:rPr lang="en-US" altLang="en-US" dirty="0" smtClean="0">
                <a:solidFill>
                  <a:prstClr val="black"/>
                </a:solidFill>
                <a:effectLst/>
                <a:latin typeface="Calibri"/>
              </a:rPr>
              <a:t>3</a:t>
            </a:r>
            <a:endParaRPr lang="en-US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36213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821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WE Deutschland, Nexans and KIT launch “AmpaCity” project: the world’s longest superconductor system to replace inner-city high-voltage c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4566294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5" descr="kit-logo_standard_de_farbe-rgb_positiv_groß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168" y="1371601"/>
            <a:ext cx="2600632" cy="126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WE Germany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568" y="2667001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data:image/jpeg;base64,/9j/4AAQSkZJRgABAQAAAQABAAD/2wCEAAkGBxQSEBUUExMUFRUVGRoVGBYXFxgVFhwYFxcXGBcZFhUYHCggGBslGxUYITEiJSksLi4uFx8zODMsNygtLisBCgoKDg0OGxAQGywkHyYtLCw0LCw0LywsNSwsLCwsLCwsLCwsLCwsLCwsLCwsLCwsLCwsLCwsLCwsLCwsLCwsLP/AABEIAKEBOQMBEQACEQEDEQH/xAAcAAABBAMBAAAAAAAAAAAAAAAABAUGBwIDCAH/xABKEAABAwIBBgYMDQQBBQEAAAABAAIDBBEFBhITITFRByJBYXGBFBYXMlNygpGSobHTFSM1VFVidJOisrPS4TNzwdFCJTRDUvDx/8QAGgEBAAIDAQAAAAAAAAAAAAAAAAMEAQIFBv/EADYRAAIBAgIGCAYCAgMBAAAAAAABAgMRBBITFCExUYEFMjNBcaGx0RUiUlNh8HLBYpE0QuEk/9oADAMBAAIRAxEAPwC8UAIAQAgBACAEAIAQAgBACAEAIAQAgBACAEAIAQAgBACAEAIAQAgBACAEAIAQAgBACAEAIAQAgBAaa2qbFG+R5syNrnuNr2a0EnUNuoLaMXJpLvMSairsi/dIw/wr/upP2qzqNbh5ora7R4+od0jD/Cv+6k/amo1uHmhrtHj6h3SMP8K/7qT9qajW4eaGu0ePqHdIw/wr/upP2pqNbh5oa7R4+od0jD/Cv+6k/amo1uHmhrtHj6h3SMP8K/7qT9qajW4eaGu0ePqHdIw/wr/upP2pqNbh5oa7R4+pkzhGw8m2mcOcxSW/Kmo1uHmhrtHj6kjw+vinYHwyNkaeVpBF9xtsPMq04Sg7SVixGcZK8XcUrU2I5imXFHTzOhlkc17LBw0bztAcNYFjqIKswwlWcVKK2FeeKpQllk9ok7pGH+Ff91J+1bajW4eaNddo8fUd8Aylp6zP0Dy7R2zgWub317d8BfvSoqtCdK2ZbyWlXhUvlY7qElBACAaseyip6MMM7y3PJDbNc4nNtfU0HePOpaVCdW+VEVStCn1mM3dIw/wr/upP2qbUa3DzRFrtHj6myn4QqB72sbK67iGi8bwLuNhclthtWHgqyV2vQysXRbsmSpVSyCAEBhLIGtLnGwaCSdwAuSspXdkYbttIp3SMP8K/7qT9qtajW4eaK2u0ePqHdIw/wr/upP2pqNbh5oa7R4+pJMMr2VETZYySx4u0kFpIuRex18irTg4SyveWITU1mW4R49lFBRhhncWh9w2zXO721+9BttC3pUZ1b5TSpWhT6zGfukYf4V/3Un7VNqNbh5oi12jx9Q7pGH+Ff91J+1NRrcPNDXaPH1DukYf4V/3Un7U1Gtw80Ndo8fUO6Rh/hX/dSftTUa3DzQ12jx9Q7pGH+Ff91J+1NRrcPNDXaPH1DukYf4V/3Un7U1Gtw80Ndo8fUO6Rh/hX/dSftTUa3DzQ12jx9Q7pGH+Ff91J+1NRrcPNDXaPH1JXFIHNDhscAR0EXCqtWdi0nczWACAEA1ZWfJ9X9nm/TcpcP2sfFepFX7OXgznZejPPAgBACAEAIAQAgHXJrHpKKcSxk21CRnI9vKCN+2x5D1qKtRjVjlZLRrOlLMjoSmnbIxr2m7XtDmneHC4PmK87JNOzPQJpq6Kv4ZMKtJDUganDRP6RdzPOM4eSF1ejql04czmdIU9qnyK2XSOaSzgwxPQ4gwE8WYGI7rnWzrzmgeUVUxtPNSb4bS3gp5aqXHYXkuEdsEAICk+FbE9LXlgPFgaGc2ceM8+to8ldvAU8tK/E4uOqZqluBDVdKYIDorJfE+yaOGblewZ3jt4r/wAQK85Xp6Oo4noaNTPBSHRREoICJ8J2J6DD3gGzpiIR0OuX/gDvOreCp56q/G0q4yplpP8AOwo1d04Yow6jdNNHE3vpHNYPKNr9A29S1nJRi5PuNoRc5KK7zpCjpmxRsjYLNY0MaOZosPYvNSk5Ntno4pRVkV1w1d5TeNJ7GLpdG75cjn9I9WJVi6pygQAgBACAEAIDx2xAdLYb/Rj8Rv5QvMz6zPSR6qFK1NgQAgGrKz5Pq/s836blLh+1j4r1Iq/Zy8Gc7L0Z548JQFvUvBdSOja4y1F3NBPGZygHwa5EukKidrL95nWXR9Nq93+8jb3KaTwtT6Ufu1r8RqcF+8zPw+nxf7yDuU0nhan0o/dp8RqcF+8x8Pp8X+8g7lNJ4Wp9KP3afEanBfvMfD6fF/vI1z8FNLmnNmnDrGxJYRfkuAwXHWsrpGpfal+8zD6Pp22NlQNOpdg5J6gOgchnXw2l/tNHmFgvPYntpeJ6DD9lHwPctMJ7KoZowLuzc9njs4zR12t5RTDVNHUUhiKekpuJz4F6E88ZwyljmuabOaQ5p3FpuD5wsNJqzMptO6OkcJrhPBHM3ZIxr7bri5HUdXUvN1IOEnF9x6SElOKku8VrQ2NFfVthifK/vY2ueehoJPsW0YuUlFd5rKSjFyfcc21dS6WR8j++e4vd0uJJ9q9LGKikl3HnJScm2+81LJgEBa3A1id4pqcnWwiRviu1Ot0EA+UuT0jTtJT5HV6PqXi4FkLmnRBAU/ww4nn1UcAOqFlz48ljr6Gtb6RXY6Pp2g5cf6OR0hUvNR4EBXQKBPOCHCtJVvnI4sDbDx5LgeZod5wqHSFTLBR4/wBF7AU7zcuBcS4x2CtOGrvKbxpPYxdPo3fLkc7pHqxKsXVOUPWRuEMq6xkEhcGuDiSwgO4rSRYkEbRuUGIqunTckTYemqlRRZZHcppPC1PpR+7XN+I1OC/eZ0fh9Pi/3kHcppPC1PpR+7T4jU4L95j4fT4v95B3KaTwtT6Ufu0+I1OC/eY+H0+L/eQdymk8LU+lH7tPiNTgv3mPh9Pi/wB5B3KaTwtT6Ufu0+I1OC/eY+H0+L/eR4eCmk8LU+lH7tPiNTgv3mPh9Pi/3kTqCINa1o2NAaL7dQsqLd3cvJWVjNYMggBANWVnyfV/Z5v03KXD9rHxXqRV+zl4M52Xozzx47YgOl8O/ox+I38oXmZ9ZnpI7kKFqbAgBAeP2FAzmBmwL1DPMmSA6ByF+Tab+21eexXbS8Tv4bso+A+qAnOfsucK7Gr5mAWa46Rniv12HMDnN8legwtTSUk+RwMTTyVWuYxKwQFxcEGJ6SjfCTrgfq8SS7h+LPXG6Qp2qZuP9HYwFS9PLwJ4qBeITws4noqHRA8adwb5DeM4+po8pXsBTzVc3ApY6plp24lLrtHGH7JfJ51WyqcL/ExF7bcsl7tb1ta8dYVevXVNxXF+RPQoaRSfBeYwKwQEiyAxPsfEIXE2a86J3RJqHmdmnqVbF089Jrn/AKLGEqZKq/Owv1cA7xjI8NBcTYAEk7gNZKJXG45vxnEDUVEsx/8AI8uAPICeKOpth1L0tOGSCjwPOVJ55uXERrc0L14NsK7Hw+O4s+X453lgZo9AN9a4OMqZ6r/Gw7uEp5KS/O0lKqlkrThq7ym8aT2MXT6N3y5HO6R6sSrF1TlEr4L/AJUi8WT9NyqY7sXyLWC7Zcy81wjuAgBACAEAIAQAgBACAasrPk+r+zzfpuUuH7WPivUir9nLwZzsvRnnjx2xAdL4d/Rj8Rv5QvMz6zPSR3IULU2BACAwneGtcSQAASSdQAA1klZSuzD3HMTNgXpzzRkgOgchh/02l/tNXnsT20vE9Bhuyj4D6oCYrjhkwrOiiqQNcZ0b/FfraT0OFvLXS6OqWk4cdpzukKd4qa7iqF1jlEu4LsT0OINaTxZgYjuzu+YfOLeUqeOp5qV+G0t4KeWrbiXguGdspXhYxPS1+jB4sDQzy3cZx82aPJXbwFPLSvxONjqmapl4ELV0pF28FeF6HDw8jjTuMh8XvWDosM7ylw8dUzVbcNh2sFTy0r8dpU+VeGdjVs0VrBryW+I7jN9TgOpdehU0lNSOVXp5KjiNQO7Ud6lIjovJrE+yaSGblewZ3jjU8ekCvOVqejqOJ6KjUzwUho4S8T0GHyAGzpbQt8q+d+AOUuCp56q/G0hxlTJSf52FFrvHDHLJvCzVVcMPI9wzvEHGefRB9SirVNHByJKNPSTUTotrbCw1Aal5w9EeoCtOGrvKbxpPYxdPo3fLkc7pHqxKsXVOUKKCukgkEkTyx4vZw2i4sfUtZwjNWkthtCcoO8d469uVd86l9X+lDqtH6UTa1W+oO3Ku+dS+r/SarR+lDWq31B25V3zqX1f6TVaP0oa1W+o8OWVd86l9X+lnVaP0oxrVb6i8snZnPo6d7yXOdFG5xO0ksBJPWuFWSVSSXFnbpNunFvghwUZICAEAIAQDVlZ8n1f2eb9Nylw/ax8V6kVfs5eDOdl6M88eO2IDoitwsVVDoHOcwPjYM5psQQGkdIuBccouF52NR06mZdzPQyhnp5XwKKx7CJqOYxS3BGtrgTmubyOad3sXdpVY1Y5onDq0pU5ZZDdnnefOVKRXYZ53nzlBdgXHefOgPEA5ZPYJJWTtijG3W53IxvK4/wCBylRVqsaUczJKNKVWWVHQ1JTtijZGwWaxoY0czRYeoLzspOTbZ6GKUVZG5YMiDHsOFTTSwn/yNLRzO2tPU4A9SkpTcJqS7jSpBTg4vvOcpIy0lrhZzSQRuINiPOvSJ32o84007M9gmcx7XtNnMIc07i03B84WGk1ZmU2ndHRcOLMdSCpvaMxaY8wzc4jpC846bU8nfex6FVE4Z+61znetqnSyPkf30jnPPS4kn2r0UYqKUV3HnpScpOT7z3D6R000cTe+ke1g8ogX6r3SclGLk+4zCOaSiu86SpYGxsaxos1jQ0DmaLD1Beak23dno0klZFX8M2GWfDUAd8DE7pF3M9Rf5gup0dU2OHM5nSENqnyK2XTOaWxwN4nnQy05OuNwkb4r9TgOhwv5a5PSNO0lPidXo+peLhwGfhixPPqY4AdUTc53jSb+hrR6Sm6Op2g5cSLpCd5KPAr9dA55ZXA1hV3zVJHe/Es6TZz/AFZnnK5nSNTYoczpdH09rnyLUXKOoCArThq7ym8aT2MXT6N3y5HO6R6sSrF1TlG6jpHzPDImOe83s1ouTYXOroWspKKvJ2RmMXJ2ito5dqtb80n9AqPWKX1Il1er9LDtVrfmk/oFNYpfUhq9X6WHarW/NJ/QKaxS+pDV6v0s8OStb80n9AprFL6kNWq/Sy9snInMo6drgWubFG0g6iCGAEEb1wazTqSa4s7lFNU4p8EOKjJAQAgBACAasrPk+r+zzfpuUuH7WPivUir9nLwZzsvRnnjx2xAdL4d/Rj8Rv5QvMz6zPSR3IQ5S5PxVsJjkFiNbHjvmO3jm3jlUlGtKlLMjStRjVjZlEY9gstHMYpRYjW1w71zeRzTu9i71KrGrHNE4VWlKlLLIblIRi/A304mHZTXuiOoljrOb9a3/ACA5R/8AhjqqeX5N5JScFL51sLYpODnD3ta9ukexwDgRKS0g7NY5FyJY6unZ+h1o4Ki1depK8LwuGmZmQRtjbts0bTvcdrjzlVZ1JTd5O5ZhTjBWirCxaG4IAQFG8J2FaCve4CzJxpR4x1SDpzhneUu7gqmeklw2exxMbTyVb8dpE1bKhMIcprYI6mvx9LowL69E68hPRcOb1hU3Q/8ApU+61+e4uKv/APNk7725byHq4Uyb8EmGaWtMpHFgaT5b7tb6s89So4+plp5eJdwEM1TNwLnXFOyR7L3C+yMPmYBdzRpGb86PjWHOQC3ylYwtTJVT5EGJp56TRQK9AcAkfB/iopq+J7jZj7xPJ2Zr9l+YODT1Kti6eek0t+8sYSpkqpvduGrHMQNRUyzH/wAjy4X5G3s0dTQB1KWlDJBR4EVWeeblxEJKkNDobI7CuxaKGIizg3Of47uM7zE26l53EVNJUcj0FCno6aiPKhJgQFacNXeU3jSexi6fRu+XI53SPViVYuqcolfBf8qReLJ+m5VMd2L5FrBdsuZea4R3AQAgBACAEAIAQAgBANWVnyfV/Z5v03KXD9rHxXqRV+zl4M52Xozzx47YgOl8O/ox+I38oXmZ9ZnpI7kKFqbDTlLk/FWwmOUWI1seO+Y7eObeOVTUa0qUs0SKtRjVjZlEY9gstHMYpRYjW1w71zeRzTu9i71KrGrHNE4VWlKlLLIblIRkuyEyzdRP0cl3U7jrG0sJ2uYN29vWNe2nisKqquut6lvC4p0nll1fQuynnbIxr2ODmuALXA3BB2EFcRpp2Z2k01dGxYMggBAQfhawrS0QlA40Ds7yHcV/rzT5JV7AVMtTLxKWOp5qebgUyu0cYEAIC6+CnDNFQCQjjTuMnPmjisHRYF3lLiY+pmq24bDtYGnlpX47SZqkXAKA50ynw3sasmhtYMec3xHcZn4XBejoVNJTUjz1eGSo4jYpSIEBIMg8K7Jr4mEXaw6V/issbHmLs0dar4qpkpN8ixhaeeqlzL+XnzvAgBAVpw1d5TeNJ7GLp9G75cjndI9WJVi6pyiR8HlZHDiEUkr2sYA+7nGwF2OA19KrYuLlSairvYWcJJRqpt23lwdt1D87g9MLj6tV+lnX1il9SDtuofncHphNWq/SxrFL6kHbdQ/O4PTCatV+ljWKX1IO26h+dwemE1ar9LGsUvqQdt1D87g9MJq1X6WNYpfUg7bqH53B6YTVqv0saxS+pDnQV0c7M+J7ZGXIzmm4uNutRShKLtJWJIyUldMULU2BACAasrPk+r+zzfpuUuH7WPivUir9nLwZzsvRnnjx2xAdL4d/Rj8Rv5QvMz6zPSR3IULU2BANOUuT8VbCY5RYjWx475jt45t45VLRrSpSzRIq1GNWNmURj2Cy0cxilFiNbXDvXN5HNO72Lv0qsasc0ThVaUqcsshuUhGS7ITLN1E/RyXdTuOsbSwn/kwbt7esa9tPFYVVVddb1LeFxTpPLLq+hdlPO2RjXscHNcAWuBuCDsIK4jTTsztJpq6NiwZBAaaymbLG+N4u17Sxw5nCx9qzGTi00YlFSVmc3YhRuhlkif30bnMPkm1xzHb1r0sJKUVJd55ycXGTi+40LY1N1DSumlZE3vpHNYOlxA/ytZSUYuT7jMYuUlFd50lR0zYo2RtFmsaGAczRYexealJybbPSRSikkblgyCAqjhlwy0sNQBqeDE7pbxm+cF3orrdHVLpw5nK6Qp7VPkVwukc4EBbPA5hWbDLUEa5HZjfEZtI6XG3kBcjpGpeShwOt0fTtFz4lirnHQBACArThq7ym8aT2MXT6N3y5HO6R6sSrF1TlAgBACAEAIAQAgLt4J/k1vjyfmXDx/bPkdvA9iuZMVTLYIAQCLG6cSUs8bniNr4pGF52NDmEFxuRqAN9vIt6TcZppX2o0qJODTdtjKq7Q6X6Vg/B71dbW6n235+xytUp/cXl7nhyDpfpWn/B71Nbqfbfn7DVKX3F5e5b1KzNjYAbgNAvvsBrXHltbOutxtWDIIAQDPlRgUNZAWTWbmgubJqBYbd9c8m8bCFNQqypyvH/RFWpRqRtIrXtDpfpWn/B71dPW6n235+xzNUp/cXl7h2h0v0rB+D3qa3U+2/P2GqU/uLy9yX5CYc2lLoo8QiqYyC7RNzc5p5XNIebDeLW18nLTxU3U+ZwafH9RcwsFD5VNNcP1kzVIuAgBAV1lpkhTz1bpX1sVO57WlzHZtyRxc7W8aiABs5F0sNiakaeVQb/fA52Jw9OU7uaQxdodL9Kwfg96p9bqfbfn7EGqU/uLy9x6yPyPpoaxkra6KocwOLY25t7kWztTzsBPJuUGIxNSVNxcGvz+onw+HpxqJqaf4/WWQuadEEAIBiy0wmOqpHRyyNiALXCV1rNIcBfWQNYJbt/5KfDVJU6icVf8EGIpxnTak7fkrrtDpfpWD8HvV0tbqfbfn7HO1Sn9xeXuHaHS/StP+D3qa3U+2/P2GqU/uLy9y08CoWQU0UUZDmsY0Bw2O1XLtW8knrXKqzc5uTOrTiowUUL1GbggBARHhCwOKqbCJaqOnzC4gvzeNcNva7hst61cwlWVNvLG5UxdKNRLNKxC+0Ol+lYPwe9V3W6n235+xS1Sn9xeXuHaHS/SsH4PeprdT7b8/YapT+4vL3DtDpfpWD8HvU1up9t+fsNUp/cXl7h2h0v0rB+D3qa3U+2/P2GqU/uLy9w7Q6X6Vg/B71Nbqfbfn7DVKf3F5e4dodL9Kwfg96mt1Ptvz9hqlP7i8vcO0Ol+lYPwe9TW6n235+w1Sn9xeXuHaHS/SsH4PeprdT7b8/YapT+4vL3LEyJwxlNSNjjmbO0OcdI21jc6xqJGrpXOxM3Opdq34OjhoKFOyd/yPyrk4IAQCPGmXpphvjePOwrek7TXijSorwfgysPgzmXV0hzNGeHC+ZNINGWvSi0bfFHsC5Et7OrHcbVgyCA8c4AXOoDXdAQjKfE3VHxbLiIbeQvPP9Xm/wDhfoU1Da95RrTc9i3Ec+DOZWdIV9GbqTAnSvDWtuT5gN5O5YlWUVdmY0czsiwsCwWOljzWC7j3z+Un/AHIFzatWVR3Z0KVJU1ZDmoiUEAICssci09Q+Q7CbDxRqb6hfrXUpPJBI5lRZ5NiH4M5lJpDTRizBodBPHIP+LtfinU71ErSo88HE3prJJMs9co6YIAQEZy5fnRNiH/I5x6G7PWQfJVrCq0nIrYnbHKQr4M5le0hS0YfBnMmkGjLByRmvTNYdsfE6trfVq6lzsQvnvxOhQfyW4D0oCYEAICJ5e02e2HmLvY1W8JKzZVxUbpEQ+DOZXdIU9GHwZzJpBow+DOZNINGHwZzJpBow+DOZNINGHwZzJpBow+DOZNINGHwZzJpBoyf5Gw5lI0fWd7VzsS71Ll/Dq0LD4oCcEAIDRXC8Txva72FbR6yNZdVkS7FVzMVcoGlTMYykxhHFHQPYqT3lxbjNYMnhNkAwYtVmTit1M9vTzKxTjl2veV6ks2wa+xVNmI8pshw8vdYDX/9rKw523hQuSXD6FsLbN2naeU/wqs5uT2lmEFFCtaG4IAQCTFJc2J1tp4o6/4ut4K8jSbsiLdi8yt5irlDsVMxnKHYqZjGUlWGSZ0Td4Fj1alUmrSLcHeIqWhsCAjGMDSSk8g4o6tvrurVPZErVNshF2KpMxplDsVMwyjlgXEktyOFusax/nzqKrtRJS2MkSrFgEAIBmyjizgzr/wp6LtchrK9hk7FU+Yhym6kw7PeG7L8tr7AtZVLK5mMLuwv7XPrj0f5Uen/AASaD8h2ufXHo/ymn/A0H5Dtc+uPR/lNP+BoPyHa59cej/Kaf8DQfkO1z649H+U0/wCBoPyHa59cej/Kaf8AA0H5HbDqTRRhl76yb2ttUM5ZnclhHKrClamwIAQGupHEd0H2LMd5h7hk0SnuQWDRJcWH2PYOhV2WEZEoBrrZ8/UO99v8KWKsRSdxJolvc0sZR0xcbBHKxlRuO9LThgsNvKVDKVyaMbG5amQQAgBANuJm5A3e0qWGwjmItEt7kdjPsbi53PZYzbbGcuy5holm5iwvws2u3fr/ANqOfEkgOCjJDCV9mk7llK7MN2GPRKe5BYzip85wG9YcrGUrmJhWbiwNZY3G0a0uLD4x1wDvVdk6MkAIBBirb5vX/hSUyOY36JSXI7CjD47SDr9i1m9htBbR3UJMCAEAIAQAgBACAEAIDCbvT0H2LK3mHuG3NUhGGasgcYpAW3BBG8G41KJokTE1TNnahs9q3irGrdxPmrJqGagDNQHtkAognI1HWFq0bJixaG4IDwlANr9ZJ3qVERjmrIF4h4mbzetR323JLbLCDNW9yMzh1OBR7UZQ5KIkE1a7VbetomshHmrc0FNFHrJWsmbRRhVR2d061mL2GJLaac1ZMCunmDWHOIAbruTYAc5K1au9hunZbTdBUNeLsc1w2XaQ4X3XHStWmt5lNPcbFgyJa4bOtbxNZCTNWxoZwnNN0e0ytgo7L+r6/wCFrlNsxiyvBvaxsbGzgbHcdxTIYzmXZf1fX/CZTOYOy/q+v+EyjMKWm4BWhseoAQAgBACA01kedG9ocWlzXDOb3wuCLjnG1Zi7NMxJXTRXmUlBNTNhLa6qdpJmRHOc3UH3uRZu3UujRnCbd4LYmyhWjOCVpPa0iS4Vg74ZM51VUTC2bmyFpbtBvqaNeq3WVWnVUlZRS8CxCm4vbJsQ5AzxsoXmR7WN08wu5waO/wB5W+KTdRWXcvQ1wzSp7eL9SVRxMcAWm4Owg3B6CFVbaLFkzCpMUYvI9rBsu5waPOVlZnsSDyreZxxMcAWm4Owg3B6CsNtCyMjTDnTMzOUQzzsYLvc1g3ucGjzlbpN7iNtLeZscCAQQQdhBuD0EIZFXZTGsLnPaA3viXAAdJOxaZW3sRtdW2mcE7XtzmOa5p2FpDh5wsNNbGZTT2o1107WMJc5rRylxDR5ysxTb2GJNJbRJDI14zmuDgdhaQR5wt2mtjNE09xmxzb6yNWs6xqG87gsO5lC5kgLQ4EFpFwQbi28HctLdxJcbeyonZxbJG4A6yHNIHSQdSkyyW9EWZPczIuAsCRc7Ne3o3oZFrZQG3JAA2kmw86jttN09hondcrZGrGDKzFXU0LXRlmcZI22dr4rnWJtf1qxQpqcrPgyCtUyRuuKJLSOaW8Ug9BB9irSvfaWY2saK6qjDg10jA/kaXNDjfcCblZjGW9I1lJbrmFlkweOgY8Fj2hzHCzmuFwRuIO1LtbULJ7GMHBpGGxVbWgBrayYADUAAGAADdZWMa7yi39K/sr4NWU0vqf8ARKamsjjtpJGMvsznBt+i51qqot7kW3JLezyq1gJExIQSVkTXZrpI2u/9S9oPmJupFGTV0jRyS2Nm+y1MmmSpja4Nc9gcdjS4Bx6Gk3K2UW1exjMk7XI/kcPja/7U/wBgVjEdWH8SvQ3z8STWVUshZALo9g6FozdGSwZBACAEAIDGTYehEGQvL4cSl+1w+1yvYXfL+LKWK3R/kiVAa1ULRCOD/J+KeKWWoY2W00rI2vGcxjc67i1p1XLibnbxQr2LrSg1GDtsRTw1GMk3LbtY55FRiGrxCmZqiikjext9TdKwucG7hcKLEvNThN72n5EmH+WpOC3K3mNdHWUdRW1UtdJB8VIaeGKZ7M1rGanvaxxsc53LzKWUasKcY0k9qu2v3uI4ypzqSdRrY7JMWZF1MTK+qp6aRr6ctbPGGOD2McdUgaQdQJI1clgtMTGTpRnNfNu9jehKKqShF7N/uThUS4VtTVdJPWVMlZJD8U8wQxzOaGtazv3BjjYlzuXmK6bjUhTiqae3a2jnKVOc5Oo1s2JMVZIzxMrqmCne19OWtmYGODmNcbB4aRs1nZzBaYhSdOMprbu9jeg4qpKMXs3mOT2DR1GIVxmaJI45QWxu1sz3NsXubscQ1oAvsuUq1XClDLsbW/8AApU1OpPNtSe4X4DSspsXqIIRmRPgZNoxqaHh2YS1vJcKOrJzoRlLfexvTShWcY7rXEGJ1tPPikraySIRUrWNjjlc0MdI8Zz35rjxiBxfMpYRnCinTTu97XAjnKE6zU2rLuZhgs8EeK6OkfGYZ4S5zI3BzGysO0Bps0lo2c6VFOVC9RO6ffwFNwjWtB7Gu7ieuwcVWMVEclzCIonyMBIzy0fFtcRrzblzrb2hNLo8PFrfd/8Ao0ekrtPdZDjlhGHPosPZdkUziHhpt8TA0HR35AR+VRYd2U6z3r1feSV1dwpLYn6LuEPCJk5TxUEkkMTYnMzW/FjMDml7QWvA74bDr13AUmDrzlVUZO/iR4ujCNJyireAry5hIpYqho41LJHMLbc0EBw6LH1LXCv53B96aN8SvkUl3NMyyzeJo6ambrFVMy/PEz4x58wasYdZXKb7k/8Ae4zXeZRgu9+W8k1lVLBEOEXDonQslMbTJpYo88jjZhebtvu1nzq5hJyUnFPZZlXFQi4ptd6JDXRxYfRTvgiZGGNdJmtFgX5thcdQCrxcq1RKTv3E8stKm3FDNk5kjTzULH1EYllqGCWSV2uTOkGdxXHW2wIGrcpq2JnGo1B2S2W7thDSw8JU05K7e2/ftMsgqt7qd8Uri59NK+AuO0hlrE+e3UmKilNSjuauMLJuLi96diSgKqWSO8HTrRVhPzycnzMVnGb4fxRWwm6f8n/Qy5NVNBUMkqa6SmdNO9xzJnsvHGHFrGNa48XUL3Gs3CmrRrQahSTsuHeyOi6U051Grvj3DlkBUjMqIGPEkUExbC4Ozxona2gO5QLHzqPFRd4yas2tviSYZ7JRTuk9ngeYnhuFQNdHKynY5wJseNLxuUbXpCeIm7xv/XsYnChHZK39+5lkZiJbhDZXnO0TJTr5REX5oPUAOpMTC9fKu+3mMPO1DM+6/kGSGTEE1E2apiZNNUAyve8XdxzcBp2ts22yyxiMRONTLB2S2GaFCEqeaau3tM+D2lDHVzLlwZVOaC43cQGtAzjym3KmLlfI/wDEzhY2zr8kw0Q3KndlqyDRDcl2LIzCwZBACAEAIAQGL9h6EQZDMv8AvKX7XD7XK9hN8v4spYrdH+SJVyqoWiP8G3/Zv/vzfnKsYztF4IhwvU5v1MMmPlXE+mn/AEnLNbsKfP1NaPb1OQhydighrKymqWRZ75nVERka3jxy67Mc7bmkbOncVvWc5U4The1rO3FGtJRjUlCW+91zJbh7KfOdoRDnNsHaMMuL6wHZuy9uXcqcs9vmvzLUcl/lsLrrQ3K/wGKCGsq6eobFnvlNREZGt4zJNZDS7cRs6dxXRqucqcZx4WdvwUKWWNSUJcbrmSmhbT5ztCIc5tg7RhlxfWA7N2Xty7lUlnt81yzHLfZYa8jf+7xH++38ilxHUp+BpQ68/E8gNsdl+xt/VR/8Zfy/owv+Q/4/2NsbIocWqG1DY82qaySJ0jWlucwZr2BztQNze3MN4UrzSoRcP+t07ESyxryUu+1iS0jKYSWiEGkAvZgZngHVfi6wORVpZ7bb2LKyX2WuN2DD/rFZ/Zg9hW9TsIeLNIdtLwRpy1doaugq3aoonvjkdyNEzQ1rjuAINz0LbDfNTnTW9pP/AEa4j5Zwm9y/sT8KOMRfB7o2va98pbYNIdxWua4uNtjdQF95C2wNKWlUmtxrjakdE0u8klTSiWB0bu9kYWHoc23+VXUnGWZdxYcVKNmQ3Itzp548/bQwGA80rpHsOv8AtxD0lcxNoRdv+zvyt7sqYduUlf8A6q3O/wD4TtUC6RrhD1UQcdjZoSTyAZ41lWcJ2lvw/Qr4nqX/ACvUecoIBVUU8cTmvL43NbmkEZ1rtFxz286hpPR1IuXEmqrPTaXAbclMooPg6J0krGGGMRyNcQHNdGM0gtOu5zdQ5bqSvRnpWkt7uuZHQqx0Su9y9BLwfQO0Es72lpqppJwDtzXHi+fWeghb4trMoL/qkjTCp5XJ97bJSFVLJGeDtoMVY08tXOPOGBWsXscH/iithN01/k/6EmQUdOyB1LUMhFRTvexwkazOc0uLmvGdtbZ1r8w5ltinNy0kb2ZjC5FHJK10SSR0QhkdSiIkB39INsXtbqBzdpB5OdVlmzJTvzLDtlbgRjJCqpocPFQ57DK8OdK8kGV0hJ4v/sTewA5dW9WsRGpKrkts7uFirQlCNLPfb38bmeRNKZsGMWwyNnZ1udIPaVjEyy4jNwt/Qw0c1DLxv/YuyFxyH4OjEkjI3U7dHK17g0tMdxxgdmoe3co8VSlpXZXvtXMlw1WOiV3a2xmrg4qNIa6SxAfVPeARY5rg0tuDsNiFtjI5ci/xMYR3zv8AJM1SLYIAQAgBACAEAIDF+w9CIMQVNKyS2exr80hzc4B1nDY4X2Eb1KpOO5kTinvRtWpsaqamZGM2NjWC5dZoDRc7TYcpWzk5bWzCSW4IqVjXue1jQ59s9wADnZosM47TYb0cm1ZsKKTujTiGGQzgCaJkgGzOaDboJ2LMKkodV2NZQjLrK57h+GQwAiGKOMHbmNDb22Xtt28qTqSn1nczGEY9VWFS0NhJiGGQzgCaJkgGzOaDboJ2LeFSUOq7GkoRl1lc9w/DIYARDEyMHbmNDb7r22pOpKfWdzMYRj1VYX09IxhcWsa1zzd5a0AuO9xG09Kjcm97JFFLca5qZgk0gY3SEZpfmjPzQb5pdttfXZZUna19hq4q97bRNXUMczcyWNkjdtntDhfeL7CtozlF3i7GsoxkrNXMMLwaCA/Ewxxk6iWtAJG2xO0hZnVnPrNsxCnGL+VWHFlKwPdIGND3ABzw0BxA2Au2kBRZna19hLZXuI8fxGCCG9TbRPOYbsMjdYJ4zQDq1bTqUlKE5y+TeaVZwjH59xBsZNFPCaTDY43SVDmB7ooyAyMPDi6R9tQGbsur1PSwlpKz2K+/iU6ujnHR0ltdt3Al+N4zDSW0riC4HMY1pc99ramgDbrHnVOlSlU3FqpUjT3iHI6hfHC+SVubLUSOne3lbnHitPQ0eclSYiacko7krEdCLUW5b27j8q5ObX0zXxlj2te1w4zXAOaRzg7VjM07ozZNWZrw7DYadpbDEyNpOcQxoaCdlzbabAeZZnUlN3k7iMIxVoqwnqcnaWSTSPpoXP2lxY0knedWs9K2VapFZVJ2NXRg3dpXF0zdXQo0bs0LY1NdHTsivmMawOcXuzQG3c7a422k228yzKTlvZiKUdwYlgdPUEGaCKQjUC5oJtuvttzJCrOHVbRmVOEusrmcNFHCwMijZG25OaxoaL6tdhyrDnKTvJ3GVRVkrCBmB0wl0op4hJe+eGDOvvvbbzqTTTcct3YjVKCeayuK6amZG3NjY1jRchrQGjWbnUOdaSk5O7N0klZCSfA6Z8ulfTxOkvfPLGk3GwnVrPOt1WmllTdjR0oN3aVxXDTMYXFrGtLznOIABc7e620860cm95ukluNqwZBACAEArbsWhueoAQAgPHDUgNOhPMtrmtg0J5kuLBoTzJcWDQnmS4sGhPMlxYNCeZLiwaE8yXFg0J5kuLGbI7LDZlI2LBk1SRknkWyZhox0J5kuYsZxR2WGzKRsWDIIDxrQNgsgMJY72KymYaMNCeZZuYsGhPMlxY3rU2BACA8cLhAadCeZbXNbBoTzJcWNzRqWpsYSsuspmGjDQnmWbmLBoTzJcWDQnmS4sGhPMlxYNCeZLiwaE8yXFg0J5kuLHmhPMlxY3hamx6gBACAEAIAQAgBACAEAIAQAgBACAEAIAQAgBACAEAIAQAgBACAEAIAQAgBACAEAIAQAgBACAEAIA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xQSEBUUExMUFRUVGRoVGBYXFxgVFhwYFxcXGBcZFhUYHCggGBslGxUYITEiJSksLi4uFx8zODMsNygtLisBCgoKDg0OGxAQGywkHyYtLCw0LCw0LywsNSwsLCwsLCwsLCwsLCwsLCwsLCwsLCwsLCwsLCwsLCwsLCwsLCwsLP/AABEIAKEBOQMBEQACEQEDEQH/xAAcAAABBAMBAAAAAAAAAAAAAAAABAUGBwIDCAH/xABKEAABAwIBBgYMDQQBBQEAAAABAAIDBBEFBhITITFRByJBYXGBFBYXMlNygpGSobHTFSM1VFVidJOisrPS4TNzwdFCJTRDUvDx/8QAGgEBAAIDAQAAAAAAAAAAAAAAAAMEAQIFBv/EADYRAAIBAgIGCAYCAgMBAAAAAAABAgMRBBITFCExUYEFMjNBcaGx0RUiUlNh8HLBYpE0QuEk/9oADAMBAAIRAxEAPwC8UAIAQAgBACAEAIAQAgBACAEAIAQAgBACAEAIAQAgBACAEAIAQAgBACAEAIAQAgBACAEAIAQAgBAaa2qbFG+R5syNrnuNr2a0EnUNuoLaMXJpLvMSairsi/dIw/wr/upP2qzqNbh5ora7R4+od0jD/Cv+6k/amo1uHmhrtHj6h3SMP8K/7qT9qajW4eaGu0ePqHdIw/wr/upP2pqNbh5oa7R4+od0jD/Cv+6k/amo1uHmhrtHj6h3SMP8K/7qT9qajW4eaGu0ePqHdIw/wr/upP2pqNbh5oa7R4+pkzhGw8m2mcOcxSW/Kmo1uHmhrtHj6kjw+vinYHwyNkaeVpBF9xtsPMq04Sg7SVixGcZK8XcUrU2I5imXFHTzOhlkc17LBw0bztAcNYFjqIKswwlWcVKK2FeeKpQllk9ok7pGH+Ff91J+1bajW4eaNddo8fUd8Aylp6zP0Dy7R2zgWub317d8BfvSoqtCdK2ZbyWlXhUvlY7qElBACAaseyip6MMM7y3PJDbNc4nNtfU0HePOpaVCdW+VEVStCn1mM3dIw/wr/upP2qbUa3DzRFrtHj6myn4QqB72sbK67iGi8bwLuNhclthtWHgqyV2vQysXRbsmSpVSyCAEBhLIGtLnGwaCSdwAuSspXdkYbttIp3SMP8K/7qT9qtajW4eaK2u0ePqHdIw/wr/upP2pqNbh5oa7R4+pJMMr2VETZYySx4u0kFpIuRex18irTg4SyveWITU1mW4R49lFBRhhncWh9w2zXO721+9BttC3pUZ1b5TSpWhT6zGfukYf4V/3Un7VNqNbh5oi12jx9Q7pGH+Ff91J+1NRrcPNDXaPH1DukYf4V/3Un7U1Gtw80Ndo8fUO6Rh/hX/dSftTUa3DzQ12jx9Q7pGH+Ff91J+1NRrcPNDXaPH1DukYf4V/3Un7U1Gtw80Ndo8fUO6Rh/hX/dSftTUa3DzQ12jx9Q7pGH+Ff91J+1NRrcPNDXaPH1JXFIHNDhscAR0EXCqtWdi0nczWACAEA1ZWfJ9X9nm/TcpcP2sfFepFX7OXgznZejPPAgBACAEAIAQAgHXJrHpKKcSxk21CRnI9vKCN+2x5D1qKtRjVjlZLRrOlLMjoSmnbIxr2m7XtDmneHC4PmK87JNOzPQJpq6Kv4ZMKtJDUganDRP6RdzPOM4eSF1ejql04czmdIU9qnyK2XSOaSzgwxPQ4gwE8WYGI7rnWzrzmgeUVUxtPNSb4bS3gp5aqXHYXkuEdsEAICk+FbE9LXlgPFgaGc2ceM8+to8ldvAU8tK/E4uOqZqluBDVdKYIDorJfE+yaOGblewZ3jt4r/wAQK85Xp6Oo4noaNTPBSHRREoICJ8J2J6DD3gGzpiIR0OuX/gDvOreCp56q/G0q4yplpP8AOwo1d04Yow6jdNNHE3vpHNYPKNr9A29S1nJRi5PuNoRc5KK7zpCjpmxRsjYLNY0MaOZosPYvNSk5Ntno4pRVkV1w1d5TeNJ7GLpdG75cjn9I9WJVi6pygQAgBACAEAIDx2xAdLYb/Rj8Rv5QvMz6zPSR6qFK1NgQAgGrKz5Pq/s836blLh+1j4r1Iq/Zy8Gc7L0Z548JQFvUvBdSOja4y1F3NBPGZygHwa5EukKidrL95nWXR9Nq93+8jb3KaTwtT6Ufu1r8RqcF+8zPw+nxf7yDuU0nhan0o/dp8RqcF+8x8Pp8X+8g7lNJ4Wp9KP3afEanBfvMfD6fF/vI1z8FNLmnNmnDrGxJYRfkuAwXHWsrpGpfal+8zD6Pp22NlQNOpdg5J6gOgchnXw2l/tNHmFgvPYntpeJ6DD9lHwPctMJ7KoZowLuzc9njs4zR12t5RTDVNHUUhiKekpuJz4F6E88ZwyljmuabOaQ5p3FpuD5wsNJqzMptO6OkcJrhPBHM3ZIxr7bri5HUdXUvN1IOEnF9x6SElOKku8VrQ2NFfVthifK/vY2ueehoJPsW0YuUlFd5rKSjFyfcc21dS6WR8j++e4vd0uJJ9q9LGKikl3HnJScm2+81LJgEBa3A1id4pqcnWwiRviu1Ot0EA+UuT0jTtJT5HV6PqXi4FkLmnRBAU/ww4nn1UcAOqFlz48ljr6Gtb6RXY6Pp2g5cf6OR0hUvNR4EBXQKBPOCHCtJVvnI4sDbDx5LgeZod5wqHSFTLBR4/wBF7AU7zcuBcS4x2CtOGrvKbxpPYxdPo3fLkc7pHqxKsXVOUPWRuEMq6xkEhcGuDiSwgO4rSRYkEbRuUGIqunTckTYemqlRRZZHcppPC1PpR+7XN+I1OC/eZ0fh9Pi/3kHcppPC1PpR+7T4jU4L95j4fT4v95B3KaTwtT6Ufu0+I1OC/eY+H0+L/eQdymk8LU+lH7tPiNTgv3mPh9Pi/wB5B3KaTwtT6Ufu0+I1OC/eY+H0+L/eR4eCmk8LU+lH7tPiNTgv3mPh9Pi/3kTqCINa1o2NAaL7dQsqLd3cvJWVjNYMggBANWVnyfV/Z5v03KXD9rHxXqRV+zl4M52Xozzx47YgOl8O/ox+I38oXmZ9ZnpI7kKFqbAgBAeP2FAzmBmwL1DPMmSA6ByF+Tab+21eexXbS8Tv4bso+A+qAnOfsucK7Gr5mAWa46Rniv12HMDnN8legwtTSUk+RwMTTyVWuYxKwQFxcEGJ6SjfCTrgfq8SS7h+LPXG6Qp2qZuP9HYwFS9PLwJ4qBeITws4noqHRA8adwb5DeM4+po8pXsBTzVc3ApY6plp24lLrtHGH7JfJ51WyqcL/ExF7bcsl7tb1ta8dYVevXVNxXF+RPQoaRSfBeYwKwQEiyAxPsfEIXE2a86J3RJqHmdmnqVbF089Jrn/AKLGEqZKq/Owv1cA7xjI8NBcTYAEk7gNZKJXG45vxnEDUVEsx/8AI8uAPICeKOpth1L0tOGSCjwPOVJ55uXERrc0L14NsK7Hw+O4s+X453lgZo9AN9a4OMqZ6r/Gw7uEp5KS/O0lKqlkrThq7ym8aT2MXT6N3y5HO6R6sSrF1TlEr4L/AJUi8WT9NyqY7sXyLWC7Zcy81wjuAgBACAEAIAQAgBACAasrPk+r+zzfpuUuH7WPivUir9nLwZzsvRnnjx2xAdL4d/Rj8Rv5QvMz6zPSR3IULU2BACAwneGtcSQAASSdQAA1klZSuzD3HMTNgXpzzRkgOgchh/02l/tNXnsT20vE9Bhuyj4D6oCYrjhkwrOiiqQNcZ0b/FfraT0OFvLXS6OqWk4cdpzukKd4qa7iqF1jlEu4LsT0OINaTxZgYjuzu+YfOLeUqeOp5qV+G0t4KeWrbiXguGdspXhYxPS1+jB4sDQzy3cZx82aPJXbwFPLSvxONjqmapl4ELV0pF28FeF6HDw8jjTuMh8XvWDosM7ylw8dUzVbcNh2sFTy0r8dpU+VeGdjVs0VrBryW+I7jN9TgOpdehU0lNSOVXp5KjiNQO7Ud6lIjovJrE+yaSGblewZ3jjU8ekCvOVqejqOJ6KjUzwUho4S8T0GHyAGzpbQt8q+d+AOUuCp56q/G0hxlTJSf52FFrvHDHLJvCzVVcMPI9wzvEHGefRB9SirVNHByJKNPSTUTotrbCw1Aal5w9EeoCtOGrvKbxpPYxdPo3fLkc7pHqxKsXVOUKKCukgkEkTyx4vZw2i4sfUtZwjNWkthtCcoO8d469uVd86l9X+lDqtH6UTa1W+oO3Ku+dS+r/SarR+lDWq31B25V3zqX1f6TVaP0oa1W+o8OWVd86l9X+lnVaP0oxrVb6i8snZnPo6d7yXOdFG5xO0ksBJPWuFWSVSSXFnbpNunFvghwUZICAEAIAQDVlZ8n1f2eb9Nylw/ax8V6kVfs5eDOdl6M88eO2IDoitwsVVDoHOcwPjYM5psQQGkdIuBccouF52NR06mZdzPQyhnp5XwKKx7CJqOYxS3BGtrgTmubyOad3sXdpVY1Y5onDq0pU5ZZDdnnefOVKRXYZ53nzlBdgXHefOgPEA5ZPYJJWTtijG3W53IxvK4/wCBylRVqsaUczJKNKVWWVHQ1JTtijZGwWaxoY0czRYeoLzspOTbZ6GKUVZG5YMiDHsOFTTSwn/yNLRzO2tPU4A9SkpTcJqS7jSpBTg4vvOcpIy0lrhZzSQRuINiPOvSJ32o84007M9gmcx7XtNnMIc07i03B84WGk1ZmU2ndHRcOLMdSCpvaMxaY8wzc4jpC846bU8nfex6FVE4Z+61znetqnSyPkf30jnPPS4kn2r0UYqKUV3HnpScpOT7z3D6R000cTe+ke1g8ogX6r3SclGLk+4zCOaSiu86SpYGxsaxos1jQ0DmaLD1Beak23dno0klZFX8M2GWfDUAd8DE7pF3M9Rf5gup0dU2OHM5nSENqnyK2XTOaWxwN4nnQy05OuNwkb4r9TgOhwv5a5PSNO0lPidXo+peLhwGfhixPPqY4AdUTc53jSb+hrR6Sm6Op2g5cSLpCd5KPAr9dA55ZXA1hV3zVJHe/Es6TZz/AFZnnK5nSNTYoczpdH09rnyLUXKOoCArThq7ym8aT2MXT6N3y5HO6R6sSrF1TlG6jpHzPDImOe83s1ouTYXOroWspKKvJ2RmMXJ2ito5dqtb80n9AqPWKX1Il1er9LDtVrfmk/oFNYpfUhq9X6WHarW/NJ/QKaxS+pDV6v0s8OStb80n9AprFL6kNWq/Sy9snInMo6drgWubFG0g6iCGAEEb1wazTqSa4s7lFNU4p8EOKjJAQAgBACAasrPk+r+zzfpuUuH7WPivUir9nLwZzsvRnnjx2xAdL4d/Rj8Rv5QvMz6zPSR3IQ5S5PxVsJjkFiNbHjvmO3jm3jlUlGtKlLMjStRjVjZlEY9gstHMYpRYjW1w71zeRzTu9i71KrGrHNE4VWlKlLLIblIRi/A304mHZTXuiOoljrOb9a3/ACA5R/8AhjqqeX5N5JScFL51sLYpODnD3ta9ukexwDgRKS0g7NY5FyJY6unZ+h1o4Ki1depK8LwuGmZmQRtjbts0bTvcdrjzlVZ1JTd5O5ZhTjBWirCxaG4IAQFG8J2FaCve4CzJxpR4x1SDpzhneUu7gqmeklw2exxMbTyVb8dpE1bKhMIcprYI6mvx9LowL69E68hPRcOb1hU3Q/8ApU+61+e4uKv/APNk7725byHq4Uyb8EmGaWtMpHFgaT5b7tb6s89So4+plp5eJdwEM1TNwLnXFOyR7L3C+yMPmYBdzRpGb86PjWHOQC3ylYwtTJVT5EGJp56TRQK9AcAkfB/iopq+J7jZj7xPJ2Zr9l+YODT1Kti6eek0t+8sYSpkqpvduGrHMQNRUyzH/wAjy4X5G3s0dTQB1KWlDJBR4EVWeeblxEJKkNDobI7CuxaKGIizg3Of47uM7zE26l53EVNJUcj0FCno6aiPKhJgQFacNXeU3jSexi6fRu+XI53SPViVYuqcolfBf8qReLJ+m5VMd2L5FrBdsuZea4R3AQAgBACAEAIAQAgBANWVnyfV/Z5v03KXD9rHxXqRV+zl4M52Xozzx47YgOl8O/ox+I38oXmZ9ZnpI7kKFqbDTlLk/FWwmOUWI1seO+Y7eObeOVTUa0qUs0SKtRjVjZlEY9gstHMYpRYjW1w71zeRzTu9i71KrGrHNE4VWlKlLLIblIRkuyEyzdRP0cl3U7jrG0sJ2uYN29vWNe2nisKqquut6lvC4p0nll1fQuynnbIxr2ODmuALXA3BB2EFcRpp2Z2k01dGxYMggBAQfhawrS0QlA40Ds7yHcV/rzT5JV7AVMtTLxKWOp5qebgUyu0cYEAIC6+CnDNFQCQjjTuMnPmjisHRYF3lLiY+pmq24bDtYGnlpX47SZqkXAKA50ynw3sasmhtYMec3xHcZn4XBejoVNJTUjz1eGSo4jYpSIEBIMg8K7Jr4mEXaw6V/issbHmLs0dar4qpkpN8ixhaeeqlzL+XnzvAgBAVpw1d5TeNJ7GLp9G75cjndI9WJVi6pyiR8HlZHDiEUkr2sYA+7nGwF2OA19KrYuLlSairvYWcJJRqpt23lwdt1D87g9MLj6tV+lnX1il9SDtuofncHphNWq/SxrFL6kHbdQ/O4PTCatV+ljWKX1IO26h+dwemE1ar9LGsUvqQdt1D87g9MJq1X6WNYpfUg7bqH53B6YTVqv0saxS+pDnQV0c7M+J7ZGXIzmm4uNutRShKLtJWJIyUldMULU2BACAasrPk+r+zzfpuUuH7WPivUir9nLwZzsvRnnjx2xAdL4d/Rj8Rv5QvMz6zPSR3IULU2BANOUuT8VbCY5RYjWx475jt45t45VLRrSpSzRIq1GNWNmURj2Cy0cxilFiNbXDvXN5HNO72Lv0qsasc0ThVaUqcsshuUhGS7ITLN1E/RyXdTuOsbSwn/kwbt7esa9tPFYVVVddb1LeFxTpPLLq+hdlPO2RjXscHNcAWuBuCDsIK4jTTsztJpq6NiwZBAaaymbLG+N4u17Sxw5nCx9qzGTi00YlFSVmc3YhRuhlkif30bnMPkm1xzHb1r0sJKUVJd55ycXGTi+40LY1N1DSumlZE3vpHNYOlxA/ytZSUYuT7jMYuUlFd50lR0zYo2RtFmsaGAczRYexealJybbPSRSikkblgyCAqjhlwy0sNQBqeDE7pbxm+cF3orrdHVLpw5nK6Qp7VPkVwukc4EBbPA5hWbDLUEa5HZjfEZtI6XG3kBcjpGpeShwOt0fTtFz4lirnHQBACArThq7ym8aT2MXT6N3y5HO6R6sSrF1TlAgBACAEAIAQAgLt4J/k1vjyfmXDx/bPkdvA9iuZMVTLYIAQCLG6cSUs8bniNr4pGF52NDmEFxuRqAN9vIt6TcZppX2o0qJODTdtjKq7Q6X6Vg/B71dbW6n235+xytUp/cXl7nhyDpfpWn/B71Nbqfbfn7DVKX3F5e5b1KzNjYAbgNAvvsBrXHltbOutxtWDIIAQDPlRgUNZAWTWbmgubJqBYbd9c8m8bCFNQqypyvH/RFWpRqRtIrXtDpfpWn/B71dPW6n235+xzNUp/cXl7h2h0v0rB+D3qa3U+2/P2GqU/uLy9yX5CYc2lLoo8QiqYyC7RNzc5p5XNIebDeLW18nLTxU3U+ZwafH9RcwsFD5VNNcP1kzVIuAgBAV1lpkhTz1bpX1sVO57WlzHZtyRxc7W8aiABs5F0sNiakaeVQb/fA52Jw9OU7uaQxdodL9Kwfg96p9bqfbfn7EGqU/uLy9x6yPyPpoaxkra6KocwOLY25t7kWztTzsBPJuUGIxNSVNxcGvz+onw+HpxqJqaf4/WWQuadEEAIBiy0wmOqpHRyyNiALXCV1rNIcBfWQNYJbt/5KfDVJU6icVf8EGIpxnTak7fkrrtDpfpWD8HvV0tbqfbfn7HO1Sn9xeXuHaHS/StP+D3qa3U+2/P2GqU/uLy9y08CoWQU0UUZDmsY0Bw2O1XLtW8knrXKqzc5uTOrTiowUUL1GbggBARHhCwOKqbCJaqOnzC4gvzeNcNva7hst61cwlWVNvLG5UxdKNRLNKxC+0Ol+lYPwe9V3W6n235+xS1Sn9xeXuHaHS/SsH4PeprdT7b8/YapT+4vL3DtDpfpWD8HvU1up9t+fsNUp/cXl7h2h0v0rB+D3qa3U+2/P2GqU/uLy9w7Q6X6Vg/B71Nbqfbfn7DVKf3F5e4dodL9Kwfg96mt1Ptvz9hqlP7i8vcO0Ol+lYPwe9TW6n235+w1Sn9xeXuHaHS/SsH4PeprdT7b8/YapT+4vL3LEyJwxlNSNjjmbO0OcdI21jc6xqJGrpXOxM3Opdq34OjhoKFOyd/yPyrk4IAQCPGmXpphvjePOwrek7TXijSorwfgysPgzmXV0hzNGeHC+ZNINGWvSi0bfFHsC5Et7OrHcbVgyCA8c4AXOoDXdAQjKfE3VHxbLiIbeQvPP9Xm/wDhfoU1Da95RrTc9i3Ec+DOZWdIV9GbqTAnSvDWtuT5gN5O5YlWUVdmY0czsiwsCwWOljzWC7j3z+Un/AHIFzatWVR3Z0KVJU1ZDmoiUEAICssci09Q+Q7CbDxRqb6hfrXUpPJBI5lRZ5NiH4M5lJpDTRizBodBPHIP+LtfinU71ErSo88HE3prJJMs9co6YIAQEZy5fnRNiH/I5x6G7PWQfJVrCq0nIrYnbHKQr4M5le0hS0YfBnMmkGjLByRmvTNYdsfE6trfVq6lzsQvnvxOhQfyW4D0oCYEAICJ5e02e2HmLvY1W8JKzZVxUbpEQ+DOZXdIU9GHwZzJpBow+DOZNINGHwZzJpBow+DOZNINGHwZzJpBow+DOZNINGHwZzJpBoyf5Gw5lI0fWd7VzsS71Ll/Dq0LD4oCcEAIDRXC8Txva72FbR6yNZdVkS7FVzMVcoGlTMYykxhHFHQPYqT3lxbjNYMnhNkAwYtVmTit1M9vTzKxTjl2veV6ks2wa+xVNmI8pshw8vdYDX/9rKw523hQuSXD6FsLbN2naeU/wqs5uT2lmEFFCtaG4IAQCTFJc2J1tp4o6/4ut4K8jSbsiLdi8yt5irlDsVMxnKHYqZjGUlWGSZ0Td4Fj1alUmrSLcHeIqWhsCAjGMDSSk8g4o6tvrurVPZErVNshF2KpMxplDsVMwyjlgXEktyOFusax/nzqKrtRJS2MkSrFgEAIBmyjizgzr/wp6LtchrK9hk7FU+Yhym6kw7PeG7L8tr7AtZVLK5mMLuwv7XPrj0f5Uen/AASaD8h2ufXHo/ymn/A0H5Dtc+uPR/lNP+BoPyHa59cej/Kaf8DQfkO1z649H+U0/wCBoPyHa59cej/Kaf8AA0H5HbDqTRRhl76yb2ttUM5ZnclhHKrClamwIAQGupHEd0H2LMd5h7hk0SnuQWDRJcWH2PYOhV2WEZEoBrrZ8/UO99v8KWKsRSdxJolvc0sZR0xcbBHKxlRuO9LThgsNvKVDKVyaMbG5amQQAgBANuJm5A3e0qWGwjmItEt7kdjPsbi53PZYzbbGcuy5holm5iwvws2u3fr/ANqOfEkgOCjJDCV9mk7llK7MN2GPRKe5BYzip85wG9YcrGUrmJhWbiwNZY3G0a0uLD4x1wDvVdk6MkAIBBirb5vX/hSUyOY36JSXI7CjD47SDr9i1m9htBbR3UJMCAEAIAQAgBACAEAIDCbvT0H2LK3mHuG3NUhGGasgcYpAW3BBG8G41KJokTE1TNnahs9q3irGrdxPmrJqGagDNQHtkAognI1HWFq0bJixaG4IDwlANr9ZJ3qVERjmrIF4h4mbzetR323JLbLCDNW9yMzh1OBR7UZQ5KIkE1a7VbetomshHmrc0FNFHrJWsmbRRhVR2d061mL2GJLaac1ZMCunmDWHOIAbruTYAc5K1au9hunZbTdBUNeLsc1w2XaQ4X3XHStWmt5lNPcbFgyJa4bOtbxNZCTNWxoZwnNN0e0ytgo7L+r6/wCFrlNsxiyvBvaxsbGzgbHcdxTIYzmXZf1fX/CZTOYOy/q+v+EyjMKWm4BWhseoAQAgBACA01kedG9ocWlzXDOb3wuCLjnG1Zi7NMxJXTRXmUlBNTNhLa6qdpJmRHOc3UH3uRZu3UujRnCbd4LYmyhWjOCVpPa0iS4Vg74ZM51VUTC2bmyFpbtBvqaNeq3WVWnVUlZRS8CxCm4vbJsQ5AzxsoXmR7WN08wu5waO/wB5W+KTdRWXcvQ1wzSp7eL9SVRxMcAWm4Owg3B6CFVbaLFkzCpMUYvI9rBsu5waPOVlZnsSDyreZxxMcAWm4Owg3B6CsNtCyMjTDnTMzOUQzzsYLvc1g3ucGjzlbpN7iNtLeZscCAQQQdhBuD0EIZFXZTGsLnPaA3viXAAdJOxaZW3sRtdW2mcE7XtzmOa5p2FpDh5wsNNbGZTT2o1107WMJc5rRylxDR5ysxTb2GJNJbRJDI14zmuDgdhaQR5wt2mtjNE09xmxzb6yNWs6xqG87gsO5lC5kgLQ4EFpFwQbi28HctLdxJcbeyonZxbJG4A6yHNIHSQdSkyyW9EWZPczIuAsCRc7Ne3o3oZFrZQG3JAA2kmw86jttN09hondcrZGrGDKzFXU0LXRlmcZI22dr4rnWJtf1qxQpqcrPgyCtUyRuuKJLSOaW8Ug9BB9irSvfaWY2saK6qjDg10jA/kaXNDjfcCblZjGW9I1lJbrmFlkweOgY8Fj2hzHCzmuFwRuIO1LtbULJ7GMHBpGGxVbWgBrayYADUAAGAADdZWMa7yi39K/sr4NWU0vqf8ARKamsjjtpJGMvsznBt+i51qqot7kW3JLezyq1gJExIQSVkTXZrpI2u/9S9oPmJupFGTV0jRyS2Nm+y1MmmSpja4Nc9gcdjS4Bx6Gk3K2UW1exjMk7XI/kcPja/7U/wBgVjEdWH8SvQ3z8STWVUshZALo9g6FozdGSwZBACAEAIDGTYehEGQvL4cSl+1w+1yvYXfL+LKWK3R/kiVAa1ULRCOD/J+KeKWWoY2W00rI2vGcxjc67i1p1XLibnbxQr2LrSg1GDtsRTw1GMk3LbtY55FRiGrxCmZqiikjext9TdKwucG7hcKLEvNThN72n5EmH+WpOC3K3mNdHWUdRW1UtdJB8VIaeGKZ7M1rGanvaxxsc53LzKWUasKcY0k9qu2v3uI4ypzqSdRrY7JMWZF1MTK+qp6aRr6ctbPGGOD2McdUgaQdQJI1clgtMTGTpRnNfNu9jehKKqShF7N/uThUS4VtTVdJPWVMlZJD8U8wQxzOaGtazv3BjjYlzuXmK6bjUhTiqae3a2jnKVOc5Oo1s2JMVZIzxMrqmCne19OWtmYGODmNcbB4aRs1nZzBaYhSdOMprbu9jeg4qpKMXs3mOT2DR1GIVxmaJI45QWxu1sz3NsXubscQ1oAvsuUq1XClDLsbW/8AApU1OpPNtSe4X4DSspsXqIIRmRPgZNoxqaHh2YS1vJcKOrJzoRlLfexvTShWcY7rXEGJ1tPPikraySIRUrWNjjlc0MdI8Zz35rjxiBxfMpYRnCinTTu97XAjnKE6zU2rLuZhgs8EeK6OkfGYZ4S5zI3BzGysO0Bps0lo2c6VFOVC9RO6ffwFNwjWtB7Gu7ieuwcVWMVEclzCIonyMBIzy0fFtcRrzblzrb2hNLo8PFrfd/8Ao0ekrtPdZDjlhGHPosPZdkUziHhpt8TA0HR35AR+VRYd2U6z3r1feSV1dwpLYn6LuEPCJk5TxUEkkMTYnMzW/FjMDml7QWvA74bDr13AUmDrzlVUZO/iR4ujCNJyireAry5hIpYqho41LJHMLbc0EBw6LH1LXCv53B96aN8SvkUl3NMyyzeJo6ambrFVMy/PEz4x58wasYdZXKb7k/8Ae4zXeZRgu9+W8k1lVLBEOEXDonQslMbTJpYo88jjZhebtvu1nzq5hJyUnFPZZlXFQi4ptd6JDXRxYfRTvgiZGGNdJmtFgX5thcdQCrxcq1RKTv3E8stKm3FDNk5kjTzULH1EYllqGCWSV2uTOkGdxXHW2wIGrcpq2JnGo1B2S2W7thDSw8JU05K7e2/ftMsgqt7qd8Uri59NK+AuO0hlrE+e3UmKilNSjuauMLJuLi96diSgKqWSO8HTrRVhPzycnzMVnGb4fxRWwm6f8n/Qy5NVNBUMkqa6SmdNO9xzJnsvHGHFrGNa48XUL3Gs3CmrRrQahSTsuHeyOi6U051Grvj3DlkBUjMqIGPEkUExbC4Ozxona2gO5QLHzqPFRd4yas2tviSYZ7JRTuk9ngeYnhuFQNdHKynY5wJseNLxuUbXpCeIm7xv/XsYnChHZK39+5lkZiJbhDZXnO0TJTr5REX5oPUAOpMTC9fKu+3mMPO1DM+6/kGSGTEE1E2apiZNNUAyve8XdxzcBp2ts22yyxiMRONTLB2S2GaFCEqeaau3tM+D2lDHVzLlwZVOaC43cQGtAzjym3KmLlfI/wDEzhY2zr8kw0Q3KndlqyDRDcl2LIzCwZBACAEAIAQGL9h6EQZDMv8AvKX7XD7XK9hN8v4spYrdH+SJVyqoWiP8G3/Zv/vzfnKsYztF4IhwvU5v1MMmPlXE+mn/AEnLNbsKfP1NaPb1OQhydighrKymqWRZ75nVERka3jxy67Mc7bmkbOncVvWc5U4The1rO3FGtJRjUlCW+91zJbh7KfOdoRDnNsHaMMuL6wHZuy9uXcqcs9vmvzLUcl/lsLrrQ3K/wGKCGsq6eobFnvlNREZGt4zJNZDS7cRs6dxXRqucqcZx4WdvwUKWWNSUJcbrmSmhbT5ztCIc5tg7RhlxfWA7N2Xty7lUlnt81yzHLfZYa8jf+7xH++38ilxHUp+BpQ68/E8gNsdl+xt/VR/8Zfy/owv+Q/4/2NsbIocWqG1DY82qaySJ0jWlucwZr2BztQNze3MN4UrzSoRcP+t07ESyxryUu+1iS0jKYSWiEGkAvZgZngHVfi6wORVpZ7bb2LKyX2WuN2DD/rFZ/Zg9hW9TsIeLNIdtLwRpy1doaugq3aoonvjkdyNEzQ1rjuAINz0LbDfNTnTW9pP/AEa4j5Zwm9y/sT8KOMRfB7o2va98pbYNIdxWua4uNtjdQF95C2wNKWlUmtxrjakdE0u8klTSiWB0bu9kYWHoc23+VXUnGWZdxYcVKNmQ3Itzp548/bQwGA80rpHsOv8AtxD0lcxNoRdv+zvyt7sqYduUlf8A6q3O/wD4TtUC6RrhD1UQcdjZoSTyAZ41lWcJ2lvw/Qr4nqX/ACvUecoIBVUU8cTmvL43NbmkEZ1rtFxz286hpPR1IuXEmqrPTaXAbclMooPg6J0krGGGMRyNcQHNdGM0gtOu5zdQ5bqSvRnpWkt7uuZHQqx0Su9y9BLwfQO0Es72lpqppJwDtzXHi+fWeghb4trMoL/qkjTCp5XJ97bJSFVLJGeDtoMVY08tXOPOGBWsXscH/iithN01/k/6EmQUdOyB1LUMhFRTvexwkazOc0uLmvGdtbZ1r8w5ltinNy0kb2ZjC5FHJK10SSR0QhkdSiIkB39INsXtbqBzdpB5OdVlmzJTvzLDtlbgRjJCqpocPFQ57DK8OdK8kGV0hJ4v/sTewA5dW9WsRGpKrkts7uFirQlCNLPfb38bmeRNKZsGMWwyNnZ1udIPaVjEyy4jNwt/Qw0c1DLxv/YuyFxyH4OjEkjI3U7dHK17g0tMdxxgdmoe3co8VSlpXZXvtXMlw1WOiV3a2xmrg4qNIa6SxAfVPeARY5rg0tuDsNiFtjI5ci/xMYR3zv8AJM1SLYIAQAgBACAEAIDF+w9CIMQVNKyS2exr80hzc4B1nDY4X2Eb1KpOO5kTinvRtWpsaqamZGM2NjWC5dZoDRc7TYcpWzk5bWzCSW4IqVjXue1jQ59s9wADnZosM47TYb0cm1ZsKKTujTiGGQzgCaJkgGzOaDboJ2LMKkodV2NZQjLrK57h+GQwAiGKOMHbmNDb22Xtt28qTqSn1nczGEY9VWFS0NhJiGGQzgCaJkgGzOaDboJ2LeFSUOq7GkoRl1lc9w/DIYARDEyMHbmNDb7r22pOpKfWdzMYRj1VYX09IxhcWsa1zzd5a0AuO9xG09Kjcm97JFFLca5qZgk0gY3SEZpfmjPzQb5pdttfXZZUna19hq4q97bRNXUMczcyWNkjdtntDhfeL7CtozlF3i7GsoxkrNXMMLwaCA/Ewxxk6iWtAJG2xO0hZnVnPrNsxCnGL+VWHFlKwPdIGND3ABzw0BxA2Au2kBRZna19hLZXuI8fxGCCG9TbRPOYbsMjdYJ4zQDq1bTqUlKE5y+TeaVZwjH59xBsZNFPCaTDY43SVDmB7ooyAyMPDi6R9tQGbsur1PSwlpKz2K+/iU6ujnHR0ltdt3Al+N4zDSW0riC4HMY1pc99ramgDbrHnVOlSlU3FqpUjT3iHI6hfHC+SVubLUSOne3lbnHitPQ0eclSYiacko7krEdCLUW5b27j8q5ObX0zXxlj2te1w4zXAOaRzg7VjM07ozZNWZrw7DYadpbDEyNpOcQxoaCdlzbabAeZZnUlN3k7iMIxVoqwnqcnaWSTSPpoXP2lxY0knedWs9K2VapFZVJ2NXRg3dpXF0zdXQo0bs0LY1NdHTsivmMawOcXuzQG3c7a422k228yzKTlvZiKUdwYlgdPUEGaCKQjUC5oJtuvttzJCrOHVbRmVOEusrmcNFHCwMijZG25OaxoaL6tdhyrDnKTvJ3GVRVkrCBmB0wl0op4hJe+eGDOvvvbbzqTTTcct3YjVKCeayuK6amZG3NjY1jRchrQGjWbnUOdaSk5O7N0klZCSfA6Z8ulfTxOkvfPLGk3GwnVrPOt1WmllTdjR0oN3aVxXDTMYXFrGtLznOIABc7e620860cm95ukluNqwZBACAEArbsWhueoAQAgPHDUgNOhPMtrmtg0J5kuLBoTzJcWDQnmS4sGhPMlxYNCeZLiwaE8yXFg0J5kuLGbI7LDZlI2LBk1SRknkWyZhox0J5kuYsZxR2WGzKRsWDIIDxrQNgsgMJY72KymYaMNCeZZuYsGhPMlxY3rU2BACA8cLhAadCeZbXNbBoTzJcWNzRqWpsYSsuspmGjDQnmWbmLBoTzJcWDQnmS4sGhPMlxYNCeZLiwaE8yXFg0J5kuLHmhPMlxY3hamx6gBACAEAIAQAgBACAEAIAQAgBACAEAIAQAgBACAEAIAQAgBACAEAIAQAgBACAEAIAQAgBACAEAIAQ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93035" cy="639762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Ampacity</a:t>
            </a:r>
            <a:r>
              <a:rPr lang="en-GB" dirty="0" smtClean="0"/>
              <a:t> project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907722"/>
              </p:ext>
            </p:extLst>
          </p:nvPr>
        </p:nvGraphicFramePr>
        <p:xfrm>
          <a:off x="1066800" y="4648201"/>
          <a:ext cx="5397797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619"/>
                <a:gridCol w="1275082"/>
                <a:gridCol w="1152214"/>
                <a:gridCol w="2103882"/>
              </a:tblGrid>
              <a:tr h="27940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Phase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# of tapes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radius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Pitch angle</a:t>
                      </a:r>
                      <a:endParaRPr lang="en-US" sz="2000" dirty="0"/>
                    </a:p>
                  </a:txBody>
                  <a:tcPr/>
                </a:tc>
              </a:tr>
              <a:tr h="36068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36.1</a:t>
                      </a:r>
                      <a:r>
                        <a:rPr lang="en-US" sz="2000" baseline="0" dirty="0" smtClean="0"/>
                        <a:t> 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17.44°</a:t>
                      </a:r>
                      <a:endParaRPr lang="en-US" sz="2000" dirty="0"/>
                    </a:p>
                  </a:txBody>
                  <a:tcPr/>
                </a:tc>
              </a:tr>
              <a:tr h="28956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42.1 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17.44°</a:t>
                      </a:r>
                      <a:endParaRPr lang="en-US" sz="2000" dirty="0"/>
                    </a:p>
                  </a:txBody>
                  <a:tcPr/>
                </a:tc>
              </a:tr>
              <a:tr h="32004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48.2 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17.44°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8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199" y="274638"/>
            <a:ext cx="8393035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How to model a 3-phase helically wound cable?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290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842674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199" y="274638"/>
            <a:ext cx="8393035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How to model a 3-phase helically wound cable?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09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93035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Original model design dissected</a:t>
            </a:r>
            <a:endParaRPr lang="en-GB" dirty="0"/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3733800" y="6400800"/>
            <a:ext cx="4800600" cy="361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1 pitch length of each phase</a:t>
            </a:r>
            <a:endParaRPr lang="en-GB" sz="2400" dirty="0"/>
          </a:p>
        </p:txBody>
      </p:sp>
      <p:pic>
        <p:nvPicPr>
          <p:cNvPr id="49" name="Picture 4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72691">
            <a:off x="-1232625" y="2334728"/>
            <a:ext cx="4818577" cy="247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t="11668" r="32422" b="12499"/>
          <a:stretch/>
        </p:blipFill>
        <p:spPr bwMode="auto">
          <a:xfrm>
            <a:off x="4038600" y="1021126"/>
            <a:ext cx="390619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0" name="Straight Arrow Connector 49"/>
          <p:cNvCxnSpPr/>
          <p:nvPr/>
        </p:nvCxnSpPr>
        <p:spPr>
          <a:xfrm>
            <a:off x="2362202" y="3438238"/>
            <a:ext cx="1371598" cy="1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39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93035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 phase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t="11668" r="58717" b="12499"/>
          <a:stretch/>
        </p:blipFill>
        <p:spPr bwMode="auto">
          <a:xfrm>
            <a:off x="533400" y="1021126"/>
            <a:ext cx="1545771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687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93035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 phase</a:t>
            </a:r>
            <a:endParaRPr lang="en-GB" dirty="0"/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2438400" y="952500"/>
            <a:ext cx="632460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Geometry can be modelled in 2D using helical coordinates</a:t>
            </a:r>
            <a:endParaRPr lang="en-GB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t="11668" r="58717" b="12499"/>
          <a:stretch/>
        </p:blipFill>
        <p:spPr bwMode="auto">
          <a:xfrm>
            <a:off x="533400" y="1021126"/>
            <a:ext cx="1545771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438400" y="6248400"/>
            <a:ext cx="6096000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err="1" smtClean="0"/>
              <a:t>Stenvall</a:t>
            </a:r>
            <a:r>
              <a:rPr lang="en-US" sz="1600" dirty="0" smtClean="0"/>
              <a:t>, A. et al. </a:t>
            </a:r>
            <a:r>
              <a:rPr lang="en-US" sz="1600" dirty="0"/>
              <a:t>IEEE </a:t>
            </a:r>
            <a:r>
              <a:rPr lang="en-US" sz="1600" dirty="0" smtClean="0"/>
              <a:t>TAS 23 -3 2013</a:t>
            </a:r>
            <a:endParaRPr lang="en-GB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05000"/>
            <a:ext cx="4810126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605" y="3124200"/>
            <a:ext cx="1731584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038600"/>
            <a:ext cx="395287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421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2"/>
          <p:cNvSpPr txBox="1">
            <a:spLocks noChangeArrowheads="1"/>
          </p:cNvSpPr>
          <p:nvPr/>
        </p:nvSpPr>
        <p:spPr bwMode="auto">
          <a:xfrm>
            <a:off x="436563" y="1243013"/>
            <a:ext cx="8321675" cy="472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endParaRPr lang="en-US" sz="2800" dirty="0"/>
          </a:p>
          <a:p>
            <a:pPr algn="ctr" eaLnBrk="1" hangingPunct="1">
              <a:lnSpc>
                <a:spcPct val="120000"/>
              </a:lnSpc>
            </a:pPr>
            <a:r>
              <a:rPr lang="en-US" sz="2800" b="1" dirty="0" smtClean="0"/>
              <a:t>An </a:t>
            </a:r>
            <a:r>
              <a:rPr lang="en-US" sz="2800" b="1" dirty="0"/>
              <a:t>approximate electromagnetic model for superconducting helically </a:t>
            </a:r>
          </a:p>
          <a:p>
            <a:pPr algn="ctr" eaLnBrk="1" hangingPunct="1">
              <a:lnSpc>
                <a:spcPct val="120000"/>
              </a:lnSpc>
            </a:pPr>
            <a:r>
              <a:rPr lang="en-US" sz="2800" b="1" dirty="0"/>
              <a:t>wound cables and cable-in-conduit </a:t>
            </a:r>
            <a:r>
              <a:rPr lang="en-US" sz="2800" b="1" dirty="0" smtClean="0"/>
              <a:t>conductors</a:t>
            </a:r>
            <a:endParaRPr lang="en-US" sz="2800" b="1" dirty="0"/>
          </a:p>
          <a:p>
            <a:pPr algn="ctr" eaLnBrk="1" hangingPunct="1">
              <a:lnSpc>
                <a:spcPct val="120000"/>
              </a:lnSpc>
            </a:pP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V. </a:t>
            </a:r>
            <a:r>
              <a:rPr lang="en-US" b="1" dirty="0" smtClean="0"/>
              <a:t>Zermeno, F</a:t>
            </a:r>
            <a:r>
              <a:rPr lang="en-US" b="1" dirty="0"/>
              <a:t>. </a:t>
            </a:r>
            <a:r>
              <a:rPr lang="en-US" b="1" dirty="0" smtClean="0"/>
              <a:t>Grilli</a:t>
            </a:r>
            <a:endParaRPr lang="en-US" b="1" dirty="0"/>
          </a:p>
          <a:p>
            <a:pPr algn="ctr" eaLnBrk="1" hangingPunct="1">
              <a:lnSpc>
                <a:spcPct val="120000"/>
              </a:lnSpc>
            </a:pPr>
            <a:r>
              <a:rPr lang="en-US" sz="1600" b="1" baseline="30000" dirty="0" smtClean="0"/>
              <a:t> </a:t>
            </a:r>
            <a:r>
              <a:rPr lang="en-US" sz="1600" b="1" dirty="0"/>
              <a:t>Karlsruhe Institute of Technology</a:t>
            </a:r>
          </a:p>
          <a:p>
            <a:pPr algn="ctr" eaLnBrk="1" hangingPunct="1">
              <a:lnSpc>
                <a:spcPct val="90000"/>
              </a:lnSpc>
            </a:pPr>
            <a:endParaRPr lang="en-US" sz="1600" b="1" dirty="0"/>
          </a:p>
          <a:p>
            <a:pPr algn="ctr" eaLnBrk="1" hangingPunct="1">
              <a:lnSpc>
                <a:spcPct val="90000"/>
              </a:lnSpc>
            </a:pPr>
            <a:endParaRPr lang="en-US" sz="1600" b="1" dirty="0"/>
          </a:p>
          <a:p>
            <a:pPr algn="ctr" eaLnBrk="1" hangingPunct="1">
              <a:lnSpc>
                <a:spcPct val="90000"/>
              </a:lnSpc>
            </a:pPr>
            <a:r>
              <a:rPr lang="en-US" sz="1600" b="1" dirty="0" smtClean="0">
                <a:hlinkClick r:id="rId3"/>
              </a:rPr>
              <a:t>victor.zermeno@kit.edu</a:t>
            </a:r>
            <a:endParaRPr lang="en-US" sz="1600" b="1" dirty="0"/>
          </a:p>
          <a:p>
            <a:pPr eaLnBrk="1" hangingPunct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2386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93035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 phases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t="11668" r="45620" b="12499"/>
          <a:stretch/>
        </p:blipFill>
        <p:spPr bwMode="auto">
          <a:xfrm>
            <a:off x="533400" y="1021126"/>
            <a:ext cx="2721429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499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93035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 phases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t="11668" r="45620" b="12499"/>
          <a:stretch/>
        </p:blipFill>
        <p:spPr bwMode="auto">
          <a:xfrm>
            <a:off x="533400" y="1021126"/>
            <a:ext cx="2721429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438400" y="990600"/>
            <a:ext cx="6553199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Geometry must be modelled in a small  3D section</a:t>
            </a:r>
            <a:endParaRPr lang="en-GB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92"/>
          <a:stretch/>
        </p:blipFill>
        <p:spPr bwMode="auto">
          <a:xfrm>
            <a:off x="3674547" y="1524001"/>
            <a:ext cx="2373828" cy="201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838" y="1698171"/>
            <a:ext cx="2306723" cy="4252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802" y="3810000"/>
            <a:ext cx="2113797" cy="216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438400" y="6248400"/>
            <a:ext cx="6096000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K Takeuchi </a:t>
            </a:r>
            <a:r>
              <a:rPr lang="en-US" sz="1600" i="1" dirty="0"/>
              <a:t>et </a:t>
            </a:r>
            <a:r>
              <a:rPr lang="en-US" sz="1600" i="1" dirty="0" smtClean="0"/>
              <a:t>al  </a:t>
            </a:r>
            <a:r>
              <a:rPr lang="fr-FR" sz="1600" dirty="0" err="1"/>
              <a:t>Supercond</a:t>
            </a:r>
            <a:r>
              <a:rPr lang="fr-FR" sz="1600" dirty="0"/>
              <a:t>. </a:t>
            </a:r>
            <a:r>
              <a:rPr lang="fr-FR" sz="1600" dirty="0" err="1"/>
              <a:t>Sci</a:t>
            </a:r>
            <a:r>
              <a:rPr lang="fr-FR" sz="1600" dirty="0"/>
              <a:t>. </a:t>
            </a:r>
            <a:r>
              <a:rPr lang="fr-FR" sz="1600" dirty="0" err="1"/>
              <a:t>Technol</a:t>
            </a:r>
            <a:r>
              <a:rPr lang="fr-FR" sz="1600" dirty="0"/>
              <a:t>. </a:t>
            </a:r>
            <a:r>
              <a:rPr lang="fr-FR" sz="1600" b="1" dirty="0"/>
              <a:t>24 </a:t>
            </a:r>
            <a:r>
              <a:rPr lang="fr-FR" sz="1600" dirty="0"/>
              <a:t>(2011) 085014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4129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93035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 phases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t="11668" r="32281" b="12499"/>
          <a:stretch/>
        </p:blipFill>
        <p:spPr bwMode="auto">
          <a:xfrm>
            <a:off x="533400" y="1021126"/>
            <a:ext cx="391885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724400" y="990600"/>
            <a:ext cx="4267199" cy="3429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Geometry must be modelled in a large 3D section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727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93035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 phases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t="11668" r="32281" b="12499"/>
          <a:stretch/>
        </p:blipFill>
        <p:spPr bwMode="auto">
          <a:xfrm>
            <a:off x="533400" y="1021126"/>
            <a:ext cx="391885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724400" y="990600"/>
            <a:ext cx="4267199" cy="3429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Geometry must be modelled in a   large 3D section?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9540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Model size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1235"/>
            <a:ext cx="8229600" cy="4872318"/>
          </a:xfrm>
        </p:spPr>
        <p:txBody>
          <a:bodyPr>
            <a:normAutofit/>
          </a:bodyPr>
          <a:lstStyle/>
          <a:p>
            <a:r>
              <a:rPr lang="en-GB" dirty="0" smtClean="0"/>
              <a:t>With constant pitch angle (17.44 </a:t>
            </a:r>
            <a:r>
              <a:rPr lang="en-GB" dirty="0" err="1" smtClean="0"/>
              <a:t>deg</a:t>
            </a:r>
            <a:r>
              <a:rPr lang="en-GB" dirty="0" smtClean="0"/>
              <a:t>), there are different pitch lengths for each phase:</a:t>
            </a:r>
          </a:p>
          <a:p>
            <a:pPr lvl="1"/>
            <a:r>
              <a:rPr lang="en-GB" dirty="0"/>
              <a:t>Phase 1 -&gt; </a:t>
            </a:r>
            <a:r>
              <a:rPr lang="en-US" b="1" dirty="0"/>
              <a:t>361</a:t>
            </a:r>
            <a:r>
              <a:rPr lang="en-US" dirty="0"/>
              <a:t>.013100007</a:t>
            </a:r>
            <a:r>
              <a:rPr lang="en-GB" dirty="0" smtClean="0"/>
              <a:t> mm</a:t>
            </a:r>
          </a:p>
          <a:p>
            <a:pPr lvl="1"/>
            <a:r>
              <a:rPr lang="en-GB" dirty="0"/>
              <a:t>Phase </a:t>
            </a:r>
            <a:r>
              <a:rPr lang="en-GB" dirty="0" smtClean="0"/>
              <a:t>2 -&gt; </a:t>
            </a:r>
            <a:r>
              <a:rPr lang="en-US" b="1" dirty="0" smtClean="0"/>
              <a:t>421</a:t>
            </a:r>
            <a:r>
              <a:rPr lang="en-US" dirty="0" smtClean="0"/>
              <a:t>.015277294 m</a:t>
            </a:r>
            <a:r>
              <a:rPr lang="en-GB" dirty="0" smtClean="0"/>
              <a:t>m</a:t>
            </a:r>
          </a:p>
          <a:p>
            <a:pPr lvl="1"/>
            <a:r>
              <a:rPr lang="en-GB" dirty="0"/>
              <a:t>Phase </a:t>
            </a:r>
            <a:r>
              <a:rPr lang="en-GB" dirty="0" smtClean="0"/>
              <a:t>3 -&gt; </a:t>
            </a:r>
            <a:r>
              <a:rPr lang="en-US" b="1" dirty="0" smtClean="0"/>
              <a:t>482</a:t>
            </a:r>
            <a:r>
              <a:rPr lang="en-US" dirty="0" smtClean="0"/>
              <a:t>.017490868</a:t>
            </a:r>
            <a:r>
              <a:rPr lang="en-GB" dirty="0" smtClean="0"/>
              <a:t> mm</a:t>
            </a:r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536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Model size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1235"/>
            <a:ext cx="8229600" cy="487231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With constant pitch angle (17.44 </a:t>
            </a:r>
            <a:r>
              <a:rPr lang="en-GB" dirty="0" err="1" smtClean="0">
                <a:solidFill>
                  <a:schemeClr val="bg1">
                    <a:lumMod val="50000"/>
                  </a:schemeClr>
                </a:solidFill>
              </a:rPr>
              <a:t>deg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), there are different pitch lengths for each phase: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Phase 1 -&gt;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361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.013100007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mm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Phase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2 -&gt;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421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.015277294 m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m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Phase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3 -&gt;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482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.017490868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mm</a:t>
            </a:r>
          </a:p>
          <a:p>
            <a:pPr lvl="1"/>
            <a:endParaRPr lang="en-GB" dirty="0"/>
          </a:p>
          <a:p>
            <a:r>
              <a:rPr lang="en-GB" dirty="0" err="1" smtClean="0"/>
              <a:t>Lmc</a:t>
            </a:r>
            <a:r>
              <a:rPr lang="en-GB" dirty="0" smtClean="0"/>
              <a:t>(361,421,482</a:t>
            </a:r>
            <a:r>
              <a:rPr lang="en-GB" dirty="0"/>
              <a:t>)=</a:t>
            </a:r>
            <a:r>
              <a:rPr lang="en-US" dirty="0"/>
              <a:t>73254842</a:t>
            </a:r>
            <a:r>
              <a:rPr lang="en-GB" dirty="0"/>
              <a:t>… so, the spatial period is </a:t>
            </a:r>
            <a:r>
              <a:rPr lang="en-GB" dirty="0">
                <a:solidFill>
                  <a:srgbClr val="FF0000"/>
                </a:solidFill>
              </a:rPr>
              <a:t>&gt;73km </a:t>
            </a:r>
            <a:r>
              <a:rPr lang="en-GB" dirty="0">
                <a:sym typeface="Wingdings" pitchFamily="2" charset="2"/>
              </a:rPr>
              <a:t></a:t>
            </a:r>
            <a:r>
              <a:rPr lang="en-GB" dirty="0"/>
              <a:t> 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53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Model size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1235"/>
            <a:ext cx="8229600" cy="487231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With constant pitch angle (17.44 </a:t>
            </a:r>
            <a:r>
              <a:rPr lang="en-GB" dirty="0" err="1" smtClean="0">
                <a:solidFill>
                  <a:schemeClr val="bg1">
                    <a:lumMod val="50000"/>
                  </a:schemeClr>
                </a:solidFill>
              </a:rPr>
              <a:t>deg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), there are different pitch lengths for each phase: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Phase 1 -&gt;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361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.013100007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mm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Phase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2 -&gt;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421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.015277294 m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m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Phase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3 -&gt;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482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.017490868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mm</a:t>
            </a:r>
          </a:p>
          <a:p>
            <a:pPr lvl="1"/>
            <a:endParaRPr lang="en-US" dirty="0" smtClean="0"/>
          </a:p>
          <a:p>
            <a:r>
              <a:rPr lang="en-GB" dirty="0" smtClean="0"/>
              <a:t>Assume </a:t>
            </a:r>
            <a:r>
              <a:rPr lang="en-GB" dirty="0"/>
              <a:t>the tolerance is on our side and </a:t>
            </a:r>
            <a:r>
              <a:rPr lang="en-GB" dirty="0">
                <a:solidFill>
                  <a:srgbClr val="00B050"/>
                </a:solidFill>
              </a:rPr>
              <a:t>approximate</a:t>
            </a:r>
            <a:r>
              <a:rPr lang="en-GB" dirty="0"/>
              <a:t> the actual layout with something </a:t>
            </a:r>
            <a:r>
              <a:rPr lang="en-GB" dirty="0" smtClean="0"/>
              <a:t>similar     .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479" y="5907505"/>
            <a:ext cx="326858" cy="326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3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1-phase layout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11" y="1417638"/>
            <a:ext cx="1418448" cy="516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95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1-phase layout</a:t>
            </a:r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11" y="1417638"/>
            <a:ext cx="1418448" cy="516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wa9582\AppData\Local\Microsoft\Windows\Temporary Internet Files\Content.IE5\KISN8XC7\MC90043259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335" y="4842824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1876926" y="1913021"/>
            <a:ext cx="0" cy="41930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62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1-phase layout</a:t>
            </a:r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046" y="1417638"/>
            <a:ext cx="1764155" cy="516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11" y="1417638"/>
            <a:ext cx="1418448" cy="516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4036154" y="3429000"/>
            <a:ext cx="725714" cy="7562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:\Users\wa9582\AppData\Local\Microsoft\Windows\Temporary Internet Files\Content.IE5\KISN8XC7\MC90043259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335" y="4842824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1876926" y="1913021"/>
            <a:ext cx="0" cy="41930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66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" name="Pie 3"/>
          <p:cNvSpPr/>
          <p:nvPr/>
        </p:nvSpPr>
        <p:spPr>
          <a:xfrm>
            <a:off x="2209800" y="1371600"/>
            <a:ext cx="5029200" cy="5029200"/>
          </a:xfrm>
          <a:prstGeom prst="pie">
            <a:avLst>
              <a:gd name="adj1" fmla="val 4135224"/>
              <a:gd name="adj2" fmla="val 11300447"/>
            </a:avLst>
          </a:prstGeom>
          <a:ln w="38100">
            <a:solidFill>
              <a:srgbClr val="0000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Pie 9"/>
          <p:cNvSpPr/>
          <p:nvPr/>
        </p:nvSpPr>
        <p:spPr>
          <a:xfrm>
            <a:off x="2209800" y="1371600"/>
            <a:ext cx="5029200" cy="5029200"/>
          </a:xfrm>
          <a:prstGeom prst="pie">
            <a:avLst>
              <a:gd name="adj1" fmla="val 11334030"/>
              <a:gd name="adj2" fmla="val 1616833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Pie 10"/>
          <p:cNvSpPr/>
          <p:nvPr/>
        </p:nvSpPr>
        <p:spPr>
          <a:xfrm rot="7623541">
            <a:off x="2209800" y="1383475"/>
            <a:ext cx="5029200" cy="5029200"/>
          </a:xfrm>
          <a:prstGeom prst="pie">
            <a:avLst>
              <a:gd name="adj1" fmla="val 8571968"/>
              <a:gd name="adj2" fmla="val 18139486"/>
            </a:avLst>
          </a:prstGeom>
          <a:ln w="28575">
            <a:solidFill>
              <a:srgbClr val="00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9036" y="2592779"/>
            <a:ext cx="24037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Geometrical model </a:t>
            </a:r>
            <a:r>
              <a:rPr lang="en-US" sz="2800" b="1" dirty="0" smtClean="0"/>
              <a:t>for </a:t>
            </a:r>
          </a:p>
          <a:p>
            <a:pPr algn="ctr"/>
            <a:r>
              <a:rPr lang="en-US" sz="2800" b="1" dirty="0" smtClean="0"/>
              <a:t>3-phase </a:t>
            </a:r>
            <a:r>
              <a:rPr lang="en-US" sz="2800" b="1" dirty="0"/>
              <a:t>cables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0" y="4025205"/>
            <a:ext cx="259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Electromagnetic model for </a:t>
            </a:r>
            <a:r>
              <a:rPr lang="en-US" sz="2800" b="1" dirty="0" smtClean="0"/>
              <a:t>    coaxial </a:t>
            </a:r>
          </a:p>
          <a:p>
            <a:pPr algn="ctr"/>
            <a:r>
              <a:rPr lang="en-US" sz="2800" b="1" dirty="0" smtClean="0"/>
              <a:t>cables</a:t>
            </a:r>
            <a:endParaRPr 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73036" y="2703493"/>
            <a:ext cx="24037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Extension to CICC</a:t>
            </a:r>
            <a:endParaRPr lang="en-US" sz="2800" b="1" dirty="0"/>
          </a:p>
        </p:txBody>
      </p:sp>
      <p:sp>
        <p:nvSpPr>
          <p:cNvPr id="14" name="Arc 13"/>
          <p:cNvSpPr/>
          <p:nvPr/>
        </p:nvSpPr>
        <p:spPr>
          <a:xfrm>
            <a:off x="1993075" y="1131125"/>
            <a:ext cx="5486400" cy="5486400"/>
          </a:xfrm>
          <a:prstGeom prst="arc">
            <a:avLst>
              <a:gd name="adj1" fmla="val 19164263"/>
              <a:gd name="adj2" fmla="val 13152676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5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1-phase layout</a:t>
            </a:r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1764155" cy="516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87" y="1417638"/>
            <a:ext cx="5230712" cy="521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2584726" y="3423671"/>
            <a:ext cx="725714" cy="7562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9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3-phase layout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79" y="1401097"/>
            <a:ext cx="4206240" cy="41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991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3-phase layout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79" y="1401097"/>
            <a:ext cx="4206240" cy="41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342900" y="5334000"/>
            <a:ext cx="1524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8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3-phase </a:t>
            </a:r>
            <a:r>
              <a:rPr lang="en-US" dirty="0" smtClean="0"/>
              <a:t>layout projected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53217" y="292548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53217" y="292548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79" y="1401097"/>
            <a:ext cx="4206240" cy="41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3398922" y="3958378"/>
            <a:ext cx="1034717" cy="3489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919287" y="3224452"/>
            <a:ext cx="515131" cy="3489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2900" y="5334000"/>
            <a:ext cx="1524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3-phase </a:t>
            </a:r>
            <a:r>
              <a:rPr lang="en-US" dirty="0" smtClean="0"/>
              <a:t>layout projected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53217" y="292548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53217" y="292548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79" y="1401097"/>
            <a:ext cx="4206240" cy="41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533" y="1381827"/>
            <a:ext cx="4206240" cy="4194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3398922" y="3958378"/>
            <a:ext cx="1034717" cy="3489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919287" y="3224452"/>
            <a:ext cx="515131" cy="3489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2900" y="5334000"/>
            <a:ext cx="1524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684296" y="5334000"/>
            <a:ext cx="1524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0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3-phase </a:t>
            </a:r>
            <a:r>
              <a:rPr lang="en-US" dirty="0" smtClean="0"/>
              <a:t>layout projected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53217" y="292548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53217" y="292548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79" y="1401097"/>
            <a:ext cx="4206240" cy="41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533" y="1381827"/>
            <a:ext cx="4206240" cy="4194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3398922" y="3958378"/>
            <a:ext cx="1034717" cy="3489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919287" y="3224452"/>
            <a:ext cx="515131" cy="3489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ular Callout 11"/>
          <p:cNvSpPr/>
          <p:nvPr/>
        </p:nvSpPr>
        <p:spPr>
          <a:xfrm flipH="1">
            <a:off x="5679005" y="5811253"/>
            <a:ext cx="2440405" cy="838200"/>
          </a:xfrm>
          <a:prstGeom prst="wedgeRoundRectCallout">
            <a:avLst>
              <a:gd name="adj1" fmla="val -35047"/>
              <a:gd name="adj2" fmla="val -94437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Search for periodicity candidates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736305" y="5275848"/>
            <a:ext cx="91440" cy="914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10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for periodicity candidates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44961"/>
            <a:ext cx="4206240" cy="4194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20" y="2023722"/>
            <a:ext cx="2926080" cy="2893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457" y="1169385"/>
            <a:ext cx="2926080" cy="2715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035" y="3613666"/>
            <a:ext cx="2926080" cy="2768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2743200" y="4245429"/>
            <a:ext cx="413657" cy="18941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950028" y="2879303"/>
            <a:ext cx="1393372" cy="4735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312229" y="2527238"/>
            <a:ext cx="1483178" cy="25032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151914" y="4430095"/>
            <a:ext cx="15348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radius=20 µm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9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minimum period per phase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t="11668" r="59071" b="12499"/>
          <a:stretch/>
        </p:blipFill>
        <p:spPr bwMode="auto">
          <a:xfrm>
            <a:off x="1143000" y="1645874"/>
            <a:ext cx="1251857" cy="422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88" t="11668" r="44846" b="12499"/>
          <a:stretch/>
        </p:blipFill>
        <p:spPr bwMode="auto">
          <a:xfrm>
            <a:off x="4267200" y="1645874"/>
            <a:ext cx="1088571" cy="422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41" t="11668" r="32281" b="12499"/>
          <a:stretch/>
        </p:blipFill>
        <p:spPr bwMode="auto">
          <a:xfrm>
            <a:off x="6999513" y="1676914"/>
            <a:ext cx="970733" cy="422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0" y="1295400"/>
            <a:ext cx="6827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30                                                     26                                               22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55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minimum period per phase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t="11668" r="59071" b="12499"/>
          <a:stretch/>
        </p:blipFill>
        <p:spPr bwMode="auto">
          <a:xfrm>
            <a:off x="1143000" y="1645874"/>
            <a:ext cx="1251857" cy="422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88" t="11668" r="44846" b="12499"/>
          <a:stretch/>
        </p:blipFill>
        <p:spPr bwMode="auto">
          <a:xfrm>
            <a:off x="4267200" y="1645874"/>
            <a:ext cx="1088571" cy="422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41" t="11668" r="32281" b="12499"/>
          <a:stretch/>
        </p:blipFill>
        <p:spPr bwMode="auto">
          <a:xfrm>
            <a:off x="6999513" y="1676914"/>
            <a:ext cx="970733" cy="422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0" y="1295400"/>
            <a:ext cx="6827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30                                                     26                                               22</a:t>
            </a:r>
            <a:endParaRPr lang="en-US" dirty="0"/>
          </a:p>
        </p:txBody>
      </p:sp>
      <p:pic>
        <p:nvPicPr>
          <p:cNvPr id="17410" name="Picture 2"/>
          <p:cNvPicPr>
            <a:picLocks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0" t="45625" r="58238" b="45208"/>
          <a:stretch/>
        </p:blipFill>
        <p:spPr bwMode="auto">
          <a:xfrm>
            <a:off x="1207326" y="5783547"/>
            <a:ext cx="1184339" cy="92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16" t="45625" r="35559" b="45208"/>
          <a:stretch/>
        </p:blipFill>
        <p:spPr bwMode="auto">
          <a:xfrm>
            <a:off x="4244439" y="5847244"/>
            <a:ext cx="1107379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41" t="45625" r="17032" b="45208"/>
          <a:stretch/>
        </p:blipFill>
        <p:spPr bwMode="auto">
          <a:xfrm>
            <a:off x="7020789" y="5910912"/>
            <a:ext cx="887186" cy="75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82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0970" y="5898440"/>
            <a:ext cx="914400" cy="65476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343400" y="6019800"/>
            <a:ext cx="914400" cy="533400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010400" y="6172200"/>
            <a:ext cx="914400" cy="381000"/>
          </a:xfrm>
          <a:prstGeom prst="rect">
            <a:avLst/>
          </a:prstGeom>
          <a:solidFill>
            <a:srgbClr val="0000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minimum period per phase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t="11668" r="59071" b="12499"/>
          <a:stretch/>
        </p:blipFill>
        <p:spPr bwMode="auto">
          <a:xfrm>
            <a:off x="1143000" y="1645874"/>
            <a:ext cx="1251857" cy="422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88" t="11668" r="44846" b="12499"/>
          <a:stretch/>
        </p:blipFill>
        <p:spPr bwMode="auto">
          <a:xfrm>
            <a:off x="4267200" y="1645874"/>
            <a:ext cx="1088571" cy="422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41" t="11668" r="32281" b="12499"/>
          <a:stretch/>
        </p:blipFill>
        <p:spPr bwMode="auto">
          <a:xfrm>
            <a:off x="6999513" y="1676914"/>
            <a:ext cx="970733" cy="422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0" y="1295400"/>
            <a:ext cx="6827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30                                                     26                                               22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02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" name="Pie 3"/>
          <p:cNvSpPr/>
          <p:nvPr/>
        </p:nvSpPr>
        <p:spPr>
          <a:xfrm>
            <a:off x="2209800" y="1371600"/>
            <a:ext cx="5029200" cy="5029200"/>
          </a:xfrm>
          <a:prstGeom prst="pie">
            <a:avLst>
              <a:gd name="adj1" fmla="val 4135224"/>
              <a:gd name="adj2" fmla="val 11300447"/>
            </a:avLst>
          </a:prstGeom>
          <a:ln w="38100">
            <a:solidFill>
              <a:srgbClr val="0000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Pie 9"/>
          <p:cNvSpPr/>
          <p:nvPr/>
        </p:nvSpPr>
        <p:spPr>
          <a:xfrm>
            <a:off x="2209800" y="1371600"/>
            <a:ext cx="5029200" cy="5029200"/>
          </a:xfrm>
          <a:prstGeom prst="pie">
            <a:avLst>
              <a:gd name="adj1" fmla="val 11334030"/>
              <a:gd name="adj2" fmla="val 1616833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Pie 10"/>
          <p:cNvSpPr/>
          <p:nvPr/>
        </p:nvSpPr>
        <p:spPr>
          <a:xfrm rot="7623541">
            <a:off x="2209800" y="1383475"/>
            <a:ext cx="5029200" cy="5029200"/>
          </a:xfrm>
          <a:prstGeom prst="pie">
            <a:avLst>
              <a:gd name="adj1" fmla="val 8571968"/>
              <a:gd name="adj2" fmla="val 18139486"/>
            </a:avLst>
          </a:prstGeom>
          <a:ln w="28575">
            <a:solidFill>
              <a:srgbClr val="00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9036" y="2592779"/>
            <a:ext cx="24037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Geometrical model </a:t>
            </a:r>
            <a:r>
              <a:rPr lang="en-US" sz="2800" b="1" dirty="0" smtClean="0"/>
              <a:t>for </a:t>
            </a:r>
          </a:p>
          <a:p>
            <a:pPr algn="ctr"/>
            <a:r>
              <a:rPr lang="en-US" sz="2800" b="1" dirty="0" smtClean="0"/>
              <a:t>3-phase </a:t>
            </a:r>
            <a:r>
              <a:rPr lang="en-US" sz="2800" b="1" dirty="0"/>
              <a:t>cables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0" y="4025205"/>
            <a:ext cx="259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Electromagnetic model for </a:t>
            </a:r>
            <a:r>
              <a:rPr lang="en-US" sz="2800" b="1" dirty="0" smtClean="0"/>
              <a:t>    coaxial </a:t>
            </a:r>
          </a:p>
          <a:p>
            <a:pPr algn="ctr"/>
            <a:r>
              <a:rPr lang="en-US" sz="2800" b="1" dirty="0" smtClean="0"/>
              <a:t>cables</a:t>
            </a:r>
            <a:endParaRPr lang="en-US" sz="2800" b="1" dirty="0"/>
          </a:p>
        </p:txBody>
      </p:sp>
      <p:sp>
        <p:nvSpPr>
          <p:cNvPr id="14" name="Arc 13"/>
          <p:cNvSpPr/>
          <p:nvPr/>
        </p:nvSpPr>
        <p:spPr>
          <a:xfrm>
            <a:off x="1993075" y="1131125"/>
            <a:ext cx="5486400" cy="5486400"/>
          </a:xfrm>
          <a:prstGeom prst="arc">
            <a:avLst>
              <a:gd name="adj1" fmla="val 19164263"/>
              <a:gd name="adj2" fmla="val 13152676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96792">
            <a:off x="6318209" y="1501670"/>
            <a:ext cx="2926643" cy="150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473036" y="2703493"/>
            <a:ext cx="24037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Extension to CICC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6048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for candidate geometries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85800" y="1295400"/>
            <a:ext cx="7543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 integer combinations of the minimum periods per phase </a:t>
            </a:r>
            <a:endParaRPr lang="en-US" sz="2000" dirty="0"/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760523"/>
              </p:ext>
            </p:extLst>
          </p:nvPr>
        </p:nvGraphicFramePr>
        <p:xfrm>
          <a:off x="685800" y="1799114"/>
          <a:ext cx="990600" cy="4068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132087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3208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4265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375123"/>
              </p:ext>
            </p:extLst>
          </p:nvPr>
        </p:nvGraphicFramePr>
        <p:xfrm>
          <a:off x="1752600" y="1800111"/>
          <a:ext cx="990600" cy="4067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1117182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4</a:t>
                      </a:r>
                      <a:endParaRPr lang="en-US" sz="5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244943"/>
              </p:ext>
            </p:extLst>
          </p:nvPr>
        </p:nvGraphicFramePr>
        <p:xfrm>
          <a:off x="2819400" y="1799115"/>
          <a:ext cx="990600" cy="4090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89230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8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4299858" y="533400"/>
            <a:ext cx="3586844" cy="5562600"/>
            <a:chOff x="4185556" y="457200"/>
            <a:chExt cx="3586844" cy="5562600"/>
          </a:xfrm>
        </p:grpSpPr>
        <p:pic>
          <p:nvPicPr>
            <p:cNvPr id="42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63" t="11668" r="59071" b="12499"/>
            <a:stretch/>
          </p:blipFill>
          <p:spPr bwMode="auto">
            <a:xfrm>
              <a:off x="4185556" y="1645874"/>
              <a:ext cx="1251857" cy="422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88" t="11668" r="44846" b="12499"/>
            <a:stretch/>
          </p:blipFill>
          <p:spPr bwMode="auto">
            <a:xfrm>
              <a:off x="5562600" y="1131125"/>
              <a:ext cx="1088571" cy="480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41" t="11668" r="32281" b="12499"/>
            <a:stretch/>
          </p:blipFill>
          <p:spPr bwMode="auto">
            <a:xfrm>
              <a:off x="6801667" y="457200"/>
              <a:ext cx="970733" cy="556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for candidate geometries</a:t>
            </a:r>
            <a:endParaRPr lang="en-US" dirty="0"/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310595"/>
              </p:ext>
            </p:extLst>
          </p:nvPr>
        </p:nvGraphicFramePr>
        <p:xfrm>
          <a:off x="685800" y="1799114"/>
          <a:ext cx="990600" cy="4068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132087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3208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4265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011427"/>
              </p:ext>
            </p:extLst>
          </p:nvPr>
        </p:nvGraphicFramePr>
        <p:xfrm>
          <a:off x="1752600" y="1800111"/>
          <a:ext cx="990600" cy="4067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1117182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4</a:t>
                      </a:r>
                      <a:endParaRPr lang="en-US" sz="5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685800" y="1295400"/>
            <a:ext cx="7543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 integer combinations of the minimum periods per phase </a:t>
            </a:r>
            <a:endParaRPr 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119857"/>
              </p:ext>
            </p:extLst>
          </p:nvPr>
        </p:nvGraphicFramePr>
        <p:xfrm>
          <a:off x="2819400" y="1799115"/>
          <a:ext cx="990600" cy="4090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89230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1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4299858" y="533400"/>
            <a:ext cx="3586844" cy="5562600"/>
            <a:chOff x="4185556" y="457200"/>
            <a:chExt cx="3586844" cy="5562600"/>
          </a:xfrm>
        </p:grpSpPr>
        <p:pic>
          <p:nvPicPr>
            <p:cNvPr id="42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63" t="11668" r="59071" b="12499"/>
            <a:stretch/>
          </p:blipFill>
          <p:spPr bwMode="auto">
            <a:xfrm>
              <a:off x="4185556" y="1645874"/>
              <a:ext cx="1251857" cy="422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88" t="11668" r="44846" b="12499"/>
            <a:stretch/>
          </p:blipFill>
          <p:spPr bwMode="auto">
            <a:xfrm>
              <a:off x="5562600" y="1131125"/>
              <a:ext cx="1088571" cy="480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41" t="11668" r="32281" b="12499"/>
            <a:stretch/>
          </p:blipFill>
          <p:spPr bwMode="auto">
            <a:xfrm>
              <a:off x="6801667" y="457200"/>
              <a:ext cx="970733" cy="556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for candidate geometries</a:t>
            </a:r>
            <a:endParaRPr lang="en-US" dirty="0"/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217736"/>
              </p:ext>
            </p:extLst>
          </p:nvPr>
        </p:nvGraphicFramePr>
        <p:xfrm>
          <a:off x="685800" y="1799114"/>
          <a:ext cx="990600" cy="4068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132087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3208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4265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496409"/>
              </p:ext>
            </p:extLst>
          </p:nvPr>
        </p:nvGraphicFramePr>
        <p:xfrm>
          <a:off x="1752600" y="1800111"/>
          <a:ext cx="990600" cy="4067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1117182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4</a:t>
                      </a:r>
                      <a:endParaRPr lang="en-US" sz="5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685800" y="1295400"/>
            <a:ext cx="7543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 integer combinations of the minimum periods per phase </a:t>
            </a:r>
            <a:endParaRPr lang="en-US" sz="2000" dirty="0"/>
          </a:p>
        </p:txBody>
      </p:sp>
      <p:sp>
        <p:nvSpPr>
          <p:cNvPr id="49" name="TextBox 48"/>
          <p:cNvSpPr txBox="1"/>
          <p:nvPr/>
        </p:nvSpPr>
        <p:spPr>
          <a:xfrm>
            <a:off x="685800" y="5921514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And test for the corresponding </a:t>
            </a:r>
          </a:p>
          <a:p>
            <a:r>
              <a:rPr lang="en-US" sz="2000" dirty="0" smtClean="0"/>
              <a:t>pitch angles</a:t>
            </a:r>
            <a:endParaRPr lang="en-US" sz="2000" dirty="0"/>
          </a:p>
        </p:txBody>
      </p:sp>
      <p:sp>
        <p:nvSpPr>
          <p:cNvPr id="50" name="TextBox 49"/>
          <p:cNvSpPr txBox="1"/>
          <p:nvPr/>
        </p:nvSpPr>
        <p:spPr>
          <a:xfrm>
            <a:off x="4267200" y="5943600"/>
            <a:ext cx="38154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 </a:t>
            </a:r>
            <a:r>
              <a:rPr lang="en-US" sz="2000" b="1" dirty="0" smtClean="0">
                <a:solidFill>
                  <a:srgbClr val="FF0000"/>
                </a:solidFill>
              </a:rPr>
              <a:t>16</a:t>
            </a:r>
            <a:r>
              <a:rPr lang="el-GR" sz="2000" b="1" dirty="0" smtClean="0">
                <a:solidFill>
                  <a:srgbClr val="FF0000"/>
                </a:solidFill>
              </a:rPr>
              <a:t>°</a:t>
            </a:r>
            <a:r>
              <a:rPr lang="en-US" sz="2000" b="1" dirty="0" smtClean="0">
                <a:solidFill>
                  <a:srgbClr val="FF0000"/>
                </a:solidFill>
              </a:rPr>
              <a:t>               </a:t>
            </a:r>
            <a:r>
              <a:rPr lang="en-US" sz="2000" b="1" dirty="0">
                <a:solidFill>
                  <a:srgbClr val="00FF00"/>
                </a:solidFill>
              </a:rPr>
              <a:t>17.44</a:t>
            </a:r>
            <a:r>
              <a:rPr lang="el-GR" sz="2000" b="1" dirty="0">
                <a:solidFill>
                  <a:srgbClr val="00FF00"/>
                </a:solidFill>
              </a:rPr>
              <a:t>°</a:t>
            </a:r>
            <a:r>
              <a:rPr lang="en-US" sz="2000" b="1" dirty="0" smtClean="0">
                <a:solidFill>
                  <a:srgbClr val="FF0000"/>
                </a:solidFill>
              </a:rPr>
              <a:t>           18</a:t>
            </a:r>
            <a:r>
              <a:rPr lang="el-GR" sz="2000" b="1" dirty="0" smtClean="0">
                <a:solidFill>
                  <a:srgbClr val="FF0000"/>
                </a:solidFill>
              </a:rPr>
              <a:t>°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119857"/>
              </p:ext>
            </p:extLst>
          </p:nvPr>
        </p:nvGraphicFramePr>
        <p:xfrm>
          <a:off x="2819400" y="1799115"/>
          <a:ext cx="990600" cy="4090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89230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93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Approximate </a:t>
            </a:r>
            <a:r>
              <a:rPr lang="en-GB" sz="4000" dirty="0" smtClean="0"/>
              <a:t>pitch length of the cable</a:t>
            </a:r>
            <a:endParaRPr lang="en-GB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8557699" cy="50292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057400" y="1952500"/>
            <a:ext cx="0" cy="44196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81000" y="1143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Designs under 0.66 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2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Approximate </a:t>
            </a:r>
            <a:r>
              <a:rPr lang="en-GB" sz="4000" dirty="0" smtClean="0"/>
              <a:t>pitch length of the cable</a:t>
            </a:r>
            <a:endParaRPr lang="en-GB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8557699" cy="5029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91000" y="1905000"/>
            <a:ext cx="685800" cy="4495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810000" y="1066800"/>
            <a:ext cx="0" cy="457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533900" y="1042060"/>
            <a:ext cx="0" cy="457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181600" y="1054925"/>
            <a:ext cx="0" cy="457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1000" y="1143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Designs under 0.66 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18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Approximate </a:t>
            </a:r>
            <a:r>
              <a:rPr lang="en-GB" sz="4000" dirty="0" smtClean="0"/>
              <a:t>pitch length of the cable</a:t>
            </a:r>
            <a:endParaRPr lang="en-GB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8557699" cy="50292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717475" y="1066800"/>
            <a:ext cx="0" cy="457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981700" y="1042060"/>
            <a:ext cx="0" cy="457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248400" y="1054925"/>
            <a:ext cx="0" cy="457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1000" y="1143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Designs under 0.66 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48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Approximate </a:t>
            </a:r>
            <a:r>
              <a:rPr lang="en-GB" sz="4000" dirty="0" smtClean="0"/>
              <a:t>pitch length of the cable</a:t>
            </a:r>
            <a:endParaRPr lang="en-GB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8557699" cy="5029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65175" y="1905000"/>
            <a:ext cx="1371600" cy="4495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1000" y="1143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Designs under 0.66 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86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Approximate </a:t>
            </a:r>
            <a:r>
              <a:rPr lang="en-GB" sz="4000" dirty="0" smtClean="0"/>
              <a:t>pitch length of the cable</a:t>
            </a:r>
            <a:endParaRPr lang="en-GB" sz="4000" dirty="0"/>
          </a:p>
        </p:txBody>
      </p:sp>
      <p:grpSp>
        <p:nvGrpSpPr>
          <p:cNvPr id="9" name="Group 8"/>
          <p:cNvGrpSpPr/>
          <p:nvPr/>
        </p:nvGrpSpPr>
        <p:grpSpPr>
          <a:xfrm>
            <a:off x="-223154" y="1447800"/>
            <a:ext cx="9085653" cy="5029200"/>
            <a:chOff x="-223154" y="1447800"/>
            <a:chExt cx="9085653" cy="5029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1447800"/>
              <a:ext cx="8557699" cy="5029200"/>
            </a:xfrm>
            <a:prstGeom prst="rect">
              <a:avLst/>
            </a:prstGeom>
          </p:spPr>
        </p:pic>
        <p:cxnSp>
          <p:nvCxnSpPr>
            <p:cNvPr id="4" name="Straight Arrow Connector 3"/>
            <p:cNvCxnSpPr/>
            <p:nvPr/>
          </p:nvCxnSpPr>
          <p:spPr>
            <a:xfrm rot="16200000">
              <a:off x="195946" y="1602675"/>
              <a:ext cx="0" cy="8382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6629400" y="1881250"/>
              <a:ext cx="990600" cy="2286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7767450" y="1893125"/>
              <a:ext cx="990600" cy="2286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81000" y="1143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Designs under 0.66 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78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Approximate </a:t>
            </a:r>
            <a:r>
              <a:rPr lang="en-GB" sz="4000" dirty="0" smtClean="0"/>
              <a:t>pitch length of the cable</a:t>
            </a:r>
            <a:endParaRPr lang="en-GB" sz="4000" dirty="0"/>
          </a:p>
        </p:txBody>
      </p:sp>
      <p:grpSp>
        <p:nvGrpSpPr>
          <p:cNvPr id="6" name="Group 5"/>
          <p:cNvGrpSpPr/>
          <p:nvPr/>
        </p:nvGrpSpPr>
        <p:grpSpPr>
          <a:xfrm>
            <a:off x="304800" y="1447800"/>
            <a:ext cx="8557699" cy="5029200"/>
            <a:chOff x="304800" y="1447800"/>
            <a:chExt cx="8557699" cy="5029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1447800"/>
              <a:ext cx="8557699" cy="50292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304800" y="2465832"/>
              <a:ext cx="8458200" cy="20116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81000" y="1143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Designs under 0.66 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38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Approximate </a:t>
            </a:r>
            <a:r>
              <a:rPr lang="en-GB" sz="4000" dirty="0" smtClean="0"/>
              <a:t>pitch length of the cable</a:t>
            </a:r>
            <a:endParaRPr lang="en-GB" sz="4000" dirty="0"/>
          </a:p>
        </p:txBody>
      </p:sp>
      <p:grpSp>
        <p:nvGrpSpPr>
          <p:cNvPr id="6" name="Group 5"/>
          <p:cNvGrpSpPr/>
          <p:nvPr/>
        </p:nvGrpSpPr>
        <p:grpSpPr>
          <a:xfrm>
            <a:off x="304800" y="1447800"/>
            <a:ext cx="8557699" cy="5029200"/>
            <a:chOff x="304800" y="1447800"/>
            <a:chExt cx="8557699" cy="5029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1447800"/>
              <a:ext cx="8557699" cy="50292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304800" y="2465832"/>
              <a:ext cx="8458200" cy="20116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81000" y="1143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Designs under 0.66 m </a:t>
            </a:r>
            <a:endParaRPr lang="en-US" dirty="0"/>
          </a:p>
        </p:txBody>
      </p:sp>
      <p:pic>
        <p:nvPicPr>
          <p:cNvPr id="10" name="Content Placeholder 9" descr="solitude -0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9900" y="2895600"/>
            <a:ext cx="2528914" cy="33679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945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" name="Pie 3"/>
          <p:cNvSpPr/>
          <p:nvPr/>
        </p:nvSpPr>
        <p:spPr>
          <a:xfrm>
            <a:off x="2209800" y="1371600"/>
            <a:ext cx="5029200" cy="5029200"/>
          </a:xfrm>
          <a:prstGeom prst="pie">
            <a:avLst>
              <a:gd name="adj1" fmla="val 4135224"/>
              <a:gd name="adj2" fmla="val 11300447"/>
            </a:avLst>
          </a:prstGeom>
          <a:ln w="38100">
            <a:solidFill>
              <a:srgbClr val="0000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Pie 9"/>
          <p:cNvSpPr/>
          <p:nvPr/>
        </p:nvSpPr>
        <p:spPr>
          <a:xfrm>
            <a:off x="2209800" y="1371600"/>
            <a:ext cx="5029200" cy="5029200"/>
          </a:xfrm>
          <a:prstGeom prst="pie">
            <a:avLst>
              <a:gd name="adj1" fmla="val 11334030"/>
              <a:gd name="adj2" fmla="val 1616833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Pie 10"/>
          <p:cNvSpPr/>
          <p:nvPr/>
        </p:nvSpPr>
        <p:spPr>
          <a:xfrm rot="7623541">
            <a:off x="2209800" y="1383475"/>
            <a:ext cx="5029200" cy="5029200"/>
          </a:xfrm>
          <a:prstGeom prst="pie">
            <a:avLst>
              <a:gd name="adj1" fmla="val 8571968"/>
              <a:gd name="adj2" fmla="val 18139486"/>
            </a:avLst>
          </a:prstGeom>
          <a:ln w="28575">
            <a:solidFill>
              <a:srgbClr val="00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9036" y="2592779"/>
            <a:ext cx="24037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Geometrical model </a:t>
            </a:r>
            <a:r>
              <a:rPr lang="en-US" sz="2800" b="1" dirty="0" smtClean="0"/>
              <a:t>for </a:t>
            </a:r>
          </a:p>
          <a:p>
            <a:pPr algn="ctr"/>
            <a:r>
              <a:rPr lang="en-US" sz="2800" b="1" dirty="0" smtClean="0"/>
              <a:t>3-phase </a:t>
            </a:r>
            <a:r>
              <a:rPr lang="en-US" sz="2800" b="1" dirty="0"/>
              <a:t>cables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0" y="4025205"/>
            <a:ext cx="259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Electromagnetic model for </a:t>
            </a:r>
            <a:r>
              <a:rPr lang="en-US" sz="2800" b="1" dirty="0" smtClean="0"/>
              <a:t>    coaxial </a:t>
            </a:r>
          </a:p>
          <a:p>
            <a:pPr algn="ctr"/>
            <a:r>
              <a:rPr lang="en-US" sz="2800" b="1" dirty="0" smtClean="0"/>
              <a:t>cables</a:t>
            </a:r>
            <a:endParaRPr lang="en-US" sz="2800" b="1" dirty="0"/>
          </a:p>
        </p:txBody>
      </p:sp>
      <p:sp>
        <p:nvSpPr>
          <p:cNvPr id="14" name="Arc 13"/>
          <p:cNvSpPr/>
          <p:nvPr/>
        </p:nvSpPr>
        <p:spPr>
          <a:xfrm>
            <a:off x="1993075" y="1131125"/>
            <a:ext cx="5486400" cy="5486400"/>
          </a:xfrm>
          <a:prstGeom prst="arc">
            <a:avLst>
              <a:gd name="adj1" fmla="val 19164263"/>
              <a:gd name="adj2" fmla="val 13152676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96792">
            <a:off x="6318209" y="1501670"/>
            <a:ext cx="2926643" cy="150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lotgroup_pg7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4798676"/>
            <a:ext cx="2438402" cy="183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lotgroup_pg7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98676"/>
            <a:ext cx="2438402" cy="183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473036" y="2703493"/>
            <a:ext cx="24037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Extension to CICC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9157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Approximate </a:t>
            </a:r>
            <a:r>
              <a:rPr lang="en-GB" sz="4000" dirty="0" smtClean="0"/>
              <a:t>pitch length of the cable</a:t>
            </a:r>
            <a:endParaRPr lang="en-GB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8557699" cy="5029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" y="1143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Designs under 0.66 m </a:t>
            </a:r>
            <a:endParaRPr lang="en-US" dirty="0"/>
          </a:p>
        </p:txBody>
      </p:sp>
      <p:pic>
        <p:nvPicPr>
          <p:cNvPr id="9" name="Picture 9" descr="solitude -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895600"/>
            <a:ext cx="2528914" cy="33679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3352800" y="1327666"/>
            <a:ext cx="0" cy="3048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752600" y="1143000"/>
            <a:ext cx="609600" cy="3693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763486" y="1143782"/>
            <a:ext cx="609600" cy="3693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80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Approximate </a:t>
            </a:r>
            <a:r>
              <a:rPr lang="en-GB" sz="4000" dirty="0" smtClean="0"/>
              <a:t>pitch length of the cable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2318"/>
          </a:xfrm>
        </p:spPr>
        <p:txBody>
          <a:bodyPr>
            <a:normAutofit/>
          </a:bodyPr>
          <a:lstStyle/>
          <a:p>
            <a:r>
              <a:rPr lang="en-GB" dirty="0" smtClean="0"/>
              <a:t>Using an approximate pitch length </a:t>
            </a:r>
            <a:r>
              <a:rPr lang="en-US" dirty="0" smtClean="0"/>
              <a:t>of 16.193 mm </a:t>
            </a:r>
            <a:r>
              <a:rPr lang="en-GB" dirty="0" smtClean="0"/>
              <a:t>for each phase:</a:t>
            </a:r>
          </a:p>
          <a:p>
            <a:pPr lvl="1"/>
            <a:r>
              <a:rPr lang="en-GB" dirty="0"/>
              <a:t>Phase 1 -&gt; </a:t>
            </a:r>
            <a:r>
              <a:rPr lang="en-US" dirty="0" smtClean="0"/>
              <a:t>17.659 </a:t>
            </a:r>
            <a:r>
              <a:rPr lang="en-US" dirty="0" err="1" smtClean="0"/>
              <a:t>deg</a:t>
            </a:r>
            <a:r>
              <a:rPr lang="en-US" dirty="0" smtClean="0"/>
              <a:t> (0.219 </a:t>
            </a:r>
            <a:r>
              <a:rPr lang="en-US" dirty="0" err="1" smtClean="0"/>
              <a:t>deg</a:t>
            </a:r>
            <a:r>
              <a:rPr lang="en-US" dirty="0" smtClean="0"/>
              <a:t> error)</a:t>
            </a:r>
            <a:endParaRPr lang="en-GB" dirty="0" smtClean="0"/>
          </a:p>
          <a:p>
            <a:pPr lvl="1"/>
            <a:r>
              <a:rPr lang="en-GB" dirty="0"/>
              <a:t>Phase </a:t>
            </a:r>
            <a:r>
              <a:rPr lang="en-GB" dirty="0" smtClean="0"/>
              <a:t>2 -&gt; </a:t>
            </a:r>
            <a:r>
              <a:rPr lang="en-US" dirty="0" smtClean="0"/>
              <a:t>17.44 </a:t>
            </a:r>
            <a:r>
              <a:rPr lang="en-US" dirty="0" err="1" smtClean="0"/>
              <a:t>deg</a:t>
            </a:r>
            <a:r>
              <a:rPr lang="en-US" dirty="0" smtClean="0"/>
              <a:t> (0 </a:t>
            </a:r>
            <a:r>
              <a:rPr lang="en-US" dirty="0" err="1" smtClean="0"/>
              <a:t>deg</a:t>
            </a:r>
            <a:r>
              <a:rPr lang="en-US" dirty="0" smtClean="0"/>
              <a:t> error)</a:t>
            </a:r>
            <a:endParaRPr lang="en-GB" dirty="0" smtClean="0"/>
          </a:p>
          <a:p>
            <a:pPr lvl="1"/>
            <a:r>
              <a:rPr lang="en-GB" dirty="0"/>
              <a:t>Phase </a:t>
            </a:r>
            <a:r>
              <a:rPr lang="en-GB" dirty="0" smtClean="0"/>
              <a:t>3 -&gt; </a:t>
            </a:r>
            <a:r>
              <a:rPr lang="en-US" dirty="0" smtClean="0"/>
              <a:t>17.313 </a:t>
            </a:r>
            <a:r>
              <a:rPr lang="en-US" dirty="0" err="1" smtClean="0"/>
              <a:t>deg</a:t>
            </a:r>
            <a:r>
              <a:rPr lang="en-US" dirty="0" smtClean="0"/>
              <a:t> (0.127 </a:t>
            </a:r>
            <a:r>
              <a:rPr lang="en-US" dirty="0" err="1" smtClean="0"/>
              <a:t>deg</a:t>
            </a:r>
            <a:r>
              <a:rPr lang="en-US" dirty="0" smtClean="0"/>
              <a:t> error</a:t>
            </a:r>
            <a:r>
              <a:rPr lang="en-US" b="1" dirty="0" smtClean="0"/>
              <a:t>)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3" t="16249" r="18750" b="15834"/>
          <a:stretch/>
        </p:blipFill>
        <p:spPr bwMode="auto">
          <a:xfrm>
            <a:off x="3048000" y="4191000"/>
            <a:ext cx="2989331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440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93035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Model of cable by several 2D slices</a:t>
            </a:r>
            <a:endParaRPr lang="en-GB" dirty="0"/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429888" y="914400"/>
            <a:ext cx="8180713" cy="5638926"/>
            <a:chOff x="15113988" y="7938814"/>
            <a:chExt cx="13634521" cy="939820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13990" y="13153094"/>
              <a:ext cx="4161510" cy="41760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20049" y="13171761"/>
              <a:ext cx="4148203" cy="4143357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66175" y="13149844"/>
              <a:ext cx="4182334" cy="4187179"/>
            </a:xfrm>
            <a:prstGeom prst="rect">
              <a:avLst/>
            </a:prstGeom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9295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75818" y="7938814"/>
              <a:ext cx="10863854" cy="5532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8" name="Straight Connector 27"/>
            <p:cNvCxnSpPr>
              <a:stCxn id="19" idx="0"/>
              <a:endCxn id="19" idx="2"/>
            </p:cNvCxnSpPr>
            <p:nvPr/>
          </p:nvCxnSpPr>
          <p:spPr>
            <a:xfrm>
              <a:off x="17194745" y="13153089"/>
              <a:ext cx="0" cy="4176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1894149" y="13139069"/>
              <a:ext cx="0" cy="4176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6657341" y="13139075"/>
              <a:ext cx="0" cy="4176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6200000">
              <a:off x="17202011" y="13127026"/>
              <a:ext cx="0" cy="41760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6200000">
              <a:off x="21908071" y="13127024"/>
              <a:ext cx="0" cy="41760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>
              <a:off x="26644475" y="13124565"/>
              <a:ext cx="0" cy="41760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7858605" y="15967390"/>
              <a:ext cx="1431430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99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00FF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FF00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2400" i="1" dirty="0">
                <a:solidFill>
                  <a:srgbClr val="FF0000"/>
                </a:solidFill>
                <a:effectLst>
                  <a:glow rad="4318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2566104" y="15967390"/>
              <a:ext cx="1429990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99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00FF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FF00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2400" i="1" dirty="0">
                <a:solidFill>
                  <a:srgbClr val="FF0000"/>
                </a:solidFill>
                <a:effectLst>
                  <a:glow rad="4318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7315811" y="15967390"/>
              <a:ext cx="1416688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99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00FF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FF00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2400" i="1" dirty="0">
                <a:solidFill>
                  <a:srgbClr val="FF0000"/>
                </a:solidFill>
                <a:effectLst>
                  <a:glow rad="4318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H="1">
              <a:off x="17194873" y="12443836"/>
              <a:ext cx="862066" cy="1108371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25781186" y="12505401"/>
              <a:ext cx="773269" cy="1046795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21889486" y="12505407"/>
              <a:ext cx="0" cy="1046795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9620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93035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Model of cable by several 2D slices</a:t>
            </a:r>
            <a:endParaRPr lang="en-GB" dirty="0"/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429888" y="914400"/>
            <a:ext cx="8180713" cy="5638926"/>
            <a:chOff x="15113988" y="7938814"/>
            <a:chExt cx="13634521" cy="939820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13990" y="13153094"/>
              <a:ext cx="4161510" cy="41760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20049" y="13171761"/>
              <a:ext cx="4148203" cy="4143357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66175" y="13149844"/>
              <a:ext cx="4182334" cy="4187179"/>
            </a:xfrm>
            <a:prstGeom prst="rect">
              <a:avLst/>
            </a:prstGeom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9295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75818" y="7938814"/>
              <a:ext cx="10863854" cy="5532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8" name="Straight Connector 27"/>
            <p:cNvCxnSpPr>
              <a:stCxn id="19" idx="0"/>
              <a:endCxn id="19" idx="2"/>
            </p:cNvCxnSpPr>
            <p:nvPr/>
          </p:nvCxnSpPr>
          <p:spPr>
            <a:xfrm>
              <a:off x="17194745" y="13153089"/>
              <a:ext cx="0" cy="4176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1894149" y="13139069"/>
              <a:ext cx="0" cy="4176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6657341" y="13139075"/>
              <a:ext cx="0" cy="4176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6200000">
              <a:off x="17202011" y="13127026"/>
              <a:ext cx="0" cy="41760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6200000">
              <a:off x="21908071" y="13127024"/>
              <a:ext cx="0" cy="41760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>
              <a:off x="26644475" y="13124565"/>
              <a:ext cx="0" cy="41760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7858605" y="15967390"/>
              <a:ext cx="1431430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99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00FF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FF00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2400" i="1" dirty="0">
                <a:solidFill>
                  <a:srgbClr val="FF0000"/>
                </a:solidFill>
                <a:effectLst>
                  <a:glow rad="4318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2566104" y="15967390"/>
              <a:ext cx="1429990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99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00FF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FF00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2400" i="1" dirty="0">
                <a:solidFill>
                  <a:srgbClr val="FF0000"/>
                </a:solidFill>
                <a:effectLst>
                  <a:glow rad="4318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7315811" y="15967390"/>
              <a:ext cx="1416688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99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00FF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sz="2400" i="1" dirty="0" smtClean="0"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i="1" dirty="0" smtClean="0">
                  <a:solidFill>
                    <a:srgbClr val="FF0000"/>
                  </a:solidFill>
                  <a:effectLst>
                    <a:glow rad="431800">
                      <a:schemeClr val="bg1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2400" i="1" dirty="0">
                <a:solidFill>
                  <a:srgbClr val="FF0000"/>
                </a:solidFill>
                <a:effectLst>
                  <a:glow rad="4318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H="1">
              <a:off x="17194873" y="12443836"/>
              <a:ext cx="862066" cy="1108371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25781186" y="12505401"/>
              <a:ext cx="773269" cy="1046795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21889486" y="12505407"/>
              <a:ext cx="0" cy="1046795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299935" y="1143000"/>
            <a:ext cx="21341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2.5-D</a:t>
            </a:r>
            <a:endParaRPr lang="en-US" sz="54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76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93035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Model of cable by two 2-D slices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6593435" cy="416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34517" y="60198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 </a:t>
            </a:r>
            <a:r>
              <a:rPr lang="en-US" dirty="0" err="1"/>
              <a:t>Nakahata</a:t>
            </a:r>
            <a:r>
              <a:rPr lang="en-US" dirty="0"/>
              <a:t> and N </a:t>
            </a:r>
            <a:r>
              <a:rPr lang="en-US" dirty="0" err="1" smtClean="0"/>
              <a:t>Amemiya</a:t>
            </a:r>
            <a:r>
              <a:rPr lang="en-US" dirty="0" smtClean="0"/>
              <a:t> </a:t>
            </a:r>
            <a:r>
              <a:rPr lang="fr-FR" dirty="0" err="1"/>
              <a:t>Supercond</a:t>
            </a:r>
            <a:r>
              <a:rPr lang="fr-FR" dirty="0"/>
              <a:t>. </a:t>
            </a:r>
            <a:r>
              <a:rPr lang="fr-FR" dirty="0" err="1"/>
              <a:t>Sci</a:t>
            </a:r>
            <a:r>
              <a:rPr lang="fr-FR" dirty="0"/>
              <a:t>. </a:t>
            </a:r>
            <a:r>
              <a:rPr lang="fr-FR" dirty="0" err="1"/>
              <a:t>Technol</a:t>
            </a:r>
            <a:r>
              <a:rPr lang="fr-FR" dirty="0"/>
              <a:t>. 21 (2008) 015007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93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Takes into account the different relative position of tapes along length (as a result of the pitch)</a:t>
            </a:r>
            <a:endParaRPr lang="en-GB" dirty="0"/>
          </a:p>
          <a:p>
            <a:r>
              <a:rPr lang="en-GB" dirty="0"/>
              <a:t>Good results expected for low pitch angles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Neglects axial field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Manageable computing time (per slice)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199" y="427038"/>
            <a:ext cx="8393035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Model of cable by subsequent 2D slices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60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800" y="76200"/>
            <a:ext cx="8305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Magnetic flux density and </a:t>
            </a:r>
            <a:endParaRPr lang="en-US" sz="4000" b="1" dirty="0" smtClean="0"/>
          </a:p>
          <a:p>
            <a:pPr algn="ctr"/>
            <a:r>
              <a:rPr lang="en-US" sz="4000" b="1" dirty="0" smtClean="0"/>
              <a:t>Normalized </a:t>
            </a:r>
            <a:r>
              <a:rPr lang="en-US" sz="4000" b="1" dirty="0"/>
              <a:t>current </a:t>
            </a:r>
            <a:r>
              <a:rPr lang="en-US" sz="4000" b="1" dirty="0" smtClean="0"/>
              <a:t>density</a:t>
            </a:r>
            <a:endParaRPr lang="en-US" sz="4000" dirty="0"/>
          </a:p>
        </p:txBody>
      </p:sp>
      <p:grpSp>
        <p:nvGrpSpPr>
          <p:cNvPr id="2" name="Group 1"/>
          <p:cNvGrpSpPr/>
          <p:nvPr/>
        </p:nvGrpSpPr>
        <p:grpSpPr>
          <a:xfrm>
            <a:off x="524800" y="1447800"/>
            <a:ext cx="8009602" cy="5371058"/>
            <a:chOff x="524800" y="1447800"/>
            <a:chExt cx="8009602" cy="5371058"/>
          </a:xfrm>
        </p:grpSpPr>
        <p:pic>
          <p:nvPicPr>
            <p:cNvPr id="3074" name="plotgroup_pg7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457" y="1447800"/>
              <a:ext cx="3900243" cy="2928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3" name="plotgroup_pg72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4159" y="1551212"/>
              <a:ext cx="3900243" cy="2928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4734482"/>
              <a:ext cx="5673166" cy="1896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800" y="4546742"/>
              <a:ext cx="2264208" cy="227211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6200778" y="4734482"/>
              <a:ext cx="1" cy="1888568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38100" y="6546716"/>
            <a:ext cx="5418800" cy="2721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Using H-formulation, Brambilla et al. SUST 20-1 (2007)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4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76200"/>
            <a:ext cx="8305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Magnetic flux density and </a:t>
            </a:r>
            <a:endParaRPr lang="en-US" sz="4000" b="1" dirty="0" smtClean="0"/>
          </a:p>
          <a:p>
            <a:pPr algn="ctr"/>
            <a:r>
              <a:rPr lang="en-US" sz="4000" b="1" dirty="0" smtClean="0"/>
              <a:t>Normalized </a:t>
            </a:r>
            <a:r>
              <a:rPr lang="en-US" sz="4000" b="1" dirty="0"/>
              <a:t>current </a:t>
            </a:r>
            <a:r>
              <a:rPr lang="en-US" sz="4000" b="1" dirty="0" smtClean="0"/>
              <a:t>density</a:t>
            </a:r>
            <a:endParaRPr lang="en-US" sz="4000" dirty="0"/>
          </a:p>
        </p:txBody>
      </p:sp>
      <p:grpSp>
        <p:nvGrpSpPr>
          <p:cNvPr id="7" name="Group 6"/>
          <p:cNvGrpSpPr/>
          <p:nvPr/>
        </p:nvGrpSpPr>
        <p:grpSpPr>
          <a:xfrm>
            <a:off x="524800" y="1447800"/>
            <a:ext cx="8011178" cy="5371058"/>
            <a:chOff x="524800" y="1447800"/>
            <a:chExt cx="8011178" cy="5371058"/>
          </a:xfrm>
        </p:grpSpPr>
        <p:pic>
          <p:nvPicPr>
            <p:cNvPr id="3078" name="plotgroup_pg34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457" y="1447800"/>
              <a:ext cx="3900243" cy="2928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7" name="plotgroup_pg29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5735" y="1447800"/>
              <a:ext cx="3900243" cy="2928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4734482"/>
              <a:ext cx="5673166" cy="1896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800" y="4546742"/>
              <a:ext cx="2264208" cy="227211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5" name="Straight Connector 24"/>
            <p:cNvCxnSpPr/>
            <p:nvPr/>
          </p:nvCxnSpPr>
          <p:spPr>
            <a:xfrm>
              <a:off x="7086599" y="4734482"/>
              <a:ext cx="1" cy="1888568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38100" y="6546716"/>
            <a:ext cx="5418800" cy="2721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Using H-formulation, Brambilla et al. SUST 20-1 (2007)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76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800" y="76200"/>
            <a:ext cx="8305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Magnetic flux density and </a:t>
            </a:r>
            <a:endParaRPr lang="en-US" sz="4000" b="1" dirty="0" smtClean="0"/>
          </a:p>
          <a:p>
            <a:pPr algn="ctr"/>
            <a:r>
              <a:rPr lang="en-US" sz="4000" b="1" dirty="0" smtClean="0"/>
              <a:t>Normalized </a:t>
            </a:r>
            <a:r>
              <a:rPr lang="en-US" sz="4000" b="1" dirty="0"/>
              <a:t>current </a:t>
            </a:r>
            <a:r>
              <a:rPr lang="en-US" sz="4000" b="1" dirty="0" smtClean="0"/>
              <a:t>density</a:t>
            </a:r>
            <a:endParaRPr lang="en-US" sz="4000" dirty="0"/>
          </a:p>
        </p:txBody>
      </p:sp>
      <p:grpSp>
        <p:nvGrpSpPr>
          <p:cNvPr id="2" name="Group 1"/>
          <p:cNvGrpSpPr/>
          <p:nvPr/>
        </p:nvGrpSpPr>
        <p:grpSpPr>
          <a:xfrm>
            <a:off x="524800" y="1447800"/>
            <a:ext cx="8009600" cy="5371058"/>
            <a:chOff x="524800" y="1447800"/>
            <a:chExt cx="8009600" cy="5371058"/>
          </a:xfrm>
        </p:grpSpPr>
        <p:pic>
          <p:nvPicPr>
            <p:cNvPr id="3076" name="plotgroup_pg69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172" y="1447800"/>
              <a:ext cx="3900243" cy="2928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lotgroup_pg7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4157" y="1545770"/>
              <a:ext cx="3900243" cy="2928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4734482"/>
              <a:ext cx="5673166" cy="1896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800" y="4546742"/>
              <a:ext cx="2264208" cy="227211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7985760" y="4717522"/>
              <a:ext cx="1" cy="1888568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38100" y="6546716"/>
            <a:ext cx="5418800" cy="2721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Using H-formulation, Brambilla et al. SUST 20-1 (2007)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4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83695" y="72606"/>
            <a:ext cx="8921456" cy="1239255"/>
            <a:chOff x="18886265" y="16402405"/>
            <a:chExt cx="9955353" cy="1347692"/>
          </a:xfrm>
        </p:grpSpPr>
        <p:sp>
          <p:nvSpPr>
            <p:cNvPr id="26" name="TextBox 25"/>
            <p:cNvSpPr txBox="1"/>
            <p:nvPr/>
          </p:nvSpPr>
          <p:spPr>
            <a:xfrm>
              <a:off x="20165075" y="17181094"/>
              <a:ext cx="7781925" cy="569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kern="0" dirty="0" smtClean="0">
                  <a:latin typeface="+mj-lt"/>
                  <a:ea typeface="+mj-ea"/>
                  <a:cs typeface="+mj-cs"/>
                </a:rPr>
                <a:t>Surface: |B| (mT)    Streamlines</a:t>
              </a:r>
              <a:r>
                <a:rPr lang="en-US" sz="2800" kern="0" dirty="0" smtClean="0">
                  <a:latin typeface="+mj-lt"/>
                  <a:ea typeface="+mj-ea"/>
                  <a:cs typeface="+mj-cs"/>
                  <a:sym typeface="Wingdings" panose="05000000000000000000" pitchFamily="2" charset="2"/>
                </a:rPr>
                <a:t>: (B1,B2)</a:t>
              </a:r>
              <a:endParaRPr lang="en-US" sz="2800" kern="0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9" name="Title 1"/>
            <p:cNvSpPr txBox="1">
              <a:spLocks/>
            </p:cNvSpPr>
            <p:nvPr/>
          </p:nvSpPr>
          <p:spPr bwMode="auto">
            <a:xfrm>
              <a:off x="18886265" y="16402405"/>
              <a:ext cx="9955353" cy="807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anchor="b" anchorCtr="0" compatLnSpc="1">
              <a:prstTxWarp prst="textNoShape">
                <a:avLst/>
              </a:prstTxWarp>
              <a:noAutofit/>
            </a:bodyPr>
            <a:lstStyle>
              <a:lvl1pPr algn="l" defTabSz="4176713" rtl="0" eaLnBrk="1" fontAlgn="base" hangingPunct="1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defTabSz="4176713" rtl="0" eaLnBrk="1" fontAlgn="base" hangingPunct="1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Arial" charset="0"/>
                </a:defRPr>
              </a:lvl2pPr>
              <a:lvl3pPr algn="l" defTabSz="4176713" rtl="0" eaLnBrk="1" fontAlgn="base" hangingPunct="1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Arial" charset="0"/>
                </a:defRPr>
              </a:lvl3pPr>
              <a:lvl4pPr algn="l" defTabSz="4176713" rtl="0" eaLnBrk="1" fontAlgn="base" hangingPunct="1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Arial" charset="0"/>
                </a:defRPr>
              </a:lvl4pPr>
              <a:lvl5pPr algn="l" defTabSz="4176713" rtl="0" eaLnBrk="1" fontAlgn="base" hangingPunct="1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Arial" charset="0"/>
                </a:defRPr>
              </a:lvl5pPr>
              <a:lvl6pPr marL="457200" algn="l" defTabSz="4176713" rtl="0" eaLnBrk="1" fontAlgn="base" hangingPunct="1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Arial" charset="0"/>
                </a:defRPr>
              </a:lvl6pPr>
              <a:lvl7pPr marL="914400" algn="l" defTabSz="4176713" rtl="0" eaLnBrk="1" fontAlgn="base" hangingPunct="1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Arial" charset="0"/>
                </a:defRPr>
              </a:lvl7pPr>
              <a:lvl8pPr marL="1371600" algn="l" defTabSz="4176713" rtl="0" eaLnBrk="1" fontAlgn="base" hangingPunct="1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Arial" charset="0"/>
                </a:defRPr>
              </a:lvl8pPr>
              <a:lvl9pPr marL="1828800" algn="l" defTabSz="4176713" rtl="0" eaLnBrk="1" fontAlgn="base" hangingPunct="1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sz="4000" b="0" kern="0" dirty="0" smtClean="0"/>
                <a:t>Magnetic </a:t>
              </a:r>
              <a:r>
                <a:rPr lang="en-GB" sz="4000" b="0" kern="0" dirty="0"/>
                <a:t>f</a:t>
              </a:r>
              <a:r>
                <a:rPr lang="en-GB" sz="4000" b="0" kern="0" dirty="0" smtClean="0"/>
                <a:t>ield profile in different slices</a:t>
              </a:r>
              <a:endParaRPr lang="en-GB" sz="4000" b="0" kern="0" dirty="0"/>
            </a:p>
          </p:txBody>
        </p:sp>
      </p:grp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8" t="7793" r="31009" b="5548"/>
          <a:stretch/>
        </p:blipFill>
        <p:spPr bwMode="auto">
          <a:xfrm>
            <a:off x="6611353" y="1754596"/>
            <a:ext cx="2460458" cy="273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5" t="7232" r="30491" b="6234"/>
          <a:stretch/>
        </p:blipFill>
        <p:spPr bwMode="auto">
          <a:xfrm>
            <a:off x="1600197" y="1753667"/>
            <a:ext cx="2442411" cy="270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3" t="6972" r="30109" b="6009"/>
          <a:stretch/>
        </p:blipFill>
        <p:spPr bwMode="auto">
          <a:xfrm>
            <a:off x="4086728" y="1752600"/>
            <a:ext cx="2472489" cy="270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backgroundMark x1="25273" y1="35801" x2="25273" y2="35801"/>
                        <a14:backgroundMark x1="25091" y1="35922" x2="25091" y2="35922"/>
                        <a14:backgroundMark x1="72364" y1="4369" x2="72364" y2="4369"/>
                        <a14:backgroundMark x1="87091" y1="5218" x2="87091" y2="5218"/>
                        <a14:backgroundMark x1="83182" y1="9709" x2="83182" y2="9709"/>
                        <a14:backgroundMark x1="79091" y1="5947" x2="90818" y2="18325"/>
                        <a14:backgroundMark x1="90273" y1="45146" x2="94091" y2="21723"/>
                        <a14:backgroundMark x1="54818" y1="23786" x2="70545" y2="61408"/>
                        <a14:backgroundMark x1="57000" y1="32767" x2="57000" y2="32767"/>
                        <a14:backgroundMark x1="56364" y1="31917" x2="56364" y2="31917"/>
                        <a14:backgroundMark x1="56182" y1="31432" x2="56182" y2="31432"/>
                        <a14:backgroundMark x1="55636" y1="30947" x2="55636" y2="30947"/>
                        <a14:backgroundMark x1="61364" y1="42718" x2="61364" y2="42718"/>
                        <a14:backgroundMark x1="64273" y1="53519" x2="64273" y2="53519"/>
                        <a14:backgroundMark x1="58000" y1="35194" x2="58000" y2="35194"/>
                        <a14:backgroundMark x1="64000" y1="52670" x2="64000" y2="52670"/>
                        <a14:backgroundMark x1="64273" y1="54126" x2="64273" y2="541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04756">
            <a:off x="-1003161" y="2626458"/>
            <a:ext cx="3632993" cy="272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040" y="4427899"/>
            <a:ext cx="7040921" cy="235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2845871" y="4456588"/>
            <a:ext cx="4341397" cy="1545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364500" y="4303807"/>
            <a:ext cx="2373227" cy="15465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841582" y="4352139"/>
            <a:ext cx="388018" cy="1219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7184055" y="4465509"/>
            <a:ext cx="1" cy="21945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7698740" y="4467449"/>
            <a:ext cx="1" cy="21945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8244840" y="4467449"/>
            <a:ext cx="1" cy="21945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148840" y="5567869"/>
            <a:ext cx="67665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011" y="1314983"/>
            <a:ext cx="76962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" y="4454210"/>
            <a:ext cx="2209442" cy="221715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480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" name="Pie 3"/>
          <p:cNvSpPr/>
          <p:nvPr/>
        </p:nvSpPr>
        <p:spPr>
          <a:xfrm>
            <a:off x="2209800" y="1371600"/>
            <a:ext cx="5029200" cy="5029200"/>
          </a:xfrm>
          <a:prstGeom prst="pie">
            <a:avLst>
              <a:gd name="adj1" fmla="val 4135224"/>
              <a:gd name="adj2" fmla="val 11300447"/>
            </a:avLst>
          </a:prstGeom>
          <a:ln w="38100">
            <a:solidFill>
              <a:srgbClr val="0000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Pie 9"/>
          <p:cNvSpPr/>
          <p:nvPr/>
        </p:nvSpPr>
        <p:spPr>
          <a:xfrm>
            <a:off x="2209800" y="1371600"/>
            <a:ext cx="5029200" cy="5029200"/>
          </a:xfrm>
          <a:prstGeom prst="pie">
            <a:avLst>
              <a:gd name="adj1" fmla="val 11334030"/>
              <a:gd name="adj2" fmla="val 1616833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Pie 10"/>
          <p:cNvSpPr/>
          <p:nvPr/>
        </p:nvSpPr>
        <p:spPr>
          <a:xfrm rot="7623541">
            <a:off x="2209800" y="1383475"/>
            <a:ext cx="5029200" cy="5029200"/>
          </a:xfrm>
          <a:prstGeom prst="pie">
            <a:avLst>
              <a:gd name="adj1" fmla="val 8571968"/>
              <a:gd name="adj2" fmla="val 18139486"/>
            </a:avLst>
          </a:prstGeom>
          <a:ln w="28575">
            <a:solidFill>
              <a:srgbClr val="00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9036" y="2592779"/>
            <a:ext cx="24037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Geometrical model </a:t>
            </a:r>
            <a:r>
              <a:rPr lang="en-US" sz="2800" b="1" dirty="0" smtClean="0"/>
              <a:t>for </a:t>
            </a:r>
          </a:p>
          <a:p>
            <a:pPr algn="ctr"/>
            <a:r>
              <a:rPr lang="en-US" sz="2800" b="1" dirty="0" smtClean="0"/>
              <a:t>3-phase </a:t>
            </a:r>
            <a:r>
              <a:rPr lang="en-US" sz="2800" b="1" dirty="0"/>
              <a:t>cables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0" y="4025205"/>
            <a:ext cx="259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Electromagnetic model for </a:t>
            </a:r>
            <a:r>
              <a:rPr lang="en-US" sz="2800" b="1" dirty="0" smtClean="0"/>
              <a:t>    coaxial </a:t>
            </a:r>
          </a:p>
          <a:p>
            <a:pPr algn="ctr"/>
            <a:r>
              <a:rPr lang="en-US" sz="2800" b="1" dirty="0" smtClean="0"/>
              <a:t>cables</a:t>
            </a:r>
            <a:endParaRPr lang="en-US" sz="2800" b="1" dirty="0"/>
          </a:p>
        </p:txBody>
      </p:sp>
      <p:sp>
        <p:nvSpPr>
          <p:cNvPr id="14" name="Arc 13"/>
          <p:cNvSpPr/>
          <p:nvPr/>
        </p:nvSpPr>
        <p:spPr>
          <a:xfrm>
            <a:off x="1993075" y="1131125"/>
            <a:ext cx="5486400" cy="5486400"/>
          </a:xfrm>
          <a:prstGeom prst="arc">
            <a:avLst>
              <a:gd name="adj1" fmla="val 19164263"/>
              <a:gd name="adj2" fmla="val 13152676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96792">
            <a:off x="6318209" y="1501670"/>
            <a:ext cx="2926643" cy="150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lotgroup_pg7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4798676"/>
            <a:ext cx="2438402" cy="183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4" t="15622" r="21834" b="15140"/>
          <a:stretch/>
        </p:blipFill>
        <p:spPr>
          <a:xfrm>
            <a:off x="304800" y="533400"/>
            <a:ext cx="3111282" cy="2868148"/>
          </a:xfrm>
          <a:prstGeom prst="rect">
            <a:avLst/>
          </a:prstGeom>
        </p:spPr>
      </p:pic>
      <p:pic>
        <p:nvPicPr>
          <p:cNvPr id="19" name="plotgroup_pg7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98676"/>
            <a:ext cx="2438402" cy="183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473036" y="2703493"/>
            <a:ext cx="24037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Extension to CICC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1681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Assessing the need for several slices</a:t>
            </a:r>
            <a:endParaRPr lang="en-GB" sz="4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91235"/>
            <a:ext cx="8229600" cy="4872318"/>
          </a:xfrm>
        </p:spPr>
        <p:txBody>
          <a:bodyPr>
            <a:normAutofit/>
          </a:bodyPr>
          <a:lstStyle/>
          <a:p>
            <a:r>
              <a:rPr lang="en-GB" dirty="0" smtClean="0"/>
              <a:t>Magnetic field is almost azimuthal in the inter-phase region:</a:t>
            </a:r>
          </a:p>
          <a:p>
            <a:pPr lvl="1"/>
            <a:r>
              <a:rPr lang="en-GB" dirty="0" smtClean="0"/>
              <a:t>For several time steps and several slice positions</a:t>
            </a:r>
          </a:p>
        </p:txBody>
      </p:sp>
    </p:spTree>
    <p:extLst>
      <p:ext uri="{BB962C8B-B14F-4D97-AF65-F5344CB8AC3E}">
        <p14:creationId xmlns:p14="http://schemas.microsoft.com/office/powerpoint/2010/main" val="218021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Assessing the need for several slices</a:t>
            </a:r>
            <a:endParaRPr lang="en-GB" sz="4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91235"/>
            <a:ext cx="8229600" cy="487231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Magnetic field is almost azimuthal in the inter-phase region: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For several time steps and several slice positions</a:t>
            </a:r>
          </a:p>
          <a:p>
            <a:r>
              <a:rPr lang="en-GB" dirty="0" smtClean="0"/>
              <a:t>Computed AC losses using several slices (3-5) provided estimates with less than 0.5% variation.</a:t>
            </a:r>
          </a:p>
        </p:txBody>
      </p:sp>
    </p:spTree>
    <p:extLst>
      <p:ext uri="{BB962C8B-B14F-4D97-AF65-F5344CB8AC3E}">
        <p14:creationId xmlns:p14="http://schemas.microsoft.com/office/powerpoint/2010/main" val="411901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Assessing the need for several slices</a:t>
            </a:r>
            <a:endParaRPr lang="en-GB" sz="4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91235"/>
            <a:ext cx="8229600" cy="487231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Magnetic field is almost azimuthal in the inter-phase region: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For several time steps and several slice positions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Computed AC losses using several slices (3-5) provided estimates with less than 0.5% variation.</a:t>
            </a:r>
          </a:p>
          <a:p>
            <a:r>
              <a:rPr lang="en-GB" dirty="0" smtClean="0"/>
              <a:t>One slice can provide accurate estimates.</a:t>
            </a:r>
          </a:p>
          <a:p>
            <a:pPr lvl="1"/>
            <a:r>
              <a:rPr lang="en-GB" dirty="0" smtClean="0"/>
              <a:t>Fast time to solution.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444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04" y="1148890"/>
            <a:ext cx="5157695" cy="5175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019800" y="1600200"/>
            <a:ext cx="3124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Ic of all tapes is assumed to be equal  to 170 A, then the corresponding Ic per phase is: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X 170 A = 3740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X 170 A = 4420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X 170 A = 5100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Ic         13260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Cable’s Ic is limited by the capacity of phase “a”.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Original design: 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495800" y="3962400"/>
            <a:ext cx="91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22</a:t>
            </a:r>
          </a:p>
          <a:p>
            <a:r>
              <a:rPr lang="en-US" sz="2400" b="1" dirty="0">
                <a:effectLst>
                  <a:glow rad="635000">
                    <a:schemeClr val="bg1"/>
                  </a:glow>
                </a:effectLst>
              </a:rPr>
              <a:t> </a:t>
            </a:r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  26</a:t>
            </a:r>
          </a:p>
          <a:p>
            <a:r>
              <a:rPr lang="en-US" sz="2400" b="1" dirty="0">
                <a:effectLst>
                  <a:glow rad="635000">
                    <a:schemeClr val="bg1"/>
                  </a:glow>
                </a:effectLst>
              </a:rPr>
              <a:t> </a:t>
            </a:r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     30</a:t>
            </a:r>
            <a:endParaRPr lang="en-US" sz="2400" b="1" dirty="0">
              <a:effectLst>
                <a:glow rad="635000">
                  <a:schemeClr val="bg1"/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52074" y="3352024"/>
            <a:ext cx="463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1</a:t>
            </a:r>
            <a:endParaRPr lang="en-US" sz="44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5410200" y="3660545"/>
            <a:ext cx="609600" cy="301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5105400" y="3355745"/>
            <a:ext cx="914400" cy="381000"/>
          </a:xfrm>
          <a:prstGeom prst="straightConnector1">
            <a:avLst/>
          </a:prstGeom>
          <a:ln>
            <a:solidFill>
              <a:srgbClr val="00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4724400" y="3127145"/>
            <a:ext cx="1371600" cy="3810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4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04" y="1148890"/>
            <a:ext cx="5157695" cy="5175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019800" y="1363682"/>
            <a:ext cx="312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Ic of each phase is assumed to be equal to that of phase “a” of the original design, then the Ic per phase is: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X 170 A =      3740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X 143.85 A = 3740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X 124.67 A = 3740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Ic              11220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15% less Ic than original design (cheaper design)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Optional design: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52074" y="3352024"/>
            <a:ext cx="463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2</a:t>
            </a:r>
            <a:endParaRPr 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3962400"/>
            <a:ext cx="91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22</a:t>
            </a:r>
          </a:p>
          <a:p>
            <a:r>
              <a:rPr lang="en-US" sz="2400" b="1" dirty="0">
                <a:effectLst>
                  <a:glow rad="635000">
                    <a:schemeClr val="bg1"/>
                  </a:glow>
                </a:effectLst>
              </a:rPr>
              <a:t> </a:t>
            </a:r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  26</a:t>
            </a:r>
          </a:p>
          <a:p>
            <a:r>
              <a:rPr lang="en-US" sz="2400" b="1" dirty="0">
                <a:effectLst>
                  <a:glow rad="635000">
                    <a:schemeClr val="bg1"/>
                  </a:glow>
                </a:effectLst>
              </a:rPr>
              <a:t> </a:t>
            </a:r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     30</a:t>
            </a:r>
            <a:endParaRPr lang="en-US" sz="2400" b="1" dirty="0">
              <a:effectLst>
                <a:glow rad="635000">
                  <a:schemeClr val="bg1"/>
                </a:glow>
              </a:effectLst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410200" y="3660545"/>
            <a:ext cx="609600" cy="301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5105400" y="3355745"/>
            <a:ext cx="914400" cy="381000"/>
          </a:xfrm>
          <a:prstGeom prst="straightConnector1">
            <a:avLst/>
          </a:prstGeom>
          <a:ln>
            <a:solidFill>
              <a:srgbClr val="00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4724400" y="3127145"/>
            <a:ext cx="1371600" cy="3810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97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04" y="1148890"/>
            <a:ext cx="5157695" cy="5175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019800" y="1295400"/>
            <a:ext cx="312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Ic of each phase is assumed to be equal to that of phase “b” of the original design, then the Ic per phase is: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X 201 A =     4420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X 170 A =     4420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X 147.3 A =  4420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Ic             13260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Ic as original design (similar price design)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Optional design: 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52074" y="3352024"/>
            <a:ext cx="463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3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4495800" y="3962400"/>
            <a:ext cx="91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22</a:t>
            </a:r>
          </a:p>
          <a:p>
            <a:r>
              <a:rPr lang="en-US" sz="2400" b="1" dirty="0">
                <a:effectLst>
                  <a:glow rad="635000">
                    <a:schemeClr val="bg1"/>
                  </a:glow>
                </a:effectLst>
              </a:rPr>
              <a:t> </a:t>
            </a:r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  26</a:t>
            </a:r>
          </a:p>
          <a:p>
            <a:r>
              <a:rPr lang="en-US" sz="2400" b="1" dirty="0">
                <a:effectLst>
                  <a:glow rad="635000">
                    <a:schemeClr val="bg1"/>
                  </a:glow>
                </a:effectLst>
              </a:rPr>
              <a:t> </a:t>
            </a:r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     30</a:t>
            </a:r>
            <a:endParaRPr lang="en-US" sz="2400" b="1" dirty="0">
              <a:effectLst>
                <a:glow rad="635000">
                  <a:schemeClr val="bg1"/>
                </a:glow>
              </a:effectLst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410200" y="3660545"/>
            <a:ext cx="609600" cy="301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105400" y="3355745"/>
            <a:ext cx="914400" cy="381000"/>
          </a:xfrm>
          <a:prstGeom prst="straightConnector1">
            <a:avLst/>
          </a:prstGeom>
          <a:ln>
            <a:solidFill>
              <a:srgbClr val="00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724400" y="3127145"/>
            <a:ext cx="1371600" cy="3810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92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AC loss </a:t>
            </a:r>
            <a:r>
              <a:rPr lang="en-US" dirty="0" smtClean="0"/>
              <a:t>in original design</a:t>
            </a:r>
            <a:endParaRPr lang="en-US" dirty="0"/>
          </a:p>
        </p:txBody>
      </p:sp>
      <p:graphicFrame>
        <p:nvGraphicFramePr>
          <p:cNvPr id="16" name="Char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915280"/>
              </p:ext>
            </p:extLst>
          </p:nvPr>
        </p:nvGraphicFramePr>
        <p:xfrm>
          <a:off x="219722" y="762000"/>
          <a:ext cx="8695678" cy="5623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/>
          <p:cNvSpPr txBox="1">
            <a:spLocks noChangeAspect="1"/>
          </p:cNvSpPr>
          <p:nvPr/>
        </p:nvSpPr>
        <p:spPr>
          <a:xfrm>
            <a:off x="1067489" y="914400"/>
            <a:ext cx="7784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/>
              <a:t>         75% Ic         </a:t>
            </a:r>
            <a:r>
              <a:rPr lang="en-US" sz="3600" dirty="0" smtClean="0"/>
              <a:t>            </a:t>
            </a:r>
            <a:r>
              <a:rPr lang="en-US" sz="3600" u="sng" dirty="0" smtClean="0"/>
              <a:t>         90</a:t>
            </a:r>
            <a:r>
              <a:rPr lang="en-US" sz="3600" u="sng" dirty="0"/>
              <a:t>% </a:t>
            </a:r>
            <a:r>
              <a:rPr lang="en-US" sz="3600" u="sng" dirty="0" smtClean="0"/>
              <a:t>Ic        _</a:t>
            </a:r>
            <a:endParaRPr lang="en-US" sz="3600" u="sng" dirty="0"/>
          </a:p>
        </p:txBody>
      </p:sp>
      <p:graphicFrame>
        <p:nvGraphicFramePr>
          <p:cNvPr id="18" name="Table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19344746"/>
              </p:ext>
            </p:extLst>
          </p:nvPr>
        </p:nvGraphicFramePr>
        <p:xfrm>
          <a:off x="1147734" y="6096000"/>
          <a:ext cx="3119466" cy="6096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979201"/>
                <a:gridCol w="1070529"/>
                <a:gridCol w="1069736"/>
              </a:tblGrid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 2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 3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94202707"/>
              </p:ext>
            </p:extLst>
          </p:nvPr>
        </p:nvGraphicFramePr>
        <p:xfrm>
          <a:off x="5333997" y="6096000"/>
          <a:ext cx="3581402" cy="95096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24203"/>
                <a:gridCol w="1229055"/>
                <a:gridCol w="1228144"/>
              </a:tblGrid>
              <a:tr h="9509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 2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 3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0" y="1560731"/>
            <a:ext cx="1981200" cy="4916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53200" y="1560731"/>
            <a:ext cx="2133600" cy="4916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914775" y="3095535"/>
            <a:ext cx="1390650" cy="92333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X 170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X 170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X 170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78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AC loss comparison for other designs</a:t>
            </a:r>
          </a:p>
        </p:txBody>
      </p:sp>
      <p:graphicFrame>
        <p:nvGraphicFramePr>
          <p:cNvPr id="16" name="Char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6187044"/>
              </p:ext>
            </p:extLst>
          </p:nvPr>
        </p:nvGraphicFramePr>
        <p:xfrm>
          <a:off x="219722" y="762000"/>
          <a:ext cx="8695678" cy="5623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/>
          <p:cNvSpPr txBox="1">
            <a:spLocks noChangeAspect="1"/>
          </p:cNvSpPr>
          <p:nvPr/>
        </p:nvSpPr>
        <p:spPr>
          <a:xfrm>
            <a:off x="1067489" y="914400"/>
            <a:ext cx="7784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/>
              <a:t>         75% Ic         </a:t>
            </a:r>
            <a:r>
              <a:rPr lang="en-US" sz="3600" dirty="0" smtClean="0"/>
              <a:t>            </a:t>
            </a:r>
            <a:r>
              <a:rPr lang="en-US" sz="3600" u="sng" dirty="0" smtClean="0"/>
              <a:t>         90</a:t>
            </a:r>
            <a:r>
              <a:rPr lang="en-US" sz="3600" u="sng" dirty="0"/>
              <a:t>% </a:t>
            </a:r>
            <a:r>
              <a:rPr lang="en-US" sz="3600" u="sng" dirty="0" smtClean="0"/>
              <a:t>Ic        _</a:t>
            </a:r>
            <a:endParaRPr lang="en-US" sz="3600" u="sng" dirty="0"/>
          </a:p>
        </p:txBody>
      </p:sp>
      <p:graphicFrame>
        <p:nvGraphicFramePr>
          <p:cNvPr id="18" name="Table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12135215"/>
              </p:ext>
            </p:extLst>
          </p:nvPr>
        </p:nvGraphicFramePr>
        <p:xfrm>
          <a:off x="1147734" y="6096000"/>
          <a:ext cx="3119466" cy="6096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979201"/>
                <a:gridCol w="1070529"/>
                <a:gridCol w="1069736"/>
              </a:tblGrid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 2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 3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56438902"/>
              </p:ext>
            </p:extLst>
          </p:nvPr>
        </p:nvGraphicFramePr>
        <p:xfrm>
          <a:off x="5333997" y="6096000"/>
          <a:ext cx="3581402" cy="95096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24203"/>
                <a:gridCol w="1229055"/>
                <a:gridCol w="1228144"/>
              </a:tblGrid>
              <a:tr h="9509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 2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 3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ounded Rectangular Callout 6"/>
          <p:cNvSpPr/>
          <p:nvPr/>
        </p:nvSpPr>
        <p:spPr>
          <a:xfrm flipH="1">
            <a:off x="1371600" y="2590800"/>
            <a:ext cx="1828800" cy="838200"/>
          </a:xfrm>
          <a:prstGeom prst="wedgeRoundRectCallout">
            <a:avLst>
              <a:gd name="adj1" fmla="val -22609"/>
              <a:gd name="adj2" fmla="val 88577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Cheaper </a:t>
            </a:r>
            <a:endParaRPr lang="en-US" dirty="0" smtClean="0">
              <a:solidFill>
                <a:srgbClr val="00B050"/>
              </a:solidFill>
            </a:endParaRP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(15 % less Ic)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23% more loss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 flipH="1">
            <a:off x="4343400" y="1600200"/>
            <a:ext cx="1828800" cy="838200"/>
          </a:xfrm>
          <a:prstGeom prst="wedgeRoundRectCallout">
            <a:avLst>
              <a:gd name="adj1" fmla="val -87002"/>
              <a:gd name="adj2" fmla="val 5099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Cheaper 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(15 % less Ic)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27% more loss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77000" y="6488668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728357" y="2741244"/>
            <a:ext cx="1681843" cy="92333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X 170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X 143.85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X 124.67 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76600" y="4191000"/>
            <a:ext cx="990599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20002" y="2741244"/>
            <a:ext cx="1066798" cy="3735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AC loss comparison for other designs</a:t>
            </a:r>
          </a:p>
        </p:txBody>
      </p:sp>
      <p:graphicFrame>
        <p:nvGraphicFramePr>
          <p:cNvPr id="16" name="Char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311186"/>
              </p:ext>
            </p:extLst>
          </p:nvPr>
        </p:nvGraphicFramePr>
        <p:xfrm>
          <a:off x="219722" y="762000"/>
          <a:ext cx="8695678" cy="5623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/>
          <p:cNvSpPr txBox="1">
            <a:spLocks noChangeAspect="1"/>
          </p:cNvSpPr>
          <p:nvPr/>
        </p:nvSpPr>
        <p:spPr>
          <a:xfrm>
            <a:off x="1067489" y="914400"/>
            <a:ext cx="7784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/>
              <a:t>         75% Ic         </a:t>
            </a:r>
            <a:r>
              <a:rPr lang="en-US" sz="3600" dirty="0" smtClean="0"/>
              <a:t>            </a:t>
            </a:r>
            <a:r>
              <a:rPr lang="en-US" sz="3600" u="sng" dirty="0" smtClean="0"/>
              <a:t>         90</a:t>
            </a:r>
            <a:r>
              <a:rPr lang="en-US" sz="3600" u="sng" dirty="0"/>
              <a:t>% </a:t>
            </a:r>
            <a:r>
              <a:rPr lang="en-US" sz="3600" u="sng" dirty="0" smtClean="0"/>
              <a:t>Ic        _</a:t>
            </a:r>
            <a:endParaRPr lang="en-US" sz="3600" u="sng" dirty="0"/>
          </a:p>
        </p:txBody>
      </p:sp>
      <p:graphicFrame>
        <p:nvGraphicFramePr>
          <p:cNvPr id="18" name="Table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46633736"/>
              </p:ext>
            </p:extLst>
          </p:nvPr>
        </p:nvGraphicFramePr>
        <p:xfrm>
          <a:off x="1147734" y="6096000"/>
          <a:ext cx="3119466" cy="6096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979201"/>
                <a:gridCol w="1070529"/>
                <a:gridCol w="1069736"/>
              </a:tblGrid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 2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 3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56502599"/>
              </p:ext>
            </p:extLst>
          </p:nvPr>
        </p:nvGraphicFramePr>
        <p:xfrm>
          <a:off x="5333997" y="6096000"/>
          <a:ext cx="3581402" cy="95096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24203"/>
                <a:gridCol w="1229055"/>
                <a:gridCol w="1228144"/>
              </a:tblGrid>
              <a:tr h="9509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 2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 3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ounded Rectangular Callout 6"/>
          <p:cNvSpPr/>
          <p:nvPr/>
        </p:nvSpPr>
        <p:spPr>
          <a:xfrm flipH="1">
            <a:off x="3276600" y="3044536"/>
            <a:ext cx="1828800" cy="838200"/>
          </a:xfrm>
          <a:prstGeom prst="wedgeRoundRectCallout">
            <a:avLst>
              <a:gd name="adj1" fmla="val 18949"/>
              <a:gd name="adj2" fmla="val 10416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Similar price*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(same Ic)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8% less loss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 flipH="1">
            <a:off x="7315200" y="1560731"/>
            <a:ext cx="1828800" cy="838200"/>
          </a:xfrm>
          <a:prstGeom prst="wedgeRoundRectCallout">
            <a:avLst>
              <a:gd name="adj1" fmla="val -7132"/>
              <a:gd name="adj2" fmla="val 119857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Similar </a:t>
            </a:r>
            <a:r>
              <a:rPr lang="en-US" dirty="0" smtClean="0">
                <a:solidFill>
                  <a:schemeClr val="tx1"/>
                </a:solidFill>
              </a:rPr>
              <a:t>price*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(same Ic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11% less loss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77000" y="6488668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769178" y="1817914"/>
            <a:ext cx="1681843" cy="92333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X 201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X 170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X 147.3 A</a:t>
            </a:r>
          </a:p>
        </p:txBody>
      </p:sp>
    </p:spTree>
    <p:extLst>
      <p:ext uri="{BB962C8B-B14F-4D97-AF65-F5344CB8AC3E}">
        <p14:creationId xmlns:p14="http://schemas.microsoft.com/office/powerpoint/2010/main" val="128899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AC loss comparison for other designs</a:t>
            </a:r>
          </a:p>
        </p:txBody>
      </p:sp>
      <p:graphicFrame>
        <p:nvGraphicFramePr>
          <p:cNvPr id="16" name="Char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3483191"/>
              </p:ext>
            </p:extLst>
          </p:nvPr>
        </p:nvGraphicFramePr>
        <p:xfrm>
          <a:off x="219722" y="762000"/>
          <a:ext cx="8695678" cy="5623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/>
          <p:cNvSpPr txBox="1">
            <a:spLocks noChangeAspect="1"/>
          </p:cNvSpPr>
          <p:nvPr/>
        </p:nvSpPr>
        <p:spPr>
          <a:xfrm>
            <a:off x="1067489" y="914400"/>
            <a:ext cx="7784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/>
              <a:t>         75% Ic         </a:t>
            </a:r>
            <a:r>
              <a:rPr lang="en-US" sz="3600" dirty="0" smtClean="0"/>
              <a:t>            </a:t>
            </a:r>
            <a:r>
              <a:rPr lang="en-US" sz="3600" u="sng" dirty="0" smtClean="0"/>
              <a:t>         90</a:t>
            </a:r>
            <a:r>
              <a:rPr lang="en-US" sz="3600" u="sng" dirty="0"/>
              <a:t>% </a:t>
            </a:r>
            <a:r>
              <a:rPr lang="en-US" sz="3600" u="sng" dirty="0" smtClean="0"/>
              <a:t>Ic        _</a:t>
            </a:r>
            <a:endParaRPr lang="en-US" sz="3600" u="sng" dirty="0"/>
          </a:p>
        </p:txBody>
      </p:sp>
      <p:graphicFrame>
        <p:nvGraphicFramePr>
          <p:cNvPr id="18" name="Table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03430905"/>
              </p:ext>
            </p:extLst>
          </p:nvPr>
        </p:nvGraphicFramePr>
        <p:xfrm>
          <a:off x="1147734" y="6096000"/>
          <a:ext cx="3119466" cy="6096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979201"/>
                <a:gridCol w="1070529"/>
                <a:gridCol w="1069736"/>
              </a:tblGrid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 2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 3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42873867"/>
              </p:ext>
            </p:extLst>
          </p:nvPr>
        </p:nvGraphicFramePr>
        <p:xfrm>
          <a:off x="5333997" y="6096000"/>
          <a:ext cx="3581402" cy="95096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24203"/>
                <a:gridCol w="1229055"/>
                <a:gridCol w="1228144"/>
              </a:tblGrid>
              <a:tr h="9509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 2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 3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00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modeler’s dilemma</a:t>
            </a: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" y="609600"/>
            <a:ext cx="4648200" cy="5602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>
                <a:solidFill>
                  <a:srgbClr val="FF0000"/>
                </a:solidFill>
              </a:rPr>
              <a:t>Real </a:t>
            </a:r>
            <a:r>
              <a:rPr lang="en-US" altLang="en-US" dirty="0" smtClean="0"/>
              <a:t>                vs.            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648200" y="609600"/>
            <a:ext cx="4191000" cy="5602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>
                <a:solidFill>
                  <a:srgbClr val="00B050"/>
                </a:solidFill>
              </a:rPr>
              <a:t>Possible</a:t>
            </a:r>
          </a:p>
          <a:p>
            <a:r>
              <a:rPr lang="en-US" altLang="en-US" dirty="0" smtClean="0">
                <a:solidFill>
                  <a:srgbClr val="00B050"/>
                </a:solidFill>
              </a:rPr>
              <a:t>Feasible</a:t>
            </a:r>
          </a:p>
          <a:p>
            <a:r>
              <a:rPr lang="en-US" altLang="en-US" dirty="0" smtClean="0">
                <a:solidFill>
                  <a:srgbClr val="00B050"/>
                </a:solidFill>
              </a:rPr>
              <a:t>Practical</a:t>
            </a:r>
            <a:endParaRPr lang="en-US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94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Optional design:4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6019800" y="1295400"/>
            <a:ext cx="312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</a:rPr>
              <a:t>If the Ic of all tapes is assumed to be equal  to 170 A and 22 tapes are used in each phase, then the corresponding Ic per phase is: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X 170 A = 3740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X 170 A = 3740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X 170 A = 3740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Ic              11220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15% less Ic than original design (cheaper design)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4515" y="1119988"/>
            <a:ext cx="5140809" cy="5153358"/>
            <a:chOff x="394515" y="1119988"/>
            <a:chExt cx="5140809" cy="5153358"/>
          </a:xfrm>
        </p:grpSpPr>
        <p:pic>
          <p:nvPicPr>
            <p:cNvPr id="91" name="Picture 90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40" t="5259" r="16782" b="6124"/>
            <a:stretch/>
          </p:blipFill>
          <p:spPr>
            <a:xfrm>
              <a:off x="2965009" y="1119988"/>
              <a:ext cx="2570315" cy="5149977"/>
            </a:xfrm>
            <a:prstGeom prst="rect">
              <a:avLst/>
            </a:prstGeom>
          </p:spPr>
        </p:pic>
        <p:pic>
          <p:nvPicPr>
            <p:cNvPr id="92" name="Picture 91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40" t="5259" r="16782" b="6124"/>
            <a:stretch/>
          </p:blipFill>
          <p:spPr>
            <a:xfrm flipH="1">
              <a:off x="394515" y="1125075"/>
              <a:ext cx="2569464" cy="5148271"/>
            </a:xfrm>
            <a:prstGeom prst="rect">
              <a:avLst/>
            </a:prstGeom>
          </p:spPr>
        </p:pic>
      </p:grpSp>
      <p:sp>
        <p:nvSpPr>
          <p:cNvPr id="90" name="TextBox 89"/>
          <p:cNvSpPr txBox="1"/>
          <p:nvPr/>
        </p:nvSpPr>
        <p:spPr>
          <a:xfrm>
            <a:off x="2752074" y="3352024"/>
            <a:ext cx="463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4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495800" y="3962400"/>
            <a:ext cx="91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22</a:t>
            </a:r>
          </a:p>
          <a:p>
            <a:r>
              <a:rPr lang="en-US" sz="2400" b="1" dirty="0">
                <a:effectLst>
                  <a:glow rad="635000">
                    <a:schemeClr val="bg1"/>
                  </a:glow>
                </a:effectLst>
              </a:rPr>
              <a:t> </a:t>
            </a:r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  22</a:t>
            </a:r>
          </a:p>
          <a:p>
            <a:r>
              <a:rPr lang="en-US" sz="2400" b="1" dirty="0">
                <a:effectLst>
                  <a:glow rad="635000">
                    <a:schemeClr val="bg1"/>
                  </a:glow>
                </a:effectLst>
              </a:rPr>
              <a:t> </a:t>
            </a:r>
            <a:r>
              <a:rPr lang="en-US" sz="2400" b="1" dirty="0" smtClean="0">
                <a:effectLst>
                  <a:glow rad="635000">
                    <a:schemeClr val="bg1"/>
                  </a:glow>
                </a:effectLst>
              </a:rPr>
              <a:t>     22</a:t>
            </a:r>
            <a:endParaRPr lang="en-US" sz="2400" b="1" dirty="0">
              <a:effectLst>
                <a:glow rad="635000">
                  <a:schemeClr val="bg1"/>
                </a:glow>
              </a:effectLst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 flipH="1">
            <a:off x="5410200" y="3660545"/>
            <a:ext cx="609600" cy="301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H="1">
            <a:off x="5105400" y="3355745"/>
            <a:ext cx="914400" cy="381000"/>
          </a:xfrm>
          <a:prstGeom prst="straightConnector1">
            <a:avLst/>
          </a:prstGeom>
          <a:ln>
            <a:solidFill>
              <a:srgbClr val="00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H="1">
            <a:off x="4724400" y="3127145"/>
            <a:ext cx="1371600" cy="3810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17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Original design:4</a:t>
            </a:r>
            <a:endParaRPr lang="en-US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7391400" cy="5784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819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Original design:4</a:t>
            </a:r>
            <a:endParaRPr lang="en-US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7391400" cy="5784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447800" y="5308937"/>
            <a:ext cx="2971800" cy="101566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in the inter-phase regions is not azimuthal: Several slices needed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22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366629"/>
              </p:ext>
            </p:extLst>
          </p:nvPr>
        </p:nvGraphicFramePr>
        <p:xfrm>
          <a:off x="-12264" y="801469"/>
          <a:ext cx="8855094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>
            <a:spLocks noChangeAspect="1"/>
          </p:cNvSpPr>
          <p:nvPr/>
        </p:nvSpPr>
        <p:spPr>
          <a:xfrm>
            <a:off x="787401" y="801469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/>
              <a:t>           75% Ic         </a:t>
            </a:r>
            <a:r>
              <a:rPr lang="en-US" sz="3600" dirty="0" smtClean="0"/>
              <a:t>          </a:t>
            </a:r>
            <a:r>
              <a:rPr lang="en-US" sz="3600" u="sng" dirty="0" smtClean="0"/>
              <a:t>          90</a:t>
            </a:r>
            <a:r>
              <a:rPr lang="en-US" sz="3600" u="sng" dirty="0"/>
              <a:t>% </a:t>
            </a:r>
            <a:r>
              <a:rPr lang="en-US" sz="3600" u="sng" dirty="0" smtClean="0"/>
              <a:t>Ic           </a:t>
            </a:r>
            <a:r>
              <a:rPr lang="en-US" sz="100" u="sng" dirty="0" smtClean="0"/>
              <a:t>_</a:t>
            </a:r>
            <a:endParaRPr lang="en-US" sz="100" u="sng" dirty="0"/>
          </a:p>
        </p:txBody>
      </p:sp>
      <p:graphicFrame>
        <p:nvGraphicFramePr>
          <p:cNvPr id="13" name="Table 1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25203827"/>
              </p:ext>
            </p:extLst>
          </p:nvPr>
        </p:nvGraphicFramePr>
        <p:xfrm>
          <a:off x="838200" y="6172199"/>
          <a:ext cx="3429001" cy="543791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01509"/>
                <a:gridCol w="876264"/>
                <a:gridCol w="875614"/>
                <a:gridCol w="875614"/>
              </a:tblGrid>
              <a:tr h="5437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#1)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#12)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#21)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28915031"/>
              </p:ext>
            </p:extLst>
          </p:nvPr>
        </p:nvGraphicFramePr>
        <p:xfrm>
          <a:off x="5219701" y="6172199"/>
          <a:ext cx="3526709" cy="533401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24348"/>
                <a:gridCol w="901233"/>
                <a:gridCol w="900564"/>
                <a:gridCol w="900564"/>
              </a:tblGrid>
              <a:tr h="5334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#1)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#12)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#21)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15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Cable with 22 tapes per phase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54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979350"/>
              </p:ext>
            </p:extLst>
          </p:nvPr>
        </p:nvGraphicFramePr>
        <p:xfrm>
          <a:off x="-12264" y="801469"/>
          <a:ext cx="8855094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>
            <a:spLocks noChangeAspect="1"/>
          </p:cNvSpPr>
          <p:nvPr/>
        </p:nvSpPr>
        <p:spPr>
          <a:xfrm>
            <a:off x="787401" y="801469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/>
              <a:t>           75% Ic         </a:t>
            </a:r>
            <a:r>
              <a:rPr lang="en-US" sz="3600" dirty="0" smtClean="0"/>
              <a:t>          </a:t>
            </a:r>
            <a:r>
              <a:rPr lang="en-US" sz="3600" u="sng" dirty="0" smtClean="0"/>
              <a:t>          90</a:t>
            </a:r>
            <a:r>
              <a:rPr lang="en-US" sz="3600" u="sng" dirty="0"/>
              <a:t>% </a:t>
            </a:r>
            <a:r>
              <a:rPr lang="en-US" sz="3600" u="sng" dirty="0" smtClean="0"/>
              <a:t>Ic           </a:t>
            </a:r>
            <a:r>
              <a:rPr lang="en-US" sz="100" u="sng" dirty="0" smtClean="0"/>
              <a:t>_</a:t>
            </a:r>
            <a:endParaRPr lang="en-US" sz="100" u="sng" dirty="0"/>
          </a:p>
        </p:txBody>
      </p:sp>
      <p:graphicFrame>
        <p:nvGraphicFramePr>
          <p:cNvPr id="13" name="Table 1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843062069"/>
              </p:ext>
            </p:extLst>
          </p:nvPr>
        </p:nvGraphicFramePr>
        <p:xfrm>
          <a:off x="838200" y="6172199"/>
          <a:ext cx="3429001" cy="543791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01509"/>
                <a:gridCol w="876264"/>
                <a:gridCol w="875614"/>
                <a:gridCol w="875614"/>
              </a:tblGrid>
              <a:tr h="5437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#1)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#12)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#21)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06864083"/>
              </p:ext>
            </p:extLst>
          </p:nvPr>
        </p:nvGraphicFramePr>
        <p:xfrm>
          <a:off x="5219701" y="6172199"/>
          <a:ext cx="3526709" cy="533401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24348"/>
                <a:gridCol w="901233"/>
                <a:gridCol w="900564"/>
                <a:gridCol w="900564"/>
              </a:tblGrid>
              <a:tr h="5334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Design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PMingLiU"/>
                          <a:cs typeface="Times New Roman"/>
                        </a:rPr>
                        <a:t>(original)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#1)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#12)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</a:rPr>
                        <a:t>Design  4 (slice #21)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15" name="Title 1"/>
          <p:cNvSpPr txBox="1">
            <a:spLocks/>
          </p:cNvSpPr>
          <p:nvPr/>
        </p:nvSpPr>
        <p:spPr>
          <a:xfrm>
            <a:off x="304800" y="152401"/>
            <a:ext cx="86106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Cable with 22 tapes per phase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1828800" y="4419600"/>
            <a:ext cx="2438400" cy="0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41572" y="2645228"/>
            <a:ext cx="2438400" cy="0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ounded Rectangular Callout 16"/>
          <p:cNvSpPr/>
          <p:nvPr/>
        </p:nvSpPr>
        <p:spPr>
          <a:xfrm flipH="1">
            <a:off x="4114800" y="2413906"/>
            <a:ext cx="1371600" cy="419100"/>
          </a:xfrm>
          <a:prstGeom prst="wedgeRoundRectCallout">
            <a:avLst>
              <a:gd name="adj1" fmla="val 38791"/>
              <a:gd name="adj2" fmla="val 436629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Design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Rounded Rectangular Callout 17"/>
          <p:cNvSpPr/>
          <p:nvPr/>
        </p:nvSpPr>
        <p:spPr>
          <a:xfrm flipH="1">
            <a:off x="4103914" y="2400300"/>
            <a:ext cx="1371600" cy="419100"/>
          </a:xfrm>
          <a:prstGeom prst="wedgeRoundRectCallout">
            <a:avLst>
              <a:gd name="adj1" fmla="val -93749"/>
              <a:gd name="adj2" fmla="val 1065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Design 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38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about CICC?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91235"/>
            <a:ext cx="8229600" cy="4872318"/>
          </a:xfrm>
        </p:spPr>
        <p:txBody>
          <a:bodyPr>
            <a:normAutofit/>
          </a:bodyPr>
          <a:lstStyle/>
          <a:p>
            <a:r>
              <a:rPr lang="en-GB" dirty="0" smtClean="0"/>
              <a:t>Similar strategy can be followed:</a:t>
            </a:r>
          </a:p>
          <a:p>
            <a:pPr lvl="1"/>
            <a:r>
              <a:rPr lang="en-GB" dirty="0" smtClean="0"/>
              <a:t>Pitch length now relates to wires and filaments rather than to layers.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t="15649" r="20892" b="16119"/>
          <a:stretch/>
        </p:blipFill>
        <p:spPr bwMode="auto">
          <a:xfrm>
            <a:off x="2525486" y="2970556"/>
            <a:ext cx="4038600" cy="3593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15360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helically wound cables: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947556" y="533400"/>
            <a:ext cx="3586844" cy="5562600"/>
            <a:chOff x="4185556" y="457200"/>
            <a:chExt cx="3586844" cy="5562600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63" t="11668" r="59071" b="12499"/>
            <a:stretch/>
          </p:blipFill>
          <p:spPr bwMode="auto">
            <a:xfrm>
              <a:off x="4185556" y="1645874"/>
              <a:ext cx="1251857" cy="422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88" t="11668" r="44846" b="12499"/>
            <a:stretch/>
          </p:blipFill>
          <p:spPr bwMode="auto">
            <a:xfrm>
              <a:off x="5562600" y="1131125"/>
              <a:ext cx="1088571" cy="480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41" t="11668" r="32281" b="12499"/>
            <a:stretch/>
          </p:blipFill>
          <p:spPr bwMode="auto">
            <a:xfrm>
              <a:off x="6801667" y="457200"/>
              <a:ext cx="970733" cy="556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748372"/>
              </p:ext>
            </p:extLst>
          </p:nvPr>
        </p:nvGraphicFramePr>
        <p:xfrm>
          <a:off x="685800" y="1799114"/>
          <a:ext cx="990600" cy="4068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132087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3208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4265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151481"/>
              </p:ext>
            </p:extLst>
          </p:nvPr>
        </p:nvGraphicFramePr>
        <p:xfrm>
          <a:off x="1752600" y="1800111"/>
          <a:ext cx="990600" cy="4067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1117182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4</a:t>
                      </a:r>
                      <a:endParaRPr lang="en-US" sz="5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9833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92328"/>
              </p:ext>
            </p:extLst>
          </p:nvPr>
        </p:nvGraphicFramePr>
        <p:xfrm>
          <a:off x="2819400" y="1799115"/>
          <a:ext cx="990600" cy="4090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89230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7939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  <p:sp>
        <p:nvSpPr>
          <p:cNvPr id="4" name="Down Arrow 3"/>
          <p:cNvSpPr/>
          <p:nvPr/>
        </p:nvSpPr>
        <p:spPr>
          <a:xfrm rot="16200000">
            <a:off x="4267200" y="3200400"/>
            <a:ext cx="4572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1694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CICC: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6" t="27523" r="25918" b="21712"/>
          <a:stretch/>
        </p:blipFill>
        <p:spPr bwMode="auto">
          <a:xfrm>
            <a:off x="381000" y="1871440"/>
            <a:ext cx="4191000" cy="3604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t="15649" r="20892" b="16119"/>
          <a:stretch/>
        </p:blipFill>
        <p:spPr bwMode="auto">
          <a:xfrm>
            <a:off x="4800600" y="1752601"/>
            <a:ext cx="4038600" cy="3593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28700" y="1320873"/>
            <a:ext cx="2095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larger pitch length</a:t>
            </a:r>
          </a:p>
          <a:p>
            <a:r>
              <a:rPr lang="en-US" dirty="0" smtClean="0"/>
              <a:t># of bundles in wire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28900" y="4419600"/>
            <a:ext cx="21717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u="sng" dirty="0" smtClean="0"/>
              <a:t>smaller pitch </a:t>
            </a:r>
            <a:r>
              <a:rPr lang="en-US" u="sng" dirty="0" err="1" smtClean="0"/>
              <a:t>lentgh</a:t>
            </a:r>
            <a:r>
              <a:rPr lang="en-US" dirty="0" smtClean="0"/>
              <a:t>             # of wires in bundle</a:t>
            </a:r>
            <a:endParaRPr lang="en-US" dirty="0"/>
          </a:p>
        </p:txBody>
      </p:sp>
      <p:sp>
        <p:nvSpPr>
          <p:cNvPr id="6" name="Arc 5"/>
          <p:cNvSpPr/>
          <p:nvPr/>
        </p:nvSpPr>
        <p:spPr>
          <a:xfrm>
            <a:off x="342900" y="2018004"/>
            <a:ext cx="3352800" cy="3201696"/>
          </a:xfrm>
          <a:prstGeom prst="arc">
            <a:avLst>
              <a:gd name="adj1" fmla="val 16200000"/>
              <a:gd name="adj2" fmla="val 177047"/>
            </a:avLst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/>
          <p:cNvSpPr/>
          <p:nvPr/>
        </p:nvSpPr>
        <p:spPr>
          <a:xfrm rot="10800000">
            <a:off x="3162300" y="3048000"/>
            <a:ext cx="1143000" cy="1143000"/>
          </a:xfrm>
          <a:prstGeom prst="arc">
            <a:avLst>
              <a:gd name="adj1" fmla="val 16200000"/>
              <a:gd name="adj2" fmla="val 177047"/>
            </a:avLst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5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CICC: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6" t="27523" r="25918" b="21712"/>
          <a:stretch/>
        </p:blipFill>
        <p:spPr bwMode="auto">
          <a:xfrm>
            <a:off x="1999560" y="1524000"/>
            <a:ext cx="531564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6672944" y="354874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ross 7"/>
          <p:cNvSpPr/>
          <p:nvPr/>
        </p:nvSpPr>
        <p:spPr>
          <a:xfrm>
            <a:off x="6629402" y="3513910"/>
            <a:ext cx="548640" cy="548640"/>
          </a:xfrm>
          <a:prstGeom prst="plus">
            <a:avLst>
              <a:gd name="adj" fmla="val 49999"/>
            </a:avLst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9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CICC: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6" t="27523" r="25918" b="21712"/>
          <a:stretch/>
        </p:blipFill>
        <p:spPr bwMode="auto">
          <a:xfrm>
            <a:off x="1999560" y="1524000"/>
            <a:ext cx="531564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6672944" y="354874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ross 7"/>
          <p:cNvSpPr/>
          <p:nvPr/>
        </p:nvSpPr>
        <p:spPr>
          <a:xfrm>
            <a:off x="6270172" y="2923902"/>
            <a:ext cx="548640" cy="548640"/>
          </a:xfrm>
          <a:prstGeom prst="plus">
            <a:avLst>
              <a:gd name="adj" fmla="val 49999"/>
            </a:avLst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105400" y="606879"/>
            <a:ext cx="3538537" cy="5602288"/>
          </a:xfrm>
        </p:spPr>
        <p:txBody>
          <a:bodyPr/>
          <a:lstStyle/>
          <a:p>
            <a:r>
              <a:rPr lang="es-ES" altLang="en-US" dirty="0" err="1" smtClean="0"/>
              <a:t>What</a:t>
            </a:r>
            <a:r>
              <a:rPr lang="es-ES" altLang="en-US" dirty="0" smtClean="0"/>
              <a:t> </a:t>
            </a:r>
            <a:r>
              <a:rPr lang="es-ES" altLang="en-US" dirty="0" err="1" smtClean="0"/>
              <a:t>is</a:t>
            </a:r>
            <a:r>
              <a:rPr lang="es-ES" altLang="en-US" dirty="0" smtClean="0"/>
              <a:t> a </a:t>
            </a:r>
            <a:r>
              <a:rPr lang="es-ES" altLang="en-US" dirty="0" err="1" smtClean="0"/>
              <a:t>model</a:t>
            </a:r>
            <a:r>
              <a:rPr lang="es-ES" altLang="en-US" dirty="0" smtClean="0"/>
              <a:t>?</a:t>
            </a:r>
            <a:endParaRPr lang="es-MX" altLang="en-US" dirty="0"/>
          </a:p>
        </p:txBody>
      </p:sp>
      <p:pic>
        <p:nvPicPr>
          <p:cNvPr id="6" name="Picture 7" descr="solitud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4700" y="1600200"/>
            <a:ext cx="34020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662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CICC: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6" t="27523" r="25918" b="21712"/>
          <a:stretch/>
        </p:blipFill>
        <p:spPr bwMode="auto">
          <a:xfrm>
            <a:off x="1999560" y="1524000"/>
            <a:ext cx="531564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6672944" y="354874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ross 7"/>
          <p:cNvSpPr/>
          <p:nvPr/>
        </p:nvSpPr>
        <p:spPr>
          <a:xfrm>
            <a:off x="5562600" y="2923902"/>
            <a:ext cx="548640" cy="548640"/>
          </a:xfrm>
          <a:prstGeom prst="plus">
            <a:avLst>
              <a:gd name="adj" fmla="val 49999"/>
            </a:avLst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7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design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-9525" y="1295400"/>
            <a:ext cx="8848725" cy="4343400"/>
            <a:chOff x="-9525" y="1295400"/>
            <a:chExt cx="8848725" cy="434340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7" t="19051" r="23990" b="19005"/>
            <a:stretch/>
          </p:blipFill>
          <p:spPr bwMode="auto">
            <a:xfrm>
              <a:off x="0" y="1295400"/>
              <a:ext cx="4724400" cy="4317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96" t="15649" r="20892" b="16119"/>
            <a:stretch/>
          </p:blipFill>
          <p:spPr bwMode="auto">
            <a:xfrm>
              <a:off x="4800600" y="1752601"/>
              <a:ext cx="4038600" cy="3593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7" t="19051" r="23990" b="19005"/>
            <a:stretch/>
          </p:blipFill>
          <p:spPr bwMode="auto">
            <a:xfrm>
              <a:off x="9525" y="1304925"/>
              <a:ext cx="4724400" cy="4317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7" t="19051" r="23990" b="19005"/>
            <a:stretch/>
          </p:blipFill>
          <p:spPr bwMode="auto">
            <a:xfrm>
              <a:off x="19050" y="1314450"/>
              <a:ext cx="4724400" cy="4317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7" t="19051" r="23990" b="19005"/>
            <a:stretch/>
          </p:blipFill>
          <p:spPr bwMode="auto">
            <a:xfrm>
              <a:off x="-9525" y="1304925"/>
              <a:ext cx="4724400" cy="4317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7" t="19051" r="23990" b="19005"/>
            <a:stretch/>
          </p:blipFill>
          <p:spPr bwMode="auto">
            <a:xfrm>
              <a:off x="0" y="1320873"/>
              <a:ext cx="4724400" cy="4317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75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design (2.5-D)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2019300"/>
            <a:ext cx="4206240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" y="2019300"/>
            <a:ext cx="4206240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14400" y="1338502"/>
            <a:ext cx="6973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latin typeface="+mj-lt"/>
                <a:ea typeface="+mj-ea"/>
                <a:cs typeface="+mj-cs"/>
              </a:rPr>
              <a:t>Surface: |J/</a:t>
            </a:r>
            <a:r>
              <a:rPr lang="en-US" sz="2800" kern="0" dirty="0" err="1" smtClean="0">
                <a:latin typeface="+mj-lt"/>
                <a:ea typeface="+mj-ea"/>
                <a:cs typeface="+mj-cs"/>
              </a:rPr>
              <a:t>Jc</a:t>
            </a:r>
            <a:r>
              <a:rPr lang="en-US" sz="2800" kern="0" dirty="0" smtClean="0">
                <a:latin typeface="+mj-lt"/>
                <a:ea typeface="+mj-ea"/>
                <a:cs typeface="+mj-cs"/>
              </a:rPr>
              <a:t>| Streamlines</a:t>
            </a:r>
            <a:r>
              <a:rPr lang="en-US" sz="2800" kern="0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: (B1,B2)</a:t>
            </a:r>
            <a:endParaRPr lang="en-US" sz="28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5486400"/>
            <a:ext cx="86321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Use of several slices provided similar AC loss calculation (~1% difference)</a:t>
            </a:r>
            <a:endParaRPr lang="en-US" sz="2200" dirty="0"/>
          </a:p>
        </p:txBody>
      </p:sp>
      <p:sp>
        <p:nvSpPr>
          <p:cNvPr id="11" name="Rectangle 10"/>
          <p:cNvSpPr/>
          <p:nvPr/>
        </p:nvSpPr>
        <p:spPr>
          <a:xfrm>
            <a:off x="38100" y="6546716"/>
            <a:ext cx="5418800" cy="2721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Using H-formulation, Brambilla et al. SUST 20-1 (2007)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27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846940"/>
            <a:ext cx="1512968" cy="9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05800" y="5035659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/>
              <a:t>J</a:t>
            </a:r>
            <a:r>
              <a:rPr lang="en-US" sz="2800" i="1" baseline="-25000" dirty="0" err="1" smtClean="0"/>
              <a:t>x</a:t>
            </a:r>
            <a:r>
              <a:rPr lang="en-US" sz="2800" i="1" dirty="0" smtClean="0"/>
              <a:t>/</a:t>
            </a:r>
            <a:r>
              <a:rPr lang="en-US" sz="2800" i="1" dirty="0" err="1" smtClean="0"/>
              <a:t>J</a:t>
            </a:r>
            <a:r>
              <a:rPr lang="en-US" sz="2800" i="1" baseline="-25000" dirty="0" err="1" smtClean="0"/>
              <a:t>c</a:t>
            </a:r>
            <a:endParaRPr lang="en-US" sz="2800" i="1" dirty="0"/>
          </a:p>
        </p:txBody>
      </p:sp>
      <p:sp>
        <p:nvSpPr>
          <p:cNvPr id="14" name="Rectangle 13"/>
          <p:cNvSpPr/>
          <p:nvPr/>
        </p:nvSpPr>
        <p:spPr>
          <a:xfrm>
            <a:off x="2209800" y="6096000"/>
            <a:ext cx="4267200" cy="678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Using CSM: Campbell</a:t>
            </a:r>
            <a:r>
              <a:rPr lang="en-US" dirty="0"/>
              <a:t>, A. SUST 22-3 (2009)</a:t>
            </a:r>
          </a:p>
          <a:p>
            <a:r>
              <a:rPr lang="en-US" dirty="0"/>
              <a:t>(DOI: 10.1088/0953-2048/22/3/034005)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57200"/>
            <a:ext cx="8534400" cy="64008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Test </a:t>
            </a:r>
            <a:r>
              <a:rPr lang="en-US" dirty="0" smtClean="0"/>
              <a:t>design (</a:t>
            </a:r>
            <a:r>
              <a:rPr lang="en-US" dirty="0"/>
              <a:t>3-D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44459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Using H-formulation 3-D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372278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8100" y="6546716"/>
            <a:ext cx="5418800" cy="2721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Lyly, M. et al. IEEE TAS 23-3 (2013)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092" y="1600200"/>
            <a:ext cx="4188279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349" y="4114800"/>
            <a:ext cx="4586028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405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44353"/>
          </a:xfrm>
        </p:spPr>
        <p:txBody>
          <a:bodyPr>
            <a:noAutofit/>
          </a:bodyPr>
          <a:lstStyle/>
          <a:p>
            <a:r>
              <a:rPr lang="en-GB" sz="2200" dirty="0" smtClean="0"/>
              <a:t>An approximated </a:t>
            </a:r>
            <a:r>
              <a:rPr lang="en-US" sz="2200" dirty="0"/>
              <a:t>geometrical </a:t>
            </a:r>
            <a:r>
              <a:rPr lang="en-US" sz="2200" dirty="0" smtClean="0"/>
              <a:t>model for 3-phase helically </a:t>
            </a:r>
            <a:r>
              <a:rPr lang="en-US" sz="2200" dirty="0"/>
              <a:t>wound </a:t>
            </a:r>
            <a:r>
              <a:rPr lang="en-US" sz="2200" dirty="0" smtClean="0"/>
              <a:t>cables was developed.</a:t>
            </a:r>
          </a:p>
          <a:p>
            <a:pPr lvl="1"/>
            <a:r>
              <a:rPr lang="en-US" sz="2000" dirty="0" smtClean="0"/>
              <a:t>Actual </a:t>
            </a:r>
            <a:r>
              <a:rPr lang="en-US" sz="2000" dirty="0"/>
              <a:t>layout of </a:t>
            </a:r>
            <a:r>
              <a:rPr lang="en-US" sz="2000" dirty="0" smtClean="0"/>
              <a:t>original cables is approximated within tolerance.</a:t>
            </a:r>
          </a:p>
          <a:p>
            <a:pPr lvl="1"/>
            <a:endParaRPr lang="en-US" sz="2200" dirty="0"/>
          </a:p>
          <a:p>
            <a:endParaRPr lang="en-US" sz="2200" dirty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54545632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44353"/>
          </a:xfrm>
        </p:spPr>
        <p:txBody>
          <a:bodyPr>
            <a:noAutofit/>
          </a:bodyPr>
          <a:lstStyle/>
          <a:p>
            <a:r>
              <a:rPr lang="en-GB" sz="2200" dirty="0" smtClean="0"/>
              <a:t>An approximated </a:t>
            </a:r>
            <a:r>
              <a:rPr lang="en-US" sz="2200" dirty="0"/>
              <a:t>geometrical </a:t>
            </a:r>
            <a:r>
              <a:rPr lang="en-US" sz="2200" dirty="0" smtClean="0"/>
              <a:t>model for 3-phase helically </a:t>
            </a:r>
            <a:r>
              <a:rPr lang="en-US" sz="2200" dirty="0"/>
              <a:t>wound </a:t>
            </a:r>
            <a:r>
              <a:rPr lang="en-US" sz="2200" dirty="0" smtClean="0"/>
              <a:t>cables was developed.</a:t>
            </a:r>
          </a:p>
          <a:p>
            <a:pPr lvl="1"/>
            <a:r>
              <a:rPr lang="en-US" sz="2000" dirty="0" smtClean="0"/>
              <a:t>Actual </a:t>
            </a:r>
            <a:r>
              <a:rPr lang="en-US" sz="2000" dirty="0"/>
              <a:t>layout of </a:t>
            </a:r>
            <a:r>
              <a:rPr lang="en-US" sz="2000" dirty="0" smtClean="0"/>
              <a:t>original cables is approximated within tolerance.</a:t>
            </a:r>
          </a:p>
          <a:p>
            <a:r>
              <a:rPr lang="en-US" sz="2200" dirty="0" smtClean="0"/>
              <a:t>AC losses were computed using a 2.5-D model consisting of a finite collection of slices.</a:t>
            </a:r>
            <a:endParaRPr lang="en-US" sz="2200" dirty="0"/>
          </a:p>
          <a:p>
            <a:pPr lvl="1"/>
            <a:r>
              <a:rPr lang="en-US" sz="2000" dirty="0" smtClean="0"/>
              <a:t>For the particular case of cables where </a:t>
            </a:r>
            <a:r>
              <a:rPr lang="en-GB" sz="2000" dirty="0" smtClean="0"/>
              <a:t>Magnetic </a:t>
            </a:r>
            <a:r>
              <a:rPr lang="en-GB" sz="2000" dirty="0"/>
              <a:t>field </a:t>
            </a:r>
            <a:r>
              <a:rPr lang="en-GB" sz="2000" dirty="0" smtClean="0"/>
              <a:t>is almost </a:t>
            </a:r>
            <a:r>
              <a:rPr lang="en-GB" sz="2000" dirty="0"/>
              <a:t>azimuthal in the inter-phase </a:t>
            </a:r>
            <a:r>
              <a:rPr lang="en-GB" sz="2000" dirty="0" smtClean="0"/>
              <a:t>region one slice is sufficient.</a:t>
            </a:r>
            <a:endParaRPr lang="en-US" sz="2000" dirty="0"/>
          </a:p>
          <a:p>
            <a:pPr lvl="1"/>
            <a:endParaRPr lang="en-US" sz="2200" dirty="0"/>
          </a:p>
          <a:p>
            <a:endParaRPr lang="en-US" sz="2200" dirty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28646016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44353"/>
          </a:xfrm>
        </p:spPr>
        <p:txBody>
          <a:bodyPr>
            <a:noAutofit/>
          </a:bodyPr>
          <a:lstStyle/>
          <a:p>
            <a:r>
              <a:rPr lang="en-GB" sz="2200" dirty="0" smtClean="0"/>
              <a:t>An approximated </a:t>
            </a:r>
            <a:r>
              <a:rPr lang="en-US" sz="2200" dirty="0"/>
              <a:t>geometrical </a:t>
            </a:r>
            <a:r>
              <a:rPr lang="en-US" sz="2200" dirty="0" smtClean="0"/>
              <a:t>model for 3-phase helically </a:t>
            </a:r>
            <a:r>
              <a:rPr lang="en-US" sz="2200" dirty="0"/>
              <a:t>wound </a:t>
            </a:r>
            <a:r>
              <a:rPr lang="en-US" sz="2200" dirty="0" smtClean="0"/>
              <a:t>cables was developed.</a:t>
            </a:r>
          </a:p>
          <a:p>
            <a:pPr lvl="1"/>
            <a:r>
              <a:rPr lang="en-US" sz="2000" dirty="0" smtClean="0"/>
              <a:t>Actual </a:t>
            </a:r>
            <a:r>
              <a:rPr lang="en-US" sz="2000" dirty="0"/>
              <a:t>layout of </a:t>
            </a:r>
            <a:r>
              <a:rPr lang="en-US" sz="2000" dirty="0" smtClean="0"/>
              <a:t>original cables is approximated within tolerance.</a:t>
            </a:r>
          </a:p>
          <a:p>
            <a:r>
              <a:rPr lang="en-US" sz="2200" dirty="0" smtClean="0"/>
              <a:t>AC losses were computed using a 2.5-D model consisting of a finite collection of slices.</a:t>
            </a:r>
            <a:endParaRPr lang="en-US" sz="2200" dirty="0"/>
          </a:p>
          <a:p>
            <a:pPr lvl="1"/>
            <a:r>
              <a:rPr lang="en-US" sz="2000" dirty="0" smtClean="0"/>
              <a:t>For the particular case of cables where </a:t>
            </a:r>
            <a:r>
              <a:rPr lang="en-GB" sz="2000" dirty="0" smtClean="0"/>
              <a:t>Magnetic </a:t>
            </a:r>
            <a:r>
              <a:rPr lang="en-GB" sz="2000" dirty="0"/>
              <a:t>field </a:t>
            </a:r>
            <a:r>
              <a:rPr lang="en-GB" sz="2000" dirty="0" smtClean="0"/>
              <a:t>is almost </a:t>
            </a:r>
            <a:r>
              <a:rPr lang="en-GB" sz="2000" dirty="0"/>
              <a:t>azimuthal in the inter-phase </a:t>
            </a:r>
            <a:r>
              <a:rPr lang="en-GB" sz="2000" dirty="0" smtClean="0"/>
              <a:t>region one slice is sufficient.</a:t>
            </a:r>
            <a:endParaRPr lang="en-US" sz="2000" dirty="0"/>
          </a:p>
          <a:p>
            <a:r>
              <a:rPr lang="en-US" sz="2200" dirty="0" smtClean="0"/>
              <a:t>A similar methodology was used for CICC.</a:t>
            </a:r>
          </a:p>
          <a:p>
            <a:pPr lvl="1"/>
            <a:r>
              <a:rPr lang="en-GB" sz="2000" dirty="0"/>
              <a:t>Pitch length now relates to wires and filaments rather than to layers.</a:t>
            </a:r>
          </a:p>
          <a:p>
            <a:pPr lvl="1"/>
            <a:endParaRPr lang="en-US" sz="2200" dirty="0"/>
          </a:p>
          <a:p>
            <a:endParaRPr lang="en-US" sz="2200" dirty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70907246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44353"/>
          </a:xfrm>
        </p:spPr>
        <p:txBody>
          <a:bodyPr>
            <a:noAutofit/>
          </a:bodyPr>
          <a:lstStyle/>
          <a:p>
            <a:r>
              <a:rPr lang="en-GB" sz="2200" dirty="0" smtClean="0"/>
              <a:t>An approximated </a:t>
            </a:r>
            <a:r>
              <a:rPr lang="en-US" sz="2200" dirty="0"/>
              <a:t>geometrical </a:t>
            </a:r>
            <a:r>
              <a:rPr lang="en-US" sz="2200" dirty="0" smtClean="0"/>
              <a:t>model for 3-phase helically </a:t>
            </a:r>
            <a:r>
              <a:rPr lang="en-US" sz="2200" dirty="0"/>
              <a:t>wound </a:t>
            </a:r>
            <a:r>
              <a:rPr lang="en-US" sz="2200" dirty="0" smtClean="0"/>
              <a:t>cables was developed.</a:t>
            </a:r>
          </a:p>
          <a:p>
            <a:pPr lvl="1"/>
            <a:r>
              <a:rPr lang="en-US" sz="2000" dirty="0" smtClean="0"/>
              <a:t>Actual </a:t>
            </a:r>
            <a:r>
              <a:rPr lang="en-US" sz="2000" dirty="0"/>
              <a:t>layout of </a:t>
            </a:r>
            <a:r>
              <a:rPr lang="en-US" sz="2000" dirty="0" smtClean="0"/>
              <a:t>original cables is approximated within tolerance.</a:t>
            </a:r>
          </a:p>
          <a:p>
            <a:r>
              <a:rPr lang="en-US" sz="2200" dirty="0" smtClean="0"/>
              <a:t>AC losses were computed using a 2.5-D model consisting of a finite collection of slices.</a:t>
            </a:r>
            <a:endParaRPr lang="en-US" sz="2200" dirty="0"/>
          </a:p>
          <a:p>
            <a:pPr lvl="1"/>
            <a:r>
              <a:rPr lang="en-US" sz="2000" dirty="0" smtClean="0"/>
              <a:t>For the particular case of cables where </a:t>
            </a:r>
            <a:r>
              <a:rPr lang="en-GB" sz="2000" dirty="0" smtClean="0"/>
              <a:t>Magnetic </a:t>
            </a:r>
            <a:r>
              <a:rPr lang="en-GB" sz="2000" dirty="0"/>
              <a:t>field </a:t>
            </a:r>
            <a:r>
              <a:rPr lang="en-GB" sz="2000" dirty="0" smtClean="0"/>
              <a:t>is almost </a:t>
            </a:r>
            <a:r>
              <a:rPr lang="en-GB" sz="2000" dirty="0"/>
              <a:t>azimuthal in the inter-phase </a:t>
            </a:r>
            <a:r>
              <a:rPr lang="en-GB" sz="2000" dirty="0" smtClean="0"/>
              <a:t>region one slice is sufficient.</a:t>
            </a:r>
            <a:endParaRPr lang="en-US" sz="2000" dirty="0"/>
          </a:p>
          <a:p>
            <a:r>
              <a:rPr lang="en-US" sz="2200" dirty="0" smtClean="0"/>
              <a:t>A similar methodology was used for CICC.</a:t>
            </a:r>
          </a:p>
          <a:p>
            <a:pPr lvl="1"/>
            <a:r>
              <a:rPr lang="en-GB" sz="2000" dirty="0"/>
              <a:t>Pitch length now relates to wires and filaments rather than to layers.</a:t>
            </a:r>
          </a:p>
          <a:p>
            <a:r>
              <a:rPr lang="en-US" sz="2200" dirty="0" smtClean="0"/>
              <a:t>The CICC geometrical </a:t>
            </a:r>
            <a:r>
              <a:rPr lang="en-US" sz="2200" dirty="0"/>
              <a:t>model was used for simulating the electromagnetic transient response of the </a:t>
            </a:r>
            <a:r>
              <a:rPr lang="en-US" sz="2200" dirty="0" smtClean="0"/>
              <a:t>cables in </a:t>
            </a:r>
            <a:r>
              <a:rPr lang="en-US" sz="2200" dirty="0"/>
              <a:t>transport conditions by means of FEM using H-formulation</a:t>
            </a:r>
            <a:r>
              <a:rPr lang="en-US" sz="2200" dirty="0" smtClean="0"/>
              <a:t>.</a:t>
            </a:r>
          </a:p>
          <a:p>
            <a:pPr lvl="1"/>
            <a:endParaRPr lang="en-US" sz="2200" dirty="0"/>
          </a:p>
          <a:p>
            <a:endParaRPr lang="en-US" sz="2200" dirty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8707981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44353"/>
          </a:xfrm>
        </p:spPr>
        <p:txBody>
          <a:bodyPr>
            <a:noAutofit/>
          </a:bodyPr>
          <a:lstStyle/>
          <a:p>
            <a:r>
              <a:rPr lang="en-GB" sz="2200" dirty="0" smtClean="0"/>
              <a:t>An approximated </a:t>
            </a:r>
            <a:r>
              <a:rPr lang="en-US" sz="2200" dirty="0"/>
              <a:t>geometrical </a:t>
            </a:r>
            <a:r>
              <a:rPr lang="en-US" sz="2200" dirty="0" smtClean="0"/>
              <a:t>model for 3-phase helically </a:t>
            </a:r>
            <a:r>
              <a:rPr lang="en-US" sz="2200" dirty="0"/>
              <a:t>wound </a:t>
            </a:r>
            <a:r>
              <a:rPr lang="en-US" sz="2200" dirty="0" smtClean="0"/>
              <a:t>cables was developed.</a:t>
            </a:r>
          </a:p>
          <a:p>
            <a:pPr lvl="1"/>
            <a:r>
              <a:rPr lang="en-US" sz="2000" dirty="0" smtClean="0"/>
              <a:t>Actual </a:t>
            </a:r>
            <a:r>
              <a:rPr lang="en-US" sz="2000" dirty="0"/>
              <a:t>layout of </a:t>
            </a:r>
            <a:r>
              <a:rPr lang="en-US" sz="2000" dirty="0" smtClean="0"/>
              <a:t>original cables is approximated within tolerance.</a:t>
            </a:r>
          </a:p>
          <a:p>
            <a:r>
              <a:rPr lang="en-US" sz="2200" dirty="0" smtClean="0"/>
              <a:t>AC losses were computed using a 2.5-D model consisting of a finite collection of slices.</a:t>
            </a:r>
            <a:endParaRPr lang="en-US" sz="2200" dirty="0"/>
          </a:p>
          <a:p>
            <a:pPr lvl="1"/>
            <a:r>
              <a:rPr lang="en-US" sz="2000" dirty="0" smtClean="0"/>
              <a:t>For the particular case of cables where </a:t>
            </a:r>
            <a:r>
              <a:rPr lang="en-GB" sz="2000" dirty="0" smtClean="0"/>
              <a:t>Magnetic </a:t>
            </a:r>
            <a:r>
              <a:rPr lang="en-GB" sz="2000" dirty="0"/>
              <a:t>field </a:t>
            </a:r>
            <a:r>
              <a:rPr lang="en-GB" sz="2000" dirty="0" smtClean="0"/>
              <a:t>is almost </a:t>
            </a:r>
            <a:r>
              <a:rPr lang="en-GB" sz="2000" dirty="0"/>
              <a:t>azimuthal in the inter-phase </a:t>
            </a:r>
            <a:r>
              <a:rPr lang="en-GB" sz="2000" dirty="0" smtClean="0"/>
              <a:t>region one slice is sufficient.</a:t>
            </a:r>
            <a:endParaRPr lang="en-US" sz="2000" dirty="0"/>
          </a:p>
          <a:p>
            <a:r>
              <a:rPr lang="en-US" sz="2200" dirty="0" smtClean="0"/>
              <a:t>A similar methodology was used for CICC.</a:t>
            </a:r>
          </a:p>
          <a:p>
            <a:pPr lvl="1"/>
            <a:r>
              <a:rPr lang="en-GB" sz="2000" dirty="0"/>
              <a:t>Pitch length now relates to wires and filaments rather than to layers.</a:t>
            </a:r>
          </a:p>
          <a:p>
            <a:r>
              <a:rPr lang="en-US" sz="2200" dirty="0" smtClean="0"/>
              <a:t>The CICC geometrical </a:t>
            </a:r>
            <a:r>
              <a:rPr lang="en-US" sz="2200" dirty="0"/>
              <a:t>model was used for simulating the electromagnetic transient response of the </a:t>
            </a:r>
            <a:r>
              <a:rPr lang="en-US" sz="2200" dirty="0" smtClean="0"/>
              <a:t>cables in </a:t>
            </a:r>
            <a:r>
              <a:rPr lang="en-US" sz="2200" dirty="0"/>
              <a:t>transport conditions by means of FEM using H-formulation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A 3-D model based in the CSM was implemented</a:t>
            </a:r>
            <a:endParaRPr lang="en-US" sz="2200" dirty="0"/>
          </a:p>
          <a:p>
            <a:pPr lvl="1"/>
            <a:endParaRPr lang="en-US" sz="2200" dirty="0"/>
          </a:p>
          <a:p>
            <a:endParaRPr lang="en-US" sz="2200" dirty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591738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6388" cy="1139825"/>
          </a:xfrm>
        </p:spPr>
        <p:txBody>
          <a:bodyPr/>
          <a:lstStyle/>
          <a:p>
            <a:r>
              <a:rPr lang="en-US" altLang="en-US" dirty="0" smtClean="0"/>
              <a:t>Exact Solution</a:t>
            </a:r>
            <a:endParaRPr lang="en-US" altLang="en-US" dirty="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4662488" y="274638"/>
            <a:ext cx="4114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altLang="en-US" dirty="0" smtClean="0">
                <a:solidFill>
                  <a:prstClr val="black"/>
                </a:solidFill>
                <a:effectLst/>
                <a:latin typeface="Calibri"/>
              </a:rPr>
              <a:t>Analytic</a:t>
            </a:r>
            <a:r>
              <a:rPr lang="es-ES" altLang="en-US" dirty="0" smtClean="0">
                <a:solidFill>
                  <a:prstClr val="black"/>
                </a:solidFill>
                <a:effectLst/>
                <a:latin typeface="Calibri"/>
              </a:rPr>
              <a:t> </a:t>
            </a:r>
            <a:r>
              <a:rPr lang="en-US" altLang="en-US" dirty="0" smtClean="0">
                <a:solidFill>
                  <a:prstClr val="black"/>
                </a:solidFill>
                <a:effectLst/>
                <a:latin typeface="Calibri"/>
              </a:rPr>
              <a:t>Approximation</a:t>
            </a:r>
            <a:endParaRPr lang="en-US" altLang="en-US" sz="4000" dirty="0"/>
          </a:p>
        </p:txBody>
      </p:sp>
      <p:pic>
        <p:nvPicPr>
          <p:cNvPr id="24583" name="Picture 7" descr="solitud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4700" y="1600200"/>
            <a:ext cx="34020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5" name="Picture 9" descr="solitude blu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65700" y="1600200"/>
            <a:ext cx="34020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139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6580</TotalTime>
  <Words>2135</Words>
  <Application>Microsoft Office PowerPoint</Application>
  <PresentationFormat>On-screen Show (4:3)</PresentationFormat>
  <Paragraphs>429</Paragraphs>
  <Slides>89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0" baseType="lpstr">
      <vt:lpstr>Office Theme</vt:lpstr>
      <vt:lpstr>PowerPoint Presentation</vt:lpstr>
      <vt:lpstr>PowerPoint Presentation</vt:lpstr>
      <vt:lpstr>Content</vt:lpstr>
      <vt:lpstr>Content</vt:lpstr>
      <vt:lpstr>Content</vt:lpstr>
      <vt:lpstr>Content</vt:lpstr>
      <vt:lpstr>The modeler’s dilemma</vt:lpstr>
      <vt:lpstr>What is a model?</vt:lpstr>
      <vt:lpstr>Exact Solution</vt:lpstr>
      <vt:lpstr>Exact Solution</vt:lpstr>
      <vt:lpstr>PowerPoint Presentation</vt:lpstr>
      <vt:lpstr>Exact Solution</vt:lpstr>
      <vt:lpstr>PowerPoint Presentation</vt:lpstr>
      <vt:lpstr>Ampacity project</vt:lpstr>
      <vt:lpstr>PowerPoint Presentation</vt:lpstr>
      <vt:lpstr>PowerPoint Presentation</vt:lpstr>
      <vt:lpstr>Original model design dissected</vt:lpstr>
      <vt:lpstr>1 phase</vt:lpstr>
      <vt:lpstr>1 phase</vt:lpstr>
      <vt:lpstr>2 phases</vt:lpstr>
      <vt:lpstr>2 phases</vt:lpstr>
      <vt:lpstr>3 phases</vt:lpstr>
      <vt:lpstr>3 phases</vt:lpstr>
      <vt:lpstr>Model size</vt:lpstr>
      <vt:lpstr>Model size</vt:lpstr>
      <vt:lpstr>Model size</vt:lpstr>
      <vt:lpstr>1-phase layout</vt:lpstr>
      <vt:lpstr>1-phase layout</vt:lpstr>
      <vt:lpstr>1-phase layout</vt:lpstr>
      <vt:lpstr>1-phase layout</vt:lpstr>
      <vt:lpstr>3-phase layout</vt:lpstr>
      <vt:lpstr>3-phase layout</vt:lpstr>
      <vt:lpstr>3-phase layout projected</vt:lpstr>
      <vt:lpstr>3-phase layout projected</vt:lpstr>
      <vt:lpstr>3-phase layout projected</vt:lpstr>
      <vt:lpstr>Search for periodicity candidates</vt:lpstr>
      <vt:lpstr>Find minimum period per phase</vt:lpstr>
      <vt:lpstr>Find minimum period per phase</vt:lpstr>
      <vt:lpstr>Find minimum period per phase</vt:lpstr>
      <vt:lpstr>Search for candidate geometries</vt:lpstr>
      <vt:lpstr>Search for candidate geometries</vt:lpstr>
      <vt:lpstr>Search for candidate geometries</vt:lpstr>
      <vt:lpstr>Approximate pitch length of the cable</vt:lpstr>
      <vt:lpstr>Approximate pitch length of the cable</vt:lpstr>
      <vt:lpstr>Approximate pitch length of the cable</vt:lpstr>
      <vt:lpstr>Approximate pitch length of the cable</vt:lpstr>
      <vt:lpstr>Approximate pitch length of the cable</vt:lpstr>
      <vt:lpstr>Approximate pitch length of the cable</vt:lpstr>
      <vt:lpstr>Approximate pitch length of the cable</vt:lpstr>
      <vt:lpstr>Approximate pitch length of the cable</vt:lpstr>
      <vt:lpstr>Approximate pitch length of the cable</vt:lpstr>
      <vt:lpstr>Model of cable by several 2D slices</vt:lpstr>
      <vt:lpstr>Model of cable by several 2D slices</vt:lpstr>
      <vt:lpstr>Model of cable by two 2-D slices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Assessing the need for several slices</vt:lpstr>
      <vt:lpstr>Assessing the need for several slices</vt:lpstr>
      <vt:lpstr>Assessing the need for several slices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about CICC?</vt:lpstr>
      <vt:lpstr>In helically wound cables:</vt:lpstr>
      <vt:lpstr>In CICC:</vt:lpstr>
      <vt:lpstr>In CICC:</vt:lpstr>
      <vt:lpstr>In CICC:</vt:lpstr>
      <vt:lpstr>In CICC:</vt:lpstr>
      <vt:lpstr>Test design</vt:lpstr>
      <vt:lpstr>Test design (2.5-D)</vt:lpstr>
      <vt:lpstr>Test design (3-D)</vt:lpstr>
      <vt:lpstr>Using H-formulation 3-D</vt:lpstr>
      <vt:lpstr>Conclusions</vt:lpstr>
      <vt:lpstr>Conclusions</vt:lpstr>
      <vt:lpstr>Conclusions</vt:lpstr>
      <vt:lpstr>Conclusions</vt:lpstr>
      <vt:lpstr>Conclusions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</dc:title>
  <dc:creator>Rodriguez Zermeno, Victor Manuel (ITEP)</dc:creator>
  <cp:lastModifiedBy>Rodriguez Zermeno, Victor Manuel (ITEP)</cp:lastModifiedBy>
  <cp:revision>127</cp:revision>
  <dcterms:created xsi:type="dcterms:W3CDTF">2013-03-14T15:44:26Z</dcterms:created>
  <dcterms:modified xsi:type="dcterms:W3CDTF">2013-10-10T17:50:42Z</dcterms:modified>
</cp:coreProperties>
</file>