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avi" ContentType="video/x-msvideo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9" r:id="rId1"/>
  </p:sldMasterIdLst>
  <p:notesMasterIdLst>
    <p:notesMasterId r:id="rId35"/>
  </p:notesMasterIdLst>
  <p:handoutMasterIdLst>
    <p:handoutMasterId r:id="rId36"/>
  </p:handoutMasterIdLst>
  <p:sldIdLst>
    <p:sldId id="260" r:id="rId2"/>
    <p:sldId id="261" r:id="rId3"/>
    <p:sldId id="309" r:id="rId4"/>
    <p:sldId id="262" r:id="rId5"/>
    <p:sldId id="264" r:id="rId6"/>
    <p:sldId id="274" r:id="rId7"/>
    <p:sldId id="265" r:id="rId8"/>
    <p:sldId id="266" r:id="rId9"/>
    <p:sldId id="278" r:id="rId10"/>
    <p:sldId id="279" r:id="rId11"/>
    <p:sldId id="305" r:id="rId12"/>
    <p:sldId id="280" r:id="rId13"/>
    <p:sldId id="281" r:id="rId14"/>
    <p:sldId id="282" r:id="rId15"/>
    <p:sldId id="283" r:id="rId16"/>
    <p:sldId id="284" r:id="rId17"/>
    <p:sldId id="287" r:id="rId18"/>
    <p:sldId id="288" r:id="rId19"/>
    <p:sldId id="290" r:id="rId20"/>
    <p:sldId id="292" r:id="rId21"/>
    <p:sldId id="293" r:id="rId22"/>
    <p:sldId id="295" r:id="rId23"/>
    <p:sldId id="297" r:id="rId24"/>
    <p:sldId id="301" r:id="rId25"/>
    <p:sldId id="267" r:id="rId26"/>
    <p:sldId id="269" r:id="rId27"/>
    <p:sldId id="308" r:id="rId28"/>
    <p:sldId id="307" r:id="rId29"/>
    <p:sldId id="306" r:id="rId30"/>
    <p:sldId id="270" r:id="rId31"/>
    <p:sldId id="271" r:id="rId32"/>
    <p:sldId id="272" r:id="rId33"/>
    <p:sldId id="273" r:id="rId34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08">
          <p15:clr>
            <a:srgbClr val="A4A3A4"/>
          </p15:clr>
        </p15:guide>
        <p15:guide id="2" orient="horz" pos="1344">
          <p15:clr>
            <a:srgbClr val="A4A3A4"/>
          </p15:clr>
        </p15:guide>
        <p15:guide id="3" pos="1857">
          <p15:clr>
            <a:srgbClr val="A4A3A4"/>
          </p15:clr>
        </p15:guide>
        <p15:guide id="4" pos="3912">
          <p15:clr>
            <a:srgbClr val="A4A3A4"/>
          </p15:clr>
        </p15:guide>
        <p15:guide id="5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00"/>
    <a:srgbClr val="CC3300"/>
    <a:srgbClr val="DE3500"/>
    <a:srgbClr val="FFFFFF"/>
    <a:srgbClr val="000000"/>
    <a:srgbClr val="E45302"/>
    <a:srgbClr val="E74727"/>
    <a:srgbClr val="E63700"/>
    <a:srgbClr val="DA3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15" autoAdjust="0"/>
    <p:restoredTop sz="93073" autoAdjust="0"/>
  </p:normalViewPr>
  <p:slideViewPr>
    <p:cSldViewPr>
      <p:cViewPr varScale="1">
        <p:scale>
          <a:sx n="74" d="100"/>
          <a:sy n="74" d="100"/>
        </p:scale>
        <p:origin x="1086" y="78"/>
      </p:cViewPr>
      <p:guideLst>
        <p:guide orient="horz" pos="3408"/>
        <p:guide orient="horz" pos="1344"/>
        <p:guide pos="1857"/>
        <p:guide pos="3912"/>
        <p:guide pos="432"/>
      </p:guideLst>
    </p:cSldViewPr>
  </p:slideViewPr>
  <p:outlineViewPr>
    <p:cViewPr>
      <p:scale>
        <a:sx n="33" d="100"/>
        <a:sy n="33" d="100"/>
      </p:scale>
      <p:origin x="0" y="23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1398" y="-102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gescamez\Desktop\jCFIT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gescamez\Desktop\eKaTchikness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gescamez\Desktop\eKaTchiknes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gescamez\Desktop\YBCOracetrack\racetrack_%25diverses_tau=0.5_newmodel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Sheet1!$F$6</c:f>
              <c:strCache>
                <c:ptCount val="1"/>
                <c:pt idx="0">
                  <c:v>exp-77k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Sheet1!$E$8:$E$13</c:f>
              <c:numCache>
                <c:formatCode>General</c:formatCode>
                <c:ptCount val="6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xVal>
          <c:yVal>
            <c:numRef>
              <c:f>Sheet1!$F$8:$F$13</c:f>
              <c:numCache>
                <c:formatCode>General</c:formatCode>
                <c:ptCount val="6"/>
                <c:pt idx="0">
                  <c:v>249999999.99999997</c:v>
                </c:pt>
                <c:pt idx="1">
                  <c:v>109999999.99999999</c:v>
                </c:pt>
                <c:pt idx="2">
                  <c:v>74249999.999999985</c:v>
                </c:pt>
                <c:pt idx="3">
                  <c:v>46750000</c:v>
                </c:pt>
                <c:pt idx="4">
                  <c:v>32999999.999999996</c:v>
                </c:pt>
                <c:pt idx="5">
                  <c:v>26249999.999999996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Sheet1!$H$6</c:f>
              <c:strCache>
                <c:ptCount val="1"/>
                <c:pt idx="0">
                  <c:v>exp-60K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Sheet1!$E$8:$E$15</c:f>
              <c:numCache>
                <c:formatCode>General</c:formatCode>
                <c:ptCount val="8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</c:numCache>
            </c:numRef>
          </c:xVal>
          <c:yVal>
            <c:numRef>
              <c:f>Sheet1!$H$8:$H$14</c:f>
              <c:numCache>
                <c:formatCode>General</c:formatCode>
                <c:ptCount val="7"/>
                <c:pt idx="0">
                  <c:v>692250000</c:v>
                </c:pt>
                <c:pt idx="1">
                  <c:v>422999999.99999994</c:v>
                </c:pt>
                <c:pt idx="2">
                  <c:v>313249999.99999994</c:v>
                </c:pt>
                <c:pt idx="3">
                  <c:v>225250000</c:v>
                </c:pt>
                <c:pt idx="4">
                  <c:v>178499999.99999997</c:v>
                </c:pt>
                <c:pt idx="5">
                  <c:v>148249999.99999997</c:v>
                </c:pt>
                <c:pt idx="6">
                  <c:v>126249999.99999999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Sheet1!$J$6</c:f>
              <c:strCache>
                <c:ptCount val="1"/>
                <c:pt idx="0">
                  <c:v>exp-50K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Sheet1!$E$8:$E$14</c:f>
              <c:numCache>
                <c:formatCode>General</c:formatCode>
                <c:ptCount val="7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</c:numCache>
            </c:numRef>
          </c:xVal>
          <c:yVal>
            <c:numRef>
              <c:f>Sheet1!$J$8:$J$14</c:f>
              <c:numCache>
                <c:formatCode>General</c:formatCode>
                <c:ptCount val="7"/>
                <c:pt idx="0">
                  <c:v>980749999.99999988</c:v>
                </c:pt>
                <c:pt idx="1">
                  <c:v>716999999.99999988</c:v>
                </c:pt>
                <c:pt idx="2">
                  <c:v>587999999.99999988</c:v>
                </c:pt>
                <c:pt idx="3">
                  <c:v>455999999.99999994</c:v>
                </c:pt>
                <c:pt idx="4">
                  <c:v>378999999.99999994</c:v>
                </c:pt>
                <c:pt idx="5">
                  <c:v>332500000</c:v>
                </c:pt>
                <c:pt idx="6">
                  <c:v>296750000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Sheet1!$L$6</c:f>
              <c:strCache>
                <c:ptCount val="1"/>
                <c:pt idx="0">
                  <c:v>exp-40K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Sheet1!$E$8:$E$14</c:f>
              <c:numCache>
                <c:formatCode>General</c:formatCode>
                <c:ptCount val="7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</c:numCache>
            </c:numRef>
          </c:xVal>
          <c:yVal>
            <c:numRef>
              <c:f>Sheet1!$L$8:$L$14</c:f>
              <c:numCache>
                <c:formatCode>General</c:formatCode>
                <c:ptCount val="7"/>
                <c:pt idx="0">
                  <c:v>1329749999.9999998</c:v>
                </c:pt>
                <c:pt idx="1">
                  <c:v>1131750000</c:v>
                </c:pt>
                <c:pt idx="2">
                  <c:v>997249999.99999988</c:v>
                </c:pt>
                <c:pt idx="3">
                  <c:v>860000000</c:v>
                </c:pt>
                <c:pt idx="4">
                  <c:v>780249999.99999988</c:v>
                </c:pt>
                <c:pt idx="5">
                  <c:v>700499999.99999988</c:v>
                </c:pt>
                <c:pt idx="6">
                  <c:v>645499999.99999988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Sheet1!$N$6</c:f>
              <c:strCache>
                <c:ptCount val="1"/>
                <c:pt idx="0">
                  <c:v>exp-30K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Sheet1!$E$8:$E$14</c:f>
              <c:numCache>
                <c:formatCode>General</c:formatCode>
                <c:ptCount val="7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</c:numCache>
            </c:numRef>
          </c:xVal>
          <c:yVal>
            <c:numRef>
              <c:f>Sheet1!$N$8:$N$14</c:f>
              <c:numCache>
                <c:formatCode>General</c:formatCode>
                <c:ptCount val="7"/>
                <c:pt idx="0">
                  <c:v>1741749999.9999998</c:v>
                </c:pt>
                <c:pt idx="1">
                  <c:v>1626249999.9999998</c:v>
                </c:pt>
                <c:pt idx="2">
                  <c:v>1516499999.9999998</c:v>
                </c:pt>
                <c:pt idx="3">
                  <c:v>1371000000</c:v>
                </c:pt>
                <c:pt idx="4">
                  <c:v>1280250000</c:v>
                </c:pt>
                <c:pt idx="5">
                  <c:v>1200499999.9999998</c:v>
                </c:pt>
                <c:pt idx="6">
                  <c:v>1098999999.9999998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Sheet1!$P$6</c:f>
              <c:strCache>
                <c:ptCount val="1"/>
                <c:pt idx="0">
                  <c:v>exp-20K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Sheet1!$E$8:$E$14</c:f>
              <c:numCache>
                <c:formatCode>General</c:formatCode>
                <c:ptCount val="7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</c:numCache>
            </c:numRef>
          </c:xVal>
          <c:yVal>
            <c:numRef>
              <c:f>Sheet1!$P$8:$P$14</c:f>
              <c:numCache>
                <c:formatCode>General</c:formatCode>
                <c:ptCount val="7"/>
                <c:pt idx="0">
                  <c:v>2186749999.9999995</c:v>
                </c:pt>
                <c:pt idx="1">
                  <c:v>2126250000</c:v>
                </c:pt>
                <c:pt idx="2">
                  <c:v>2027499999.9999995</c:v>
                </c:pt>
                <c:pt idx="3">
                  <c:v>1895500000</c:v>
                </c:pt>
                <c:pt idx="4">
                  <c:v>1793999999.9999998</c:v>
                </c:pt>
                <c:pt idx="5">
                  <c:v>1664749999.9999998</c:v>
                </c:pt>
                <c:pt idx="6">
                  <c:v>1532999999.9999998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Sheet1!$G$21</c:f>
              <c:strCache>
                <c:ptCount val="1"/>
                <c:pt idx="0">
                  <c:v>fit-20K</c:v>
                </c:pt>
              </c:strCache>
            </c:strRef>
          </c:tx>
          <c:spPr>
            <a:ln w="28575">
              <a:noFill/>
            </a:ln>
          </c:spPr>
          <c:marker>
            <c:symbol val="plus"/>
            <c:size val="3"/>
          </c:marker>
          <c:xVal>
            <c:numRef>
              <c:f>Sheet1!$A$22:$A$71</c:f>
              <c:numCache>
                <c:formatCode>General</c:formatCode>
                <c:ptCount val="5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</c:numCache>
            </c:numRef>
          </c:xVal>
          <c:yVal>
            <c:numRef>
              <c:f>Sheet1!$G$22:$G$71</c:f>
              <c:numCache>
                <c:formatCode>General</c:formatCode>
                <c:ptCount val="50"/>
                <c:pt idx="0">
                  <c:v>2386267838.2772598</c:v>
                </c:pt>
                <c:pt idx="1">
                  <c:v>2294049926.9378581</c:v>
                </c:pt>
                <c:pt idx="2">
                  <c:v>2237327959.5524726</c:v>
                </c:pt>
                <c:pt idx="3">
                  <c:v>2194877145.7205486</c:v>
                </c:pt>
                <c:pt idx="4">
                  <c:v>2160172139.5475111</c:v>
                </c:pt>
                <c:pt idx="5">
                  <c:v>2130340727.1210966</c:v>
                </c:pt>
                <c:pt idx="6">
                  <c:v>2103863771.8642509</c:v>
                </c:pt>
                <c:pt idx="7">
                  <c:v>2079840354.8933346</c:v>
                </c:pt>
                <c:pt idx="8">
                  <c:v>2057692338.2568564</c:v>
                </c:pt>
                <c:pt idx="9">
                  <c:v>2037026603.0758116</c:v>
                </c:pt>
                <c:pt idx="10">
                  <c:v>2017563699.3717005</c:v>
                </c:pt>
                <c:pt idx="11">
                  <c:v>1999097863.9703271</c:v>
                </c:pt>
                <c:pt idx="12">
                  <c:v>1981473195.2337942</c:v>
                </c:pt>
                <c:pt idx="13">
                  <c:v>1964568736.0896606</c:v>
                </c:pt>
                <c:pt idx="14">
                  <c:v>1948288746.8241975</c:v>
                </c:pt>
                <c:pt idx="15">
                  <c:v>1932556142.1460536</c:v>
                </c:pt>
                <c:pt idx="16">
                  <c:v>1917307932.9099145</c:v>
                </c:pt>
                <c:pt idx="17">
                  <c:v>1902491980.0955658</c:v>
                </c:pt>
                <c:pt idx="18">
                  <c:v>1888064632.4354742</c:v>
                </c:pt>
                <c:pt idx="19">
                  <c:v>1873988973.9573343</c:v>
                </c:pt>
                <c:pt idx="20">
                  <c:v>1860233501.7692473</c:v>
                </c:pt>
                <c:pt idx="21">
                  <c:v>1846771113.2692702</c:v>
                </c:pt>
                <c:pt idx="22">
                  <c:v>1833578319.7696238</c:v>
                </c:pt>
                <c:pt idx="23">
                  <c:v>1820634628.3923564</c:v>
                </c:pt>
                <c:pt idx="24">
                  <c:v>1807922050.7968006</c:v>
                </c:pt>
                <c:pt idx="25">
                  <c:v>1795424708.7351718</c:v>
                </c:pt>
                <c:pt idx="26">
                  <c:v>1783128514.3990188</c:v>
                </c:pt>
                <c:pt idx="27">
                  <c:v>1771020909.1567118</c:v>
                </c:pt>
                <c:pt idx="28">
                  <c:v>1759090648.3297553</c:v>
                </c:pt>
                <c:pt idx="29">
                  <c:v>1747327622.6005096</c:v>
                </c:pt>
                <c:pt idx="30">
                  <c:v>1735722708.8128452</c:v>
                </c:pt>
                <c:pt idx="31">
                  <c:v>1724267644.5429547</c:v>
                </c:pt>
                <c:pt idx="32">
                  <c:v>1712954922.0338058</c:v>
                </c:pt>
                <c:pt idx="33">
                  <c:v>1701777698.0113239</c:v>
                </c:pt>
                <c:pt idx="34">
                  <c:v>1690729716.6097312</c:v>
                </c:pt>
                <c:pt idx="35">
                  <c:v>1679805243.1823368</c:v>
                </c:pt>
                <c:pt idx="36">
                  <c:v>1668999007.2021222</c:v>
                </c:pt>
                <c:pt idx="37">
                  <c:v>1658306152.7929413</c:v>
                </c:pt>
                <c:pt idx="38">
                  <c:v>1647722195.6983466</c:v>
                </c:pt>
                <c:pt idx="39">
                  <c:v>1637242985.707258</c:v>
                </c:pt>
                <c:pt idx="40">
                  <c:v>1626864673.7257295</c:v>
                </c:pt>
                <c:pt idx="41">
                  <c:v>1616583682.8212812</c:v>
                </c:pt>
                <c:pt idx="42">
                  <c:v>1606396682.677542</c:v>
                </c:pt>
                <c:pt idx="43">
                  <c:v>1596300566.9876828</c:v>
                </c:pt>
                <c:pt idx="44">
                  <c:v>1586292433.3895361</c:v>
                </c:pt>
                <c:pt idx="45">
                  <c:v>1576369565.6065195</c:v>
                </c:pt>
                <c:pt idx="46">
                  <c:v>1566529417.5092082</c:v>
                </c:pt>
                <c:pt idx="47">
                  <c:v>1556769598.8545175</c:v>
                </c:pt>
                <c:pt idx="48">
                  <c:v>1547087862.4946249</c:v>
                </c:pt>
                <c:pt idx="49">
                  <c:v>1537482092.8772204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Sheet1!$F$21</c:f>
              <c:strCache>
                <c:ptCount val="1"/>
                <c:pt idx="0">
                  <c:v>fit-30K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3"/>
          </c:marker>
          <c:xVal>
            <c:numRef>
              <c:f>Sheet1!$A$22:$A$71</c:f>
              <c:numCache>
                <c:formatCode>General</c:formatCode>
                <c:ptCount val="5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</c:numCache>
            </c:numRef>
          </c:xVal>
          <c:yVal>
            <c:numRef>
              <c:f>Sheet1!$F$22:$F$71</c:f>
              <c:numCache>
                <c:formatCode>General</c:formatCode>
                <c:ptCount val="50"/>
                <c:pt idx="0">
                  <c:v>1756175304.9801843</c:v>
                </c:pt>
                <c:pt idx="1">
                  <c:v>1685533589.6200006</c:v>
                </c:pt>
                <c:pt idx="2">
                  <c:v>1641144994.5468791</c:v>
                </c:pt>
                <c:pt idx="3">
                  <c:v>1607337743.7537961</c:v>
                </c:pt>
                <c:pt idx="4">
                  <c:v>1579289537.0996904</c:v>
                </c:pt>
                <c:pt idx="5">
                  <c:v>1554876016.8348856</c:v>
                </c:pt>
                <c:pt idx="6">
                  <c:v>1532972668.9555368</c:v>
                </c:pt>
                <c:pt idx="7">
                  <c:v>1512912053.8219523</c:v>
                </c:pt>
                <c:pt idx="8">
                  <c:v>1494265505.4096467</c:v>
                </c:pt>
                <c:pt idx="9">
                  <c:v>1476741296.5078824</c:v>
                </c:pt>
                <c:pt idx="10">
                  <c:v>1460131874.8092637</c:v>
                </c:pt>
                <c:pt idx="11">
                  <c:v>1444284284.0683477</c:v>
                </c:pt>
                <c:pt idx="12">
                  <c:v>1429082531.0943918</c:v>
                </c:pt>
                <c:pt idx="13">
                  <c:v>1414436541.3589249</c:v>
                </c:pt>
                <c:pt idx="14">
                  <c:v>1400274954.1994181</c:v>
                </c:pt>
                <c:pt idx="15">
                  <c:v>1386540259.8220985</c:v>
                </c:pt>
                <c:pt idx="16">
                  <c:v>1373185420.375649</c:v>
                </c:pt>
                <c:pt idx="17">
                  <c:v>1360171462.8094692</c:v>
                </c:pt>
                <c:pt idx="18">
                  <c:v>1347465726.3210468</c:v>
                </c:pt>
                <c:pt idx="19">
                  <c:v>1335040561.7592044</c:v>
                </c:pt>
                <c:pt idx="20">
                  <c:v>1322872349.9443808</c:v>
                </c:pt>
                <c:pt idx="21">
                  <c:v>1310940749.4221232</c:v>
                </c:pt>
                <c:pt idx="22">
                  <c:v>1299228112.152591</c:v>
                </c:pt>
                <c:pt idx="23">
                  <c:v>1287719024.0497389</c:v>
                </c:pt>
                <c:pt idx="24">
                  <c:v>1276399939.6536372</c:v>
                </c:pt>
                <c:pt idx="25">
                  <c:v>1265258888.690393</c:v>
                </c:pt>
                <c:pt idx="26">
                  <c:v>1254285238.1762252</c:v>
                </c:pt>
                <c:pt idx="27">
                  <c:v>1243469497.9000137</c:v>
                </c:pt>
                <c:pt idx="28">
                  <c:v>1232803160.1187494</c:v>
                </c:pt>
                <c:pt idx="29">
                  <c:v>1222278566.4836147</c:v>
                </c:pt>
                <c:pt idx="30">
                  <c:v>1211888796.822782</c:v>
                </c:pt>
                <c:pt idx="31">
                  <c:v>1201627575.6054423</c:v>
                </c:pt>
                <c:pt idx="32">
                  <c:v>1191489192.813899</c:v>
                </c:pt>
                <c:pt idx="33">
                  <c:v>1181468436.6366861</c:v>
                </c:pt>
                <c:pt idx="34">
                  <c:v>1171560535.9221528</c:v>
                </c:pt>
                <c:pt idx="35">
                  <c:v>1161761110.7394404</c:v>
                </c:pt>
                <c:pt idx="36">
                  <c:v>1152066129.7116168</c:v>
                </c:pt>
                <c:pt idx="37">
                  <c:v>1142471873.0356653</c:v>
                </c:pt>
                <c:pt idx="38">
                  <c:v>1132974900.3017728</c:v>
                </c:pt>
                <c:pt idx="39">
                  <c:v>1123572022.3820214</c:v>
                </c:pt>
                <c:pt idx="40">
                  <c:v>1114260276.7850094</c:v>
                </c:pt>
                <c:pt idx="41">
                  <c:v>1105036905.974889</c:v>
                </c:pt>
                <c:pt idx="42">
                  <c:v>1095899338.236084</c:v>
                </c:pt>
                <c:pt idx="43">
                  <c:v>1086845170.7324173</c:v>
                </c:pt>
                <c:pt idx="44">
                  <c:v>1077872154.4647279</c:v>
                </c:pt>
                <c:pt idx="45">
                  <c:v>1068978180.8766415</c:v>
                </c:pt>
                <c:pt idx="46">
                  <c:v>1060161269.8958822</c:v>
                </c:pt>
                <c:pt idx="47">
                  <c:v>1051419559.2298802</c:v>
                </c:pt>
                <c:pt idx="48">
                  <c:v>1042751294.7606051</c:v>
                </c:pt>
                <c:pt idx="49">
                  <c:v>1034154821.9055173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Sheet1!$E$21</c:f>
              <c:strCache>
                <c:ptCount val="1"/>
                <c:pt idx="0">
                  <c:v>fit-40K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3"/>
          </c:marker>
          <c:xVal>
            <c:numRef>
              <c:f>Sheet1!$A$22:$A$71</c:f>
              <c:numCache>
                <c:formatCode>General</c:formatCode>
                <c:ptCount val="5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</c:numCache>
            </c:numRef>
          </c:xVal>
          <c:yVal>
            <c:numRef>
              <c:f>Sheet1!$E$22:$E$71</c:f>
              <c:numCache>
                <c:formatCode>General</c:formatCode>
                <c:ptCount val="50"/>
                <c:pt idx="0">
                  <c:v>1223558073.3783944</c:v>
                </c:pt>
                <c:pt idx="1">
                  <c:v>1171197842.1010535</c:v>
                </c:pt>
                <c:pt idx="2">
                  <c:v>1137283892.8445933</c:v>
                </c:pt>
                <c:pt idx="3">
                  <c:v>1110838826.7555995</c:v>
                </c:pt>
                <c:pt idx="4">
                  <c:v>1088480018.7932389</c:v>
                </c:pt>
                <c:pt idx="5">
                  <c:v>1068715280.1708814</c:v>
                </c:pt>
                <c:pt idx="6">
                  <c:v>1050753646.6238273</c:v>
                </c:pt>
                <c:pt idx="7">
                  <c:v>1034125000.5933478</c:v>
                </c:pt>
                <c:pt idx="8">
                  <c:v>1018526980.688987</c:v>
                </c:pt>
                <c:pt idx="9">
                  <c:v>1003753519.2927408</c:v>
                </c:pt>
                <c:pt idx="10">
                  <c:v>989657791.23009086</c:v>
                </c:pt>
                <c:pt idx="11">
                  <c:v>976131429.63945806</c:v>
                </c:pt>
                <c:pt idx="12">
                  <c:v>963092127.73097456</c:v>
                </c:pt>
                <c:pt idx="13">
                  <c:v>950475868.1239692</c:v>
                </c:pt>
                <c:pt idx="14">
                  <c:v>938231850.36798847</c:v>
                </c:pt>
                <c:pt idx="15">
                  <c:v>926319064.9622395</c:v>
                </c:pt>
                <c:pt idx="16">
                  <c:v>914703911.35396326</c:v>
                </c:pt>
                <c:pt idx="17">
                  <c:v>903358499.89931262</c:v>
                </c:pt>
                <c:pt idx="18">
                  <c:v>892259414.77677023</c:v>
                </c:pt>
                <c:pt idx="19">
                  <c:v>881386795.32662654</c:v>
                </c:pt>
                <c:pt idx="20">
                  <c:v>870723642.20036113</c:v>
                </c:pt>
                <c:pt idx="21">
                  <c:v>860255285.32520592</c:v>
                </c:pt>
                <c:pt idx="22">
                  <c:v>849968970.37249815</c:v>
                </c:pt>
                <c:pt idx="23">
                  <c:v>839853533.37175977</c:v>
                </c:pt>
                <c:pt idx="24">
                  <c:v>829899141.81875277</c:v>
                </c:pt>
                <c:pt idx="25">
                  <c:v>820097086.59004498</c:v>
                </c:pt>
                <c:pt idx="26">
                  <c:v>810439613.13383448</c:v>
                </c:pt>
                <c:pt idx="27">
                  <c:v>800919783.35044241</c:v>
                </c:pt>
                <c:pt idx="28">
                  <c:v>791531361.69059396</c:v>
                </c:pt>
                <c:pt idx="29">
                  <c:v>782268720.53911483</c:v>
                </c:pt>
                <c:pt idx="30">
                  <c:v>773126761.08620012</c:v>
                </c:pt>
                <c:pt idx="31">
                  <c:v>764100846.73407817</c:v>
                </c:pt>
                <c:pt idx="32">
                  <c:v>755186746.72386646</c:v>
                </c:pt>
                <c:pt idx="33">
                  <c:v>746380588.15191996</c:v>
                </c:pt>
                <c:pt idx="34">
                  <c:v>737678814.91692758</c:v>
                </c:pt>
                <c:pt idx="35">
                  <c:v>729078152.42694259</c:v>
                </c:pt>
                <c:pt idx="36">
                  <c:v>720575577.12027931</c:v>
                </c:pt>
                <c:pt idx="37">
                  <c:v>712168290.030918</c:v>
                </c:pt>
                <c:pt idx="38">
                  <c:v>703853693.76899505</c:v>
                </c:pt>
                <c:pt idx="39">
                  <c:v>695629372.39853156</c:v>
                </c:pt>
                <c:pt idx="40">
                  <c:v>687493073.78404641</c:v>
                </c:pt>
                <c:pt idx="41">
                  <c:v>679442694.04994261</c:v>
                </c:pt>
                <c:pt idx="42">
                  <c:v>671476263.85517693</c:v>
                </c:pt>
                <c:pt idx="43">
                  <c:v>663591936.23356473</c:v>
                </c:pt>
                <c:pt idx="44">
                  <c:v>655787975.78931141</c:v>
                </c:pt>
                <c:pt idx="45">
                  <c:v>648062749.06968451</c:v>
                </c:pt>
                <c:pt idx="46">
                  <c:v>640414715.96353352</c:v>
                </c:pt>
                <c:pt idx="47">
                  <c:v>632842421.99660218</c:v>
                </c:pt>
                <c:pt idx="48">
                  <c:v>625344491.41319335</c:v>
                </c:pt>
                <c:pt idx="49">
                  <c:v>617919620.94931948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Sheet1!$C$21</c:f>
              <c:strCache>
                <c:ptCount val="1"/>
                <c:pt idx="0">
                  <c:v>fit-60K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2"/>
          </c:marker>
          <c:xVal>
            <c:numRef>
              <c:f>Sheet1!$A$22:$A$71</c:f>
              <c:numCache>
                <c:formatCode>General</c:formatCode>
                <c:ptCount val="5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</c:numCache>
            </c:numRef>
          </c:xVal>
          <c:yVal>
            <c:numRef>
              <c:f>Sheet1!$C$22:$C$71</c:f>
              <c:numCache>
                <c:formatCode>General</c:formatCode>
                <c:ptCount val="50"/>
                <c:pt idx="0">
                  <c:v>678908085.20029843</c:v>
                </c:pt>
                <c:pt idx="1">
                  <c:v>557695068.46051896</c:v>
                </c:pt>
                <c:pt idx="2">
                  <c:v>495099680.66410661</c:v>
                </c:pt>
                <c:pt idx="3">
                  <c:v>453707503.63355565</c:v>
                </c:pt>
                <c:pt idx="4">
                  <c:v>423061060.50889677</c:v>
                </c:pt>
                <c:pt idx="5">
                  <c:v>398834443.33925897</c:v>
                </c:pt>
                <c:pt idx="6">
                  <c:v>378844534.647048</c:v>
                </c:pt>
                <c:pt idx="7">
                  <c:v>361844836.79906547</c:v>
                </c:pt>
                <c:pt idx="8">
                  <c:v>347060560.47976357</c:v>
                </c:pt>
                <c:pt idx="9">
                  <c:v>333979180.91604632</c:v>
                </c:pt>
                <c:pt idx="10">
                  <c:v>322245092.05161691</c:v>
                </c:pt>
                <c:pt idx="11">
                  <c:v>311602061.10348582</c:v>
                </c:pt>
                <c:pt idx="12">
                  <c:v>301859704.207811</c:v>
                </c:pt>
                <c:pt idx="13">
                  <c:v>292872919.24599057</c:v>
                </c:pt>
                <c:pt idx="14">
                  <c:v>284528719.57496476</c:v>
                </c:pt>
                <c:pt idx="15">
                  <c:v>276737499.76749796</c:v>
                </c:pt>
                <c:pt idx="16">
                  <c:v>269427063.18963826</c:v>
                </c:pt>
                <c:pt idx="17">
                  <c:v>262538430.10380116</c:v>
                </c:pt>
                <c:pt idx="18">
                  <c:v>256022827.85408506</c:v>
                </c:pt>
                <c:pt idx="19">
                  <c:v>249839486.20810297</c:v>
                </c:pt>
                <c:pt idx="20">
                  <c:v>243953993.64659521</c:v>
                </c:pt>
                <c:pt idx="21">
                  <c:v>238337052.38001642</c:v>
                </c:pt>
                <c:pt idx="22">
                  <c:v>232963521.91298106</c:v>
                </c:pt>
                <c:pt idx="23">
                  <c:v>227811674.81945997</c:v>
                </c:pt>
                <c:pt idx="24">
                  <c:v>222862610.88159537</c:v>
                </c:pt>
                <c:pt idx="25">
                  <c:v>218099790.98670694</c:v>
                </c:pt>
                <c:pt idx="26">
                  <c:v>213508662.69190103</c:v>
                </c:pt>
                <c:pt idx="27">
                  <c:v>209076356.73819172</c:v>
                </c:pt>
                <c:pt idx="28">
                  <c:v>204791439.04261446</c:v>
                </c:pt>
                <c:pt idx="29">
                  <c:v>200643706.48178041</c:v>
                </c:pt>
                <c:pt idx="30">
                  <c:v>196624017.54546702</c:v>
                </c:pt>
                <c:pt idx="31">
                  <c:v>192724150.98260015</c:v>
                </c:pt>
                <c:pt idx="32">
                  <c:v>188936687.08898613</c:v>
                </c:pt>
                <c:pt idx="33">
                  <c:v>185254907.43858659</c:v>
                </c:pt>
                <c:pt idx="34">
                  <c:v>181672709.73808554</c:v>
                </c:pt>
                <c:pt idx="35">
                  <c:v>178184535.15923858</c:v>
                </c:pt>
                <c:pt idx="36">
                  <c:v>174785306.02635303</c:v>
                </c:pt>
                <c:pt idx="37">
                  <c:v>171470372.14454448</c:v>
                </c:pt>
                <c:pt idx="38">
                  <c:v>168235464.37558511</c:v>
                </c:pt>
                <c:pt idx="39">
                  <c:v>165076654.32253599</c:v>
                </c:pt>
                <c:pt idx="40">
                  <c:v>161990319.18712646</c:v>
                </c:pt>
                <c:pt idx="41">
                  <c:v>158973111.0264906</c:v>
                </c:pt>
                <c:pt idx="42">
                  <c:v>156021929.76707089</c:v>
                </c:pt>
                <c:pt idx="43">
                  <c:v>153133899.43993571</c:v>
                </c:pt>
                <c:pt idx="44">
                  <c:v>150306347.18854663</c:v>
                </c:pt>
                <c:pt idx="45">
                  <c:v>147536784.67113334</c:v>
                </c:pt>
                <c:pt idx="46">
                  <c:v>144822891.53840151</c:v>
                </c:pt>
                <c:pt idx="47">
                  <c:v>142162500.71573716</c:v>
                </c:pt>
                <c:pt idx="48">
                  <c:v>139553585.25930917</c:v>
                </c:pt>
                <c:pt idx="49">
                  <c:v>136994246.58904102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Sheet1!$B$21</c:f>
              <c:strCache>
                <c:ptCount val="1"/>
                <c:pt idx="0">
                  <c:v>fit-70K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2"/>
          </c:marker>
          <c:xVal>
            <c:numRef>
              <c:f>Sheet1!$A$22:$A$71</c:f>
              <c:numCache>
                <c:formatCode>General</c:formatCode>
                <c:ptCount val="5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</c:numCache>
            </c:numRef>
          </c:xVal>
          <c:yVal>
            <c:numRef>
              <c:f>Sheet1!$B$22:$B$71</c:f>
              <c:numCache>
                <c:formatCode>General</c:formatCode>
                <c:ptCount val="50"/>
                <c:pt idx="0">
                  <c:v>154594226.796859</c:v>
                </c:pt>
                <c:pt idx="1">
                  <c:v>124273179.82122488</c:v>
                </c:pt>
                <c:pt idx="2">
                  <c:v>107904760.98067565</c:v>
                </c:pt>
                <c:pt idx="3">
                  <c:v>96660900.60900712</c:v>
                </c:pt>
                <c:pt idx="4">
                  <c:v>88055068.638403073</c:v>
                </c:pt>
                <c:pt idx="5">
                  <c:v>81051163.729480088</c:v>
                </c:pt>
                <c:pt idx="6">
                  <c:v>75122573.870965049</c:v>
                </c:pt>
                <c:pt idx="7">
                  <c:v>69966501.361870214</c:v>
                </c:pt>
                <c:pt idx="8">
                  <c:v>65393424.927419156</c:v>
                </c:pt>
                <c:pt idx="9">
                  <c:v>61277113.238794811</c:v>
                </c:pt>
                <c:pt idx="10">
                  <c:v>57529388.535124838</c:v>
                </c:pt>
                <c:pt idx="11">
                  <c:v>54086289.937865913</c:v>
                </c:pt>
                <c:pt idx="12">
                  <c:v>50899982.806927003</c:v>
                </c:pt>
                <c:pt idx="13">
                  <c:v>47933776.894962542</c:v>
                </c:pt>
                <c:pt idx="14">
                  <c:v>45158925.515389711</c:v>
                </c:pt>
                <c:pt idx="15">
                  <c:v>42552494.455722064</c:v>
                </c:pt>
                <c:pt idx="16">
                  <c:v>40095899.502117626</c:v>
                </c:pt>
                <c:pt idx="17">
                  <c:v>37773876.299162537</c:v>
                </c:pt>
                <c:pt idx="18">
                  <c:v>35573738.095586821</c:v>
                </c:pt>
                <c:pt idx="19">
                  <c:v>33484830.170089826</c:v>
                </c:pt>
                <c:pt idx="20">
                  <c:v>31498121.699910257</c:v>
                </c:pt>
                <c:pt idx="21">
                  <c:v>29605895.626451813</c:v>
                </c:pt>
                <c:pt idx="22">
                  <c:v>27801509.662228107</c:v>
                </c:pt>
                <c:pt idx="23">
                  <c:v>26079209.788329281</c:v>
                </c:pt>
                <c:pt idx="24">
                  <c:v>24433983.056319684</c:v>
                </c:pt>
                <c:pt idx="25">
                  <c:v>22861440.220345162</c:v>
                </c:pt>
                <c:pt idx="26">
                  <c:v>21357721.291969121</c:v>
                </c:pt>
                <c:pt idx="27">
                  <c:v>19919418.91444248</c:v>
                </c:pt>
                <c:pt idx="28">
                  <c:v>18543515.740598951</c:v>
                </c:pt>
                <c:pt idx="29">
                  <c:v>17227332.930366468</c:v>
                </c:pt>
                <c:pt idx="30">
                  <c:v>15968487.567310659</c:v>
                </c:pt>
                <c:pt idx="31">
                  <c:v>14764857.301383233</c:v>
                </c:pt>
                <c:pt idx="32">
                  <c:v>13614550.907183325</c:v>
                </c:pt>
                <c:pt idx="33">
                  <c:v>12515883.738549335</c:v>
                </c:pt>
                <c:pt idx="34">
                  <c:v>11467357.286069453</c:v>
                </c:pt>
                <c:pt idx="35">
                  <c:v>10467642.222190747</c:v>
                </c:pt>
                <c:pt idx="36">
                  <c:v>9515564.4624754004</c:v>
                </c:pt>
                <c:pt idx="37">
                  <c:v>8610093.8916318957</c:v>
                </c:pt>
                <c:pt idx="38">
                  <c:v>7750335.5078399414</c:v>
                </c:pt>
                <c:pt idx="39">
                  <c:v>6935522.8363709478</c:v>
                </c:pt>
                <c:pt idx="40">
                  <c:v>6165013.5615530647</c:v>
                </c:pt>
                <c:pt idx="41">
                  <c:v>5438287.4341541156</c:v>
                </c:pt>
                <c:pt idx="42">
                  <c:v>4754946.6419271715</c:v>
                </c:pt>
                <c:pt idx="43">
                  <c:v>4114719.0033341874</c:v>
                </c:pt>
                <c:pt idx="44">
                  <c:v>3517464.589003046</c:v>
                </c:pt>
                <c:pt idx="45">
                  <c:v>2963186.7451206166</c:v>
                </c:pt>
                <c:pt idx="46">
                  <c:v>2452049.0839767084</c:v>
                </c:pt>
                <c:pt idx="47">
                  <c:v>1984401.0048291651</c:v>
                </c:pt>
                <c:pt idx="48">
                  <c:v>1560816.094268268</c:v>
                </c:pt>
                <c:pt idx="49">
                  <c:v>1182151.1726151095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Sheet1!$D$21</c:f>
              <c:strCache>
                <c:ptCount val="1"/>
                <c:pt idx="0">
                  <c:v>fit-50K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3"/>
          </c:marker>
          <c:xVal>
            <c:numRef>
              <c:f>Sheet1!$A$22:$A$71</c:f>
              <c:numCache>
                <c:formatCode>General</c:formatCode>
                <c:ptCount val="50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</c:v>
                </c:pt>
                <c:pt idx="6">
                  <c:v>0.7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</c:numCache>
            </c:numRef>
          </c:xVal>
          <c:yVal>
            <c:numRef>
              <c:f>Sheet1!$D$22:$D$71</c:f>
              <c:numCache>
                <c:formatCode>0.00E+00</c:formatCode>
                <c:ptCount val="50"/>
                <c:pt idx="0">
                  <c:v>970000000</c:v>
                </c:pt>
                <c:pt idx="1">
                  <c:v>910000000</c:v>
                </c:pt>
                <c:pt idx="2" formatCode="General">
                  <c:v>843923414.47393107</c:v>
                </c:pt>
                <c:pt idx="3" formatCode="General">
                  <c:v>775954580.88000548</c:v>
                </c:pt>
                <c:pt idx="4" formatCode="General">
                  <c:v>725984092.60106039</c:v>
                </c:pt>
                <c:pt idx="5" formatCode="General">
                  <c:v>686743222.02495575</c:v>
                </c:pt>
                <c:pt idx="6" formatCode="General">
                  <c:v>654567729.99990022</c:v>
                </c:pt>
                <c:pt idx="7" formatCode="General">
                  <c:v>627367704.08309114</c:v>
                </c:pt>
                <c:pt idx="8" formatCode="General">
                  <c:v>603845509.7747829</c:v>
                </c:pt>
                <c:pt idx="9" formatCode="General">
                  <c:v>583143680.99871969</c:v>
                </c:pt>
                <c:pt idx="10" formatCode="General">
                  <c:v>564667918.39643061</c:v>
                </c:pt>
                <c:pt idx="11" formatCode="General">
                  <c:v>547990456.92123055</c:v>
                </c:pt>
                <c:pt idx="12" formatCode="General">
                  <c:v>532793802.52659595</c:v>
                </c:pt>
                <c:pt idx="13" formatCode="General">
                  <c:v>518836234.20661783</c:v>
                </c:pt>
                <c:pt idx="14" formatCode="General">
                  <c:v>505929732.28015858</c:v>
                </c:pt>
                <c:pt idx="15" formatCode="General">
                  <c:v>493925344.67951101</c:v>
                </c:pt>
                <c:pt idx="16" formatCode="General">
                  <c:v>482703186.16077018</c:v>
                </c:pt>
                <c:pt idx="17" formatCode="General">
                  <c:v>472165422.94306904</c:v>
                </c:pt>
                <c:pt idx="18" formatCode="General">
                  <c:v>462231238.45574069</c:v>
                </c:pt>
                <c:pt idx="19" formatCode="General">
                  <c:v>452833147.87123126</c:v>
                </c:pt>
                <c:pt idx="20" formatCode="General">
                  <c:v>443914251.90165848</c:v>
                </c:pt>
                <c:pt idx="21" formatCode="General">
                  <c:v>435426157.92942309</c:v>
                </c:pt>
                <c:pt idx="22" formatCode="General">
                  <c:v>427327383.84999681</c:v>
                </c:pt>
                <c:pt idx="23" formatCode="General">
                  <c:v>419582116.76128501</c:v>
                </c:pt>
                <c:pt idx="24" formatCode="General">
                  <c:v>412159236.33936</c:v>
                </c:pt>
                <c:pt idx="25" formatCode="General">
                  <c:v>405031538.28530514</c:v>
                </c:pt>
                <c:pt idx="26" formatCode="General">
                  <c:v>398175110.84487724</c:v>
                </c:pt>
                <c:pt idx="27" formatCode="General">
                  <c:v>391568829.75080645</c:v>
                </c:pt>
                <c:pt idx="28" formatCode="General">
                  <c:v>385193945.72206753</c:v>
                </c:pt>
                <c:pt idx="29" formatCode="General">
                  <c:v>379033744.98970872</c:v>
                </c:pt>
                <c:pt idx="30" formatCode="General">
                  <c:v>373073267.94555748</c:v>
                </c:pt>
                <c:pt idx="31" formatCode="General">
                  <c:v>367299074.42870873</c:v>
                </c:pt>
                <c:pt idx="32" formatCode="General">
                  <c:v>361699046.71805996</c:v>
                </c:pt>
                <c:pt idx="33" formatCode="General">
                  <c:v>356262223.22556436</c:v>
                </c:pt>
                <c:pt idx="34" formatCode="General">
                  <c:v>350978657.35197073</c:v>
                </c:pt>
                <c:pt idx="35" formatCode="General">
                  <c:v>345839297.09398329</c:v>
                </c:pt>
                <c:pt idx="36" formatCode="General">
                  <c:v>340835881.86490822</c:v>
                </c:pt>
                <c:pt idx="37" formatCode="General">
                  <c:v>335960853.67248118</c:v>
                </c:pt>
                <c:pt idx="38" formatCode="General">
                  <c:v>331207280.33354628</c:v>
                </c:pt>
                <c:pt idx="39" formatCode="General">
                  <c:v>326568788.82964206</c:v>
                </c:pt>
                <c:pt idx="40" formatCode="General">
                  <c:v>322039507.24572408</c:v>
                </c:pt>
                <c:pt idx="41" formatCode="General">
                  <c:v>317614014.00541776</c:v>
                </c:pt>
                <c:pt idx="42" formatCode="General">
                  <c:v>313287293.33487171</c:v>
                </c:pt>
                <c:pt idx="43" formatCode="General">
                  <c:v>309054696.06460875</c:v>
                </c:pt>
                <c:pt idx="44" formatCode="General">
                  <c:v>304911905.02333403</c:v>
                </c:pt>
                <c:pt idx="45" formatCode="General">
                  <c:v>300854904.39607847</c:v>
                </c:pt>
                <c:pt idx="46" formatCode="General">
                  <c:v>296879952.51653987</c:v>
                </c:pt>
                <c:pt idx="47" formatCode="General">
                  <c:v>292983557.6440838</c:v>
                </c:pt>
                <c:pt idx="48" formatCode="General">
                  <c:v>289162456.34279919</c:v>
                </c:pt>
                <c:pt idx="49" formatCode="General">
                  <c:v>285413594.13582367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6326408"/>
        <c:axId val="556326800"/>
      </c:scatterChart>
      <c:valAx>
        <c:axId val="556326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Magnetic Field (T)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556326800"/>
        <c:crosses val="autoZero"/>
        <c:crossBetween val="midCat"/>
      </c:valAx>
      <c:valAx>
        <c:axId val="556326800"/>
        <c:scaling>
          <c:orientation val="minMax"/>
          <c:max val="250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 smtClean="0"/>
                  <a:t>J</a:t>
                </a:r>
                <a:r>
                  <a:rPr lang="en-US" baseline="-25000" dirty="0" err="1" smtClean="0"/>
                  <a:t>c</a:t>
                </a:r>
                <a:r>
                  <a:rPr lang="en-US" dirty="0" smtClean="0"/>
                  <a:t> (A/m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4.1666666666666664E-2"/>
              <c:y val="0.32205052493438319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5563264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500" dirty="0"/>
              <a:t>maximal temperature versus </a:t>
            </a:r>
            <a:r>
              <a:rPr lang="en-US" sz="1500" dirty="0" smtClean="0"/>
              <a:t>time</a:t>
            </a:r>
            <a:endParaRPr lang="en-US" sz="1500" dirty="0"/>
          </a:p>
        </c:rich>
      </c:tx>
      <c:layout>
        <c:manualLayout>
          <c:xMode val="edge"/>
          <c:yMode val="edge"/>
          <c:x val="0.23333845464438893"/>
          <c:y val="2.631578947368420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00083285806107"/>
          <c:y val="0.16847596353087443"/>
          <c:w val="0.76997438056181711"/>
          <c:h val="0.62864380439287193"/>
        </c:manualLayout>
      </c:layout>
      <c:scatterChart>
        <c:scatterStyle val="smoothMarker"/>
        <c:varyColors val="0"/>
        <c:ser>
          <c:idx val="3"/>
          <c:order val="0"/>
          <c:tx>
            <c:v>Top=77K</c:v>
          </c:tx>
          <c:spPr>
            <a:ln w="19050"/>
          </c:spPr>
          <c:marker>
            <c:symbol val="x"/>
            <c:size val="3"/>
          </c:marker>
          <c:xVal>
            <c:numRef>
              <c:f>eKa!$P$11:$P$54</c:f>
              <c:numCache>
                <c:formatCode>0.00E+00</c:formatCode>
                <c:ptCount val="44"/>
                <c:pt idx="0">
                  <c:v>0.09</c:v>
                </c:pt>
                <c:pt idx="1">
                  <c:v>9.1410000000000005E-2</c:v>
                </c:pt>
                <c:pt idx="2">
                  <c:v>9.282E-2</c:v>
                </c:pt>
                <c:pt idx="3">
                  <c:v>9.5640000000000003E-2</c:v>
                </c:pt>
                <c:pt idx="4">
                  <c:v>9.9269999999999997E-2</c:v>
                </c:pt>
                <c:pt idx="5">
                  <c:v>0.1036</c:v>
                </c:pt>
                <c:pt idx="6">
                  <c:v>0.10742</c:v>
                </c:pt>
                <c:pt idx="7">
                  <c:v>0.11123</c:v>
                </c:pt>
                <c:pt idx="8">
                  <c:v>0.11885999999999999</c:v>
                </c:pt>
                <c:pt idx="9">
                  <c:v>0.12648999999999999</c:v>
                </c:pt>
                <c:pt idx="10">
                  <c:v>0.13411999999999999</c:v>
                </c:pt>
                <c:pt idx="11">
                  <c:v>0.14939</c:v>
                </c:pt>
                <c:pt idx="12" formatCode="General">
                  <c:v>0.16464999999999999</c:v>
                </c:pt>
                <c:pt idx="13" formatCode="General">
                  <c:v>0.19517000000000001</c:v>
                </c:pt>
                <c:pt idx="14" formatCode="General">
                  <c:v>0.22264</c:v>
                </c:pt>
                <c:pt idx="15" formatCode="General">
                  <c:v>0.25011</c:v>
                </c:pt>
                <c:pt idx="16" formatCode="General">
                  <c:v>0.27757999999999999</c:v>
                </c:pt>
                <c:pt idx="17" formatCode="General">
                  <c:v>0.29810999999999999</c:v>
                </c:pt>
                <c:pt idx="18" formatCode="General">
                  <c:v>0.31512000000000001</c:v>
                </c:pt>
                <c:pt idx="19" formatCode="General">
                  <c:v>0.32979000000000003</c:v>
                </c:pt>
                <c:pt idx="20" formatCode="General">
                  <c:v>0.34187000000000001</c:v>
                </c:pt>
                <c:pt idx="21" formatCode="General">
                  <c:v>0.35394999999999999</c:v>
                </c:pt>
                <c:pt idx="22" formatCode="General">
                  <c:v>0.36603000000000002</c:v>
                </c:pt>
                <c:pt idx="23" formatCode="General">
                  <c:v>0.37809999999999999</c:v>
                </c:pt>
                <c:pt idx="24" formatCode="General">
                  <c:v>0.40226000000000001</c:v>
                </c:pt>
                <c:pt idx="25" formatCode="General">
                  <c:v>0.42399999999999999</c:v>
                </c:pt>
                <c:pt idx="26" formatCode="General">
                  <c:v>0.44574000000000003</c:v>
                </c:pt>
                <c:pt idx="27" formatCode="General">
                  <c:v>0.46748000000000001</c:v>
                </c:pt>
                <c:pt idx="28" formatCode="General">
                  <c:v>0.51097000000000004</c:v>
                </c:pt>
                <c:pt idx="29" formatCode="General">
                  <c:v>0.55445</c:v>
                </c:pt>
                <c:pt idx="30" formatCode="General">
                  <c:v>0.64141000000000004</c:v>
                </c:pt>
                <c:pt idx="31" formatCode="General">
                  <c:v>0.71967999999999999</c:v>
                </c:pt>
                <c:pt idx="32" formatCode="General">
                  <c:v>0.79795000000000005</c:v>
                </c:pt>
                <c:pt idx="33" formatCode="General">
                  <c:v>0.87622</c:v>
                </c:pt>
                <c:pt idx="34" formatCode="General">
                  <c:v>0.95448</c:v>
                </c:pt>
                <c:pt idx="35" formatCode="General">
                  <c:v>1.09548</c:v>
                </c:pt>
                <c:pt idx="36" formatCode="General">
                  <c:v>1.23648</c:v>
                </c:pt>
                <c:pt idx="37" formatCode="General">
                  <c:v>1.37748</c:v>
                </c:pt>
                <c:pt idx="38" formatCode="General">
                  <c:v>1.5184800000000001</c:v>
                </c:pt>
              </c:numCache>
            </c:numRef>
          </c:xVal>
          <c:yVal>
            <c:numRef>
              <c:f>eKa!$Q$11:$Q$48</c:f>
              <c:numCache>
                <c:formatCode>General</c:formatCode>
                <c:ptCount val="38"/>
                <c:pt idx="0">
                  <c:v>77</c:v>
                </c:pt>
                <c:pt idx="1">
                  <c:v>77</c:v>
                </c:pt>
                <c:pt idx="2">
                  <c:v>77</c:v>
                </c:pt>
                <c:pt idx="3">
                  <c:v>77</c:v>
                </c:pt>
                <c:pt idx="4">
                  <c:v>77</c:v>
                </c:pt>
                <c:pt idx="5">
                  <c:v>77.96593</c:v>
                </c:pt>
                <c:pt idx="6">
                  <c:v>79.01173</c:v>
                </c:pt>
                <c:pt idx="7">
                  <c:v>79.900919999999999</c:v>
                </c:pt>
                <c:pt idx="8">
                  <c:v>81.563239999999993</c:v>
                </c:pt>
                <c:pt idx="9">
                  <c:v>83.079419999999999</c:v>
                </c:pt>
                <c:pt idx="10">
                  <c:v>84.473730000000003</c:v>
                </c:pt>
                <c:pt idx="11">
                  <c:v>87.053470000000004</c:v>
                </c:pt>
                <c:pt idx="12">
                  <c:v>89.390540000000001</c:v>
                </c:pt>
                <c:pt idx="13">
                  <c:v>94.81644</c:v>
                </c:pt>
                <c:pt idx="14">
                  <c:v>100.16840000000001</c:v>
                </c:pt>
                <c:pt idx="15">
                  <c:v>105.19199999999999</c:v>
                </c:pt>
                <c:pt idx="16">
                  <c:v>109.89767000000001</c:v>
                </c:pt>
                <c:pt idx="17">
                  <c:v>113.19889000000001</c:v>
                </c:pt>
                <c:pt idx="18">
                  <c:v>115.8193</c:v>
                </c:pt>
                <c:pt idx="19">
                  <c:v>117.0408</c:v>
                </c:pt>
                <c:pt idx="20">
                  <c:v>117.67398</c:v>
                </c:pt>
                <c:pt idx="21">
                  <c:v>118.14276</c:v>
                </c:pt>
                <c:pt idx="22">
                  <c:v>118.31936</c:v>
                </c:pt>
                <c:pt idx="23">
                  <c:v>118.3775</c:v>
                </c:pt>
                <c:pt idx="24">
                  <c:v>118.18601</c:v>
                </c:pt>
                <c:pt idx="25">
                  <c:v>117.85893</c:v>
                </c:pt>
                <c:pt idx="26">
                  <c:v>117.41091</c:v>
                </c:pt>
                <c:pt idx="27">
                  <c:v>116.91028</c:v>
                </c:pt>
                <c:pt idx="28">
                  <c:v>115.88412</c:v>
                </c:pt>
                <c:pt idx="29">
                  <c:v>114.88453</c:v>
                </c:pt>
                <c:pt idx="30">
                  <c:v>113.3819</c:v>
                </c:pt>
                <c:pt idx="31">
                  <c:v>112.72963</c:v>
                </c:pt>
                <c:pt idx="32">
                  <c:v>112.622</c:v>
                </c:pt>
                <c:pt idx="33">
                  <c:v>112.96973</c:v>
                </c:pt>
                <c:pt idx="34">
                  <c:v>113.69655</c:v>
                </c:pt>
                <c:pt idx="35">
                  <c:v>115.78704</c:v>
                </c:pt>
                <c:pt idx="36">
                  <c:v>118.63632</c:v>
                </c:pt>
                <c:pt idx="37">
                  <c:v>122.07364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1256512"/>
        <c:axId val="431254944"/>
      </c:scatterChart>
      <c:scatterChart>
        <c:scatterStyle val="smoothMarker"/>
        <c:varyColors val="0"/>
        <c:ser>
          <c:idx val="4"/>
          <c:order val="1"/>
          <c:tx>
            <c:v>Heat Pulse</c:v>
          </c:tx>
          <c:spPr>
            <a:ln w="19050"/>
          </c:spPr>
          <c:marker>
            <c:symbol val="none"/>
          </c:marker>
          <c:xVal>
            <c:numRef>
              <c:f>eKa!$G$54:$G$150</c:f>
              <c:numCache>
                <c:formatCode>General</c:formatCode>
                <c:ptCount val="97"/>
                <c:pt idx="0">
                  <c:v>9.9989999999999996E-2</c:v>
                </c:pt>
                <c:pt idx="1">
                  <c:v>0.1</c:v>
                </c:pt>
                <c:pt idx="2">
                  <c:v>0.11</c:v>
                </c:pt>
                <c:pt idx="3">
                  <c:v>0.12</c:v>
                </c:pt>
                <c:pt idx="4">
                  <c:v>0.13</c:v>
                </c:pt>
                <c:pt idx="5">
                  <c:v>0.14000000000000001</c:v>
                </c:pt>
                <c:pt idx="6">
                  <c:v>0.15</c:v>
                </c:pt>
                <c:pt idx="7">
                  <c:v>0.16</c:v>
                </c:pt>
                <c:pt idx="8">
                  <c:v>0.17</c:v>
                </c:pt>
                <c:pt idx="9">
                  <c:v>0.18</c:v>
                </c:pt>
                <c:pt idx="10">
                  <c:v>0.19</c:v>
                </c:pt>
                <c:pt idx="11">
                  <c:v>0.2</c:v>
                </c:pt>
                <c:pt idx="12">
                  <c:v>0.21</c:v>
                </c:pt>
                <c:pt idx="13">
                  <c:v>0.22</c:v>
                </c:pt>
                <c:pt idx="14">
                  <c:v>0.23</c:v>
                </c:pt>
                <c:pt idx="15">
                  <c:v>0.24</c:v>
                </c:pt>
                <c:pt idx="16">
                  <c:v>0.25</c:v>
                </c:pt>
                <c:pt idx="17">
                  <c:v>0.26</c:v>
                </c:pt>
                <c:pt idx="18">
                  <c:v>0.27</c:v>
                </c:pt>
                <c:pt idx="19">
                  <c:v>0.28000000000000003</c:v>
                </c:pt>
                <c:pt idx="20">
                  <c:v>0.28999999999999998</c:v>
                </c:pt>
                <c:pt idx="21">
                  <c:v>0.3</c:v>
                </c:pt>
                <c:pt idx="22">
                  <c:v>0.31</c:v>
                </c:pt>
                <c:pt idx="23">
                  <c:v>0.32</c:v>
                </c:pt>
                <c:pt idx="24">
                  <c:v>0.32001000000000002</c:v>
                </c:pt>
                <c:pt idx="25">
                  <c:v>0.33</c:v>
                </c:pt>
                <c:pt idx="26">
                  <c:v>0.35</c:v>
                </c:pt>
                <c:pt idx="27">
                  <c:v>0.36</c:v>
                </c:pt>
                <c:pt idx="28">
                  <c:v>0.37</c:v>
                </c:pt>
                <c:pt idx="29">
                  <c:v>0.38</c:v>
                </c:pt>
                <c:pt idx="30">
                  <c:v>0.39</c:v>
                </c:pt>
                <c:pt idx="31">
                  <c:v>0.4</c:v>
                </c:pt>
                <c:pt idx="32">
                  <c:v>0.41</c:v>
                </c:pt>
                <c:pt idx="33">
                  <c:v>0.42</c:v>
                </c:pt>
                <c:pt idx="34">
                  <c:v>0.43</c:v>
                </c:pt>
                <c:pt idx="35">
                  <c:v>0.44</c:v>
                </c:pt>
                <c:pt idx="36">
                  <c:v>0.45</c:v>
                </c:pt>
                <c:pt idx="37">
                  <c:v>0.46</c:v>
                </c:pt>
                <c:pt idx="38">
                  <c:v>0.47</c:v>
                </c:pt>
                <c:pt idx="39">
                  <c:v>0.48</c:v>
                </c:pt>
                <c:pt idx="40">
                  <c:v>0.49</c:v>
                </c:pt>
                <c:pt idx="41">
                  <c:v>0.5</c:v>
                </c:pt>
                <c:pt idx="42">
                  <c:v>0.51</c:v>
                </c:pt>
                <c:pt idx="43">
                  <c:v>0.52</c:v>
                </c:pt>
                <c:pt idx="44">
                  <c:v>0.53</c:v>
                </c:pt>
                <c:pt idx="45">
                  <c:v>0.54</c:v>
                </c:pt>
                <c:pt idx="46">
                  <c:v>0.55000000000000004</c:v>
                </c:pt>
                <c:pt idx="47">
                  <c:v>0.56000000000000005</c:v>
                </c:pt>
                <c:pt idx="48">
                  <c:v>0.56999999999999995</c:v>
                </c:pt>
                <c:pt idx="49">
                  <c:v>0.57999999999999996</c:v>
                </c:pt>
                <c:pt idx="50">
                  <c:v>0.59</c:v>
                </c:pt>
                <c:pt idx="51">
                  <c:v>0.6</c:v>
                </c:pt>
                <c:pt idx="52">
                  <c:v>0.61</c:v>
                </c:pt>
                <c:pt idx="53">
                  <c:v>0.62</c:v>
                </c:pt>
                <c:pt idx="54">
                  <c:v>0.63</c:v>
                </c:pt>
                <c:pt idx="55">
                  <c:v>0.64</c:v>
                </c:pt>
                <c:pt idx="56">
                  <c:v>0.65</c:v>
                </c:pt>
                <c:pt idx="57">
                  <c:v>0.66</c:v>
                </c:pt>
                <c:pt idx="58">
                  <c:v>0.67</c:v>
                </c:pt>
                <c:pt idx="59">
                  <c:v>0.68</c:v>
                </c:pt>
                <c:pt idx="60">
                  <c:v>0.69</c:v>
                </c:pt>
                <c:pt idx="61">
                  <c:v>0.7</c:v>
                </c:pt>
                <c:pt idx="62">
                  <c:v>0.71</c:v>
                </c:pt>
                <c:pt idx="63">
                  <c:v>0.72</c:v>
                </c:pt>
                <c:pt idx="64">
                  <c:v>0.73</c:v>
                </c:pt>
                <c:pt idx="65">
                  <c:v>0.74</c:v>
                </c:pt>
                <c:pt idx="66">
                  <c:v>0.75</c:v>
                </c:pt>
                <c:pt idx="67">
                  <c:v>0.76</c:v>
                </c:pt>
                <c:pt idx="68">
                  <c:v>0.77</c:v>
                </c:pt>
                <c:pt idx="69">
                  <c:v>0.78</c:v>
                </c:pt>
                <c:pt idx="70">
                  <c:v>0.79</c:v>
                </c:pt>
                <c:pt idx="71">
                  <c:v>0.8</c:v>
                </c:pt>
                <c:pt idx="72">
                  <c:v>0.81</c:v>
                </c:pt>
                <c:pt idx="73">
                  <c:v>0.82</c:v>
                </c:pt>
                <c:pt idx="74">
                  <c:v>0.83</c:v>
                </c:pt>
                <c:pt idx="75">
                  <c:v>0.84</c:v>
                </c:pt>
                <c:pt idx="76">
                  <c:v>0.85</c:v>
                </c:pt>
                <c:pt idx="77">
                  <c:v>0.86</c:v>
                </c:pt>
                <c:pt idx="78">
                  <c:v>0.87000000000000099</c:v>
                </c:pt>
                <c:pt idx="79">
                  <c:v>0.880000000000001</c:v>
                </c:pt>
                <c:pt idx="80">
                  <c:v>0.89000000000000101</c:v>
                </c:pt>
                <c:pt idx="81">
                  <c:v>0.90000000000000102</c:v>
                </c:pt>
                <c:pt idx="82">
                  <c:v>0.91000000000000103</c:v>
                </c:pt>
                <c:pt idx="83">
                  <c:v>0.92000000000000104</c:v>
                </c:pt>
                <c:pt idx="84">
                  <c:v>0.93000000000000105</c:v>
                </c:pt>
                <c:pt idx="85">
                  <c:v>0.94000000000000095</c:v>
                </c:pt>
                <c:pt idx="86">
                  <c:v>0.95000000000000095</c:v>
                </c:pt>
                <c:pt idx="87">
                  <c:v>0.96000000000000096</c:v>
                </c:pt>
                <c:pt idx="88">
                  <c:v>0.97000000000000097</c:v>
                </c:pt>
                <c:pt idx="89">
                  <c:v>0.98000000000000098</c:v>
                </c:pt>
                <c:pt idx="90">
                  <c:v>0.99000000000000099</c:v>
                </c:pt>
                <c:pt idx="91">
                  <c:v>1</c:v>
                </c:pt>
                <c:pt idx="92">
                  <c:v>1.01</c:v>
                </c:pt>
                <c:pt idx="93">
                  <c:v>1.02</c:v>
                </c:pt>
                <c:pt idx="94">
                  <c:v>1.03</c:v>
                </c:pt>
                <c:pt idx="95">
                  <c:v>1.04</c:v>
                </c:pt>
                <c:pt idx="96">
                  <c:v>1.05</c:v>
                </c:pt>
              </c:numCache>
            </c:numRef>
          </c:xVal>
          <c:yVal>
            <c:numRef>
              <c:f>eKa!$H$54:$H$150</c:f>
              <c:numCache>
                <c:formatCode>General</c:formatCode>
                <c:ptCount val="97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6524920"/>
        <c:axId val="556525312"/>
      </c:scatterChart>
      <c:valAx>
        <c:axId val="431256512"/>
        <c:scaling>
          <c:orientation val="minMax"/>
          <c:max val="1.49"/>
          <c:min val="9.0000000000000024E-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time(s)</a:t>
                </a:r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crossAx val="431254944"/>
        <c:crosses val="autoZero"/>
        <c:crossBetween val="midCat"/>
      </c:valAx>
      <c:valAx>
        <c:axId val="431254944"/>
        <c:scaling>
          <c:orientation val="minMax"/>
          <c:min val="77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Maximal temperature(K)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431256512"/>
        <c:crosses val="autoZero"/>
        <c:crossBetween val="midCat"/>
      </c:valAx>
      <c:valAx>
        <c:axId val="556525312"/>
        <c:scaling>
          <c:orientation val="minMax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crossAx val="556524920"/>
        <c:crosses val="max"/>
        <c:crossBetween val="midCat"/>
      </c:valAx>
      <c:valAx>
        <c:axId val="5565249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56525312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500" dirty="0"/>
              <a:t>Voltage drop versus </a:t>
            </a:r>
            <a:r>
              <a:rPr lang="en-US" sz="1500" dirty="0" smtClean="0"/>
              <a:t>temperature</a:t>
            </a:r>
            <a:endParaRPr lang="en-US" sz="1500" dirty="0"/>
          </a:p>
        </c:rich>
      </c:tx>
      <c:layout>
        <c:manualLayout>
          <c:xMode val="edge"/>
          <c:yMode val="edge"/>
          <c:x val="0.28033276870382062"/>
          <c:y val="2.8004530023280207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2"/>
          <c:order val="0"/>
          <c:spPr>
            <a:ln w="19050"/>
          </c:spPr>
          <c:marker>
            <c:symbol val="none"/>
          </c:marker>
          <c:xVal>
            <c:numRef>
              <c:f>eKa!$C$53:$C$72</c:f>
              <c:numCache>
                <c:formatCode>General</c:formatCode>
                <c:ptCount val="20"/>
                <c:pt idx="0">
                  <c:v>0</c:v>
                </c:pt>
                <c:pt idx="1">
                  <c:v>0.1</c:v>
                </c:pt>
                <c:pt idx="2">
                  <c:v>0.2</c:v>
                </c:pt>
                <c:pt idx="3">
                  <c:v>0.3</c:v>
                </c:pt>
                <c:pt idx="4">
                  <c:v>0.4</c:v>
                </c:pt>
                <c:pt idx="5">
                  <c:v>0.5</c:v>
                </c:pt>
                <c:pt idx="6">
                  <c:v>0.6</c:v>
                </c:pt>
                <c:pt idx="7">
                  <c:v>0.7</c:v>
                </c:pt>
                <c:pt idx="8">
                  <c:v>0.8</c:v>
                </c:pt>
                <c:pt idx="9">
                  <c:v>0.9</c:v>
                </c:pt>
                <c:pt idx="10">
                  <c:v>1</c:v>
                </c:pt>
                <c:pt idx="11">
                  <c:v>1.1000000000000001</c:v>
                </c:pt>
                <c:pt idx="12">
                  <c:v>1.2</c:v>
                </c:pt>
                <c:pt idx="13">
                  <c:v>1.3</c:v>
                </c:pt>
                <c:pt idx="14">
                  <c:v>1.4</c:v>
                </c:pt>
                <c:pt idx="15">
                  <c:v>1.5</c:v>
                </c:pt>
                <c:pt idx="16">
                  <c:v>1.6</c:v>
                </c:pt>
                <c:pt idx="17">
                  <c:v>1.7</c:v>
                </c:pt>
                <c:pt idx="18">
                  <c:v>1.8</c:v>
                </c:pt>
                <c:pt idx="19">
                  <c:v>1.9</c:v>
                </c:pt>
              </c:numCache>
            </c:numRef>
          </c:xVal>
          <c:yVal>
            <c:numRef>
              <c:f>eKa!$D$53:$D$72</c:f>
              <c:numCache>
                <c:formatCode>General</c:formatCode>
                <c:ptCount val="20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  <c:pt idx="5">
                  <c:v>0.2</c:v>
                </c:pt>
                <c:pt idx="6">
                  <c:v>0.2</c:v>
                </c:pt>
                <c:pt idx="7">
                  <c:v>0.2</c:v>
                </c:pt>
                <c:pt idx="8">
                  <c:v>0.2</c:v>
                </c:pt>
                <c:pt idx="9">
                  <c:v>0.2</c:v>
                </c:pt>
                <c:pt idx="10">
                  <c:v>0.2</c:v>
                </c:pt>
                <c:pt idx="11">
                  <c:v>0.2</c:v>
                </c:pt>
                <c:pt idx="12">
                  <c:v>0.2</c:v>
                </c:pt>
                <c:pt idx="13">
                  <c:v>0.2</c:v>
                </c:pt>
                <c:pt idx="14">
                  <c:v>0.2</c:v>
                </c:pt>
                <c:pt idx="15">
                  <c:v>0.2</c:v>
                </c:pt>
                <c:pt idx="16">
                  <c:v>0.2</c:v>
                </c:pt>
                <c:pt idx="17">
                  <c:v>0.2</c:v>
                </c:pt>
                <c:pt idx="18">
                  <c:v>0.2</c:v>
                </c:pt>
                <c:pt idx="19">
                  <c:v>0.2</c:v>
                </c:pt>
              </c:numCache>
            </c:numRef>
          </c:yVal>
          <c:smooth val="1"/>
        </c:ser>
        <c:ser>
          <c:idx val="5"/>
          <c:order val="1"/>
          <c:tx>
            <c:v>Top=77K</c:v>
          </c:tx>
          <c:spPr>
            <a:ln w="19050"/>
          </c:spPr>
          <c:marker>
            <c:symbol val="square"/>
            <c:size val="3"/>
          </c:marker>
          <c:xVal>
            <c:numRef>
              <c:f>eKa!$P$11:$P$112</c:f>
              <c:numCache>
                <c:formatCode>0.00E+00</c:formatCode>
                <c:ptCount val="102"/>
                <c:pt idx="0">
                  <c:v>0.09</c:v>
                </c:pt>
                <c:pt idx="1">
                  <c:v>9.1410000000000005E-2</c:v>
                </c:pt>
                <c:pt idx="2">
                  <c:v>9.282E-2</c:v>
                </c:pt>
                <c:pt idx="3">
                  <c:v>9.5640000000000003E-2</c:v>
                </c:pt>
                <c:pt idx="4">
                  <c:v>9.9269999999999997E-2</c:v>
                </c:pt>
                <c:pt idx="5">
                  <c:v>0.1036</c:v>
                </c:pt>
                <c:pt idx="6">
                  <c:v>0.10742</c:v>
                </c:pt>
                <c:pt idx="7">
                  <c:v>0.11123</c:v>
                </c:pt>
                <c:pt idx="8">
                  <c:v>0.11885999999999999</c:v>
                </c:pt>
                <c:pt idx="9">
                  <c:v>0.12648999999999999</c:v>
                </c:pt>
                <c:pt idx="10">
                  <c:v>0.13411999999999999</c:v>
                </c:pt>
                <c:pt idx="11">
                  <c:v>0.14939</c:v>
                </c:pt>
                <c:pt idx="12" formatCode="General">
                  <c:v>0.16464999999999999</c:v>
                </c:pt>
                <c:pt idx="13" formatCode="General">
                  <c:v>0.19517000000000001</c:v>
                </c:pt>
                <c:pt idx="14" formatCode="General">
                  <c:v>0.22264</c:v>
                </c:pt>
                <c:pt idx="15" formatCode="General">
                  <c:v>0.25011</c:v>
                </c:pt>
                <c:pt idx="16" formatCode="General">
                  <c:v>0.27757999999999999</c:v>
                </c:pt>
                <c:pt idx="17" formatCode="General">
                  <c:v>0.29810999999999999</c:v>
                </c:pt>
                <c:pt idx="18" formatCode="General">
                  <c:v>0.31512000000000001</c:v>
                </c:pt>
                <c:pt idx="19" formatCode="General">
                  <c:v>0.32979000000000003</c:v>
                </c:pt>
                <c:pt idx="20" formatCode="General">
                  <c:v>0.34187000000000001</c:v>
                </c:pt>
                <c:pt idx="21" formatCode="General">
                  <c:v>0.35394999999999999</c:v>
                </c:pt>
                <c:pt idx="22" formatCode="General">
                  <c:v>0.36603000000000002</c:v>
                </c:pt>
                <c:pt idx="23" formatCode="General">
                  <c:v>0.37809999999999999</c:v>
                </c:pt>
                <c:pt idx="24" formatCode="General">
                  <c:v>0.40226000000000001</c:v>
                </c:pt>
                <c:pt idx="25" formatCode="General">
                  <c:v>0.42399999999999999</c:v>
                </c:pt>
                <c:pt idx="26" formatCode="General">
                  <c:v>0.44574000000000003</c:v>
                </c:pt>
                <c:pt idx="27" formatCode="General">
                  <c:v>0.46748000000000001</c:v>
                </c:pt>
                <c:pt idx="28" formatCode="General">
                  <c:v>0.51097000000000004</c:v>
                </c:pt>
                <c:pt idx="29" formatCode="General">
                  <c:v>0.55445</c:v>
                </c:pt>
                <c:pt idx="30" formatCode="General">
                  <c:v>0.64141000000000004</c:v>
                </c:pt>
                <c:pt idx="31" formatCode="General">
                  <c:v>0.71967999999999999</c:v>
                </c:pt>
                <c:pt idx="32" formatCode="General">
                  <c:v>0.79795000000000005</c:v>
                </c:pt>
                <c:pt idx="33" formatCode="General">
                  <c:v>0.87622</c:v>
                </c:pt>
                <c:pt idx="34" formatCode="General">
                  <c:v>0.95448</c:v>
                </c:pt>
                <c:pt idx="35" formatCode="General">
                  <c:v>1.09548</c:v>
                </c:pt>
                <c:pt idx="36" formatCode="General">
                  <c:v>1.23648</c:v>
                </c:pt>
                <c:pt idx="37" formatCode="General">
                  <c:v>1.37748</c:v>
                </c:pt>
                <c:pt idx="38" formatCode="General">
                  <c:v>1.5184800000000001</c:v>
                </c:pt>
              </c:numCache>
            </c:numRef>
          </c:xVal>
          <c:yVal>
            <c:numRef>
              <c:f>eKa!$S$11:$S$111</c:f>
              <c:numCache>
                <c:formatCode>0.00E+00</c:formatCode>
                <c:ptCount val="101"/>
                <c:pt idx="0">
                  <c:v>5.3228700000000003E-7</c:v>
                </c:pt>
                <c:pt idx="1">
                  <c:v>5.3228700000000003E-7</c:v>
                </c:pt>
                <c:pt idx="2">
                  <c:v>5.3228700000000003E-7</c:v>
                </c:pt>
                <c:pt idx="3">
                  <c:v>5.3228700000000003E-7</c:v>
                </c:pt>
                <c:pt idx="4">
                  <c:v>5.3228700000000003E-7</c:v>
                </c:pt>
                <c:pt idx="5">
                  <c:v>5.3228799999999996E-7</c:v>
                </c:pt>
                <c:pt idx="6">
                  <c:v>5.3229100000000004E-7</c:v>
                </c:pt>
                <c:pt idx="7">
                  <c:v>5.3229400000000001E-7</c:v>
                </c:pt>
                <c:pt idx="8">
                  <c:v>5.3230399999999997E-7</c:v>
                </c:pt>
                <c:pt idx="9">
                  <c:v>5.3231800000000004E-7</c:v>
                </c:pt>
                <c:pt idx="10">
                  <c:v>8.8824100000000006E-6</c:v>
                </c:pt>
                <c:pt idx="11" formatCode="General">
                  <c:v>3.3700000000000002E-3</c:v>
                </c:pt>
                <c:pt idx="12" formatCode="General">
                  <c:v>0.01</c:v>
                </c:pt>
                <c:pt idx="13" formatCode="General">
                  <c:v>1.9019999999999999E-2</c:v>
                </c:pt>
                <c:pt idx="14" formatCode="General">
                  <c:v>2.92E-2</c:v>
                </c:pt>
                <c:pt idx="15" formatCode="General">
                  <c:v>3.9829999999999997E-2</c:v>
                </c:pt>
                <c:pt idx="16" formatCode="General">
                  <c:v>5.049E-2</c:v>
                </c:pt>
                <c:pt idx="17" formatCode="General">
                  <c:v>5.8389999999999997E-2</c:v>
                </c:pt>
                <c:pt idx="18" formatCode="General">
                  <c:v>6.5379999999999994E-2</c:v>
                </c:pt>
                <c:pt idx="19" formatCode="General">
                  <c:v>7.109E-2</c:v>
                </c:pt>
                <c:pt idx="20" formatCode="General">
                  <c:v>7.5560000000000002E-2</c:v>
                </c:pt>
                <c:pt idx="21" formatCode="General">
                  <c:v>7.9710000000000003E-2</c:v>
                </c:pt>
                <c:pt idx="22" formatCode="General">
                  <c:v>8.3640000000000006E-2</c:v>
                </c:pt>
                <c:pt idx="23" formatCode="General">
                  <c:v>8.7379999999999999E-2</c:v>
                </c:pt>
                <c:pt idx="24" formatCode="General">
                  <c:v>9.5030000000000003E-2</c:v>
                </c:pt>
                <c:pt idx="25" formatCode="General">
                  <c:v>0.10188999999999999</c:v>
                </c:pt>
                <c:pt idx="26" formatCode="General">
                  <c:v>0.10915999999999999</c:v>
                </c:pt>
                <c:pt idx="27" formatCode="General">
                  <c:v>0.11686000000000001</c:v>
                </c:pt>
                <c:pt idx="28" formatCode="General">
                  <c:v>0.1323</c:v>
                </c:pt>
                <c:pt idx="29" formatCode="General">
                  <c:v>0.14984</c:v>
                </c:pt>
                <c:pt idx="30" formatCode="General">
                  <c:v>0.19178000000000001</c:v>
                </c:pt>
                <c:pt idx="31" formatCode="General">
                  <c:v>0.23746999999999999</c:v>
                </c:pt>
                <c:pt idx="32" formatCode="General">
                  <c:v>0.29524</c:v>
                </c:pt>
                <c:pt idx="33" formatCode="General">
                  <c:v>0.36649999999999999</c:v>
                </c:pt>
                <c:pt idx="34" formatCode="General">
                  <c:v>0.45523999999999998</c:v>
                </c:pt>
                <c:pt idx="35" formatCode="General">
                  <c:v>0.67556000000000005</c:v>
                </c:pt>
                <c:pt idx="36" formatCode="General">
                  <c:v>0.99450000000000005</c:v>
                </c:pt>
                <c:pt idx="37" formatCode="General">
                  <c:v>1.46086</c:v>
                </c:pt>
                <c:pt idx="38" formatCode="General">
                  <c:v>2.16065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8739616"/>
        <c:axId val="268739224"/>
      </c:scatterChart>
      <c:scatterChart>
        <c:scatterStyle val="smoothMarker"/>
        <c:varyColors val="0"/>
        <c:ser>
          <c:idx val="3"/>
          <c:order val="2"/>
          <c:tx>
            <c:v>Heat Pulse</c:v>
          </c:tx>
          <c:spPr>
            <a:ln w="19050"/>
          </c:spPr>
          <c:marker>
            <c:symbol val="none"/>
          </c:marker>
          <c:xVal>
            <c:numRef>
              <c:f>eKa!$G$54:$G$150</c:f>
              <c:numCache>
                <c:formatCode>General</c:formatCode>
                <c:ptCount val="97"/>
                <c:pt idx="0">
                  <c:v>9.9989999999999996E-2</c:v>
                </c:pt>
                <c:pt idx="1">
                  <c:v>0.1</c:v>
                </c:pt>
                <c:pt idx="2">
                  <c:v>0.11</c:v>
                </c:pt>
                <c:pt idx="3">
                  <c:v>0.12</c:v>
                </c:pt>
                <c:pt idx="4">
                  <c:v>0.13</c:v>
                </c:pt>
                <c:pt idx="5">
                  <c:v>0.14000000000000001</c:v>
                </c:pt>
                <c:pt idx="6">
                  <c:v>0.15</c:v>
                </c:pt>
                <c:pt idx="7">
                  <c:v>0.16</c:v>
                </c:pt>
                <c:pt idx="8">
                  <c:v>0.17</c:v>
                </c:pt>
                <c:pt idx="9">
                  <c:v>0.18</c:v>
                </c:pt>
                <c:pt idx="10">
                  <c:v>0.19</c:v>
                </c:pt>
                <c:pt idx="11">
                  <c:v>0.2</c:v>
                </c:pt>
                <c:pt idx="12">
                  <c:v>0.21</c:v>
                </c:pt>
                <c:pt idx="13">
                  <c:v>0.22</c:v>
                </c:pt>
                <c:pt idx="14">
                  <c:v>0.23</c:v>
                </c:pt>
                <c:pt idx="15">
                  <c:v>0.24</c:v>
                </c:pt>
                <c:pt idx="16">
                  <c:v>0.25</c:v>
                </c:pt>
                <c:pt idx="17">
                  <c:v>0.26</c:v>
                </c:pt>
                <c:pt idx="18">
                  <c:v>0.27</c:v>
                </c:pt>
                <c:pt idx="19">
                  <c:v>0.28000000000000003</c:v>
                </c:pt>
                <c:pt idx="20">
                  <c:v>0.28999999999999998</c:v>
                </c:pt>
                <c:pt idx="21">
                  <c:v>0.3</c:v>
                </c:pt>
                <c:pt idx="22">
                  <c:v>0.31</c:v>
                </c:pt>
                <c:pt idx="23">
                  <c:v>0.32</c:v>
                </c:pt>
                <c:pt idx="24">
                  <c:v>0.32001000000000002</c:v>
                </c:pt>
                <c:pt idx="25">
                  <c:v>0.33</c:v>
                </c:pt>
                <c:pt idx="26">
                  <c:v>0.35</c:v>
                </c:pt>
                <c:pt idx="27">
                  <c:v>0.36</c:v>
                </c:pt>
                <c:pt idx="28">
                  <c:v>0.37</c:v>
                </c:pt>
                <c:pt idx="29">
                  <c:v>0.38</c:v>
                </c:pt>
                <c:pt idx="30">
                  <c:v>0.39</c:v>
                </c:pt>
                <c:pt idx="31">
                  <c:v>0.4</c:v>
                </c:pt>
                <c:pt idx="32">
                  <c:v>0.41</c:v>
                </c:pt>
                <c:pt idx="33">
                  <c:v>0.42</c:v>
                </c:pt>
                <c:pt idx="34">
                  <c:v>0.43</c:v>
                </c:pt>
                <c:pt idx="35">
                  <c:v>0.44</c:v>
                </c:pt>
                <c:pt idx="36">
                  <c:v>0.45</c:v>
                </c:pt>
                <c:pt idx="37">
                  <c:v>0.46</c:v>
                </c:pt>
                <c:pt idx="38">
                  <c:v>0.47</c:v>
                </c:pt>
                <c:pt idx="39">
                  <c:v>0.48</c:v>
                </c:pt>
                <c:pt idx="40">
                  <c:v>0.49</c:v>
                </c:pt>
                <c:pt idx="41">
                  <c:v>0.5</c:v>
                </c:pt>
                <c:pt idx="42">
                  <c:v>0.51</c:v>
                </c:pt>
                <c:pt idx="43">
                  <c:v>0.52</c:v>
                </c:pt>
                <c:pt idx="44">
                  <c:v>0.53</c:v>
                </c:pt>
                <c:pt idx="45">
                  <c:v>0.54</c:v>
                </c:pt>
                <c:pt idx="46">
                  <c:v>0.55000000000000004</c:v>
                </c:pt>
                <c:pt idx="47">
                  <c:v>0.56000000000000005</c:v>
                </c:pt>
                <c:pt idx="48">
                  <c:v>0.56999999999999995</c:v>
                </c:pt>
                <c:pt idx="49">
                  <c:v>0.57999999999999996</c:v>
                </c:pt>
                <c:pt idx="50">
                  <c:v>0.59</c:v>
                </c:pt>
                <c:pt idx="51">
                  <c:v>0.6</c:v>
                </c:pt>
                <c:pt idx="52">
                  <c:v>0.61</c:v>
                </c:pt>
                <c:pt idx="53">
                  <c:v>0.62</c:v>
                </c:pt>
                <c:pt idx="54">
                  <c:v>0.63</c:v>
                </c:pt>
                <c:pt idx="55">
                  <c:v>0.64</c:v>
                </c:pt>
                <c:pt idx="56">
                  <c:v>0.65</c:v>
                </c:pt>
                <c:pt idx="57">
                  <c:v>0.66</c:v>
                </c:pt>
                <c:pt idx="58">
                  <c:v>0.67</c:v>
                </c:pt>
                <c:pt idx="59">
                  <c:v>0.68</c:v>
                </c:pt>
                <c:pt idx="60">
                  <c:v>0.69</c:v>
                </c:pt>
                <c:pt idx="61">
                  <c:v>0.7</c:v>
                </c:pt>
                <c:pt idx="62">
                  <c:v>0.71</c:v>
                </c:pt>
                <c:pt idx="63">
                  <c:v>0.72</c:v>
                </c:pt>
                <c:pt idx="64">
                  <c:v>0.73</c:v>
                </c:pt>
                <c:pt idx="65">
                  <c:v>0.74</c:v>
                </c:pt>
                <c:pt idx="66">
                  <c:v>0.75</c:v>
                </c:pt>
                <c:pt idx="67">
                  <c:v>0.76</c:v>
                </c:pt>
                <c:pt idx="68">
                  <c:v>0.77</c:v>
                </c:pt>
                <c:pt idx="69">
                  <c:v>0.78</c:v>
                </c:pt>
                <c:pt idx="70">
                  <c:v>0.79</c:v>
                </c:pt>
                <c:pt idx="71">
                  <c:v>0.8</c:v>
                </c:pt>
                <c:pt idx="72">
                  <c:v>0.81</c:v>
                </c:pt>
                <c:pt idx="73">
                  <c:v>0.82</c:v>
                </c:pt>
                <c:pt idx="74">
                  <c:v>0.83</c:v>
                </c:pt>
                <c:pt idx="75">
                  <c:v>0.84</c:v>
                </c:pt>
                <c:pt idx="76">
                  <c:v>0.85</c:v>
                </c:pt>
                <c:pt idx="77">
                  <c:v>0.86</c:v>
                </c:pt>
                <c:pt idx="78">
                  <c:v>0.87000000000000099</c:v>
                </c:pt>
                <c:pt idx="79">
                  <c:v>0.880000000000001</c:v>
                </c:pt>
                <c:pt idx="80">
                  <c:v>0.89000000000000101</c:v>
                </c:pt>
                <c:pt idx="81">
                  <c:v>0.90000000000000102</c:v>
                </c:pt>
                <c:pt idx="82">
                  <c:v>0.91000000000000103</c:v>
                </c:pt>
                <c:pt idx="83">
                  <c:v>0.92000000000000104</c:v>
                </c:pt>
                <c:pt idx="84">
                  <c:v>0.93000000000000105</c:v>
                </c:pt>
                <c:pt idx="85">
                  <c:v>0.94000000000000095</c:v>
                </c:pt>
                <c:pt idx="86">
                  <c:v>0.95000000000000095</c:v>
                </c:pt>
                <c:pt idx="87">
                  <c:v>0.96000000000000096</c:v>
                </c:pt>
                <c:pt idx="88">
                  <c:v>0.97000000000000097</c:v>
                </c:pt>
                <c:pt idx="89">
                  <c:v>0.98000000000000098</c:v>
                </c:pt>
                <c:pt idx="90">
                  <c:v>0.99000000000000099</c:v>
                </c:pt>
                <c:pt idx="91">
                  <c:v>1</c:v>
                </c:pt>
                <c:pt idx="92">
                  <c:v>1.01</c:v>
                </c:pt>
                <c:pt idx="93">
                  <c:v>1.02</c:v>
                </c:pt>
                <c:pt idx="94">
                  <c:v>1.03</c:v>
                </c:pt>
                <c:pt idx="95">
                  <c:v>1.04</c:v>
                </c:pt>
                <c:pt idx="96">
                  <c:v>1.05</c:v>
                </c:pt>
              </c:numCache>
            </c:numRef>
          </c:xVal>
          <c:yVal>
            <c:numRef>
              <c:f>eKa!$H$54:$H$150</c:f>
              <c:numCache>
                <c:formatCode>General</c:formatCode>
                <c:ptCount val="97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5</c:v>
                </c:pt>
                <c:pt idx="11">
                  <c:v>5</c:v>
                </c:pt>
                <c:pt idx="12">
                  <c:v>5</c:v>
                </c:pt>
                <c:pt idx="13">
                  <c:v>5</c:v>
                </c:pt>
                <c:pt idx="14">
                  <c:v>5</c:v>
                </c:pt>
                <c:pt idx="15">
                  <c:v>5</c:v>
                </c:pt>
                <c:pt idx="16">
                  <c:v>5</c:v>
                </c:pt>
                <c:pt idx="17">
                  <c:v>5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5</c:v>
                </c:pt>
                <c:pt idx="23">
                  <c:v>5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2507512"/>
        <c:axId val="268738832"/>
      </c:scatterChart>
      <c:valAx>
        <c:axId val="268739616"/>
        <c:scaling>
          <c:orientation val="minMax"/>
          <c:max val="1"/>
          <c:min val="9.0000000000000024E-2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time(s)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68739224"/>
        <c:crosses val="autoZero"/>
        <c:crossBetween val="midCat"/>
      </c:valAx>
      <c:valAx>
        <c:axId val="268739224"/>
        <c:scaling>
          <c:orientation val="minMax"/>
          <c:max val="0.60000000000000009"/>
          <c:min val="0"/>
        </c:scaling>
        <c:delete val="0"/>
        <c:axPos val="l"/>
        <c:majorGridlines>
          <c:spPr>
            <a:ln w="3175"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Voltagedrop(V)</a:t>
                </a:r>
              </a:p>
            </c:rich>
          </c:tx>
          <c:layout/>
          <c:overlay val="0"/>
        </c:title>
        <c:numFmt formatCode="#,##0.00" sourceLinked="0"/>
        <c:majorTickMark val="none"/>
        <c:minorTickMark val="none"/>
        <c:tickLblPos val="nextTo"/>
        <c:crossAx val="268739616"/>
        <c:crosses val="autoZero"/>
        <c:crossBetween val="midCat"/>
      </c:valAx>
      <c:valAx>
        <c:axId val="268738832"/>
        <c:scaling>
          <c:orientation val="minMax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crossAx val="482507512"/>
        <c:crosses val="max"/>
        <c:crossBetween val="midCat"/>
      </c:valAx>
      <c:valAx>
        <c:axId val="4825075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68738832"/>
        <c:crosses val="autoZero"/>
        <c:crossBetween val="midCat"/>
      </c:valAx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83134785274520429"/>
          <c:y val="0.67835911023903361"/>
          <c:w val="0.15587630774214198"/>
          <c:h val="0.1515195800128722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348456442944635"/>
          <c:y val="2.7812083643469081E-2"/>
          <c:w val="0.77538937143166375"/>
          <c:h val="0.81941218264094862"/>
        </c:manualLayout>
      </c:layout>
      <c:scatterChart>
        <c:scatterStyle val="lineMarker"/>
        <c:varyColors val="0"/>
        <c:ser>
          <c:idx val="5"/>
          <c:order val="0"/>
          <c:tx>
            <c:strRef>
              <c:f>Sheet1!$B$51</c:f>
              <c:strCache>
                <c:ptCount val="1"/>
                <c:pt idx="0">
                  <c:v>20 K</c:v>
                </c:pt>
              </c:strCache>
            </c:strRef>
          </c:tx>
          <c:marker>
            <c:symbol val="circle"/>
            <c:size val="3"/>
          </c:marker>
          <c:xVal>
            <c:numRef>
              <c:f>Sheet1!$D$51:$D$53</c:f>
              <c:numCache>
                <c:formatCode>0.00</c:formatCode>
                <c:ptCount val="3"/>
                <c:pt idx="0">
                  <c:v>115</c:v>
                </c:pt>
                <c:pt idx="1">
                  <c:v>153.33333333333334</c:v>
                </c:pt>
                <c:pt idx="2" formatCode="General">
                  <c:v>317.76315789473682</c:v>
                </c:pt>
              </c:numCache>
            </c:numRef>
          </c:xVal>
          <c:yVal>
            <c:numRef>
              <c:f>Sheet1!$E$51:$E$53</c:f>
              <c:numCache>
                <c:formatCode>General</c:formatCode>
                <c:ptCount val="3"/>
                <c:pt idx="0">
                  <c:v>220</c:v>
                </c:pt>
                <c:pt idx="1">
                  <c:v>250</c:v>
                </c:pt>
                <c:pt idx="2">
                  <c:v>700</c:v>
                </c:pt>
              </c:numCache>
            </c:numRef>
          </c:yVal>
          <c:smooth val="0"/>
        </c:ser>
        <c:ser>
          <c:idx val="3"/>
          <c:order val="1"/>
          <c:tx>
            <c:strRef>
              <c:f>Sheet1!$B$47</c:f>
              <c:strCache>
                <c:ptCount val="1"/>
                <c:pt idx="0">
                  <c:v>30 K</c:v>
                </c:pt>
              </c:strCache>
            </c:strRef>
          </c:tx>
          <c:spPr>
            <a:ln>
              <a:solidFill>
                <a:schemeClr val="accent5"/>
              </a:solidFill>
            </a:ln>
          </c:spPr>
          <c:marker>
            <c:symbol val="x"/>
            <c:size val="3"/>
          </c:marker>
          <c:xVal>
            <c:numRef>
              <c:f>Sheet1!$D$47:$D$50</c:f>
              <c:numCache>
                <c:formatCode>0.00</c:formatCode>
                <c:ptCount val="4"/>
                <c:pt idx="0">
                  <c:v>204.44444444444446</c:v>
                </c:pt>
                <c:pt idx="1">
                  <c:v>175.23809523809521</c:v>
                </c:pt>
                <c:pt idx="2">
                  <c:v>146.03174603174602</c:v>
                </c:pt>
                <c:pt idx="3">
                  <c:v>116.82539682539679</c:v>
                </c:pt>
              </c:numCache>
            </c:numRef>
          </c:xVal>
          <c:yVal>
            <c:numRef>
              <c:f>Sheet1!$E$47:$E$50</c:f>
              <c:numCache>
                <c:formatCode>General</c:formatCode>
                <c:ptCount val="4"/>
                <c:pt idx="1">
                  <c:v>300</c:v>
                </c:pt>
                <c:pt idx="2">
                  <c:v>225</c:v>
                </c:pt>
                <c:pt idx="3">
                  <c:v>210</c:v>
                </c:pt>
              </c:numCache>
            </c:numRef>
          </c:yVal>
          <c:smooth val="0"/>
        </c:ser>
        <c:ser>
          <c:idx val="1"/>
          <c:order val="2"/>
          <c:tx>
            <c:strRef>
              <c:f>Sheet1!$B$32</c:f>
              <c:strCache>
                <c:ptCount val="1"/>
                <c:pt idx="0">
                  <c:v>40 K</c:v>
                </c:pt>
              </c:strCache>
            </c:strRef>
          </c:tx>
          <c:marker>
            <c:symbol val="square"/>
            <c:size val="3"/>
          </c:marker>
          <c:xVal>
            <c:numRef>
              <c:f>Sheet1!$D$31:$D$36</c:f>
              <c:numCache>
                <c:formatCode>0.00</c:formatCode>
                <c:ptCount val="6"/>
                <c:pt idx="0">
                  <c:v>200.79365079365073</c:v>
                </c:pt>
                <c:pt idx="1">
                  <c:v>160.6349206349206</c:v>
                </c:pt>
                <c:pt idx="2">
                  <c:v>148.58730158730162</c:v>
                </c:pt>
                <c:pt idx="3">
                  <c:v>140.55555555555551</c:v>
                </c:pt>
                <c:pt idx="4">
                  <c:v>120.47619047619047</c:v>
                </c:pt>
                <c:pt idx="5">
                  <c:v>80.31</c:v>
                </c:pt>
              </c:numCache>
            </c:numRef>
          </c:xVal>
          <c:yVal>
            <c:numRef>
              <c:f>Sheet1!$E$31:$E$36</c:f>
              <c:numCache>
                <c:formatCode>General</c:formatCode>
                <c:ptCount val="6"/>
                <c:pt idx="0">
                  <c:v>365</c:v>
                </c:pt>
                <c:pt idx="1">
                  <c:v>235</c:v>
                </c:pt>
                <c:pt idx="2">
                  <c:v>215</c:v>
                </c:pt>
                <c:pt idx="3">
                  <c:v>208</c:v>
                </c:pt>
                <c:pt idx="4">
                  <c:v>197</c:v>
                </c:pt>
                <c:pt idx="5">
                  <c:v>180</c:v>
                </c:pt>
              </c:numCache>
            </c:numRef>
          </c:yVal>
          <c:smooth val="0"/>
        </c:ser>
        <c:ser>
          <c:idx val="0"/>
          <c:order val="3"/>
          <c:tx>
            <c:strRef>
              <c:f>Sheet1!$B$26</c:f>
              <c:strCache>
                <c:ptCount val="1"/>
                <c:pt idx="0">
                  <c:v>50 K</c:v>
                </c:pt>
              </c:strCache>
            </c:strRef>
          </c:tx>
          <c:marker>
            <c:symbol val="diamond"/>
            <c:size val="3"/>
          </c:marker>
          <c:xVal>
            <c:numRef>
              <c:f>Sheet1!$D$26:$D$30</c:f>
              <c:numCache>
                <c:formatCode>0.00</c:formatCode>
                <c:ptCount val="5"/>
                <c:pt idx="0">
                  <c:v>178.88888888888889</c:v>
                </c:pt>
                <c:pt idx="1">
                  <c:v>153.33333333333334</c:v>
                </c:pt>
                <c:pt idx="2" formatCode="General">
                  <c:v>140.55555555555551</c:v>
                </c:pt>
                <c:pt idx="3">
                  <c:v>127.77777777777776</c:v>
                </c:pt>
                <c:pt idx="4">
                  <c:v>102.22222222222223</c:v>
                </c:pt>
              </c:numCache>
            </c:numRef>
          </c:xVal>
          <c:yVal>
            <c:numRef>
              <c:f>Sheet1!$E$26:$E$30</c:f>
              <c:numCache>
                <c:formatCode>General</c:formatCode>
                <c:ptCount val="5"/>
                <c:pt idx="0">
                  <c:v>300</c:v>
                </c:pt>
                <c:pt idx="1">
                  <c:v>220</c:v>
                </c:pt>
                <c:pt idx="2">
                  <c:v>190.4</c:v>
                </c:pt>
                <c:pt idx="3">
                  <c:v>166.4</c:v>
                </c:pt>
                <c:pt idx="4">
                  <c:v>150.4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Sheet1!$B$39</c:f>
              <c:strCache>
                <c:ptCount val="1"/>
                <c:pt idx="0">
                  <c:v>60 K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star"/>
            <c:size val="4"/>
            <c:spPr>
              <a:solidFill>
                <a:schemeClr val="accent3"/>
              </a:solidFill>
            </c:spPr>
          </c:marker>
          <c:xVal>
            <c:numRef>
              <c:f>Sheet1!$D$39:$D$44</c:f>
              <c:numCache>
                <c:formatCode>0.00</c:formatCode>
                <c:ptCount val="6"/>
                <c:pt idx="0">
                  <c:v>138.73015873015865</c:v>
                </c:pt>
                <c:pt idx="1">
                  <c:v>131.42857142857142</c:v>
                </c:pt>
                <c:pt idx="2">
                  <c:v>116.82539682539679</c:v>
                </c:pt>
                <c:pt idx="3">
                  <c:v>102.22222222222223</c:v>
                </c:pt>
                <c:pt idx="4">
                  <c:v>73.015873015873012</c:v>
                </c:pt>
                <c:pt idx="5">
                  <c:v>43.809523809523803</c:v>
                </c:pt>
              </c:numCache>
            </c:numRef>
          </c:xVal>
          <c:yVal>
            <c:numRef>
              <c:f>Sheet1!$E$39:$E$44</c:f>
              <c:numCache>
                <c:formatCode>General</c:formatCode>
                <c:ptCount val="6"/>
                <c:pt idx="0">
                  <c:v>195</c:v>
                </c:pt>
                <c:pt idx="1">
                  <c:v>177</c:v>
                </c:pt>
                <c:pt idx="2">
                  <c:v>147.80000000000001</c:v>
                </c:pt>
                <c:pt idx="3">
                  <c:v>135</c:v>
                </c:pt>
                <c:pt idx="4">
                  <c:v>129.19999999999999</c:v>
                </c:pt>
                <c:pt idx="5">
                  <c:v>125</c:v>
                </c:pt>
              </c:numCache>
            </c:numRef>
          </c:yVal>
          <c:smooth val="0"/>
        </c:ser>
        <c:ser>
          <c:idx val="2"/>
          <c:order val="5"/>
          <c:tx>
            <c:strRef>
              <c:f>Sheet1!$B$45</c:f>
              <c:strCache>
                <c:ptCount val="1"/>
                <c:pt idx="0">
                  <c:v>70 K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ymbol val="triangle"/>
            <c:size val="4"/>
            <c:spPr>
              <a:solidFill>
                <a:schemeClr val="accent4"/>
              </a:solidFill>
            </c:spPr>
          </c:marker>
          <c:xVal>
            <c:numRef>
              <c:f>Sheet1!$D$45:$D$46</c:f>
              <c:numCache>
                <c:formatCode>0.00</c:formatCode>
                <c:ptCount val="2"/>
                <c:pt idx="0">
                  <c:v>59.142857142857139</c:v>
                </c:pt>
                <c:pt idx="1">
                  <c:v>52.571428571428555</c:v>
                </c:pt>
              </c:numCache>
            </c:numRef>
          </c:xVal>
          <c:yVal>
            <c:numRef>
              <c:f>Sheet1!$E$45:$E$46</c:f>
              <c:numCache>
                <c:formatCode>General</c:formatCode>
                <c:ptCount val="2"/>
                <c:pt idx="0">
                  <c:v>122.4</c:v>
                </c:pt>
                <c:pt idx="1">
                  <c:v>113.2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0496704"/>
        <c:axId val="270498664"/>
      </c:scatterChart>
      <c:valAx>
        <c:axId val="270496704"/>
        <c:scaling>
          <c:orientation val="minMax"/>
          <c:max val="225"/>
          <c:min val="25"/>
        </c:scaling>
        <c:delete val="0"/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US" sz="1600" b="1" dirty="0" smtClean="0"/>
                  <a:t>Winding engineering current density (A/mm</a:t>
                </a:r>
                <a:r>
                  <a:rPr lang="en-US" sz="1600" b="1" baseline="30000" dirty="0" smtClean="0"/>
                  <a:t>2</a:t>
                </a:r>
                <a:r>
                  <a:rPr lang="en-US" sz="1600" b="1" dirty="0"/>
                  <a:t>)</a:t>
                </a:r>
              </a:p>
            </c:rich>
          </c:tx>
          <c:layout>
            <c:manualLayout>
              <c:xMode val="edge"/>
              <c:yMode val="edge"/>
              <c:x val="0.42110648668916389"/>
              <c:y val="0.94715713078223263"/>
            </c:manualLayout>
          </c:layout>
          <c:overlay val="0"/>
        </c:title>
        <c:numFmt formatCode="#,##0.00" sourceLinked="0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70498664"/>
        <c:crosses val="autoZero"/>
        <c:crossBetween val="midCat"/>
        <c:majorUnit val="25"/>
      </c:valAx>
      <c:valAx>
        <c:axId val="270498664"/>
        <c:scaling>
          <c:orientation val="minMax"/>
          <c:max val="350"/>
          <c:min val="1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US" sz="1600" b="1" dirty="0" smtClean="0"/>
                  <a:t>Peak Temperature (K</a:t>
                </a:r>
                <a:r>
                  <a:rPr lang="en-US" sz="1600" b="1" dirty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70496704"/>
        <c:crosses val="autoZero"/>
        <c:crossBetween val="midCat"/>
        <c:majorUnit val="25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Highest admissible </a:t>
            </a:r>
            <a:r>
              <a:rPr lang="en-US" dirty="0" smtClean="0"/>
              <a:t>engineering </a:t>
            </a:r>
            <a:r>
              <a:rPr lang="en-US" dirty="0"/>
              <a:t>current density (peak temperature at 300 K) versus operating temperature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Sheet1!$Z$26</c:f>
              <c:strCache>
                <c:ptCount val="1"/>
                <c:pt idx="0">
                  <c:v>eCu:200um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2.5412960609911054E-2"/>
                  <c:y val="5.680472667011730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I/Ic=0.25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I/Ic=0.3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0495552731893267E-2"/>
                  <c:y val="4.733727222509785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I/Ic=0.45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2189750105887399E-2"/>
                  <c:y val="4.41814540767579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I/Ic=0.65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I/Ic=1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I/Ic=1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Sheet1!$Y$28:$Y$33</c:f>
              <c:numCache>
                <c:formatCode>General</c:formatCode>
                <c:ptCount val="6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</c:numCache>
            </c:numRef>
          </c:xVal>
          <c:yVal>
            <c:numRef>
              <c:f>Sheet1!$Z$28:$Z$33</c:f>
              <c:numCache>
                <c:formatCode>General</c:formatCode>
                <c:ptCount val="6"/>
                <c:pt idx="0">
                  <c:v>168</c:v>
                </c:pt>
                <c:pt idx="1">
                  <c:v>172</c:v>
                </c:pt>
                <c:pt idx="2">
                  <c:v>180</c:v>
                </c:pt>
                <c:pt idx="3">
                  <c:v>175</c:v>
                </c:pt>
                <c:pt idx="4">
                  <c:v>146.0317</c:v>
                </c:pt>
                <c:pt idx="5">
                  <c:v>65.709999999999994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Sheet1!$AA$26</c:f>
              <c:strCache>
                <c:ptCount val="1"/>
                <c:pt idx="0">
                  <c:v>eCu:100um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4.4049131723845794E-2"/>
                  <c:y val="5.680447818049937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I/Ic=0.15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7107157983905124E-2"/>
                  <c:y val="3.786981778007823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I/Ic=0.2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0495552731893267E-2"/>
                  <c:y val="3.786981778007818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I/Ic=0.35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0825921219822112E-3"/>
                  <c:y val="4.41814540767579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I/Ic=0.55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I/Ic=0.95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0825921219822112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I/Ic=1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Sheet1!$Y$28:$Y$33</c:f>
              <c:numCache>
                <c:formatCode>General</c:formatCode>
                <c:ptCount val="6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</c:numCache>
            </c:numRef>
          </c:xVal>
          <c:yVal>
            <c:numRef>
              <c:f>Sheet1!$AA$28:$AA$33</c:f>
              <c:numCache>
                <c:formatCode>General</c:formatCode>
                <c:ptCount val="6"/>
                <c:pt idx="0">
                  <c:v>218</c:v>
                </c:pt>
                <c:pt idx="1">
                  <c:v>223</c:v>
                </c:pt>
                <c:pt idx="2">
                  <c:v>240</c:v>
                </c:pt>
                <c:pt idx="3">
                  <c:v>235</c:v>
                </c:pt>
                <c:pt idx="4">
                  <c:v>217</c:v>
                </c:pt>
                <c:pt idx="5">
                  <c:v>108.94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Sheet1!$AB$26</c:f>
              <c:strCache>
                <c:ptCount val="1"/>
                <c:pt idx="0">
                  <c:v>eCu:50um</c:v>
                </c:pt>
              </c:strCache>
            </c:strRef>
          </c:tx>
          <c:spPr>
            <a:ln w="28575">
              <a:noFill/>
            </a:ln>
          </c:spPr>
          <c:dLbls>
            <c:dLbl>
              <c:idx val="0"/>
              <c:layout>
                <c:manualLayout>
                  <c:x val="-3.5578144853875476E-2"/>
                  <c:y val="5.738013662797886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I/</a:t>
                    </a:r>
                    <a:r>
                      <a:rPr lang="en-US" dirty="0" err="1" smtClean="0"/>
                      <a:t>Ic</a:t>
                    </a:r>
                    <a:r>
                      <a:rPr lang="en-US" dirty="0" smtClean="0"/>
                      <a:t>=0.15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8801355357899194E-2"/>
                  <c:y val="5.738013662797886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I/Ic=0.2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0330368487928845E-2"/>
                  <c:y val="3.926009348230133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I/</a:t>
                    </a:r>
                    <a:r>
                      <a:rPr lang="en-US" dirty="0" err="1" smtClean="0"/>
                      <a:t>Ic</a:t>
                    </a:r>
                    <a:r>
                      <a:rPr lang="en-US" dirty="0" smtClean="0"/>
                      <a:t>=0.30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6941973739940826E-2"/>
                  <c:y val="2.7057493978938238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I/Ic=0.45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6941973739940702E-2"/>
                  <c:y val="3.32200791004088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I/</a:t>
                    </a:r>
                    <a:r>
                      <a:rPr lang="en-US" dirty="0" err="1" smtClean="0"/>
                      <a:t>Ic</a:t>
                    </a:r>
                    <a:r>
                      <a:rPr lang="en-US" dirty="0" smtClean="0"/>
                      <a:t>=0.80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6941973739940702E-2"/>
                  <c:y val="3.926009348230133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I/Ic=1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Sheet1!$Y$28:$Y$33</c:f>
              <c:numCache>
                <c:formatCode>General</c:formatCode>
                <c:ptCount val="6"/>
                <c:pt idx="0">
                  <c:v>20</c:v>
                </c:pt>
                <c:pt idx="1">
                  <c:v>30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70</c:v>
                </c:pt>
              </c:numCache>
            </c:numRef>
          </c:xVal>
          <c:yVal>
            <c:numRef>
              <c:f>Sheet1!$AB$28:$AB$33</c:f>
              <c:numCache>
                <c:formatCode>General</c:formatCode>
                <c:ptCount val="6"/>
                <c:pt idx="0">
                  <c:v>270</c:v>
                </c:pt>
                <c:pt idx="1">
                  <c:v>290</c:v>
                </c:pt>
                <c:pt idx="2">
                  <c:v>312</c:v>
                </c:pt>
                <c:pt idx="3">
                  <c:v>308</c:v>
                </c:pt>
                <c:pt idx="4">
                  <c:v>295</c:v>
                </c:pt>
                <c:pt idx="5">
                  <c:v>162</c:v>
                </c:pt>
              </c:numCache>
            </c:numRef>
          </c:yVal>
          <c:smooth val="0"/>
        </c:ser>
        <c:dLbls>
          <c:dLblPos val="r"/>
          <c:showLegendKey val="0"/>
          <c:showVal val="1"/>
          <c:showCatName val="0"/>
          <c:showSerName val="0"/>
          <c:showPercent val="0"/>
          <c:showBubbleSize val="0"/>
        </c:dLbls>
        <c:axId val="846186952"/>
        <c:axId val="846187344"/>
      </c:scatterChart>
      <c:valAx>
        <c:axId val="8461869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Operating Temperature (K)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46187344"/>
        <c:crosses val="autoZero"/>
        <c:crossBetween val="midCat"/>
      </c:valAx>
      <c:valAx>
        <c:axId val="846187344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Ingeneer current density (A/mm2)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8461869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Sheet1!$AE$4</c:f>
              <c:strCache>
                <c:ptCount val="1"/>
                <c:pt idx="0">
                  <c:v>Top40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1"/>
          </c:marker>
          <c:xVal>
            <c:numRef>
              <c:f>Sheet1!$AF$3:$AN$3</c:f>
              <c:numCache>
                <c:formatCode>General</c:formatCode>
                <c:ptCount val="9"/>
                <c:pt idx="0">
                  <c:v>200</c:v>
                </c:pt>
                <c:pt idx="1">
                  <c:v>100</c:v>
                </c:pt>
                <c:pt idx="2">
                  <c:v>50</c:v>
                </c:pt>
                <c:pt idx="3">
                  <c:v>25</c:v>
                </c:pt>
                <c:pt idx="4">
                  <c:v>10</c:v>
                </c:pt>
                <c:pt idx="5">
                  <c:v>0</c:v>
                </c:pt>
                <c:pt idx="6">
                  <c:v>15</c:v>
                </c:pt>
                <c:pt idx="7">
                  <c:v>20</c:v>
                </c:pt>
                <c:pt idx="8">
                  <c:v>5</c:v>
                </c:pt>
              </c:numCache>
            </c:numRef>
          </c:xVal>
          <c:yVal>
            <c:numRef>
              <c:f>Sheet1!$AF$4:$AN$4</c:f>
              <c:numCache>
                <c:formatCode>General</c:formatCode>
                <c:ptCount val="9"/>
                <c:pt idx="0">
                  <c:v>180</c:v>
                </c:pt>
                <c:pt idx="1">
                  <c:v>240</c:v>
                </c:pt>
                <c:pt idx="2">
                  <c:v>312</c:v>
                </c:pt>
                <c:pt idx="3">
                  <c:v>340</c:v>
                </c:pt>
                <c:pt idx="4">
                  <c:v>345</c:v>
                </c:pt>
                <c:pt idx="5">
                  <c:v>272</c:v>
                </c:pt>
                <c:pt idx="6">
                  <c:v>352</c:v>
                </c:pt>
                <c:pt idx="7">
                  <c:v>348</c:v>
                </c:pt>
                <c:pt idx="8">
                  <c:v>308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0487160"/>
        <c:axId val="270486376"/>
      </c:scatterChart>
      <c:valAx>
        <c:axId val="270487160"/>
        <c:scaling>
          <c:orientation val="minMax"/>
          <c:max val="200"/>
        </c:scaling>
        <c:delete val="0"/>
        <c:axPos val="b"/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n-US" sz="1400" b="0"/>
                  <a:t>Copper layer thickness (</a:t>
                </a:r>
                <a:r>
                  <a:rPr lang="el-GR" sz="1400" b="0">
                    <a:latin typeface="Calibri"/>
                  </a:rPr>
                  <a:t>μ</a:t>
                </a:r>
                <a:r>
                  <a:rPr lang="en-US" sz="1400" b="0">
                    <a:latin typeface="Calibri"/>
                  </a:rPr>
                  <a:t>m)</a:t>
                </a:r>
                <a:endParaRPr lang="en-US" sz="1400" b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70486376"/>
        <c:crosses val="autoZero"/>
        <c:crossBetween val="midCat"/>
      </c:valAx>
      <c:valAx>
        <c:axId val="270486376"/>
        <c:scaling>
          <c:orientation val="minMax"/>
          <c:min val="15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 b="0"/>
                </a:pPr>
                <a:r>
                  <a:rPr lang="en-US" sz="1400" b="0"/>
                  <a:t>Engineering current density (A/mm</a:t>
                </a:r>
                <a:r>
                  <a:rPr lang="en-US" sz="1400" b="0" baseline="30000"/>
                  <a:t>2</a:t>
                </a:r>
                <a:r>
                  <a:rPr lang="en-US" sz="1400" b="0"/>
                  <a:t>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7048716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0.11496</cdr:x>
      <cdr:y>0.02594</cdr:y>
    </cdr:from>
    <cdr:to>
      <cdr:x>0.89969</cdr:x>
      <cdr:y>0.19372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919816" y="115670"/>
          <a:ext cx="6278609" cy="748146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>
            <a:alpha val="67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b="1" dirty="0">
            <a:ln>
              <a:noFill/>
            </a:ln>
          </a:endParaRPr>
        </a:p>
        <a:p xmlns:a="http://schemas.openxmlformats.org/drawingml/2006/main">
          <a:endParaRPr lang="en-US" b="1" dirty="0">
            <a:ln>
              <a:noFill/>
            </a:ln>
          </a:endParaRPr>
        </a:p>
        <a:p xmlns:a="http://schemas.openxmlformats.org/drawingml/2006/main">
          <a:r>
            <a:rPr lang="en-US" b="1" dirty="0">
              <a:ln>
                <a:noFill/>
              </a:ln>
            </a:rPr>
            <a:t>	</a:t>
          </a:r>
          <a:endParaRPr lang="en-US" sz="1800" b="1" dirty="0">
            <a:ln>
              <a:noFill/>
            </a:ln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1" tIns="46145" rIns="92291" bIns="46145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1" tIns="46145" rIns="92291" bIns="46145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1" tIns="46145" rIns="92291" bIns="46145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185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1" tIns="46145" rIns="92291" bIns="46145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cs typeface="+mn-cs"/>
              </a:defRPr>
            </a:lvl1pPr>
          </a:lstStyle>
          <a:p>
            <a:pPr>
              <a:defRPr/>
            </a:pPr>
            <a:fld id="{AAF854D5-6DB5-48A6-AD35-D542A6CB34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4560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8975"/>
            <a:ext cx="4697413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41825"/>
            <a:ext cx="51308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0321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07450"/>
            <a:ext cx="30321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cs typeface="+mn-cs"/>
              </a:defRPr>
            </a:lvl1pPr>
          </a:lstStyle>
          <a:p>
            <a:pPr>
              <a:defRPr/>
            </a:pPr>
            <a:fld id="{651BBEFC-C672-42AD-87D0-647D219DA2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429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02175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3C13FD-0CF7-40B7-A9A5-F3C40C707231}" type="slidenum">
              <a:rPr lang="en-US"/>
              <a:pPr/>
              <a:t>7</a:t>
            </a:fld>
            <a:endParaRPr lang="en-US"/>
          </a:p>
        </p:txBody>
      </p:sp>
      <p:sp>
        <p:nvSpPr>
          <p:cNvPr id="432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2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345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77700-B55D-4B7D-9B42-F5D2250C8AB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449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337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918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8716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6257925" cy="511175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281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752600"/>
            <a:ext cx="4000500" cy="41910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752600"/>
            <a:ext cx="4000500" cy="4191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P. Tixador, ASC’04 short courses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52400" y="6248400"/>
            <a:ext cx="533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7A30A-47B9-4F05-A79B-E29E5362532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863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488" y="23813"/>
            <a:ext cx="8620125" cy="574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4850" y="889000"/>
            <a:ext cx="3990975" cy="5430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48225" y="889000"/>
            <a:ext cx="3990975" cy="543083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8394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0" y="0"/>
            <a:ext cx="9144000" cy="939800"/>
          </a:xfrm>
          <a:custGeom>
            <a:avLst/>
            <a:gdLst>
              <a:gd name="T0" fmla="*/ 0 w 21600"/>
              <a:gd name="T1" fmla="*/ 0 h 25519"/>
              <a:gd name="T2" fmla="*/ 2147483647 w 21600"/>
              <a:gd name="T3" fmla="*/ 0 h 25519"/>
              <a:gd name="T4" fmla="*/ 2147483647 w 21600"/>
              <a:gd name="T5" fmla="*/ 27707067 h 25519"/>
              <a:gd name="T6" fmla="*/ 1861286600 w 21600"/>
              <a:gd name="T7" fmla="*/ 21068181 h 25519"/>
              <a:gd name="T8" fmla="*/ 358563 w 21600"/>
              <a:gd name="T9" fmla="*/ 29493273 h 25519"/>
              <a:gd name="T10" fmla="*/ 0 w 21600"/>
              <a:gd name="T11" fmla="*/ 0 h 255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5519">
                <a:moveTo>
                  <a:pt x="0" y="0"/>
                </a:moveTo>
                <a:lnTo>
                  <a:pt x="21600" y="0"/>
                </a:lnTo>
                <a:lnTo>
                  <a:pt x="21600" y="20429"/>
                </a:lnTo>
                <a:cubicBezTo>
                  <a:pt x="19736" y="24202"/>
                  <a:pt x="13986" y="15315"/>
                  <a:pt x="10386" y="15534"/>
                </a:cubicBezTo>
                <a:cubicBezTo>
                  <a:pt x="6786" y="15754"/>
                  <a:pt x="1738" y="25519"/>
                  <a:pt x="2" y="21746"/>
                </a:cubicBezTo>
                <a:cubicBezTo>
                  <a:pt x="1" y="14497"/>
                  <a:pt x="1" y="7249"/>
                  <a:pt x="0" y="0"/>
                </a:cubicBezTo>
                <a:close/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" name="Freeform 4"/>
          <p:cNvSpPr/>
          <p:nvPr userDrawn="1"/>
        </p:nvSpPr>
        <p:spPr bwMode="auto">
          <a:xfrm>
            <a:off x="0" y="0"/>
            <a:ext cx="9144000" cy="858838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381"/>
              <a:gd name="connsiteX1" fmla="*/ 21600 w 21600"/>
              <a:gd name="connsiteY1" fmla="*/ 0 h 23381"/>
              <a:gd name="connsiteX2" fmla="*/ 21600 w 21600"/>
              <a:gd name="connsiteY2" fmla="*/ 17322 h 23381"/>
              <a:gd name="connsiteX3" fmla="*/ 11155 w 21600"/>
              <a:gd name="connsiteY3" fmla="*/ 13539 h 23381"/>
              <a:gd name="connsiteX4" fmla="*/ 0 w 21600"/>
              <a:gd name="connsiteY4" fmla="*/ 20172 h 23381"/>
              <a:gd name="connsiteX5" fmla="*/ 0 w 21600"/>
              <a:gd name="connsiteY5" fmla="*/ 0 h 2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381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59" y="20531"/>
                  <a:pt x="14755" y="13064"/>
                  <a:pt x="11155" y="13539"/>
                </a:cubicBezTo>
                <a:cubicBezTo>
                  <a:pt x="7555" y="14014"/>
                  <a:pt x="1859" y="23381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71" y="76200"/>
            <a:ext cx="1760129" cy="4572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152640" cy="487680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235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8925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8943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6499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8923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58659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77332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332199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0" y="6596063"/>
            <a:ext cx="90678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50" b="1" baseline="0" dirty="0" smtClean="0">
                <a:solidFill>
                  <a:schemeClr val="accent4"/>
                </a:solidFill>
                <a:latin typeface="Arial" charset="0"/>
                <a:cs typeface="+mn-cs"/>
              </a:rPr>
              <a:t>CHATS AS 2013 – 10/10/2013</a:t>
            </a:r>
            <a:r>
              <a:rPr lang="en-US" sz="1050" b="1" baseline="0" dirty="0" smtClean="0">
                <a:latin typeface="Arial" charset="0"/>
                <a:cs typeface="+mn-cs"/>
              </a:rPr>
              <a:t>			  			 </a:t>
            </a:r>
            <a:fld id="{7AB9C1CE-CEB5-4550-813E-C024E43CD545}" type="slidenum">
              <a:rPr lang="en-US" sz="1050" b="1" smtClean="0">
                <a:latin typeface="Arial" charset="0"/>
                <a:cs typeface="+mn-cs"/>
              </a:rPr>
              <a:pPr algn="ctr">
                <a:defRPr/>
              </a:pPr>
              <a:t>‹#›</a:t>
            </a:fld>
            <a:endParaRPr lang="en-US" sz="1050" b="1" dirty="0">
              <a:latin typeface="Arial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92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1" r:id="rId12"/>
    <p:sldLayoutId id="2147483893" r:id="rId13"/>
    <p:sldLayoutId id="2147483894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2.mp4"/><Relationship Id="rId1" Type="http://schemas.openxmlformats.org/officeDocument/2006/relationships/video" Target="NULL" TargetMode="Externa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3"/>
          <p:cNvSpPr txBox="1">
            <a:spLocks/>
          </p:cNvSpPr>
          <p:nvPr/>
        </p:nvSpPr>
        <p:spPr bwMode="auto">
          <a:xfrm>
            <a:off x="381000" y="1433286"/>
            <a:ext cx="8534400" cy="458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3200" dirty="0"/>
              <a:t>Influence of HTS Wire and Coil Configuration on Quench </a:t>
            </a:r>
            <a:r>
              <a:rPr lang="en-US" sz="3200" dirty="0" smtClean="0"/>
              <a:t>Propagation</a:t>
            </a:r>
            <a:r>
              <a:rPr lang="en-US" sz="3200" dirty="0" smtClean="0">
                <a:latin typeface="Arial" charset="0"/>
              </a:rPr>
              <a:t/>
            </a:r>
            <a:br>
              <a:rPr lang="en-US" sz="32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400" dirty="0" smtClean="0">
                <a:latin typeface="Arial" charset="0"/>
              </a:rPr>
              <a:t>Guillaume </a:t>
            </a:r>
            <a:r>
              <a:rPr lang="en-US" sz="1400" dirty="0" err="1" smtClean="0">
                <a:latin typeface="Arial" charset="0"/>
              </a:rPr>
              <a:t>Escamez</a:t>
            </a:r>
            <a:endParaRPr lang="en-US" sz="14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1400" dirty="0" smtClean="0">
                <a:latin typeface="Arial" charset="0"/>
              </a:rPr>
              <a:t>Clement </a:t>
            </a:r>
            <a:r>
              <a:rPr lang="en-US" sz="1400" dirty="0" err="1" smtClean="0">
                <a:latin typeface="Arial" charset="0"/>
              </a:rPr>
              <a:t>Lorin</a:t>
            </a:r>
            <a:r>
              <a:rPr lang="en-US" sz="1400" dirty="0" smtClean="0">
                <a:latin typeface="Arial" charset="0"/>
              </a:rPr>
              <a:t>,</a:t>
            </a:r>
          </a:p>
          <a:p>
            <a:pPr eaLnBrk="1" hangingPunct="1">
              <a:defRPr/>
            </a:pPr>
            <a:r>
              <a:rPr lang="en-US" sz="1400" dirty="0" smtClean="0">
                <a:latin typeface="Arial" charset="0"/>
              </a:rPr>
              <a:t>Denis Netter,</a:t>
            </a:r>
          </a:p>
          <a:p>
            <a:pPr eaLnBrk="1" hangingPunct="1">
              <a:defRPr/>
            </a:pPr>
            <a:r>
              <a:rPr lang="en-US" sz="1400" dirty="0">
                <a:latin typeface="Arial" charset="0"/>
              </a:rPr>
              <a:t>Philippe J. </a:t>
            </a:r>
            <a:r>
              <a:rPr lang="en-US" sz="1400" dirty="0" smtClean="0">
                <a:latin typeface="Arial" charset="0"/>
              </a:rPr>
              <a:t>Masson.</a:t>
            </a:r>
            <a:br>
              <a:rPr lang="en-US" sz="1400" dirty="0" smtClean="0">
                <a:latin typeface="Arial" charset="0"/>
              </a:rPr>
            </a:br>
            <a:r>
              <a:rPr lang="en-US" sz="1400" dirty="0" smtClean="0">
                <a:latin typeface="Arial" charset="0"/>
              </a:rPr>
              <a:t/>
            </a:r>
            <a:br>
              <a:rPr lang="en-US" sz="1400" dirty="0" smtClean="0">
                <a:latin typeface="Arial" charset="0"/>
              </a:rPr>
            </a:br>
            <a:r>
              <a:rPr lang="en-US" sz="1400" dirty="0" smtClean="0">
                <a:latin typeface="Arial" charset="0"/>
              </a:rPr>
              <a:t>University of Houston</a:t>
            </a:r>
            <a:br>
              <a:rPr lang="en-US" sz="1400" dirty="0" smtClean="0">
                <a:latin typeface="Arial" charset="0"/>
              </a:rPr>
            </a:br>
            <a:r>
              <a:rPr lang="en-US" sz="1400" dirty="0" smtClean="0">
                <a:latin typeface="Arial" charset="0"/>
              </a:rPr>
              <a:t>Department of Mechanical Engineering</a:t>
            </a:r>
            <a:br>
              <a:rPr lang="en-US" sz="1400" dirty="0" smtClean="0">
                <a:latin typeface="Arial" charset="0"/>
              </a:rPr>
            </a:br>
            <a:r>
              <a:rPr lang="en-US" sz="1400" dirty="0" smtClean="0">
                <a:latin typeface="Arial" charset="0"/>
              </a:rPr>
              <a:t>Texas Center for Superconductivity</a:t>
            </a:r>
            <a:br>
              <a:rPr lang="en-US" sz="14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October  10</a:t>
            </a:r>
            <a:r>
              <a:rPr lang="en-US" sz="1400" baseline="300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th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, 2013</a:t>
            </a:r>
            <a:endParaRPr lang="en-US" sz="3600" dirty="0" smtClean="0">
              <a:solidFill>
                <a:schemeClr val="bg1">
                  <a:lumMod val="65000"/>
                </a:schemeClr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3429000"/>
            <a:ext cx="4143375" cy="1847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2969" y="979594"/>
            <a:ext cx="8229600" cy="203104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Anisotropic model</a:t>
            </a:r>
          </a:p>
          <a:p>
            <a:r>
              <a:rPr lang="en-US" sz="2800" dirty="0" smtClean="0"/>
              <a:t>Infinite transversal equivalent resistivity (insulator)</a:t>
            </a:r>
            <a:endParaRPr lang="en-US" sz="2800" dirty="0"/>
          </a:p>
          <a:p>
            <a:pPr lvl="1"/>
            <a:r>
              <a:rPr lang="en-US" sz="2400" dirty="0" smtClean="0"/>
              <a:t>Resistivity on x-axis</a:t>
            </a:r>
          </a:p>
          <a:p>
            <a:pPr lvl="1"/>
            <a:r>
              <a:rPr lang="en-US" sz="2400" dirty="0" smtClean="0"/>
              <a:t>Infinite resistivity on y-axis and z axis (Use of </a:t>
            </a:r>
            <a:r>
              <a:rPr lang="en-US" sz="2400" dirty="0" err="1" smtClean="0"/>
              <a:t>Katpon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</a:t>
            </a:r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97462" y="3530139"/>
            <a:ext cx="21336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Kapton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7462" y="4520739"/>
            <a:ext cx="21336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Kapton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7462" y="3682539"/>
            <a:ext cx="21336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Cooper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97462" y="3911139"/>
            <a:ext cx="2133600" cy="228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Silver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97462" y="4139738"/>
            <a:ext cx="2133600" cy="8000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YBCO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7462" y="4219748"/>
            <a:ext cx="2133600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97462" y="4265467"/>
            <a:ext cx="2133600" cy="2552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Nickel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3886200" y="3824457"/>
            <a:ext cx="1295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758328" y="3149139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761900" y="3453939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761900" y="3758739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761900" y="4063539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761900" y="4365958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754756" y="4673139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/>
          <p:cNvCxnSpPr/>
          <p:nvPr/>
        </p:nvCxnSpPr>
        <p:spPr>
          <a:xfrm flipH="1">
            <a:off x="5754756" y="3301539"/>
            <a:ext cx="7144" cy="18351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6418114" y="3296298"/>
            <a:ext cx="0" cy="18403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5311844" y="4058298"/>
            <a:ext cx="442912" cy="5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6418114" y="4053057"/>
            <a:ext cx="442912" cy="5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523872" y="3010639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kapton</a:t>
            </a:r>
            <a:endParaRPr lang="en-US" sz="1200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6531044" y="3357615"/>
            <a:ext cx="5605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copper</a:t>
            </a:r>
            <a:endParaRPr lang="en-US" sz="1200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6531044" y="3620239"/>
            <a:ext cx="488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silver</a:t>
            </a:r>
            <a:endParaRPr lang="en-US" sz="1200" baseline="-25000" dirty="0"/>
          </a:p>
        </p:txBody>
      </p:sp>
      <p:sp>
        <p:nvSpPr>
          <p:cNvPr id="35" name="TextBox 34"/>
          <p:cNvSpPr txBox="1"/>
          <p:nvPr/>
        </p:nvSpPr>
        <p:spPr>
          <a:xfrm>
            <a:off x="6531044" y="4077439"/>
            <a:ext cx="492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</a:t>
            </a:r>
            <a:r>
              <a:rPr lang="en-US" sz="1200" baseline="-25000" dirty="0" smtClean="0"/>
              <a:t>YBCO</a:t>
            </a:r>
            <a:endParaRPr lang="en-US" sz="1200" baseline="-25000" dirty="0"/>
          </a:p>
        </p:txBody>
      </p:sp>
      <p:sp>
        <p:nvSpPr>
          <p:cNvPr id="36" name="TextBox 35"/>
          <p:cNvSpPr txBox="1"/>
          <p:nvPr/>
        </p:nvSpPr>
        <p:spPr>
          <a:xfrm>
            <a:off x="6530267" y="4552509"/>
            <a:ext cx="508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nickel</a:t>
            </a:r>
            <a:endParaRPr lang="en-US" sz="12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6522380" y="4334534"/>
            <a:ext cx="5241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buffer</a:t>
            </a:r>
            <a:endParaRPr lang="en-US" sz="12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6530267" y="4839439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kapton</a:t>
            </a:r>
            <a:endParaRPr lang="en-US" sz="1200" baseline="-25000" dirty="0"/>
          </a:p>
        </p:txBody>
      </p:sp>
      <p:pic>
        <p:nvPicPr>
          <p:cNvPr id="39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3" t="34990" r="17319" b="34000"/>
          <a:stretch/>
        </p:blipFill>
        <p:spPr bwMode="auto">
          <a:xfrm>
            <a:off x="5761900" y="4984289"/>
            <a:ext cx="651452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Straight Arrow Connector 42"/>
          <p:cNvCxnSpPr/>
          <p:nvPr/>
        </p:nvCxnSpPr>
        <p:spPr>
          <a:xfrm>
            <a:off x="797462" y="5435139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797462" y="4839439"/>
            <a:ext cx="0" cy="595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227289" y="5465908"/>
            <a:ext cx="2407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x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5088" y="4760088"/>
            <a:ext cx="2359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z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76275" y="3682539"/>
            <a:ext cx="0" cy="86997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6200000">
            <a:off x="-1904" y="3932857"/>
            <a:ext cx="936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conductor</a:t>
            </a:r>
            <a:endParaRPr lang="en-US" baseline="-250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048000" y="3530139"/>
            <a:ext cx="0" cy="108139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200000">
            <a:off x="2891052" y="3929357"/>
            <a:ext cx="618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stack</a:t>
            </a:r>
            <a:endParaRPr lang="en-US" baseline="-25000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97462" y="3453939"/>
            <a:ext cx="21336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759427" y="3102972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1407062" y="4691008"/>
            <a:ext cx="1031338" cy="23324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68061" y="4788995"/>
            <a:ext cx="794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Current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946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36"/>
          <a:stretch/>
        </p:blipFill>
        <p:spPr bwMode="auto">
          <a:xfrm>
            <a:off x="4267200" y="753686"/>
            <a:ext cx="6608500" cy="4161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n-US" sz="2400" dirty="0" smtClean="0"/>
              <a:t>Need to consider field distribution and temperature gradient in winding for YBCO equivalent resistivity </a:t>
            </a:r>
            <a:endParaRPr lang="en-US" sz="2400" dirty="0"/>
          </a:p>
        </p:txBody>
      </p:sp>
      <p:sp>
        <p:nvSpPr>
          <p:cNvPr id="68611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153275" cy="487363"/>
          </a:xfrm>
        </p:spPr>
        <p:txBody>
          <a:bodyPr/>
          <a:lstStyle/>
          <a:p>
            <a:r>
              <a:rPr lang="en-US" sz="2000" dirty="0" smtClean="0"/>
              <a:t>Flux </a:t>
            </a:r>
            <a:r>
              <a:rPr lang="en-US" sz="2000" dirty="0" smtClean="0"/>
              <a:t>and Temperature Distribution </a:t>
            </a:r>
            <a:r>
              <a:rPr lang="en-US" sz="2000" dirty="0" smtClean="0"/>
              <a:t>in Superconducting Machine</a:t>
            </a:r>
          </a:p>
        </p:txBody>
      </p:sp>
      <p:pic>
        <p:nvPicPr>
          <p:cNvPr id="686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32645"/>
            <a:ext cx="49276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1807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YBCO Layer Critical Current	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752341" y="60960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err="1" smtClean="0"/>
              <a:t>Jc</a:t>
            </a:r>
            <a:r>
              <a:rPr lang="en-US" sz="1800" dirty="0" smtClean="0"/>
              <a:t> data from </a:t>
            </a:r>
            <a:r>
              <a:rPr lang="en-US" sz="1800" dirty="0" err="1" smtClean="0"/>
              <a:t>SuperPower</a:t>
            </a:r>
            <a:r>
              <a:rPr lang="en-US" sz="1800" dirty="0"/>
              <a:t> </a:t>
            </a:r>
            <a:r>
              <a:rPr lang="en-US" sz="1800" dirty="0" smtClean="0"/>
              <a:t>– </a:t>
            </a:r>
            <a:r>
              <a:rPr lang="en-US" sz="1800" dirty="0"/>
              <a:t>2G HTS Tape w/ Advanced </a:t>
            </a:r>
            <a:r>
              <a:rPr lang="en-US" sz="1800" dirty="0" smtClean="0"/>
              <a:t>Pinning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2688465" y="609600"/>
                <a:ext cx="6553200" cy="3235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i="1" dirty="0" smtClean="0">
                    <a:latin typeface="Cambria Math"/>
                  </a:rPr>
                  <a:t>	</a:t>
                </a:r>
                <a:r>
                  <a:rPr lang="en-US" sz="1400" i="1" dirty="0" smtClean="0">
                    <a:latin typeface="Cambria Math"/>
                  </a:rPr>
                  <a:t>		</a:t>
                </a:r>
                <a:r>
                  <a:rPr lang="en-US" sz="1400" b="1" i="1" dirty="0" smtClean="0">
                    <a:latin typeface="Cambria Math"/>
                  </a:rPr>
                  <a:t>YBCO </a:t>
                </a:r>
                <a:r>
                  <a:rPr lang="en-US" sz="1400" b="1" i="1" dirty="0" smtClean="0">
                    <a:latin typeface="Cambria Math"/>
                  </a:rPr>
                  <a:t> </a:t>
                </a:r>
                <a:r>
                  <a:rPr lang="en-US" sz="1400" b="1" i="1" dirty="0" err="1" smtClean="0">
                    <a:latin typeface="Cambria Math"/>
                  </a:rPr>
                  <a:t>Jc</a:t>
                </a:r>
                <a:r>
                  <a:rPr lang="en-US" sz="1400" b="1" i="1" dirty="0" smtClean="0">
                    <a:latin typeface="Cambria Math"/>
                  </a:rPr>
                  <a:t>(B,T) Scaling Law</a:t>
                </a:r>
                <a:endParaRPr lang="en-US" sz="1400" b="1" i="1" dirty="0" smtClean="0">
                  <a:latin typeface="Cambria Math"/>
                </a:endParaRPr>
              </a:p>
              <a:p>
                <a:endParaRPr lang="en-US" sz="1400" b="1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                       </m:t>
                        </m:r>
                        <m:r>
                          <a:rPr lang="en-US" sz="1400" i="1">
                            <a:latin typeface="Cambria Math"/>
                          </a:rPr>
                          <m:t>𝐽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𝐵</m:t>
                        </m:r>
                        <m:r>
                          <a:rPr lang="en-US" sz="1400" i="1">
                            <a:latin typeface="Cambria Math"/>
                          </a:rPr>
                          <m:t>,</m:t>
                        </m:r>
                        <m:r>
                          <a:rPr lang="en-US" sz="1400" i="1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sz="1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latin typeface="Cambria Math"/>
                          </a:rPr>
                          <m:t>𝐵</m:t>
                        </m:r>
                      </m:den>
                    </m:f>
                    <m:r>
                      <a:rPr lang="en-US" sz="1400" i="1">
                        <a:latin typeface="Cambria Math"/>
                        <a:ea typeface="Cambria Math"/>
                      </a:rPr>
                      <m:t>∙</m:t>
                    </m:r>
                    <m:sSubSup>
                      <m:sSubSup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𝑖𝑟𝑟</m:t>
                            </m:r>
                          </m:sub>
                        </m:sSub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</m:d>
                      </m:e>
                      <m:sub/>
                      <m:sup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𝑚</m:t>
                        </m:r>
                      </m:sup>
                    </m:sSubSup>
                    <m:r>
                      <a:rPr lang="en-US" sz="1400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  <a:ea typeface="Cambria Math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  <a:ea typeface="Cambria Math"/>
                                      </a:rPr>
                                      <m:t>𝑖𝑟𝑟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𝑝</m:t>
                        </m:r>
                      </m:sup>
                    </m:sSup>
                    <m:r>
                      <a:rPr lang="en-US" sz="1400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/>
                                        <a:ea typeface="Cambria Math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/>
                                        <a:ea typeface="Cambria Math"/>
                                      </a:rPr>
                                      <m:t>𝑖𝑟𝑟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i="1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𝑞</m:t>
                        </m:r>
                      </m:sup>
                    </m:sSup>
                  </m:oMath>
                </a14:m>
                <a:r>
                  <a:rPr lang="en-US" sz="1400" dirty="0" smtClean="0">
                    <a:ea typeface="Cambria Math"/>
                  </a:rPr>
                  <a:t>A/m</a:t>
                </a:r>
                <a:r>
                  <a:rPr lang="en-US" sz="1400" baseline="30000" dirty="0" smtClean="0">
                    <a:ea typeface="Cambria Math"/>
                  </a:rPr>
                  <a:t>2</a:t>
                </a:r>
              </a:p>
              <a:p>
                <a:endParaRPr lang="en-US" sz="1400" dirty="0" smtClean="0"/>
              </a:p>
              <a:p>
                <a:r>
                  <a:rPr lang="en-US" sz="1400" dirty="0" smtClean="0"/>
                  <a:t>                      with</a:t>
                </a:r>
                <a:r>
                  <a:rPr lang="en-US" sz="1400" dirty="0"/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𝑖𝑟𝑟</m:t>
                        </m:r>
                      </m:sub>
                    </m:sSub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sz="1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1400" i="1">
                            <a:latin typeface="Cambria Math"/>
                          </a:rPr>
                          <m:t>𝑖𝑟𝑟</m:t>
                        </m:r>
                        <m:r>
                          <a:rPr lang="en-US" sz="14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400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𝑐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𝜆</m:t>
                        </m:r>
                      </m:sup>
                    </m:sSup>
                    <m:r>
                      <a:rPr lang="en-US" sz="1400" b="0" i="1" smtClean="0">
                        <a:latin typeface="Cambria Math"/>
                        <a:ea typeface="Cambria Math"/>
                      </a:rPr>
                      <m:t>   </m:t>
                    </m:r>
                    <m:r>
                      <a:rPr lang="en-US" sz="1400" b="0" i="1" smtClean="0"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endParaRPr lang="en-US" sz="1400" dirty="0" smtClean="0">
                  <a:ea typeface="Cambria Math"/>
                </a:endParaRPr>
              </a:p>
              <a:p>
                <a:endParaRPr lang="en-US" sz="1400" dirty="0">
                  <a:ea typeface="Cambria Math"/>
                </a:endParaRPr>
              </a:p>
              <a:p>
                <a:r>
                  <a:rPr lang="en-US" sz="1400" dirty="0" smtClean="0">
                    <a:ea typeface="Cambria Math"/>
                  </a:rPr>
                  <a:t>                      and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𝑠𝑐</m:t>
                        </m:r>
                      </m:sub>
                    </m:sSub>
                    <m:r>
                      <a:rPr lang="en-US" sz="1400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𝑐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𝐽𝑐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𝐵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𝑇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  <m:r>
                      <a:rPr lang="en-US" sz="1400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sz="1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latin typeface="Cambria Math"/>
                                <a:ea typeface="Cambria Math"/>
                              </a:rPr>
                              <m:t>𝐽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4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,</m:t>
                                </m:r>
                                <m:r>
                                  <a:rPr lang="en-US" sz="1400" i="1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</m:d>
                          </m:den>
                        </m:f>
                      </m:e>
                      <m:sup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sz="1400" i="1">
                            <a:latin typeface="Cambria Math"/>
                            <a:ea typeface="Cambria Math"/>
                          </a:rPr>
                          <m:t>−1</m:t>
                        </m:r>
                      </m:sup>
                    </m:sSup>
                    <m:r>
                      <m:rPr>
                        <m:sty m:val="p"/>
                      </m:rPr>
                      <a:rPr lang="el-GR" sz="1400" i="1" smtClean="0">
                        <a:latin typeface="Cambria Math"/>
                        <a:ea typeface="Cambria Math"/>
                      </a:rPr>
                      <m:t>Ω</m:t>
                    </m:r>
                    <m:r>
                      <a:rPr lang="en-US" sz="1400" b="0" i="1" smtClean="0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1400" b="0" i="1" smtClean="0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endParaRPr lang="en-US" sz="1400" dirty="0"/>
              </a:p>
              <a:p>
                <a:endParaRPr lang="en-US" sz="1600" dirty="0">
                  <a:ea typeface="Cambria Math"/>
                </a:endParaRPr>
              </a:p>
              <a:p>
                <a:r>
                  <a:rPr lang="en-US" sz="1600" dirty="0" smtClean="0">
                    <a:ea typeface="Cambria Math"/>
                  </a:rPr>
                  <a:t> </a:t>
                </a:r>
                <a:endParaRPr lang="en-US" sz="1600" dirty="0">
                  <a:ea typeface="Cambria Math"/>
                </a:endParaRPr>
              </a:p>
              <a:p>
                <a:endParaRPr lang="en-US" sz="1600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8465" y="609600"/>
                <a:ext cx="6553200" cy="323575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Content Placeholder 8"/>
          <p:cNvGraphicFramePr>
            <a:graphicFrameLocks/>
          </p:cNvGraphicFramePr>
          <p:nvPr>
            <p:extLst/>
          </p:nvPr>
        </p:nvGraphicFramePr>
        <p:xfrm>
          <a:off x="304800" y="1295400"/>
          <a:ext cx="2133599" cy="4136675"/>
        </p:xfrm>
        <a:graphic>
          <a:graphicData uri="http://schemas.openxmlformats.org/drawingml/2006/table">
            <a:tbl>
              <a:tblPr firstRow="1" bandRow="1"/>
              <a:tblGrid>
                <a:gridCol w="605953"/>
                <a:gridCol w="605953"/>
                <a:gridCol w="921693"/>
              </a:tblGrid>
              <a:tr h="6160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lang="en-US" sz="900" dirty="0">
                        <a:effectLst/>
                        <a:latin typeface="Cambria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YBCO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en-US" sz="900">
                          <a:effectLst/>
                        </a:rPr>
                        <a:t>T&lt;50K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YBCO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en-US" sz="900">
                          <a:effectLst/>
                        </a:rPr>
                        <a:t>T≥50K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Tc(K)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92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4006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0.95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0.73</a:t>
                      </a:r>
                      <a:endParaRPr lang="en-US" sz="9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409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q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2.568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1.69</a:t>
                      </a:r>
                      <a:endParaRPr lang="en-US" sz="9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409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1.98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1.98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409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l-GR" sz="900">
                          <a:effectLst/>
                        </a:rPr>
                        <a:t>λ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1.98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1.54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4097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</a:t>
                      </a:r>
                      <a:r>
                        <a:rPr lang="en-US" sz="900" baseline="-25000">
                          <a:effectLst/>
                        </a:rPr>
                        <a:t>irr0</a:t>
                      </a:r>
                      <a:r>
                        <a:rPr lang="en-US" sz="900">
                          <a:effectLst/>
                        </a:rPr>
                        <a:t> (T)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88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91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</a:t>
                      </a:r>
                      <a:r>
                        <a:rPr lang="en-US" sz="900" baseline="-25000">
                          <a:effectLst/>
                        </a:rPr>
                        <a:t>0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3.5e7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1e7</a:t>
                      </a:r>
                      <a:endParaRPr lang="en-US" sz="9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</a:t>
                      </a:r>
                      <a:r>
                        <a:rPr lang="en-US" sz="900" baseline="-25000">
                          <a:effectLst/>
                        </a:rPr>
                        <a:t>c</a:t>
                      </a:r>
                      <a:r>
                        <a:rPr lang="en-US" sz="900">
                          <a:effectLst/>
                        </a:rPr>
                        <a:t> (V/m)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r>
                        <a:rPr lang="en-US" sz="900" baseline="30000">
                          <a:effectLst/>
                        </a:rPr>
                        <a:t>-6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r>
                        <a:rPr lang="en-US" sz="900" baseline="30000">
                          <a:effectLst/>
                        </a:rPr>
                        <a:t>-6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30</a:t>
                      </a:r>
                      <a:endParaRPr lang="en-US" sz="90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69399" marR="69399" marT="34700" marB="347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30</a:t>
                      </a:r>
                      <a:endParaRPr lang="en-US" sz="900" dirty="0">
                        <a:effectLst/>
                        <a:latin typeface="Cambria"/>
                        <a:ea typeface="MS Mincho"/>
                        <a:cs typeface="Times New Roman"/>
                      </a:endParaRPr>
                    </a:p>
                  </a:txBody>
                  <a:tcPr marL="0" marR="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Chart 11"/>
          <p:cNvGraphicFramePr/>
          <p:nvPr>
            <p:extLst/>
          </p:nvPr>
        </p:nvGraphicFramePr>
        <p:xfrm>
          <a:off x="2590800" y="2895599"/>
          <a:ext cx="6400800" cy="3089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70340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YBCO </a:t>
            </a:r>
            <a:r>
              <a:rPr lang="en-US" dirty="0" err="1" smtClean="0"/>
              <a:t>Jc</a:t>
            </a:r>
            <a:r>
              <a:rPr lang="en-US" dirty="0" smtClean="0"/>
              <a:t> </a:t>
            </a:r>
            <a:r>
              <a:rPr lang="en-US" dirty="0" smtClean="0"/>
              <a:t>Dependence on Field </a:t>
            </a:r>
            <a:r>
              <a:rPr lang="en-US" dirty="0" smtClean="0"/>
              <a:t>Direction</a:t>
            </a:r>
            <a:endParaRPr lang="en-US" dirty="0"/>
          </a:p>
        </p:txBody>
      </p:sp>
      <p:sp>
        <p:nvSpPr>
          <p:cNvPr id="2" name="Cube 1"/>
          <p:cNvSpPr/>
          <p:nvPr/>
        </p:nvSpPr>
        <p:spPr>
          <a:xfrm>
            <a:off x="515893" y="3108602"/>
            <a:ext cx="2767990" cy="845825"/>
          </a:xfrm>
          <a:prstGeom prst="cube">
            <a:avLst>
              <a:gd name="adj" fmla="val 74451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ine 34"/>
          <p:cNvSpPr>
            <a:spLocks noChangeShapeType="1"/>
          </p:cNvSpPr>
          <p:nvPr/>
        </p:nvSpPr>
        <p:spPr bwMode="auto">
          <a:xfrm flipV="1">
            <a:off x="1673127" y="2056611"/>
            <a:ext cx="20" cy="13186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79278" y="1687279"/>
            <a:ext cx="2474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Incidence magnetic field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83437" y="2308549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r>
              <a:rPr lang="en-US" baseline="-25000" dirty="0" smtClean="0"/>
              <a:t>i</a:t>
            </a:r>
            <a:endParaRPr lang="en-US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1365029" y="2490275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θ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02949" y="2066164"/>
            <a:ext cx="766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y-axis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43235" y="4538644"/>
                <a:ext cx="8831072" cy="5384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90°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.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𝐴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.(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func>
                                <m:func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/>
                                      <a:ea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𝜃</m:t>
                                      </m:r>
                                    </m:e>
                                  </m:d>
                                </m:e>
                              </m:func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−2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func>
                                <m:func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/>
                                      <a:ea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𝜃</m:t>
                                      </m:r>
                                    </m:e>
                                  </m:d>
                                </m:e>
                              </m:func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sz="2000" b="0" i="0" smtClean="0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𝐵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.(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  <a:ea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  <a:ea typeface="Cambria Math"/>
                                        </a:rPr>
                                        <m:t>𝜃</m:t>
                                      </m:r>
                                    </m:e>
                                  </m:d>
                                </m:e>
                              </m:func>
                            </m:e>
                            <m:sup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</m:e>
                            <m:sup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−2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.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func>
                                <m:func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/>
                                      <a:ea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i="1">
                                          <a:latin typeface="Cambria Math"/>
                                          <a:ea typeface="Cambria Math"/>
                                        </a:rPr>
                                        <m:t>𝜃</m:t>
                                      </m:r>
                                    </m:e>
                                  </m:d>
                                </m:e>
                              </m:func>
                            </m:e>
                            <m:sup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r>
                        <a:rPr lang="en-US" sz="2000" b="0" i="0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35" y="4538644"/>
                <a:ext cx="8831072" cy="53848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515893" y="739007"/>
            <a:ext cx="8247107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/>
              <a:t>Anisotropic critical current, magnetic field dependency</a:t>
            </a:r>
          </a:p>
          <a:p>
            <a:r>
              <a:rPr lang="en-US" dirty="0"/>
              <a:t>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1329" y="5486400"/>
            <a:ext cx="3626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J</a:t>
            </a:r>
            <a:r>
              <a:rPr lang="en-US" sz="2000" baseline="-25000" dirty="0" err="1" smtClean="0"/>
              <a:t>c</a:t>
            </a:r>
            <a:r>
              <a:rPr lang="en-US" sz="2000" dirty="0" smtClean="0"/>
              <a:t>: Critical current density (A/m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B</a:t>
            </a:r>
            <a:r>
              <a:rPr lang="en-US" sz="2000" baseline="-25000" dirty="0" smtClean="0"/>
              <a:t>i</a:t>
            </a:r>
            <a:r>
              <a:rPr lang="en-US" sz="2000" dirty="0" smtClean="0"/>
              <a:t>: Incidence magnetic field (T)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419600" y="5486400"/>
            <a:ext cx="4419600" cy="10156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Fit values for 0% </a:t>
            </a:r>
            <a:r>
              <a:rPr lang="en-US" sz="2000" dirty="0" err="1" smtClean="0"/>
              <a:t>Zr</a:t>
            </a:r>
            <a:r>
              <a:rPr lang="en-US" sz="2000" dirty="0" smtClean="0"/>
              <a:t> doping</a:t>
            </a:r>
          </a:p>
          <a:p>
            <a:r>
              <a:rPr lang="en-US" sz="2000" dirty="0" smtClean="0"/>
              <a:t>A=5.97		</a:t>
            </a:r>
            <a:r>
              <a:rPr lang="el-GR" sz="2000" dirty="0" smtClean="0"/>
              <a:t>γ</a:t>
            </a:r>
            <a:r>
              <a:rPr lang="en-US" sz="2000" dirty="0" smtClean="0"/>
              <a:t>=7</a:t>
            </a:r>
          </a:p>
          <a:p>
            <a:r>
              <a:rPr lang="en-US" sz="2000" dirty="0" smtClean="0"/>
              <a:t>B=21.39		</a:t>
            </a:r>
            <a:r>
              <a:rPr lang="el-GR" sz="2000" dirty="0" smtClean="0"/>
              <a:t>β</a:t>
            </a:r>
            <a:r>
              <a:rPr lang="en-US" sz="2000" dirty="0" smtClean="0"/>
              <a:t>=0.438</a:t>
            </a:r>
            <a:endParaRPr lang="en-US" sz="20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673127" y="2241279"/>
            <a:ext cx="20" cy="8673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29"/>
          <p:cNvSpPr/>
          <p:nvPr/>
        </p:nvSpPr>
        <p:spPr>
          <a:xfrm rot="1361367">
            <a:off x="1215946" y="2899051"/>
            <a:ext cx="914400" cy="914400"/>
          </a:xfrm>
          <a:prstGeom prst="arc">
            <a:avLst>
              <a:gd name="adj1" fmla="val 13167254"/>
              <a:gd name="adj2" fmla="val 14795480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62606" y="3375303"/>
            <a:ext cx="69959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498923" y="3375303"/>
            <a:ext cx="174224" cy="2293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956769" y="3035545"/>
            <a:ext cx="258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21" idx="3"/>
          </p:cNvCxnSpPr>
          <p:nvPr/>
        </p:nvCxnSpPr>
        <p:spPr>
          <a:xfrm>
            <a:off x="1228403" y="2493215"/>
            <a:ext cx="444724" cy="8820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50" t="15596" r="20650" b="19904"/>
          <a:stretch/>
        </p:blipFill>
        <p:spPr bwMode="auto">
          <a:xfrm>
            <a:off x="4974179" y="1774084"/>
            <a:ext cx="3310442" cy="266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58624" y="1466307"/>
            <a:ext cx="4085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Percentage of improved pinning by </a:t>
            </a:r>
            <a:r>
              <a:rPr lang="en-US" sz="1400" dirty="0" err="1" smtClean="0"/>
              <a:t>Zr</a:t>
            </a:r>
            <a:r>
              <a:rPr lang="en-US" sz="1400" dirty="0" smtClean="0"/>
              <a:t> in YBCO tape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704409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2101" y="838200"/>
            <a:ext cx="8229600" cy="4983163"/>
          </a:xfrm>
        </p:spPr>
        <p:txBody>
          <a:bodyPr/>
          <a:lstStyle/>
          <a:p>
            <a:r>
              <a:rPr lang="en-US" sz="2000" dirty="0" smtClean="0"/>
              <a:t>Example of electrical </a:t>
            </a:r>
            <a:r>
              <a:rPr lang="en-US" sz="2000" dirty="0" smtClean="0"/>
              <a:t>resistivity of material and </a:t>
            </a:r>
            <a:r>
              <a:rPr lang="en-US" sz="2000" dirty="0" smtClean="0"/>
              <a:t>coil for J/</a:t>
            </a:r>
            <a:r>
              <a:rPr lang="en-US" sz="2000" dirty="0" err="1" smtClean="0"/>
              <a:t>Jc</a:t>
            </a:r>
            <a:r>
              <a:rPr lang="en-US" sz="2000" dirty="0" smtClean="0"/>
              <a:t> = 0.6, no field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</a:t>
            </a:r>
            <a:r>
              <a:rPr lang="en-US" dirty="0" smtClean="0"/>
              <a:t>Equivalent Properties</a:t>
            </a:r>
            <a:endParaRPr lang="en-US" dirty="0"/>
          </a:p>
        </p:txBody>
      </p:sp>
      <p:pic>
        <p:nvPicPr>
          <p:cNvPr id="6" name="Picture 2" descr="C:\Users\gescamez\Desktop\imag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3" t="6310" r="8659" b="4737"/>
          <a:stretch/>
        </p:blipFill>
        <p:spPr bwMode="auto">
          <a:xfrm>
            <a:off x="1824003" y="2332436"/>
            <a:ext cx="7010434" cy="424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249801"/>
              </p:ext>
            </p:extLst>
          </p:nvPr>
        </p:nvGraphicFramePr>
        <p:xfrm>
          <a:off x="339725" y="1219200"/>
          <a:ext cx="3841750" cy="178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4" name="Equation" r:id="rId4" imgW="3111480" imgH="1447560" progId="Equation.3">
                  <p:embed/>
                </p:oleObj>
              </mc:Choice>
              <mc:Fallback>
                <p:oleObj name="Equation" r:id="rId4" imgW="3111480" imgH="1447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725" y="1219200"/>
                        <a:ext cx="3841750" cy="1782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10298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Thermal Properties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865346" y="1404173"/>
            <a:ext cx="21336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Kapton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65346" y="2394773"/>
            <a:ext cx="21336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Kapton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865346" y="1556573"/>
            <a:ext cx="21336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Cooper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865346" y="1785173"/>
            <a:ext cx="2133600" cy="228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Silver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865346" y="2013772"/>
            <a:ext cx="2133600" cy="8000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YBCO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865346" y="2093782"/>
            <a:ext cx="2133600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65346" y="2139501"/>
            <a:ext cx="2133600" cy="2552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Nickel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8" name="Right Arrow 87"/>
          <p:cNvSpPr/>
          <p:nvPr/>
        </p:nvSpPr>
        <p:spPr>
          <a:xfrm>
            <a:off x="3564096" y="1708973"/>
            <a:ext cx="1339738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x-axis</a:t>
            </a:r>
          </a:p>
        </p:txBody>
      </p:sp>
      <p:pic>
        <p:nvPicPr>
          <p:cNvPr id="89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26212" y="1023173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29784" y="1327973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29784" y="1632773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29784" y="1937573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29784" y="2239992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22640" y="2547173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5" name="Straight Connector 94"/>
          <p:cNvCxnSpPr/>
          <p:nvPr/>
        </p:nvCxnSpPr>
        <p:spPr>
          <a:xfrm flipH="1">
            <a:off x="5822640" y="1175573"/>
            <a:ext cx="7144" cy="18351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6485998" y="1170332"/>
            <a:ext cx="0" cy="18403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5379728" y="1932332"/>
            <a:ext cx="442912" cy="5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H="1">
            <a:off x="6485998" y="1927091"/>
            <a:ext cx="442912" cy="5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6591756" y="90619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thkapton</a:t>
            </a:r>
            <a:endParaRPr lang="en-US" sz="1200" baseline="-250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98928" y="1231649"/>
            <a:ext cx="64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thcopper</a:t>
            </a:r>
            <a:endParaRPr lang="en-US" sz="1200" baseline="-25000" dirty="0"/>
          </a:p>
        </p:txBody>
      </p:sp>
      <p:sp>
        <p:nvSpPr>
          <p:cNvPr id="101" name="TextBox 100"/>
          <p:cNvSpPr txBox="1"/>
          <p:nvPr/>
        </p:nvSpPr>
        <p:spPr>
          <a:xfrm>
            <a:off x="6598928" y="1494273"/>
            <a:ext cx="576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thsilver</a:t>
            </a:r>
            <a:endParaRPr lang="en-US" sz="1200" baseline="-25000" dirty="0"/>
          </a:p>
        </p:txBody>
      </p:sp>
      <p:sp>
        <p:nvSpPr>
          <p:cNvPr id="102" name="TextBox 101"/>
          <p:cNvSpPr txBox="1"/>
          <p:nvPr/>
        </p:nvSpPr>
        <p:spPr>
          <a:xfrm>
            <a:off x="6598928" y="1951473"/>
            <a:ext cx="5829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thYBCO</a:t>
            </a:r>
            <a:endParaRPr lang="en-US" sz="1200" baseline="-25000" dirty="0"/>
          </a:p>
        </p:txBody>
      </p:sp>
      <p:sp>
        <p:nvSpPr>
          <p:cNvPr id="103" name="TextBox 102"/>
          <p:cNvSpPr txBox="1"/>
          <p:nvPr/>
        </p:nvSpPr>
        <p:spPr>
          <a:xfrm>
            <a:off x="6598151" y="2426543"/>
            <a:ext cx="596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thnickel</a:t>
            </a:r>
            <a:endParaRPr lang="en-US" sz="1200" baseline="-25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590264" y="2208568"/>
            <a:ext cx="6122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thbuffer</a:t>
            </a:r>
            <a:endParaRPr lang="en-US" sz="1200" baseline="-25000" dirty="0"/>
          </a:p>
        </p:txBody>
      </p:sp>
      <p:sp>
        <p:nvSpPr>
          <p:cNvPr id="105" name="TextBox 104"/>
          <p:cNvSpPr txBox="1"/>
          <p:nvPr/>
        </p:nvSpPr>
        <p:spPr>
          <a:xfrm>
            <a:off x="6598151" y="2713473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</a:t>
            </a:r>
            <a:r>
              <a:rPr lang="en-US" sz="1200" baseline="-25000" dirty="0" err="1" smtClean="0"/>
              <a:t>thkapton</a:t>
            </a:r>
            <a:endParaRPr lang="en-US" sz="1200" baseline="-25000" dirty="0"/>
          </a:p>
        </p:txBody>
      </p:sp>
      <p:pic>
        <p:nvPicPr>
          <p:cNvPr id="106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3" t="34990" r="17319" b="34000"/>
          <a:stretch/>
        </p:blipFill>
        <p:spPr bwMode="auto">
          <a:xfrm>
            <a:off x="5829784" y="2858323"/>
            <a:ext cx="651452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7" name="Straight Arrow Connector 106"/>
          <p:cNvCxnSpPr/>
          <p:nvPr/>
        </p:nvCxnSpPr>
        <p:spPr>
          <a:xfrm>
            <a:off x="599107" y="2897996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flipV="1">
            <a:off x="599107" y="2544792"/>
            <a:ext cx="0" cy="3532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876534" y="2862913"/>
            <a:ext cx="2407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x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17634" y="2345677"/>
            <a:ext cx="2423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y</a:t>
            </a:r>
          </a:p>
        </p:txBody>
      </p:sp>
      <p:sp>
        <p:nvSpPr>
          <p:cNvPr id="41" name="Rectangle 40"/>
          <p:cNvSpPr/>
          <p:nvPr/>
        </p:nvSpPr>
        <p:spPr>
          <a:xfrm>
            <a:off x="996920" y="4401677"/>
            <a:ext cx="21336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Kapton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96920" y="5392277"/>
            <a:ext cx="2133600" cy="152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Kapton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996920" y="4554077"/>
            <a:ext cx="21336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Cooper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996920" y="4782677"/>
            <a:ext cx="2133600" cy="228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Silver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96920" y="5011276"/>
            <a:ext cx="2133600" cy="8000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bg1"/>
                </a:solidFill>
              </a:rPr>
              <a:t>YBCO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996920" y="5091286"/>
            <a:ext cx="2133600" cy="45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996920" y="5137005"/>
            <a:ext cx="2133600" cy="2552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Nickel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8" name="Right Arrow 47"/>
          <p:cNvSpPr/>
          <p:nvPr/>
        </p:nvSpPr>
        <p:spPr>
          <a:xfrm rot="20422655">
            <a:off x="3445767" y="4197988"/>
            <a:ext cx="1398465" cy="310814"/>
          </a:xfrm>
          <a:prstGeom prst="rightArrow">
            <a:avLst>
              <a:gd name="adj1" fmla="val 50000"/>
              <a:gd name="adj2" fmla="val 690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z-axis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9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6907110" y="3755095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59660" y="3303136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59660" y="3607936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59660" y="3912736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59660" y="4215155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52516" y="4522336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6" name="Straight Connector 55"/>
          <p:cNvCxnSpPr>
            <a:stCxn id="50" idx="3"/>
            <a:endCxn id="118" idx="3"/>
          </p:cNvCxnSpPr>
          <p:nvPr/>
        </p:nvCxnSpPr>
        <p:spPr>
          <a:xfrm flipH="1">
            <a:off x="6495554" y="3455536"/>
            <a:ext cx="19130" cy="14878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5409604" y="3907495"/>
            <a:ext cx="442912" cy="5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>
            <a:off x="6515874" y="3902254"/>
            <a:ext cx="442912" cy="52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50" idx="1"/>
            <a:endCxn id="118" idx="1"/>
          </p:cNvCxnSpPr>
          <p:nvPr/>
        </p:nvCxnSpPr>
        <p:spPr>
          <a:xfrm>
            <a:off x="5859660" y="3455536"/>
            <a:ext cx="5403" cy="14878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186193" y="3455536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R’</a:t>
            </a:r>
            <a:r>
              <a:rPr lang="en-US" sz="1200" baseline="-25000" dirty="0" err="1" smtClean="0"/>
              <a:t>thkapton</a:t>
            </a:r>
            <a:endParaRPr lang="en-US" sz="1200" baseline="-25000" dirty="0"/>
          </a:p>
        </p:txBody>
      </p:sp>
      <p:sp>
        <p:nvSpPr>
          <p:cNvPr id="60" name="TextBox 59"/>
          <p:cNvSpPr txBox="1"/>
          <p:nvPr/>
        </p:nvSpPr>
        <p:spPr>
          <a:xfrm>
            <a:off x="6495554" y="3206811"/>
            <a:ext cx="682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R’</a:t>
            </a:r>
            <a:r>
              <a:rPr lang="en-US" sz="1200" baseline="-25000" dirty="0" err="1" smtClean="0"/>
              <a:t>thcopper</a:t>
            </a:r>
            <a:endParaRPr lang="en-US" sz="1200" baseline="-25000" dirty="0"/>
          </a:p>
        </p:txBody>
      </p:sp>
      <p:sp>
        <p:nvSpPr>
          <p:cNvPr id="61" name="TextBox 60"/>
          <p:cNvSpPr txBox="1"/>
          <p:nvPr/>
        </p:nvSpPr>
        <p:spPr>
          <a:xfrm>
            <a:off x="6507540" y="3469436"/>
            <a:ext cx="610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R’</a:t>
            </a:r>
            <a:r>
              <a:rPr lang="en-US" sz="1200" baseline="-25000" dirty="0" err="1" smtClean="0"/>
              <a:t>thsilver</a:t>
            </a:r>
            <a:endParaRPr lang="en-US" sz="1200" baseline="-25000" dirty="0"/>
          </a:p>
        </p:txBody>
      </p:sp>
      <p:sp>
        <p:nvSpPr>
          <p:cNvPr id="62" name="TextBox 61"/>
          <p:cNvSpPr txBox="1"/>
          <p:nvPr/>
        </p:nvSpPr>
        <p:spPr>
          <a:xfrm>
            <a:off x="6556388" y="3926636"/>
            <a:ext cx="616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R’</a:t>
            </a:r>
            <a:r>
              <a:rPr lang="en-US" sz="1200" baseline="-25000" dirty="0" err="1" smtClean="0"/>
              <a:t>thYBCO</a:t>
            </a:r>
            <a:endParaRPr lang="en-US" sz="1200" baseline="-25000" dirty="0"/>
          </a:p>
        </p:txBody>
      </p:sp>
      <p:sp>
        <p:nvSpPr>
          <p:cNvPr id="63" name="TextBox 62"/>
          <p:cNvSpPr txBox="1"/>
          <p:nvPr/>
        </p:nvSpPr>
        <p:spPr>
          <a:xfrm>
            <a:off x="6542794" y="4431542"/>
            <a:ext cx="63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R’</a:t>
            </a:r>
            <a:r>
              <a:rPr lang="en-US" sz="1200" baseline="-25000" dirty="0" err="1" smtClean="0"/>
              <a:t>thnickel</a:t>
            </a:r>
            <a:endParaRPr lang="en-US" sz="1200" baseline="-25000" dirty="0"/>
          </a:p>
        </p:txBody>
      </p:sp>
      <p:sp>
        <p:nvSpPr>
          <p:cNvPr id="64" name="TextBox 63"/>
          <p:cNvSpPr txBox="1"/>
          <p:nvPr/>
        </p:nvSpPr>
        <p:spPr>
          <a:xfrm>
            <a:off x="6556388" y="4183730"/>
            <a:ext cx="645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R’</a:t>
            </a:r>
            <a:r>
              <a:rPr lang="en-US" sz="1200" baseline="-25000" dirty="0" err="1" smtClean="0"/>
              <a:t>thbuffer</a:t>
            </a:r>
            <a:endParaRPr lang="en-US" sz="1200" baseline="-25000" dirty="0"/>
          </a:p>
        </p:txBody>
      </p:sp>
      <p:sp>
        <p:nvSpPr>
          <p:cNvPr id="65" name="TextBox 64"/>
          <p:cNvSpPr txBox="1"/>
          <p:nvPr/>
        </p:nvSpPr>
        <p:spPr>
          <a:xfrm>
            <a:off x="5190629" y="3455536"/>
            <a:ext cx="6799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R’</a:t>
            </a:r>
            <a:r>
              <a:rPr lang="en-US" sz="1200" baseline="-25000" dirty="0" err="1" smtClean="0"/>
              <a:t>thkapton</a:t>
            </a:r>
            <a:endParaRPr lang="en-US" sz="1200" baseline="-25000" dirty="0"/>
          </a:p>
        </p:txBody>
      </p:sp>
      <p:pic>
        <p:nvPicPr>
          <p:cNvPr id="66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3" t="34990" r="17319" b="34000"/>
          <a:stretch/>
        </p:blipFill>
        <p:spPr bwMode="auto">
          <a:xfrm>
            <a:off x="5143986" y="3760336"/>
            <a:ext cx="651452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7" name="Straight Arrow Connector 66"/>
          <p:cNvCxnSpPr/>
          <p:nvPr/>
        </p:nvCxnSpPr>
        <p:spPr>
          <a:xfrm flipH="1">
            <a:off x="273333" y="5154928"/>
            <a:ext cx="35168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 flipV="1">
            <a:off x="615919" y="4807040"/>
            <a:ext cx="9094" cy="347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52145" y="4850066"/>
            <a:ext cx="2423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z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2639" y="4604554"/>
            <a:ext cx="2423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y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 rot="10800000" flipV="1">
            <a:off x="3130520" y="4401676"/>
            <a:ext cx="152400" cy="1143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Kapton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 rot="10800000" flipV="1">
            <a:off x="844520" y="4401678"/>
            <a:ext cx="152400" cy="1142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Kapton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73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6858720" y="6008929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562082" y="6012000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4935584" y="6014749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6217106" y="6012000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7505477" y="5999323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8156617" y="5999323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TextBox 78"/>
          <p:cNvSpPr txBox="1"/>
          <p:nvPr/>
        </p:nvSpPr>
        <p:spPr>
          <a:xfrm>
            <a:off x="8241373" y="5804596"/>
            <a:ext cx="718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R’’</a:t>
            </a:r>
            <a:r>
              <a:rPr lang="en-US" sz="1200" baseline="-25000" dirty="0" err="1" smtClean="0"/>
              <a:t>thkapton</a:t>
            </a:r>
            <a:endParaRPr lang="en-US" sz="1200" baseline="-25000" dirty="0"/>
          </a:p>
        </p:txBody>
      </p:sp>
      <p:sp>
        <p:nvSpPr>
          <p:cNvPr id="80" name="TextBox 79"/>
          <p:cNvSpPr txBox="1"/>
          <p:nvPr/>
        </p:nvSpPr>
        <p:spPr>
          <a:xfrm>
            <a:off x="4903834" y="5755436"/>
            <a:ext cx="7208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R’’</a:t>
            </a:r>
            <a:r>
              <a:rPr lang="en-US" sz="1200" baseline="-25000" dirty="0" err="1" smtClean="0"/>
              <a:t>thcopper</a:t>
            </a:r>
            <a:endParaRPr lang="en-US" sz="1200" baseline="-25000" dirty="0"/>
          </a:p>
        </p:txBody>
      </p:sp>
      <p:sp>
        <p:nvSpPr>
          <p:cNvPr id="111" name="TextBox 110"/>
          <p:cNvSpPr txBox="1"/>
          <p:nvPr/>
        </p:nvSpPr>
        <p:spPr>
          <a:xfrm>
            <a:off x="5590608" y="5769936"/>
            <a:ext cx="648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R’’</a:t>
            </a:r>
            <a:r>
              <a:rPr lang="en-US" sz="1200" baseline="-25000" dirty="0" err="1" smtClean="0"/>
              <a:t>thsilver</a:t>
            </a:r>
            <a:endParaRPr lang="en-US" sz="1200" baseline="-25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6216687" y="5769936"/>
            <a:ext cx="655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R’’</a:t>
            </a:r>
            <a:r>
              <a:rPr lang="en-US" sz="1200" baseline="-25000" dirty="0" err="1" smtClean="0"/>
              <a:t>thYBCO</a:t>
            </a:r>
            <a:endParaRPr lang="en-US" sz="1200" baseline="-25000" dirty="0"/>
          </a:p>
        </p:txBody>
      </p:sp>
      <p:sp>
        <p:nvSpPr>
          <p:cNvPr id="113" name="TextBox 112"/>
          <p:cNvSpPr txBox="1"/>
          <p:nvPr/>
        </p:nvSpPr>
        <p:spPr>
          <a:xfrm>
            <a:off x="7494483" y="5774738"/>
            <a:ext cx="6686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R’’</a:t>
            </a:r>
            <a:r>
              <a:rPr lang="en-US" sz="1200" baseline="-25000" dirty="0" err="1" smtClean="0"/>
              <a:t>thnickel</a:t>
            </a:r>
            <a:endParaRPr lang="en-US" sz="1200" baseline="-25000" dirty="0"/>
          </a:p>
        </p:txBody>
      </p:sp>
      <p:sp>
        <p:nvSpPr>
          <p:cNvPr id="114" name="TextBox 113"/>
          <p:cNvSpPr txBox="1"/>
          <p:nvPr/>
        </p:nvSpPr>
        <p:spPr>
          <a:xfrm>
            <a:off x="6848537" y="5769936"/>
            <a:ext cx="684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R’’</a:t>
            </a:r>
            <a:r>
              <a:rPr lang="en-US" sz="1200" baseline="-25000" dirty="0" err="1" smtClean="0"/>
              <a:t>thbuffer</a:t>
            </a:r>
            <a:endParaRPr lang="en-US" sz="1200" baseline="-25000" dirty="0"/>
          </a:p>
        </p:txBody>
      </p:sp>
      <p:sp>
        <p:nvSpPr>
          <p:cNvPr id="115" name="TextBox 114"/>
          <p:cNvSpPr txBox="1"/>
          <p:nvPr/>
        </p:nvSpPr>
        <p:spPr>
          <a:xfrm>
            <a:off x="4249240" y="5737750"/>
            <a:ext cx="718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R’’</a:t>
            </a:r>
            <a:r>
              <a:rPr lang="en-US" sz="1200" baseline="-25000" dirty="0" err="1" smtClean="0"/>
              <a:t>thkapton</a:t>
            </a:r>
            <a:endParaRPr lang="en-US" sz="1200" baseline="-25000" dirty="0"/>
          </a:p>
        </p:txBody>
      </p:sp>
      <p:pic>
        <p:nvPicPr>
          <p:cNvPr id="118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65063" y="4790940"/>
            <a:ext cx="63049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3" t="34990" r="17319" b="34000"/>
          <a:stretch/>
        </p:blipFill>
        <p:spPr bwMode="auto">
          <a:xfrm>
            <a:off x="4288060" y="6014240"/>
            <a:ext cx="651452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7" name="Right Arrow 116"/>
          <p:cNvSpPr/>
          <p:nvPr/>
        </p:nvSpPr>
        <p:spPr>
          <a:xfrm rot="1516545">
            <a:off x="3344535" y="5600901"/>
            <a:ext cx="924669" cy="3463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y-axis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6512248" y="4799685"/>
            <a:ext cx="724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R2</a:t>
            </a:r>
            <a:r>
              <a:rPr lang="en-US" sz="1200" baseline="-25000" dirty="0" smtClean="0"/>
              <a:t>thkapton</a:t>
            </a:r>
            <a:endParaRPr lang="en-US" sz="1200" baseline="-25000" dirty="0"/>
          </a:p>
        </p:txBody>
      </p:sp>
      <p:pic>
        <p:nvPicPr>
          <p:cNvPr id="120" name="Picture 2" descr="http://rlv.zcache.com.au/resistor_symbol_postcard-p239364406232875626envli_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0" t="34990" r="17319" b="34000"/>
          <a:stretch/>
        </p:blipFill>
        <p:spPr bwMode="auto">
          <a:xfrm>
            <a:off x="5862361" y="5392277"/>
            <a:ext cx="65502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" name="TextBox 120"/>
          <p:cNvSpPr txBox="1"/>
          <p:nvPr/>
        </p:nvSpPr>
        <p:spPr>
          <a:xfrm>
            <a:off x="6445531" y="5209101"/>
            <a:ext cx="718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R’’</a:t>
            </a:r>
            <a:r>
              <a:rPr lang="en-US" sz="1200" baseline="-25000" dirty="0" err="1" smtClean="0"/>
              <a:t>thkapton</a:t>
            </a:r>
            <a:endParaRPr lang="en-US" sz="1200" baseline="-25000" dirty="0"/>
          </a:p>
        </p:txBody>
      </p:sp>
      <p:cxnSp>
        <p:nvCxnSpPr>
          <p:cNvPr id="19" name="Straight Connector 18"/>
          <p:cNvCxnSpPr>
            <a:stCxn id="116" idx="1"/>
          </p:cNvCxnSpPr>
          <p:nvPr/>
        </p:nvCxnSpPr>
        <p:spPr>
          <a:xfrm flipV="1">
            <a:off x="4288060" y="5562600"/>
            <a:ext cx="10823" cy="604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120" idx="1"/>
          </p:cNvCxnSpPr>
          <p:nvPr/>
        </p:nvCxnSpPr>
        <p:spPr>
          <a:xfrm flipV="1">
            <a:off x="4288060" y="5544677"/>
            <a:ext cx="1574301" cy="179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20" idx="3"/>
          </p:cNvCxnSpPr>
          <p:nvPr/>
        </p:nvCxnSpPr>
        <p:spPr>
          <a:xfrm>
            <a:off x="6517385" y="5544677"/>
            <a:ext cx="2398015" cy="179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915400" y="5562600"/>
            <a:ext cx="0" cy="5891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78" idx="3"/>
          </p:cNvCxnSpPr>
          <p:nvPr/>
        </p:nvCxnSpPr>
        <p:spPr>
          <a:xfrm>
            <a:off x="8811641" y="6151723"/>
            <a:ext cx="1037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6377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</a:t>
            </a:r>
            <a:r>
              <a:rPr lang="en-US" dirty="0" smtClean="0"/>
              <a:t>conductivities</a:t>
            </a:r>
            <a:endParaRPr lang="en-US" dirty="0"/>
          </a:p>
        </p:txBody>
      </p:sp>
      <p:pic>
        <p:nvPicPr>
          <p:cNvPr id="5122" name="Picture 2" descr="C:\Users\Student\Desktop\GE\gprahs\k_Ag_Ni_Cu_YBCO.emf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19" r="8035"/>
          <a:stretch/>
        </p:blipFill>
        <p:spPr bwMode="auto">
          <a:xfrm>
            <a:off x="624596" y="487680"/>
            <a:ext cx="6801260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Student\Desktop\GE\gprahs\k_eqXYZ.em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6388" r="8677" b="2886"/>
          <a:stretch/>
        </p:blipFill>
        <p:spPr bwMode="auto">
          <a:xfrm>
            <a:off x="609600" y="3685115"/>
            <a:ext cx="6767313" cy="295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97115" y="3962173"/>
            <a:ext cx="347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Equivalent conductivities versus temperature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09982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Heat capacity</a:t>
            </a:r>
            <a:r>
              <a:rPr lang="en-US" dirty="0" smtClean="0"/>
              <a:t>: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Heat </a:t>
            </a:r>
            <a:r>
              <a:rPr lang="en-US" dirty="0" smtClean="0"/>
              <a:t>Capacity</a:t>
            </a:r>
            <a:endParaRPr lang="en-US" dirty="0"/>
          </a:p>
        </p:txBody>
      </p:sp>
      <p:pic>
        <p:nvPicPr>
          <p:cNvPr id="3075" name="Picture 3" descr="C:\Users\Student\Desktop\GE\gprahs\Call.em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6" t="5118" r="8417" b="5274"/>
          <a:stretch/>
        </p:blipFill>
        <p:spPr bwMode="auto">
          <a:xfrm>
            <a:off x="990600" y="3050721"/>
            <a:ext cx="6432880" cy="327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990600" y="2002108"/>
                <a:ext cx="3505200" cy="737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𝑒𝑞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.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2002108"/>
                <a:ext cx="3505200" cy="73776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876800" y="1738544"/>
            <a:ext cx="40991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C</a:t>
            </a:r>
            <a:r>
              <a:rPr lang="en-US" sz="2000" baseline="-25000" dirty="0" err="1" smtClean="0"/>
              <a:t>eq</a:t>
            </a:r>
            <a:r>
              <a:rPr lang="en-US" sz="2000" dirty="0" smtClean="0"/>
              <a:t>: equivalent heat capacity (J/Kg/K)</a:t>
            </a:r>
            <a:br>
              <a:rPr lang="en-US" sz="2000" dirty="0" smtClean="0"/>
            </a:br>
            <a:r>
              <a:rPr lang="en-US" sz="2000" dirty="0" smtClean="0"/>
              <a:t>C: heat capacity of layers (K/Kg/K)</a:t>
            </a:r>
          </a:p>
          <a:p>
            <a:r>
              <a:rPr lang="en-US" sz="2000" dirty="0" smtClean="0"/>
              <a:t>m: mass of layers (Kg)</a:t>
            </a:r>
            <a:br>
              <a:rPr lang="en-US" sz="2000" dirty="0" smtClean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11136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COMSOL </a:t>
            </a:r>
            <a:r>
              <a:rPr lang="en-US" dirty="0" smtClean="0"/>
              <a:t>Computational </a:t>
            </a:r>
            <a:r>
              <a:rPr lang="en-US" dirty="0"/>
              <a:t>M</a:t>
            </a:r>
            <a:r>
              <a:rPr lang="en-US" dirty="0" smtClean="0"/>
              <a:t>odel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71600" y="990600"/>
            <a:ext cx="1066800" cy="3048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Input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485900"/>
            <a:ext cx="2286000" cy="5334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Geometry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Operation current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7" idx="2"/>
            <a:endCxn id="8" idx="0"/>
          </p:cNvCxnSpPr>
          <p:nvPr/>
        </p:nvCxnSpPr>
        <p:spPr>
          <a:xfrm>
            <a:off x="1905000" y="1295400"/>
            <a:ext cx="0" cy="190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62000" y="2228850"/>
            <a:ext cx="2286000" cy="5334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Compute magnetic flux density 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>
            <a:stCxn id="8" idx="2"/>
            <a:endCxn id="11" idx="0"/>
          </p:cNvCxnSpPr>
          <p:nvPr/>
        </p:nvCxnSpPr>
        <p:spPr>
          <a:xfrm>
            <a:off x="1905000" y="2019300"/>
            <a:ext cx="0" cy="2095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57200" y="2947987"/>
            <a:ext cx="2895600" cy="93821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Compute equivalent properties </a:t>
            </a:r>
            <a:r>
              <a:rPr lang="el-GR" sz="1400" dirty="0" smtClean="0">
                <a:solidFill>
                  <a:schemeClr val="tx1"/>
                </a:solidFill>
              </a:rPr>
              <a:t>ρ</a:t>
            </a:r>
            <a:r>
              <a:rPr lang="en-US" sz="1400" baseline="-25000" dirty="0" err="1" smtClean="0">
                <a:solidFill>
                  <a:schemeClr val="tx1"/>
                </a:solidFill>
              </a:rPr>
              <a:t>eq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k</a:t>
            </a:r>
            <a:r>
              <a:rPr lang="en-US" sz="1400" baseline="-25000" dirty="0" err="1" smtClean="0">
                <a:solidFill>
                  <a:schemeClr val="tx1"/>
                </a:solidFill>
              </a:rPr>
              <a:t>eq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C</a:t>
            </a:r>
            <a:r>
              <a:rPr lang="en-US" sz="1400" baseline="-25000" dirty="0" err="1" smtClean="0">
                <a:solidFill>
                  <a:schemeClr val="tx1"/>
                </a:solidFill>
              </a:rPr>
              <a:t>eq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Q</a:t>
            </a:r>
            <a:r>
              <a:rPr lang="en-US" sz="1400" baseline="-25000" dirty="0" err="1">
                <a:solidFill>
                  <a:schemeClr val="tx1"/>
                </a:solidFill>
              </a:rPr>
              <a:t>j</a:t>
            </a:r>
            <a:r>
              <a:rPr lang="en-US" sz="1400" baseline="-250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at magnetic field and Temperatures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11" idx="2"/>
            <a:endCxn id="14" idx="0"/>
          </p:cNvCxnSpPr>
          <p:nvPr/>
        </p:nvCxnSpPr>
        <p:spPr>
          <a:xfrm>
            <a:off x="1905000" y="2762250"/>
            <a:ext cx="0" cy="1857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endCxn id="47" idx="0"/>
          </p:cNvCxnSpPr>
          <p:nvPr/>
        </p:nvCxnSpPr>
        <p:spPr>
          <a:xfrm flipH="1">
            <a:off x="1924050" y="3886200"/>
            <a:ext cx="19050" cy="1428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476250" y="4029075"/>
            <a:ext cx="2895600" cy="93821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Affect equivalent properties </a:t>
            </a:r>
            <a:r>
              <a:rPr lang="el-GR" sz="1400" dirty="0" smtClean="0">
                <a:solidFill>
                  <a:schemeClr val="tx1"/>
                </a:solidFill>
              </a:rPr>
              <a:t>ρ</a:t>
            </a:r>
            <a:r>
              <a:rPr lang="en-US" sz="1400" baseline="-25000" dirty="0" err="1" smtClean="0">
                <a:solidFill>
                  <a:schemeClr val="tx1"/>
                </a:solidFill>
              </a:rPr>
              <a:t>eq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k</a:t>
            </a:r>
            <a:r>
              <a:rPr lang="en-US" sz="1400" baseline="-25000" dirty="0" err="1" smtClean="0">
                <a:solidFill>
                  <a:schemeClr val="tx1"/>
                </a:solidFill>
              </a:rPr>
              <a:t>eq</a:t>
            </a:r>
            <a:r>
              <a:rPr lang="en-US" sz="1400" dirty="0" smtClean="0">
                <a:solidFill>
                  <a:schemeClr val="tx1"/>
                </a:solidFill>
              </a:rPr>
              <a:t>, </a:t>
            </a:r>
            <a:r>
              <a:rPr lang="en-US" sz="1400" dirty="0" err="1" smtClean="0">
                <a:solidFill>
                  <a:schemeClr val="tx1"/>
                </a:solidFill>
              </a:rPr>
              <a:t>C</a:t>
            </a:r>
            <a:r>
              <a:rPr lang="en-US" sz="1400" baseline="-25000" dirty="0" err="1" smtClean="0">
                <a:solidFill>
                  <a:schemeClr val="tx1"/>
                </a:solidFill>
              </a:rPr>
              <a:t>eq</a:t>
            </a:r>
            <a:r>
              <a:rPr lang="en-US" sz="1400" dirty="0" smtClean="0">
                <a:solidFill>
                  <a:schemeClr val="tx1"/>
                </a:solidFill>
              </a:rPr>
              <a:t> to the windings</a:t>
            </a:r>
            <a:endParaRPr lang="en-US" sz="14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Rectangle 47"/>
              <p:cNvSpPr/>
              <p:nvPr/>
            </p:nvSpPr>
            <p:spPr>
              <a:xfrm>
                <a:off x="476250" y="5257800"/>
                <a:ext cx="2895600" cy="938213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Solve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𝛻</m:t>
                      </m:r>
                      <m:r>
                        <a:rPr lang="en-US" sz="14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𝑘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𝛻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𝐽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𝑒𝑞</m:t>
                          </m:r>
                        </m:sub>
                      </m:sSub>
                      <m:f>
                        <m:f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𝑑𝑇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1400" b="0" dirty="0" smtClean="0">
                  <a:solidFill>
                    <a:schemeClr val="tx1"/>
                  </a:solidFill>
                  <a:ea typeface="Cambria Math"/>
                </a:endParaRPr>
              </a:p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for small time step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250" y="5257800"/>
                <a:ext cx="2895600" cy="938213"/>
              </a:xfrm>
              <a:prstGeom prst="rect">
                <a:avLst/>
              </a:prstGeom>
              <a:blipFill rotWithShape="0">
                <a:blip r:embed="rId2"/>
                <a:stretch>
                  <a:fillRect t="-649" b="-5844"/>
                </a:stretch>
              </a:blipFill>
              <a:ln w="63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/>
          <p:cNvCxnSpPr>
            <a:stCxn id="47" idx="2"/>
            <a:endCxn id="48" idx="0"/>
          </p:cNvCxnSpPr>
          <p:nvPr/>
        </p:nvCxnSpPr>
        <p:spPr>
          <a:xfrm>
            <a:off x="1924050" y="4967288"/>
            <a:ext cx="0" cy="2905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urved Connector 56"/>
          <p:cNvCxnSpPr>
            <a:stCxn id="48" idx="3"/>
            <a:endCxn id="14" idx="3"/>
          </p:cNvCxnSpPr>
          <p:nvPr/>
        </p:nvCxnSpPr>
        <p:spPr>
          <a:xfrm flipH="1" flipV="1">
            <a:off x="3352800" y="3417094"/>
            <a:ext cx="19050" cy="2309813"/>
          </a:xfrm>
          <a:prstGeom prst="curvedConnector3">
            <a:avLst>
              <a:gd name="adj1" fmla="val -580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419600" y="4264223"/>
            <a:ext cx="2316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Use temperature distribution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3962400" y="982891"/>
            <a:ext cx="480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Parameterized model implemented in COMSOL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Winding properties are calculated in COMSOL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205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Magnetic </a:t>
            </a:r>
            <a:r>
              <a:rPr lang="en-US" dirty="0" smtClean="0"/>
              <a:t>Flux Density Distribution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2" t="11429" r="2381" b="23238"/>
          <a:stretch/>
        </p:blipFill>
        <p:spPr bwMode="auto">
          <a:xfrm>
            <a:off x="19318" y="909715"/>
            <a:ext cx="5390882" cy="472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10" t="27619" r="7261" b="28952"/>
          <a:stretch/>
        </p:blipFill>
        <p:spPr bwMode="auto">
          <a:xfrm>
            <a:off x="4495800" y="3581400"/>
            <a:ext cx="4419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7402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/>
          </a:p>
        </p:txBody>
      </p:sp>
      <p:sp>
        <p:nvSpPr>
          <p:cNvPr id="2662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153275" cy="487363"/>
          </a:xfrm>
        </p:spPr>
        <p:txBody>
          <a:bodyPr/>
          <a:lstStyle/>
          <a:p>
            <a:r>
              <a:rPr lang="en-US" dirty="0" smtClean="0"/>
              <a:t>NASA’s Distributed Propulsion Aircraft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77724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28041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6200" y="990601"/>
                <a:ext cx="4343400" cy="914400"/>
              </a:xfrm>
            </p:spPr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/>
                            </a:rPr>
                            <m:t>𝐽</m:t>
                          </m:r>
                        </m:sub>
                      </m:sSub>
                      <m:r>
                        <a:rPr lang="en-US" sz="2800" b="0" i="1" smtClean="0">
                          <a:latin typeface="Cambria Math"/>
                        </a:rPr>
                        <m:t>  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∰"/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2800" b="0" i="1" smtClean="0"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28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𝐸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/>
                            </a:rPr>
                            <m:t>.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𝐽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/>
                            </a:rPr>
                            <m:t>𝑑𝑣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=</m:t>
                          </m:r>
                        </m:e>
                      </m:nary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𝑜𝑝𝑒𝑟𝑎𝑡𝑖𝑛𝑔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𝑐𝑜𝑖𝑙</m:t>
                              </m:r>
                            </m:sub>
                          </m:sSub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𝐵</m:t>
                          </m:r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800" dirty="0"/>
              </a:p>
            </p:txBody>
          </p:sp>
        </mc:Choice>
        <mc:Fallback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990601"/>
                <a:ext cx="4343400" cy="91440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 heat source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03331" y="5790533"/>
            <a:ext cx="54160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Joule losses versus temperature at constant magnetic field (1T)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549259"/>
            <a:ext cx="2452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Superconducting state</a:t>
            </a:r>
            <a:endParaRPr lang="en-US" sz="20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975" y="2185571"/>
            <a:ext cx="4819316" cy="361448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981200" y="4953000"/>
            <a:ext cx="114300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791200" y="990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419600" y="990600"/>
            <a:ext cx="41152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With:</a:t>
            </a:r>
            <a:br>
              <a:rPr lang="en-US" sz="1600" dirty="0" smtClean="0"/>
            </a:br>
            <a:r>
              <a:rPr lang="en-US" sz="1600" dirty="0" smtClean="0"/>
              <a:t>  - </a:t>
            </a:r>
            <a:r>
              <a:rPr lang="en-US" sz="1600" dirty="0" err="1" smtClean="0"/>
              <a:t>J</a:t>
            </a:r>
            <a:r>
              <a:rPr lang="en-US" sz="1600" baseline="-25000" dirty="0" err="1" smtClean="0"/>
              <a:t>operating</a:t>
            </a:r>
            <a:r>
              <a:rPr lang="en-US" sz="1600" dirty="0" smtClean="0"/>
              <a:t>: operating current density (A/m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  - </a:t>
            </a:r>
            <a:r>
              <a:rPr lang="el-GR" sz="1600" dirty="0" smtClean="0"/>
              <a:t>σ</a:t>
            </a:r>
            <a:r>
              <a:rPr lang="en-US" sz="1600" baseline="-25000" dirty="0" smtClean="0"/>
              <a:t>coil</a:t>
            </a:r>
            <a:r>
              <a:rPr lang="en-US" sz="1600" dirty="0" smtClean="0"/>
              <a:t>: equivalent conductivity of the coil (S/m)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-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j</a:t>
            </a:r>
            <a:r>
              <a:rPr lang="en-US" sz="1600" dirty="0" smtClean="0"/>
              <a:t>: Joule losses in the coil (W/m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- V</a:t>
            </a:r>
            <a:r>
              <a:rPr lang="en-US" sz="1600" baseline="-25000" dirty="0" smtClean="0"/>
              <a:t>i</a:t>
            </a:r>
            <a:r>
              <a:rPr lang="en-US" sz="1600" dirty="0" smtClean="0"/>
              <a:t>: specific volume (m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65263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escamez\Desktop\racestack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504" y="2209800"/>
            <a:ext cx="6244685" cy="414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0420" y="990600"/>
            <a:ext cx="8229600" cy="4983163"/>
          </a:xfrm>
        </p:spPr>
        <p:txBody>
          <a:bodyPr/>
          <a:lstStyle/>
          <a:p>
            <a:r>
              <a:rPr lang="en-US" sz="2400" dirty="0" smtClean="0"/>
              <a:t>Cooling from inner pole surface (heat exchange coefficient)</a:t>
            </a:r>
            <a:endParaRPr lang="en-US" sz="2400" dirty="0" smtClean="0"/>
          </a:p>
          <a:p>
            <a:r>
              <a:rPr lang="en-US" sz="2400" dirty="0" smtClean="0"/>
              <a:t>Joule losses in the winding as Heat source </a:t>
            </a:r>
            <a:endParaRPr lang="en-US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model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293504" y="4648200"/>
            <a:ext cx="1447800" cy="140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79104" y="4136116"/>
            <a:ext cx="1273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Heat pulse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282359" y="2172586"/>
            <a:ext cx="2426690" cy="1631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Heat source: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- Rectangle pulse</a:t>
            </a:r>
          </a:p>
          <a:p>
            <a:r>
              <a:rPr lang="en-US" sz="2000" dirty="0" smtClean="0"/>
              <a:t> - Start time: 0.1s </a:t>
            </a:r>
          </a:p>
          <a:p>
            <a:r>
              <a:rPr lang="en-US" sz="2000" dirty="0" smtClean="0"/>
              <a:t> - Duration 220 </a:t>
            </a:r>
            <a:r>
              <a:rPr lang="en-US" sz="2000" dirty="0" err="1" smtClean="0"/>
              <a:t>ms</a:t>
            </a:r>
            <a:endParaRPr lang="en-US" sz="2000" dirty="0" smtClean="0"/>
          </a:p>
          <a:p>
            <a:r>
              <a:rPr lang="en-US" sz="2000" dirty="0" smtClean="0"/>
              <a:t> - Value ≈ 5 W at 77K</a:t>
            </a:r>
            <a:endParaRPr lang="en-US" sz="20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576889" y="5717266"/>
            <a:ext cx="174698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574993" y="4264631"/>
            <a:ext cx="0" cy="14323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764907" y="4874231"/>
            <a:ext cx="1259782" cy="84303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218046" y="534793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t(s)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548408" y="5683803"/>
            <a:ext cx="17219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/>
              <a:t> 0.1                     0.32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5649070" y="4281025"/>
            <a:ext cx="12665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Power (W)</a:t>
            </a:r>
          </a:p>
          <a:p>
            <a:r>
              <a:rPr lang="en-US" sz="1500" dirty="0" smtClean="0"/>
              <a:t>       </a:t>
            </a:r>
          </a:p>
          <a:p>
            <a:r>
              <a:rPr lang="en-US" sz="1500" dirty="0"/>
              <a:t> </a:t>
            </a:r>
            <a:r>
              <a:rPr lang="en-US" sz="1500" dirty="0" smtClean="0"/>
              <a:t>              5</a:t>
            </a:r>
          </a:p>
          <a:p>
            <a:endParaRPr lang="en-US" sz="1500" dirty="0"/>
          </a:p>
          <a:p>
            <a:endParaRPr lang="en-US" sz="1500" dirty="0" smtClean="0"/>
          </a:p>
          <a:p>
            <a:r>
              <a:rPr lang="en-US" sz="1500" dirty="0" smtClean="0"/>
              <a:t>                0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376866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Quench Simulation </a:t>
            </a:r>
            <a:r>
              <a:rPr lang="en-US" dirty="0" smtClean="0"/>
              <a:t>at 77 K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4686573" y="2193964"/>
            <a:ext cx="9765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Heat pulse (W)</a:t>
            </a:r>
            <a:endParaRPr lang="en-US" sz="1000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4553804" y="4937164"/>
            <a:ext cx="9765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Heat pulse (W)</a:t>
            </a:r>
            <a:endParaRPr lang="en-US" sz="10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5239806" y="1828800"/>
            <a:ext cx="3904194" cy="3451225"/>
            <a:chOff x="5239806" y="1828800"/>
            <a:chExt cx="3904194" cy="3451225"/>
          </a:xfrm>
        </p:grpSpPr>
        <p:pic>
          <p:nvPicPr>
            <p:cNvPr id="11" name="Picture 2" descr="C:\Users\gescamez\Dropbox\a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728"/>
            <a:stretch/>
          </p:blipFill>
          <p:spPr bwMode="auto">
            <a:xfrm>
              <a:off x="5239806" y="1828800"/>
              <a:ext cx="3904194" cy="3451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ight Arrow 11"/>
            <p:cNvSpPr/>
            <p:nvPr/>
          </p:nvSpPr>
          <p:spPr>
            <a:xfrm rot="21022837">
              <a:off x="5806736" y="4142880"/>
              <a:ext cx="757266" cy="249674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89770" y="4515343"/>
              <a:ext cx="246892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Propagation mainly </a:t>
              </a:r>
              <a:r>
                <a:rPr lang="en-US" sz="2000" dirty="0" smtClean="0"/>
                <a:t>along </a:t>
              </a:r>
              <a:r>
                <a:rPr lang="en-US" sz="2000" dirty="0" smtClean="0"/>
                <a:t>x-axis</a:t>
              </a:r>
              <a:endParaRPr lang="en-US" sz="2000" dirty="0"/>
            </a:p>
          </p:txBody>
        </p:sp>
      </p:grp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8779179"/>
              </p:ext>
            </p:extLst>
          </p:nvPr>
        </p:nvGraphicFramePr>
        <p:xfrm>
          <a:off x="0" y="709367"/>
          <a:ext cx="552315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3869341"/>
              </p:ext>
            </p:extLst>
          </p:nvPr>
        </p:nvGraphicFramePr>
        <p:xfrm>
          <a:off x="-76200" y="3528767"/>
          <a:ext cx="5964383" cy="3031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181569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ww.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49350" y="990600"/>
            <a:ext cx="6846888" cy="5135563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Zone Propagation Velocity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624" y="882795"/>
            <a:ext cx="7137614" cy="535117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905000" y="3352800"/>
                <a:ext cx="4095993" cy="12349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Quench Propagation velocity (x-axis) </a:t>
                </a:r>
              </a:p>
              <a:p>
                <a:r>
                  <a:rPr lang="en-US" sz="2000" i="1" dirty="0" smtClean="0">
                    <a:latin typeface="Cambria Math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𝑄𝑃𝑉𝑥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3352800"/>
                <a:ext cx="4095993" cy="1234953"/>
              </a:xfrm>
              <a:prstGeom prst="rect">
                <a:avLst/>
              </a:prstGeom>
              <a:blipFill rotWithShape="0">
                <a:blip r:embed="rId6"/>
                <a:stretch>
                  <a:fillRect l="-1639" t="-2463" r="-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H="1">
            <a:off x="3252765" y="4079939"/>
            <a:ext cx="409575" cy="43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62340" y="3732202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Getting value </a:t>
            </a:r>
            <a:r>
              <a:rPr lang="en-US" sz="1400" dirty="0" smtClean="0"/>
              <a:t>during post </a:t>
            </a:r>
            <a:r>
              <a:rPr lang="en-US" sz="1400" dirty="0" smtClean="0"/>
              <a:t>processing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036415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1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detection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914" y="927291"/>
            <a:ext cx="1753168" cy="147732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Voltage probe</a:t>
            </a:r>
            <a:endParaRPr lang="en-US" sz="1800" dirty="0"/>
          </a:p>
          <a:p>
            <a:r>
              <a:rPr lang="en-US" sz="1800" dirty="0" smtClean="0"/>
              <a:t>    if V&lt; </a:t>
            </a:r>
            <a:r>
              <a:rPr lang="en-US" sz="1800" dirty="0" err="1" smtClean="0"/>
              <a:t>V</a:t>
            </a:r>
            <a:r>
              <a:rPr lang="en-US" sz="1800" baseline="-25000" dirty="0" err="1" smtClean="0"/>
              <a:t>threshold</a:t>
            </a:r>
            <a:endParaRPr lang="en-US" sz="1800" baseline="-25000" dirty="0" smtClean="0"/>
          </a:p>
          <a:p>
            <a:r>
              <a:rPr lang="en-US" sz="1800" dirty="0"/>
              <a:t> </a:t>
            </a:r>
            <a:r>
              <a:rPr lang="en-US" sz="1800" dirty="0" smtClean="0"/>
              <a:t>       then 0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  else</a:t>
            </a:r>
          </a:p>
          <a:p>
            <a:r>
              <a:rPr lang="en-US" sz="1800" dirty="0" smtClean="0"/>
              <a:t>        then 1</a:t>
            </a:r>
            <a:endParaRPr lang="en-US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2943601" y="1204797"/>
            <a:ext cx="1477405" cy="9233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Integration </a:t>
            </a:r>
          </a:p>
          <a:p>
            <a:r>
              <a:rPr lang="en-US" sz="1800" dirty="0" smtClean="0"/>
              <a:t>of the voltage probe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65949" y="3600957"/>
            <a:ext cx="12382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65949" y="2534157"/>
            <a:ext cx="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46949" y="2762757"/>
            <a:ext cx="457200" cy="8382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TextBox 14"/>
          <p:cNvSpPr txBox="1"/>
          <p:nvPr/>
        </p:nvSpPr>
        <p:spPr>
          <a:xfrm>
            <a:off x="1419468" y="3581907"/>
            <a:ext cx="3706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</a:t>
            </a:r>
            <a:r>
              <a:rPr lang="en-US" sz="1100" dirty="0" smtClean="0"/>
              <a:t>(s)</a:t>
            </a:r>
            <a:endParaRPr lang="en-US" sz="11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365949" y="2915157"/>
            <a:ext cx="619125" cy="666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985074" y="2915157"/>
            <a:ext cx="523875" cy="666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19468" y="2971533"/>
            <a:ext cx="1192955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Voltage 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during detection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32301" y="2534157"/>
            <a:ext cx="1043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Voltage probe</a:t>
            </a:r>
            <a:endParaRPr lang="en-US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047901" y="3625158"/>
            <a:ext cx="12382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047901" y="2558358"/>
            <a:ext cx="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357463" y="2948883"/>
            <a:ext cx="619125" cy="6667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962301" y="2948883"/>
            <a:ext cx="3238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8473" y="3581907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t1</a:t>
            </a:r>
            <a:endParaRPr lang="en-US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3260425" y="3600957"/>
            <a:ext cx="4331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</a:t>
            </a:r>
            <a:r>
              <a:rPr lang="en-US" sz="1100" dirty="0" smtClean="0"/>
              <a:t>1+</a:t>
            </a:r>
            <a:r>
              <a:rPr lang="el-GR" sz="1100" dirty="0" smtClean="0"/>
              <a:t>ε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4749281" y="1343296"/>
            <a:ext cx="1539051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Step to trigger coil discharge</a:t>
            </a:r>
            <a:endParaRPr lang="en-US" sz="1800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365949" y="3181857"/>
            <a:ext cx="9906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4890433" y="3635845"/>
            <a:ext cx="12382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4890433" y="2569045"/>
            <a:ext cx="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5199995" y="2969095"/>
            <a:ext cx="0" cy="657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5199995" y="2959570"/>
            <a:ext cx="928688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047901" y="3530682"/>
            <a:ext cx="38100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976588" y="3587058"/>
            <a:ext cx="3706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</a:t>
            </a:r>
            <a:r>
              <a:rPr lang="en-US" sz="1100" dirty="0" smtClean="0"/>
              <a:t>(s)</a:t>
            </a:r>
            <a:endParaRPr lang="en-US" sz="1100" dirty="0"/>
          </a:p>
        </p:txBody>
      </p:sp>
      <p:sp>
        <p:nvSpPr>
          <p:cNvPr id="53" name="TextBox 52"/>
          <p:cNvSpPr txBox="1"/>
          <p:nvPr/>
        </p:nvSpPr>
        <p:spPr>
          <a:xfrm>
            <a:off x="2807987" y="3346016"/>
            <a:ext cx="247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</a:t>
            </a:r>
            <a:endParaRPr lang="en-US" sz="1100" dirty="0"/>
          </a:p>
        </p:txBody>
      </p:sp>
      <p:sp>
        <p:nvSpPr>
          <p:cNvPr id="54" name="TextBox 53"/>
          <p:cNvSpPr txBox="1"/>
          <p:nvPr/>
        </p:nvSpPr>
        <p:spPr>
          <a:xfrm>
            <a:off x="5064381" y="3578040"/>
            <a:ext cx="2471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</a:t>
            </a:r>
            <a:endParaRPr lang="en-US" sz="1100" dirty="0"/>
          </a:p>
        </p:txBody>
      </p:sp>
      <p:sp>
        <p:nvSpPr>
          <p:cNvPr id="55" name="TextBox 54"/>
          <p:cNvSpPr txBox="1"/>
          <p:nvPr/>
        </p:nvSpPr>
        <p:spPr>
          <a:xfrm>
            <a:off x="4604193" y="2804193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</a:t>
            </a:r>
            <a:endParaRPr lang="en-US" sz="1100" dirty="0"/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6288332" y="1646874"/>
            <a:ext cx="38100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/>
              <p:cNvSpPr txBox="1"/>
              <p:nvPr/>
            </p:nvSpPr>
            <p:spPr>
              <a:xfrm>
                <a:off x="6669332" y="968685"/>
                <a:ext cx="2474668" cy="132728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/>
                  <a:t>Total heat source</a:t>
                </a:r>
                <a:br>
                  <a:rPr lang="en-US" sz="1800" dirty="0" smtClean="0"/>
                </a:br>
                <a:r>
                  <a:rPr lang="en-US" sz="1800" dirty="0" smtClean="0"/>
                  <a:t>time exponential </a:t>
                </a:r>
              </a:p>
              <a:p>
                <a:r>
                  <a:rPr lang="en-US" sz="1800" dirty="0"/>
                  <a:t>d</a:t>
                </a:r>
                <a:r>
                  <a:rPr lang="en-US" sz="1800" dirty="0" smtClean="0"/>
                  <a:t>ecrease: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 b="0" i="0" smtClean="0">
                          <a:latin typeface="Cambria Math"/>
                        </a:rPr>
                        <m:t>exp</m:t>
                      </m:r>
                      <m:r>
                        <a:rPr lang="en-US" sz="1100" b="0" i="1" smtClean="0">
                          <a:latin typeface="Cambria Math"/>
                        </a:rPr>
                        <m:t>⁡(−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1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/>
                                </a:rPr>
                                <m:t>6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/>
                                  <a:ea typeface="Cambria Math"/>
                                </a:rPr>
                                <m:t>𝑑𝑖𝑠𝑐h𝑎𝑟𝑔𝑒</m:t>
                              </m:r>
                            </m:sub>
                          </m:sSub>
                        </m:den>
                      </m:f>
                      <m:r>
                        <a:rPr lang="en-US" sz="11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100" dirty="0"/>
              </a:p>
            </p:txBody>
          </p:sp>
        </mc:Choice>
        <mc:Fallback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9332" y="968685"/>
                <a:ext cx="2474668" cy="1327286"/>
              </a:xfrm>
              <a:prstGeom prst="rect">
                <a:avLst/>
              </a:prstGeom>
              <a:blipFill rotWithShape="0">
                <a:blip r:embed="rId3"/>
                <a:stretch>
                  <a:fillRect l="-1966" t="-2740"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/>
              <p:cNvSpPr txBox="1"/>
              <p:nvPr/>
            </p:nvSpPr>
            <p:spPr>
              <a:xfrm>
                <a:off x="1642200" y="4277970"/>
                <a:ext cx="5414624" cy="1081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𝑑𝑖𝑠𝑐h𝑎𝑟𝑔𝑒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US" dirty="0" smtClean="0">
                    <a:latin typeface="+mj-lt"/>
                    <a:ea typeface="Cambria Math"/>
                  </a:rPr>
                  <a:t> the discharge time constant</a:t>
                </a:r>
              </a:p>
              <a:p>
                <a:r>
                  <a:rPr lang="en-US" dirty="0" smtClean="0"/>
                  <a:t>L the inductance of the winding, R: the dump resistance</a:t>
                </a:r>
              </a:p>
              <a:p>
                <a:r>
                  <a:rPr lang="en-US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&lt;1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2200" y="4277970"/>
                <a:ext cx="5414624" cy="1081002"/>
              </a:xfrm>
              <a:prstGeom prst="rect">
                <a:avLst/>
              </a:prstGeom>
              <a:blipFill rotWithShape="0">
                <a:blip r:embed="rId4"/>
                <a:stretch>
                  <a:fillRect l="-1687" r="-30371" b="-127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/>
          <p:cNvCxnSpPr>
            <a:stCxn id="9" idx="3"/>
            <a:endCxn id="32" idx="1"/>
          </p:cNvCxnSpPr>
          <p:nvPr/>
        </p:nvCxnSpPr>
        <p:spPr>
          <a:xfrm>
            <a:off x="4421006" y="1666462"/>
            <a:ext cx="32827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6" idx="3"/>
            <a:endCxn id="9" idx="1"/>
          </p:cNvCxnSpPr>
          <p:nvPr/>
        </p:nvCxnSpPr>
        <p:spPr>
          <a:xfrm>
            <a:off x="1790082" y="1665955"/>
            <a:ext cx="1153519" cy="50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6776010" y="3625158"/>
            <a:ext cx="12382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V="1">
            <a:off x="6776010" y="2586993"/>
            <a:ext cx="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958516" y="3653793"/>
            <a:ext cx="3706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</a:t>
            </a:r>
            <a:r>
              <a:rPr lang="en-US" sz="1100" dirty="0" smtClean="0"/>
              <a:t>(s)</a:t>
            </a:r>
            <a:endParaRPr lang="en-US" sz="1100" dirty="0"/>
          </a:p>
        </p:txBody>
      </p:sp>
      <p:sp>
        <p:nvSpPr>
          <p:cNvPr id="87" name="Freeform 86"/>
          <p:cNvSpPr/>
          <p:nvPr/>
        </p:nvSpPr>
        <p:spPr>
          <a:xfrm>
            <a:off x="6781800" y="2743200"/>
            <a:ext cx="1076325" cy="872433"/>
          </a:xfrm>
          <a:custGeom>
            <a:avLst/>
            <a:gdLst>
              <a:gd name="connsiteX0" fmla="*/ 0 w 1076325"/>
              <a:gd name="connsiteY0" fmla="*/ 0 h 900520"/>
              <a:gd name="connsiteX1" fmla="*/ 1076325 w 1076325"/>
              <a:gd name="connsiteY1" fmla="*/ 895350 h 90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76325" h="900520">
                <a:moveTo>
                  <a:pt x="0" y="0"/>
                </a:moveTo>
                <a:cubicBezTo>
                  <a:pt x="180975" y="477837"/>
                  <a:pt x="361950" y="955675"/>
                  <a:pt x="1076325" y="895350"/>
                </a:cubicBez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89" name="Straight Connector 88"/>
          <p:cNvCxnSpPr>
            <a:stCxn id="87" idx="0"/>
          </p:cNvCxnSpPr>
          <p:nvPr/>
        </p:nvCxnSpPr>
        <p:spPr>
          <a:xfrm>
            <a:off x="6781800" y="2743200"/>
            <a:ext cx="381000" cy="892645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6960657" y="3619117"/>
            <a:ext cx="866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800" dirty="0" smtClean="0"/>
              <a:t>τ</a:t>
            </a:r>
            <a:r>
              <a:rPr lang="en-US" sz="1800" baseline="-25000" dirty="0" smtClean="0"/>
              <a:t>discharge</a:t>
            </a:r>
            <a:endParaRPr lang="en-US" sz="1800" baseline="-250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3428901" y="3530682"/>
            <a:ext cx="0" cy="9563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617895" y="3578039"/>
            <a:ext cx="2696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</a:t>
            </a:r>
            <a:r>
              <a:rPr lang="en-US" sz="1100" baseline="-25000" dirty="0" smtClean="0"/>
              <a:t>6</a:t>
            </a:r>
            <a:endParaRPr lang="en-US" sz="11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4859837" y="2435423"/>
            <a:ext cx="2696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</a:t>
            </a:r>
            <a:r>
              <a:rPr lang="en-US" sz="1100" baseline="-25000" dirty="0" smtClean="0"/>
              <a:t>2</a:t>
            </a:r>
            <a:endParaRPr lang="en-US" sz="1100" baseline="-25000" dirty="0"/>
          </a:p>
        </p:txBody>
      </p:sp>
    </p:spTree>
    <p:extLst>
      <p:ext uri="{BB962C8B-B14F-4D97-AF65-F5344CB8AC3E}">
        <p14:creationId xmlns:p14="http://schemas.microsoft.com/office/powerpoint/2010/main" val="988994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Example</a:t>
            </a:r>
            <a:r>
              <a:rPr lang="fr-FR" dirty="0" smtClean="0"/>
              <a:t> of </a:t>
            </a:r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smtClean="0"/>
              <a:t>Simulations</a:t>
            </a:r>
            <a:endParaRPr lang="fr-FR" dirty="0"/>
          </a:p>
        </p:txBody>
      </p:sp>
      <p:pic>
        <p:nvPicPr>
          <p:cNvPr id="10" name="q2.gif">
            <a:hlinkClick r:id="" action="ppaction://media"/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3792.84" end="7324.1056"/>
                </p14:media>
              </p:ext>
            </p:extLst>
          </p:nvPr>
        </p:nvPicPr>
        <p:blipFill rotWithShape="1">
          <a:blip r:embed="rId4" cstate="print"/>
          <a:srcRect r="18371"/>
          <a:stretch/>
        </p:blipFill>
        <p:spPr>
          <a:xfrm>
            <a:off x="100012" y="2667000"/>
            <a:ext cx="4105275" cy="3534067"/>
          </a:xfrm>
        </p:spPr>
      </p:pic>
      <p:sp>
        <p:nvSpPr>
          <p:cNvPr id="6" name="TextBox 5"/>
          <p:cNvSpPr txBox="1"/>
          <p:nvPr/>
        </p:nvSpPr>
        <p:spPr>
          <a:xfrm>
            <a:off x="169731" y="1010661"/>
            <a:ext cx="49406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sz="2000" dirty="0" smtClean="0"/>
              <a:t>Voltage </a:t>
            </a:r>
            <a:r>
              <a:rPr lang="fr-FR" sz="2000" dirty="0" err="1" smtClean="0"/>
              <a:t>detection</a:t>
            </a:r>
            <a:endParaRPr lang="fr-FR" sz="20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fr-FR" sz="2000" dirty="0" err="1" smtClean="0"/>
              <a:t>Threshold</a:t>
            </a:r>
            <a:r>
              <a:rPr lang="fr-FR" sz="2000" dirty="0" smtClean="0"/>
              <a:t>: </a:t>
            </a:r>
            <a:r>
              <a:rPr lang="fr-FR" sz="2000" b="1" dirty="0" smtClean="0"/>
              <a:t>400 mV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fr-FR" sz="2000" dirty="0" err="1" smtClean="0"/>
              <a:t>Current</a:t>
            </a:r>
            <a:r>
              <a:rPr lang="fr-FR" sz="2000" dirty="0" smtClean="0"/>
              <a:t> </a:t>
            </a:r>
            <a:r>
              <a:rPr lang="fr-FR" sz="2000" dirty="0" err="1" smtClean="0"/>
              <a:t>discharge</a:t>
            </a:r>
            <a:r>
              <a:rPr lang="fr-FR" sz="2000" dirty="0" smtClean="0"/>
              <a:t> time constant: </a:t>
            </a:r>
            <a:r>
              <a:rPr lang="fr-FR" sz="2000" b="1" dirty="0" smtClean="0"/>
              <a:t>0.5 s</a:t>
            </a:r>
            <a:endParaRPr lang="fr-FR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52600" y="5901240"/>
            <a:ext cx="4325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Pulse of heat induces quench in winding</a:t>
            </a:r>
            <a:endParaRPr lang="fr-FR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948612" y="2732855"/>
            <a:ext cx="12215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Top: 50 </a:t>
            </a:r>
            <a:r>
              <a:rPr lang="en-US" sz="2000" dirty="0" smtClean="0"/>
              <a:t>K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I/</a:t>
            </a:r>
            <a:r>
              <a:rPr lang="en-US" sz="2000" dirty="0" err="1" smtClean="0"/>
              <a:t>Ic</a:t>
            </a:r>
            <a:r>
              <a:rPr lang="en-US" sz="2000" dirty="0" smtClean="0"/>
              <a:t>=0.7</a:t>
            </a:r>
            <a:endParaRPr lang="fr-FR" sz="2000" dirty="0"/>
          </a:p>
        </p:txBody>
      </p:sp>
      <p:pic>
        <p:nvPicPr>
          <p:cNvPr id="15" name="Picture 14"/>
          <p:cNvPicPr/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1"/>
          <a:stretch/>
        </p:blipFill>
        <p:spPr bwMode="auto">
          <a:xfrm>
            <a:off x="5191347" y="772063"/>
            <a:ext cx="3581399" cy="2027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853709" y="83907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*</a:t>
            </a:r>
            <a:endParaRPr lang="fr-F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02048" y="3006726"/>
            <a:ext cx="5108891" cy="305436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4572000" y="4572000"/>
            <a:ext cx="3733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981200" y="1239186"/>
            <a:ext cx="3210147" cy="813768"/>
            <a:chOff x="1981200" y="1239186"/>
            <a:chExt cx="3210147" cy="813768"/>
          </a:xfrm>
        </p:grpSpPr>
        <p:sp>
          <p:nvSpPr>
            <p:cNvPr id="3" name="Oval 2"/>
            <p:cNvSpPr/>
            <p:nvPr/>
          </p:nvSpPr>
          <p:spPr>
            <a:xfrm>
              <a:off x="1981200" y="1239186"/>
              <a:ext cx="1143000" cy="513414"/>
            </a:xfrm>
            <a:prstGeom prst="ellips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048347" y="1539540"/>
              <a:ext cx="1143000" cy="513414"/>
            </a:xfrm>
            <a:prstGeom prst="ellipse">
              <a:avLst/>
            </a:prstGeom>
            <a:ln w="381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20049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8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Minimum </a:t>
            </a:r>
            <a:r>
              <a:rPr lang="en-US" dirty="0" smtClean="0"/>
              <a:t>Quench Energy</a:t>
            </a:r>
            <a:endParaRPr lang="en-US" dirty="0"/>
          </a:p>
        </p:txBody>
      </p:sp>
      <p:graphicFrame>
        <p:nvGraphicFramePr>
          <p:cNvPr id="8" name="Chart 95"/>
          <p:cNvGraphicFramePr>
            <a:graphicFrameLocks noGrp="1"/>
          </p:cNvGraphicFramePr>
          <p:nvPr>
            <p:ph idx="1"/>
            <p:extLst/>
          </p:nvPr>
        </p:nvGraphicFramePr>
        <p:xfrm>
          <a:off x="457200" y="990600"/>
          <a:ext cx="8229600" cy="4800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5" r:id="rId3" imgW="10156816" imgH="4962574" progId="Excel.Chart.8">
                  <p:embed/>
                </p:oleObj>
              </mc:Choice>
              <mc:Fallback>
                <p:oleObj r:id="rId3" imgW="10156816" imgH="4962574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990600"/>
                        <a:ext cx="8229600" cy="48005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9406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Profiles for Different Discharge </a:t>
            </a:r>
            <a:r>
              <a:rPr lang="en-US" dirty="0" smtClean="0">
                <a:sym typeface="Symbol" panose="05050102010706020507" pitchFamily="18" charset="2"/>
              </a:rPr>
              <a:t>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532" y="984292"/>
            <a:ext cx="8016935" cy="488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39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Detection Threshold on Peak Temp.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8425207" cy="4191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71600" y="1676400"/>
            <a:ext cx="6019800" cy="1752600"/>
          </a:xfrm>
          <a:prstGeom prst="rect">
            <a:avLst/>
          </a:prstGeom>
          <a:solidFill>
            <a:srgbClr val="FF0000">
              <a:alpha val="27843"/>
            </a:srgbClr>
          </a:solidFill>
          <a:ln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7050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I/</a:t>
            </a:r>
            <a:r>
              <a:rPr lang="en-US" dirty="0" err="1" smtClean="0"/>
              <a:t>Ic</a:t>
            </a:r>
            <a:r>
              <a:rPr lang="en-US" dirty="0" smtClean="0"/>
              <a:t> on the Discharge Time Constant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01" y="1524000"/>
            <a:ext cx="8987398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16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983163"/>
          </a:xfrm>
        </p:spPr>
        <p:txBody>
          <a:bodyPr/>
          <a:lstStyle/>
          <a:p>
            <a:pPr eaLnBrk="1" hangingPunct="1">
              <a:buFont typeface="Arial" charset="0"/>
              <a:buChar char="•"/>
              <a:defRPr/>
            </a:pPr>
            <a:r>
              <a:rPr lang="en-US" sz="1800" dirty="0" smtClean="0"/>
              <a:t>LH2 </a:t>
            </a:r>
            <a:r>
              <a:rPr lang="en-US" sz="1800" dirty="0" smtClean="0"/>
              <a:t>can be used </a:t>
            </a:r>
            <a:r>
              <a:rPr lang="en-US" sz="1800" dirty="0" smtClean="0"/>
              <a:t>to cool-down superconducting components and power converters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1800" dirty="0" smtClean="0"/>
              <a:t>Network dynamic simulation is used to determine the requirements of energy storage devices and reconfiguration</a:t>
            </a:r>
          </a:p>
        </p:txBody>
      </p:sp>
      <p:sp>
        <p:nvSpPr>
          <p:cNvPr id="5017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153275" cy="487363"/>
          </a:xfrm>
        </p:spPr>
        <p:txBody>
          <a:bodyPr/>
          <a:lstStyle/>
          <a:p>
            <a:r>
              <a:rPr lang="en-US" smtClean="0"/>
              <a:t>Distributed Propulsion – LH2 Cooling Network</a:t>
            </a: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828800"/>
            <a:ext cx="7543800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4264223"/>
            <a:ext cx="97398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n-lt"/>
              </a:rPr>
              <a:t>Turboshaft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75316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Temperature vs. Je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/>
          </p:nvPr>
        </p:nvGraphicFramePr>
        <p:xfrm>
          <a:off x="533400" y="1713130"/>
          <a:ext cx="8001000" cy="4459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266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7620000" cy="487680"/>
          </a:xfrm>
        </p:spPr>
        <p:txBody>
          <a:bodyPr/>
          <a:lstStyle/>
          <a:p>
            <a:r>
              <a:rPr lang="en-US" sz="2000" dirty="0" smtClean="0"/>
              <a:t>Influence of Copper Content on Coil Performance</a:t>
            </a:r>
            <a:endParaRPr lang="en-US" sz="2000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4564004"/>
              </p:ext>
            </p:extLst>
          </p:nvPr>
        </p:nvGraphicFramePr>
        <p:xfrm>
          <a:off x="471143" y="984128"/>
          <a:ext cx="7953375" cy="5119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/>
          <p:cNvSpPr/>
          <p:nvPr/>
        </p:nvSpPr>
        <p:spPr>
          <a:xfrm>
            <a:off x="4038600" y="1621948"/>
            <a:ext cx="242543" cy="3803528"/>
          </a:xfrm>
          <a:prstGeom prst="rect">
            <a:avLst/>
          </a:prstGeom>
          <a:solidFill>
            <a:srgbClr val="C0504D">
              <a:alpha val="21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5244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7848600" cy="487680"/>
          </a:xfrm>
        </p:spPr>
        <p:txBody>
          <a:bodyPr>
            <a:normAutofit/>
          </a:bodyPr>
          <a:lstStyle/>
          <a:p>
            <a:r>
              <a:rPr lang="en-US" sz="2000" dirty="0"/>
              <a:t>Influence of Copper Content on Coil </a:t>
            </a:r>
            <a:r>
              <a:rPr lang="en-US" sz="2000" dirty="0" smtClean="0"/>
              <a:t>Performance (40K)</a:t>
            </a:r>
            <a:endParaRPr lang="en-US" sz="2000" dirty="0"/>
          </a:p>
        </p:txBody>
      </p:sp>
      <p:graphicFrame>
        <p:nvGraphicFramePr>
          <p:cNvPr id="6" name="Chart 5"/>
          <p:cNvGraphicFramePr/>
          <p:nvPr>
            <p:extLst/>
          </p:nvPr>
        </p:nvGraphicFramePr>
        <p:xfrm>
          <a:off x="457200" y="1066800"/>
          <a:ext cx="8077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4800" y="5791200"/>
            <a:ext cx="86868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15 </a:t>
            </a:r>
            <a:r>
              <a:rPr lang="el-GR" sz="2000" dirty="0" smtClean="0"/>
              <a:t>μ</a:t>
            </a:r>
            <a:r>
              <a:rPr lang="en-US" sz="2000" dirty="0" smtClean="0"/>
              <a:t>m copper layer thickness </a:t>
            </a:r>
            <a:r>
              <a:rPr lang="en-US" sz="2000" dirty="0" smtClean="0"/>
              <a:t>leads to </a:t>
            </a:r>
            <a:r>
              <a:rPr lang="en-US" sz="2000" dirty="0" smtClean="0"/>
              <a:t>the highest </a:t>
            </a:r>
            <a:r>
              <a:rPr lang="en-US" sz="2000" dirty="0" smtClean="0"/>
              <a:t>engineering. </a:t>
            </a:r>
            <a:r>
              <a:rPr lang="en-US" sz="2000" dirty="0" smtClean="0"/>
              <a:t>current density in the winding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54745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5486400"/>
          </a:xfrm>
        </p:spPr>
        <p:txBody>
          <a:bodyPr/>
          <a:lstStyle/>
          <a:p>
            <a:r>
              <a:rPr lang="en-US" sz="2000" dirty="0" smtClean="0"/>
              <a:t>Parameterized model developed for </a:t>
            </a:r>
            <a:r>
              <a:rPr lang="en-US" sz="2000" dirty="0" smtClean="0"/>
              <a:t>YBCO</a:t>
            </a:r>
          </a:p>
          <a:p>
            <a:pPr lvl="1"/>
            <a:r>
              <a:rPr lang="en-US" sz="1800" dirty="0" smtClean="0"/>
              <a:t>Quench behavior can be estimated from</a:t>
            </a:r>
          </a:p>
          <a:p>
            <a:pPr lvl="2"/>
            <a:r>
              <a:rPr lang="en-US" sz="1600" dirty="0" smtClean="0"/>
              <a:t>Materials </a:t>
            </a:r>
            <a:r>
              <a:rPr lang="en-US" sz="1600" dirty="0" smtClean="0"/>
              <a:t>composing winding</a:t>
            </a:r>
          </a:p>
          <a:p>
            <a:pPr lvl="2"/>
            <a:r>
              <a:rPr lang="en-US" sz="1600" dirty="0" err="1" smtClean="0"/>
              <a:t>Jc</a:t>
            </a:r>
            <a:r>
              <a:rPr lang="en-US" sz="1600" dirty="0" smtClean="0"/>
              <a:t>(B,T) </a:t>
            </a:r>
            <a:r>
              <a:rPr lang="en-US" sz="1600" dirty="0" smtClean="0"/>
              <a:t>characteristic of the </a:t>
            </a:r>
            <a:r>
              <a:rPr lang="en-US" sz="1600" dirty="0" smtClean="0"/>
              <a:t>superconductor</a:t>
            </a:r>
          </a:p>
          <a:p>
            <a:pPr lvl="2"/>
            <a:r>
              <a:rPr lang="en-US" sz="1600" dirty="0" smtClean="0"/>
              <a:t>Voltage detection threshold</a:t>
            </a:r>
          </a:p>
          <a:p>
            <a:pPr lvl="2"/>
            <a:r>
              <a:rPr lang="en-US" sz="1600" dirty="0" smtClean="0"/>
              <a:t>Discharge time constant</a:t>
            </a:r>
            <a:endParaRPr lang="en-US" sz="1600" dirty="0" smtClean="0"/>
          </a:p>
          <a:p>
            <a:r>
              <a:rPr lang="en-US" sz="2000" dirty="0" smtClean="0"/>
              <a:t>Python code is being generated based on simulation results and will be implemented in Amber</a:t>
            </a:r>
          </a:p>
          <a:p>
            <a:pPr marL="742950" lvl="2" indent="-342900"/>
            <a:r>
              <a:rPr lang="en-US" sz="1600" dirty="0"/>
              <a:t>Quench protection </a:t>
            </a:r>
            <a:r>
              <a:rPr lang="en-US" sz="1600" dirty="0" smtClean="0"/>
              <a:t>will </a:t>
            </a:r>
            <a:r>
              <a:rPr lang="en-US" sz="1600" dirty="0"/>
              <a:t>be used as additional constrains for the machine </a:t>
            </a:r>
            <a:r>
              <a:rPr lang="en-US" sz="1600" dirty="0" smtClean="0"/>
              <a:t>design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000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More data needs to be generated to extract response surface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Need coupling with external electric circuit model </a:t>
            </a:r>
          </a:p>
          <a:p>
            <a:pPr marL="742950" lvl="2" indent="-342900"/>
            <a:r>
              <a:rPr lang="en-US" sz="1600" dirty="0" smtClean="0">
                <a:solidFill>
                  <a:srgbClr val="002060"/>
                </a:solidFill>
              </a:rPr>
              <a:t>magnetic coupling, quench back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000" dirty="0">
              <a:solidFill>
                <a:srgbClr val="002060"/>
              </a:solidFill>
            </a:endParaRPr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</a:rPr>
              <a:t>Development of an in house flexible tool independent from FEA commercial packages is being considered</a:t>
            </a:r>
          </a:p>
          <a:p>
            <a:pPr marL="0" lvl="1" indent="0">
              <a:buNone/>
            </a:pPr>
            <a:endParaRPr lang="en-US" sz="2000" dirty="0"/>
          </a:p>
          <a:p>
            <a:endParaRPr lang="en-US" sz="2000" u="sng" dirty="0" smtClean="0"/>
          </a:p>
          <a:p>
            <a:endParaRPr lang="en-US" sz="2000" u="sng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Perspectives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8876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731837"/>
            <a:ext cx="8153400" cy="5592763"/>
          </a:xfrm>
        </p:spPr>
        <p:txBody>
          <a:bodyPr/>
          <a:lstStyle/>
          <a:p>
            <a:r>
              <a:rPr lang="en-US" sz="2400" dirty="0" smtClean="0"/>
              <a:t>Develop </a:t>
            </a:r>
            <a:r>
              <a:rPr lang="en-US" sz="2400" dirty="0"/>
              <a:t>a </a:t>
            </a:r>
            <a:r>
              <a:rPr lang="en-US" sz="2400" b="1" u="sng" dirty="0"/>
              <a:t>high fidelity </a:t>
            </a:r>
            <a:r>
              <a:rPr lang="en-US" sz="2400" dirty="0"/>
              <a:t>sizing tool for </a:t>
            </a:r>
            <a:r>
              <a:rPr lang="en-US" sz="2400" b="1" u="sng" dirty="0"/>
              <a:t>fully superconducting rotating machines</a:t>
            </a:r>
            <a:r>
              <a:rPr lang="en-US" sz="2400" dirty="0"/>
              <a:t>. </a:t>
            </a:r>
            <a:endParaRPr lang="en-US" sz="2400" dirty="0" smtClean="0"/>
          </a:p>
          <a:p>
            <a:pPr lvl="1"/>
            <a:r>
              <a:rPr lang="en-US" sz="2000" dirty="0" smtClean="0"/>
              <a:t>Accurate 3D geometry represented</a:t>
            </a:r>
          </a:p>
          <a:p>
            <a:pPr lvl="2"/>
            <a:r>
              <a:rPr lang="en-US" sz="1600" dirty="0" smtClean="0"/>
              <a:t>Electromagnetics, mechanical and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thermal</a:t>
            </a:r>
            <a:endParaRPr lang="en-US" sz="1600" dirty="0" smtClean="0"/>
          </a:p>
          <a:p>
            <a:pPr lvl="1"/>
            <a:r>
              <a:rPr lang="en-US" sz="2000" dirty="0" smtClean="0"/>
              <a:t>Portable code in Python and C</a:t>
            </a:r>
          </a:p>
          <a:p>
            <a:pPr lvl="1"/>
            <a:endParaRPr lang="en-US" sz="2000" dirty="0" smtClean="0"/>
          </a:p>
          <a:p>
            <a:r>
              <a:rPr lang="en-US" sz="2400" dirty="0"/>
              <a:t>Develop model for quench propagation</a:t>
            </a:r>
          </a:p>
          <a:p>
            <a:pPr lvl="1"/>
            <a:r>
              <a:rPr lang="en-US" sz="2000" dirty="0"/>
              <a:t>Address detection and protection</a:t>
            </a:r>
          </a:p>
          <a:p>
            <a:endParaRPr lang="en-US" sz="2400" dirty="0" smtClean="0"/>
          </a:p>
          <a:p>
            <a:r>
              <a:rPr lang="en-US" sz="2400" dirty="0" smtClean="0"/>
              <a:t>Develop </a:t>
            </a:r>
            <a:r>
              <a:rPr lang="en-US" sz="2400" b="1" u="sng" dirty="0" smtClean="0"/>
              <a:t>new model </a:t>
            </a:r>
            <a:r>
              <a:rPr lang="en-US" sz="2400" dirty="0" smtClean="0"/>
              <a:t>for AC losses</a:t>
            </a:r>
            <a:br>
              <a:rPr lang="en-US" sz="2400" dirty="0" smtClean="0"/>
            </a:br>
            <a:r>
              <a:rPr lang="en-US" sz="2400" dirty="0" smtClean="0"/>
              <a:t>for superconducting stators</a:t>
            </a:r>
          </a:p>
          <a:p>
            <a:pPr lvl="1"/>
            <a:r>
              <a:rPr lang="en-US" sz="2000" dirty="0" smtClean="0"/>
              <a:t>Based on FEA simulations</a:t>
            </a:r>
          </a:p>
          <a:p>
            <a:endParaRPr lang="en-US" sz="2400" dirty="0" smtClean="0"/>
          </a:p>
          <a:p>
            <a:r>
              <a:rPr lang="en-US" sz="2400" dirty="0" smtClean="0"/>
              <a:t>Validate AC losses model </a:t>
            </a:r>
            <a:r>
              <a:rPr lang="en-US" sz="2400" b="1" u="sng" dirty="0" smtClean="0"/>
              <a:t>experimentally</a:t>
            </a:r>
          </a:p>
          <a:p>
            <a:endParaRPr lang="en-US" sz="24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4648200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ounded Rectangle 4"/>
          <p:cNvSpPr/>
          <p:nvPr/>
        </p:nvSpPr>
        <p:spPr>
          <a:xfrm>
            <a:off x="0" y="3032918"/>
            <a:ext cx="5486400" cy="990600"/>
          </a:xfrm>
          <a:prstGeom prst="roundRect">
            <a:avLst/>
          </a:prstGeom>
          <a:ln w="57150">
            <a:solidFill>
              <a:srgbClr val="FF0000"/>
            </a:solidFill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260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19776" y="1696115"/>
            <a:ext cx="4953000" cy="1424116"/>
          </a:xfrm>
        </p:spPr>
        <p:txBody>
          <a:bodyPr/>
          <a:lstStyle/>
          <a:p>
            <a:r>
              <a:rPr lang="en-US" sz="1800" dirty="0" smtClean="0"/>
              <a:t>Electromagnetic model</a:t>
            </a:r>
          </a:p>
          <a:p>
            <a:pPr lvl="1"/>
            <a:r>
              <a:rPr lang="en-US" sz="1600" dirty="0"/>
              <a:t>Geometry accurately </a:t>
            </a:r>
            <a:r>
              <a:rPr lang="en-US" sz="1600" dirty="0" smtClean="0"/>
              <a:t>represented</a:t>
            </a:r>
          </a:p>
          <a:p>
            <a:pPr lvl="1"/>
            <a:r>
              <a:rPr lang="en-US" sz="1600" dirty="0"/>
              <a:t>No mesh in </a:t>
            </a:r>
            <a:r>
              <a:rPr lang="en-US" sz="1600" dirty="0" smtClean="0"/>
              <a:t>air</a:t>
            </a:r>
          </a:p>
          <a:p>
            <a:pPr lvl="1"/>
            <a:r>
              <a:rPr lang="en-US" sz="1600" dirty="0" smtClean="0"/>
              <a:t>Based on integral methods (GFUN – </a:t>
            </a:r>
            <a:r>
              <a:rPr lang="en-US" sz="1600" dirty="0" err="1" smtClean="0"/>
              <a:t>Biot</a:t>
            </a:r>
            <a:r>
              <a:rPr lang="en-US" sz="1600" dirty="0" smtClean="0"/>
              <a:t> </a:t>
            </a:r>
            <a:r>
              <a:rPr lang="en-US" sz="1600" dirty="0" err="1" smtClean="0"/>
              <a:t>Savart</a:t>
            </a:r>
            <a:r>
              <a:rPr lang="en-US" sz="1600" dirty="0" smtClean="0"/>
              <a:t>)</a:t>
            </a:r>
          </a:p>
          <a:p>
            <a:pPr lvl="1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Sizing Model “Amber” Version 0.9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0400" y="1233362"/>
            <a:ext cx="4572000" cy="1982724"/>
            <a:chOff x="70400" y="1233362"/>
            <a:chExt cx="4572000" cy="1982724"/>
          </a:xfrm>
        </p:grpSpPr>
        <p:pic>
          <p:nvPicPr>
            <p:cNvPr id="7" name="Picture 3" descr="C:\Users\Roi des Marios\Desktop\tests\test_06_08_18_dynam\animated_fielda.gif"/>
            <p:cNvPicPr>
              <a:picLocks noChangeAspect="1" noChangeArrowheads="1" noCrop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4276" y="1327493"/>
              <a:ext cx="2518124" cy="1888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24" r="11765"/>
            <a:stretch/>
          </p:blipFill>
          <p:spPr bwMode="auto">
            <a:xfrm>
              <a:off x="70400" y="1233362"/>
              <a:ext cx="2057400" cy="1943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314960" y="2973075"/>
            <a:ext cx="8353662" cy="1974399"/>
            <a:chOff x="314960" y="2973075"/>
            <a:chExt cx="8353662" cy="19743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9874" y="2973075"/>
              <a:ext cx="3578748" cy="1974399"/>
            </a:xfrm>
            <a:prstGeom prst="rect">
              <a:avLst/>
            </a:prstGeom>
          </p:spPr>
        </p:pic>
        <p:sp>
          <p:nvSpPr>
            <p:cNvPr id="11" name="Content Placeholder 1"/>
            <p:cNvSpPr txBox="1">
              <a:spLocks/>
            </p:cNvSpPr>
            <p:nvPr/>
          </p:nvSpPr>
          <p:spPr bwMode="auto">
            <a:xfrm>
              <a:off x="314960" y="3147883"/>
              <a:ext cx="4409440" cy="1424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Mechanical model</a:t>
              </a:r>
            </a:p>
            <a:p>
              <a:pPr lvl="1"/>
              <a:r>
                <a:rPr lang="en-US" sz="1600" dirty="0" smtClean="0"/>
                <a:t>Geometry accurately represented</a:t>
              </a:r>
            </a:p>
            <a:p>
              <a:pPr lvl="1"/>
              <a:r>
                <a:rPr lang="en-US" sz="1600" dirty="0" smtClean="0"/>
                <a:t>Steel and composite materials</a:t>
              </a:r>
            </a:p>
            <a:p>
              <a:pPr lvl="1"/>
              <a:r>
                <a:rPr lang="en-US" sz="1600" dirty="0" smtClean="0"/>
                <a:t>Thermal and force induced stress</a:t>
              </a:r>
            </a:p>
            <a:p>
              <a:pPr lvl="1"/>
              <a:endParaRPr lang="en-US" sz="1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6983" y="4571999"/>
            <a:ext cx="8999113" cy="1900017"/>
            <a:chOff x="116983" y="4571999"/>
            <a:chExt cx="8999113" cy="1900017"/>
          </a:xfrm>
        </p:grpSpPr>
        <p:pic>
          <p:nvPicPr>
            <p:cNvPr id="5" name="Picture 1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36"/>
            <a:stretch/>
          </p:blipFill>
          <p:spPr bwMode="auto">
            <a:xfrm>
              <a:off x="116983" y="4571999"/>
              <a:ext cx="2809240" cy="17690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Content Placeholder 1"/>
            <p:cNvSpPr txBox="1">
              <a:spLocks/>
            </p:cNvSpPr>
            <p:nvPr/>
          </p:nvSpPr>
          <p:spPr bwMode="auto">
            <a:xfrm>
              <a:off x="2867696" y="4691503"/>
              <a:ext cx="6248400" cy="178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 smtClean="0"/>
                <a:t>Thermal model</a:t>
              </a:r>
            </a:p>
            <a:p>
              <a:pPr lvl="1"/>
              <a:r>
                <a:rPr lang="en-US" sz="1600" dirty="0" smtClean="0"/>
                <a:t>Total cryogenic heat load and temperature distribution estimated using finite differences</a:t>
              </a:r>
            </a:p>
            <a:p>
              <a:pPr lvl="1"/>
              <a:r>
                <a:rPr lang="en-US" sz="1600" dirty="0" smtClean="0"/>
                <a:t>Cryogenic system based on LH2 </a:t>
              </a:r>
              <a:r>
                <a:rPr lang="en-US" sz="1600" dirty="0" smtClean="0"/>
                <a:t>or </a:t>
              </a:r>
              <a:r>
                <a:rPr lang="en-US" sz="1600" dirty="0" err="1" smtClean="0"/>
                <a:t>Ghe</a:t>
              </a:r>
              <a:r>
                <a:rPr lang="en-US" sz="1600" dirty="0" smtClean="0"/>
                <a:t> and </a:t>
              </a:r>
              <a:r>
                <a:rPr lang="en-US" sz="1600" dirty="0" smtClean="0"/>
                <a:t>Reversed Turbo-</a:t>
              </a:r>
              <a:r>
                <a:rPr lang="en-US" sz="1600" dirty="0" err="1" smtClean="0"/>
                <a:t>Brayton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cryocoolers</a:t>
              </a:r>
              <a:endParaRPr lang="en-US" sz="1600" dirty="0" smtClean="0"/>
            </a:p>
            <a:p>
              <a:pPr lvl="1"/>
              <a:endParaRPr lang="en-US" sz="1600" dirty="0" smtClean="0"/>
            </a:p>
            <a:p>
              <a:pPr lvl="1"/>
              <a:endParaRPr lang="en-US" sz="1600" dirty="0"/>
            </a:p>
          </p:txBody>
        </p:sp>
      </p:grpSp>
      <p:sp>
        <p:nvSpPr>
          <p:cNvPr id="13" name="Content Placeholder 1"/>
          <p:cNvSpPr txBox="1">
            <a:spLocks/>
          </p:cNvSpPr>
          <p:nvPr/>
        </p:nvSpPr>
        <p:spPr bwMode="auto">
          <a:xfrm>
            <a:off x="4257876" y="883954"/>
            <a:ext cx="4953000" cy="142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/>
              <a:t>Zeroth</a:t>
            </a:r>
            <a:r>
              <a:rPr lang="en-US" sz="1800" dirty="0" smtClean="0"/>
              <a:t> order analytical sizing model (2D) used for preliminary optimization</a:t>
            </a:r>
          </a:p>
        </p:txBody>
      </p:sp>
    </p:spTree>
    <p:extLst>
      <p:ext uri="{BB962C8B-B14F-4D97-AF65-F5344CB8AC3E}">
        <p14:creationId xmlns:p14="http://schemas.microsoft.com/office/powerpoint/2010/main" val="25407260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27" y="1744381"/>
            <a:ext cx="3543981" cy="2657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266867" y="8213954"/>
            <a:ext cx="2133600" cy="365125"/>
          </a:xfrm>
          <a:prstGeom prst="rect">
            <a:avLst/>
          </a:prstGeom>
        </p:spPr>
        <p:txBody>
          <a:bodyPr/>
          <a:lstStyle/>
          <a:p>
            <a:fld id="{1DA6DE72-3402-47F1-B192-D124543D9C6A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 Geometry</a:t>
            </a:r>
            <a:endParaRPr lang="en-US" dirty="0"/>
          </a:p>
        </p:txBody>
      </p:sp>
      <p:pic>
        <p:nvPicPr>
          <p:cNvPr id="5122" name="Picture 2" descr="C:\Users\gescamez\Desktop\racesta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112" y="4300154"/>
            <a:ext cx="3978506" cy="23540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3684128" y="4890340"/>
            <a:ext cx="2107853" cy="1173659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381927" y="4414382"/>
            <a:ext cx="4303984" cy="209281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12458" y="5169354"/>
            <a:ext cx="1968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Symmetry planes</a:t>
            </a:r>
            <a:endParaRPr lang="en-US" sz="20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292174" y="4690875"/>
            <a:ext cx="641066" cy="4784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80465" y="5243856"/>
            <a:ext cx="24739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Simulations performed on 1/4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the geometry</a:t>
            </a:r>
            <a:endParaRPr lang="en-US" sz="2000" dirty="0"/>
          </a:p>
        </p:txBody>
      </p:sp>
      <p:sp>
        <p:nvSpPr>
          <p:cNvPr id="27" name="Parallelogram 26"/>
          <p:cNvSpPr/>
          <p:nvPr/>
        </p:nvSpPr>
        <p:spPr>
          <a:xfrm rot="1680007">
            <a:off x="3227895" y="5322656"/>
            <a:ext cx="2041934" cy="1482686"/>
          </a:xfrm>
          <a:prstGeom prst="parallelogram">
            <a:avLst>
              <a:gd name="adj" fmla="val 73893"/>
            </a:avLst>
          </a:prstGeom>
          <a:solidFill>
            <a:schemeClr val="accent1">
              <a:alpha val="58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505656" y="6272843"/>
            <a:ext cx="770944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Arrow 38"/>
          <p:cNvSpPr/>
          <p:nvPr/>
        </p:nvSpPr>
        <p:spPr>
          <a:xfrm>
            <a:off x="3500270" y="2815403"/>
            <a:ext cx="1686537" cy="48801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3116625" y="1678110"/>
            <a:ext cx="1124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Backiron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2999361" y="2329934"/>
            <a:ext cx="2688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Stator winding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3103624" y="2022549"/>
            <a:ext cx="2688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Rotor winding</a:t>
            </a:r>
            <a:endParaRPr lang="en-US" sz="2000" dirty="0"/>
          </a:p>
        </p:txBody>
      </p:sp>
      <p:sp>
        <p:nvSpPr>
          <p:cNvPr id="34" name="Content Placeholder 1"/>
          <p:cNvSpPr>
            <a:spLocks noGrp="1"/>
          </p:cNvSpPr>
          <p:nvPr>
            <p:ph idx="1"/>
          </p:nvPr>
        </p:nvSpPr>
        <p:spPr>
          <a:xfrm>
            <a:off x="233544" y="811059"/>
            <a:ext cx="8229600" cy="941542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First step focuses on quench in the rotor winding</a:t>
            </a:r>
          </a:p>
          <a:p>
            <a:r>
              <a:rPr lang="en-US" sz="2400" dirty="0" smtClean="0"/>
              <a:t>Objective is to evaluate the impact of quench protection on the machine design</a:t>
            </a:r>
            <a:endParaRPr lang="en-US" sz="2400" dirty="0" smtClean="0"/>
          </a:p>
        </p:txBody>
      </p:sp>
      <p:cxnSp>
        <p:nvCxnSpPr>
          <p:cNvPr id="5" name="Straight Arrow Connector 4"/>
          <p:cNvCxnSpPr>
            <a:stCxn id="43" idx="1"/>
          </p:cNvCxnSpPr>
          <p:nvPr/>
        </p:nvCxnSpPr>
        <p:spPr>
          <a:xfrm flipH="1">
            <a:off x="2638069" y="1878165"/>
            <a:ext cx="478556" cy="3947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047548" y="2514600"/>
            <a:ext cx="987416" cy="4246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33" idx="1"/>
          </p:cNvCxnSpPr>
          <p:nvPr/>
        </p:nvCxnSpPr>
        <p:spPr>
          <a:xfrm flipH="1">
            <a:off x="1692570" y="2222604"/>
            <a:ext cx="1411054" cy="4121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14" t="37115" r="9643" b="25280"/>
          <a:stretch/>
        </p:blipFill>
        <p:spPr bwMode="auto">
          <a:xfrm>
            <a:off x="5791981" y="1697257"/>
            <a:ext cx="3132783" cy="248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Arrow Connector 35"/>
          <p:cNvCxnSpPr>
            <a:stCxn id="43" idx="3"/>
          </p:cNvCxnSpPr>
          <p:nvPr/>
        </p:nvCxnSpPr>
        <p:spPr>
          <a:xfrm>
            <a:off x="4240651" y="1878165"/>
            <a:ext cx="1910446" cy="3935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389510" y="2329934"/>
            <a:ext cx="885316" cy="6208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17" idx="1"/>
          </p:cNvCxnSpPr>
          <p:nvPr/>
        </p:nvCxnSpPr>
        <p:spPr>
          <a:xfrm flipV="1">
            <a:off x="5648170" y="5369409"/>
            <a:ext cx="1264288" cy="4674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ight Arrow 46"/>
          <p:cNvSpPr/>
          <p:nvPr/>
        </p:nvSpPr>
        <p:spPr>
          <a:xfrm rot="7840300">
            <a:off x="5531205" y="3737811"/>
            <a:ext cx="1239786" cy="58472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923439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5" grpId="0"/>
      <p:bldP spid="27" grpId="0" animBg="1"/>
      <p:bldP spid="4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Quench in Superconductors</a:t>
            </a:r>
          </a:p>
        </p:txBody>
      </p:sp>
      <p:sp>
        <p:nvSpPr>
          <p:cNvPr id="399414" name="Freeform 54"/>
          <p:cNvSpPr>
            <a:spLocks/>
          </p:cNvSpPr>
          <p:nvPr/>
        </p:nvSpPr>
        <p:spPr bwMode="auto">
          <a:xfrm>
            <a:off x="4537075" y="1085850"/>
            <a:ext cx="2690813" cy="349250"/>
          </a:xfrm>
          <a:custGeom>
            <a:avLst/>
            <a:gdLst>
              <a:gd name="T0" fmla="*/ 6 w 1695"/>
              <a:gd name="T1" fmla="*/ 0 h 220"/>
              <a:gd name="T2" fmla="*/ 1668 w 1695"/>
              <a:gd name="T3" fmla="*/ 0 h 220"/>
              <a:gd name="T4" fmla="*/ 1684 w 1695"/>
              <a:gd name="T5" fmla="*/ 58 h 220"/>
              <a:gd name="T6" fmla="*/ 1694 w 1695"/>
              <a:gd name="T7" fmla="*/ 114 h 220"/>
              <a:gd name="T8" fmla="*/ 1690 w 1695"/>
              <a:gd name="T9" fmla="*/ 168 h 220"/>
              <a:gd name="T10" fmla="*/ 1662 w 1695"/>
              <a:gd name="T11" fmla="*/ 220 h 220"/>
              <a:gd name="T12" fmla="*/ 0 w 1695"/>
              <a:gd name="T13" fmla="*/ 220 h 220"/>
              <a:gd name="T14" fmla="*/ 24 w 1695"/>
              <a:gd name="T15" fmla="*/ 176 h 220"/>
              <a:gd name="T16" fmla="*/ 36 w 1695"/>
              <a:gd name="T17" fmla="*/ 126 h 220"/>
              <a:gd name="T18" fmla="*/ 26 w 1695"/>
              <a:gd name="T19" fmla="*/ 78 h 220"/>
              <a:gd name="T20" fmla="*/ 12 w 1695"/>
              <a:gd name="T21" fmla="*/ 20 h 220"/>
              <a:gd name="T22" fmla="*/ 6 w 1695"/>
              <a:gd name="T23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95" h="220">
                <a:moveTo>
                  <a:pt x="6" y="0"/>
                </a:moveTo>
                <a:lnTo>
                  <a:pt x="1668" y="0"/>
                </a:lnTo>
                <a:lnTo>
                  <a:pt x="1684" y="58"/>
                </a:lnTo>
                <a:cubicBezTo>
                  <a:pt x="1686" y="72"/>
                  <a:pt x="1693" y="96"/>
                  <a:pt x="1694" y="114"/>
                </a:cubicBezTo>
                <a:cubicBezTo>
                  <a:pt x="1695" y="132"/>
                  <a:pt x="1695" y="150"/>
                  <a:pt x="1690" y="168"/>
                </a:cubicBezTo>
                <a:lnTo>
                  <a:pt x="1662" y="220"/>
                </a:lnTo>
                <a:lnTo>
                  <a:pt x="0" y="220"/>
                </a:lnTo>
                <a:lnTo>
                  <a:pt x="24" y="176"/>
                </a:lnTo>
                <a:lnTo>
                  <a:pt x="36" y="126"/>
                </a:lnTo>
                <a:cubicBezTo>
                  <a:pt x="25" y="79"/>
                  <a:pt x="26" y="95"/>
                  <a:pt x="26" y="78"/>
                </a:cubicBezTo>
                <a:lnTo>
                  <a:pt x="12" y="20"/>
                </a:lnTo>
                <a:lnTo>
                  <a:pt x="6" y="0"/>
                </a:lnTo>
                <a:close/>
              </a:path>
            </a:pathLst>
          </a:custGeom>
          <a:gradFill rotWithShape="0">
            <a:gsLst>
              <a:gs pos="0">
                <a:srgbClr val="AEAE48"/>
              </a:gs>
              <a:gs pos="100000">
                <a:srgbClr val="AEAE48">
                  <a:gamma/>
                  <a:tint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hlink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15" name="Freeform 55"/>
          <p:cNvSpPr>
            <a:spLocks/>
          </p:cNvSpPr>
          <p:nvPr/>
        </p:nvSpPr>
        <p:spPr bwMode="auto">
          <a:xfrm>
            <a:off x="4473575" y="1438275"/>
            <a:ext cx="2708275" cy="342900"/>
          </a:xfrm>
          <a:custGeom>
            <a:avLst/>
            <a:gdLst>
              <a:gd name="T0" fmla="*/ 1682 w 1706"/>
              <a:gd name="T1" fmla="*/ 216 h 216"/>
              <a:gd name="T2" fmla="*/ 18 w 1706"/>
              <a:gd name="T3" fmla="*/ 216 h 216"/>
              <a:gd name="T4" fmla="*/ 6 w 1706"/>
              <a:gd name="T5" fmla="*/ 160 h 216"/>
              <a:gd name="T6" fmla="*/ 2 w 1706"/>
              <a:gd name="T7" fmla="*/ 104 h 216"/>
              <a:gd name="T8" fmla="*/ 16 w 1706"/>
              <a:gd name="T9" fmla="*/ 52 h 216"/>
              <a:gd name="T10" fmla="*/ 44 w 1706"/>
              <a:gd name="T11" fmla="*/ 0 h 216"/>
              <a:gd name="T12" fmla="*/ 1706 w 1706"/>
              <a:gd name="T13" fmla="*/ 0 h 216"/>
              <a:gd name="T14" fmla="*/ 1682 w 1706"/>
              <a:gd name="T15" fmla="*/ 44 h 216"/>
              <a:gd name="T16" fmla="*/ 1666 w 1706"/>
              <a:gd name="T17" fmla="*/ 86 h 216"/>
              <a:gd name="T18" fmla="*/ 1662 w 1706"/>
              <a:gd name="T19" fmla="*/ 130 h 216"/>
              <a:gd name="T20" fmla="*/ 1672 w 1706"/>
              <a:gd name="T21" fmla="*/ 174 h 216"/>
              <a:gd name="T22" fmla="*/ 1682 w 1706"/>
              <a:gd name="T23" fmla="*/ 216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06" h="216">
                <a:moveTo>
                  <a:pt x="1682" y="216"/>
                </a:moveTo>
                <a:lnTo>
                  <a:pt x="18" y="216"/>
                </a:lnTo>
                <a:lnTo>
                  <a:pt x="6" y="160"/>
                </a:lnTo>
                <a:cubicBezTo>
                  <a:pt x="4" y="146"/>
                  <a:pt x="0" y="122"/>
                  <a:pt x="2" y="104"/>
                </a:cubicBezTo>
                <a:cubicBezTo>
                  <a:pt x="4" y="86"/>
                  <a:pt x="9" y="69"/>
                  <a:pt x="16" y="52"/>
                </a:cubicBezTo>
                <a:lnTo>
                  <a:pt x="44" y="0"/>
                </a:lnTo>
                <a:lnTo>
                  <a:pt x="1706" y="0"/>
                </a:lnTo>
                <a:lnTo>
                  <a:pt x="1682" y="44"/>
                </a:lnTo>
                <a:lnTo>
                  <a:pt x="1666" y="86"/>
                </a:lnTo>
                <a:lnTo>
                  <a:pt x="1662" y="130"/>
                </a:lnTo>
                <a:lnTo>
                  <a:pt x="1672" y="174"/>
                </a:lnTo>
                <a:lnTo>
                  <a:pt x="1682" y="216"/>
                </a:lnTo>
                <a:close/>
              </a:path>
            </a:pathLst>
          </a:custGeom>
          <a:gradFill rotWithShape="0">
            <a:gsLst>
              <a:gs pos="0">
                <a:srgbClr val="777DEC">
                  <a:gamma/>
                  <a:tint val="66667"/>
                  <a:invGamma/>
                </a:srgbClr>
              </a:gs>
              <a:gs pos="100000">
                <a:srgbClr val="777DE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16" name="Oval 56"/>
          <p:cNvSpPr>
            <a:spLocks noChangeArrowheads="1"/>
          </p:cNvSpPr>
          <p:nvPr/>
        </p:nvSpPr>
        <p:spPr bwMode="auto">
          <a:xfrm>
            <a:off x="4489450" y="1955800"/>
            <a:ext cx="330200" cy="330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9417" name="Freeform 57"/>
          <p:cNvSpPr>
            <a:spLocks/>
          </p:cNvSpPr>
          <p:nvPr/>
        </p:nvSpPr>
        <p:spPr bwMode="auto">
          <a:xfrm>
            <a:off x="4462463" y="1028700"/>
            <a:ext cx="130175" cy="817562"/>
          </a:xfrm>
          <a:custGeom>
            <a:avLst/>
            <a:gdLst>
              <a:gd name="T0" fmla="*/ 52 w 112"/>
              <a:gd name="T1" fmla="*/ 0 h 699"/>
              <a:gd name="T2" fmla="*/ 105 w 112"/>
              <a:gd name="T3" fmla="*/ 237 h 699"/>
              <a:gd name="T4" fmla="*/ 10 w 112"/>
              <a:gd name="T5" fmla="*/ 480 h 699"/>
              <a:gd name="T6" fmla="*/ 46 w 112"/>
              <a:gd name="T7" fmla="*/ 69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699">
                <a:moveTo>
                  <a:pt x="52" y="0"/>
                </a:moveTo>
                <a:cubicBezTo>
                  <a:pt x="61" y="39"/>
                  <a:pt x="112" y="157"/>
                  <a:pt x="105" y="237"/>
                </a:cubicBezTo>
                <a:cubicBezTo>
                  <a:pt x="98" y="317"/>
                  <a:pt x="20" y="403"/>
                  <a:pt x="10" y="480"/>
                </a:cubicBezTo>
                <a:cubicBezTo>
                  <a:pt x="0" y="557"/>
                  <a:pt x="39" y="654"/>
                  <a:pt x="46" y="699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9418" name="Freeform 58"/>
          <p:cNvSpPr>
            <a:spLocks/>
          </p:cNvSpPr>
          <p:nvPr/>
        </p:nvSpPr>
        <p:spPr bwMode="auto">
          <a:xfrm>
            <a:off x="7107238" y="1028700"/>
            <a:ext cx="130175" cy="817562"/>
          </a:xfrm>
          <a:custGeom>
            <a:avLst/>
            <a:gdLst>
              <a:gd name="T0" fmla="*/ 52 w 112"/>
              <a:gd name="T1" fmla="*/ 0 h 699"/>
              <a:gd name="T2" fmla="*/ 105 w 112"/>
              <a:gd name="T3" fmla="*/ 237 h 699"/>
              <a:gd name="T4" fmla="*/ 10 w 112"/>
              <a:gd name="T5" fmla="*/ 480 h 699"/>
              <a:gd name="T6" fmla="*/ 46 w 112"/>
              <a:gd name="T7" fmla="*/ 699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" h="699">
                <a:moveTo>
                  <a:pt x="52" y="0"/>
                </a:moveTo>
                <a:cubicBezTo>
                  <a:pt x="61" y="39"/>
                  <a:pt x="112" y="157"/>
                  <a:pt x="105" y="237"/>
                </a:cubicBezTo>
                <a:cubicBezTo>
                  <a:pt x="98" y="317"/>
                  <a:pt x="20" y="403"/>
                  <a:pt x="10" y="480"/>
                </a:cubicBezTo>
                <a:cubicBezTo>
                  <a:pt x="0" y="557"/>
                  <a:pt x="39" y="654"/>
                  <a:pt x="46" y="699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9419" name="Line 59"/>
          <p:cNvSpPr>
            <a:spLocks noChangeShapeType="1"/>
          </p:cNvSpPr>
          <p:nvPr/>
        </p:nvSpPr>
        <p:spPr bwMode="auto">
          <a:xfrm>
            <a:off x="4540250" y="1085850"/>
            <a:ext cx="26447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20" name="Line 60"/>
          <p:cNvSpPr>
            <a:spLocks noChangeShapeType="1"/>
          </p:cNvSpPr>
          <p:nvPr/>
        </p:nvSpPr>
        <p:spPr bwMode="auto">
          <a:xfrm>
            <a:off x="4505325" y="1784350"/>
            <a:ext cx="26352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21" name="Line 61"/>
          <p:cNvSpPr>
            <a:spLocks noChangeShapeType="1"/>
          </p:cNvSpPr>
          <p:nvPr/>
        </p:nvSpPr>
        <p:spPr bwMode="auto">
          <a:xfrm>
            <a:off x="4540250" y="1435100"/>
            <a:ext cx="26384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9422" name="Freeform 62"/>
          <p:cNvSpPr>
            <a:spLocks/>
          </p:cNvSpPr>
          <p:nvPr/>
        </p:nvSpPr>
        <p:spPr bwMode="auto">
          <a:xfrm>
            <a:off x="4867275" y="1301750"/>
            <a:ext cx="1873250" cy="312737"/>
          </a:xfrm>
          <a:custGeom>
            <a:avLst/>
            <a:gdLst>
              <a:gd name="T0" fmla="*/ 1180 w 1180"/>
              <a:gd name="T1" fmla="*/ 182 h 197"/>
              <a:gd name="T2" fmla="*/ 964 w 1180"/>
              <a:gd name="T3" fmla="*/ 154 h 197"/>
              <a:gd name="T4" fmla="*/ 584 w 1180"/>
              <a:gd name="T5" fmla="*/ 2 h 197"/>
              <a:gd name="T6" fmla="*/ 198 w 1180"/>
              <a:gd name="T7" fmla="*/ 166 h 197"/>
              <a:gd name="T8" fmla="*/ 0 w 1180"/>
              <a:gd name="T9" fmla="*/ 18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0" h="197">
                <a:moveTo>
                  <a:pt x="1180" y="182"/>
                </a:moveTo>
                <a:cubicBezTo>
                  <a:pt x="1144" y="179"/>
                  <a:pt x="1063" y="184"/>
                  <a:pt x="964" y="154"/>
                </a:cubicBezTo>
                <a:cubicBezTo>
                  <a:pt x="865" y="124"/>
                  <a:pt x="712" y="0"/>
                  <a:pt x="584" y="2"/>
                </a:cubicBezTo>
                <a:cubicBezTo>
                  <a:pt x="456" y="4"/>
                  <a:pt x="295" y="135"/>
                  <a:pt x="198" y="166"/>
                </a:cubicBezTo>
                <a:cubicBezTo>
                  <a:pt x="101" y="197"/>
                  <a:pt x="41" y="184"/>
                  <a:pt x="0" y="188"/>
                </a:cubicBez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23" name="Rectangle 63"/>
          <p:cNvSpPr>
            <a:spLocks noChangeArrowheads="1"/>
          </p:cNvSpPr>
          <p:nvPr/>
        </p:nvSpPr>
        <p:spPr bwMode="auto">
          <a:xfrm>
            <a:off x="5664200" y="1366837"/>
            <a:ext cx="282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>
              <a:spcBef>
                <a:spcPct val="20000"/>
              </a:spcBef>
            </a:pPr>
            <a:r>
              <a:rPr lang="en-US" sz="2000" b="0"/>
              <a:t>*</a:t>
            </a:r>
          </a:p>
        </p:txBody>
      </p:sp>
      <p:sp>
        <p:nvSpPr>
          <p:cNvPr id="399424" name="Rectangle 64"/>
          <p:cNvSpPr>
            <a:spLocks noChangeArrowheads="1"/>
          </p:cNvSpPr>
          <p:nvPr/>
        </p:nvSpPr>
        <p:spPr bwMode="auto">
          <a:xfrm>
            <a:off x="5514975" y="1760537"/>
            <a:ext cx="61118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400"/>
              <a:t>Hot Spot</a:t>
            </a:r>
          </a:p>
        </p:txBody>
      </p:sp>
      <p:sp>
        <p:nvSpPr>
          <p:cNvPr id="399425" name="Rectangle 65"/>
          <p:cNvSpPr>
            <a:spLocks noChangeArrowheads="1"/>
          </p:cNvSpPr>
          <p:nvPr/>
        </p:nvSpPr>
        <p:spPr bwMode="auto">
          <a:xfrm>
            <a:off x="4581525" y="1458912"/>
            <a:ext cx="2587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400">
                <a:latin typeface="Times" pitchFamily="1" charset="0"/>
              </a:rPr>
              <a:t>I</a:t>
            </a:r>
          </a:p>
        </p:txBody>
      </p:sp>
      <p:sp>
        <p:nvSpPr>
          <p:cNvPr id="399426" name="Freeform 66"/>
          <p:cNvSpPr>
            <a:spLocks/>
          </p:cNvSpPr>
          <p:nvPr/>
        </p:nvSpPr>
        <p:spPr bwMode="auto">
          <a:xfrm>
            <a:off x="4857750" y="1816100"/>
            <a:ext cx="581025" cy="371475"/>
          </a:xfrm>
          <a:custGeom>
            <a:avLst/>
            <a:gdLst>
              <a:gd name="T0" fmla="*/ 0 w 312"/>
              <a:gd name="T1" fmla="*/ 158 h 234"/>
              <a:gd name="T2" fmla="*/ 238 w 312"/>
              <a:gd name="T3" fmla="*/ 158 h 234"/>
              <a:gd name="T4" fmla="*/ 238 w 312"/>
              <a:gd name="T5" fmla="*/ 78 h 234"/>
              <a:gd name="T6" fmla="*/ 276 w 312"/>
              <a:gd name="T7" fmla="*/ 0 h 234"/>
              <a:gd name="T8" fmla="*/ 312 w 312"/>
              <a:gd name="T9" fmla="*/ 78 h 234"/>
              <a:gd name="T10" fmla="*/ 312 w 312"/>
              <a:gd name="T11" fmla="*/ 234 h 234"/>
              <a:gd name="T12" fmla="*/ 2 w 312"/>
              <a:gd name="T13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2" h="234">
                <a:moveTo>
                  <a:pt x="0" y="158"/>
                </a:moveTo>
                <a:lnTo>
                  <a:pt x="238" y="158"/>
                </a:lnTo>
                <a:lnTo>
                  <a:pt x="238" y="78"/>
                </a:lnTo>
                <a:lnTo>
                  <a:pt x="276" y="0"/>
                </a:lnTo>
                <a:lnTo>
                  <a:pt x="312" y="78"/>
                </a:lnTo>
                <a:lnTo>
                  <a:pt x="312" y="234"/>
                </a:lnTo>
                <a:lnTo>
                  <a:pt x="2" y="234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9427" name="Oval 67"/>
          <p:cNvSpPr>
            <a:spLocks noChangeArrowheads="1"/>
          </p:cNvSpPr>
          <p:nvPr/>
        </p:nvSpPr>
        <p:spPr bwMode="auto">
          <a:xfrm>
            <a:off x="4832350" y="2038350"/>
            <a:ext cx="53975" cy="539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28" name="Oval 68"/>
          <p:cNvSpPr>
            <a:spLocks noChangeArrowheads="1"/>
          </p:cNvSpPr>
          <p:nvPr/>
        </p:nvSpPr>
        <p:spPr bwMode="auto">
          <a:xfrm>
            <a:off x="4832350" y="2159000"/>
            <a:ext cx="53975" cy="539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29" name="Rectangle 69"/>
          <p:cNvSpPr>
            <a:spLocks noChangeArrowheads="1"/>
          </p:cNvSpPr>
          <p:nvPr/>
        </p:nvSpPr>
        <p:spPr bwMode="auto">
          <a:xfrm>
            <a:off x="4467225" y="1947862"/>
            <a:ext cx="261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600"/>
              <a:t>T</a:t>
            </a:r>
          </a:p>
        </p:txBody>
      </p:sp>
      <p:sp>
        <p:nvSpPr>
          <p:cNvPr id="399430" name="Line 70"/>
          <p:cNvSpPr>
            <a:spLocks noChangeShapeType="1"/>
          </p:cNvSpPr>
          <p:nvPr/>
        </p:nvSpPr>
        <p:spPr bwMode="auto">
          <a:xfrm flipV="1">
            <a:off x="4664075" y="2041525"/>
            <a:ext cx="95250" cy="17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31" name="Freeform 71"/>
          <p:cNvSpPr>
            <a:spLocks/>
          </p:cNvSpPr>
          <p:nvPr/>
        </p:nvSpPr>
        <p:spPr bwMode="auto">
          <a:xfrm>
            <a:off x="4705350" y="831850"/>
            <a:ext cx="1758950" cy="209550"/>
          </a:xfrm>
          <a:custGeom>
            <a:avLst/>
            <a:gdLst>
              <a:gd name="T0" fmla="*/ 0 w 1108"/>
              <a:gd name="T1" fmla="*/ 128 h 132"/>
              <a:gd name="T2" fmla="*/ 0 w 1108"/>
              <a:gd name="T3" fmla="*/ 0 h 132"/>
              <a:gd name="T4" fmla="*/ 1108 w 1108"/>
              <a:gd name="T5" fmla="*/ 0 h 132"/>
              <a:gd name="T6" fmla="*/ 1108 w 1108"/>
              <a:gd name="T7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08" h="132">
                <a:moveTo>
                  <a:pt x="0" y="128"/>
                </a:moveTo>
                <a:lnTo>
                  <a:pt x="0" y="0"/>
                </a:lnTo>
                <a:lnTo>
                  <a:pt x="1108" y="0"/>
                </a:lnTo>
                <a:lnTo>
                  <a:pt x="1108" y="132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32" name="Oval 72"/>
          <p:cNvSpPr>
            <a:spLocks noChangeArrowheads="1"/>
          </p:cNvSpPr>
          <p:nvPr/>
        </p:nvSpPr>
        <p:spPr bwMode="auto">
          <a:xfrm>
            <a:off x="4978400" y="666750"/>
            <a:ext cx="330200" cy="3302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9433" name="Rectangle 73"/>
          <p:cNvSpPr>
            <a:spLocks noChangeArrowheads="1"/>
          </p:cNvSpPr>
          <p:nvPr/>
        </p:nvSpPr>
        <p:spPr bwMode="auto">
          <a:xfrm>
            <a:off x="4956175" y="658812"/>
            <a:ext cx="261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600"/>
              <a:t>V</a:t>
            </a:r>
          </a:p>
        </p:txBody>
      </p:sp>
      <p:sp>
        <p:nvSpPr>
          <p:cNvPr id="399434" name="Line 74"/>
          <p:cNvSpPr>
            <a:spLocks noChangeShapeType="1"/>
          </p:cNvSpPr>
          <p:nvPr/>
        </p:nvSpPr>
        <p:spPr bwMode="auto">
          <a:xfrm flipV="1">
            <a:off x="5153025" y="752475"/>
            <a:ext cx="95250" cy="171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35" name="Oval 75"/>
          <p:cNvSpPr>
            <a:spLocks noChangeArrowheads="1"/>
          </p:cNvSpPr>
          <p:nvPr/>
        </p:nvSpPr>
        <p:spPr bwMode="auto">
          <a:xfrm>
            <a:off x="4949825" y="803275"/>
            <a:ext cx="53975" cy="539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36" name="Oval 76"/>
          <p:cNvSpPr>
            <a:spLocks noChangeArrowheads="1"/>
          </p:cNvSpPr>
          <p:nvPr/>
        </p:nvSpPr>
        <p:spPr bwMode="auto">
          <a:xfrm>
            <a:off x="5280025" y="803275"/>
            <a:ext cx="53975" cy="539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99437" name="Rectangle 77"/>
          <p:cNvSpPr>
            <a:spLocks noChangeArrowheads="1"/>
          </p:cNvSpPr>
          <p:nvPr/>
        </p:nvSpPr>
        <p:spPr bwMode="auto">
          <a:xfrm>
            <a:off x="7469188" y="1082675"/>
            <a:ext cx="10874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>
              <a:spcBef>
                <a:spcPct val="20000"/>
              </a:spcBef>
            </a:pPr>
            <a:r>
              <a:rPr lang="en-US" sz="1600" dirty="0"/>
              <a:t>Stabilizer</a:t>
            </a:r>
          </a:p>
        </p:txBody>
      </p:sp>
      <p:sp>
        <p:nvSpPr>
          <p:cNvPr id="399438" name="Rectangle 78"/>
          <p:cNvSpPr>
            <a:spLocks noChangeArrowheads="1"/>
          </p:cNvSpPr>
          <p:nvPr/>
        </p:nvSpPr>
        <p:spPr bwMode="auto">
          <a:xfrm>
            <a:off x="7469188" y="1449387"/>
            <a:ext cx="1751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eaLnBrk="1" hangingPunct="1">
              <a:spcBef>
                <a:spcPct val="20000"/>
              </a:spcBef>
            </a:pPr>
            <a:r>
              <a:rPr lang="en-US" sz="1600"/>
              <a:t>Superconductor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62000"/>
            <a:ext cx="7848600" cy="550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9823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model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200400" y="990600"/>
            <a:ext cx="3291840" cy="142748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500" b="1" dirty="0" smtClean="0">
                <a:solidFill>
                  <a:schemeClr val="tx1"/>
                </a:solidFill>
              </a:rPr>
              <a:t>Model</a:t>
            </a:r>
          </a:p>
          <a:p>
            <a:endParaRPr lang="en-US" sz="2500" b="1" dirty="0">
              <a:solidFill>
                <a:schemeClr val="tx1"/>
              </a:solidFill>
            </a:endParaRPr>
          </a:p>
          <a:p>
            <a:endParaRPr lang="en-US" sz="2500" b="1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524000" y="1371600"/>
            <a:ext cx="1676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524000" y="1804908"/>
            <a:ext cx="1676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90730" y="990600"/>
            <a:ext cx="21018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Conductor </a:t>
            </a:r>
            <a:br>
              <a:rPr lang="en-US" sz="2000" dirty="0" smtClean="0"/>
            </a:br>
            <a:r>
              <a:rPr lang="en-US" sz="2000" dirty="0" smtClean="0"/>
              <a:t>topology/materials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284480" y="1840468"/>
            <a:ext cx="2101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Winding geometry</a:t>
            </a:r>
            <a:endParaRPr lang="en-US" sz="2000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492240" y="1087398"/>
            <a:ext cx="7467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315199" y="902732"/>
            <a:ext cx="856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NZPV</a:t>
            </a:r>
            <a:endParaRPr lang="en-US" sz="2000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492240" y="1524000"/>
            <a:ext cx="7467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335460" y="1339334"/>
            <a:ext cx="755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MQE</a:t>
            </a:r>
            <a:endParaRPr lang="en-US" sz="20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6492240" y="2133600"/>
            <a:ext cx="74676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162800" y="1948934"/>
            <a:ext cx="20970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Peak temperature  </a:t>
            </a:r>
          </a:p>
          <a:p>
            <a:r>
              <a:rPr lang="en-US" sz="2000" dirty="0" smtClean="0"/>
              <a:t>versus </a:t>
            </a:r>
            <a:r>
              <a:rPr lang="el-GR" sz="2000" dirty="0" smtClean="0"/>
              <a:t>τ</a:t>
            </a:r>
            <a:r>
              <a:rPr lang="en-US" sz="2000" baseline="-25000" dirty="0" smtClean="0"/>
              <a:t>discharge</a:t>
            </a:r>
            <a:endParaRPr lang="en-US" sz="2000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3886200" y="5895993"/>
            <a:ext cx="362868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NZPV: Normal zone propagation velocity</a:t>
            </a:r>
          </a:p>
          <a:p>
            <a:r>
              <a:rPr lang="en-US" sz="1600" dirty="0" smtClean="0"/>
              <a:t>MQE: Minimum quench energy</a:t>
            </a:r>
          </a:p>
          <a:p>
            <a:r>
              <a:rPr lang="el-GR" sz="1600" dirty="0" smtClean="0"/>
              <a:t>τ</a:t>
            </a:r>
            <a:r>
              <a:rPr lang="en-US" sz="1600" baseline="-25000" dirty="0" smtClean="0"/>
              <a:t>discharge</a:t>
            </a:r>
            <a:r>
              <a:rPr lang="en-US" sz="1600" dirty="0" smtClean="0"/>
              <a:t> : time constant of the discharge</a:t>
            </a:r>
            <a:endParaRPr lang="en-US" sz="1600" baseline="-25000" dirty="0"/>
          </a:p>
          <a:p>
            <a:endParaRPr lang="en-US" sz="1600" dirty="0"/>
          </a:p>
        </p:txBody>
      </p:sp>
      <p:pic>
        <p:nvPicPr>
          <p:cNvPr id="17" name="Picture 2" descr="C:\Users\gescamez\Dropbox\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77" r="12903" b="18613"/>
          <a:stretch/>
        </p:blipFill>
        <p:spPr bwMode="auto">
          <a:xfrm>
            <a:off x="4281955" y="1140822"/>
            <a:ext cx="2120511" cy="1124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0" y="3124438"/>
            <a:ext cx="5105400" cy="28953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196096" y="2673736"/>
            <a:ext cx="3474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Detection parameters (Voltage)</a:t>
            </a:r>
          </a:p>
          <a:p>
            <a:r>
              <a:rPr lang="en-US" sz="2000" dirty="0" smtClean="0"/>
              <a:t>Protection parameters (</a:t>
            </a:r>
            <a:r>
              <a:rPr lang="el-GR" sz="2000" dirty="0"/>
              <a:t>τ</a:t>
            </a:r>
            <a:r>
              <a:rPr lang="en-US" sz="2000" baseline="-25000" dirty="0"/>
              <a:t>discharge</a:t>
            </a:r>
            <a:r>
              <a:rPr lang="en-US" sz="2000" dirty="0"/>
              <a:t> 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cxnSp>
        <p:nvCxnSpPr>
          <p:cNvPr id="28" name="Straight Arrow Connector 27"/>
          <p:cNvCxnSpPr>
            <a:endCxn id="21" idx="2"/>
          </p:cNvCxnSpPr>
          <p:nvPr/>
        </p:nvCxnSpPr>
        <p:spPr>
          <a:xfrm flipV="1">
            <a:off x="4846320" y="2418080"/>
            <a:ext cx="0" cy="3092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277595" y="3235465"/>
            <a:ext cx="8689022" cy="2545595"/>
            <a:chOff x="277595" y="3235465"/>
            <a:chExt cx="8689022" cy="2545595"/>
          </a:xfrm>
        </p:grpSpPr>
        <p:grpSp>
          <p:nvGrpSpPr>
            <p:cNvPr id="7" name="Group 6"/>
            <p:cNvGrpSpPr/>
            <p:nvPr/>
          </p:nvGrpSpPr>
          <p:grpSpPr>
            <a:xfrm>
              <a:off x="990600" y="3235465"/>
              <a:ext cx="7976017" cy="2545595"/>
              <a:chOff x="990600" y="2767847"/>
              <a:chExt cx="7976017" cy="2545595"/>
            </a:xfrm>
          </p:grpSpPr>
          <p:pic>
            <p:nvPicPr>
              <p:cNvPr id="58" name="Picture 57"/>
              <p:cNvPicPr/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4555"/>
              <a:stretch/>
            </p:blipFill>
            <p:spPr bwMode="auto">
              <a:xfrm>
                <a:off x="5334001" y="3820985"/>
                <a:ext cx="3632616" cy="1492457"/>
              </a:xfrm>
              <a:prstGeom prst="rect">
                <a:avLst/>
              </a:prstGeom>
              <a:noFill/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990600" y="2767847"/>
                <a:ext cx="18247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YBCO Tapes</a:t>
                </a:r>
                <a:endParaRPr lang="en-US" dirty="0"/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5895119" y="3210364"/>
                <a:ext cx="23984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MgB2 conductors</a:t>
                </a:r>
                <a:endParaRPr lang="en-US" dirty="0"/>
              </a:p>
            </p:txBody>
          </p:sp>
        </p:grpSp>
        <p:pic>
          <p:nvPicPr>
            <p:cNvPr id="30" name="Picture 31" descr="02 M3-265 BS-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001"/>
            <a:stretch>
              <a:fillRect/>
            </a:stretch>
          </p:blipFill>
          <p:spPr bwMode="auto">
            <a:xfrm>
              <a:off x="1463459" y="3677982"/>
              <a:ext cx="2042254" cy="201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 Box 17"/>
            <p:cNvSpPr txBox="1">
              <a:spLocks noChangeArrowheads="1"/>
            </p:cNvSpPr>
            <p:nvPr/>
          </p:nvSpPr>
          <p:spPr bwMode="auto">
            <a:xfrm flipH="1">
              <a:off x="1780165" y="4000443"/>
              <a:ext cx="44595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 smtClean="0">
                  <a:solidFill>
                    <a:srgbClr val="000000"/>
                  </a:solidFill>
                  <a:ea typeface="SimSun"/>
                  <a:cs typeface="SimSun"/>
                </a:rPr>
                <a:t>Cu</a:t>
              </a:r>
              <a:endParaRPr lang="en-US" altLang="zh-CN" sz="1600" b="1" dirty="0">
                <a:solidFill>
                  <a:srgbClr val="000000"/>
                </a:solidFill>
                <a:ea typeface="SimSun"/>
                <a:cs typeface="SimSun"/>
              </a:endParaRPr>
            </a:p>
          </p:txBody>
        </p:sp>
        <p:sp>
          <p:nvSpPr>
            <p:cNvPr id="34" name="Text Box 18"/>
            <p:cNvSpPr txBox="1">
              <a:spLocks noChangeArrowheads="1"/>
            </p:cNvSpPr>
            <p:nvPr/>
          </p:nvSpPr>
          <p:spPr bwMode="auto">
            <a:xfrm flipH="1">
              <a:off x="1463459" y="4459774"/>
              <a:ext cx="10086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 err="1" smtClean="0">
                  <a:solidFill>
                    <a:srgbClr val="000000"/>
                  </a:solidFill>
                  <a:ea typeface="SimSun"/>
                  <a:cs typeface="SimSun"/>
                </a:rPr>
                <a:t>Hastelloy</a:t>
              </a:r>
              <a:endParaRPr lang="en-US" altLang="zh-CN" sz="1600" b="1" dirty="0">
                <a:solidFill>
                  <a:srgbClr val="000000"/>
                </a:solidFill>
                <a:ea typeface="SimSun"/>
                <a:cs typeface="SimSun"/>
              </a:endParaRPr>
            </a:p>
          </p:txBody>
        </p:sp>
        <p:sp>
          <p:nvSpPr>
            <p:cNvPr id="36" name="Text Box 17"/>
            <p:cNvSpPr txBox="1">
              <a:spLocks noChangeArrowheads="1"/>
            </p:cNvSpPr>
            <p:nvPr/>
          </p:nvSpPr>
          <p:spPr bwMode="auto">
            <a:xfrm flipH="1">
              <a:off x="1967061" y="4873535"/>
              <a:ext cx="445956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 smtClean="0">
                  <a:solidFill>
                    <a:srgbClr val="000000"/>
                  </a:solidFill>
                  <a:ea typeface="SimSun"/>
                  <a:cs typeface="SimSun"/>
                </a:rPr>
                <a:t>Cu</a:t>
              </a:r>
              <a:endParaRPr lang="en-US" altLang="zh-CN" sz="1600" b="1" dirty="0">
                <a:solidFill>
                  <a:srgbClr val="000000"/>
                </a:solidFill>
                <a:ea typeface="SimSun"/>
                <a:cs typeface="SimSun"/>
              </a:endParaRPr>
            </a:p>
          </p:txBody>
        </p:sp>
        <p:sp>
          <p:nvSpPr>
            <p:cNvPr id="38" name="Text Box 17"/>
            <p:cNvSpPr txBox="1">
              <a:spLocks noChangeArrowheads="1"/>
            </p:cNvSpPr>
            <p:nvPr/>
          </p:nvSpPr>
          <p:spPr bwMode="auto">
            <a:xfrm flipH="1">
              <a:off x="277595" y="4119326"/>
              <a:ext cx="77617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 smtClean="0">
                  <a:solidFill>
                    <a:srgbClr val="000000"/>
                  </a:solidFill>
                  <a:ea typeface="SimSun"/>
                  <a:cs typeface="SimSun"/>
                </a:rPr>
                <a:t>YBCO</a:t>
              </a:r>
              <a:endParaRPr lang="en-US" altLang="zh-CN" sz="1600" b="1" dirty="0">
                <a:solidFill>
                  <a:srgbClr val="000000"/>
                </a:solidFill>
                <a:ea typeface="SimSun"/>
                <a:cs typeface="SimSun"/>
              </a:endParaRPr>
            </a:p>
          </p:txBody>
        </p:sp>
        <p:cxnSp>
          <p:nvCxnSpPr>
            <p:cNvPr id="12" name="Straight Arrow Connector 11"/>
            <p:cNvCxnSpPr>
              <a:stCxn id="38" idx="1"/>
            </p:cNvCxnSpPr>
            <p:nvPr/>
          </p:nvCxnSpPr>
          <p:spPr>
            <a:xfrm>
              <a:off x="1053770" y="4288603"/>
              <a:ext cx="40968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116539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YBCO Tape </a:t>
            </a:r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6" name="AutoShape 16" descr="Cork"/>
          <p:cNvSpPr>
            <a:spLocks noChangeArrowheads="1"/>
          </p:cNvSpPr>
          <p:nvPr/>
        </p:nvSpPr>
        <p:spPr bwMode="auto">
          <a:xfrm>
            <a:off x="442011" y="3776209"/>
            <a:ext cx="756439" cy="486423"/>
          </a:xfrm>
          <a:prstGeom prst="cube">
            <a:avLst>
              <a:gd name="adj" fmla="val 5590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en-US" sz="1000">
              <a:solidFill>
                <a:schemeClr val="tx1"/>
              </a:solidFill>
            </a:endParaRP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442012" y="1963767"/>
            <a:ext cx="5963911" cy="2221237"/>
            <a:chOff x="1" y="2374"/>
            <a:chExt cx="4289" cy="1822"/>
          </a:xfrm>
        </p:grpSpPr>
        <p:sp>
          <p:nvSpPr>
            <p:cNvPr id="8" name="AutoShape 6" descr="Cork"/>
            <p:cNvSpPr>
              <a:spLocks noChangeArrowheads="1"/>
            </p:cNvSpPr>
            <p:nvPr/>
          </p:nvSpPr>
          <p:spPr bwMode="auto">
            <a:xfrm>
              <a:off x="12" y="3597"/>
              <a:ext cx="3238" cy="517"/>
            </a:xfrm>
            <a:prstGeom prst="cube">
              <a:avLst>
                <a:gd name="adj" fmla="val 72194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 flipH="1">
              <a:off x="2207" y="2374"/>
              <a:ext cx="705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2 </a:t>
              </a:r>
              <a:r>
                <a:rPr lang="en-US" altLang="zh-CN" sz="1600" b="1" dirty="0">
                  <a:solidFill>
                    <a:schemeClr val="tx1"/>
                  </a:solidFill>
                  <a:latin typeface="Symbol" pitchFamily="18" charset="2"/>
                  <a:ea typeface="SimSun" pitchFamily="2" charset="-122"/>
                </a:rPr>
                <a:t>m</a:t>
              </a: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m Ag</a:t>
              </a:r>
            </a:p>
          </p:txBody>
        </p:sp>
        <p:sp>
          <p:nvSpPr>
            <p:cNvPr id="10" name="AutoShape 8" descr="Granite"/>
            <p:cNvSpPr>
              <a:spLocks noChangeArrowheads="1"/>
            </p:cNvSpPr>
            <p:nvPr/>
          </p:nvSpPr>
          <p:spPr bwMode="auto">
            <a:xfrm>
              <a:off x="9" y="3341"/>
              <a:ext cx="2977" cy="607"/>
            </a:xfrm>
            <a:prstGeom prst="cube">
              <a:avLst>
                <a:gd name="adj" fmla="val 56042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12" y="3341"/>
              <a:ext cx="2607" cy="347"/>
            </a:xfrm>
            <a:prstGeom prst="cube">
              <a:avLst>
                <a:gd name="adj" fmla="val 9279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>
              <a:off x="1" y="3348"/>
              <a:ext cx="2211" cy="305"/>
            </a:xfrm>
            <a:prstGeom prst="cube">
              <a:avLst>
                <a:gd name="adj" fmla="val 89102"/>
              </a:avLst>
            </a:prstGeom>
            <a:solidFill>
              <a:srgbClr val="4D4D4D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5" descr="Bouquet"/>
            <p:cNvSpPr>
              <a:spLocks noChangeArrowheads="1"/>
            </p:cNvSpPr>
            <p:nvPr/>
          </p:nvSpPr>
          <p:spPr bwMode="auto">
            <a:xfrm>
              <a:off x="1" y="3289"/>
              <a:ext cx="1747" cy="326"/>
            </a:xfrm>
            <a:prstGeom prst="cube">
              <a:avLst>
                <a:gd name="adj" fmla="val 81838"/>
              </a:avLst>
            </a:prstGeom>
            <a:blipFill dpi="0" rotWithShape="1">
              <a:blip r:embed="rId4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6" descr="Cork"/>
            <p:cNvSpPr>
              <a:spLocks noChangeArrowheads="1"/>
            </p:cNvSpPr>
            <p:nvPr/>
          </p:nvSpPr>
          <p:spPr bwMode="auto">
            <a:xfrm>
              <a:off x="1" y="3055"/>
              <a:ext cx="1302" cy="490"/>
            </a:xfrm>
            <a:prstGeom prst="cube">
              <a:avLst>
                <a:gd name="adj" fmla="val 55907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000">
                <a:solidFill>
                  <a:schemeClr val="tx1"/>
                </a:solidFill>
              </a:endParaRPr>
            </a:p>
          </p:txBody>
        </p:sp>
        <p:sp>
          <p:nvSpPr>
            <p:cNvPr id="15" name="Text Box 17"/>
            <p:cNvSpPr txBox="1">
              <a:spLocks noChangeArrowheads="1"/>
            </p:cNvSpPr>
            <p:nvPr/>
          </p:nvSpPr>
          <p:spPr bwMode="auto">
            <a:xfrm flipH="1">
              <a:off x="556" y="2991"/>
              <a:ext cx="744" cy="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20</a:t>
              </a:r>
              <a:r>
                <a:rPr lang="en-US" altLang="zh-CN" sz="1600" b="1" dirty="0">
                  <a:solidFill>
                    <a:schemeClr val="tx1"/>
                  </a:solidFill>
                  <a:latin typeface="Symbol" pitchFamily="18" charset="2"/>
                  <a:ea typeface="SimSun" pitchFamily="2" charset="-122"/>
                </a:rPr>
                <a:t>m</a:t>
              </a: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m Cu</a:t>
              </a:r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 flipH="1">
              <a:off x="1106" y="3920"/>
              <a:ext cx="745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20</a:t>
              </a:r>
              <a:r>
                <a:rPr lang="en-US" altLang="zh-CN" sz="1600" b="1" dirty="0">
                  <a:solidFill>
                    <a:schemeClr val="tx1"/>
                  </a:solidFill>
                  <a:latin typeface="Symbol" pitchFamily="18" charset="2"/>
                  <a:ea typeface="SimSun" pitchFamily="2" charset="-122"/>
                </a:rPr>
                <a:t>m</a:t>
              </a: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m</a:t>
              </a:r>
              <a:r>
                <a:rPr lang="en-US" altLang="zh-CN" sz="1600" b="1" dirty="0">
                  <a:solidFill>
                    <a:schemeClr val="bg1"/>
                  </a:solidFill>
                  <a:ea typeface="SimSun" pitchFamily="2" charset="-122"/>
                </a:rPr>
                <a:t> </a:t>
              </a: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Cu</a:t>
              </a:r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 flipH="1">
              <a:off x="509" y="3709"/>
              <a:ext cx="2094" cy="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50</a:t>
              </a:r>
              <a:r>
                <a:rPr lang="en-US" altLang="zh-CN" sz="1600" b="1" dirty="0">
                  <a:solidFill>
                    <a:schemeClr val="tx1"/>
                  </a:solidFill>
                  <a:latin typeface="Symbol" pitchFamily="18" charset="2"/>
                  <a:ea typeface="SimSun" pitchFamily="2" charset="-122"/>
                </a:rPr>
                <a:t>m</a:t>
              </a: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m </a:t>
              </a:r>
              <a:r>
                <a:rPr lang="en-US" altLang="zh-CN" sz="1600" b="1" dirty="0" smtClean="0">
                  <a:solidFill>
                    <a:schemeClr val="tx1"/>
                  </a:solidFill>
                  <a:ea typeface="SimSun" pitchFamily="2" charset="-122"/>
                </a:rPr>
                <a:t>Nickel </a:t>
              </a:r>
              <a:r>
                <a:rPr lang="en-US" altLang="zh-CN" sz="1600" b="1" dirty="0" err="1" smtClean="0">
                  <a:solidFill>
                    <a:schemeClr val="tx1"/>
                  </a:solidFill>
                  <a:ea typeface="SimSun" pitchFamily="2" charset="-122"/>
                </a:rPr>
                <a:t>Hastelloy</a:t>
              </a:r>
              <a:r>
                <a:rPr lang="en-US" altLang="zh-CN" sz="1600" b="1" dirty="0" smtClean="0">
                  <a:solidFill>
                    <a:schemeClr val="tx1"/>
                  </a:solidFill>
                  <a:ea typeface="SimSun" pitchFamily="2" charset="-122"/>
                </a:rPr>
                <a:t> </a:t>
              </a:r>
              <a:r>
                <a:rPr lang="en-US" altLang="zh-CN" sz="1600" b="1" dirty="0">
                  <a:solidFill>
                    <a:schemeClr val="tx1"/>
                  </a:solidFill>
                  <a:ea typeface="SimSun" pitchFamily="2" charset="-122"/>
                </a:rPr>
                <a:t>substrate</a:t>
              </a:r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auto">
            <a:xfrm rot="5400000" flipH="1">
              <a:off x="1349" y="2511"/>
              <a:ext cx="876" cy="602"/>
            </a:xfrm>
            <a:custGeom>
              <a:avLst/>
              <a:gdLst>
                <a:gd name="G0" fmla="+- 14618 0 0"/>
                <a:gd name="G1" fmla="+- 18631 0 0"/>
                <a:gd name="G2" fmla="+- 8885 0 0"/>
                <a:gd name="G3" fmla="*/ 14618 1 2"/>
                <a:gd name="G4" fmla="+- G3 10800 0"/>
                <a:gd name="G5" fmla="+- 21600 14618 18631"/>
                <a:gd name="G6" fmla="+- 18631 8885 0"/>
                <a:gd name="G7" fmla="*/ G6 1 2"/>
                <a:gd name="G8" fmla="*/ 18631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631 1 2"/>
                <a:gd name="G15" fmla="+- G5 0 G4"/>
                <a:gd name="G16" fmla="+- G0 0 G4"/>
                <a:gd name="G17" fmla="*/ G2 G15 G16"/>
                <a:gd name="T0" fmla="*/ 18109 w 21600"/>
                <a:gd name="T1" fmla="*/ 0 h 21600"/>
                <a:gd name="T2" fmla="*/ 14618 w 21600"/>
                <a:gd name="T3" fmla="*/ 8885 h 21600"/>
                <a:gd name="T4" fmla="*/ 0 w 21600"/>
                <a:gd name="T5" fmla="*/ 20995 h 21600"/>
                <a:gd name="T6" fmla="*/ 9316 w 21600"/>
                <a:gd name="T7" fmla="*/ 21600 h 21600"/>
                <a:gd name="T8" fmla="*/ 18631 w 21600"/>
                <a:gd name="T9" fmla="*/ 15950 h 21600"/>
                <a:gd name="T10" fmla="*/ 21600 w 21600"/>
                <a:gd name="T11" fmla="*/ 8885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8109" y="0"/>
                  </a:moveTo>
                  <a:lnTo>
                    <a:pt x="14618" y="8885"/>
                  </a:lnTo>
                  <a:lnTo>
                    <a:pt x="17587" y="8885"/>
                  </a:lnTo>
                  <a:lnTo>
                    <a:pt x="17587" y="20390"/>
                  </a:lnTo>
                  <a:lnTo>
                    <a:pt x="0" y="20390"/>
                  </a:lnTo>
                  <a:lnTo>
                    <a:pt x="0" y="21600"/>
                  </a:lnTo>
                  <a:lnTo>
                    <a:pt x="18631" y="21600"/>
                  </a:lnTo>
                  <a:lnTo>
                    <a:pt x="18631" y="8885"/>
                  </a:lnTo>
                  <a:lnTo>
                    <a:pt x="21600" y="88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en-US" sz="1000">
                <a:solidFill>
                  <a:srgbClr val="FFFF00"/>
                </a:solidFill>
              </a:endParaRPr>
            </a:p>
          </p:txBody>
        </p:sp>
        <p:sp>
          <p:nvSpPr>
            <p:cNvPr id="19" name="AutoShape 21"/>
            <p:cNvSpPr>
              <a:spLocks noChangeArrowheads="1"/>
            </p:cNvSpPr>
            <p:nvPr/>
          </p:nvSpPr>
          <p:spPr bwMode="auto">
            <a:xfrm rot="5400000" flipH="1">
              <a:off x="1770" y="2838"/>
              <a:ext cx="638" cy="299"/>
            </a:xfrm>
            <a:custGeom>
              <a:avLst/>
              <a:gdLst>
                <a:gd name="G0" fmla="+- 14127 0 0"/>
                <a:gd name="G1" fmla="+- 18514 0 0"/>
                <a:gd name="G2" fmla="+- 7200 0 0"/>
                <a:gd name="G3" fmla="*/ 14127 1 2"/>
                <a:gd name="G4" fmla="+- G3 10800 0"/>
                <a:gd name="G5" fmla="+- 21600 1412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7864 w 21600"/>
                <a:gd name="T1" fmla="*/ 0 h 21600"/>
                <a:gd name="T2" fmla="*/ 14127 w 21600"/>
                <a:gd name="T3" fmla="*/ 7200 h 21600"/>
                <a:gd name="T4" fmla="*/ 0 w 21600"/>
                <a:gd name="T5" fmla="*/ 20842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7864" y="0"/>
                  </a:moveTo>
                  <a:lnTo>
                    <a:pt x="14127" y="7200"/>
                  </a:lnTo>
                  <a:lnTo>
                    <a:pt x="17213" y="7200"/>
                  </a:lnTo>
                  <a:lnTo>
                    <a:pt x="17213" y="20082"/>
                  </a:lnTo>
                  <a:lnTo>
                    <a:pt x="0" y="20082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en-US" sz="1000">
                <a:solidFill>
                  <a:srgbClr val="FFFF00"/>
                </a:solidFill>
              </a:endParaRPr>
            </a:p>
          </p:txBody>
        </p:sp>
        <p:sp>
          <p:nvSpPr>
            <p:cNvPr id="20" name="Text Box 22"/>
            <p:cNvSpPr txBox="1">
              <a:spLocks noChangeArrowheads="1"/>
            </p:cNvSpPr>
            <p:nvPr/>
          </p:nvSpPr>
          <p:spPr bwMode="auto">
            <a:xfrm flipH="1">
              <a:off x="2211" y="2650"/>
              <a:ext cx="2079" cy="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>
                  <a:solidFill>
                    <a:srgbClr val="006600"/>
                  </a:solidFill>
                  <a:ea typeface="SimSun" pitchFamily="2" charset="-122"/>
                </a:rPr>
                <a:t>1 </a:t>
              </a:r>
              <a:r>
                <a:rPr lang="en-US" altLang="zh-CN" sz="1600" b="1" dirty="0">
                  <a:solidFill>
                    <a:srgbClr val="006600"/>
                  </a:solidFill>
                  <a:latin typeface="Symbol" pitchFamily="18" charset="2"/>
                  <a:ea typeface="SimSun" pitchFamily="2" charset="-122"/>
                </a:rPr>
                <a:t>m</a:t>
              </a:r>
              <a:r>
                <a:rPr lang="en-US" altLang="zh-CN" sz="1600" b="1" dirty="0">
                  <a:solidFill>
                    <a:srgbClr val="006600"/>
                  </a:solidFill>
                  <a:ea typeface="SimSun" pitchFamily="2" charset="-122"/>
                </a:rPr>
                <a:t>m YBCO - HTS (epitaxial)</a:t>
              </a:r>
            </a:p>
          </p:txBody>
        </p:sp>
        <p:sp>
          <p:nvSpPr>
            <p:cNvPr id="21" name="Text Box 24"/>
            <p:cNvSpPr txBox="1">
              <a:spLocks noChangeArrowheads="1"/>
            </p:cNvSpPr>
            <p:nvPr/>
          </p:nvSpPr>
          <p:spPr bwMode="auto">
            <a:xfrm flipH="1">
              <a:off x="2747" y="2890"/>
              <a:ext cx="1037" cy="2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600" b="1" dirty="0">
                  <a:solidFill>
                    <a:srgbClr val="3366FF"/>
                  </a:solidFill>
                  <a:ea typeface="SimSun" pitchFamily="2" charset="-122"/>
                </a:rPr>
                <a:t>~ </a:t>
              </a:r>
              <a:r>
                <a:rPr lang="en-US" altLang="zh-CN" sz="1600" b="1" dirty="0" smtClean="0">
                  <a:solidFill>
                    <a:srgbClr val="3366FF"/>
                  </a:solidFill>
                  <a:ea typeface="SimSun" pitchFamily="2" charset="-122"/>
                </a:rPr>
                <a:t>50 </a:t>
              </a:r>
              <a:r>
                <a:rPr lang="en-US" altLang="zh-CN" sz="1600" b="1" dirty="0">
                  <a:solidFill>
                    <a:srgbClr val="3366FF"/>
                  </a:solidFill>
                  <a:ea typeface="SimSun" pitchFamily="2" charset="-122"/>
                </a:rPr>
                <a:t>nm </a:t>
              </a:r>
              <a:r>
                <a:rPr lang="en-US" altLang="zh-CN" sz="1600" b="1" dirty="0" smtClean="0">
                  <a:solidFill>
                    <a:srgbClr val="3366FF"/>
                  </a:solidFill>
                  <a:ea typeface="SimSun" pitchFamily="2" charset="-122"/>
                </a:rPr>
                <a:t>Buffer</a:t>
              </a:r>
              <a:endParaRPr lang="en-US" altLang="zh-CN" sz="1600" b="1" dirty="0">
                <a:solidFill>
                  <a:srgbClr val="3366FF"/>
                </a:solidFill>
                <a:ea typeface="SimSun" pitchFamily="2" charset="-122"/>
              </a:endParaRPr>
            </a:p>
          </p:txBody>
        </p:sp>
        <p:sp>
          <p:nvSpPr>
            <p:cNvPr id="22" name="AutoShape 26"/>
            <p:cNvSpPr>
              <a:spLocks noChangeArrowheads="1"/>
            </p:cNvSpPr>
            <p:nvPr/>
          </p:nvSpPr>
          <p:spPr bwMode="auto">
            <a:xfrm rot="5400000" flipH="1">
              <a:off x="2396" y="2955"/>
              <a:ext cx="327" cy="299"/>
            </a:xfrm>
            <a:custGeom>
              <a:avLst/>
              <a:gdLst>
                <a:gd name="G0" fmla="+- 14127 0 0"/>
                <a:gd name="G1" fmla="+- 18514 0 0"/>
                <a:gd name="G2" fmla="+- 7200 0 0"/>
                <a:gd name="G3" fmla="*/ 14127 1 2"/>
                <a:gd name="G4" fmla="+- G3 10800 0"/>
                <a:gd name="G5" fmla="+- 21600 14127 18514"/>
                <a:gd name="G6" fmla="+- 18514 7200 0"/>
                <a:gd name="G7" fmla="*/ G6 1 2"/>
                <a:gd name="G8" fmla="*/ 18514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8514 1 2"/>
                <a:gd name="G15" fmla="+- G5 0 G4"/>
                <a:gd name="G16" fmla="+- G0 0 G4"/>
                <a:gd name="G17" fmla="*/ G2 G15 G16"/>
                <a:gd name="T0" fmla="*/ 17864 w 21600"/>
                <a:gd name="T1" fmla="*/ 0 h 21600"/>
                <a:gd name="T2" fmla="*/ 14127 w 21600"/>
                <a:gd name="T3" fmla="*/ 7200 h 21600"/>
                <a:gd name="T4" fmla="*/ 0 w 21600"/>
                <a:gd name="T5" fmla="*/ 20842 h 21600"/>
                <a:gd name="T6" fmla="*/ 9257 w 21600"/>
                <a:gd name="T7" fmla="*/ 21600 h 21600"/>
                <a:gd name="T8" fmla="*/ 18514 w 21600"/>
                <a:gd name="T9" fmla="*/ 15000 h 21600"/>
                <a:gd name="T10" fmla="*/ 21600 w 21600"/>
                <a:gd name="T11" fmla="*/ 7200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7864" y="0"/>
                  </a:moveTo>
                  <a:lnTo>
                    <a:pt x="14127" y="7200"/>
                  </a:lnTo>
                  <a:lnTo>
                    <a:pt x="17213" y="7200"/>
                  </a:lnTo>
                  <a:lnTo>
                    <a:pt x="17213" y="20082"/>
                  </a:lnTo>
                  <a:lnTo>
                    <a:pt x="0" y="20082"/>
                  </a:lnTo>
                  <a:lnTo>
                    <a:pt x="0" y="21600"/>
                  </a:lnTo>
                  <a:lnTo>
                    <a:pt x="18514" y="21600"/>
                  </a:lnTo>
                  <a:lnTo>
                    <a:pt x="18514" y="7200"/>
                  </a:lnTo>
                  <a:lnTo>
                    <a:pt x="21600" y="720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anchor="ctr"/>
            <a:lstStyle/>
            <a:p>
              <a:pPr algn="ctr"/>
              <a:endParaRPr lang="en-US" sz="1000">
                <a:solidFill>
                  <a:srgbClr val="FFFF00"/>
                </a:solidFill>
              </a:endParaRPr>
            </a:p>
          </p:txBody>
        </p:sp>
      </p:grpSp>
      <p:pic>
        <p:nvPicPr>
          <p:cNvPr id="23" name="Picture 31" descr="02 M3-265 BS-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1"/>
          <a:stretch>
            <a:fillRect/>
          </a:stretch>
        </p:blipFill>
        <p:spPr bwMode="auto">
          <a:xfrm>
            <a:off x="6863123" y="2270372"/>
            <a:ext cx="2042254" cy="201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Line 32"/>
          <p:cNvSpPr>
            <a:spLocks noChangeShapeType="1"/>
          </p:cNvSpPr>
          <p:nvPr/>
        </p:nvSpPr>
        <p:spPr bwMode="auto">
          <a:xfrm>
            <a:off x="5284998" y="3840747"/>
            <a:ext cx="67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Line 33"/>
          <p:cNvSpPr>
            <a:spLocks noChangeShapeType="1"/>
          </p:cNvSpPr>
          <p:nvPr/>
        </p:nvSpPr>
        <p:spPr bwMode="auto">
          <a:xfrm flipH="1">
            <a:off x="4997661" y="3840746"/>
            <a:ext cx="287337" cy="28995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Line 34"/>
          <p:cNvSpPr>
            <a:spLocks noChangeShapeType="1"/>
          </p:cNvSpPr>
          <p:nvPr/>
        </p:nvSpPr>
        <p:spPr bwMode="auto">
          <a:xfrm flipV="1">
            <a:off x="5284998" y="3291472"/>
            <a:ext cx="0" cy="555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Text Box 35"/>
          <p:cNvSpPr txBox="1">
            <a:spLocks noChangeArrowheads="1"/>
          </p:cNvSpPr>
          <p:nvPr/>
        </p:nvSpPr>
        <p:spPr bwMode="auto">
          <a:xfrm>
            <a:off x="5753311" y="3761372"/>
            <a:ext cx="3286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8" name="Text Box 36"/>
          <p:cNvSpPr txBox="1">
            <a:spLocks noChangeArrowheads="1"/>
          </p:cNvSpPr>
          <p:nvPr/>
        </p:nvSpPr>
        <p:spPr bwMode="auto">
          <a:xfrm>
            <a:off x="5161967" y="3893300"/>
            <a:ext cx="3286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29" name="Text Box 37"/>
          <p:cNvSpPr txBox="1">
            <a:spLocks noChangeArrowheads="1"/>
          </p:cNvSpPr>
          <p:nvPr/>
        </p:nvSpPr>
        <p:spPr bwMode="auto">
          <a:xfrm>
            <a:off x="4997661" y="3093034"/>
            <a:ext cx="3286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y</a:t>
            </a:r>
          </a:p>
        </p:txBody>
      </p:sp>
      <p:sp>
        <p:nvSpPr>
          <p:cNvPr id="30" name="AutoShape 16" descr="Cork"/>
          <p:cNvSpPr>
            <a:spLocks noChangeArrowheads="1"/>
          </p:cNvSpPr>
          <p:nvPr/>
        </p:nvSpPr>
        <p:spPr bwMode="auto">
          <a:xfrm>
            <a:off x="442012" y="2637940"/>
            <a:ext cx="756439" cy="486423"/>
          </a:xfrm>
          <a:prstGeom prst="cube">
            <a:avLst>
              <a:gd name="adj" fmla="val 5590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53136" y="3129668"/>
            <a:ext cx="447428" cy="95536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48630" y="2257082"/>
            <a:ext cx="0" cy="3357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utoShape 28"/>
          <p:cNvSpPr>
            <a:spLocks noChangeArrowheads="1"/>
          </p:cNvSpPr>
          <p:nvPr/>
        </p:nvSpPr>
        <p:spPr bwMode="auto">
          <a:xfrm>
            <a:off x="6334846" y="2587262"/>
            <a:ext cx="333375" cy="1295400"/>
          </a:xfrm>
          <a:prstGeom prst="upDownArrow">
            <a:avLst>
              <a:gd name="adj1" fmla="val 50000"/>
              <a:gd name="adj2" fmla="val 77714"/>
            </a:avLst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4" name="Text Box 29"/>
          <p:cNvSpPr txBox="1">
            <a:spLocks noChangeArrowheads="1"/>
          </p:cNvSpPr>
          <p:nvPr/>
        </p:nvSpPr>
        <p:spPr bwMode="auto">
          <a:xfrm rot="16200000">
            <a:off x="5719180" y="3027506"/>
            <a:ext cx="10620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&lt; 0.1 mm</a:t>
            </a:r>
          </a:p>
        </p:txBody>
      </p:sp>
      <p:sp>
        <p:nvSpPr>
          <p:cNvPr id="35" name="Text Box 17"/>
          <p:cNvSpPr txBox="1">
            <a:spLocks noChangeArrowheads="1"/>
          </p:cNvSpPr>
          <p:nvPr/>
        </p:nvSpPr>
        <p:spPr bwMode="auto">
          <a:xfrm flipH="1">
            <a:off x="7179829" y="2592833"/>
            <a:ext cx="1035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1600" b="1" dirty="0">
                <a:solidFill>
                  <a:srgbClr val="000000"/>
                </a:solidFill>
                <a:ea typeface="SimSun"/>
                <a:cs typeface="SimSun"/>
              </a:rPr>
              <a:t>20</a:t>
            </a:r>
            <a:r>
              <a:rPr lang="en-US" altLang="zh-CN" sz="1600" b="1" dirty="0">
                <a:solidFill>
                  <a:srgbClr val="000000"/>
                </a:solidFill>
                <a:latin typeface="Symbol" pitchFamily="18" charset="2"/>
                <a:ea typeface="SimSun"/>
                <a:cs typeface="SimSun"/>
              </a:rPr>
              <a:t>m</a:t>
            </a:r>
            <a:r>
              <a:rPr lang="en-US" altLang="zh-CN" sz="1600" b="1" dirty="0">
                <a:solidFill>
                  <a:srgbClr val="000000"/>
                </a:solidFill>
                <a:ea typeface="SimSun"/>
                <a:cs typeface="SimSun"/>
              </a:rPr>
              <a:t>m Cu</a:t>
            </a: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 flipH="1">
            <a:off x="6863123" y="3052164"/>
            <a:ext cx="1668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1600" b="1" dirty="0">
                <a:solidFill>
                  <a:srgbClr val="000000"/>
                </a:solidFill>
                <a:ea typeface="SimSun"/>
                <a:cs typeface="SimSun"/>
              </a:rPr>
              <a:t>50</a:t>
            </a:r>
            <a:r>
              <a:rPr lang="en-US" altLang="zh-CN" sz="1600" b="1" dirty="0">
                <a:solidFill>
                  <a:srgbClr val="000000"/>
                </a:solidFill>
                <a:latin typeface="Symbol" pitchFamily="18" charset="2"/>
                <a:ea typeface="SimSun"/>
                <a:cs typeface="SimSun"/>
              </a:rPr>
              <a:t>m</a:t>
            </a:r>
            <a:r>
              <a:rPr lang="en-US" altLang="zh-CN" sz="1600" b="1" dirty="0">
                <a:solidFill>
                  <a:srgbClr val="000000"/>
                </a:solidFill>
                <a:ea typeface="SimSun"/>
                <a:cs typeface="SimSun"/>
              </a:rPr>
              <a:t>m </a:t>
            </a:r>
            <a:r>
              <a:rPr lang="en-US" altLang="zh-CN" sz="1600" b="1" dirty="0" err="1">
                <a:solidFill>
                  <a:srgbClr val="000000"/>
                </a:solidFill>
                <a:ea typeface="SimSun"/>
                <a:cs typeface="SimSun"/>
              </a:rPr>
              <a:t>Hastelloy</a:t>
            </a:r>
            <a:endParaRPr lang="en-US" altLang="zh-CN" sz="1600" b="1" dirty="0">
              <a:solidFill>
                <a:srgbClr val="000000"/>
              </a:solidFill>
              <a:ea typeface="SimSun"/>
              <a:cs typeface="SimSun"/>
            </a:endParaRPr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 flipH="1">
            <a:off x="7366725" y="3465925"/>
            <a:ext cx="1035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1600" b="1" dirty="0">
                <a:solidFill>
                  <a:srgbClr val="000000"/>
                </a:solidFill>
                <a:ea typeface="SimSun"/>
                <a:cs typeface="SimSun"/>
              </a:rPr>
              <a:t>20</a:t>
            </a:r>
            <a:r>
              <a:rPr lang="en-US" altLang="zh-CN" sz="1600" b="1" dirty="0">
                <a:solidFill>
                  <a:srgbClr val="000000"/>
                </a:solidFill>
                <a:latin typeface="Symbol" pitchFamily="18" charset="2"/>
                <a:ea typeface="SimSun"/>
                <a:cs typeface="SimSun"/>
              </a:rPr>
              <a:t>m</a:t>
            </a:r>
            <a:r>
              <a:rPr lang="en-US" altLang="zh-CN" sz="1600" b="1" dirty="0">
                <a:solidFill>
                  <a:srgbClr val="000000"/>
                </a:solidFill>
                <a:ea typeface="SimSun"/>
                <a:cs typeface="SimSun"/>
              </a:rPr>
              <a:t>m Cu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-14302" y="1895569"/>
            <a:ext cx="1829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Kapton</a:t>
            </a:r>
            <a:r>
              <a:rPr lang="en-US" dirty="0" smtClean="0"/>
              <a:t> Insulation</a:t>
            </a:r>
          </a:p>
        </p:txBody>
      </p:sp>
    </p:spTree>
    <p:extLst>
      <p:ext uri="{BB962C8B-B14F-4D97-AF65-F5344CB8AC3E}">
        <p14:creationId xmlns:p14="http://schemas.microsoft.com/office/powerpoint/2010/main" val="40277609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21618</TotalTime>
  <Words>1074</Words>
  <Application>Microsoft Office PowerPoint</Application>
  <PresentationFormat>On-screen Show (4:3)</PresentationFormat>
  <Paragraphs>372</Paragraphs>
  <Slides>33</Slides>
  <Notes>3</Notes>
  <HiddenSlides>0</HiddenSlides>
  <MMClips>2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MS Mincho</vt:lpstr>
      <vt:lpstr>SimSun</vt:lpstr>
      <vt:lpstr>Arial</vt:lpstr>
      <vt:lpstr>Calibri</vt:lpstr>
      <vt:lpstr>Cambria</vt:lpstr>
      <vt:lpstr>Cambria Math</vt:lpstr>
      <vt:lpstr>Symbol</vt:lpstr>
      <vt:lpstr>Times</vt:lpstr>
      <vt:lpstr>Times New Roman</vt:lpstr>
      <vt:lpstr>Office Theme</vt:lpstr>
      <vt:lpstr>Microsoft Excel Chart</vt:lpstr>
      <vt:lpstr>Microsoft Equation 3.0</vt:lpstr>
      <vt:lpstr>PowerPoint Presentation</vt:lpstr>
      <vt:lpstr>NASA’s Distributed Propulsion Aircraft</vt:lpstr>
      <vt:lpstr>Distributed Propulsion – LH2 Cooling Network</vt:lpstr>
      <vt:lpstr>Project Objectives</vt:lpstr>
      <vt:lpstr>Sizing Model “Amber” Version 0.9</vt:lpstr>
      <vt:lpstr>Winding Geometry</vt:lpstr>
      <vt:lpstr>Quench in Superconductors</vt:lpstr>
      <vt:lpstr>Quench model</vt:lpstr>
      <vt:lpstr>YBCO Tape Configuration</vt:lpstr>
      <vt:lpstr>Electrical Properties</vt:lpstr>
      <vt:lpstr>Flux and Temperature Distribution in Superconducting Machine</vt:lpstr>
      <vt:lpstr>YBCO Layer Critical Current </vt:lpstr>
      <vt:lpstr>YBCO Jc Dependence on Field Direction</vt:lpstr>
      <vt:lpstr>Electrical Equivalent Properties</vt:lpstr>
      <vt:lpstr>Equivalent Thermal Properties</vt:lpstr>
      <vt:lpstr>Thermal conductivities</vt:lpstr>
      <vt:lpstr>Equivalent Heat Capacity</vt:lpstr>
      <vt:lpstr>COMSOL Computational Model</vt:lpstr>
      <vt:lpstr>Magnetic Flux Density Distribution</vt:lpstr>
      <vt:lpstr>Coil heat source</vt:lpstr>
      <vt:lpstr>Thermal model</vt:lpstr>
      <vt:lpstr>Example of Quench Simulation at 77 K </vt:lpstr>
      <vt:lpstr>Normal Zone Propagation Velocity</vt:lpstr>
      <vt:lpstr>Quench detection</vt:lpstr>
      <vt:lpstr>Example of Quench Simulations</vt:lpstr>
      <vt:lpstr>Minimum Quench Energy</vt:lpstr>
      <vt:lpstr>Temperature Profiles for Different Discharge </vt:lpstr>
      <vt:lpstr>Impact of Detection Threshold on Peak Temp.</vt:lpstr>
      <vt:lpstr>Impact of I/Ic on the Discharge Time Constant</vt:lpstr>
      <vt:lpstr>Peak Temperature vs. Je</vt:lpstr>
      <vt:lpstr>Influence of Copper Content on Coil Performance</vt:lpstr>
      <vt:lpstr>Influence of Copper Content on Coil Performance (40K)</vt:lpstr>
      <vt:lpstr>Summary and Perspectives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Membership Committee</dc:title>
  <dc:creator>Joe Campbell</dc:creator>
  <cp:lastModifiedBy>Philippe J Masson</cp:lastModifiedBy>
  <cp:revision>862</cp:revision>
  <dcterms:created xsi:type="dcterms:W3CDTF">2000-06-09T06:44:48Z</dcterms:created>
  <dcterms:modified xsi:type="dcterms:W3CDTF">2013-10-10T12:44:02Z</dcterms:modified>
</cp:coreProperties>
</file>