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67" r:id="rId2"/>
    <p:sldId id="266" r:id="rId3"/>
    <p:sldId id="257" r:id="rId4"/>
    <p:sldId id="258" r:id="rId5"/>
    <p:sldId id="259" r:id="rId6"/>
    <p:sldId id="265" r:id="rId7"/>
    <p:sldId id="261" r:id="rId8"/>
    <p:sldId id="262" r:id="rId9"/>
    <p:sldId id="273" r:id="rId10"/>
    <p:sldId id="264" r:id="rId11"/>
    <p:sldId id="260" r:id="rId12"/>
    <p:sldId id="263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83" autoAdjust="0"/>
  </p:normalViewPr>
  <p:slideViewPr>
    <p:cSldViewPr snapToGrid="0" snapToObjects="1">
      <p:cViewPr varScale="1">
        <p:scale>
          <a:sx n="86" d="100"/>
          <a:sy n="86" d="100"/>
        </p:scale>
        <p:origin x="128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5C6ED-CB35-466A-B937-97145BE2EFAF}" type="datetimeFigureOut">
              <a:rPr lang="en-GB" smtClean="0"/>
              <a:t>09/10/2013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14D6-CAD7-4A4E-A948-09F0142FE8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394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png"/><Relationship Id="rId5" Type="http://schemas.openxmlformats.org/officeDocument/2006/relationships/image" Target="../media/image24.png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136870"/>
            <a:ext cx="8265984" cy="18263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Experiment Proposal to quantify the thermal response of superconducting cables to pulse heat loads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950921"/>
            <a:ext cx="6629400" cy="1066688"/>
          </a:xfrm>
        </p:spPr>
        <p:txBody>
          <a:bodyPr/>
          <a:lstStyle/>
          <a:p>
            <a:r>
              <a:rPr lang="en-GB" dirty="0" smtClean="0"/>
              <a:t>CHATS workshop 2013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CHATS workshop Boston 09-11 October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1800" y="4802652"/>
            <a:ext cx="8265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Tiemo</a:t>
            </a:r>
            <a:r>
              <a:rPr lang="en-GB" dirty="0" smtClean="0"/>
              <a:t> </a:t>
            </a:r>
            <a:r>
              <a:rPr lang="en-GB" dirty="0" smtClean="0"/>
              <a:t>Winkler		Rob van </a:t>
            </a:r>
            <a:r>
              <a:rPr lang="en-GB" dirty="0" err="1" smtClean="0"/>
              <a:t>Weelderen</a:t>
            </a:r>
            <a:r>
              <a:rPr lang="en-GB" dirty="0" smtClean="0"/>
              <a:t>	Marcel </a:t>
            </a:r>
            <a:r>
              <a:rPr lang="en-GB" dirty="0" err="1" smtClean="0"/>
              <a:t>ter</a:t>
            </a:r>
            <a:r>
              <a:rPr lang="en-GB" dirty="0" smtClean="0"/>
              <a:t> Brake</a:t>
            </a:r>
            <a:endParaRPr lang="en-GB" dirty="0" smtClean="0"/>
          </a:p>
          <a:p>
            <a:r>
              <a:rPr lang="en-GB" dirty="0" smtClean="0"/>
              <a:t>CERN </a:t>
            </a:r>
            <a:r>
              <a:rPr lang="en-GB" dirty="0" smtClean="0"/>
              <a:t>TE-CRG-CI	CERN TE-CRG-CI	University </a:t>
            </a:r>
            <a:r>
              <a:rPr lang="en-GB" dirty="0" err="1" smtClean="0"/>
              <a:t>Twente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31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091050"/>
              </p:ext>
            </p:extLst>
          </p:nvPr>
        </p:nvGraphicFramePr>
        <p:xfrm>
          <a:off x="-536165" y="612262"/>
          <a:ext cx="7594913" cy="536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36165" y="612262"/>
                        <a:ext cx="7594913" cy="53669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8205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Zoom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47292" y="5554809"/>
                <a:ext cx="4411785" cy="598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+(1−</m:t>
                      </m:r>
                      <m:func>
                        <m:func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292" y="5554809"/>
                <a:ext cx="4411785" cy="5985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339240" y="4019460"/>
            <a:ext cx="280476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With T_0 start temperature,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t time,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tau as characteristic time,</a:t>
            </a:r>
          </a:p>
          <a:p>
            <a:r>
              <a:rPr lang="en-GB" dirty="0" err="1" smtClean="0">
                <a:solidFill>
                  <a:schemeClr val="accent6"/>
                </a:solidFill>
              </a:rPr>
              <a:t>T_eq</a:t>
            </a:r>
            <a:r>
              <a:rPr lang="en-GB" dirty="0" smtClean="0">
                <a:solidFill>
                  <a:schemeClr val="accent6"/>
                </a:solidFill>
              </a:rPr>
              <a:t> equilibrium temperature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69211" y="889686"/>
            <a:ext cx="181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514335" y="1226066"/>
                <a:ext cx="1779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GB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=10</m:t>
                      </m:r>
                      <m:r>
                        <a:rPr lang="it-IT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en-GB" b="0" i="1" smtClean="0">
                          <a:solidFill>
                            <a:srgbClr val="002060"/>
                          </a:solidFill>
                          <a:latin typeface="Cambria Math"/>
                          <a:ea typeface="Cambria Math"/>
                        </a:rPr>
                        <m:t>𝑠𝑒𝑐</m:t>
                      </m:r>
                    </m:oMath>
                  </m:oMathPara>
                </a14:m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335" y="1226066"/>
                <a:ext cx="177937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4854136" y="5647599"/>
            <a:ext cx="248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;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080537" y="5522372"/>
                <a:ext cx="937243" cy="619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it-IT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h𝐴</m:t>
                          </m:r>
                        </m:den>
                      </m:f>
                    </m:oMath>
                  </m:oMathPara>
                </a14:m>
                <a:endParaRPr lang="it-IT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537" y="5522372"/>
                <a:ext cx="937243" cy="61978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489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4D4D4D"/>
                </a:solidFill>
              </a:rPr>
              <a:t>Use a mass flow meter to determine deposited heat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Power supply</a:t>
            </a:r>
          </a:p>
          <a:p>
            <a:pPr lvl="1"/>
            <a:r>
              <a:rPr lang="en-GB" dirty="0" smtClean="0">
                <a:solidFill>
                  <a:srgbClr val="4D4D4D"/>
                </a:solidFill>
              </a:rPr>
              <a:t>change for a bipolar power supply to enable faster ramp rates</a:t>
            </a:r>
          </a:p>
          <a:p>
            <a:pPr lvl="1"/>
            <a:r>
              <a:rPr lang="en-GB" dirty="0" smtClean="0">
                <a:solidFill>
                  <a:srgbClr val="4D4D4D"/>
                </a:solidFill>
              </a:rPr>
              <a:t>Increase maximum output current for longer more homogenous ramps</a:t>
            </a:r>
          </a:p>
          <a:p>
            <a:pPr lvl="1"/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Increase sample mass to increase sensitivity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Include strain gauge in setup to measure sample pressure during cool down</a:t>
            </a:r>
          </a:p>
          <a:p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2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2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997972"/>
              </p:ext>
            </p:extLst>
          </p:nvPr>
        </p:nvGraphicFramePr>
        <p:xfrm>
          <a:off x="561975" y="438794"/>
          <a:ext cx="8020050" cy="566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1975" y="438794"/>
                        <a:ext cx="8020050" cy="566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143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8805" y="3501081"/>
            <a:ext cx="2809103" cy="1787610"/>
          </a:xfrm>
        </p:spPr>
        <p:txBody>
          <a:bodyPr>
            <a:normAutofit/>
          </a:bodyPr>
          <a:lstStyle/>
          <a:p>
            <a:r>
              <a:rPr lang="en-GB" sz="1600" dirty="0" smtClean="0">
                <a:solidFill>
                  <a:schemeClr val="accent6"/>
                </a:solidFill>
              </a:rPr>
              <a:t>Continuous ramping with 5 A/s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Sample temperature increases by 47 </a:t>
            </a:r>
            <a:r>
              <a:rPr lang="en-GB" sz="1600" dirty="0" err="1" smtClean="0">
                <a:solidFill>
                  <a:schemeClr val="accent6"/>
                </a:solidFill>
              </a:rPr>
              <a:t>mK</a:t>
            </a:r>
            <a:endParaRPr lang="en-GB" sz="1600" dirty="0" smtClean="0">
              <a:solidFill>
                <a:schemeClr val="accent6"/>
              </a:solidFill>
            </a:endParaRPr>
          </a:p>
          <a:p>
            <a:r>
              <a:rPr lang="en-GB" sz="1600" dirty="0" smtClean="0">
                <a:solidFill>
                  <a:schemeClr val="accent6"/>
                </a:solidFill>
              </a:rPr>
              <a:t>10 sec characteristic time</a:t>
            </a:r>
          </a:p>
          <a:p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742731"/>
              </p:ext>
            </p:extLst>
          </p:nvPr>
        </p:nvGraphicFramePr>
        <p:xfrm>
          <a:off x="-214184" y="629701"/>
          <a:ext cx="7473092" cy="5281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14184" y="629701"/>
                        <a:ext cx="7473092" cy="5281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8205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Zoom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" y="5452223"/>
                <a:ext cx="4411785" cy="598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+(1−</m:t>
                      </m:r>
                      <m:func>
                        <m:func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452223"/>
                <a:ext cx="4411785" cy="5985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466703" y="4019460"/>
            <a:ext cx="25702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With T_0 start temperature,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t time,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tau as characteristic time,</a:t>
            </a:r>
          </a:p>
          <a:p>
            <a:r>
              <a:rPr lang="en-GB" dirty="0" err="1" smtClean="0">
                <a:solidFill>
                  <a:schemeClr val="accent6"/>
                </a:solidFill>
              </a:rPr>
              <a:t>T_eq</a:t>
            </a:r>
            <a:r>
              <a:rPr lang="en-GB" dirty="0" smtClean="0">
                <a:solidFill>
                  <a:schemeClr val="accent6"/>
                </a:solidFill>
              </a:rPr>
              <a:t> equilibrium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21427" y="4019460"/>
                <a:ext cx="1507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=10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𝑠𝑒𝑐</m:t>
                      </m:r>
                    </m:oMath>
                  </m:oMathPara>
                </a14:m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1427" y="4019460"/>
                <a:ext cx="150752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34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552293"/>
              </p:ext>
            </p:extLst>
          </p:nvPr>
        </p:nvGraphicFramePr>
        <p:xfrm>
          <a:off x="-267811" y="383411"/>
          <a:ext cx="7596530" cy="5368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67811" y="383411"/>
                        <a:ext cx="7596530" cy="53680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8205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Zoom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0" y="5452223"/>
                <a:ext cx="4411785" cy="598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+(1−</m:t>
                      </m:r>
                      <m:func>
                        <m:func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accent6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sSub>
                        <m:sSubPr>
                          <m:ctrlP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𝑒𝑞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452223"/>
                <a:ext cx="4411785" cy="5985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705600" y="4019460"/>
            <a:ext cx="23313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With T_0 start temperature,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t time,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tau as characteristic time,</a:t>
            </a:r>
          </a:p>
          <a:p>
            <a:r>
              <a:rPr lang="en-GB" dirty="0" err="1" smtClean="0">
                <a:solidFill>
                  <a:schemeClr val="accent6"/>
                </a:solidFill>
              </a:rPr>
              <a:t>T_eq</a:t>
            </a:r>
            <a:r>
              <a:rPr lang="en-GB" dirty="0" smtClean="0">
                <a:solidFill>
                  <a:schemeClr val="accent6"/>
                </a:solidFill>
              </a:rPr>
              <a:t> equilibrium temperature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69211" y="889686"/>
            <a:ext cx="181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514335" y="1226066"/>
                <a:ext cx="1779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=10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𝑠𝑒𝑐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335" y="1226066"/>
                <a:ext cx="177937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699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3835657"/>
              </p:ext>
            </p:extLst>
          </p:nvPr>
        </p:nvGraphicFramePr>
        <p:xfrm>
          <a:off x="469572" y="752254"/>
          <a:ext cx="7611761" cy="5379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9572" y="752254"/>
                        <a:ext cx="7611761" cy="53794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Logarithmic plot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</a:t>
            </a:r>
            <a:r>
              <a:rPr lang="en-US" dirty="0" smtClean="0"/>
              <a:t>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0272610"/>
              </p:ext>
            </p:extLst>
          </p:nvPr>
        </p:nvGraphicFramePr>
        <p:xfrm>
          <a:off x="667273" y="749192"/>
          <a:ext cx="7600564" cy="5371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7273" y="749192"/>
                        <a:ext cx="7600564" cy="5371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Logarithmic plot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73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4D4D4D"/>
                </a:solidFill>
              </a:rPr>
              <a:t>Motivation: collimator setting are conservative</a:t>
            </a:r>
          </a:p>
          <a:p>
            <a:pPr marL="36576" indent="0">
              <a:buNone/>
            </a:pPr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Limiting cases between enthalpy and heat transfer limits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Idea</a:t>
            </a:r>
          </a:p>
          <a:p>
            <a:pPr marL="36576" indent="0">
              <a:buNone/>
            </a:pPr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Set-up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Proof of principle: results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75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4D4D4D"/>
                </a:solidFill>
              </a:rPr>
              <a:t>Collimation review this year at CERN revealed that settings for Beam Loss Monitors are conservative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With increasing beam energies the secondary particle showers will increase in intensity, thus trigger a beam dump earlier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Heat transfer of magnets to bath limits the beam dump trigger</a:t>
            </a:r>
          </a:p>
          <a:p>
            <a:endParaRPr lang="en-GB" dirty="0" smtClean="0">
              <a:solidFill>
                <a:srgbClr val="4D4D4D"/>
              </a:solidFill>
            </a:endParaRPr>
          </a:p>
          <a:p>
            <a:r>
              <a:rPr lang="en-GB" dirty="0" smtClean="0">
                <a:solidFill>
                  <a:srgbClr val="4D4D4D"/>
                </a:solidFill>
              </a:rPr>
              <a:t>Transient state heat transfer has to be determined</a:t>
            </a:r>
          </a:p>
          <a:p>
            <a:endParaRPr lang="en-GB" dirty="0">
              <a:solidFill>
                <a:srgbClr val="4D4D4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8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Limiting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08739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>
                <a:solidFill>
                  <a:srgbClr val="4D4D4D"/>
                </a:solidFill>
              </a:rPr>
              <a:t>Minimum quench energies (MQE) in steady-state are determined by heat transfer to the bath</a:t>
            </a:r>
          </a:p>
          <a:p>
            <a:pPr marL="448056" lvl="1" indent="0">
              <a:buNone/>
            </a:pPr>
            <a:r>
              <a:rPr lang="en-GB" sz="1800" dirty="0" smtClean="0">
                <a:solidFill>
                  <a:srgbClr val="4D4D4D"/>
                </a:solidFill>
              </a:rPr>
              <a:t>-&gt; Heat transfer is fully developed</a:t>
            </a:r>
          </a:p>
          <a:p>
            <a:endParaRPr lang="en-GB" sz="1800" dirty="0" smtClean="0">
              <a:solidFill>
                <a:srgbClr val="4D4D4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Bild 7" descr="QE_heating_time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66" r="37577"/>
          <a:stretch/>
        </p:blipFill>
        <p:spPr>
          <a:xfrm>
            <a:off x="4425371" y="2412999"/>
            <a:ext cx="4718628" cy="373155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57200" y="2648984"/>
            <a:ext cx="396817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D4D4D"/>
                </a:solidFill>
              </a:rPr>
              <a:t>MQE for very short time scales is determined by the specific heat of cable</a:t>
            </a:r>
          </a:p>
          <a:p>
            <a:pPr lvl="1"/>
            <a:r>
              <a:rPr lang="en-GB" dirty="0">
                <a:solidFill>
                  <a:srgbClr val="4D4D4D"/>
                </a:solidFill>
              </a:rPr>
              <a:t>-&gt; Heat transfer is negligible</a:t>
            </a:r>
          </a:p>
          <a:p>
            <a:pPr lvl="1"/>
            <a:endParaRPr lang="en-GB" dirty="0">
              <a:solidFill>
                <a:srgbClr val="4D4D4D"/>
              </a:solidFill>
            </a:endParaRPr>
          </a:p>
          <a:p>
            <a:r>
              <a:rPr lang="en-GB" dirty="0">
                <a:solidFill>
                  <a:srgbClr val="4D4D4D"/>
                </a:solidFill>
              </a:rPr>
              <a:t>Between these two regions:</a:t>
            </a:r>
          </a:p>
          <a:p>
            <a:pPr lvl="1"/>
            <a:r>
              <a:rPr lang="en-GB" dirty="0">
                <a:solidFill>
                  <a:srgbClr val="4D4D4D"/>
                </a:solidFill>
              </a:rPr>
              <a:t>Heat transfer is not fully established</a:t>
            </a:r>
          </a:p>
          <a:p>
            <a:pPr lvl="1"/>
            <a:r>
              <a:rPr lang="en-GB" dirty="0">
                <a:solidFill>
                  <a:srgbClr val="4D4D4D"/>
                </a:solidFill>
              </a:rPr>
              <a:t>Specific heat plays an important </a:t>
            </a:r>
            <a:r>
              <a:rPr lang="en-GB" dirty="0" smtClean="0">
                <a:solidFill>
                  <a:srgbClr val="4D4D4D"/>
                </a:solidFill>
              </a:rPr>
              <a:t>role</a:t>
            </a:r>
            <a:endParaRPr lang="en-GB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63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73936"/>
                <a:ext cx="8226854" cy="2416558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GB" dirty="0" smtClean="0">
                    <a:solidFill>
                      <a:schemeClr val="accent6"/>
                    </a:solidFill>
                  </a:rPr>
                  <a:t>Use external magnetic field to create AC losses in a sample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𝑡𝑐</m:t>
                        </m:r>
                      </m:sub>
                    </m:sSub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120</m:t>
                        </m:r>
                      </m:den>
                    </m:f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̇"/>
                                <m:ctrlPr>
                                  <a:rPr lang="it-IT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f>
                      <m:f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GB" dirty="0" smtClean="0">
                    <a:solidFill>
                      <a:schemeClr val="accent6"/>
                    </a:solidFill>
                  </a:rPr>
                  <a:t>     and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𝑡𝑎</m:t>
                        </m:r>
                      </m:sub>
                    </m:sSub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̇"/>
                                <m:ctrlPr>
                                  <a:rPr lang="it-IT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  <m:sub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∗</m:t>
                    </m:r>
                    <m:r>
                      <a:rPr lang="it-IT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f>
                      <m:fPr>
                        <m:ctrlP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it-IT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GB" dirty="0" smtClean="0">
                  <a:solidFill>
                    <a:schemeClr val="accent6"/>
                  </a:solidFill>
                </a:endParaRPr>
              </a:p>
              <a:p>
                <a:r>
                  <a:rPr lang="en-GB" dirty="0" smtClean="0">
                    <a:solidFill>
                      <a:schemeClr val="accent6"/>
                    </a:solidFill>
                  </a:rPr>
                  <a:t>With </a:t>
                </a:r>
                <a:r>
                  <a:rPr lang="en-GB" dirty="0" err="1" smtClean="0">
                    <a:solidFill>
                      <a:schemeClr val="accent6"/>
                    </a:solidFill>
                  </a:rPr>
                  <a:t>B_t</a:t>
                </a:r>
                <a:r>
                  <a:rPr lang="en-GB" dirty="0" smtClean="0">
                    <a:solidFill>
                      <a:schemeClr val="accent6"/>
                    </a:solidFill>
                  </a:rPr>
                  <a:t> magnetic field, </a:t>
                </a:r>
                <a:r>
                  <a:rPr lang="en-GB" dirty="0" err="1" smtClean="0">
                    <a:solidFill>
                      <a:schemeClr val="accent6"/>
                    </a:solidFill>
                  </a:rPr>
                  <a:t>R_c</a:t>
                </a:r>
                <a:r>
                  <a:rPr lang="en-GB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en-GB" dirty="0" err="1" smtClean="0">
                    <a:solidFill>
                      <a:schemeClr val="accent6"/>
                    </a:solidFill>
                  </a:rPr>
                  <a:t>interstrand</a:t>
                </a:r>
                <a:r>
                  <a:rPr lang="en-GB" dirty="0" smtClean="0">
                    <a:solidFill>
                      <a:schemeClr val="accent6"/>
                    </a:solidFill>
                  </a:rPr>
                  <a:t> resistance, N Number of strands, </a:t>
                </a:r>
                <a:r>
                  <a:rPr lang="en-GB" dirty="0" err="1" smtClean="0">
                    <a:solidFill>
                      <a:schemeClr val="accent6"/>
                    </a:solidFill>
                  </a:rPr>
                  <a:t>p,c,b</a:t>
                </a:r>
                <a:r>
                  <a:rPr lang="en-GB" dirty="0" smtClean="0">
                    <a:solidFill>
                      <a:schemeClr val="accent6"/>
                    </a:solidFill>
                  </a:rPr>
                  <a:t> geometrical parameters of the cable</a:t>
                </a:r>
              </a:p>
              <a:p>
                <a:endParaRPr lang="en-GB" dirty="0" smtClean="0">
                  <a:solidFill>
                    <a:schemeClr val="accent6"/>
                  </a:solidFill>
                </a:endParaRPr>
              </a:p>
              <a:p>
                <a:r>
                  <a:rPr lang="en-GB" dirty="0" smtClean="0">
                    <a:solidFill>
                      <a:schemeClr val="accent6"/>
                    </a:solidFill>
                  </a:rPr>
                  <a:t>AC losses are proportional to magnetic field change</a:t>
                </a:r>
              </a:p>
              <a:p>
                <a:r>
                  <a:rPr lang="en-GB" dirty="0" smtClean="0">
                    <a:solidFill>
                      <a:schemeClr val="accent6"/>
                    </a:solidFill>
                  </a:rPr>
                  <a:t>Constant ramping of solenoid </a:t>
                </a:r>
                <a:r>
                  <a:rPr lang="en-GB" dirty="0">
                    <a:solidFill>
                      <a:schemeClr val="accent6"/>
                    </a:solidFill>
                  </a:rPr>
                  <a:t>=</a:t>
                </a:r>
                <a:r>
                  <a:rPr lang="en-GB" dirty="0" smtClean="0">
                    <a:solidFill>
                      <a:schemeClr val="accent6"/>
                    </a:solidFill>
                  </a:rPr>
                  <a:t>&gt; constant losses in superconducting wire</a:t>
                </a:r>
              </a:p>
              <a:p>
                <a:r>
                  <a:rPr lang="en-GB" dirty="0">
                    <a:solidFill>
                      <a:schemeClr val="accent6"/>
                    </a:solidFill>
                  </a:rPr>
                  <a:t>Magnetic field change proportional to current </a:t>
                </a:r>
                <a:r>
                  <a:rPr lang="en-GB" dirty="0" smtClean="0">
                    <a:solidFill>
                      <a:schemeClr val="accent6"/>
                    </a:solidFill>
                  </a:rPr>
                  <a:t>change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73936"/>
                <a:ext cx="8226854" cy="2416558"/>
              </a:xfrm>
              <a:blipFill rotWithShape="0">
                <a:blip r:embed="rId2"/>
                <a:stretch>
                  <a:fillRect t="-3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11" y="3590493"/>
            <a:ext cx="3818236" cy="2528962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447" y="3590492"/>
            <a:ext cx="3818238" cy="252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0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Set-up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4015" y="689565"/>
            <a:ext cx="3829585" cy="32961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458097"/>
            <a:ext cx="7900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4D4D4D"/>
                </a:solidFill>
              </a:rPr>
              <a:t>Superconducting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4D4D4D"/>
                </a:solidFill>
              </a:rPr>
              <a:t>2 bare chip CERNOX in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4D4D4D"/>
                </a:solidFill>
              </a:rPr>
              <a:t>1 reference sensor in the bath</a:t>
            </a:r>
            <a:endParaRPr lang="en-GB" dirty="0">
              <a:solidFill>
                <a:srgbClr val="4D4D4D"/>
              </a:solidFill>
            </a:endParaRPr>
          </a:p>
        </p:txBody>
      </p:sp>
      <p:pic>
        <p:nvPicPr>
          <p:cNvPr id="10" name="Bild 9" descr="_DSC8641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5196" y="3985675"/>
            <a:ext cx="4637717" cy="1981695"/>
          </a:xfrm>
          <a:prstGeom prst="rect">
            <a:avLst/>
          </a:prstGeom>
        </p:spPr>
      </p:pic>
      <p:pic>
        <p:nvPicPr>
          <p:cNvPr id="11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732" y="3590492"/>
            <a:ext cx="3610464" cy="250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3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00795"/>
              </p:ext>
            </p:extLst>
          </p:nvPr>
        </p:nvGraphicFramePr>
        <p:xfrm>
          <a:off x="679621" y="604200"/>
          <a:ext cx="7863016" cy="5556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9621" y="604200"/>
                        <a:ext cx="7863016" cy="55564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143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Proof of principle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243" y="3643165"/>
            <a:ext cx="2809103" cy="1787610"/>
          </a:xfrm>
        </p:spPr>
        <p:txBody>
          <a:bodyPr>
            <a:normAutofit/>
          </a:bodyPr>
          <a:lstStyle/>
          <a:p>
            <a:r>
              <a:rPr lang="en-GB" sz="1600" dirty="0" smtClean="0">
                <a:solidFill>
                  <a:srgbClr val="4D4D4D"/>
                </a:solidFill>
              </a:rPr>
              <a:t>Continuous ramping with 5 A/s</a:t>
            </a:r>
          </a:p>
          <a:p>
            <a:r>
              <a:rPr lang="en-GB" sz="1600" dirty="0" smtClean="0">
                <a:solidFill>
                  <a:srgbClr val="4D4D4D"/>
                </a:solidFill>
              </a:rPr>
              <a:t>Sample temperature increases by 47 </a:t>
            </a:r>
            <a:r>
              <a:rPr lang="en-GB" sz="1600" dirty="0" err="1" smtClean="0">
                <a:solidFill>
                  <a:srgbClr val="4D4D4D"/>
                </a:solidFill>
              </a:rPr>
              <a:t>mK</a:t>
            </a:r>
            <a:endParaRPr lang="en-GB" sz="1600" dirty="0" smtClean="0">
              <a:solidFill>
                <a:srgbClr val="4D4D4D"/>
              </a:solidFill>
            </a:endParaRPr>
          </a:p>
          <a:p>
            <a:r>
              <a:rPr lang="en-GB" sz="1600" dirty="0" smtClean="0">
                <a:solidFill>
                  <a:srgbClr val="4D4D4D"/>
                </a:solidFill>
              </a:rPr>
              <a:t>10 sec characteristic time</a:t>
            </a:r>
          </a:p>
          <a:p>
            <a:endParaRPr lang="en-GB" sz="1600" dirty="0">
              <a:solidFill>
                <a:srgbClr val="4D4D4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64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8372464"/>
              </p:ext>
            </p:extLst>
          </p:nvPr>
        </p:nvGraphicFramePr>
        <p:xfrm>
          <a:off x="-599624" y="594772"/>
          <a:ext cx="7636477" cy="5396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Acrobat Document" r:id="rId3" imgW="8019977" imgH="5667300" progId="Acrobat.Document.11">
                  <p:embed/>
                </p:oleObj>
              </mc:Choice>
              <mc:Fallback>
                <p:oleObj name="Acrobat Document" r:id="rId3" imgW="8019977" imgH="56673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99624" y="594772"/>
                        <a:ext cx="7636477" cy="53969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8205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Zoom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84870" y="5481563"/>
                <a:ext cx="4652236" cy="506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accent6"/>
                        </a:solidFill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b="0" i="1" smtClean="0">
                        <a:solidFill>
                          <a:schemeClr val="accent6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GB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accent6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accent6"/>
                                    </a:solidFill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en-GB" b="0" i="1" smtClean="0">
                        <a:solidFill>
                          <a:schemeClr val="accent6"/>
                        </a:solidFill>
                        <a:latin typeface="Cambria Math"/>
                        <a:ea typeface="Cambria Math"/>
                      </a:rPr>
                      <m:t>+(1−</m:t>
                    </m:r>
                    <m:func>
                      <m:funcPr>
                        <m:ctrlPr>
                          <a:rPr lang="en-GB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accent6"/>
                            </a:solidFill>
                            <a:latin typeface="Cambria Math"/>
                            <a:ea typeface="Cambria Math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accent6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accent6"/>
                                    </a:solidFill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accent6"/>
                                    </a:solidFill>
                                    <a:latin typeface="Cambria Math"/>
                                    <a:ea typeface="Cambria Math"/>
                                  </a:rPr>
                                  <m:t>𝜏</m:t>
                                </m:r>
                              </m:den>
                            </m:f>
                          </m:e>
                        </m:d>
                      </m:e>
                    </m:func>
                    <m:sSub>
                      <m:sSubPr>
                        <m:ctrlPr>
                          <a:rPr lang="en-GB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6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6"/>
                            </a:solidFill>
                            <a:latin typeface="Cambria Math"/>
                            <a:ea typeface="Cambria Math"/>
                          </a:rPr>
                          <m:t>𝑒𝑞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accent6"/>
                    </a:solidFill>
                  </a:rPr>
                  <a:t>      ; 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70" y="5481563"/>
                <a:ext cx="4652236" cy="506870"/>
              </a:xfrm>
              <a:prstGeom prst="rect">
                <a:avLst/>
              </a:prstGeom>
              <a:blipFill rotWithShape="0">
                <a:blip r:embed="rId5"/>
                <a:stretch>
                  <a:fillRect r="-131" b="-481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283523" y="4031671"/>
            <a:ext cx="286047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4D4D4D"/>
                </a:solidFill>
              </a:rPr>
              <a:t>With T_0 start temperature,</a:t>
            </a:r>
          </a:p>
          <a:p>
            <a:r>
              <a:rPr lang="en-GB" dirty="0" smtClean="0">
                <a:solidFill>
                  <a:srgbClr val="4D4D4D"/>
                </a:solidFill>
              </a:rPr>
              <a:t>t time,</a:t>
            </a:r>
          </a:p>
          <a:p>
            <a:r>
              <a:rPr lang="en-GB" dirty="0" smtClean="0">
                <a:solidFill>
                  <a:srgbClr val="4D4D4D"/>
                </a:solidFill>
              </a:rPr>
              <a:t>tau as characteristic time,</a:t>
            </a:r>
          </a:p>
          <a:p>
            <a:r>
              <a:rPr lang="en-GB" dirty="0" err="1" smtClean="0">
                <a:solidFill>
                  <a:srgbClr val="4D4D4D"/>
                </a:solidFill>
              </a:rPr>
              <a:t>T_eq</a:t>
            </a:r>
            <a:r>
              <a:rPr lang="en-GB" dirty="0" smtClean="0">
                <a:solidFill>
                  <a:srgbClr val="4D4D4D"/>
                </a:solidFill>
              </a:rPr>
              <a:t> equilibrium temperature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12881" y="4301472"/>
                <a:ext cx="15075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=10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en-GB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𝑠𝑒𝑐</m:t>
                      </m:r>
                    </m:oMath>
                  </m:oMathPara>
                </a14:m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2881" y="4301472"/>
                <a:ext cx="150752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 flipH="1">
                <a:off x="3887428" y="5466049"/>
                <a:ext cx="2832866" cy="5256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h𝐴</m:t>
                          </m:r>
                        </m:den>
                      </m:f>
                    </m:oMath>
                  </m:oMathPara>
                </a14:m>
                <a:endParaRPr lang="it-IT" dirty="0">
                  <a:solidFill>
                    <a:schemeClr val="accent6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3887428" y="5466049"/>
                <a:ext cx="2832866" cy="52565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56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Generated</a:t>
            </a:r>
            <a:r>
              <a:rPr lang="de-DE" dirty="0" smtClean="0"/>
              <a:t> </a:t>
            </a:r>
            <a:r>
              <a:rPr lang="de-DE" dirty="0" err="1" smtClean="0"/>
              <a:t>heat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>
                <a:solidFill>
                  <a:srgbClr val="4D4D4D"/>
                </a:solidFill>
              </a:rPr>
              <a:t>The </a:t>
            </a:r>
            <a:r>
              <a:rPr lang="de-DE" dirty="0" err="1" smtClean="0">
                <a:solidFill>
                  <a:srgbClr val="4D4D4D"/>
                </a:solidFill>
              </a:rPr>
              <a:t>generated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heat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can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be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roughly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estimated</a:t>
            </a:r>
            <a:r>
              <a:rPr lang="de-DE" dirty="0" smtClean="0">
                <a:solidFill>
                  <a:srgbClr val="4D4D4D"/>
                </a:solidFill>
              </a:rPr>
              <a:t>.</a:t>
            </a:r>
          </a:p>
          <a:p>
            <a:endParaRPr lang="de-DE" dirty="0">
              <a:solidFill>
                <a:srgbClr val="4D4D4D"/>
              </a:solidFill>
            </a:endParaRPr>
          </a:p>
          <a:p>
            <a:r>
              <a:rPr lang="de-DE" dirty="0" err="1" smtClean="0">
                <a:solidFill>
                  <a:srgbClr val="4D4D4D"/>
                </a:solidFill>
              </a:rPr>
              <a:t>Assuming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specific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heat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of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sample </a:t>
            </a:r>
            <a:r>
              <a:rPr lang="de-DE" dirty="0" err="1" smtClean="0">
                <a:solidFill>
                  <a:srgbClr val="4D4D4D"/>
                </a:solidFill>
              </a:rPr>
              <a:t>mostly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consists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of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Helium in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voids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of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sample</a:t>
            </a:r>
          </a:p>
          <a:p>
            <a:endParaRPr lang="de-DE" dirty="0">
              <a:solidFill>
                <a:srgbClr val="4D4D4D"/>
              </a:solidFill>
            </a:endParaRPr>
          </a:p>
          <a:p>
            <a:r>
              <a:rPr lang="de-DE" dirty="0" err="1" smtClean="0">
                <a:solidFill>
                  <a:srgbClr val="4D4D4D"/>
                </a:solidFill>
              </a:rPr>
              <a:t>Using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characteristic</a:t>
            </a:r>
            <a:r>
              <a:rPr lang="de-DE" dirty="0" smtClean="0">
                <a:solidFill>
                  <a:srgbClr val="4D4D4D"/>
                </a:solidFill>
              </a:rPr>
              <a:t> time tau,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specific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heat</a:t>
            </a:r>
            <a:r>
              <a:rPr lang="de-DE" dirty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of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Helium </a:t>
            </a:r>
            <a:r>
              <a:rPr lang="de-DE" dirty="0" err="1" smtClean="0">
                <a:solidFill>
                  <a:srgbClr val="4D4D4D"/>
                </a:solidFill>
              </a:rPr>
              <a:t>voids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and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relation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between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the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steady-state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temperature</a:t>
            </a:r>
            <a:endParaRPr lang="de-DE" dirty="0" smtClean="0">
              <a:solidFill>
                <a:srgbClr val="4D4D4D"/>
              </a:solidFill>
            </a:endParaRPr>
          </a:p>
          <a:p>
            <a:endParaRPr lang="de-DE" dirty="0" smtClean="0">
              <a:solidFill>
                <a:srgbClr val="4D4D4D"/>
              </a:solidFill>
            </a:endParaRPr>
          </a:p>
          <a:p>
            <a:endParaRPr lang="de-DE" dirty="0" smtClean="0">
              <a:solidFill>
                <a:srgbClr val="4D4D4D"/>
              </a:solidFill>
            </a:endParaRPr>
          </a:p>
          <a:p>
            <a:endParaRPr lang="de-DE" dirty="0" smtClean="0">
              <a:solidFill>
                <a:srgbClr val="4D4D4D"/>
              </a:solidFill>
            </a:endParaRPr>
          </a:p>
          <a:p>
            <a:r>
              <a:rPr lang="de-DE" dirty="0" smtClean="0">
                <a:solidFill>
                  <a:srgbClr val="4D4D4D"/>
                </a:solidFill>
              </a:rPr>
              <a:t>The </a:t>
            </a:r>
            <a:r>
              <a:rPr lang="de-DE" dirty="0" err="1" smtClean="0">
                <a:solidFill>
                  <a:srgbClr val="4D4D4D"/>
                </a:solidFill>
              </a:rPr>
              <a:t>generated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heat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can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be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calculated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to</a:t>
            </a:r>
            <a:r>
              <a:rPr lang="de-DE" dirty="0" smtClean="0">
                <a:solidFill>
                  <a:srgbClr val="4D4D4D"/>
                </a:solidFill>
              </a:rPr>
              <a:t> </a:t>
            </a:r>
            <a:r>
              <a:rPr lang="de-DE" dirty="0" err="1" smtClean="0">
                <a:solidFill>
                  <a:srgbClr val="4D4D4D"/>
                </a:solidFill>
              </a:rPr>
              <a:t>be</a:t>
            </a:r>
            <a:r>
              <a:rPr lang="de-DE" dirty="0" smtClean="0">
                <a:solidFill>
                  <a:srgbClr val="4D4D4D"/>
                </a:solidFill>
              </a:rPr>
              <a:t> 0.1 mW/cm3</a:t>
            </a:r>
            <a:endParaRPr lang="de-DE" dirty="0">
              <a:solidFill>
                <a:srgbClr val="4D4D4D"/>
              </a:solidFill>
            </a:endParaRPr>
          </a:p>
          <a:p>
            <a:pPr marL="36576" indent="0">
              <a:buNone/>
            </a:pPr>
            <a:endParaRPr lang="de-DE" dirty="0">
              <a:solidFill>
                <a:srgbClr val="4D4D4D"/>
              </a:solidFill>
            </a:endParaRPr>
          </a:p>
          <a:p>
            <a:endParaRPr lang="de-DE" dirty="0" smtClean="0">
              <a:solidFill>
                <a:srgbClr val="4D4D4D"/>
              </a:solidFill>
            </a:endParaRPr>
          </a:p>
          <a:p>
            <a:endParaRPr lang="de-DE" dirty="0">
              <a:solidFill>
                <a:srgbClr val="4D4D4D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10/9/2013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CHATS workshop Boston 09-11 October 2013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93507" y="4020611"/>
                <a:ext cx="1265026" cy="549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it-IT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it-IT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3507" y="4020611"/>
                <a:ext cx="1265026" cy="54970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89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22</TotalTime>
  <Words>558</Words>
  <Application>Microsoft Office PowerPoint</Application>
  <PresentationFormat>On-screen Show (4:3)</PresentationFormat>
  <Paragraphs>156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CERN(4-3)</vt:lpstr>
      <vt:lpstr>Acrobat Document</vt:lpstr>
      <vt:lpstr>Experiment Proposal to quantify the thermal response of superconducting cables to pulse heat loads</vt:lpstr>
      <vt:lpstr>Content</vt:lpstr>
      <vt:lpstr>Motivation</vt:lpstr>
      <vt:lpstr>Limiting cases</vt:lpstr>
      <vt:lpstr>Idea</vt:lpstr>
      <vt:lpstr>Set-up</vt:lpstr>
      <vt:lpstr>Proof of principle</vt:lpstr>
      <vt:lpstr>Zoom </vt:lpstr>
      <vt:lpstr>Generated heat</vt:lpstr>
      <vt:lpstr>Zoom </vt:lpstr>
      <vt:lpstr>Conclusions</vt:lpstr>
      <vt:lpstr>PowerPoint Presentation</vt:lpstr>
      <vt:lpstr>First results</vt:lpstr>
      <vt:lpstr>Zoom </vt:lpstr>
      <vt:lpstr>Zoom </vt:lpstr>
      <vt:lpstr>Logarithmic plot</vt:lpstr>
      <vt:lpstr>Logarithmic plot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Emmanuele</cp:lastModifiedBy>
  <cp:revision>31</cp:revision>
  <dcterms:created xsi:type="dcterms:W3CDTF">2012-11-30T11:04:26Z</dcterms:created>
  <dcterms:modified xsi:type="dcterms:W3CDTF">2013-10-09T17:47:36Z</dcterms:modified>
</cp:coreProperties>
</file>