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7"/>
  </p:notesMasterIdLst>
  <p:sldIdLst>
    <p:sldId id="278" r:id="rId2"/>
    <p:sldId id="280" r:id="rId3"/>
    <p:sldId id="283" r:id="rId4"/>
    <p:sldId id="284" r:id="rId5"/>
    <p:sldId id="285" r:id="rId6"/>
    <p:sldId id="282" r:id="rId7"/>
    <p:sldId id="286" r:id="rId8"/>
    <p:sldId id="287" r:id="rId9"/>
    <p:sldId id="288" r:id="rId10"/>
    <p:sldId id="289" r:id="rId11"/>
    <p:sldId id="290" r:id="rId12"/>
    <p:sldId id="291" r:id="rId13"/>
    <p:sldId id="292" r:id="rId14"/>
    <p:sldId id="293" r:id="rId15"/>
    <p:sldId id="294" r:id="rId16"/>
    <p:sldId id="295" r:id="rId17"/>
    <p:sldId id="296" r:id="rId18"/>
    <p:sldId id="297" r:id="rId19"/>
    <p:sldId id="298" r:id="rId20"/>
    <p:sldId id="299" r:id="rId21"/>
    <p:sldId id="300" r:id="rId22"/>
    <p:sldId id="301" r:id="rId23"/>
    <p:sldId id="302" r:id="rId24"/>
    <p:sldId id="303" r:id="rId25"/>
    <p:sldId id="281"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4697" autoAdjust="0"/>
  </p:normalViewPr>
  <p:slideViewPr>
    <p:cSldViewPr>
      <p:cViewPr varScale="1">
        <p:scale>
          <a:sx n="80" d="100"/>
          <a:sy n="80" d="100"/>
        </p:scale>
        <p:origin x="-787"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8DA84C-BE0D-448A-B860-F935924DEB0C}" type="datetimeFigureOut">
              <a:rPr lang="en-US" smtClean="0"/>
              <a:pPr/>
              <a:t>10/9/2013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CB81BA9-4085-4A8C-A277-FDC6D0F131C2}" type="slidenum">
              <a:rPr lang="en-US" smtClean="0"/>
              <a:pPr/>
              <a:t>‹#›</a:t>
            </a:fld>
            <a:endParaRPr lang="en-US"/>
          </a:p>
        </p:txBody>
      </p:sp>
    </p:spTree>
    <p:extLst>
      <p:ext uri="{BB962C8B-B14F-4D97-AF65-F5344CB8AC3E}">
        <p14:creationId xmlns:p14="http://schemas.microsoft.com/office/powerpoint/2010/main" val="3381329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dirty="0" smtClean="0"/>
              <a:t>09/10/2013</a:t>
            </a:r>
            <a:endParaRPr lang="en-US" dirty="0"/>
          </a:p>
        </p:txBody>
      </p:sp>
      <p:sp>
        <p:nvSpPr>
          <p:cNvPr id="5" name="Footer Placeholder 4"/>
          <p:cNvSpPr>
            <a:spLocks noGrp="1"/>
          </p:cNvSpPr>
          <p:nvPr>
            <p:ph type="ftr" sz="quarter" idx="11"/>
          </p:nvPr>
        </p:nvSpPr>
        <p:spPr/>
        <p:txBody>
          <a:bodyPr/>
          <a:lstStyle/>
          <a:p>
            <a:r>
              <a:rPr lang="en-US" dirty="0"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09/10/2013</a:t>
            </a:r>
            <a:endParaRPr lang="en-US" dirty="0"/>
          </a:p>
        </p:txBody>
      </p:sp>
      <p:sp>
        <p:nvSpPr>
          <p:cNvPr id="5" name="Footer Placeholder 4"/>
          <p:cNvSpPr>
            <a:spLocks noGrp="1"/>
          </p:cNvSpPr>
          <p:nvPr>
            <p:ph type="ftr" sz="quarter" idx="11"/>
          </p:nvPr>
        </p:nvSpPr>
        <p:spPr/>
        <p:txBody>
          <a:bodyPr/>
          <a:lstStyle/>
          <a:p>
            <a:r>
              <a:rPr lang="en-US" dirty="0"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09/10/2013</a:t>
            </a:r>
            <a:endParaRPr lang="en-US" dirty="0"/>
          </a:p>
        </p:txBody>
      </p:sp>
      <p:sp>
        <p:nvSpPr>
          <p:cNvPr id="5" name="Footer Placeholder 4"/>
          <p:cNvSpPr>
            <a:spLocks noGrp="1"/>
          </p:cNvSpPr>
          <p:nvPr>
            <p:ph type="ftr" sz="quarter" idx="11"/>
          </p:nvPr>
        </p:nvSpPr>
        <p:spPr/>
        <p:txBody>
          <a:bodyPr/>
          <a:lstStyle/>
          <a:p>
            <a:r>
              <a:rPr lang="en-US" dirty="0"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62000"/>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dirty="0" smtClean="0"/>
              <a:t>09/10/2013</a:t>
            </a:r>
            <a:endParaRPr lang="en-US" dirty="0"/>
          </a:p>
        </p:txBody>
      </p:sp>
      <p:sp>
        <p:nvSpPr>
          <p:cNvPr id="5" name="Footer Placeholder 4"/>
          <p:cNvSpPr>
            <a:spLocks noGrp="1"/>
          </p:cNvSpPr>
          <p:nvPr>
            <p:ph type="ftr" sz="quarter" idx="11"/>
          </p:nvPr>
        </p:nvSpPr>
        <p:spPr/>
        <p:txBody>
          <a:bodyPr/>
          <a:lstStyle/>
          <a:p>
            <a:r>
              <a:rPr lang="en-US" dirty="0"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a:t>
            </a:fld>
            <a:endParaRPr lang="en-US"/>
          </a:p>
        </p:txBody>
      </p:sp>
      <p:sp>
        <p:nvSpPr>
          <p:cNvPr id="7" name="Rectangle 6"/>
          <p:cNvSpPr/>
          <p:nvPr userDrawn="1"/>
        </p:nvSpPr>
        <p:spPr>
          <a:xfrm>
            <a:off x="1295400" y="914400"/>
            <a:ext cx="6400800" cy="76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dirty="0" smtClean="0"/>
              <a:t>09/10/2013</a:t>
            </a:r>
            <a:endParaRPr lang="en-US" dirty="0"/>
          </a:p>
        </p:txBody>
      </p:sp>
      <p:sp>
        <p:nvSpPr>
          <p:cNvPr id="5" name="Footer Placeholder 4"/>
          <p:cNvSpPr>
            <a:spLocks noGrp="1"/>
          </p:cNvSpPr>
          <p:nvPr>
            <p:ph type="ftr" sz="quarter" idx="11"/>
          </p:nvPr>
        </p:nvSpPr>
        <p:spPr/>
        <p:txBody>
          <a:bodyPr/>
          <a:lstStyle/>
          <a:p>
            <a:r>
              <a:rPr lang="en-US" dirty="0"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dirty="0" smtClean="0"/>
              <a:t>09/10/2013</a:t>
            </a:r>
            <a:endParaRPr lang="en-US" dirty="0"/>
          </a:p>
        </p:txBody>
      </p:sp>
      <p:sp>
        <p:nvSpPr>
          <p:cNvPr id="6" name="Footer Placeholder 5"/>
          <p:cNvSpPr>
            <a:spLocks noGrp="1"/>
          </p:cNvSpPr>
          <p:nvPr>
            <p:ph type="ftr" sz="quarter" idx="11"/>
          </p:nvPr>
        </p:nvSpPr>
        <p:spPr/>
        <p:txBody>
          <a:bodyPr/>
          <a:lstStyle/>
          <a:p>
            <a:r>
              <a:rPr lang="en-US" dirty="0" smtClean="0"/>
              <a:t>CHATS AS 2013    Rob van Weelderen</a:t>
            </a:r>
            <a:endParaRPr lang="en-US" dirty="0"/>
          </a:p>
        </p:txBody>
      </p:sp>
      <p:sp>
        <p:nvSpPr>
          <p:cNvPr id="7" name="Slide Number Placeholder 6"/>
          <p:cNvSpPr>
            <a:spLocks noGrp="1"/>
          </p:cNvSpPr>
          <p:nvPr>
            <p:ph type="sldNum" sz="quarter" idx="12"/>
          </p:nvPr>
        </p:nvSpPr>
        <p:spPr/>
        <p:txBody>
          <a:bodyPr/>
          <a:lstStyle/>
          <a:p>
            <a:fld id="{2CC35C66-20B1-48E2-8BBE-A4DBCE6307A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dirty="0" smtClean="0"/>
              <a:t>09/10/2013</a:t>
            </a:r>
            <a:endParaRPr lang="en-US" dirty="0"/>
          </a:p>
        </p:txBody>
      </p:sp>
      <p:sp>
        <p:nvSpPr>
          <p:cNvPr id="8" name="Footer Placeholder 7"/>
          <p:cNvSpPr>
            <a:spLocks noGrp="1"/>
          </p:cNvSpPr>
          <p:nvPr>
            <p:ph type="ftr" sz="quarter" idx="11"/>
          </p:nvPr>
        </p:nvSpPr>
        <p:spPr/>
        <p:txBody>
          <a:bodyPr/>
          <a:lstStyle/>
          <a:p>
            <a:r>
              <a:rPr lang="en-US" dirty="0" smtClean="0"/>
              <a:t>CHATS AS 2013    Rob van Weelderen</a:t>
            </a:r>
            <a:endParaRPr lang="en-US" dirty="0"/>
          </a:p>
        </p:txBody>
      </p:sp>
      <p:sp>
        <p:nvSpPr>
          <p:cNvPr id="9" name="Slide Number Placeholder 8"/>
          <p:cNvSpPr>
            <a:spLocks noGrp="1"/>
          </p:cNvSpPr>
          <p:nvPr>
            <p:ph type="sldNum" sz="quarter" idx="12"/>
          </p:nvPr>
        </p:nvSpPr>
        <p:spPr/>
        <p:txBody>
          <a:bodyPr/>
          <a:lstStyle/>
          <a:p>
            <a:fld id="{2CC35C66-20B1-48E2-8BBE-A4DBCE6307A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dirty="0" smtClean="0"/>
              <a:t>09/10/2013</a:t>
            </a:r>
            <a:endParaRPr lang="en-US" dirty="0"/>
          </a:p>
        </p:txBody>
      </p:sp>
      <p:sp>
        <p:nvSpPr>
          <p:cNvPr id="4" name="Footer Placeholder 3"/>
          <p:cNvSpPr>
            <a:spLocks noGrp="1"/>
          </p:cNvSpPr>
          <p:nvPr>
            <p:ph type="ftr" sz="quarter" idx="11"/>
          </p:nvPr>
        </p:nvSpPr>
        <p:spPr/>
        <p:txBody>
          <a:bodyPr/>
          <a:lstStyle/>
          <a:p>
            <a:r>
              <a:rPr lang="en-US" dirty="0" smtClean="0"/>
              <a:t>CHATS AS 2013    Rob van Weelderen</a:t>
            </a:r>
            <a:endParaRPr lang="en-US" dirty="0"/>
          </a:p>
        </p:txBody>
      </p:sp>
      <p:sp>
        <p:nvSpPr>
          <p:cNvPr id="5" name="Slide Number Placeholder 4"/>
          <p:cNvSpPr>
            <a:spLocks noGrp="1"/>
          </p:cNvSpPr>
          <p:nvPr>
            <p:ph type="sldNum" sz="quarter" idx="12"/>
          </p:nvPr>
        </p:nvSpPr>
        <p:spPr/>
        <p:txBody>
          <a:bodyPr/>
          <a:lstStyle/>
          <a:p>
            <a:fld id="{2CC35C66-20B1-48E2-8BBE-A4DBCE6307A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dirty="0" smtClean="0"/>
              <a:t>09/10/2013</a:t>
            </a:r>
            <a:endParaRPr lang="en-US" dirty="0"/>
          </a:p>
        </p:txBody>
      </p:sp>
      <p:sp>
        <p:nvSpPr>
          <p:cNvPr id="3" name="Footer Placeholder 2"/>
          <p:cNvSpPr>
            <a:spLocks noGrp="1"/>
          </p:cNvSpPr>
          <p:nvPr>
            <p:ph type="ftr" sz="quarter" idx="11"/>
          </p:nvPr>
        </p:nvSpPr>
        <p:spPr/>
        <p:txBody>
          <a:bodyPr/>
          <a:lstStyle/>
          <a:p>
            <a:r>
              <a:rPr lang="en-US" dirty="0" smtClean="0"/>
              <a:t>CHATS AS 2013    Rob van Weelderen</a:t>
            </a:r>
            <a:endParaRPr lang="en-US" dirty="0"/>
          </a:p>
        </p:txBody>
      </p:sp>
      <p:sp>
        <p:nvSpPr>
          <p:cNvPr id="4" name="Slide Number Placeholder 3"/>
          <p:cNvSpPr>
            <a:spLocks noGrp="1"/>
          </p:cNvSpPr>
          <p:nvPr>
            <p:ph type="sldNum" sz="quarter" idx="12"/>
          </p:nvPr>
        </p:nvSpPr>
        <p:spPr/>
        <p:txBody>
          <a:bodyPr/>
          <a:lstStyle/>
          <a:p>
            <a:fld id="{2CC35C66-20B1-48E2-8BBE-A4DBCE6307A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dirty="0" smtClean="0"/>
              <a:t>09/10/2013</a:t>
            </a:r>
            <a:endParaRPr lang="en-US" dirty="0"/>
          </a:p>
        </p:txBody>
      </p:sp>
      <p:sp>
        <p:nvSpPr>
          <p:cNvPr id="6" name="Footer Placeholder 5"/>
          <p:cNvSpPr>
            <a:spLocks noGrp="1"/>
          </p:cNvSpPr>
          <p:nvPr>
            <p:ph type="ftr" sz="quarter" idx="11"/>
          </p:nvPr>
        </p:nvSpPr>
        <p:spPr/>
        <p:txBody>
          <a:bodyPr/>
          <a:lstStyle/>
          <a:p>
            <a:r>
              <a:rPr lang="en-US" dirty="0" smtClean="0"/>
              <a:t>CHATS AS 2013    Rob van Weelderen</a:t>
            </a:r>
            <a:endParaRPr lang="en-US" dirty="0"/>
          </a:p>
        </p:txBody>
      </p:sp>
      <p:sp>
        <p:nvSpPr>
          <p:cNvPr id="7" name="Slide Number Placeholder 6"/>
          <p:cNvSpPr>
            <a:spLocks noGrp="1"/>
          </p:cNvSpPr>
          <p:nvPr>
            <p:ph type="sldNum" sz="quarter" idx="12"/>
          </p:nvPr>
        </p:nvSpPr>
        <p:spPr/>
        <p:txBody>
          <a:bodyPr/>
          <a:lstStyle/>
          <a:p>
            <a:fld id="{2CC35C66-20B1-48E2-8BBE-A4DBCE6307A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dirty="0" smtClean="0"/>
              <a:t>09/10/2013</a:t>
            </a:r>
            <a:endParaRPr lang="en-US" dirty="0"/>
          </a:p>
        </p:txBody>
      </p:sp>
      <p:sp>
        <p:nvSpPr>
          <p:cNvPr id="6" name="Footer Placeholder 5"/>
          <p:cNvSpPr>
            <a:spLocks noGrp="1"/>
          </p:cNvSpPr>
          <p:nvPr>
            <p:ph type="ftr" sz="quarter" idx="11"/>
          </p:nvPr>
        </p:nvSpPr>
        <p:spPr/>
        <p:txBody>
          <a:bodyPr/>
          <a:lstStyle/>
          <a:p>
            <a:r>
              <a:rPr lang="en-US" dirty="0" smtClean="0"/>
              <a:t>CHATS AS 2013    Rob van Weelderen</a:t>
            </a:r>
            <a:endParaRPr lang="en-US" dirty="0"/>
          </a:p>
        </p:txBody>
      </p:sp>
      <p:sp>
        <p:nvSpPr>
          <p:cNvPr id="7" name="Slide Number Placeholder 6"/>
          <p:cNvSpPr>
            <a:spLocks noGrp="1"/>
          </p:cNvSpPr>
          <p:nvPr>
            <p:ph type="sldNum" sz="quarter" idx="12"/>
          </p:nvPr>
        </p:nvSpPr>
        <p:spPr/>
        <p:txBody>
          <a:bodyPr/>
          <a:lstStyle/>
          <a:p>
            <a:fld id="{2CC35C66-20B1-48E2-8BBE-A4DBCE6307A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09/10/2013</a:t>
            </a:r>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CHATS AS 2013    Rob van Weelderen</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C35C66-20B1-48E2-8BBE-A4DBCE6307A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www-dapniai.cea.fr/Page/12/Sigle-Irfu.gif"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828800"/>
            <a:ext cx="8153400" cy="1752599"/>
          </a:xfrm>
        </p:spPr>
        <p:txBody>
          <a:bodyPr>
            <a:normAutofit/>
          </a:bodyPr>
          <a:lstStyle/>
          <a:p>
            <a:pPr marL="0" indent="0" algn="ctr">
              <a:buNone/>
            </a:pPr>
            <a:r>
              <a:rPr lang="en-US" sz="4800" dirty="0" smtClean="0"/>
              <a:t>Advances in Numerical Coding of the Two Fluid </a:t>
            </a:r>
            <a:r>
              <a:rPr lang="en-US" sz="4800" dirty="0" err="1" smtClean="0"/>
              <a:t>HeII</a:t>
            </a:r>
            <a:r>
              <a:rPr lang="en-US" sz="4800" dirty="0" smtClean="0"/>
              <a:t> Model</a:t>
            </a:r>
          </a:p>
          <a:p>
            <a:pPr marL="0" indent="0">
              <a:buNone/>
            </a:pPr>
            <a:endParaRPr lang="en-US" dirty="0"/>
          </a:p>
          <a:p>
            <a:pPr marL="0" indent="0">
              <a:buNone/>
            </a:pPr>
            <a:endParaRPr lang="en-US" dirty="0"/>
          </a:p>
          <a:p>
            <a:pPr marL="0" indent="0">
              <a:buNone/>
            </a:pPr>
            <a:endParaRPr lang="en-US" dirty="0"/>
          </a:p>
          <a:p>
            <a:pPr marL="0" indent="0">
              <a:buNone/>
            </a:pPr>
            <a:endParaRPr lang="en-GB" dirty="0"/>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1</a:t>
            </a:fld>
            <a:endParaRPr lang="en-US"/>
          </a:p>
        </p:txBody>
      </p:sp>
      <p:pic>
        <p:nvPicPr>
          <p:cNvPr id="7" name="Picture 1" descr="G:\Workspaces\h\HeatTransfersinSM\heat transfer modeling in superconducting magnet\CERN-logo.jpg"/>
          <p:cNvPicPr>
            <a:picLocks noChangeAspect="1" noChangeArrowheads="1"/>
          </p:cNvPicPr>
          <p:nvPr/>
        </p:nvPicPr>
        <p:blipFill>
          <a:blip r:embed="rId2" cstate="print"/>
          <a:srcRect/>
          <a:stretch>
            <a:fillRect/>
          </a:stretch>
        </p:blipFill>
        <p:spPr bwMode="auto">
          <a:xfrm>
            <a:off x="228600" y="228600"/>
            <a:ext cx="1145102" cy="1153054"/>
          </a:xfrm>
          <a:prstGeom prst="rect">
            <a:avLst/>
          </a:prstGeom>
          <a:noFill/>
        </p:spPr>
      </p:pic>
      <p:pic>
        <p:nvPicPr>
          <p:cNvPr id="8" name="Picture 35"/>
          <p:cNvPicPr>
            <a:picLocks noChangeAspect="1" noChangeArrowheads="1"/>
          </p:cNvPicPr>
          <p:nvPr/>
        </p:nvPicPr>
        <p:blipFill>
          <a:blip r:embed="rId3" cstate="print"/>
          <a:srcRect/>
          <a:stretch>
            <a:fillRect/>
          </a:stretch>
        </p:blipFill>
        <p:spPr bwMode="auto">
          <a:xfrm>
            <a:off x="3276600" y="304800"/>
            <a:ext cx="1841500" cy="982662"/>
          </a:xfrm>
          <a:prstGeom prst="rect">
            <a:avLst/>
          </a:prstGeom>
          <a:noFill/>
          <a:ln w="9525">
            <a:noFill/>
            <a:miter lim="800000"/>
            <a:headEnd/>
            <a:tailEnd/>
          </a:ln>
        </p:spPr>
      </p:pic>
      <p:pic>
        <p:nvPicPr>
          <p:cNvPr id="9" name="Picture 30" descr="Sigle-Irfu.gif">
            <a:hlinkClick r:id="rId4" tooltip="Sigle-Irfu.gif"/>
          </p:cNvPr>
          <p:cNvPicPr>
            <a:picLocks noChangeAspect="1" noChangeArrowheads="1"/>
          </p:cNvPicPr>
          <p:nvPr/>
        </p:nvPicPr>
        <p:blipFill>
          <a:blip r:embed="rId5" cstate="print"/>
          <a:srcRect/>
          <a:stretch>
            <a:fillRect/>
          </a:stretch>
        </p:blipFill>
        <p:spPr bwMode="auto">
          <a:xfrm>
            <a:off x="7620000" y="152400"/>
            <a:ext cx="835025" cy="1465263"/>
          </a:xfrm>
          <a:prstGeom prst="rect">
            <a:avLst/>
          </a:prstGeom>
          <a:noFill/>
          <a:ln w="9525">
            <a:noFill/>
            <a:miter lim="800000"/>
            <a:headEnd/>
            <a:tailEnd/>
          </a:ln>
        </p:spPr>
      </p:pic>
      <p:sp>
        <p:nvSpPr>
          <p:cNvPr id="10" name="TextBox 9"/>
          <p:cNvSpPr txBox="1"/>
          <p:nvPr/>
        </p:nvSpPr>
        <p:spPr>
          <a:xfrm>
            <a:off x="2209800" y="3886200"/>
            <a:ext cx="4419600" cy="1477328"/>
          </a:xfrm>
          <a:prstGeom prst="rect">
            <a:avLst/>
          </a:prstGeom>
          <a:noFill/>
        </p:spPr>
        <p:txBody>
          <a:bodyPr wrap="square" rtlCol="0">
            <a:spAutoFit/>
          </a:bodyPr>
          <a:lstStyle/>
          <a:p>
            <a:r>
              <a:rPr lang="en-US" dirty="0"/>
              <a:t>Rob van Weelderen		CERN</a:t>
            </a:r>
          </a:p>
          <a:p>
            <a:r>
              <a:rPr lang="en-US" dirty="0"/>
              <a:t>Cyprien Soulaine		IMFT</a:t>
            </a:r>
          </a:p>
          <a:p>
            <a:r>
              <a:rPr lang="en-US" dirty="0"/>
              <a:t>Michel Quintard		IMFT-CNRS</a:t>
            </a:r>
          </a:p>
          <a:p>
            <a:r>
              <a:rPr lang="en-US" dirty="0" smtClean="0"/>
              <a:t>Bertrand </a:t>
            </a:r>
            <a:r>
              <a:rPr lang="en-US" dirty="0"/>
              <a:t>Baudouy		CEA-</a:t>
            </a:r>
            <a:r>
              <a:rPr lang="en-US" dirty="0" err="1"/>
              <a:t>Saclay</a:t>
            </a:r>
            <a:endParaRPr lang="en-US" dirty="0"/>
          </a:p>
          <a:p>
            <a:r>
              <a:rPr lang="en-US" dirty="0" err="1"/>
              <a:t>Hervé</a:t>
            </a:r>
            <a:r>
              <a:rPr lang="en-US" dirty="0"/>
              <a:t> Allain		</a:t>
            </a:r>
            <a:r>
              <a:rPr lang="en-US" dirty="0" smtClean="0"/>
              <a:t>non-affiliated</a:t>
            </a:r>
            <a:endParaRPr lang="en-US" dirty="0"/>
          </a:p>
        </p:txBody>
      </p:sp>
    </p:spTree>
    <p:extLst>
      <p:ext uri="{BB962C8B-B14F-4D97-AF65-F5344CB8AC3E}">
        <p14:creationId xmlns:p14="http://schemas.microsoft.com/office/powerpoint/2010/main" val="4062571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991600" cy="762000"/>
          </a:xfrm>
        </p:spPr>
        <p:txBody>
          <a:bodyPr>
            <a:normAutofit fontScale="90000"/>
          </a:bodyPr>
          <a:lstStyle/>
          <a:p>
            <a:r>
              <a:rPr lang="en-US" dirty="0" smtClean="0"/>
              <a:t>Solutions and problems encountered (1/</a:t>
            </a:r>
            <a:endParaRPr lang="en-GB" dirty="0"/>
          </a:p>
        </p:txBody>
      </p:sp>
      <p:sp>
        <p:nvSpPr>
          <p:cNvPr id="3" name="Content Placeholder 2"/>
          <p:cNvSpPr>
            <a:spLocks noGrp="1"/>
          </p:cNvSpPr>
          <p:nvPr>
            <p:ph idx="1"/>
          </p:nvPr>
        </p:nvSpPr>
        <p:spPr>
          <a:xfrm>
            <a:off x="228600" y="1143000"/>
            <a:ext cx="8763000" cy="5181600"/>
          </a:xfrm>
        </p:spPr>
        <p:txBody>
          <a:bodyPr/>
          <a:lstStyle/>
          <a:p>
            <a:pPr marL="0" indent="0">
              <a:buNone/>
            </a:pPr>
            <a:r>
              <a:rPr lang="en-US" dirty="0" smtClean="0">
                <a:solidFill>
                  <a:srgbClr val="0070C0"/>
                </a:solidFill>
              </a:rPr>
              <a:t>Segregated </a:t>
            </a:r>
            <a:r>
              <a:rPr lang="en-US" dirty="0">
                <a:solidFill>
                  <a:srgbClr val="0070C0"/>
                </a:solidFill>
              </a:rPr>
              <a:t>approach</a:t>
            </a:r>
            <a:r>
              <a:rPr lang="en-US" dirty="0"/>
              <a:t>: and extension of the </a:t>
            </a:r>
            <a:r>
              <a:rPr lang="en-US" i="1" dirty="0" smtClean="0"/>
              <a:t>Pressure </a:t>
            </a:r>
            <a:r>
              <a:rPr lang="en-US" i="1" dirty="0"/>
              <a:t>Implicit Operator Splitting (PISO)” </a:t>
            </a:r>
            <a:r>
              <a:rPr lang="en-US" dirty="0"/>
              <a:t>algorithm by </a:t>
            </a:r>
            <a:r>
              <a:rPr lang="en-US" dirty="0" err="1"/>
              <a:t>Issa</a:t>
            </a:r>
            <a:r>
              <a:rPr lang="en-US" dirty="0"/>
              <a:t> (1985) to </a:t>
            </a:r>
            <a:r>
              <a:rPr lang="en-US" dirty="0">
                <a:solidFill>
                  <a:srgbClr val="00B050"/>
                </a:solidFill>
              </a:rPr>
              <a:t>“</a:t>
            </a:r>
            <a:r>
              <a:rPr lang="en-US" dirty="0" smtClean="0">
                <a:solidFill>
                  <a:srgbClr val="00B050"/>
                </a:solidFill>
              </a:rPr>
              <a:t>Super-PISO”. </a:t>
            </a:r>
            <a:r>
              <a:rPr lang="en-US" dirty="0" smtClean="0"/>
              <a:t>The </a:t>
            </a:r>
            <a:r>
              <a:rPr lang="en-US" dirty="0"/>
              <a:t>Pressure equation is directly derived from total mass balance and both momentum equations. Its at the core of </a:t>
            </a:r>
            <a:r>
              <a:rPr lang="en-US" i="1" dirty="0" err="1">
                <a:solidFill>
                  <a:srgbClr val="0070C0"/>
                </a:solidFill>
              </a:rPr>
              <a:t>HeII</a:t>
            </a:r>
            <a:r>
              <a:rPr lang="en-US" dirty="0" err="1">
                <a:solidFill>
                  <a:srgbClr val="0070C0"/>
                </a:solidFill>
              </a:rPr>
              <a:t>FOAM</a:t>
            </a:r>
            <a:r>
              <a:rPr lang="en-US" dirty="0"/>
              <a:t>, the code developed using </a:t>
            </a:r>
            <a:r>
              <a:rPr lang="en-US" dirty="0" err="1"/>
              <a:t>OpenFOAM</a:t>
            </a:r>
            <a:r>
              <a:rPr lang="en-US" dirty="0" smtClean="0"/>
              <a:t>®.</a:t>
            </a:r>
          </a:p>
          <a:p>
            <a:pPr marL="0" indent="0">
              <a:buNone/>
            </a:pPr>
            <a:endParaRPr lang="en-US" dirty="0"/>
          </a:p>
          <a:p>
            <a:pPr marL="0" indent="0">
              <a:buNone/>
            </a:pPr>
            <a:r>
              <a:rPr lang="en-US" sz="2400" dirty="0" smtClean="0">
                <a:solidFill>
                  <a:srgbClr val="00B050"/>
                </a:solidFill>
                <a:sym typeface="Wingdings" panose="05000000000000000000" pitchFamily="2" charset="2"/>
              </a:rPr>
              <a:t> </a:t>
            </a:r>
            <a:r>
              <a:rPr lang="en-US" sz="2400" dirty="0" smtClean="0">
                <a:solidFill>
                  <a:srgbClr val="00B050"/>
                </a:solidFill>
              </a:rPr>
              <a:t>Details in “</a:t>
            </a:r>
            <a:r>
              <a:rPr lang="en-US" sz="2400" i="1" dirty="0" smtClean="0">
                <a:solidFill>
                  <a:srgbClr val="00B050"/>
                </a:solidFill>
              </a:rPr>
              <a:t>A PISO-like algorithm to simulate superfluid helium flow with the two-fluid model</a:t>
            </a:r>
            <a:r>
              <a:rPr lang="en-US" sz="2400" dirty="0">
                <a:solidFill>
                  <a:srgbClr val="00B050"/>
                </a:solidFill>
              </a:rPr>
              <a:t>”, Computer Physics </a:t>
            </a:r>
            <a:r>
              <a:rPr lang="en-US" sz="2400" dirty="0" smtClean="0">
                <a:solidFill>
                  <a:srgbClr val="00B050"/>
                </a:solidFill>
              </a:rPr>
              <a:t>Communications, (Elsevier)</a:t>
            </a:r>
          </a:p>
          <a:p>
            <a:pPr marL="0" indent="0">
              <a:buNone/>
            </a:pPr>
            <a:endParaRPr lang="en-GB" dirty="0"/>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10</a:t>
            </a:fld>
            <a:endParaRPr lang="en-US"/>
          </a:p>
        </p:txBody>
      </p:sp>
    </p:spTree>
    <p:extLst>
      <p:ext uri="{BB962C8B-B14F-4D97-AF65-F5344CB8AC3E}">
        <p14:creationId xmlns:p14="http://schemas.microsoft.com/office/powerpoint/2010/main" val="3568170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991600" cy="762000"/>
          </a:xfrm>
        </p:spPr>
        <p:txBody>
          <a:bodyPr>
            <a:normAutofit fontScale="90000"/>
          </a:bodyPr>
          <a:lstStyle/>
          <a:p>
            <a:r>
              <a:rPr lang="en-US" dirty="0" smtClean="0"/>
              <a:t>Solutions and problems encountered (1/</a:t>
            </a:r>
            <a:endParaRPr lang="en-GB" dirty="0"/>
          </a:p>
        </p:txBody>
      </p:sp>
      <p:sp>
        <p:nvSpPr>
          <p:cNvPr id="3" name="Content Placeholder 2"/>
          <p:cNvSpPr>
            <a:spLocks noGrp="1"/>
          </p:cNvSpPr>
          <p:nvPr>
            <p:ph idx="1"/>
          </p:nvPr>
        </p:nvSpPr>
        <p:spPr>
          <a:xfrm>
            <a:off x="1295400" y="1143000"/>
            <a:ext cx="7696200" cy="1828800"/>
          </a:xfrm>
        </p:spPr>
        <p:txBody>
          <a:bodyPr>
            <a:normAutofit/>
          </a:bodyPr>
          <a:lstStyle/>
          <a:p>
            <a:pPr marL="0" indent="0">
              <a:buNone/>
            </a:pPr>
            <a:r>
              <a:rPr lang="en-US" sz="2800" dirty="0" smtClean="0"/>
              <a:t>Heated wall gave many convergence issues, and we circumvented those </a:t>
            </a:r>
            <a:r>
              <a:rPr lang="en-US" sz="2800" dirty="0"/>
              <a:t>by </a:t>
            </a:r>
            <a:r>
              <a:rPr lang="en-US" sz="2800" dirty="0">
                <a:solidFill>
                  <a:srgbClr val="0070C0"/>
                </a:solidFill>
              </a:rPr>
              <a:t>considering the heat source </a:t>
            </a:r>
            <a:r>
              <a:rPr lang="en-US" sz="2800" dirty="0" smtClean="0">
                <a:solidFill>
                  <a:srgbClr val="0070C0"/>
                </a:solidFill>
              </a:rPr>
              <a:t>as </a:t>
            </a:r>
            <a:r>
              <a:rPr lang="en-US" sz="2800" dirty="0">
                <a:solidFill>
                  <a:srgbClr val="0070C0"/>
                </a:solidFill>
              </a:rPr>
              <a:t>a volume heat source </a:t>
            </a:r>
            <a:r>
              <a:rPr lang="en-US" sz="2800" dirty="0"/>
              <a:t>in the energy equation that is distributed in </a:t>
            </a:r>
            <a:r>
              <a:rPr lang="en-US" sz="2800" dirty="0" smtClean="0"/>
              <a:t>some cells:</a:t>
            </a:r>
          </a:p>
          <a:p>
            <a:pPr marL="0" indent="0">
              <a:buNone/>
            </a:pPr>
            <a:endParaRPr lang="en-US" dirty="0"/>
          </a:p>
          <a:p>
            <a:pPr marL="0" indent="0">
              <a:buNone/>
            </a:pPr>
            <a:endParaRPr lang="en-GB" dirty="0"/>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11</a:t>
            </a:fld>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333500"/>
            <a:ext cx="1085850" cy="266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971800"/>
            <a:ext cx="7943850" cy="838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304800" y="4038600"/>
            <a:ext cx="8382000" cy="1938992"/>
          </a:xfrm>
          <a:prstGeom prst="rect">
            <a:avLst/>
          </a:prstGeom>
          <a:noFill/>
        </p:spPr>
        <p:txBody>
          <a:bodyPr wrap="square" rtlCol="0">
            <a:spAutoFit/>
          </a:bodyPr>
          <a:lstStyle/>
          <a:p>
            <a:r>
              <a:rPr lang="en-US" sz="2000" dirty="0" smtClean="0"/>
              <a:t>Where </a:t>
            </a:r>
            <a:r>
              <a:rPr lang="el-GR" sz="2000" dirty="0" smtClean="0"/>
              <a:t>α</a:t>
            </a:r>
            <a:r>
              <a:rPr lang="en-US" sz="2000" dirty="0" smtClean="0"/>
              <a:t> is </a:t>
            </a:r>
            <a:r>
              <a:rPr lang="en-US" sz="2000" dirty="0"/>
              <a:t>a phase indicator equal to 1 for the heated cells and 0 elsewhere </a:t>
            </a:r>
            <a:endParaRPr lang="en-US" sz="2000" dirty="0" smtClean="0"/>
          </a:p>
          <a:p>
            <a:endParaRPr lang="en-US" sz="2000" dirty="0"/>
          </a:p>
          <a:p>
            <a:r>
              <a:rPr lang="en-US" sz="2000" dirty="0"/>
              <a:t>T</a:t>
            </a:r>
            <a:r>
              <a:rPr lang="en-US" sz="2000" dirty="0" smtClean="0"/>
              <a:t>his </a:t>
            </a:r>
            <a:r>
              <a:rPr lang="en-US" sz="2000" dirty="0"/>
              <a:t>trick allows the heat flux to be relaxed in several cells, which improves the stability of the calculation. In particular, the creation of normal fluid component is now spread over several cells instead of the singularity at the heated surface. </a:t>
            </a:r>
            <a:endParaRPr lang="en-GB" sz="2000" dirty="0"/>
          </a:p>
        </p:txBody>
      </p:sp>
    </p:spTree>
    <p:extLst>
      <p:ext uri="{BB962C8B-B14F-4D97-AF65-F5344CB8AC3E}">
        <p14:creationId xmlns:p14="http://schemas.microsoft.com/office/powerpoint/2010/main" val="11701839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991600" cy="762000"/>
          </a:xfrm>
        </p:spPr>
        <p:txBody>
          <a:bodyPr>
            <a:normAutofit fontScale="90000"/>
          </a:bodyPr>
          <a:lstStyle/>
          <a:p>
            <a:r>
              <a:rPr lang="en-US" dirty="0" smtClean="0"/>
              <a:t>Solutions and problems encountered (2/</a:t>
            </a:r>
            <a:endParaRPr lang="en-GB" dirty="0"/>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12</a:t>
            </a:fld>
            <a:endParaRPr lang="en-US"/>
          </a:p>
        </p:txBody>
      </p:sp>
      <p:sp>
        <p:nvSpPr>
          <p:cNvPr id="9" name="TextBox 8"/>
          <p:cNvSpPr txBox="1"/>
          <p:nvPr/>
        </p:nvSpPr>
        <p:spPr>
          <a:xfrm>
            <a:off x="304800" y="1219200"/>
            <a:ext cx="8534400" cy="2031325"/>
          </a:xfrm>
          <a:prstGeom prst="rect">
            <a:avLst/>
          </a:prstGeom>
          <a:noFill/>
        </p:spPr>
        <p:txBody>
          <a:bodyPr wrap="square" rtlCol="0">
            <a:spAutoFit/>
          </a:bodyPr>
          <a:lstStyle/>
          <a:p>
            <a:r>
              <a:rPr lang="en-US" i="1" dirty="0"/>
              <a:t>Capillary containing helium II in Landau’s </a:t>
            </a:r>
            <a:r>
              <a:rPr lang="en-US" i="1" dirty="0" smtClean="0"/>
              <a:t>regime:</a:t>
            </a:r>
          </a:p>
          <a:p>
            <a:endParaRPr lang="en-US" dirty="0"/>
          </a:p>
          <a:p>
            <a:r>
              <a:rPr lang="en-US" dirty="0"/>
              <a:t>This test consists in the simulation of a capillary </a:t>
            </a:r>
            <a:r>
              <a:rPr lang="en-US" dirty="0" smtClean="0"/>
              <a:t>(2</a:t>
            </a:r>
            <a:r>
              <a:rPr lang="en-US" i="1" dirty="0" smtClean="0"/>
              <a:t>h</a:t>
            </a:r>
            <a:r>
              <a:rPr lang="en-US" dirty="0" smtClean="0"/>
              <a:t> x </a:t>
            </a:r>
            <a:r>
              <a:rPr lang="en-US" i="1" dirty="0" smtClean="0"/>
              <a:t>L</a:t>
            </a:r>
            <a:r>
              <a:rPr lang="en-US" dirty="0" smtClean="0"/>
              <a:t> = 1 mm x 15 mm) </a:t>
            </a:r>
            <a:r>
              <a:rPr lang="en-US" dirty="0"/>
              <a:t>tube filled with He II, heated at the left-hand side and connected to a He II bath at the right-hand </a:t>
            </a:r>
            <a:r>
              <a:rPr lang="en-US" dirty="0" smtClean="0"/>
              <a:t>side.</a:t>
            </a:r>
          </a:p>
          <a:p>
            <a:endParaRPr lang="en-US" dirty="0"/>
          </a:p>
          <a:p>
            <a:r>
              <a:rPr lang="en-US" dirty="0"/>
              <a:t>Initially, superfluid and normal components are at rest </a:t>
            </a:r>
            <a:r>
              <a:rPr lang="en-US" dirty="0" smtClean="0"/>
              <a:t>at </a:t>
            </a:r>
            <a:r>
              <a:rPr lang="en-US" dirty="0"/>
              <a:t>bath temperature and pressure field is uniformly zero. The left-hand side is heated </a:t>
            </a:r>
            <a:r>
              <a:rPr lang="en-US" dirty="0" smtClean="0"/>
              <a:t>to </a:t>
            </a:r>
            <a:r>
              <a:rPr lang="en-US" i="1" dirty="0" smtClean="0"/>
              <a:t>q</a:t>
            </a:r>
            <a:r>
              <a:rPr lang="en-US" dirty="0" smtClean="0"/>
              <a:t> = 1000 W/m</a:t>
            </a:r>
            <a:r>
              <a:rPr lang="en-US" baseline="30000" dirty="0" smtClean="0"/>
              <a:t>2</a:t>
            </a:r>
            <a:r>
              <a:rPr lang="en-US" dirty="0" smtClean="0"/>
              <a:t>.</a:t>
            </a:r>
            <a:endParaRPr lang="en-GB" dirty="0"/>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25" y="3429000"/>
            <a:ext cx="8896350" cy="24828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929160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991600" cy="762000"/>
          </a:xfrm>
        </p:spPr>
        <p:txBody>
          <a:bodyPr>
            <a:normAutofit fontScale="90000"/>
          </a:bodyPr>
          <a:lstStyle/>
          <a:p>
            <a:r>
              <a:rPr lang="en-US" dirty="0" smtClean="0"/>
              <a:t>Solutions and problems encountered (3/</a:t>
            </a:r>
            <a:endParaRPr lang="en-GB" dirty="0"/>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13</a:t>
            </a:fld>
            <a:endParaRPr lang="en-US"/>
          </a:p>
        </p:txBody>
      </p:sp>
      <p:sp>
        <p:nvSpPr>
          <p:cNvPr id="9" name="TextBox 8"/>
          <p:cNvSpPr txBox="1"/>
          <p:nvPr/>
        </p:nvSpPr>
        <p:spPr>
          <a:xfrm>
            <a:off x="304800" y="1156037"/>
            <a:ext cx="8534400" cy="1477328"/>
          </a:xfrm>
          <a:prstGeom prst="rect">
            <a:avLst/>
          </a:prstGeom>
          <a:noFill/>
        </p:spPr>
        <p:txBody>
          <a:bodyPr wrap="square" rtlCol="0">
            <a:spAutoFit/>
          </a:bodyPr>
          <a:lstStyle/>
          <a:p>
            <a:r>
              <a:rPr lang="en-US" i="1" dirty="0"/>
              <a:t>Capillary containing helium II in Landau’s </a:t>
            </a:r>
            <a:r>
              <a:rPr lang="en-US" i="1" dirty="0" smtClean="0"/>
              <a:t>regime: steady state</a:t>
            </a:r>
          </a:p>
          <a:p>
            <a:endParaRPr lang="en-US" i="1" dirty="0" smtClean="0"/>
          </a:p>
          <a:p>
            <a:r>
              <a:rPr lang="en-US" dirty="0" smtClean="0">
                <a:sym typeface="Wingdings" panose="05000000000000000000" pitchFamily="2" charset="2"/>
              </a:rPr>
              <a:t> </a:t>
            </a:r>
            <a:r>
              <a:rPr lang="en-US" dirty="0" smtClean="0"/>
              <a:t>To </a:t>
            </a:r>
            <a:r>
              <a:rPr lang="en-US" dirty="0"/>
              <a:t>avoid or limit the propagation of the heat waves the left-hand side is gradually </a:t>
            </a:r>
            <a:r>
              <a:rPr lang="en-US" dirty="0" smtClean="0"/>
              <a:t>heated with a relaxation time of 10</a:t>
            </a:r>
            <a:r>
              <a:rPr lang="en-US" baseline="30000" dirty="0" smtClean="0"/>
              <a:t>-2</a:t>
            </a:r>
            <a:r>
              <a:rPr lang="en-US" dirty="0" smtClean="0"/>
              <a:t> s.</a:t>
            </a:r>
          </a:p>
          <a:p>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90801"/>
            <a:ext cx="6335900" cy="35813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6248400" y="3276600"/>
            <a:ext cx="2514600" cy="2031325"/>
          </a:xfrm>
          <a:prstGeom prst="rect">
            <a:avLst/>
          </a:prstGeom>
          <a:noFill/>
        </p:spPr>
        <p:txBody>
          <a:bodyPr wrap="square" rtlCol="0">
            <a:spAutoFit/>
          </a:bodyPr>
          <a:lstStyle/>
          <a:p>
            <a:r>
              <a:rPr lang="en-US" dirty="0"/>
              <a:t>At steady state, this test-case has analytical solutions (Landau and </a:t>
            </a:r>
            <a:r>
              <a:rPr lang="en-US" dirty="0" err="1" smtClean="0"/>
              <a:t>Lifshitz</a:t>
            </a:r>
            <a:r>
              <a:rPr lang="en-US" dirty="0" smtClean="0"/>
              <a:t> </a:t>
            </a:r>
            <a:r>
              <a:rPr lang="en-US" dirty="0"/>
              <a:t>(1969)), and the simulation agrees very well with it.</a:t>
            </a:r>
          </a:p>
          <a:p>
            <a:endParaRPr lang="en-GB" dirty="0"/>
          </a:p>
        </p:txBody>
      </p:sp>
    </p:spTree>
    <p:extLst>
      <p:ext uri="{BB962C8B-B14F-4D97-AF65-F5344CB8AC3E}">
        <p14:creationId xmlns:p14="http://schemas.microsoft.com/office/powerpoint/2010/main" val="2083531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991600" cy="762000"/>
          </a:xfrm>
        </p:spPr>
        <p:txBody>
          <a:bodyPr>
            <a:normAutofit fontScale="90000"/>
          </a:bodyPr>
          <a:lstStyle/>
          <a:p>
            <a:r>
              <a:rPr lang="en-US" dirty="0" smtClean="0"/>
              <a:t>Solutions and problems encountered (4/</a:t>
            </a:r>
            <a:endParaRPr lang="en-GB" dirty="0"/>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14</a:t>
            </a:fld>
            <a:endParaRPr lang="en-US"/>
          </a:p>
        </p:txBody>
      </p:sp>
      <p:sp>
        <p:nvSpPr>
          <p:cNvPr id="9" name="TextBox 8"/>
          <p:cNvSpPr txBox="1"/>
          <p:nvPr/>
        </p:nvSpPr>
        <p:spPr>
          <a:xfrm>
            <a:off x="304800" y="1156037"/>
            <a:ext cx="8534400" cy="369332"/>
          </a:xfrm>
          <a:prstGeom prst="rect">
            <a:avLst/>
          </a:prstGeom>
          <a:noFill/>
        </p:spPr>
        <p:txBody>
          <a:bodyPr wrap="square" rtlCol="0">
            <a:spAutoFit/>
          </a:bodyPr>
          <a:lstStyle/>
          <a:p>
            <a:r>
              <a:rPr lang="en-US" i="1" dirty="0"/>
              <a:t>Capillary containing helium II in Landau’s </a:t>
            </a:r>
            <a:r>
              <a:rPr lang="en-US" i="1" dirty="0" smtClean="0"/>
              <a:t>regime: transient</a:t>
            </a: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375" y="2243982"/>
            <a:ext cx="5457825" cy="32424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019800" y="2438400"/>
            <a:ext cx="2819400" cy="2862322"/>
          </a:xfrm>
          <a:prstGeom prst="rect">
            <a:avLst/>
          </a:prstGeom>
          <a:noFill/>
        </p:spPr>
        <p:txBody>
          <a:bodyPr wrap="square" rtlCol="0">
            <a:spAutoFit/>
          </a:bodyPr>
          <a:lstStyle/>
          <a:p>
            <a:r>
              <a:rPr lang="en-US" dirty="0" smtClean="0"/>
              <a:t>Heat wave </a:t>
            </a:r>
            <a:r>
              <a:rPr lang="en-US" dirty="0" smtClean="0">
                <a:solidFill>
                  <a:srgbClr val="0070C0"/>
                </a:solidFill>
              </a:rPr>
              <a:t>propagation speed in agreement </a:t>
            </a:r>
            <a:r>
              <a:rPr lang="en-US" dirty="0" smtClean="0"/>
              <a:t>with Landau &amp; </a:t>
            </a:r>
            <a:r>
              <a:rPr lang="en-US" dirty="0" err="1" smtClean="0"/>
              <a:t>Lifshitz</a:t>
            </a:r>
            <a:endParaRPr lang="en-US" dirty="0"/>
          </a:p>
          <a:p>
            <a:endParaRPr lang="en-US" dirty="0" smtClean="0"/>
          </a:p>
          <a:p>
            <a:r>
              <a:rPr lang="en-US" dirty="0" smtClean="0">
                <a:solidFill>
                  <a:srgbClr val="FF0000"/>
                </a:solidFill>
              </a:rPr>
              <a:t>However</a:t>
            </a:r>
            <a:r>
              <a:rPr lang="en-US" dirty="0" smtClean="0"/>
              <a:t> we have a strong, almost un-damped </a:t>
            </a:r>
            <a:r>
              <a:rPr lang="en-US" dirty="0" smtClean="0">
                <a:solidFill>
                  <a:srgbClr val="FF0000"/>
                </a:solidFill>
              </a:rPr>
              <a:t>reflection from the open-bath end </a:t>
            </a:r>
            <a:r>
              <a:rPr lang="en-US" dirty="0" smtClean="0">
                <a:sym typeface="Wingdings" panose="05000000000000000000" pitchFamily="2" charset="2"/>
              </a:rPr>
              <a:t> need to develop </a:t>
            </a:r>
            <a:r>
              <a:rPr lang="en-US" dirty="0" smtClean="0">
                <a:solidFill>
                  <a:srgbClr val="0070C0"/>
                </a:solidFill>
                <a:sym typeface="Wingdings" panose="05000000000000000000" pitchFamily="2" charset="2"/>
              </a:rPr>
              <a:t>alternative boundary conditions</a:t>
            </a:r>
            <a:r>
              <a:rPr lang="en-US" dirty="0" smtClean="0">
                <a:sym typeface="Wingdings" panose="05000000000000000000" pitchFamily="2" charset="2"/>
              </a:rPr>
              <a:t>.</a:t>
            </a:r>
            <a:endParaRPr lang="en-GB" dirty="0"/>
          </a:p>
        </p:txBody>
      </p:sp>
    </p:spTree>
    <p:extLst>
      <p:ext uri="{BB962C8B-B14F-4D97-AF65-F5344CB8AC3E}">
        <p14:creationId xmlns:p14="http://schemas.microsoft.com/office/powerpoint/2010/main" val="41039826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991600" cy="762000"/>
          </a:xfrm>
        </p:spPr>
        <p:txBody>
          <a:bodyPr>
            <a:normAutofit fontScale="90000"/>
          </a:bodyPr>
          <a:lstStyle/>
          <a:p>
            <a:r>
              <a:rPr lang="en-US" dirty="0" smtClean="0"/>
              <a:t>Solutions and problems encountered (5/</a:t>
            </a:r>
            <a:endParaRPr lang="en-GB" dirty="0"/>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15</a:t>
            </a:fld>
            <a:endParaRPr lang="en-US"/>
          </a:p>
        </p:txBody>
      </p:sp>
      <p:sp>
        <p:nvSpPr>
          <p:cNvPr id="9" name="TextBox 8"/>
          <p:cNvSpPr txBox="1"/>
          <p:nvPr/>
        </p:nvSpPr>
        <p:spPr>
          <a:xfrm>
            <a:off x="266700" y="1156037"/>
            <a:ext cx="8534400" cy="923330"/>
          </a:xfrm>
          <a:prstGeom prst="rect">
            <a:avLst/>
          </a:prstGeom>
          <a:noFill/>
        </p:spPr>
        <p:txBody>
          <a:bodyPr wrap="square" rtlCol="0">
            <a:spAutoFit/>
          </a:bodyPr>
          <a:lstStyle/>
          <a:p>
            <a:r>
              <a:rPr lang="en-US" i="1" dirty="0"/>
              <a:t>Capillary containing helium II in </a:t>
            </a:r>
            <a:r>
              <a:rPr lang="en-US" i="1" dirty="0" err="1" smtClean="0"/>
              <a:t>Gorter-Mellink’s</a:t>
            </a:r>
            <a:r>
              <a:rPr lang="en-US" i="1" dirty="0" smtClean="0"/>
              <a:t> regime:</a:t>
            </a:r>
          </a:p>
          <a:p>
            <a:endParaRPr lang="en-US" dirty="0"/>
          </a:p>
          <a:p>
            <a:r>
              <a:rPr lang="en-US" dirty="0" smtClean="0"/>
              <a:t>No problems encountered in this case, theory and model agree perfectly (details skipped)</a:t>
            </a: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2590799"/>
            <a:ext cx="4730750" cy="28332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23875" y="5562600"/>
            <a:ext cx="4419600" cy="369332"/>
          </a:xfrm>
          <a:prstGeom prst="rect">
            <a:avLst/>
          </a:prstGeom>
          <a:noFill/>
        </p:spPr>
        <p:txBody>
          <a:bodyPr wrap="square" rtlCol="0">
            <a:spAutoFit/>
          </a:bodyPr>
          <a:lstStyle/>
          <a:p>
            <a:r>
              <a:rPr lang="en-US" dirty="0" smtClean="0"/>
              <a:t>Temperature profile at steady state</a:t>
            </a:r>
            <a:endParaRPr lang="en-GB" dirty="0"/>
          </a:p>
        </p:txBody>
      </p:sp>
      <p:pic>
        <p:nvPicPr>
          <p:cNvPr id="921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94062" y="2667000"/>
            <a:ext cx="4449938" cy="259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00994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991600" cy="762000"/>
          </a:xfrm>
        </p:spPr>
        <p:txBody>
          <a:bodyPr>
            <a:normAutofit fontScale="90000"/>
          </a:bodyPr>
          <a:lstStyle/>
          <a:p>
            <a:r>
              <a:rPr lang="en-US" dirty="0" smtClean="0"/>
              <a:t>Solutions and problems encountered (6/</a:t>
            </a:r>
            <a:endParaRPr lang="en-GB" dirty="0"/>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16</a:t>
            </a:fld>
            <a:endParaRPr lang="en-US"/>
          </a:p>
        </p:txBody>
      </p:sp>
      <p:sp>
        <p:nvSpPr>
          <p:cNvPr id="9" name="TextBox 8"/>
          <p:cNvSpPr txBox="1"/>
          <p:nvPr/>
        </p:nvSpPr>
        <p:spPr>
          <a:xfrm>
            <a:off x="266700" y="1156037"/>
            <a:ext cx="8534400" cy="2031325"/>
          </a:xfrm>
          <a:prstGeom prst="rect">
            <a:avLst/>
          </a:prstGeom>
          <a:noFill/>
        </p:spPr>
        <p:txBody>
          <a:bodyPr wrap="square" rtlCol="0">
            <a:spAutoFit/>
          </a:bodyPr>
          <a:lstStyle/>
          <a:p>
            <a:r>
              <a:rPr lang="en-US" i="1" dirty="0" err="1" smtClean="0"/>
              <a:t>Fuzier</a:t>
            </a:r>
            <a:r>
              <a:rPr lang="en-US" i="1" dirty="0" smtClean="0"/>
              <a:t> and van </a:t>
            </a:r>
            <a:r>
              <a:rPr lang="en-US" i="1" dirty="0" err="1" smtClean="0"/>
              <a:t>Sciver’s</a:t>
            </a:r>
            <a:r>
              <a:rPr lang="en-US" i="1" dirty="0" smtClean="0"/>
              <a:t> experiments:</a:t>
            </a:r>
          </a:p>
          <a:p>
            <a:endParaRPr lang="en-US" dirty="0" smtClean="0"/>
          </a:p>
          <a:p>
            <a:r>
              <a:rPr lang="en-US" dirty="0" smtClean="0">
                <a:solidFill>
                  <a:srgbClr val="0070C0"/>
                </a:solidFill>
              </a:rPr>
              <a:t>Transient </a:t>
            </a:r>
            <a:r>
              <a:rPr lang="en-US" dirty="0">
                <a:solidFill>
                  <a:srgbClr val="0070C0"/>
                </a:solidFill>
              </a:rPr>
              <a:t>heat transfer for a forced flow </a:t>
            </a:r>
            <a:r>
              <a:rPr lang="en-US" dirty="0"/>
              <a:t>of He II at high Reynolds number following the setup of the experiments performed by </a:t>
            </a:r>
            <a:r>
              <a:rPr lang="en-US" dirty="0" err="1"/>
              <a:t>Fuzier</a:t>
            </a:r>
            <a:r>
              <a:rPr lang="en-US" dirty="0"/>
              <a:t> and Van </a:t>
            </a:r>
            <a:r>
              <a:rPr lang="en-US" dirty="0" err="1"/>
              <a:t>Sciver</a:t>
            </a:r>
            <a:r>
              <a:rPr lang="en-US" dirty="0"/>
              <a:t> (2008</a:t>
            </a:r>
            <a:r>
              <a:rPr lang="en-US" dirty="0" smtClean="0"/>
              <a:t>).</a:t>
            </a:r>
          </a:p>
          <a:p>
            <a:endParaRPr lang="en-US" dirty="0"/>
          </a:p>
          <a:p>
            <a:r>
              <a:rPr lang="en-US" dirty="0" smtClean="0"/>
              <a:t>They </a:t>
            </a:r>
            <a:r>
              <a:rPr lang="en-US" dirty="0"/>
              <a:t>measured temperature profiles in a forced flow of superfluid helium in a </a:t>
            </a:r>
            <a:r>
              <a:rPr lang="en-US" dirty="0" smtClean="0"/>
              <a:t>1 m </a:t>
            </a:r>
            <a:r>
              <a:rPr lang="en-US" dirty="0"/>
              <a:t>long, </a:t>
            </a:r>
            <a:r>
              <a:rPr lang="en-US" dirty="0" smtClean="0"/>
              <a:t>9.8 mm </a:t>
            </a:r>
            <a:r>
              <a:rPr lang="en-US" dirty="0"/>
              <a:t>inside diameter, smooth tube</a:t>
            </a:r>
            <a:r>
              <a:rPr lang="en-US" dirty="0" smtClean="0"/>
              <a:t>.</a:t>
            </a: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3397250"/>
            <a:ext cx="8775700" cy="2470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960299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991600" cy="762000"/>
          </a:xfrm>
        </p:spPr>
        <p:txBody>
          <a:bodyPr>
            <a:normAutofit fontScale="90000"/>
          </a:bodyPr>
          <a:lstStyle/>
          <a:p>
            <a:r>
              <a:rPr lang="en-US" dirty="0" smtClean="0"/>
              <a:t>Solutions and problems encountered (7/</a:t>
            </a:r>
            <a:endParaRPr lang="en-GB" dirty="0"/>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17</a:t>
            </a:fld>
            <a:endParaRPr lang="en-US"/>
          </a:p>
        </p:txBody>
      </p:sp>
      <p:sp>
        <p:nvSpPr>
          <p:cNvPr id="9" name="TextBox 8"/>
          <p:cNvSpPr txBox="1"/>
          <p:nvPr/>
        </p:nvSpPr>
        <p:spPr>
          <a:xfrm>
            <a:off x="184150" y="3352800"/>
            <a:ext cx="8731250" cy="3139321"/>
          </a:xfrm>
          <a:prstGeom prst="rect">
            <a:avLst/>
          </a:prstGeom>
          <a:noFill/>
        </p:spPr>
        <p:txBody>
          <a:bodyPr wrap="square" rtlCol="0">
            <a:spAutoFit/>
          </a:bodyPr>
          <a:lstStyle/>
          <a:p>
            <a:r>
              <a:rPr lang="en-US" dirty="0" smtClean="0"/>
              <a:t>liquid </a:t>
            </a:r>
            <a:r>
              <a:rPr lang="en-US" dirty="0"/>
              <a:t>is pushed from a bellows pump </a:t>
            </a:r>
            <a:r>
              <a:rPr lang="en-US" dirty="0" smtClean="0"/>
              <a:t>to reach a velocity up to 22 m/s. </a:t>
            </a:r>
          </a:p>
          <a:p>
            <a:endParaRPr lang="en-US" dirty="0" smtClean="0"/>
          </a:p>
          <a:p>
            <a:r>
              <a:rPr lang="en-US" dirty="0" smtClean="0"/>
              <a:t>A heater is placed between 0.30 m and 0.31 m from the left-hand side.</a:t>
            </a:r>
          </a:p>
          <a:p>
            <a:endParaRPr lang="en-US" dirty="0"/>
          </a:p>
          <a:p>
            <a:r>
              <a:rPr lang="en-US" dirty="0" smtClean="0"/>
              <a:t>Liquid </a:t>
            </a:r>
            <a:r>
              <a:rPr lang="en-US" dirty="0"/>
              <a:t>helium enters into the domain from the left-hand side at </a:t>
            </a:r>
            <a:r>
              <a:rPr lang="en-US" dirty="0" smtClean="0"/>
              <a:t>2 m/s </a:t>
            </a:r>
            <a:r>
              <a:rPr lang="en-US" dirty="0"/>
              <a:t>and flows out at the right hand side of the tube. Initially, we assume that the superfluid and normal velocities are equal to </a:t>
            </a:r>
            <a:r>
              <a:rPr lang="en-US" dirty="0" smtClean="0"/>
              <a:t>2 m/s within </a:t>
            </a:r>
            <a:r>
              <a:rPr lang="en-US" dirty="0"/>
              <a:t>the tube and the temperature is </a:t>
            </a:r>
            <a:r>
              <a:rPr lang="en-US" dirty="0" smtClean="0"/>
              <a:t>1.7 K.</a:t>
            </a:r>
          </a:p>
          <a:p>
            <a:endParaRPr lang="en-US" dirty="0"/>
          </a:p>
          <a:p>
            <a:r>
              <a:rPr lang="en-US" dirty="0" smtClean="0"/>
              <a:t>Several </a:t>
            </a:r>
            <a:r>
              <a:rPr lang="en-US" dirty="0"/>
              <a:t>probes are placed along the tube. They correspond to the temperature measurements T3 to T8 of </a:t>
            </a:r>
            <a:r>
              <a:rPr lang="en-US" dirty="0" err="1"/>
              <a:t>Fuzier</a:t>
            </a:r>
            <a:r>
              <a:rPr lang="en-US" dirty="0"/>
              <a:t> and Van </a:t>
            </a:r>
            <a:r>
              <a:rPr lang="en-US" dirty="0" err="1"/>
              <a:t>Sciver</a:t>
            </a:r>
            <a:r>
              <a:rPr lang="en-US" dirty="0"/>
              <a:t> (2008). Simulations are performed with the full two-fluid model involving </a:t>
            </a:r>
            <a:r>
              <a:rPr lang="en-US" dirty="0" err="1"/>
              <a:t>Gorter-Mellink</a:t>
            </a:r>
            <a:r>
              <a:rPr lang="en-US" dirty="0"/>
              <a:t> mutual friction terms.</a:t>
            </a:r>
          </a:p>
        </p:txBody>
      </p:sp>
      <p:pic>
        <p:nvPicPr>
          <p:cNvPr id="11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882650"/>
            <a:ext cx="8775700" cy="24701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01928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991600" cy="762000"/>
          </a:xfrm>
        </p:spPr>
        <p:txBody>
          <a:bodyPr>
            <a:normAutofit fontScale="90000"/>
          </a:bodyPr>
          <a:lstStyle/>
          <a:p>
            <a:r>
              <a:rPr lang="en-US" dirty="0" smtClean="0"/>
              <a:t>Solutions and problems encountered (7/</a:t>
            </a:r>
            <a:endParaRPr lang="en-GB" dirty="0"/>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18</a:t>
            </a:fld>
            <a:endParaRPr lang="en-US"/>
          </a:p>
        </p:txBody>
      </p:sp>
      <p:sp>
        <p:nvSpPr>
          <p:cNvPr id="9" name="TextBox 8"/>
          <p:cNvSpPr txBox="1"/>
          <p:nvPr/>
        </p:nvSpPr>
        <p:spPr>
          <a:xfrm>
            <a:off x="222250" y="5105400"/>
            <a:ext cx="8731250" cy="1200329"/>
          </a:xfrm>
          <a:prstGeom prst="rect">
            <a:avLst/>
          </a:prstGeom>
          <a:noFill/>
        </p:spPr>
        <p:txBody>
          <a:bodyPr wrap="square" rtlCol="0">
            <a:spAutoFit/>
          </a:bodyPr>
          <a:lstStyle/>
          <a:p>
            <a:r>
              <a:rPr lang="en-US" dirty="0"/>
              <a:t>we start the heater at </a:t>
            </a:r>
            <a:r>
              <a:rPr lang="en-US" dirty="0" smtClean="0"/>
              <a:t>q = 9.9 W/cm</a:t>
            </a:r>
            <a:r>
              <a:rPr lang="en-US" baseline="30000" dirty="0" smtClean="0"/>
              <a:t>2</a:t>
            </a:r>
            <a:r>
              <a:rPr lang="en-US" dirty="0" smtClean="0"/>
              <a:t> for 20 </a:t>
            </a:r>
            <a:r>
              <a:rPr lang="en-US" dirty="0" err="1" smtClean="0"/>
              <a:t>ms</a:t>
            </a:r>
            <a:r>
              <a:rPr lang="en-US" dirty="0" smtClean="0"/>
              <a:t> </a:t>
            </a:r>
            <a:r>
              <a:rPr lang="en-US" dirty="0"/>
              <a:t>and we record the temperature evolution until </a:t>
            </a:r>
            <a:r>
              <a:rPr lang="en-US" dirty="0" smtClean="0"/>
              <a:t>250 </a:t>
            </a:r>
            <a:r>
              <a:rPr lang="en-US" dirty="0" err="1" smtClean="0"/>
              <a:t>ms</a:t>
            </a:r>
            <a:r>
              <a:rPr lang="en-US" dirty="0" smtClean="0"/>
              <a:t> for </a:t>
            </a:r>
            <a:r>
              <a:rPr lang="en-US" dirty="0"/>
              <a:t>the </a:t>
            </a:r>
            <a:r>
              <a:rPr lang="en-US" dirty="0" smtClean="0"/>
              <a:t>different probes. </a:t>
            </a:r>
            <a:r>
              <a:rPr lang="en-US" dirty="0"/>
              <a:t>The results are in very good qualitative agreement with the experimental results shown in Fig. 5 of </a:t>
            </a:r>
            <a:r>
              <a:rPr lang="en-US" dirty="0" err="1"/>
              <a:t>Fuzier</a:t>
            </a:r>
            <a:r>
              <a:rPr lang="en-US" dirty="0"/>
              <a:t> and Van </a:t>
            </a:r>
            <a:r>
              <a:rPr lang="en-US" dirty="0" err="1"/>
              <a:t>Sciver</a:t>
            </a:r>
            <a:r>
              <a:rPr lang="en-US" dirty="0"/>
              <a:t> (2008) : the temperature peak for each probes are comparable both in amplitude and in time. </a:t>
            </a:r>
          </a:p>
        </p:txBody>
      </p:sp>
      <p:pic>
        <p:nvPicPr>
          <p:cNvPr id="8" name="Picture 1"/>
          <p:cNvPicPr>
            <a:picLocks noChangeAspect="1" noChangeArrowheads="1"/>
          </p:cNvPicPr>
          <p:nvPr/>
        </p:nvPicPr>
        <p:blipFill>
          <a:blip r:embed="rId2">
            <a:extLst>
              <a:ext uri="{28A0092B-C50C-407E-A947-70E740481C1C}">
                <a14:useLocalDpi xmlns:a14="http://schemas.microsoft.com/office/drawing/2010/main" val="0"/>
              </a:ext>
            </a:extLst>
          </a:blip>
          <a:srcRect l="39900" t="15106" r="14963" b="15106"/>
          <a:stretch>
            <a:fillRect/>
          </a:stretch>
        </p:blipFill>
        <p:spPr bwMode="auto">
          <a:xfrm>
            <a:off x="193675" y="1221640"/>
            <a:ext cx="3749675" cy="3619494"/>
          </a:xfrm>
          <a:prstGeom prst="rect">
            <a:avLst/>
          </a:prstGeom>
          <a:noFill/>
          <a:ln>
            <a:noFill/>
          </a:ln>
          <a:effectLst/>
          <a:extLst>
            <a:ext uri="{909E8E84-426E-40DD-AFC4-6F175D3DCCD1}">
              <a14:hiddenFill xmlns:a14="http://schemas.microsoft.com/office/drawing/2010/main">
                <a:blipFill dpi="0" rotWithShape="0">
                  <a:blip/>
                  <a:srcRect l="39900" t="15106" r="14963" b="15106"/>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30800" y="1313714"/>
            <a:ext cx="3749675" cy="368226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TextBox 2"/>
          <p:cNvSpPr txBox="1"/>
          <p:nvPr/>
        </p:nvSpPr>
        <p:spPr>
          <a:xfrm>
            <a:off x="4029075" y="2055257"/>
            <a:ext cx="762000" cy="369332"/>
          </a:xfrm>
          <a:prstGeom prst="rect">
            <a:avLst/>
          </a:prstGeom>
          <a:noFill/>
        </p:spPr>
        <p:txBody>
          <a:bodyPr wrap="square" rtlCol="0">
            <a:spAutoFit/>
          </a:bodyPr>
          <a:lstStyle/>
          <a:p>
            <a:r>
              <a:rPr lang="en-US" dirty="0" smtClean="0">
                <a:solidFill>
                  <a:srgbClr val="0070C0"/>
                </a:solidFill>
              </a:rPr>
              <a:t>2 m/s</a:t>
            </a:r>
            <a:endParaRPr lang="en-GB" dirty="0">
              <a:solidFill>
                <a:srgbClr val="0070C0"/>
              </a:solidFill>
            </a:endParaRPr>
          </a:p>
        </p:txBody>
      </p:sp>
    </p:spTree>
    <p:extLst>
      <p:ext uri="{BB962C8B-B14F-4D97-AF65-F5344CB8AC3E}">
        <p14:creationId xmlns:p14="http://schemas.microsoft.com/office/powerpoint/2010/main" val="4321574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991600" cy="762000"/>
          </a:xfrm>
        </p:spPr>
        <p:txBody>
          <a:bodyPr>
            <a:normAutofit fontScale="90000"/>
          </a:bodyPr>
          <a:lstStyle/>
          <a:p>
            <a:r>
              <a:rPr lang="en-US" dirty="0" smtClean="0"/>
              <a:t>Solutions and problems encountered (8/</a:t>
            </a:r>
            <a:endParaRPr lang="en-GB" dirty="0"/>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19</a:t>
            </a:fld>
            <a:endParaRPr lang="en-US"/>
          </a:p>
        </p:txBody>
      </p:sp>
      <p:pic>
        <p:nvPicPr>
          <p:cNvPr id="11" name="Picture 1"/>
          <p:cNvPicPr>
            <a:picLocks noChangeAspect="1" noChangeArrowheads="1"/>
          </p:cNvPicPr>
          <p:nvPr/>
        </p:nvPicPr>
        <p:blipFill>
          <a:blip r:embed="rId2">
            <a:extLst>
              <a:ext uri="{28A0092B-C50C-407E-A947-70E740481C1C}">
                <a14:useLocalDpi xmlns:a14="http://schemas.microsoft.com/office/drawing/2010/main" val="0"/>
              </a:ext>
            </a:extLst>
          </a:blip>
          <a:srcRect l="48686" t="16055" r="8311" b="17099"/>
          <a:stretch>
            <a:fillRect/>
          </a:stretch>
        </p:blipFill>
        <p:spPr bwMode="auto">
          <a:xfrm>
            <a:off x="228600" y="1371600"/>
            <a:ext cx="3773488" cy="3709923"/>
          </a:xfrm>
          <a:prstGeom prst="rect">
            <a:avLst/>
          </a:prstGeom>
          <a:noFill/>
          <a:ln>
            <a:noFill/>
          </a:ln>
          <a:effectLst/>
          <a:extLst>
            <a:ext uri="{909E8E84-426E-40DD-AFC4-6F175D3DCCD1}">
              <a14:hiddenFill xmlns:a14="http://schemas.microsoft.com/office/drawing/2010/main">
                <a:blipFill dpi="0" rotWithShape="0">
                  <a:blip/>
                  <a:srcRect l="48686" t="16055" r="8311" b="17099"/>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9836" y="1343025"/>
            <a:ext cx="3801602" cy="377959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3" name="TextBox 12"/>
          <p:cNvSpPr txBox="1"/>
          <p:nvPr/>
        </p:nvSpPr>
        <p:spPr>
          <a:xfrm>
            <a:off x="4267200" y="2145268"/>
            <a:ext cx="762000" cy="369332"/>
          </a:xfrm>
          <a:prstGeom prst="rect">
            <a:avLst/>
          </a:prstGeom>
          <a:noFill/>
        </p:spPr>
        <p:txBody>
          <a:bodyPr wrap="square" rtlCol="0">
            <a:spAutoFit/>
          </a:bodyPr>
          <a:lstStyle/>
          <a:p>
            <a:r>
              <a:rPr lang="en-US" dirty="0">
                <a:solidFill>
                  <a:srgbClr val="0070C0"/>
                </a:solidFill>
              </a:rPr>
              <a:t>8</a:t>
            </a:r>
            <a:r>
              <a:rPr lang="en-US" dirty="0" smtClean="0">
                <a:solidFill>
                  <a:srgbClr val="0070C0"/>
                </a:solidFill>
              </a:rPr>
              <a:t> m/s</a:t>
            </a:r>
            <a:endParaRPr lang="en-GB" dirty="0">
              <a:solidFill>
                <a:srgbClr val="0070C0"/>
              </a:solidFill>
            </a:endParaRPr>
          </a:p>
        </p:txBody>
      </p:sp>
    </p:spTree>
    <p:extLst>
      <p:ext uri="{BB962C8B-B14F-4D97-AF65-F5344CB8AC3E}">
        <p14:creationId xmlns:p14="http://schemas.microsoft.com/office/powerpoint/2010/main" val="14551699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Introduction (1/4)</a:t>
            </a:r>
            <a:endParaRPr lang="en-GB" dirty="0"/>
          </a:p>
        </p:txBody>
      </p:sp>
      <p:sp>
        <p:nvSpPr>
          <p:cNvPr id="3" name="Content Placeholder 2"/>
          <p:cNvSpPr>
            <a:spLocks noGrp="1"/>
          </p:cNvSpPr>
          <p:nvPr>
            <p:ph idx="1"/>
          </p:nvPr>
        </p:nvSpPr>
        <p:spPr>
          <a:xfrm>
            <a:off x="457200" y="1066800"/>
            <a:ext cx="8229600" cy="5334000"/>
          </a:xfrm>
        </p:spPr>
        <p:txBody>
          <a:bodyPr>
            <a:normAutofit fontScale="92500" lnSpcReduction="20000"/>
          </a:bodyPr>
          <a:lstStyle/>
          <a:p>
            <a:r>
              <a:rPr lang="en-US" dirty="0"/>
              <a:t>The </a:t>
            </a:r>
            <a:r>
              <a:rPr lang="en-US" dirty="0">
                <a:solidFill>
                  <a:srgbClr val="0070C0"/>
                </a:solidFill>
              </a:rPr>
              <a:t>simulation</a:t>
            </a:r>
            <a:r>
              <a:rPr lang="en-US" dirty="0"/>
              <a:t> of superfluid helium (</a:t>
            </a:r>
            <a:r>
              <a:rPr lang="en-US" dirty="0" err="1"/>
              <a:t>HeII</a:t>
            </a:r>
            <a:r>
              <a:rPr lang="en-US" dirty="0"/>
              <a:t>) </a:t>
            </a:r>
            <a:r>
              <a:rPr lang="en-US" dirty="0" err="1"/>
              <a:t>behaviour</a:t>
            </a:r>
            <a:r>
              <a:rPr lang="en-US" dirty="0"/>
              <a:t> is not always obvious, and gives rise to </a:t>
            </a:r>
            <a:r>
              <a:rPr lang="en-US" dirty="0">
                <a:solidFill>
                  <a:srgbClr val="0070C0"/>
                </a:solidFill>
              </a:rPr>
              <a:t>specific numerical </a:t>
            </a:r>
            <a:r>
              <a:rPr lang="en-US" dirty="0" smtClean="0">
                <a:solidFill>
                  <a:srgbClr val="0070C0"/>
                </a:solidFill>
              </a:rPr>
              <a:t>problems</a:t>
            </a:r>
            <a:r>
              <a:rPr lang="en-US" dirty="0" smtClean="0"/>
              <a:t>. These </a:t>
            </a:r>
            <a:r>
              <a:rPr lang="en-US" dirty="0"/>
              <a:t>problems often occur at </a:t>
            </a:r>
            <a:r>
              <a:rPr lang="en-US" dirty="0">
                <a:solidFill>
                  <a:srgbClr val="FF0000"/>
                </a:solidFill>
              </a:rPr>
              <a:t>the boundaries</a:t>
            </a:r>
            <a:r>
              <a:rPr lang="en-US" dirty="0"/>
              <a:t>, in regions with </a:t>
            </a:r>
            <a:r>
              <a:rPr lang="en-US" dirty="0">
                <a:solidFill>
                  <a:srgbClr val="FF0000"/>
                </a:solidFill>
              </a:rPr>
              <a:t>heat sources</a:t>
            </a:r>
            <a:r>
              <a:rPr lang="en-US" dirty="0"/>
              <a:t>,  and due to </a:t>
            </a:r>
            <a:r>
              <a:rPr lang="en-US" dirty="0">
                <a:solidFill>
                  <a:srgbClr val="FF0000"/>
                </a:solidFill>
              </a:rPr>
              <a:t>thermal-acoustic </a:t>
            </a:r>
            <a:r>
              <a:rPr lang="en-US" dirty="0" smtClean="0">
                <a:solidFill>
                  <a:srgbClr val="FF0000"/>
                </a:solidFill>
              </a:rPr>
              <a:t>waves</a:t>
            </a:r>
            <a:r>
              <a:rPr lang="en-US" dirty="0" smtClean="0"/>
              <a:t>.</a:t>
            </a:r>
          </a:p>
          <a:p>
            <a:r>
              <a:rPr lang="en-US" dirty="0" smtClean="0"/>
              <a:t>In </a:t>
            </a:r>
            <a:r>
              <a:rPr lang="en-US" dirty="0"/>
              <a:t>a joint effort between </a:t>
            </a:r>
            <a:r>
              <a:rPr lang="en-US" dirty="0" smtClean="0"/>
              <a:t>the </a:t>
            </a:r>
            <a:r>
              <a:rPr lang="en-US" dirty="0" err="1"/>
              <a:t>Institut</a:t>
            </a:r>
            <a:r>
              <a:rPr lang="en-US" dirty="0"/>
              <a:t> de </a:t>
            </a:r>
            <a:r>
              <a:rPr lang="en-US" dirty="0" err="1"/>
              <a:t>Mécanique</a:t>
            </a:r>
            <a:r>
              <a:rPr lang="en-US" dirty="0"/>
              <a:t> des </a:t>
            </a:r>
            <a:r>
              <a:rPr lang="en-US" dirty="0" err="1"/>
              <a:t>Fluides</a:t>
            </a:r>
            <a:r>
              <a:rPr lang="en-US" dirty="0"/>
              <a:t> de Toulouse </a:t>
            </a:r>
            <a:r>
              <a:rPr lang="en-US" i="1" dirty="0">
                <a:solidFill>
                  <a:srgbClr val="0070C0"/>
                </a:solidFill>
              </a:rPr>
              <a:t>(</a:t>
            </a:r>
            <a:r>
              <a:rPr lang="en-US" i="1" dirty="0" smtClean="0">
                <a:solidFill>
                  <a:srgbClr val="0070C0"/>
                </a:solidFill>
              </a:rPr>
              <a:t>IMFT), CERN and CEA-</a:t>
            </a:r>
            <a:r>
              <a:rPr lang="en-US" i="1" dirty="0" err="1" smtClean="0">
                <a:solidFill>
                  <a:srgbClr val="0070C0"/>
                </a:solidFill>
              </a:rPr>
              <a:t>Saclay</a:t>
            </a:r>
            <a:r>
              <a:rPr lang="en-US" dirty="0" smtClean="0"/>
              <a:t> </a:t>
            </a:r>
            <a:r>
              <a:rPr lang="en-US" dirty="0"/>
              <a:t>we have embarked on a project to develop a </a:t>
            </a:r>
            <a:r>
              <a:rPr lang="en-US" dirty="0" err="1">
                <a:solidFill>
                  <a:srgbClr val="0070C0"/>
                </a:solidFill>
              </a:rPr>
              <a:t>HeII</a:t>
            </a:r>
            <a:r>
              <a:rPr lang="en-US" dirty="0">
                <a:solidFill>
                  <a:srgbClr val="0070C0"/>
                </a:solidFill>
              </a:rPr>
              <a:t> simulator</a:t>
            </a:r>
            <a:r>
              <a:rPr lang="en-US" dirty="0"/>
              <a:t>. The aim of this project is to develop a </a:t>
            </a:r>
            <a:r>
              <a:rPr lang="en-US" dirty="0" smtClean="0"/>
              <a:t>code, </a:t>
            </a:r>
            <a:r>
              <a:rPr lang="en-US" dirty="0"/>
              <a:t>able to simulate the superfluid flow motion and its thermal interactions with </a:t>
            </a:r>
            <a:r>
              <a:rPr lang="en-US" dirty="0" smtClean="0"/>
              <a:t>superconducting </a:t>
            </a:r>
            <a:r>
              <a:rPr lang="en-US" dirty="0"/>
              <a:t>magnet coils</a:t>
            </a:r>
            <a:r>
              <a:rPr lang="en-US" dirty="0" smtClean="0"/>
              <a:t>.</a:t>
            </a:r>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2</a:t>
            </a:fld>
            <a:endParaRPr lang="en-US"/>
          </a:p>
        </p:txBody>
      </p:sp>
      <p:sp>
        <p:nvSpPr>
          <p:cNvPr id="7" name="Rectangle 6"/>
          <p:cNvSpPr/>
          <p:nvPr/>
        </p:nvSpPr>
        <p:spPr>
          <a:xfrm>
            <a:off x="1295400" y="914400"/>
            <a:ext cx="6400800" cy="76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46999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8991600" cy="762000"/>
          </a:xfrm>
        </p:spPr>
        <p:txBody>
          <a:bodyPr>
            <a:normAutofit fontScale="90000"/>
          </a:bodyPr>
          <a:lstStyle/>
          <a:p>
            <a:r>
              <a:rPr lang="en-US" dirty="0" smtClean="0"/>
              <a:t>Solutions and problems encountered (9/</a:t>
            </a:r>
            <a:endParaRPr lang="en-GB" dirty="0"/>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20</a:t>
            </a:fld>
            <a:endParaRPr lang="en-US"/>
          </a:p>
        </p:txBody>
      </p:sp>
      <p:pic>
        <p:nvPicPr>
          <p:cNvPr id="9" name="Picture 3"/>
          <p:cNvPicPr>
            <a:picLocks noChangeAspect="1" noChangeArrowheads="1"/>
          </p:cNvPicPr>
          <p:nvPr/>
        </p:nvPicPr>
        <p:blipFill>
          <a:blip r:embed="rId2">
            <a:extLst>
              <a:ext uri="{28A0092B-C50C-407E-A947-70E740481C1C}">
                <a14:useLocalDpi xmlns:a14="http://schemas.microsoft.com/office/drawing/2010/main" val="0"/>
              </a:ext>
            </a:extLst>
          </a:blip>
          <a:srcRect l="27312" t="8549" r="9973" b="10068"/>
          <a:stretch>
            <a:fillRect/>
          </a:stretch>
        </p:blipFill>
        <p:spPr bwMode="auto">
          <a:xfrm>
            <a:off x="304800" y="1600201"/>
            <a:ext cx="3088131" cy="2829322"/>
          </a:xfrm>
          <a:prstGeom prst="rect">
            <a:avLst/>
          </a:prstGeom>
          <a:noFill/>
          <a:ln>
            <a:noFill/>
          </a:ln>
          <a:effectLst/>
          <a:extLst>
            <a:ext uri="{909E8E84-426E-40DD-AFC4-6F175D3DCCD1}">
              <a14:hiddenFill xmlns:a14="http://schemas.microsoft.com/office/drawing/2010/main">
                <a:blipFill dpi="0" rotWithShape="0">
                  <a:blip/>
                  <a:srcRect l="27312" t="8549" r="9973" b="10068"/>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2856" y="1417639"/>
            <a:ext cx="3262950" cy="298167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 name="TextBox 13"/>
          <p:cNvSpPr txBox="1"/>
          <p:nvPr/>
        </p:nvSpPr>
        <p:spPr>
          <a:xfrm>
            <a:off x="4114800" y="2145268"/>
            <a:ext cx="914400" cy="369332"/>
          </a:xfrm>
          <a:prstGeom prst="rect">
            <a:avLst/>
          </a:prstGeom>
          <a:noFill/>
        </p:spPr>
        <p:txBody>
          <a:bodyPr wrap="square" rtlCol="0">
            <a:spAutoFit/>
          </a:bodyPr>
          <a:lstStyle/>
          <a:p>
            <a:r>
              <a:rPr lang="en-US" dirty="0" smtClean="0">
                <a:solidFill>
                  <a:srgbClr val="0070C0"/>
                </a:solidFill>
              </a:rPr>
              <a:t>16 m/s</a:t>
            </a:r>
            <a:endParaRPr lang="en-GB" dirty="0">
              <a:solidFill>
                <a:srgbClr val="0070C0"/>
              </a:solidFill>
            </a:endParaRPr>
          </a:p>
        </p:txBody>
      </p:sp>
    </p:spTree>
    <p:extLst>
      <p:ext uri="{BB962C8B-B14F-4D97-AF65-F5344CB8AC3E}">
        <p14:creationId xmlns:p14="http://schemas.microsoft.com/office/powerpoint/2010/main" val="11488022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915400" cy="762000"/>
          </a:xfrm>
        </p:spPr>
        <p:txBody>
          <a:bodyPr>
            <a:normAutofit fontScale="90000"/>
          </a:bodyPr>
          <a:lstStyle/>
          <a:p>
            <a:r>
              <a:rPr lang="en-US" dirty="0" smtClean="0"/>
              <a:t>Superfluid flow through an area of beads</a:t>
            </a:r>
            <a:endParaRPr lang="en-GB" dirty="0"/>
          </a:p>
        </p:txBody>
      </p:sp>
      <p:sp>
        <p:nvSpPr>
          <p:cNvPr id="3" name="Content Placeholder 2"/>
          <p:cNvSpPr>
            <a:spLocks noGrp="1"/>
          </p:cNvSpPr>
          <p:nvPr>
            <p:ph idx="1"/>
          </p:nvPr>
        </p:nvSpPr>
        <p:spPr>
          <a:xfrm>
            <a:off x="457200" y="2514600"/>
            <a:ext cx="8229600" cy="3611563"/>
          </a:xfrm>
        </p:spPr>
        <p:txBody>
          <a:bodyPr>
            <a:normAutofit fontScale="92500" lnSpcReduction="20000"/>
          </a:bodyPr>
          <a:lstStyle/>
          <a:p>
            <a:r>
              <a:rPr lang="en-US" dirty="0" smtClean="0"/>
              <a:t>A capillary that </a:t>
            </a:r>
            <a:r>
              <a:rPr lang="en-US" dirty="0"/>
              <a:t>contains 16 solid beads </a:t>
            </a:r>
            <a:r>
              <a:rPr lang="en-US" dirty="0" smtClean="0"/>
              <a:t>(0.5 mm </a:t>
            </a:r>
            <a:r>
              <a:rPr lang="en-US" dirty="0"/>
              <a:t>diameter</a:t>
            </a:r>
            <a:r>
              <a:rPr lang="en-US" dirty="0" smtClean="0"/>
              <a:t>).</a:t>
            </a:r>
          </a:p>
          <a:p>
            <a:r>
              <a:rPr lang="en-US" dirty="0" smtClean="0"/>
              <a:t>The </a:t>
            </a:r>
            <a:r>
              <a:rPr lang="en-US" dirty="0"/>
              <a:t>heater is placed in a small extension of the capillary at the left-hand side of the array of </a:t>
            </a:r>
            <a:r>
              <a:rPr lang="en-US" dirty="0" smtClean="0"/>
              <a:t>beads.</a:t>
            </a:r>
          </a:p>
          <a:p>
            <a:r>
              <a:rPr lang="en-US" dirty="0" smtClean="0"/>
              <a:t>The </a:t>
            </a:r>
            <a:r>
              <a:rPr lang="en-US" dirty="0"/>
              <a:t>capillary is initially filled with He II at </a:t>
            </a:r>
            <a:r>
              <a:rPr lang="en-US" dirty="0" smtClean="0"/>
              <a:t>2 K. </a:t>
            </a:r>
            <a:r>
              <a:rPr lang="en-US" dirty="0"/>
              <a:t>The left-hand side is then warmed up to </a:t>
            </a:r>
            <a:r>
              <a:rPr lang="en-US" dirty="0" smtClean="0"/>
              <a:t>10</a:t>
            </a:r>
            <a:r>
              <a:rPr lang="en-US" baseline="30000" dirty="0" smtClean="0"/>
              <a:t>4</a:t>
            </a:r>
            <a:r>
              <a:rPr lang="en-US" dirty="0" smtClean="0"/>
              <a:t> W/m</a:t>
            </a:r>
            <a:r>
              <a:rPr lang="en-US" baseline="30000" dirty="0" smtClean="0"/>
              <a:t>2</a:t>
            </a:r>
            <a:r>
              <a:rPr lang="en-US" dirty="0" smtClean="0"/>
              <a:t>, and </a:t>
            </a:r>
            <a:r>
              <a:rPr lang="en-US" dirty="0"/>
              <a:t>the flow is simulated using the </a:t>
            </a:r>
            <a:r>
              <a:rPr lang="en-US" dirty="0" err="1"/>
              <a:t>Gorter-Mellink</a:t>
            </a:r>
            <a:r>
              <a:rPr lang="en-US" dirty="0"/>
              <a:t> model.</a:t>
            </a:r>
            <a:endParaRPr lang="en-GB" dirty="0"/>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21</a:t>
            </a:fld>
            <a:endParaRPr lang="en-US"/>
          </a:p>
        </p:txBody>
      </p:sp>
      <p:pic>
        <p:nvPicPr>
          <p:cNvPr id="12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4150" y="1219200"/>
            <a:ext cx="8775700" cy="774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044171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915400" cy="762000"/>
          </a:xfrm>
        </p:spPr>
        <p:txBody>
          <a:bodyPr>
            <a:normAutofit fontScale="90000"/>
          </a:bodyPr>
          <a:lstStyle/>
          <a:p>
            <a:r>
              <a:rPr lang="en-US" dirty="0" smtClean="0"/>
              <a:t>Superfluid flow through an area of beads</a:t>
            </a:r>
            <a:endParaRPr lang="en-GB" dirty="0"/>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22</a:t>
            </a:fld>
            <a:endParaRPr lang="en-US"/>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752600"/>
            <a:ext cx="8007350" cy="1663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381000" y="3810000"/>
            <a:ext cx="8077200" cy="1200329"/>
          </a:xfrm>
          <a:prstGeom prst="rect">
            <a:avLst/>
          </a:prstGeom>
          <a:noFill/>
        </p:spPr>
        <p:txBody>
          <a:bodyPr wrap="square" rtlCol="0">
            <a:spAutoFit/>
          </a:bodyPr>
          <a:lstStyle/>
          <a:p>
            <a:r>
              <a:rPr lang="en-US" dirty="0"/>
              <a:t>temperature profile at steady state in a capillary tube filled by 16 beads</a:t>
            </a:r>
            <a:r>
              <a:rPr lang="en-US" dirty="0" smtClean="0"/>
              <a:t>.</a:t>
            </a:r>
          </a:p>
          <a:p>
            <a:endParaRPr lang="en-US" dirty="0"/>
          </a:p>
          <a:p>
            <a:r>
              <a:rPr lang="en-US" dirty="0" smtClean="0">
                <a:solidFill>
                  <a:srgbClr val="0070C0"/>
                </a:solidFill>
                <a:sym typeface="Wingdings" panose="05000000000000000000" pitchFamily="2" charset="2"/>
              </a:rPr>
              <a:t></a:t>
            </a:r>
            <a:r>
              <a:rPr lang="en-US" dirty="0" smtClean="0">
                <a:solidFill>
                  <a:srgbClr val="0070C0"/>
                </a:solidFill>
              </a:rPr>
              <a:t> </a:t>
            </a:r>
            <a:r>
              <a:rPr lang="en-US" dirty="0">
                <a:solidFill>
                  <a:srgbClr val="0070C0"/>
                </a:solidFill>
              </a:rPr>
              <a:t>The presence of solid materials inside the capillary leads to an increase of the </a:t>
            </a:r>
            <a:r>
              <a:rPr lang="en-US" dirty="0" smtClean="0">
                <a:solidFill>
                  <a:srgbClr val="0070C0"/>
                </a:solidFill>
              </a:rPr>
              <a:t>∆T  (30 x more than without).</a:t>
            </a:r>
            <a:endParaRPr lang="en-GB" dirty="0">
              <a:solidFill>
                <a:srgbClr val="0070C0"/>
              </a:solidFill>
            </a:endParaRPr>
          </a:p>
        </p:txBody>
      </p:sp>
    </p:spTree>
    <p:extLst>
      <p:ext uri="{BB962C8B-B14F-4D97-AF65-F5344CB8AC3E}">
        <p14:creationId xmlns:p14="http://schemas.microsoft.com/office/powerpoint/2010/main" val="7597762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915400" cy="762000"/>
          </a:xfrm>
        </p:spPr>
        <p:txBody>
          <a:bodyPr>
            <a:normAutofit fontScale="90000"/>
          </a:bodyPr>
          <a:lstStyle/>
          <a:p>
            <a:r>
              <a:rPr lang="en-US" dirty="0" smtClean="0"/>
              <a:t>Superfluid flow through an area of beads</a:t>
            </a:r>
            <a:endParaRPr lang="en-GB" dirty="0"/>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23</a:t>
            </a:fld>
            <a:endParaRPr lang="en-US"/>
          </a:p>
        </p:txBody>
      </p:sp>
      <p:sp>
        <p:nvSpPr>
          <p:cNvPr id="8" name="TextBox 7"/>
          <p:cNvSpPr txBox="1"/>
          <p:nvPr/>
        </p:nvSpPr>
        <p:spPr>
          <a:xfrm>
            <a:off x="431800" y="4648200"/>
            <a:ext cx="8077200" cy="1754326"/>
          </a:xfrm>
          <a:prstGeom prst="rect">
            <a:avLst/>
          </a:prstGeom>
          <a:noFill/>
        </p:spPr>
        <p:txBody>
          <a:bodyPr wrap="square" rtlCol="0">
            <a:spAutoFit/>
          </a:bodyPr>
          <a:lstStyle/>
          <a:p>
            <a:r>
              <a:rPr lang="en-US" dirty="0"/>
              <a:t>normal velocity magnitude and of the normal velocity vectors in two adjacent REV. We clearly notice </a:t>
            </a:r>
            <a:r>
              <a:rPr lang="en-US" dirty="0">
                <a:solidFill>
                  <a:srgbClr val="0070C0"/>
                </a:solidFill>
              </a:rPr>
              <a:t>cyclic flow </a:t>
            </a:r>
            <a:r>
              <a:rPr lang="en-US" dirty="0" smtClean="0">
                <a:solidFill>
                  <a:srgbClr val="0070C0"/>
                </a:solidFill>
              </a:rPr>
              <a:t>patterns</a:t>
            </a:r>
            <a:r>
              <a:rPr lang="en-US" dirty="0" smtClean="0"/>
              <a:t>.</a:t>
            </a:r>
          </a:p>
          <a:p>
            <a:endParaRPr lang="en-US" dirty="0"/>
          </a:p>
          <a:p>
            <a:r>
              <a:rPr lang="en-US" dirty="0" smtClean="0">
                <a:sym typeface="Wingdings" panose="05000000000000000000" pitchFamily="2" charset="2"/>
              </a:rPr>
              <a:t></a:t>
            </a:r>
            <a:r>
              <a:rPr lang="en-US" dirty="0" smtClean="0"/>
              <a:t> </a:t>
            </a:r>
            <a:r>
              <a:rPr lang="en-US" dirty="0"/>
              <a:t>This suggests that one may define a Representative Elementary Volume (</a:t>
            </a:r>
            <a:r>
              <a:rPr lang="en-US" dirty="0">
                <a:solidFill>
                  <a:srgbClr val="0070C0"/>
                </a:solidFill>
              </a:rPr>
              <a:t>REV</a:t>
            </a:r>
            <a:r>
              <a:rPr lang="en-US" dirty="0"/>
              <a:t>) of the </a:t>
            </a:r>
            <a:r>
              <a:rPr lang="en-US" dirty="0">
                <a:solidFill>
                  <a:srgbClr val="0070C0"/>
                </a:solidFill>
              </a:rPr>
              <a:t>pore-scale physics </a:t>
            </a:r>
            <a:r>
              <a:rPr lang="en-US" dirty="0"/>
              <a:t>and then apply </a:t>
            </a:r>
            <a:r>
              <a:rPr lang="en-US" dirty="0">
                <a:solidFill>
                  <a:srgbClr val="0070C0"/>
                </a:solidFill>
              </a:rPr>
              <a:t>volume-averaging methodology </a:t>
            </a:r>
            <a:r>
              <a:rPr lang="en-US" dirty="0"/>
              <a:t>in order to derive macro-scale equations</a:t>
            </a:r>
            <a:endParaRPr lang="en-US" dirty="0" smtClean="0"/>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325" y="1676400"/>
            <a:ext cx="7874000" cy="2667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798829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915400" cy="762000"/>
          </a:xfrm>
        </p:spPr>
        <p:txBody>
          <a:bodyPr>
            <a:normAutofit fontScale="90000"/>
          </a:bodyPr>
          <a:lstStyle/>
          <a:p>
            <a:r>
              <a:rPr lang="en-US" dirty="0" smtClean="0"/>
              <a:t>Superfluid flow through an area of beads</a:t>
            </a:r>
            <a:endParaRPr lang="en-GB" dirty="0"/>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24</a:t>
            </a:fld>
            <a:endParaRPr lang="en-US"/>
          </a:p>
        </p:txBody>
      </p:sp>
      <p:sp>
        <p:nvSpPr>
          <p:cNvPr id="8" name="TextBox 7"/>
          <p:cNvSpPr txBox="1"/>
          <p:nvPr/>
        </p:nvSpPr>
        <p:spPr>
          <a:xfrm>
            <a:off x="431800" y="4648200"/>
            <a:ext cx="8077200" cy="1754326"/>
          </a:xfrm>
          <a:prstGeom prst="rect">
            <a:avLst/>
          </a:prstGeom>
          <a:noFill/>
        </p:spPr>
        <p:txBody>
          <a:bodyPr wrap="square" rtlCol="0">
            <a:spAutoFit/>
          </a:bodyPr>
          <a:lstStyle/>
          <a:p>
            <a:r>
              <a:rPr lang="en-US" dirty="0"/>
              <a:t>superfluid velocity magnitude and of the superfluid velocity vectors in two adjacent REV. We clearly notice </a:t>
            </a:r>
            <a:r>
              <a:rPr lang="en-US" dirty="0">
                <a:solidFill>
                  <a:srgbClr val="0070C0"/>
                </a:solidFill>
              </a:rPr>
              <a:t>cyclic flow </a:t>
            </a:r>
            <a:r>
              <a:rPr lang="en-US" dirty="0" smtClean="0">
                <a:solidFill>
                  <a:srgbClr val="0070C0"/>
                </a:solidFill>
              </a:rPr>
              <a:t>patterns</a:t>
            </a:r>
            <a:r>
              <a:rPr lang="en-US" dirty="0" smtClean="0"/>
              <a:t>.</a:t>
            </a:r>
          </a:p>
          <a:p>
            <a:endParaRPr lang="en-US" dirty="0"/>
          </a:p>
          <a:p>
            <a:r>
              <a:rPr lang="en-US" dirty="0" smtClean="0">
                <a:sym typeface="Wingdings" panose="05000000000000000000" pitchFamily="2" charset="2"/>
              </a:rPr>
              <a:t></a:t>
            </a:r>
            <a:r>
              <a:rPr lang="en-US" dirty="0" smtClean="0"/>
              <a:t>This </a:t>
            </a:r>
            <a:r>
              <a:rPr lang="en-US" dirty="0"/>
              <a:t>suggests that one may define a Representative Elementary Volume (</a:t>
            </a:r>
            <a:r>
              <a:rPr lang="en-US" dirty="0">
                <a:solidFill>
                  <a:srgbClr val="0070C0"/>
                </a:solidFill>
              </a:rPr>
              <a:t>REV</a:t>
            </a:r>
            <a:r>
              <a:rPr lang="en-US" dirty="0"/>
              <a:t>) of the </a:t>
            </a:r>
            <a:r>
              <a:rPr lang="en-US" dirty="0">
                <a:solidFill>
                  <a:srgbClr val="0070C0"/>
                </a:solidFill>
              </a:rPr>
              <a:t>pore-scale physics </a:t>
            </a:r>
            <a:r>
              <a:rPr lang="en-US" dirty="0"/>
              <a:t>and then apply </a:t>
            </a:r>
            <a:r>
              <a:rPr lang="en-US" dirty="0">
                <a:solidFill>
                  <a:srgbClr val="0070C0"/>
                </a:solidFill>
              </a:rPr>
              <a:t>volume-averaging methodology </a:t>
            </a:r>
            <a:r>
              <a:rPr lang="en-US" dirty="0"/>
              <a:t>in order to derive macro-scale equations.</a:t>
            </a:r>
            <a:endParaRPr lang="en-US" dirty="0" smtClean="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6425" y="1524000"/>
            <a:ext cx="7931150" cy="2762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9748162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a:t>
            </a:r>
            <a:endParaRPr lang="en-GB" dirty="0"/>
          </a:p>
        </p:txBody>
      </p:sp>
      <p:sp>
        <p:nvSpPr>
          <p:cNvPr id="3" name="Content Placeholder 2"/>
          <p:cNvSpPr>
            <a:spLocks noGrp="1"/>
          </p:cNvSpPr>
          <p:nvPr>
            <p:ph idx="1"/>
          </p:nvPr>
        </p:nvSpPr>
        <p:spPr/>
        <p:txBody>
          <a:bodyPr>
            <a:normAutofit fontScale="77500" lnSpcReduction="20000"/>
          </a:bodyPr>
          <a:lstStyle/>
          <a:p>
            <a:pPr marL="514350" indent="-514350">
              <a:buFont typeface="+mj-lt"/>
              <a:buAutoNum type="arabicPeriod"/>
            </a:pPr>
            <a:r>
              <a:rPr lang="en-US" dirty="0" smtClean="0"/>
              <a:t>We’ve shown the first results, mostly of validations, of the use of a </a:t>
            </a:r>
            <a:r>
              <a:rPr lang="en-US" dirty="0" err="1" smtClean="0"/>
              <a:t>HeIIFOAM</a:t>
            </a:r>
            <a:r>
              <a:rPr lang="en-US" dirty="0" smtClean="0"/>
              <a:t> solver.</a:t>
            </a:r>
          </a:p>
          <a:p>
            <a:pPr marL="514350" indent="-514350">
              <a:buFont typeface="+mj-lt"/>
              <a:buAutoNum type="arabicPeriod"/>
            </a:pPr>
            <a:endParaRPr lang="en-US" dirty="0"/>
          </a:p>
          <a:p>
            <a:pPr marL="514350" indent="-514350">
              <a:buFont typeface="+mj-lt"/>
              <a:buAutoNum type="arabicPeriod"/>
            </a:pPr>
            <a:r>
              <a:rPr lang="en-US" dirty="0" smtClean="0"/>
              <a:t>Some problems still need to be accounted for, especially on the open bath boundary.</a:t>
            </a:r>
          </a:p>
          <a:p>
            <a:pPr marL="514350" indent="-514350">
              <a:buFont typeface="+mj-lt"/>
              <a:buAutoNum type="arabicPeriod"/>
            </a:pPr>
            <a:endParaRPr lang="en-US" dirty="0"/>
          </a:p>
          <a:p>
            <a:pPr marL="514350" indent="-514350">
              <a:buFont typeface="+mj-lt"/>
              <a:buAutoNum type="arabicPeriod"/>
            </a:pPr>
            <a:r>
              <a:rPr lang="en-US" dirty="0" smtClean="0"/>
              <a:t>Mostly, however, good agreement can be found</a:t>
            </a:r>
          </a:p>
          <a:p>
            <a:pPr marL="514350" indent="-514350">
              <a:buFont typeface="+mj-lt"/>
              <a:buAutoNum type="arabicPeriod"/>
            </a:pPr>
            <a:endParaRPr lang="en-US" dirty="0"/>
          </a:p>
          <a:p>
            <a:pPr marL="514350" indent="-514350">
              <a:buFont typeface="+mj-lt"/>
              <a:buAutoNum type="arabicPeriod"/>
            </a:pPr>
            <a:r>
              <a:rPr lang="en-US" dirty="0" smtClean="0"/>
              <a:t>Aim to apply this to derive macro scale equations for superconducting, porous, cables.</a:t>
            </a:r>
          </a:p>
          <a:p>
            <a:pPr marL="514350" indent="-514350">
              <a:buFont typeface="+mj-lt"/>
              <a:buAutoNum type="arabicPeriod"/>
            </a:pPr>
            <a:endParaRPr lang="en-US" dirty="0"/>
          </a:p>
          <a:p>
            <a:pPr marL="514350" indent="-514350">
              <a:buFont typeface="+mj-lt"/>
              <a:buAutoNum type="arabicPeriod"/>
            </a:pPr>
            <a:r>
              <a:rPr lang="en-US" dirty="0" smtClean="0"/>
              <a:t>Cross-check with dedicated tests to be foreseen</a:t>
            </a:r>
            <a:endParaRPr lang="en-GB" dirty="0"/>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25</a:t>
            </a:fld>
            <a:endParaRPr lang="en-US"/>
          </a:p>
        </p:txBody>
      </p:sp>
    </p:spTree>
    <p:extLst>
      <p:ext uri="{BB962C8B-B14F-4D97-AF65-F5344CB8AC3E}">
        <p14:creationId xmlns:p14="http://schemas.microsoft.com/office/powerpoint/2010/main" val="2654465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Introduction (2/4)</a:t>
            </a:r>
            <a:endParaRPr lang="en-GB" dirty="0"/>
          </a:p>
        </p:txBody>
      </p:sp>
      <p:sp>
        <p:nvSpPr>
          <p:cNvPr id="3" name="Content Placeholder 2"/>
          <p:cNvSpPr>
            <a:spLocks noGrp="1"/>
          </p:cNvSpPr>
          <p:nvPr>
            <p:ph idx="1"/>
          </p:nvPr>
        </p:nvSpPr>
        <p:spPr>
          <a:xfrm>
            <a:off x="457200" y="1066800"/>
            <a:ext cx="8229600" cy="5334000"/>
          </a:xfrm>
        </p:spPr>
        <p:txBody>
          <a:bodyPr>
            <a:normAutofit fontScale="92500" lnSpcReduction="20000"/>
          </a:bodyPr>
          <a:lstStyle/>
          <a:p>
            <a:r>
              <a:rPr lang="en-US" dirty="0" smtClean="0"/>
              <a:t>In </a:t>
            </a:r>
            <a:r>
              <a:rPr lang="en-US" dirty="0"/>
              <a:t>a near future this tool will provide a solid basis to develop the theory of </a:t>
            </a:r>
            <a:r>
              <a:rPr lang="en-US" dirty="0" err="1">
                <a:solidFill>
                  <a:srgbClr val="0070C0"/>
                </a:solidFill>
              </a:rPr>
              <a:t>superfluidity</a:t>
            </a:r>
            <a:r>
              <a:rPr lang="en-US" dirty="0">
                <a:solidFill>
                  <a:srgbClr val="0070C0"/>
                </a:solidFill>
              </a:rPr>
              <a:t> in porous media</a:t>
            </a:r>
            <a:r>
              <a:rPr lang="en-US" dirty="0"/>
              <a:t>, with the hope that it could significantly enhance the design of new devices cooled by He II. </a:t>
            </a:r>
            <a:endParaRPr lang="en-US" dirty="0" smtClean="0"/>
          </a:p>
          <a:p>
            <a:r>
              <a:rPr lang="en-US" dirty="0" smtClean="0"/>
              <a:t>We </a:t>
            </a:r>
            <a:r>
              <a:rPr lang="en-US" dirty="0"/>
              <a:t>report on the mathematical approach taken to numerically solve the 2-fluid model of </a:t>
            </a:r>
            <a:r>
              <a:rPr lang="en-US" dirty="0" err="1"/>
              <a:t>HeII</a:t>
            </a:r>
            <a:r>
              <a:rPr lang="en-US" dirty="0"/>
              <a:t> in laminar and turbulent regimes, the specific problems encountered and the solutions found so-far. We compare the results with relatively simple configurations for which analytical solutions exist and with data from an experiment on forced flow of </a:t>
            </a:r>
            <a:r>
              <a:rPr lang="en-US" dirty="0" err="1"/>
              <a:t>HeII</a:t>
            </a:r>
            <a:endParaRPr lang="en-GB" dirty="0"/>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3</a:t>
            </a:fld>
            <a:endParaRPr lang="en-US"/>
          </a:p>
        </p:txBody>
      </p:sp>
      <p:sp>
        <p:nvSpPr>
          <p:cNvPr id="7" name="Rectangle 6"/>
          <p:cNvSpPr/>
          <p:nvPr/>
        </p:nvSpPr>
        <p:spPr>
          <a:xfrm>
            <a:off x="1295400" y="914400"/>
            <a:ext cx="6400800" cy="76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94113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Introduction (3/4)</a:t>
            </a:r>
            <a:endParaRPr lang="en-GB" dirty="0"/>
          </a:p>
        </p:txBody>
      </p:sp>
      <p:sp>
        <p:nvSpPr>
          <p:cNvPr id="3" name="Content Placeholder 2"/>
          <p:cNvSpPr>
            <a:spLocks noGrp="1"/>
          </p:cNvSpPr>
          <p:nvPr>
            <p:ph idx="1"/>
          </p:nvPr>
        </p:nvSpPr>
        <p:spPr>
          <a:xfrm>
            <a:off x="457200" y="1066800"/>
            <a:ext cx="8229600" cy="5334000"/>
          </a:xfrm>
        </p:spPr>
        <p:txBody>
          <a:bodyPr>
            <a:normAutofit fontScale="92500" lnSpcReduction="20000"/>
          </a:bodyPr>
          <a:lstStyle/>
          <a:p>
            <a:r>
              <a:rPr lang="en-US" dirty="0" smtClean="0"/>
              <a:t>Starting point is the </a:t>
            </a:r>
            <a:r>
              <a:rPr lang="en-US" dirty="0" smtClean="0">
                <a:solidFill>
                  <a:srgbClr val="0070C0"/>
                </a:solidFill>
              </a:rPr>
              <a:t>two-fluid model by Landau, </a:t>
            </a:r>
            <a:r>
              <a:rPr lang="en-US" dirty="0" err="1" smtClean="0">
                <a:solidFill>
                  <a:srgbClr val="0070C0"/>
                </a:solidFill>
              </a:rPr>
              <a:t>Khalatnikov</a:t>
            </a:r>
            <a:r>
              <a:rPr lang="en-US" dirty="0" smtClean="0">
                <a:solidFill>
                  <a:srgbClr val="0070C0"/>
                </a:solidFill>
              </a:rPr>
              <a:t>, </a:t>
            </a:r>
            <a:r>
              <a:rPr lang="en-US" dirty="0" smtClean="0"/>
              <a:t>which form a set of </a:t>
            </a:r>
            <a:r>
              <a:rPr lang="en-US" dirty="0" smtClean="0">
                <a:solidFill>
                  <a:srgbClr val="FF0000"/>
                </a:solidFill>
              </a:rPr>
              <a:t>strongly coupled </a:t>
            </a:r>
            <a:r>
              <a:rPr lang="en-US" dirty="0" smtClean="0"/>
              <a:t>equations.</a:t>
            </a:r>
          </a:p>
          <a:p>
            <a:r>
              <a:rPr lang="en-US" dirty="0" smtClean="0"/>
              <a:t>Only few multi-dimensional codes reported in literature, most report numerical difficulties which led them to either go 1-D, or to simplify by dropping terms in the momentum equation (</a:t>
            </a:r>
            <a:r>
              <a:rPr lang="en-US" i="1" dirty="0" smtClean="0"/>
              <a:t>Kitamura et al, </a:t>
            </a:r>
            <a:r>
              <a:rPr lang="en-US" i="1" dirty="0" err="1" smtClean="0"/>
              <a:t>Roa</a:t>
            </a:r>
            <a:r>
              <a:rPr lang="en-US" i="1" dirty="0" smtClean="0"/>
              <a:t> et al, </a:t>
            </a:r>
            <a:r>
              <a:rPr lang="en-US" i="1" dirty="0" err="1" smtClean="0"/>
              <a:t>Zang</a:t>
            </a:r>
            <a:r>
              <a:rPr lang="en-US" i="1" dirty="0" smtClean="0"/>
              <a:t> et Al, Ramadan and Witt</a:t>
            </a:r>
            <a:r>
              <a:rPr lang="en-US" dirty="0" smtClean="0"/>
              <a:t>)</a:t>
            </a:r>
          </a:p>
          <a:p>
            <a:r>
              <a:rPr lang="en-US" dirty="0" smtClean="0"/>
              <a:t>Others, assuming </a:t>
            </a:r>
            <a:r>
              <a:rPr lang="en-US" dirty="0" err="1" smtClean="0"/>
              <a:t>mutal</a:t>
            </a:r>
            <a:r>
              <a:rPr lang="en-US" dirty="0" smtClean="0"/>
              <a:t> friction and </a:t>
            </a:r>
            <a:r>
              <a:rPr lang="en-US" dirty="0" err="1" smtClean="0"/>
              <a:t>thermomechanical</a:t>
            </a:r>
            <a:r>
              <a:rPr lang="en-US" dirty="0" smtClean="0"/>
              <a:t> terms are approximately equal, derive simplified equations (</a:t>
            </a:r>
            <a:r>
              <a:rPr lang="en-US" i="1" dirty="0" err="1" smtClean="0"/>
              <a:t>Suekane</a:t>
            </a:r>
            <a:r>
              <a:rPr lang="en-US" i="1" dirty="0" smtClean="0"/>
              <a:t> et Al, </a:t>
            </a:r>
            <a:r>
              <a:rPr lang="en-US" i="1" dirty="0" err="1" smtClean="0"/>
              <a:t>Pietrowicz</a:t>
            </a:r>
            <a:r>
              <a:rPr lang="en-US" i="1" dirty="0" smtClean="0"/>
              <a:t> and Baudouy</a:t>
            </a:r>
            <a:r>
              <a:rPr lang="en-US" dirty="0" smtClean="0"/>
              <a:t>).</a:t>
            </a:r>
            <a:endParaRPr lang="en-GB" dirty="0"/>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4</a:t>
            </a:fld>
            <a:endParaRPr lang="en-US"/>
          </a:p>
        </p:txBody>
      </p:sp>
      <p:sp>
        <p:nvSpPr>
          <p:cNvPr id="7" name="Rectangle 6"/>
          <p:cNvSpPr/>
          <p:nvPr/>
        </p:nvSpPr>
        <p:spPr>
          <a:xfrm>
            <a:off x="1295400" y="914400"/>
            <a:ext cx="6400800" cy="76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4967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fontScale="90000"/>
          </a:bodyPr>
          <a:lstStyle/>
          <a:p>
            <a:r>
              <a:rPr lang="en-US" dirty="0" smtClean="0"/>
              <a:t>Introduction (4/4)</a:t>
            </a:r>
            <a:endParaRPr lang="en-GB" dirty="0"/>
          </a:p>
        </p:txBody>
      </p:sp>
      <p:sp>
        <p:nvSpPr>
          <p:cNvPr id="3" name="Content Placeholder 2"/>
          <p:cNvSpPr>
            <a:spLocks noGrp="1"/>
          </p:cNvSpPr>
          <p:nvPr>
            <p:ph idx="1"/>
          </p:nvPr>
        </p:nvSpPr>
        <p:spPr>
          <a:xfrm>
            <a:off x="457200" y="1066800"/>
            <a:ext cx="8229600" cy="5334000"/>
          </a:xfrm>
        </p:spPr>
        <p:txBody>
          <a:bodyPr>
            <a:normAutofit fontScale="92500" lnSpcReduction="20000"/>
          </a:bodyPr>
          <a:lstStyle/>
          <a:p>
            <a:r>
              <a:rPr lang="en-US" i="1" dirty="0" err="1" smtClean="0"/>
              <a:t>Tatsumoto</a:t>
            </a:r>
            <a:r>
              <a:rPr lang="en-US" i="1" dirty="0" smtClean="0"/>
              <a:t> et al</a:t>
            </a:r>
            <a:r>
              <a:rPr lang="en-US" dirty="0" smtClean="0"/>
              <a:t>. proposes a numerical segregated solution, </a:t>
            </a:r>
            <a:r>
              <a:rPr lang="en-US" i="1" dirty="0" smtClean="0"/>
              <a:t>Bottura and </a:t>
            </a:r>
            <a:r>
              <a:rPr lang="en-US" i="1" dirty="0" err="1" smtClean="0"/>
              <a:t>Rosso</a:t>
            </a:r>
            <a:r>
              <a:rPr lang="en-US" dirty="0" smtClean="0"/>
              <a:t> a coupled algorithm.</a:t>
            </a:r>
          </a:p>
          <a:p>
            <a:pPr marL="0" indent="0">
              <a:buNone/>
            </a:pPr>
            <a:endParaRPr lang="en-US" dirty="0" smtClean="0"/>
          </a:p>
          <a:p>
            <a:pPr marL="0" indent="0">
              <a:buNone/>
            </a:pPr>
            <a:r>
              <a:rPr lang="en-US" dirty="0" smtClean="0"/>
              <a:t>We propose an </a:t>
            </a:r>
            <a:r>
              <a:rPr lang="en-US" dirty="0" smtClean="0">
                <a:solidFill>
                  <a:srgbClr val="0070C0"/>
                </a:solidFill>
              </a:rPr>
              <a:t>alternative segregated approach</a:t>
            </a:r>
            <a:r>
              <a:rPr lang="en-US" dirty="0" smtClean="0"/>
              <a:t>: and extension of the </a:t>
            </a:r>
            <a:r>
              <a:rPr lang="en-US" i="1" dirty="0" smtClean="0"/>
              <a:t>“Pressure Implicit Operator Splitting (PISO)” </a:t>
            </a:r>
            <a:r>
              <a:rPr lang="en-US" dirty="0" smtClean="0"/>
              <a:t>algorithm by </a:t>
            </a:r>
            <a:r>
              <a:rPr lang="en-US" dirty="0" err="1" smtClean="0"/>
              <a:t>Issa</a:t>
            </a:r>
            <a:r>
              <a:rPr lang="en-US" dirty="0" smtClean="0"/>
              <a:t> (1985) to </a:t>
            </a:r>
            <a:r>
              <a:rPr lang="en-US" dirty="0" smtClean="0">
                <a:solidFill>
                  <a:srgbClr val="00B050"/>
                </a:solidFill>
              </a:rPr>
              <a:t>“Super-PISO”</a:t>
            </a:r>
          </a:p>
          <a:p>
            <a:pPr marL="0" indent="0">
              <a:buNone/>
            </a:pPr>
            <a:endParaRPr lang="en-US" dirty="0"/>
          </a:p>
          <a:p>
            <a:pPr marL="0" indent="0">
              <a:buNone/>
            </a:pPr>
            <a:r>
              <a:rPr lang="en-US" dirty="0" smtClean="0"/>
              <a:t>The Pressure equation is directly derived from total mass balance and both momentum equations. Its at the core of </a:t>
            </a:r>
            <a:r>
              <a:rPr lang="en-US" i="1" dirty="0" err="1" smtClean="0">
                <a:solidFill>
                  <a:srgbClr val="0070C0"/>
                </a:solidFill>
              </a:rPr>
              <a:t>HeII</a:t>
            </a:r>
            <a:r>
              <a:rPr lang="en-US" dirty="0" err="1" smtClean="0">
                <a:solidFill>
                  <a:srgbClr val="0070C0"/>
                </a:solidFill>
              </a:rPr>
              <a:t>FOAM</a:t>
            </a:r>
            <a:r>
              <a:rPr lang="en-US" dirty="0" smtClean="0"/>
              <a:t>, the code developed using </a:t>
            </a:r>
            <a:r>
              <a:rPr lang="en-US" dirty="0" err="1" smtClean="0"/>
              <a:t>OpenFOAM</a:t>
            </a:r>
            <a:r>
              <a:rPr lang="en-US" dirty="0" smtClean="0"/>
              <a:t>®.</a:t>
            </a:r>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5</a:t>
            </a:fld>
            <a:endParaRPr lang="en-US"/>
          </a:p>
        </p:txBody>
      </p:sp>
      <p:sp>
        <p:nvSpPr>
          <p:cNvPr id="7" name="Rectangle 6"/>
          <p:cNvSpPr/>
          <p:nvPr/>
        </p:nvSpPr>
        <p:spPr>
          <a:xfrm>
            <a:off x="1295400" y="914400"/>
            <a:ext cx="6400800" cy="76200"/>
          </a:xfrm>
          <a:prstGeom prst="rect">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644937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6200"/>
            <a:ext cx="9144000" cy="762000"/>
          </a:xfrm>
        </p:spPr>
        <p:txBody>
          <a:bodyPr>
            <a:normAutofit fontScale="90000"/>
          </a:bodyPr>
          <a:lstStyle/>
          <a:p>
            <a:r>
              <a:rPr lang="en-US" dirty="0" smtClean="0"/>
              <a:t>Mathematical model and assumptions 1/4</a:t>
            </a:r>
            <a:endParaRPr lang="en-GB" dirty="0"/>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6</a:t>
            </a:fld>
            <a:endParaRPr lang="en-US"/>
          </a:p>
        </p:txBody>
      </p:sp>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1949" y="2352675"/>
            <a:ext cx="3038475" cy="542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990850"/>
            <a:ext cx="5629275" cy="1123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4133850"/>
            <a:ext cx="4762500" cy="1123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1000" y="5286375"/>
            <a:ext cx="4267200" cy="1190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381000" y="990600"/>
            <a:ext cx="8001000" cy="1384995"/>
          </a:xfrm>
          <a:prstGeom prst="rect">
            <a:avLst/>
          </a:prstGeom>
          <a:noFill/>
        </p:spPr>
        <p:txBody>
          <a:bodyPr wrap="square" rtlCol="0">
            <a:spAutoFit/>
          </a:bodyPr>
          <a:lstStyle/>
          <a:p>
            <a:r>
              <a:rPr lang="en-US" sz="2800" dirty="0" smtClean="0"/>
              <a:t>Mass conservation: Introducing the rate </a:t>
            </a:r>
            <a:r>
              <a:rPr lang="el-GR" sz="2800" dirty="0" smtClean="0"/>
              <a:t>Γ</a:t>
            </a:r>
            <a:r>
              <a:rPr lang="en-US" sz="2800" dirty="0" smtClean="0"/>
              <a:t> at which superfluid transforms into normal, assuming the rate of normal to superfluid  to be symmetric (</a:t>
            </a:r>
            <a:r>
              <a:rPr lang="en-US" sz="2800" i="1" dirty="0" err="1" smtClean="0"/>
              <a:t>r</a:t>
            </a:r>
            <a:r>
              <a:rPr lang="en-US" sz="2800" baseline="-25000" dirty="0" err="1" smtClean="0"/>
              <a:t>sn</a:t>
            </a:r>
            <a:r>
              <a:rPr lang="en-US" sz="2800" baseline="-25000" dirty="0" smtClean="0"/>
              <a:t> </a:t>
            </a:r>
            <a:r>
              <a:rPr lang="en-US" sz="2800" dirty="0" smtClean="0"/>
              <a:t>= -</a:t>
            </a:r>
            <a:r>
              <a:rPr lang="en-US" sz="2800" i="1" dirty="0" err="1" smtClean="0"/>
              <a:t>r</a:t>
            </a:r>
            <a:r>
              <a:rPr lang="en-US" sz="2800" baseline="-25000" dirty="0" err="1" smtClean="0"/>
              <a:t>ns</a:t>
            </a:r>
            <a:r>
              <a:rPr lang="en-US" sz="2800" dirty="0" smtClean="0"/>
              <a:t>)</a:t>
            </a:r>
            <a:endParaRPr lang="en-GB" sz="2800" dirty="0"/>
          </a:p>
        </p:txBody>
      </p:sp>
      <p:sp>
        <p:nvSpPr>
          <p:cNvPr id="9" name="TextBox 8"/>
          <p:cNvSpPr txBox="1"/>
          <p:nvPr/>
        </p:nvSpPr>
        <p:spPr>
          <a:xfrm>
            <a:off x="5715000" y="4391025"/>
            <a:ext cx="3276600" cy="954107"/>
          </a:xfrm>
          <a:prstGeom prst="rect">
            <a:avLst/>
          </a:prstGeom>
          <a:noFill/>
        </p:spPr>
        <p:txBody>
          <a:bodyPr wrap="square" rtlCol="0">
            <a:spAutoFit/>
          </a:bodyPr>
          <a:lstStyle/>
          <a:p>
            <a:r>
              <a:rPr lang="el-GR" sz="2800" dirty="0" smtClean="0"/>
              <a:t>Γ</a:t>
            </a:r>
            <a:r>
              <a:rPr lang="en-US" sz="2800" dirty="0" smtClean="0"/>
              <a:t> is an unknown variable, to be solved</a:t>
            </a:r>
            <a:endParaRPr lang="en-GB" sz="2800" dirty="0"/>
          </a:p>
        </p:txBody>
      </p:sp>
    </p:spTree>
    <p:extLst>
      <p:ext uri="{BB962C8B-B14F-4D97-AF65-F5344CB8AC3E}">
        <p14:creationId xmlns:p14="http://schemas.microsoft.com/office/powerpoint/2010/main" val="36442178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9067800" cy="762000"/>
          </a:xfrm>
        </p:spPr>
        <p:txBody>
          <a:bodyPr>
            <a:normAutofit fontScale="90000"/>
          </a:bodyPr>
          <a:lstStyle/>
          <a:p>
            <a:r>
              <a:rPr lang="en-US" dirty="0" smtClean="0"/>
              <a:t>Mathematical model and assumptions 2/4</a:t>
            </a:r>
            <a:endParaRPr lang="en-GB" dirty="0"/>
          </a:p>
        </p:txBody>
      </p:sp>
      <p:sp>
        <p:nvSpPr>
          <p:cNvPr id="4" name="Date Placeholder 3"/>
          <p:cNvSpPr>
            <a:spLocks noGrp="1"/>
          </p:cNvSpPr>
          <p:nvPr>
            <p:ph type="dt" sz="half" idx="10"/>
          </p:nvPr>
        </p:nvSpPr>
        <p:spPr/>
        <p:txBody>
          <a:bodyPr/>
          <a:lstStyle/>
          <a:p>
            <a:r>
              <a:rPr lang="en-US" smtClean="0"/>
              <a:t>09/10/2013</a:t>
            </a:r>
            <a:endParaRPr lang="en-US" dirty="0"/>
          </a:p>
        </p:txBody>
      </p:sp>
      <p:sp>
        <p:nvSpPr>
          <p:cNvPr id="5" name="Footer Placeholder 4"/>
          <p:cNvSpPr>
            <a:spLocks noGrp="1"/>
          </p:cNvSpPr>
          <p:nvPr>
            <p:ph type="ftr" sz="quarter" idx="11"/>
          </p:nvPr>
        </p:nvSpPr>
        <p:spPr/>
        <p:txBody>
          <a:bodyPr/>
          <a:lstStyle/>
          <a:p>
            <a:r>
              <a:rPr lang="en-US" smtClean="0"/>
              <a:t>CHATS AS 2013    Rob van Weelderen</a:t>
            </a:r>
            <a:endParaRPr lang="en-US" dirty="0"/>
          </a:p>
        </p:txBody>
      </p:sp>
      <p:sp>
        <p:nvSpPr>
          <p:cNvPr id="6" name="Slide Number Placeholder 5"/>
          <p:cNvSpPr>
            <a:spLocks noGrp="1"/>
          </p:cNvSpPr>
          <p:nvPr>
            <p:ph type="sldNum" sz="quarter" idx="12"/>
          </p:nvPr>
        </p:nvSpPr>
        <p:spPr/>
        <p:txBody>
          <a:bodyPr/>
          <a:lstStyle/>
          <a:p>
            <a:fld id="{2CC35C66-20B1-48E2-8BBE-A4DBCE6307AB}" type="slidenum">
              <a:rPr lang="en-US" smtClean="0"/>
              <a:pPr/>
              <a:t>7</a:t>
            </a:fld>
            <a:endParaRPr lang="en-US"/>
          </a:p>
        </p:txBody>
      </p:sp>
      <p:sp>
        <p:nvSpPr>
          <p:cNvPr id="3" name="TextBox 2"/>
          <p:cNvSpPr txBox="1"/>
          <p:nvPr/>
        </p:nvSpPr>
        <p:spPr>
          <a:xfrm>
            <a:off x="76200" y="1230868"/>
            <a:ext cx="8686800" cy="369332"/>
          </a:xfrm>
          <a:prstGeom prst="rect">
            <a:avLst/>
          </a:prstGeom>
          <a:noFill/>
        </p:spPr>
        <p:txBody>
          <a:bodyPr wrap="square" rtlCol="0">
            <a:spAutoFit/>
          </a:bodyPr>
          <a:lstStyle/>
          <a:p>
            <a:r>
              <a:rPr lang="en-US" dirty="0" smtClean="0"/>
              <a:t>Momentum balance equations:</a:t>
            </a:r>
            <a:endParaRPr lang="en-GB"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425" y="1752600"/>
            <a:ext cx="8947150" cy="501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700" y="2362200"/>
            <a:ext cx="8013700" cy="527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3352800"/>
            <a:ext cx="933450" cy="361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1162050" y="3343275"/>
            <a:ext cx="7753349" cy="646331"/>
          </a:xfrm>
          <a:prstGeom prst="rect">
            <a:avLst/>
          </a:prstGeom>
          <a:noFill/>
        </p:spPr>
        <p:txBody>
          <a:bodyPr wrap="square" rtlCol="0">
            <a:spAutoFit/>
          </a:bodyPr>
          <a:lstStyle/>
          <a:p>
            <a:r>
              <a:rPr lang="en-US" dirty="0" smtClean="0"/>
              <a:t>: Represents </a:t>
            </a:r>
            <a:r>
              <a:rPr lang="en-US" dirty="0"/>
              <a:t>the thermo-mechanical force which occurs when a </a:t>
            </a:r>
            <a:r>
              <a:rPr lang="en-US" dirty="0" smtClean="0"/>
              <a:t>temperature gradient exists.</a:t>
            </a:r>
            <a:endParaRPr lang="en-GB" dirty="0"/>
          </a:p>
        </p:txBody>
      </p:sp>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7175" y="4114800"/>
            <a:ext cx="3552825" cy="533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TextBox 9"/>
          <p:cNvSpPr txBox="1"/>
          <p:nvPr/>
        </p:nvSpPr>
        <p:spPr>
          <a:xfrm>
            <a:off x="3810000" y="4196834"/>
            <a:ext cx="5426101" cy="646331"/>
          </a:xfrm>
          <a:prstGeom prst="rect">
            <a:avLst/>
          </a:prstGeom>
          <a:noFill/>
        </p:spPr>
        <p:txBody>
          <a:bodyPr wrap="none" rtlCol="0">
            <a:spAutoFit/>
          </a:bodyPr>
          <a:lstStyle/>
          <a:p>
            <a:r>
              <a:rPr lang="en-US" dirty="0"/>
              <a:t>: </a:t>
            </a:r>
            <a:r>
              <a:rPr lang="en-US" dirty="0" err="1"/>
              <a:t>Gorter-Mellink</a:t>
            </a:r>
            <a:r>
              <a:rPr lang="en-US" dirty="0"/>
              <a:t> mutual friction </a:t>
            </a:r>
            <a:r>
              <a:rPr lang="en-US" dirty="0" smtClean="0"/>
              <a:t>term,</a:t>
            </a:r>
          </a:p>
          <a:p>
            <a:r>
              <a:rPr lang="en-US" dirty="0" smtClean="0"/>
              <a:t>which </a:t>
            </a:r>
            <a:r>
              <a:rPr lang="en-US" dirty="0"/>
              <a:t>is present in the </a:t>
            </a:r>
            <a:r>
              <a:rPr lang="en-US" dirty="0" smtClean="0"/>
              <a:t>equations </a:t>
            </a:r>
            <a:r>
              <a:rPr lang="en-US" dirty="0"/>
              <a:t>only at high </a:t>
            </a:r>
            <a:r>
              <a:rPr lang="en-US" dirty="0" smtClean="0"/>
              <a:t>velocities.</a:t>
            </a:r>
            <a:endParaRPr lang="en-GB" dirty="0"/>
          </a:p>
        </p:txBody>
      </p:sp>
      <p:sp>
        <p:nvSpPr>
          <p:cNvPr id="11" name="TextBox 10"/>
          <p:cNvSpPr txBox="1"/>
          <p:nvPr/>
        </p:nvSpPr>
        <p:spPr>
          <a:xfrm>
            <a:off x="4984750" y="4876800"/>
            <a:ext cx="4083050" cy="1754326"/>
          </a:xfrm>
          <a:prstGeom prst="rect">
            <a:avLst/>
          </a:prstGeom>
          <a:noFill/>
        </p:spPr>
        <p:txBody>
          <a:bodyPr wrap="square" rtlCol="0">
            <a:spAutoFit/>
          </a:bodyPr>
          <a:lstStyle/>
          <a:p>
            <a:r>
              <a:rPr lang="en-US" dirty="0" smtClean="0"/>
              <a:t>: momentum </a:t>
            </a:r>
            <a:r>
              <a:rPr lang="en-US" dirty="0"/>
              <a:t>transfer between the two fluids Landau and </a:t>
            </a:r>
            <a:r>
              <a:rPr lang="en-US" dirty="0" err="1"/>
              <a:t>Lifchitz</a:t>
            </a:r>
            <a:r>
              <a:rPr lang="en-US" dirty="0"/>
              <a:t> (1969) suggest that there is no momentum transfer while Woods (1975) who derived superfluid hydrodynamic equations from a thermodynamic point of view keeps </a:t>
            </a:r>
            <a:r>
              <a:rPr lang="en-US" dirty="0" smtClean="0"/>
              <a:t>it.</a:t>
            </a:r>
            <a:endParaRPr lang="en-GB" dirty="0"/>
          </a:p>
        </p:txBody>
      </p:sp>
      <p:pic>
        <p:nvPicPr>
          <p:cNvPr id="2054"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5067300"/>
            <a:ext cx="4295775" cy="952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3" name="Straight Connector 12"/>
          <p:cNvCxnSpPr/>
          <p:nvPr/>
        </p:nvCxnSpPr>
        <p:spPr>
          <a:xfrm>
            <a:off x="98425" y="3048000"/>
            <a:ext cx="894715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6623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9067800" cy="762000"/>
          </a:xfrm>
        </p:spPr>
        <p:txBody>
          <a:bodyPr>
            <a:normAutofit fontScale="90000"/>
          </a:bodyPr>
          <a:lstStyle/>
          <a:p>
            <a:r>
              <a:rPr lang="en-US" dirty="0" smtClean="0"/>
              <a:t>Mathematical model and assumptions 3/4</a:t>
            </a:r>
            <a:endParaRPr lang="en-GB" dirty="0"/>
          </a:p>
        </p:txBody>
      </p:sp>
      <p:sp>
        <p:nvSpPr>
          <p:cNvPr id="3" name="TextBox 2"/>
          <p:cNvSpPr txBox="1"/>
          <p:nvPr/>
        </p:nvSpPr>
        <p:spPr>
          <a:xfrm>
            <a:off x="76200" y="1078468"/>
            <a:ext cx="8686800" cy="369332"/>
          </a:xfrm>
          <a:prstGeom prst="rect">
            <a:avLst/>
          </a:prstGeom>
          <a:noFill/>
        </p:spPr>
        <p:txBody>
          <a:bodyPr wrap="square" rtlCol="0">
            <a:spAutoFit/>
          </a:bodyPr>
          <a:lstStyle/>
          <a:p>
            <a:r>
              <a:rPr lang="en-US" dirty="0" smtClean="0"/>
              <a:t>Energy balance equation:</a:t>
            </a:r>
            <a:endParaRPr lang="en-GB"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447800"/>
            <a:ext cx="7181850" cy="1009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 name="TextBox 17"/>
          <p:cNvSpPr txBox="1"/>
          <p:nvPr/>
        </p:nvSpPr>
        <p:spPr>
          <a:xfrm>
            <a:off x="152400" y="2373868"/>
            <a:ext cx="8686800" cy="369332"/>
          </a:xfrm>
          <a:prstGeom prst="rect">
            <a:avLst/>
          </a:prstGeom>
          <a:noFill/>
        </p:spPr>
        <p:txBody>
          <a:bodyPr wrap="square" rtlCol="0">
            <a:spAutoFit/>
          </a:bodyPr>
          <a:lstStyle/>
          <a:p>
            <a:r>
              <a:rPr lang="en-US" dirty="0" smtClean="0"/>
              <a:t>To obtain a T equation we assume </a:t>
            </a:r>
            <a:r>
              <a:rPr lang="en-US" i="1" dirty="0" smtClean="0"/>
              <a:t>s</a:t>
            </a:r>
            <a:r>
              <a:rPr lang="en-US" dirty="0" smtClean="0"/>
              <a:t> and </a:t>
            </a:r>
            <a:r>
              <a:rPr lang="el-GR" dirty="0" smtClean="0"/>
              <a:t>ρ</a:t>
            </a:r>
            <a:r>
              <a:rPr lang="en-US" dirty="0" smtClean="0"/>
              <a:t> independent of pressure </a:t>
            </a:r>
            <a:r>
              <a:rPr lang="en-US" dirty="0" smtClean="0">
                <a:sym typeface="Wingdings" panose="05000000000000000000" pitchFamily="2" charset="2"/>
              </a:rPr>
              <a:t></a:t>
            </a:r>
            <a:r>
              <a:rPr lang="en-US" dirty="0" smtClean="0"/>
              <a:t>:</a:t>
            </a:r>
            <a:endParaRPr lang="en-GB" dirty="0"/>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6550" y="2819400"/>
            <a:ext cx="8470900" cy="622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51483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76200"/>
            <a:ext cx="9067800" cy="762000"/>
          </a:xfrm>
        </p:spPr>
        <p:txBody>
          <a:bodyPr>
            <a:normAutofit fontScale="90000"/>
          </a:bodyPr>
          <a:lstStyle/>
          <a:p>
            <a:r>
              <a:rPr lang="en-US" dirty="0" smtClean="0"/>
              <a:t>Mathematical model and assumptions 4/4</a:t>
            </a:r>
            <a:endParaRPr lang="en-GB" dirty="0"/>
          </a:p>
        </p:txBody>
      </p:sp>
      <p:cxnSp>
        <p:nvCxnSpPr>
          <p:cNvPr id="13" name="Straight Connector 12"/>
          <p:cNvCxnSpPr/>
          <p:nvPr/>
        </p:nvCxnSpPr>
        <p:spPr>
          <a:xfrm>
            <a:off x="0" y="5257800"/>
            <a:ext cx="8947150"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52400" y="1143000"/>
            <a:ext cx="8686800" cy="369332"/>
          </a:xfrm>
          <a:prstGeom prst="rect">
            <a:avLst/>
          </a:prstGeom>
          <a:noFill/>
        </p:spPr>
        <p:txBody>
          <a:bodyPr wrap="square" rtlCol="0">
            <a:spAutoFit/>
          </a:bodyPr>
          <a:lstStyle/>
          <a:p>
            <a:r>
              <a:rPr lang="en-US" dirty="0" smtClean="0"/>
              <a:t>Boundary conditions  for surfaces:</a:t>
            </a:r>
            <a:endParaRPr lang="en-GB"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676400"/>
            <a:ext cx="2962275" cy="49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514600"/>
            <a:ext cx="2305050" cy="466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7175" y="3257550"/>
            <a:ext cx="3324225" cy="552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 y="4419600"/>
            <a:ext cx="3714750" cy="561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3352800" y="1676400"/>
            <a:ext cx="5715000" cy="646331"/>
          </a:xfrm>
          <a:prstGeom prst="rect">
            <a:avLst/>
          </a:prstGeom>
          <a:noFill/>
        </p:spPr>
        <p:txBody>
          <a:bodyPr wrap="square" rtlCol="0">
            <a:spAutoFit/>
          </a:bodyPr>
          <a:lstStyle/>
          <a:p>
            <a:r>
              <a:rPr lang="en-US" dirty="0"/>
              <a:t>:normal component of the total mass flux must vanish at any surface at rest</a:t>
            </a:r>
            <a:endParaRPr lang="en-GB" dirty="0"/>
          </a:p>
        </p:txBody>
      </p:sp>
      <p:sp>
        <p:nvSpPr>
          <p:cNvPr id="5" name="TextBox 4"/>
          <p:cNvSpPr txBox="1"/>
          <p:nvPr/>
        </p:nvSpPr>
        <p:spPr>
          <a:xfrm>
            <a:off x="3352800" y="2438400"/>
            <a:ext cx="5181600" cy="646331"/>
          </a:xfrm>
          <a:prstGeom prst="rect">
            <a:avLst/>
          </a:prstGeom>
          <a:noFill/>
        </p:spPr>
        <p:txBody>
          <a:bodyPr wrap="square" rtlCol="0">
            <a:spAutoFit/>
          </a:bodyPr>
          <a:lstStyle/>
          <a:p>
            <a:r>
              <a:rPr lang="en-US" dirty="0"/>
              <a:t>:tangential component of the normal velocity v􀀀 must be zero at a solid surface</a:t>
            </a:r>
            <a:endParaRPr lang="en-GB" dirty="0"/>
          </a:p>
        </p:txBody>
      </p:sp>
      <p:sp>
        <p:nvSpPr>
          <p:cNvPr id="6" name="TextBox 5"/>
          <p:cNvSpPr txBox="1"/>
          <p:nvPr/>
        </p:nvSpPr>
        <p:spPr>
          <a:xfrm>
            <a:off x="3505200" y="3276600"/>
            <a:ext cx="5334000" cy="923330"/>
          </a:xfrm>
          <a:prstGeom prst="rect">
            <a:avLst/>
          </a:prstGeom>
          <a:noFill/>
        </p:spPr>
        <p:txBody>
          <a:bodyPr wrap="square" rtlCol="0">
            <a:spAutoFit/>
          </a:bodyPr>
          <a:lstStyle/>
          <a:p>
            <a:r>
              <a:rPr lang="en-US" dirty="0" smtClean="0"/>
              <a:t>: In </a:t>
            </a:r>
            <a:r>
              <a:rPr lang="en-US" dirty="0"/>
              <a:t>the absence of heat transfer between the solid surface and the </a:t>
            </a:r>
            <a:r>
              <a:rPr lang="en-US" dirty="0" smtClean="0"/>
              <a:t>fluid, neglecting </a:t>
            </a:r>
            <a:r>
              <a:rPr lang="en-US" i="1" dirty="0" err="1" smtClean="0"/>
              <a:t>k</a:t>
            </a:r>
            <a:r>
              <a:rPr lang="en-US" i="1" baseline="-25000" dirty="0" err="1" smtClean="0"/>
              <a:t>n</a:t>
            </a:r>
            <a:r>
              <a:rPr lang="en-US" dirty="0" smtClean="0"/>
              <a:t> we get </a:t>
            </a:r>
            <a:r>
              <a:rPr lang="en-US" dirty="0"/>
              <a:t>a no-slip boundary condition for the normal velocity</a:t>
            </a:r>
            <a:endParaRPr lang="en-GB" dirty="0"/>
          </a:p>
        </p:txBody>
      </p:sp>
      <p:sp>
        <p:nvSpPr>
          <p:cNvPr id="7" name="TextBox 6"/>
          <p:cNvSpPr txBox="1"/>
          <p:nvPr/>
        </p:nvSpPr>
        <p:spPr>
          <a:xfrm>
            <a:off x="4114800" y="4515921"/>
            <a:ext cx="2286000" cy="369332"/>
          </a:xfrm>
          <a:prstGeom prst="rect">
            <a:avLst/>
          </a:prstGeom>
          <a:noFill/>
        </p:spPr>
        <p:txBody>
          <a:bodyPr wrap="square" rtlCol="0">
            <a:spAutoFit/>
          </a:bodyPr>
          <a:lstStyle/>
          <a:p>
            <a:r>
              <a:rPr lang="en-US" dirty="0" smtClean="0"/>
              <a:t>: at a heated surface</a:t>
            </a:r>
            <a:endParaRPr lang="en-GB" dirty="0"/>
          </a:p>
        </p:txBody>
      </p:sp>
      <p:sp>
        <p:nvSpPr>
          <p:cNvPr id="8" name="TextBox 7"/>
          <p:cNvSpPr txBox="1"/>
          <p:nvPr/>
        </p:nvSpPr>
        <p:spPr>
          <a:xfrm>
            <a:off x="228600" y="5366266"/>
            <a:ext cx="8229600" cy="369332"/>
          </a:xfrm>
          <a:prstGeom prst="rect">
            <a:avLst/>
          </a:prstGeom>
          <a:noFill/>
        </p:spPr>
        <p:txBody>
          <a:bodyPr wrap="square" rtlCol="0">
            <a:spAutoFit/>
          </a:bodyPr>
          <a:lstStyle/>
          <a:p>
            <a:r>
              <a:rPr lang="en-US" dirty="0" smtClean="0"/>
              <a:t>At </a:t>
            </a:r>
            <a:r>
              <a:rPr lang="en-US" dirty="0"/>
              <a:t>the helium bath entrance, temperature and pressure are fixed values</a:t>
            </a:r>
            <a:endParaRPr lang="en-GB" dirty="0"/>
          </a:p>
        </p:txBody>
      </p:sp>
    </p:spTree>
    <p:extLst>
      <p:ext uri="{BB962C8B-B14F-4D97-AF65-F5344CB8AC3E}">
        <p14:creationId xmlns:p14="http://schemas.microsoft.com/office/powerpoint/2010/main" val="33254735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4251</TotalTime>
  <Words>1812</Words>
  <Application>Microsoft Office PowerPoint</Application>
  <PresentationFormat>On-screen Show (4:3)</PresentationFormat>
  <Paragraphs>189</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PowerPoint Presentation</vt:lpstr>
      <vt:lpstr>Introduction (1/4)</vt:lpstr>
      <vt:lpstr>Introduction (2/4)</vt:lpstr>
      <vt:lpstr>Introduction (3/4)</vt:lpstr>
      <vt:lpstr>Introduction (4/4)</vt:lpstr>
      <vt:lpstr>Mathematical model and assumptions 1/4</vt:lpstr>
      <vt:lpstr>Mathematical model and assumptions 2/4</vt:lpstr>
      <vt:lpstr>Mathematical model and assumptions 3/4</vt:lpstr>
      <vt:lpstr>Mathematical model and assumptions 4/4</vt:lpstr>
      <vt:lpstr>Solutions and problems encountered (1/</vt:lpstr>
      <vt:lpstr>Solutions and problems encountered (1/</vt:lpstr>
      <vt:lpstr>Solutions and problems encountered (2/</vt:lpstr>
      <vt:lpstr>Solutions and problems encountered (3/</vt:lpstr>
      <vt:lpstr>Solutions and problems encountered (4/</vt:lpstr>
      <vt:lpstr>Solutions and problems encountered (5/</vt:lpstr>
      <vt:lpstr>Solutions and problems encountered (6/</vt:lpstr>
      <vt:lpstr>Solutions and problems encountered (7/</vt:lpstr>
      <vt:lpstr>Solutions and problems encountered (7/</vt:lpstr>
      <vt:lpstr>Solutions and problems encountered (8/</vt:lpstr>
      <vt:lpstr>Solutions and problems encountered (9/</vt:lpstr>
      <vt:lpstr>Superfluid flow through an area of beads</vt:lpstr>
      <vt:lpstr>Superfluid flow through an area of beads</vt:lpstr>
      <vt:lpstr>Superfluid flow through an area of beads</vt:lpstr>
      <vt:lpstr>Superfluid flow through an area of beads</vt:lpstr>
      <vt:lpstr>Conclusion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Porous magnet</dc:title>
  <dc:creator>herve allain</dc:creator>
  <cp:lastModifiedBy>Rob van Weelderen</cp:lastModifiedBy>
  <cp:revision>303</cp:revision>
  <dcterms:created xsi:type="dcterms:W3CDTF">2011-02-28T13:08:42Z</dcterms:created>
  <dcterms:modified xsi:type="dcterms:W3CDTF">2013-10-09T15:37:27Z</dcterms:modified>
</cp:coreProperties>
</file>