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61" r:id="rId2"/>
    <p:sldId id="262" r:id="rId3"/>
    <p:sldId id="271" r:id="rId4"/>
    <p:sldId id="272" r:id="rId5"/>
    <p:sldId id="263" r:id="rId6"/>
    <p:sldId id="264" r:id="rId7"/>
    <p:sldId id="270" r:id="rId8"/>
    <p:sldId id="266" r:id="rId9"/>
    <p:sldId id="267" r:id="rId10"/>
    <p:sldId id="268" r:id="rId11"/>
    <p:sldId id="269" r:id="rId12"/>
    <p:sldId id="274" r:id="rId13"/>
    <p:sldId id="273" r:id="rId14"/>
    <p:sldId id="256" r:id="rId15"/>
    <p:sldId id="276" r:id="rId16"/>
    <p:sldId id="259" r:id="rId17"/>
    <p:sldId id="275" r:id="rId18"/>
    <p:sldId id="277" r:id="rId19"/>
    <p:sldId id="279" r:id="rId20"/>
    <p:sldId id="280" r:id="rId21"/>
    <p:sldId id="281" r:id="rId22"/>
    <p:sldId id="285" r:id="rId23"/>
    <p:sldId id="283" r:id="rId24"/>
    <p:sldId id="284" r:id="rId25"/>
    <p:sldId id="288" r:id="rId26"/>
    <p:sldId id="291" r:id="rId27"/>
    <p:sldId id="282" r:id="rId28"/>
    <p:sldId id="289" r:id="rId29"/>
    <p:sldId id="290" r:id="rId30"/>
    <p:sldId id="278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19" autoAdjust="0"/>
    <p:restoredTop sz="98223" autoAdjust="0"/>
  </p:normalViewPr>
  <p:slideViewPr>
    <p:cSldViewPr>
      <p:cViewPr varScale="1">
        <p:scale>
          <a:sx n="102" d="100"/>
          <a:sy n="102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QUENCH\MBSHP02\ROXIE\QHstudy\11T_QHstud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760784709604"/>
          <c:y val="0.105769606411234"/>
          <c:w val="0.752901732129493"/>
          <c:h val="0.69312954361884"/>
        </c:manualLayout>
      </c:layout>
      <c:scatterChart>
        <c:scatterStyle val="lineMarker"/>
        <c:varyColors val="0"/>
        <c:ser>
          <c:idx val="1"/>
          <c:order val="0"/>
          <c:tx>
            <c:strRef>
              <c:f>PHdelay_I!$N$92</c:f>
              <c:strCache>
                <c:ptCount val="1"/>
                <c:pt idx="0">
                  <c:v>measured MBSHP02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3"/>
          </c:marker>
          <c:xVal>
            <c:numRef>
              <c:f>PHdelay_I!$M$93:$M$95</c:f>
              <c:numCache>
                <c:formatCode>General</c:formatCode>
                <c:ptCount val="3"/>
                <c:pt idx="0">
                  <c:v>71.4085690282834</c:v>
                </c:pt>
                <c:pt idx="1">
                  <c:v>63.00756090730888</c:v>
                </c:pt>
                <c:pt idx="2">
                  <c:v>49.00588070568464</c:v>
                </c:pt>
              </c:numCache>
            </c:numRef>
          </c:xVal>
          <c:yVal>
            <c:numRef>
              <c:f>PHdelay_I!$O$93:$O$95</c:f>
              <c:numCache>
                <c:formatCode>General</c:formatCode>
                <c:ptCount val="3"/>
                <c:pt idx="0">
                  <c:v>29.59999999999999</c:v>
                </c:pt>
                <c:pt idx="1">
                  <c:v>33.9</c:v>
                </c:pt>
                <c:pt idx="2">
                  <c:v>48.0</c:v>
                </c:pt>
              </c:numCache>
            </c:numRef>
          </c:yVal>
          <c:smooth val="0"/>
        </c:ser>
        <c:ser>
          <c:idx val="4"/>
          <c:order val="1"/>
          <c:tx>
            <c:strRef>
              <c:f>PHdelay_I!$N$88</c:f>
              <c:strCache>
                <c:ptCount val="1"/>
                <c:pt idx="0">
                  <c:v>roxie MBSHP02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5"/>
            <c:spPr>
              <a:noFill/>
              <a:ln w="31750">
                <a:solidFill>
                  <a:schemeClr val="tx1"/>
                </a:solidFill>
              </a:ln>
            </c:spPr>
          </c:marker>
          <c:xVal>
            <c:numRef>
              <c:f>PHdelay_I!$M$89:$M$91</c:f>
              <c:numCache>
                <c:formatCode>General</c:formatCode>
                <c:ptCount val="3"/>
                <c:pt idx="0">
                  <c:v>71.4085690282834</c:v>
                </c:pt>
                <c:pt idx="1">
                  <c:v>63.00756090730888</c:v>
                </c:pt>
                <c:pt idx="2">
                  <c:v>49.00588070568464</c:v>
                </c:pt>
              </c:numCache>
            </c:numRef>
          </c:xVal>
          <c:yVal>
            <c:numRef>
              <c:f>PHdelay_I!$O$89:$O$91</c:f>
              <c:numCache>
                <c:formatCode>0.0</c:formatCode>
                <c:ptCount val="3"/>
                <c:pt idx="0">
                  <c:v>27.05</c:v>
                </c:pt>
                <c:pt idx="1">
                  <c:v>33.86</c:v>
                </c:pt>
                <c:pt idx="2">
                  <c:v>48.16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PHdelay_I!$N$84</c:f>
              <c:strCache>
                <c:ptCount val="1"/>
                <c:pt idx="0">
                  <c:v>measured MBSHP01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4"/>
          </c:marker>
          <c:xVal>
            <c:numRef>
              <c:f>PHdelay_I!$M$85:$M$87</c:f>
              <c:numCache>
                <c:formatCode>General</c:formatCode>
                <c:ptCount val="3"/>
                <c:pt idx="0">
                  <c:v>64.0</c:v>
                </c:pt>
                <c:pt idx="1">
                  <c:v>55.0</c:v>
                </c:pt>
                <c:pt idx="2">
                  <c:v>49.0</c:v>
                </c:pt>
              </c:numCache>
            </c:numRef>
          </c:xVal>
          <c:yVal>
            <c:numRef>
              <c:f>PHdelay_I!$O$85:$O$87</c:f>
              <c:numCache>
                <c:formatCode>General</c:formatCode>
                <c:ptCount val="3"/>
                <c:pt idx="0">
                  <c:v>42.8</c:v>
                </c:pt>
                <c:pt idx="1">
                  <c:v>59.6</c:v>
                </c:pt>
                <c:pt idx="2">
                  <c:v>78.3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PHdelay_I!$N$80</c:f>
              <c:strCache>
                <c:ptCount val="1"/>
                <c:pt idx="0">
                  <c:v>roxie MBSHP01</c:v>
                </c:pt>
              </c:strCache>
            </c:strRef>
          </c:tx>
          <c:spPr>
            <a:ln w="0">
              <a:noFill/>
            </a:ln>
          </c:spPr>
          <c:marker>
            <c:symbol val="triangle"/>
            <c:size val="14"/>
            <c:spPr>
              <a:noFill/>
              <a:ln w="25400">
                <a:solidFill>
                  <a:schemeClr val="tx1"/>
                </a:solidFill>
              </a:ln>
            </c:spPr>
          </c:marker>
          <c:xVal>
            <c:numRef>
              <c:f>PHdelay_I!$M$81:$M$83</c:f>
              <c:numCache>
                <c:formatCode>General</c:formatCode>
                <c:ptCount val="3"/>
                <c:pt idx="0">
                  <c:v>64.0</c:v>
                </c:pt>
                <c:pt idx="1">
                  <c:v>55.0</c:v>
                </c:pt>
                <c:pt idx="2">
                  <c:v>49.0</c:v>
                </c:pt>
              </c:numCache>
            </c:numRef>
          </c:xVal>
          <c:yVal>
            <c:numRef>
              <c:f>PHdelay_I!$O$81:$O$83</c:f>
              <c:numCache>
                <c:formatCode>General</c:formatCode>
                <c:ptCount val="3"/>
                <c:pt idx="0">
                  <c:v>44.3</c:v>
                </c:pt>
                <c:pt idx="1">
                  <c:v>59.0</c:v>
                </c:pt>
                <c:pt idx="2">
                  <c:v>75.0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10159208"/>
        <c:axId val="-2010151960"/>
      </c:scatterChart>
      <c:valAx>
        <c:axId val="-2010159208"/>
        <c:scaling>
          <c:orientation val="minMax"/>
          <c:max val="80.0"/>
          <c:min val="4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I/Iss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10151960"/>
        <c:crosses val="autoZero"/>
        <c:crossBetween val="midCat"/>
      </c:valAx>
      <c:valAx>
        <c:axId val="-20101519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PH delay (ms)</a:t>
                </a:r>
              </a:p>
            </c:rich>
          </c:tx>
          <c:layout>
            <c:manualLayout>
              <c:xMode val="edge"/>
              <c:yMode val="edge"/>
              <c:x val="0.059305809821453"/>
              <c:y val="0.3200130541050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1015920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t"/>
      <c:layout>
        <c:manualLayout>
          <c:xMode val="edge"/>
          <c:yMode val="edge"/>
          <c:x val="0.199009971562655"/>
          <c:y val="0.65034154853206"/>
          <c:w val="0.733749603294891"/>
          <c:h val="0.130296992711569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2FAF0-4868-8F4D-A816-F5052067F840}" type="datetimeFigureOut"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7C6F9-BDEB-BC4C-867B-297157CA3C6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47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39452-EED8-A64C-A40E-EEF52B4EF19E}" type="slidenum">
              <a:rPr lang="en-US"/>
              <a:pPr/>
              <a:t>6</a:t>
            </a:fld>
            <a:endParaRPr lang="en-US"/>
          </a:p>
        </p:txBody>
      </p:sp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2C8158-0B77-364B-9457-3B88303B6DA1}" type="slidenum">
              <a:rPr lang="en-US"/>
              <a:pPr/>
              <a:t>9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884338-6436-6A4C-8377-8A1896234173}" type="slidenum">
              <a:rPr lang="en-US"/>
              <a:pPr/>
              <a:t>12</a:t>
            </a:fld>
            <a:endParaRPr lang="en-US"/>
          </a:p>
        </p:txBody>
      </p:sp>
      <p:sp>
        <p:nvSpPr>
          <p:cNvPr id="3686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9" y="4342851"/>
            <a:ext cx="5028124" cy="41158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9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2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26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3563888" y="6496644"/>
            <a:ext cx="1963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Susana Izquierdo</a:t>
            </a:r>
            <a:r>
              <a:rPr lang="en-GB" sz="1100" baseline="0" dirty="0" smtClean="0"/>
              <a:t> Bermudez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1872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7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25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4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8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3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5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EB64A-8221-E84F-9FE9-667A3CCE9B64}" type="datetimeFigureOut"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F75E2-153A-4543-B540-731FE6D5C9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9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wmf"/><Relationship Id="rId5" Type="http://schemas.openxmlformats.org/officeDocument/2006/relationships/image" Target="../media/image6.wmf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g"/><Relationship Id="rId9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gif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7" Type="http://schemas.openxmlformats.org/officeDocument/2006/relationships/image" Target="../media/image9.jpg"/><Relationship Id="rId8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Home\SLIDES\Schools\Bologna\dipole.jpg"/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69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0500" y="2332299"/>
            <a:ext cx="7772400" cy="1634481"/>
          </a:xfrm>
        </p:spPr>
        <p:txBody>
          <a:bodyPr>
            <a:norm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Quench modelling for accelerator 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2792" y="4078473"/>
            <a:ext cx="6400800" cy="1392053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L. Bottura and S. Izquierdo Bermudez</a:t>
            </a:r>
          </a:p>
          <a:p>
            <a:pPr algn="r"/>
            <a:r>
              <a:rPr lang="en-US">
                <a:solidFill>
                  <a:schemeClr val="bg1"/>
                </a:solidFill>
              </a:rPr>
              <a:t>CERN TE-MSC</a:t>
            </a:r>
          </a:p>
          <a:p>
            <a:pPr algn="r"/>
            <a:endParaRPr lang="en-US">
              <a:solidFill>
                <a:schemeClr val="bg1"/>
              </a:solidFill>
            </a:endParaRPr>
          </a:p>
        </p:txBody>
      </p:sp>
      <p:pic>
        <p:nvPicPr>
          <p:cNvPr id="7" name="Picture 26" descr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391"/>
                    </a14:imgEffect>
                    <a14:imgEffect>
                      <a14:saturation sat="200000"/>
                    </a14:imgEffect>
                    <a14:imgEffect>
                      <a14:brightnessContrast bright="67000" contras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7" y="5181431"/>
            <a:ext cx="3361329" cy="154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81780" y="5767757"/>
            <a:ext cx="1572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Boston </a:t>
            </a:r>
          </a:p>
          <a:p>
            <a:pPr algn="r"/>
            <a:r>
              <a:rPr lang="en-US" sz="1200">
                <a:solidFill>
                  <a:schemeClr val="bg1"/>
                </a:solidFill>
              </a:rPr>
              <a:t>October 9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-11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, 2013</a:t>
            </a:r>
            <a:endParaRPr lang="en-US" sz="1200"/>
          </a:p>
        </p:txBody>
      </p:sp>
      <p:sp>
        <p:nvSpPr>
          <p:cNvPr id="9" name="TextBox 8"/>
          <p:cNvSpPr txBox="1"/>
          <p:nvPr/>
        </p:nvSpPr>
        <p:spPr>
          <a:xfrm>
            <a:off x="380500" y="1033282"/>
            <a:ext cx="85223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rgbClr val="FFFFFF"/>
                </a:solidFill>
                <a:latin typeface="Apple Chancery"/>
                <a:cs typeface="Apple Chancery"/>
              </a:rPr>
              <a:t>A Case Study and Various Other Considerations relevant to </a:t>
            </a:r>
          </a:p>
        </p:txBody>
      </p:sp>
    </p:spTree>
    <p:extLst>
      <p:ext uri="{BB962C8B-B14F-4D97-AF65-F5344CB8AC3E}">
        <p14:creationId xmlns:p14="http://schemas.microsoft.com/office/powerpoint/2010/main" val="9580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Scaling for “self dump”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8215"/>
            <a:ext cx="8229600" cy="5217443"/>
          </a:xfrm>
        </p:spPr>
        <p:txBody>
          <a:bodyPr/>
          <a:lstStyle/>
          <a:p>
            <a:r>
              <a:rPr lang="en-US" dirty="0" smtClean="0"/>
              <a:t>Temperature</a:t>
            </a:r>
            <a:endParaRPr lang="en-US" i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Quench time</a:t>
            </a:r>
          </a:p>
        </p:txBody>
      </p:sp>
      <p:pic>
        <p:nvPicPr>
          <p:cNvPr id="5" name="Picture 4" descr="Screen shot 2013-01-13 at 10.54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5" y="2473296"/>
            <a:ext cx="3832225" cy="1145159"/>
          </a:xfrm>
          <a:prstGeom prst="rect">
            <a:avLst/>
          </a:prstGeom>
        </p:spPr>
      </p:pic>
      <p:pic>
        <p:nvPicPr>
          <p:cNvPr id="6" name="Picture 5" descr="Screen shot 2013-01-13 at 10.54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958" y="2522889"/>
            <a:ext cx="3985514" cy="10459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2439" y="2220686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magnet bulk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24780" y="2220686"/>
            <a:ext cx="1283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hot-spot</a:t>
            </a:r>
            <a:endParaRPr lang="en-US" sz="2400" dirty="0"/>
          </a:p>
        </p:txBody>
      </p:sp>
      <p:pic>
        <p:nvPicPr>
          <p:cNvPr id="9" name="Picture 8" descr="Screen shot 2013-01-13 at 10.54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73" y="4338535"/>
            <a:ext cx="4075684" cy="1235329"/>
          </a:xfrm>
          <a:prstGeom prst="rect">
            <a:avLst/>
          </a:prstGeom>
        </p:spPr>
      </p:pic>
      <p:pic>
        <p:nvPicPr>
          <p:cNvPr id="10" name="Picture 9" descr="Screen shot 2013-01-13 at 10.54.4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81" y="4320496"/>
            <a:ext cx="1938655" cy="12263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3688" y="6422983"/>
            <a:ext cx="730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/>
              <a:t>Details as from </a:t>
            </a:r>
            <a:r>
              <a:rPr lang="en-US"/>
              <a:t>M. Wilson, Superconducting Magnets, Clarendon Press, 1986</a:t>
            </a:r>
          </a:p>
        </p:txBody>
      </p:sp>
    </p:spTree>
    <p:extLst>
      <p:ext uri="{BB962C8B-B14F-4D97-AF65-F5344CB8AC3E}">
        <p14:creationId xmlns:p14="http://schemas.microsoft.com/office/powerpoint/2010/main" val="105142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01-14 at 9.43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114" y="983262"/>
            <a:ext cx="5565685" cy="5711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caling study for “self dump”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3"/>
            <a:ext cx="2946172" cy="3744416"/>
          </a:xfrm>
        </p:spPr>
        <p:txBody>
          <a:bodyPr>
            <a:normAutofit/>
          </a:bodyPr>
          <a:lstStyle/>
          <a:p>
            <a:r>
              <a:rPr lang="en-US" dirty="0" smtClean="0"/>
              <a:t>Cu/Nb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Cu</a:t>
            </a:r>
            <a:r>
              <a:rPr lang="en-US" dirty="0" smtClean="0"/>
              <a:t> ≈ 0.55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SC</a:t>
            </a:r>
            <a:r>
              <a:rPr lang="en-US" dirty="0"/>
              <a:t> ≈ 0.45</a:t>
            </a:r>
          </a:p>
          <a:p>
            <a:r>
              <a:rPr lang="en-US" dirty="0" err="1" smtClean="0"/>
              <a:t>I</a:t>
            </a:r>
            <a:r>
              <a:rPr lang="en-US" baseline="-25000" dirty="0" err="1" smtClean="0"/>
              <a:t>op</a:t>
            </a:r>
            <a:r>
              <a:rPr lang="en-US" dirty="0"/>
              <a:t> ≈ 10 kA</a:t>
            </a:r>
          </a:p>
          <a:p>
            <a:r>
              <a:rPr lang="en-US" dirty="0" err="1" smtClean="0"/>
              <a:t>t</a:t>
            </a:r>
            <a:r>
              <a:rPr lang="en-US" baseline="-25000" dirty="0" err="1" smtClean="0"/>
              <a:t>discharge</a:t>
            </a:r>
            <a:r>
              <a:rPr lang="en-US" dirty="0"/>
              <a:t> ≈ 0.1 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55976" y="961282"/>
            <a:ext cx="769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T</a:t>
            </a:r>
            <a:r>
              <a:rPr lang="en-US" sz="2800" baseline="-25000" dirty="0" err="1" smtClean="0"/>
              <a:t>max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90835" y="1556792"/>
            <a:ext cx="1501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err="1" smtClean="0">
                <a:latin typeface="Times"/>
                <a:cs typeface="Times"/>
              </a:rPr>
              <a:t>e</a:t>
            </a:r>
            <a:r>
              <a:rPr lang="en-US" sz="2400" b="1" i="1" baseline="-25000" dirty="0" err="1" smtClean="0">
                <a:latin typeface="Times"/>
                <a:cs typeface="Times"/>
              </a:rPr>
              <a:t>m</a:t>
            </a:r>
            <a:r>
              <a:rPr lang="en-US" sz="2400" b="1" i="1" dirty="0" smtClean="0">
                <a:cs typeface="Times"/>
              </a:rPr>
              <a:t> </a:t>
            </a:r>
            <a:r>
              <a:rPr lang="en-US" sz="2400" b="1" dirty="0" smtClean="0">
                <a:cs typeface="Times"/>
              </a:rPr>
              <a:t>limited</a:t>
            </a:r>
            <a:endParaRPr lang="en-US" sz="2400" b="1" baseline="-25000" dirty="0">
              <a:latin typeface=" limited"/>
              <a:cs typeface=" limited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7483397" y="4564362"/>
            <a:ext cx="155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err="1" smtClean="0">
                <a:latin typeface="Times"/>
                <a:cs typeface="Times"/>
              </a:rPr>
              <a:t>J</a:t>
            </a:r>
            <a:r>
              <a:rPr lang="en-US" sz="2400" b="1" i="1" baseline="-25000" dirty="0" err="1" smtClean="0">
                <a:latin typeface="Times"/>
                <a:cs typeface="Times"/>
              </a:rPr>
              <a:t>op</a:t>
            </a:r>
            <a:r>
              <a:rPr lang="en-US" sz="2400" b="1" dirty="0" smtClean="0">
                <a:cs typeface="Times"/>
              </a:rPr>
              <a:t> limited</a:t>
            </a:r>
            <a:endParaRPr lang="en-US" sz="2400" b="1" baseline="-25000" dirty="0">
              <a:cs typeface="Time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9624" y="4427580"/>
            <a:ext cx="3388045" cy="2082523"/>
            <a:chOff x="107504" y="4977075"/>
            <a:chExt cx="3388045" cy="2082523"/>
          </a:xfrm>
        </p:grpSpPr>
        <p:sp>
          <p:nvSpPr>
            <p:cNvPr id="11" name="TextBox 10"/>
            <p:cNvSpPr txBox="1"/>
            <p:nvPr/>
          </p:nvSpPr>
          <p:spPr>
            <a:xfrm>
              <a:off x="107504" y="5859269"/>
              <a:ext cx="329834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</a:rPr>
                <a:t>J</a:t>
              </a:r>
              <a:r>
                <a:rPr lang="en-US" sz="3600" b="1" baseline="-25000">
                  <a:solidFill>
                    <a:srgbClr val="FF0000"/>
                  </a:solidFill>
                </a:rPr>
                <a:t>op</a:t>
              </a:r>
              <a:r>
                <a:rPr lang="en-US" sz="3600" b="1">
                  <a:solidFill>
                    <a:srgbClr val="FF0000"/>
                  </a:solidFill>
                </a:rPr>
                <a:t> ≈ 800 A/mm</a:t>
              </a:r>
              <a:r>
                <a:rPr lang="en-US" sz="3600" b="1" baseline="30000">
                  <a:solidFill>
                    <a:srgbClr val="FF0000"/>
                  </a:solidFill>
                </a:rPr>
                <a:t>2</a:t>
              </a:r>
            </a:p>
            <a:p>
              <a:r>
                <a:rPr lang="en-US" sz="3600" b="1">
                  <a:solidFill>
                    <a:srgbClr val="FF0000"/>
                  </a:solidFill>
                </a:rPr>
                <a:t>e</a:t>
              </a:r>
              <a:r>
                <a:rPr lang="en-US" sz="3600" b="1" baseline="-25000">
                  <a:solidFill>
                    <a:srgbClr val="FF0000"/>
                  </a:solidFill>
                </a:rPr>
                <a:t>m </a:t>
              </a:r>
              <a:r>
                <a:rPr lang="en-US" sz="3600" b="1">
                  <a:solidFill>
                    <a:srgbClr val="FF0000"/>
                  </a:solidFill>
                </a:rPr>
                <a:t>≈ 150 MJ/m</a:t>
              </a:r>
              <a:r>
                <a:rPr lang="en-US" sz="3600" b="1" baseline="3000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1928" y="4977075"/>
              <a:ext cx="336362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rgbClr val="FF0000"/>
                  </a:solidFill>
                </a:rPr>
                <a:t>Remember…</a:t>
              </a:r>
            </a:p>
            <a:p>
              <a:r>
                <a:rPr lang="en-US" sz="3200">
                  <a:solidFill>
                    <a:srgbClr val="FF0000"/>
                  </a:solidFill>
                </a:rPr>
                <a:t>for the 11 T dipole: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79512" y="3584120"/>
            <a:ext cx="2836939" cy="60425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559908" y="3235480"/>
            <a:ext cx="820357" cy="461665"/>
            <a:chOff x="6559908" y="3235480"/>
            <a:chExt cx="820357" cy="461665"/>
          </a:xfrm>
        </p:grpSpPr>
        <p:sp>
          <p:nvSpPr>
            <p:cNvPr id="14" name="Oval 13"/>
            <p:cNvSpPr/>
            <p:nvPr/>
          </p:nvSpPr>
          <p:spPr>
            <a:xfrm>
              <a:off x="7236249" y="3492542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59908" y="3235480"/>
              <a:ext cx="6699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</a:rPr>
                <a:t>LHC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731886" y="2906860"/>
            <a:ext cx="798919" cy="522140"/>
            <a:chOff x="7731886" y="2906860"/>
            <a:chExt cx="798919" cy="522140"/>
          </a:xfrm>
        </p:grpSpPr>
        <p:sp>
          <p:nvSpPr>
            <p:cNvPr id="12" name="Oval 11"/>
            <p:cNvSpPr/>
            <p:nvPr/>
          </p:nvSpPr>
          <p:spPr>
            <a:xfrm>
              <a:off x="7731886" y="328498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07530" y="2906860"/>
              <a:ext cx="7232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</a:rPr>
                <a:t>11 T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30353" y="2171354"/>
            <a:ext cx="865137" cy="536289"/>
            <a:chOff x="6030353" y="2171354"/>
            <a:chExt cx="865137" cy="536289"/>
          </a:xfrm>
        </p:grpSpPr>
        <p:sp>
          <p:nvSpPr>
            <p:cNvPr id="18" name="Oval 17"/>
            <p:cNvSpPr/>
            <p:nvPr/>
          </p:nvSpPr>
          <p:spPr>
            <a:xfrm>
              <a:off x="6030353" y="256362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65903" y="2171354"/>
              <a:ext cx="7295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/>
                <a:t>ITER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389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Detection, switch and dump</a:t>
            </a:r>
          </a:p>
        </p:txBody>
      </p:sp>
      <p:pic>
        <p:nvPicPr>
          <p:cNvPr id="367619" name="Picture 3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38213"/>
            <a:ext cx="8839200" cy="380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620" name="AutoShape 4"/>
          <p:cNvSpPr>
            <a:spLocks/>
          </p:cNvSpPr>
          <p:nvPr/>
        </p:nvSpPr>
        <p:spPr bwMode="auto">
          <a:xfrm>
            <a:off x="1066800" y="1671613"/>
            <a:ext cx="1595438" cy="466725"/>
          </a:xfrm>
          <a:prstGeom prst="accentCallout2">
            <a:avLst>
              <a:gd name="adj1" fmla="val 24491"/>
              <a:gd name="adj2" fmla="val 104778"/>
              <a:gd name="adj3" fmla="val 24491"/>
              <a:gd name="adj4" fmla="val 112440"/>
              <a:gd name="adj5" fmla="val 109523"/>
              <a:gd name="adj6" fmla="val 12049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 eaLnBrk="1" hangingPunct="1"/>
            <a:r>
              <a:rPr lang="en-US" sz="2400"/>
              <a:t>precursor</a:t>
            </a:r>
          </a:p>
        </p:txBody>
      </p:sp>
      <p:sp>
        <p:nvSpPr>
          <p:cNvPr id="367621" name="AutoShape 5"/>
          <p:cNvSpPr>
            <a:spLocks/>
          </p:cNvSpPr>
          <p:nvPr/>
        </p:nvSpPr>
        <p:spPr bwMode="auto">
          <a:xfrm>
            <a:off x="1141413" y="2473301"/>
            <a:ext cx="1801812" cy="466725"/>
          </a:xfrm>
          <a:prstGeom prst="accentCallout2">
            <a:avLst>
              <a:gd name="adj1" fmla="val 24491"/>
              <a:gd name="adj2" fmla="val 104227"/>
              <a:gd name="adj3" fmla="val 24491"/>
              <a:gd name="adj4" fmla="val 110926"/>
              <a:gd name="adj5" fmla="val 3741"/>
              <a:gd name="adj6" fmla="val 1179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/>
              <a:t>propagation</a:t>
            </a:r>
          </a:p>
        </p:txBody>
      </p:sp>
      <p:sp>
        <p:nvSpPr>
          <p:cNvPr id="367622" name="AutoShape 6"/>
          <p:cNvSpPr>
            <a:spLocks/>
          </p:cNvSpPr>
          <p:nvPr/>
        </p:nvSpPr>
        <p:spPr bwMode="auto">
          <a:xfrm>
            <a:off x="1990725" y="3195613"/>
            <a:ext cx="1431925" cy="466725"/>
          </a:xfrm>
          <a:prstGeom prst="accentCallout2">
            <a:avLst>
              <a:gd name="adj1" fmla="val 24491"/>
              <a:gd name="adj2" fmla="val 105319"/>
              <a:gd name="adj3" fmla="val 24491"/>
              <a:gd name="adj4" fmla="val 108426"/>
              <a:gd name="adj5" fmla="val -37755"/>
              <a:gd name="adj6" fmla="val 1116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/>
              <a:t>detection</a:t>
            </a:r>
          </a:p>
        </p:txBody>
      </p:sp>
      <p:grpSp>
        <p:nvGrpSpPr>
          <p:cNvPr id="367623" name="Group 7"/>
          <p:cNvGrpSpPr>
            <a:grpSpLocks/>
          </p:cNvGrpSpPr>
          <p:nvPr/>
        </p:nvGrpSpPr>
        <p:grpSpPr bwMode="auto">
          <a:xfrm>
            <a:off x="914400" y="2538388"/>
            <a:ext cx="7391400" cy="457200"/>
            <a:chOff x="576" y="1872"/>
            <a:chExt cx="4656" cy="288"/>
          </a:xfrm>
        </p:grpSpPr>
        <p:sp>
          <p:nvSpPr>
            <p:cNvPr id="367624" name="Line 8"/>
            <p:cNvSpPr>
              <a:spLocks noChangeShapeType="1"/>
            </p:cNvSpPr>
            <p:nvPr/>
          </p:nvSpPr>
          <p:spPr bwMode="auto">
            <a:xfrm>
              <a:off x="576" y="2154"/>
              <a:ext cx="465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625" name="Rectangle 9"/>
            <p:cNvSpPr>
              <a:spLocks noChangeArrowheads="1"/>
            </p:cNvSpPr>
            <p:nvPr/>
          </p:nvSpPr>
          <p:spPr bwMode="auto">
            <a:xfrm>
              <a:off x="3312" y="1872"/>
              <a:ext cx="17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1" hangingPunct="1"/>
              <a:r>
                <a:rPr lang="en-US" sz="2400">
                  <a:solidFill>
                    <a:srgbClr val="0000FF"/>
                  </a:solidFill>
                </a:rPr>
                <a:t>detection threshold</a:t>
              </a:r>
            </a:p>
          </p:txBody>
        </p:sp>
      </p:grpSp>
      <p:sp>
        <p:nvSpPr>
          <p:cNvPr id="367626" name="AutoShape 10"/>
          <p:cNvSpPr>
            <a:spLocks/>
          </p:cNvSpPr>
          <p:nvPr/>
        </p:nvSpPr>
        <p:spPr bwMode="auto">
          <a:xfrm>
            <a:off x="4648200" y="3605188"/>
            <a:ext cx="1901825" cy="466725"/>
          </a:xfrm>
          <a:prstGeom prst="accentCallout2">
            <a:avLst>
              <a:gd name="adj1" fmla="val 24491"/>
              <a:gd name="adj2" fmla="val -4005"/>
              <a:gd name="adj3" fmla="val 24491"/>
              <a:gd name="adj4" fmla="val -21620"/>
              <a:gd name="adj5" fmla="val -295579"/>
              <a:gd name="adj6" fmla="val -3964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/>
              <a:t>trigger (t=0)</a:t>
            </a:r>
          </a:p>
        </p:txBody>
      </p:sp>
      <p:sp>
        <p:nvSpPr>
          <p:cNvPr id="367627" name="AutoShape 11"/>
          <p:cNvSpPr>
            <a:spLocks/>
          </p:cNvSpPr>
          <p:nvPr/>
        </p:nvSpPr>
        <p:spPr bwMode="auto">
          <a:xfrm>
            <a:off x="5105400" y="3071788"/>
            <a:ext cx="1724025" cy="466725"/>
          </a:xfrm>
          <a:prstGeom prst="accentCallout2">
            <a:avLst>
              <a:gd name="adj1" fmla="val 24491"/>
              <a:gd name="adj2" fmla="val -4421"/>
              <a:gd name="adj3" fmla="val 24491"/>
              <a:gd name="adj4" fmla="val -35819"/>
              <a:gd name="adj5" fmla="val -175852"/>
              <a:gd name="adj6" fmla="val -6740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/>
              <a:t>fire heaters</a:t>
            </a:r>
          </a:p>
        </p:txBody>
      </p:sp>
      <p:sp>
        <p:nvSpPr>
          <p:cNvPr id="367628" name="AutoShape 12"/>
          <p:cNvSpPr>
            <a:spLocks/>
          </p:cNvSpPr>
          <p:nvPr/>
        </p:nvSpPr>
        <p:spPr bwMode="auto">
          <a:xfrm>
            <a:off x="3595687" y="1622769"/>
            <a:ext cx="1038225" cy="466725"/>
          </a:xfrm>
          <a:prstGeom prst="accentCallout2">
            <a:avLst>
              <a:gd name="adj1" fmla="val 27107"/>
              <a:gd name="adj2" fmla="val 99703"/>
              <a:gd name="adj3" fmla="val 27910"/>
              <a:gd name="adj4" fmla="val 117781"/>
              <a:gd name="adj5" fmla="val 124331"/>
              <a:gd name="adj6" fmla="val 13342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/>
              <a:t>switch</a:t>
            </a:r>
          </a:p>
        </p:txBody>
      </p:sp>
      <p:sp>
        <p:nvSpPr>
          <p:cNvPr id="367629" name="AutoShape 13"/>
          <p:cNvSpPr>
            <a:spLocks/>
          </p:cNvSpPr>
          <p:nvPr/>
        </p:nvSpPr>
        <p:spPr bwMode="auto">
          <a:xfrm>
            <a:off x="6354371" y="880281"/>
            <a:ext cx="2515109" cy="461665"/>
          </a:xfrm>
          <a:prstGeom prst="accentCallout2">
            <a:avLst>
              <a:gd name="adj1" fmla="val 19495"/>
              <a:gd name="adj2" fmla="val -1355"/>
              <a:gd name="adj3" fmla="val 20306"/>
              <a:gd name="adj4" fmla="val -9462"/>
              <a:gd name="adj5" fmla="val 293161"/>
              <a:gd name="adj6" fmla="val -281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2400"/>
              <a:t>magnet quenched</a:t>
            </a:r>
          </a:p>
        </p:txBody>
      </p:sp>
      <p:grpSp>
        <p:nvGrpSpPr>
          <p:cNvPr id="367630" name="Group 14"/>
          <p:cNvGrpSpPr>
            <a:grpSpLocks/>
          </p:cNvGrpSpPr>
          <p:nvPr/>
        </p:nvGrpSpPr>
        <p:grpSpPr bwMode="auto">
          <a:xfrm>
            <a:off x="2492375" y="2239449"/>
            <a:ext cx="6292849" cy="3313115"/>
            <a:chOff x="1570" y="1676"/>
            <a:chExt cx="3964" cy="2087"/>
          </a:xfrm>
        </p:grpSpPr>
        <p:sp>
          <p:nvSpPr>
            <p:cNvPr id="367631" name="Text Box 15"/>
            <p:cNvSpPr txBox="1">
              <a:spLocks noChangeArrowheads="1"/>
            </p:cNvSpPr>
            <p:nvPr/>
          </p:nvSpPr>
          <p:spPr bwMode="auto">
            <a:xfrm rot="18997418">
              <a:off x="1570" y="3400"/>
              <a:ext cx="59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1" hangingPunct="1"/>
              <a:r>
                <a:rPr lang="en-US" sz="2000" i="1" dirty="0" err="1" smtClean="0">
                  <a:latin typeface="Times"/>
                  <a:cs typeface="Times"/>
                  <a:sym typeface="Symbol" charset="0"/>
                </a:rPr>
                <a:t>t</a:t>
              </a:r>
              <a:r>
                <a:rPr lang="en-US" sz="2000" i="1" baseline="-25000" dirty="0" err="1" smtClean="0">
                  <a:latin typeface="Times"/>
                  <a:cs typeface="Times"/>
                </a:rPr>
                <a:t>detection</a:t>
              </a:r>
              <a:endParaRPr lang="en-US" sz="2000" i="1" dirty="0">
                <a:latin typeface="Times"/>
                <a:cs typeface="Times"/>
              </a:endParaRPr>
            </a:p>
          </p:txBody>
        </p:sp>
        <p:grpSp>
          <p:nvGrpSpPr>
            <p:cNvPr id="367632" name="Group 16"/>
            <p:cNvGrpSpPr>
              <a:grpSpLocks/>
            </p:cNvGrpSpPr>
            <p:nvPr/>
          </p:nvGrpSpPr>
          <p:grpSpPr bwMode="auto">
            <a:xfrm>
              <a:off x="1734" y="1676"/>
              <a:ext cx="3800" cy="2087"/>
              <a:chOff x="1734" y="1676"/>
              <a:chExt cx="3800" cy="2087"/>
            </a:xfrm>
          </p:grpSpPr>
          <p:sp>
            <p:nvSpPr>
              <p:cNvPr id="367633" name="Line 17"/>
              <p:cNvSpPr>
                <a:spLocks noChangeShapeType="1"/>
              </p:cNvSpPr>
              <p:nvPr/>
            </p:nvSpPr>
            <p:spPr bwMode="auto">
              <a:xfrm>
                <a:off x="1890" y="1676"/>
                <a:ext cx="0" cy="17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4" name="Line 18"/>
              <p:cNvSpPr>
                <a:spLocks noChangeShapeType="1"/>
              </p:cNvSpPr>
              <p:nvPr/>
            </p:nvSpPr>
            <p:spPr bwMode="auto">
              <a:xfrm>
                <a:off x="2265" y="1676"/>
                <a:ext cx="0" cy="17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5" name="Line 19"/>
              <p:cNvSpPr>
                <a:spLocks noChangeShapeType="1"/>
              </p:cNvSpPr>
              <p:nvPr/>
            </p:nvSpPr>
            <p:spPr bwMode="auto">
              <a:xfrm>
                <a:off x="2448" y="1676"/>
                <a:ext cx="0" cy="17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6" name="Line 20"/>
              <p:cNvSpPr>
                <a:spLocks noChangeShapeType="1"/>
              </p:cNvSpPr>
              <p:nvPr/>
            </p:nvSpPr>
            <p:spPr bwMode="auto">
              <a:xfrm>
                <a:off x="3559" y="1676"/>
                <a:ext cx="0" cy="17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7" name="Line 21"/>
              <p:cNvSpPr>
                <a:spLocks noChangeShapeType="1"/>
              </p:cNvSpPr>
              <p:nvPr/>
            </p:nvSpPr>
            <p:spPr bwMode="auto">
              <a:xfrm rot="5400000">
                <a:off x="1828" y="3244"/>
                <a:ext cx="121" cy="1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8" name="Line 22"/>
              <p:cNvSpPr>
                <a:spLocks noChangeShapeType="1"/>
              </p:cNvSpPr>
              <p:nvPr/>
            </p:nvSpPr>
            <p:spPr bwMode="auto">
              <a:xfrm rot="5400000">
                <a:off x="2204" y="3244"/>
                <a:ext cx="121" cy="1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39" name="Line 23"/>
              <p:cNvSpPr>
                <a:spLocks noChangeShapeType="1"/>
              </p:cNvSpPr>
              <p:nvPr/>
            </p:nvSpPr>
            <p:spPr bwMode="auto">
              <a:xfrm rot="5400000">
                <a:off x="2388" y="3244"/>
                <a:ext cx="121" cy="1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40" name="Line 24"/>
              <p:cNvSpPr>
                <a:spLocks noChangeShapeType="1"/>
              </p:cNvSpPr>
              <p:nvPr/>
            </p:nvSpPr>
            <p:spPr bwMode="auto">
              <a:xfrm rot="5400000">
                <a:off x="3500" y="3244"/>
                <a:ext cx="121" cy="1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641" name="Text Box 25"/>
              <p:cNvSpPr txBox="1">
                <a:spLocks noChangeArrowheads="1"/>
              </p:cNvSpPr>
              <p:nvPr/>
            </p:nvSpPr>
            <p:spPr bwMode="auto">
              <a:xfrm rot="18913532">
                <a:off x="1881" y="3400"/>
                <a:ext cx="63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1" hangingPunct="1"/>
                <a:r>
                  <a:rPr lang="en-US" sz="2000" i="1" dirty="0" err="1" smtClean="0">
                    <a:latin typeface="Times"/>
                    <a:cs typeface="Times"/>
                    <a:sym typeface="Symbol" charset="0"/>
                  </a:rPr>
                  <a:t>t</a:t>
                </a:r>
                <a:r>
                  <a:rPr lang="en-US" sz="2000" i="1" baseline="-25000" dirty="0" err="1">
                    <a:latin typeface="Times"/>
                    <a:cs typeface="Times"/>
                    <a:sym typeface="Symbol" charset="0"/>
                  </a:rPr>
                  <a:t>validation</a:t>
                </a:r>
                <a:endParaRPr lang="en-US" sz="2000" i="1" dirty="0">
                  <a:latin typeface="Times"/>
                  <a:cs typeface="Times"/>
                </a:endParaRPr>
              </a:p>
            </p:txBody>
          </p:sp>
          <p:sp>
            <p:nvSpPr>
              <p:cNvPr id="367642" name="Text Box 26"/>
              <p:cNvSpPr txBox="1">
                <a:spLocks noChangeArrowheads="1"/>
              </p:cNvSpPr>
              <p:nvPr/>
            </p:nvSpPr>
            <p:spPr bwMode="auto">
              <a:xfrm rot="18766873">
                <a:off x="2640" y="3400"/>
                <a:ext cx="47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1" hangingPunct="1"/>
                <a:r>
                  <a:rPr lang="en-US" sz="2000" i="1" dirty="0" err="1" smtClean="0">
                    <a:latin typeface="Times"/>
                    <a:cs typeface="Times"/>
                    <a:sym typeface="Symbol" charset="0"/>
                  </a:rPr>
                  <a:t>t</a:t>
                </a:r>
                <a:r>
                  <a:rPr lang="en-US" sz="2000" i="1" baseline="-25000" dirty="0" err="1">
                    <a:latin typeface="Times"/>
                    <a:cs typeface="Times"/>
                    <a:sym typeface="Symbol" charset="0"/>
                  </a:rPr>
                  <a:t>heater</a:t>
                </a:r>
                <a:endParaRPr lang="en-US" sz="2000" i="1" dirty="0">
                  <a:latin typeface="Times"/>
                  <a:cs typeface="Times"/>
                </a:endParaRPr>
              </a:p>
            </p:txBody>
          </p:sp>
          <p:grpSp>
            <p:nvGrpSpPr>
              <p:cNvPr id="367643" name="Group 27"/>
              <p:cNvGrpSpPr>
                <a:grpSpLocks/>
              </p:cNvGrpSpPr>
              <p:nvPr/>
            </p:nvGrpSpPr>
            <p:grpSpPr bwMode="auto">
              <a:xfrm>
                <a:off x="1734" y="3296"/>
                <a:ext cx="3800" cy="0"/>
                <a:chOff x="1734" y="3470"/>
                <a:chExt cx="3800" cy="0"/>
              </a:xfrm>
            </p:grpSpPr>
            <p:sp>
              <p:nvSpPr>
                <p:cNvPr id="367644" name="Line 28"/>
                <p:cNvSpPr>
                  <a:spLocks noChangeShapeType="1"/>
                </p:cNvSpPr>
                <p:nvPr/>
              </p:nvSpPr>
              <p:spPr bwMode="auto">
                <a:xfrm rot="5400000">
                  <a:off x="3385" y="1819"/>
                  <a:ext cx="0" cy="330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7645" name="Line 29"/>
                <p:cNvSpPr>
                  <a:spLocks noChangeShapeType="1"/>
                </p:cNvSpPr>
                <p:nvPr/>
              </p:nvSpPr>
              <p:spPr bwMode="auto">
                <a:xfrm rot="5400000">
                  <a:off x="5297" y="3233"/>
                  <a:ext cx="0" cy="47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7646" name="Text Box 30"/>
              <p:cNvSpPr txBox="1">
                <a:spLocks noChangeArrowheads="1"/>
              </p:cNvSpPr>
              <p:nvPr/>
            </p:nvSpPr>
            <p:spPr bwMode="auto">
              <a:xfrm>
                <a:off x="4091" y="3295"/>
                <a:ext cx="44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1" hangingPunct="1"/>
                <a:r>
                  <a:rPr lang="en-US" sz="2000" i="1" dirty="0" err="1" smtClean="0">
                    <a:latin typeface="Times"/>
                    <a:cs typeface="Times"/>
                    <a:sym typeface="Symbol" charset="0"/>
                  </a:rPr>
                  <a:t>t</a:t>
                </a:r>
                <a:r>
                  <a:rPr lang="en-US" sz="2000" i="1" baseline="-25000" dirty="0" err="1" smtClean="0">
                    <a:latin typeface="Times"/>
                    <a:cs typeface="Times"/>
                  </a:rPr>
                  <a:t>dump</a:t>
                </a:r>
                <a:endParaRPr lang="en-US" sz="2000" i="1" dirty="0">
                  <a:latin typeface="Times"/>
                  <a:cs typeface="Times"/>
                </a:endParaRPr>
              </a:p>
            </p:txBody>
          </p:sp>
        </p:grpSp>
      </p:grpSp>
      <p:sp>
        <p:nvSpPr>
          <p:cNvPr id="367647" name="Text Box 31"/>
          <p:cNvSpPr txBox="1">
            <a:spLocks noChangeArrowheads="1"/>
          </p:cNvSpPr>
          <p:nvPr/>
        </p:nvSpPr>
        <p:spPr bwMode="auto">
          <a:xfrm>
            <a:off x="1519136" y="5517412"/>
            <a:ext cx="61676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2800" i="1" dirty="0" err="1" smtClean="0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t</a:t>
            </a:r>
            <a:r>
              <a:rPr lang="en-US" sz="2800" i="1" baseline="-25000" dirty="0" err="1" smtClean="0">
                <a:solidFill>
                  <a:schemeClr val="hlink"/>
                </a:solidFill>
                <a:latin typeface="Times"/>
                <a:cs typeface="Times"/>
              </a:rPr>
              <a:t>quench</a:t>
            </a:r>
            <a:r>
              <a:rPr lang="en-US" sz="2800" i="1" dirty="0" smtClean="0">
                <a:solidFill>
                  <a:schemeClr val="hlink"/>
                </a:solidFill>
                <a:latin typeface="Times"/>
                <a:cs typeface="Times"/>
              </a:rPr>
              <a:t> </a:t>
            </a:r>
            <a:r>
              <a:rPr lang="en-US" sz="2800" i="1" dirty="0">
                <a:solidFill>
                  <a:schemeClr val="hlink"/>
                </a:solidFill>
                <a:latin typeface="Times"/>
                <a:cs typeface="Times"/>
              </a:rPr>
              <a:t>≈ </a:t>
            </a:r>
            <a:r>
              <a:rPr lang="en-US" sz="2800" i="1" dirty="0" err="1" smtClean="0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t</a:t>
            </a:r>
            <a:r>
              <a:rPr lang="en-US" sz="2800" i="1" baseline="-25000" dirty="0" err="1" smtClean="0">
                <a:solidFill>
                  <a:schemeClr val="hlink"/>
                </a:solidFill>
                <a:latin typeface="Times"/>
                <a:cs typeface="Times"/>
              </a:rPr>
              <a:t>detection</a:t>
            </a:r>
            <a:r>
              <a:rPr lang="en-US" sz="2800" i="1" dirty="0" smtClean="0">
                <a:solidFill>
                  <a:schemeClr val="hlink"/>
                </a:solidFill>
                <a:latin typeface="Times"/>
                <a:cs typeface="Times"/>
              </a:rPr>
              <a:t> </a:t>
            </a:r>
            <a:r>
              <a:rPr lang="en-US" sz="2800" i="1" dirty="0">
                <a:solidFill>
                  <a:schemeClr val="hlink"/>
                </a:solidFill>
                <a:latin typeface="Times"/>
                <a:cs typeface="Times"/>
              </a:rPr>
              <a:t>+ </a:t>
            </a:r>
            <a:r>
              <a:rPr lang="en-US" sz="2800" i="1" dirty="0" err="1" smtClean="0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t</a:t>
            </a:r>
            <a:r>
              <a:rPr lang="en-US" sz="2800" i="1" baseline="-25000" dirty="0" err="1" smtClean="0">
                <a:solidFill>
                  <a:schemeClr val="hlink"/>
                </a:solidFill>
                <a:latin typeface="Times"/>
                <a:cs typeface="Times"/>
              </a:rPr>
              <a:t>validation</a:t>
            </a:r>
            <a:r>
              <a:rPr lang="en-US" sz="2800" i="1" dirty="0" smtClean="0">
                <a:solidFill>
                  <a:schemeClr val="hlink"/>
                </a:solidFill>
                <a:latin typeface="Times"/>
                <a:cs typeface="Times"/>
              </a:rPr>
              <a:t> </a:t>
            </a:r>
            <a:r>
              <a:rPr lang="en-US" sz="2800" i="1" dirty="0">
                <a:solidFill>
                  <a:schemeClr val="hlink"/>
                </a:solidFill>
                <a:latin typeface="Times"/>
                <a:cs typeface="Times"/>
              </a:rPr>
              <a:t>+ </a:t>
            </a:r>
            <a:r>
              <a:rPr lang="en-US" sz="2800" i="1" dirty="0" err="1" smtClean="0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t</a:t>
            </a:r>
            <a:r>
              <a:rPr lang="en-US" sz="2800" i="1" baseline="-25000" dirty="0" err="1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heater</a:t>
            </a:r>
            <a:r>
              <a:rPr lang="en-US" sz="2800" i="1" dirty="0" smtClean="0">
                <a:solidFill>
                  <a:schemeClr val="hlink"/>
                </a:solidFill>
                <a:latin typeface="Times"/>
                <a:cs typeface="Times"/>
              </a:rPr>
              <a:t> +f</a:t>
            </a:r>
            <a:r>
              <a:rPr lang="en-US" sz="2800" i="1" baseline="-25000" dirty="0" smtClean="0">
                <a:solidFill>
                  <a:schemeClr val="hlink"/>
                </a:solidFill>
                <a:latin typeface="Times"/>
                <a:cs typeface="Times"/>
              </a:rPr>
              <a:t> </a:t>
            </a:r>
            <a:r>
              <a:rPr lang="en-US" sz="2800" i="1" dirty="0" err="1" smtClean="0">
                <a:solidFill>
                  <a:schemeClr val="hlink"/>
                </a:solidFill>
                <a:latin typeface="Times"/>
                <a:cs typeface="Times"/>
                <a:sym typeface="Symbol" charset="0"/>
              </a:rPr>
              <a:t>t</a:t>
            </a:r>
            <a:r>
              <a:rPr lang="en-US" sz="2800" i="1" baseline="-25000" dirty="0" err="1" smtClean="0">
                <a:solidFill>
                  <a:schemeClr val="hlink"/>
                </a:solidFill>
                <a:latin typeface="Times"/>
                <a:cs typeface="Times"/>
              </a:rPr>
              <a:t>dump</a:t>
            </a:r>
            <a:r>
              <a:rPr lang="en-US" sz="2800" i="1" dirty="0" smtClean="0">
                <a:solidFill>
                  <a:schemeClr val="hlink"/>
                </a:solidFill>
                <a:latin typeface="Times"/>
                <a:cs typeface="Times"/>
              </a:rPr>
              <a:t> </a:t>
            </a:r>
            <a:endParaRPr lang="en-US" sz="2800" i="1" dirty="0">
              <a:solidFill>
                <a:schemeClr val="hlink"/>
              </a:solidFill>
              <a:latin typeface="Times"/>
              <a:cs typeface="Time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848507" y="6048226"/>
            <a:ext cx="3645957" cy="696916"/>
            <a:chOff x="3007263" y="5877272"/>
            <a:chExt cx="3645957" cy="696916"/>
          </a:xfrm>
        </p:grpSpPr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4179116" y="6050968"/>
              <a:ext cx="1309126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1" hangingPunct="1"/>
              <a:r>
                <a:rPr lang="en-US" sz="2800" i="1" dirty="0" err="1" smtClean="0">
                  <a:solidFill>
                    <a:schemeClr val="hlink"/>
                  </a:solidFill>
                  <a:latin typeface="Times"/>
                  <a:cs typeface="Times"/>
                  <a:sym typeface="Symbol" charset="0"/>
                </a:rPr>
                <a:t>t</a:t>
              </a:r>
              <a:r>
                <a:rPr lang="en-US" sz="2800" i="1" baseline="-25000" dirty="0" err="1" smtClean="0">
                  <a:solidFill>
                    <a:schemeClr val="hlink"/>
                  </a:solidFill>
                  <a:latin typeface="Times"/>
                  <a:cs typeface="Times"/>
                  <a:sym typeface="Symbol" charset="0"/>
                </a:rPr>
                <a:t>discharge</a:t>
              </a:r>
              <a:endParaRPr lang="en-US" sz="2800" i="1" dirty="0">
                <a:solidFill>
                  <a:schemeClr val="hlink"/>
                </a:solidFill>
                <a:latin typeface="Times"/>
                <a:cs typeface="Times"/>
              </a:endParaRPr>
            </a:p>
          </p:txBody>
        </p:sp>
        <p:sp>
          <p:nvSpPr>
            <p:cNvPr id="3" name="Left Brace 2"/>
            <p:cNvSpPr/>
            <p:nvPr/>
          </p:nvSpPr>
          <p:spPr>
            <a:xfrm rot="16200000">
              <a:off x="4650222" y="4234313"/>
              <a:ext cx="360040" cy="3645957"/>
            </a:xfrm>
            <a:prstGeom prst="leftBrace">
              <a:avLst>
                <a:gd name="adj1" fmla="val 36000"/>
                <a:gd name="adj2" fmla="val 50379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60252" y="868070"/>
            <a:ext cx="5379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Example of an LHC dipole magnet training quench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29486" y="6351711"/>
            <a:ext cx="1835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≈ 50…100 ms</a:t>
            </a:r>
          </a:p>
        </p:txBody>
      </p:sp>
    </p:spTree>
    <p:extLst>
      <p:ext uri="{BB962C8B-B14F-4D97-AF65-F5344CB8AC3E}">
        <p14:creationId xmlns:p14="http://schemas.microsoft.com/office/powerpoint/2010/main" val="313624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7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7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20" grpId="0" animBg="1" autoUpdateAnimBg="0"/>
      <p:bldP spid="367621" grpId="0" animBg="1" autoUpdateAnimBg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(modeling)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5688632"/>
          </a:xfrm>
        </p:spPr>
        <p:txBody>
          <a:bodyPr>
            <a:normAutofit lnSpcReduction="10000"/>
          </a:bodyPr>
          <a:lstStyle/>
          <a:p>
            <a:r>
              <a:rPr lang="en-US"/>
              <a:t>What is the time needed to detect a normal zone ? </a:t>
            </a:r>
            <a:r>
              <a:rPr lang="en-US" b="1">
                <a:solidFill>
                  <a:srgbClr val="FF0000"/>
                </a:solidFill>
              </a:rPr>
              <a:t>Longitudinal quench propagation speed</a:t>
            </a:r>
          </a:p>
          <a:p>
            <a:endParaRPr lang="en-US"/>
          </a:p>
          <a:p>
            <a:r>
              <a:rPr lang="en-US"/>
              <a:t>What is the time needed to induce a distributed quench, using quench heater or comparable mechanism ? </a:t>
            </a:r>
            <a:r>
              <a:rPr lang="en-US" b="1">
                <a:solidFill>
                  <a:srgbClr val="FF0000"/>
                </a:solidFill>
              </a:rPr>
              <a:t>Heater delay</a:t>
            </a:r>
          </a:p>
          <a:p>
            <a:endParaRPr lang="en-US"/>
          </a:p>
          <a:p>
            <a:r>
              <a:rPr lang="en-US"/>
              <a:t>What is the time needed for the quench to “invade” the whole magnet cross section (and the magnet tu dump) ? </a:t>
            </a:r>
            <a:r>
              <a:rPr lang="en-US" b="1">
                <a:solidFill>
                  <a:srgbClr val="FF0000"/>
                </a:solidFill>
              </a:rPr>
              <a:t>Transverse quench propagation speed </a:t>
            </a:r>
          </a:p>
        </p:txBody>
      </p:sp>
    </p:spTree>
    <p:extLst>
      <p:ext uri="{BB962C8B-B14F-4D97-AF65-F5344CB8AC3E}">
        <p14:creationId xmlns:p14="http://schemas.microsoft.com/office/powerpoint/2010/main" val="211565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4644074" y="3938124"/>
            <a:ext cx="1371476" cy="11660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ollaredCoilAssy.jpg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7" r="12389" b="49238"/>
          <a:stretch/>
        </p:blipFill>
        <p:spPr>
          <a:xfrm>
            <a:off x="1847699" y="740100"/>
            <a:ext cx="2914123" cy="28799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7672" y="3620048"/>
            <a:ext cx="1048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</a:rPr>
              <a:t>Turns 1…9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80640" y="3620048"/>
            <a:ext cx="742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</a:rPr>
              <a:t>10…17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62185" y="3620048"/>
            <a:ext cx="704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18..20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54843" y="3620048"/>
            <a:ext cx="651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21,22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2842" y="6415602"/>
            <a:ext cx="1152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8000"/>
                </a:solidFill>
              </a:rPr>
              <a:t>Turns 1…16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0956" y="6415602"/>
            <a:ext cx="742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17…34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1416" y="1249182"/>
            <a:ext cx="33021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40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strands</a:t>
            </a:r>
          </a:p>
          <a:p>
            <a:r>
              <a:rPr lang="en-US" sz="2400" dirty="0" smtClean="0"/>
              <a:t>14.7 mm x 1.25 mm</a:t>
            </a:r>
          </a:p>
          <a:p>
            <a:r>
              <a:rPr lang="en-US" sz="2400" dirty="0" smtClean="0"/>
              <a:t>0.1 mm insulation</a:t>
            </a:r>
          </a:p>
          <a:p>
            <a:r>
              <a:rPr lang="en-US" sz="2400" dirty="0" smtClean="0"/>
              <a:t>A</a:t>
            </a:r>
            <a:r>
              <a:rPr lang="en-US" sz="2400" baseline="-25000" dirty="0" smtClean="0"/>
              <a:t>Nb</a:t>
            </a:r>
            <a:r>
              <a:rPr lang="en-US" sz="2400" baseline="-41000" dirty="0" smtClean="0"/>
              <a:t>3</a:t>
            </a:r>
            <a:r>
              <a:rPr lang="en-US" sz="2400" baseline="-25000" dirty="0" smtClean="0"/>
              <a:t>Sn</a:t>
            </a:r>
            <a:r>
              <a:rPr lang="en-US" sz="2400" dirty="0" smtClean="0"/>
              <a:t> 		= 7.2 mm</a:t>
            </a:r>
            <a:r>
              <a:rPr lang="en-US" sz="2400" baseline="30000" dirty="0" smtClean="0"/>
              <a:t>2</a:t>
            </a:r>
          </a:p>
          <a:p>
            <a:r>
              <a:rPr lang="en-US" sz="2400" dirty="0" err="1" smtClean="0"/>
              <a:t>A</a:t>
            </a:r>
            <a:r>
              <a:rPr lang="en-US" sz="2400" baseline="-25000" dirty="0" err="1" smtClean="0"/>
              <a:t>Cu</a:t>
            </a:r>
            <a:r>
              <a:rPr lang="en-US" sz="2400" dirty="0" smtClean="0"/>
              <a:t> 		= 8.2 </a:t>
            </a:r>
            <a:r>
              <a:rPr lang="en-US" sz="2400" dirty="0"/>
              <a:t>mm</a:t>
            </a:r>
            <a:r>
              <a:rPr lang="en-US" sz="2400" baseline="30000" dirty="0"/>
              <a:t>2</a:t>
            </a:r>
            <a:endParaRPr lang="en-US" sz="2400" dirty="0" smtClean="0"/>
          </a:p>
          <a:p>
            <a:r>
              <a:rPr lang="en-US" sz="2400" dirty="0" err="1" smtClean="0"/>
              <a:t>A</a:t>
            </a:r>
            <a:r>
              <a:rPr lang="en-US" sz="2400" baseline="-25000" dirty="0" err="1" smtClean="0"/>
              <a:t>epoxy</a:t>
            </a:r>
            <a:r>
              <a:rPr lang="en-US" sz="2400" baseline="-25000" dirty="0" smtClean="0"/>
              <a:t>-glass 	</a:t>
            </a:r>
            <a:r>
              <a:rPr lang="en-US" sz="2400" dirty="0" smtClean="0"/>
              <a:t>= 5.5 mm</a:t>
            </a:r>
            <a:r>
              <a:rPr lang="en-US" sz="2400" baseline="30000" dirty="0" smtClean="0"/>
              <a:t>2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-12204" y="1661587"/>
            <a:ext cx="187654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6 blocks coil</a:t>
            </a:r>
          </a:p>
          <a:p>
            <a:pPr algn="r"/>
            <a:r>
              <a:rPr lang="en-US" sz="2400" dirty="0" smtClean="0"/>
              <a:t>2 layers/pole</a:t>
            </a:r>
          </a:p>
          <a:p>
            <a:pPr algn="r"/>
            <a:r>
              <a:rPr lang="en-US" sz="2400" dirty="0" smtClean="0"/>
              <a:t>56 turns</a:t>
            </a:r>
            <a:endParaRPr lang="en-US" sz="2400" dirty="0"/>
          </a:p>
        </p:txBody>
      </p:sp>
      <p:grpSp>
        <p:nvGrpSpPr>
          <p:cNvPr id="82" name="Group 81"/>
          <p:cNvGrpSpPr>
            <a:grpSpLocks noChangeAspect="1"/>
          </p:cNvGrpSpPr>
          <p:nvPr/>
        </p:nvGrpSpPr>
        <p:grpSpPr>
          <a:xfrm rot="5400000">
            <a:off x="2812695" y="1941909"/>
            <a:ext cx="2355438" cy="6347867"/>
            <a:chOff x="6273791" y="209952"/>
            <a:chExt cx="2355438" cy="6347867"/>
          </a:xfrm>
        </p:grpSpPr>
        <p:grpSp>
          <p:nvGrpSpPr>
            <p:cNvPr id="79" name="Group 78"/>
            <p:cNvGrpSpPr/>
            <p:nvPr/>
          </p:nvGrpSpPr>
          <p:grpSpPr>
            <a:xfrm>
              <a:off x="6273791" y="5078994"/>
              <a:ext cx="1166091" cy="1478825"/>
              <a:chOff x="6273791" y="5078994"/>
              <a:chExt cx="1166091" cy="147882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273791" y="64077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273791" y="624320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273791" y="607637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273791" y="590925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273791" y="57447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273791" y="557789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273791" y="541035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273791" y="524582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273791" y="507899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6273791" y="2730226"/>
              <a:ext cx="1166091" cy="1311993"/>
              <a:chOff x="6273791" y="2730226"/>
              <a:chExt cx="1166091" cy="1311993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273791" y="38921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273791" y="372760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273791" y="356077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273791" y="339365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273791" y="32291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273791" y="306229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273791" y="289475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273791" y="273022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6273791" y="853836"/>
              <a:ext cx="1166091" cy="481448"/>
              <a:chOff x="6273791" y="907646"/>
              <a:chExt cx="1166091" cy="48144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273791" y="123900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273791" y="107447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273791" y="90764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6273791" y="209952"/>
              <a:ext cx="1166091" cy="314616"/>
              <a:chOff x="6273791" y="285286"/>
              <a:chExt cx="1166091" cy="31461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273791" y="44981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273791" y="28528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7463138" y="3915164"/>
              <a:ext cx="1166091" cy="2642655"/>
              <a:chOff x="7592282" y="3915164"/>
              <a:chExt cx="1166091" cy="264265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7592282" y="64077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592282" y="624320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592282" y="607637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592282" y="590925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592282" y="574472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7592282" y="557789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592282" y="541035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7592282" y="524582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7592282" y="507899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592282" y="491254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592282" y="474801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592282" y="458118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7592282" y="441406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592282" y="424954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7592282" y="4082709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7592282" y="391516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463138" y="859848"/>
              <a:ext cx="1166091" cy="2976310"/>
              <a:chOff x="7592282" y="838324"/>
              <a:chExt cx="1166091" cy="297631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7592282" y="366454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7592282" y="349771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592282" y="333088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7592282" y="316636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7592282" y="299953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7592282" y="2832413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592282" y="2667888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592282" y="250105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592282" y="233351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592282" y="216898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7592282" y="200215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7592282" y="183570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592282" y="167117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7592282" y="150434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7592282" y="1337226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592282" y="1172701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592282" y="1005869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592282" y="838324"/>
                <a:ext cx="1166091" cy="15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6576389" y="5442645"/>
            <a:ext cx="875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Outer layer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6684" y="4242713"/>
            <a:ext cx="696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Inner layer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295306" y="3938124"/>
            <a:ext cx="1013739" cy="1166091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523392" y="3938124"/>
            <a:ext cx="326340" cy="1166091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466334" y="5132119"/>
            <a:ext cx="71808" cy="1166091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itle 8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model for a 11 T dipole</a:t>
            </a:r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>
            <a:off x="980924" y="6367887"/>
            <a:ext cx="2448000" cy="7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561363" y="6369882"/>
            <a:ext cx="2773088" cy="7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6569124" y="6194847"/>
            <a:ext cx="87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eater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8466" y="833866"/>
            <a:ext cx="3968750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84812" y="2814974"/>
            <a:ext cx="2130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</a:t>
            </a:r>
            <a:r>
              <a:rPr lang="en-US" sz="2400" baseline="-25000" dirty="0"/>
              <a:t>op</a:t>
            </a:r>
            <a:r>
              <a:rPr lang="en-US" sz="2400" dirty="0"/>
              <a:t>	= 11850 A</a:t>
            </a:r>
          </a:p>
          <a:p>
            <a:r>
              <a:rPr lang="en-US" sz="2400" dirty="0"/>
              <a:t>L/l	= 6.8 mH/m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952437" y="4272633"/>
            <a:ext cx="863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wedge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7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modeling – unfolding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133724" y="2849919"/>
            <a:ext cx="7308816" cy="3776887"/>
            <a:chOff x="1475656" y="2532433"/>
            <a:chExt cx="7308816" cy="3776887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1475656" y="2532433"/>
              <a:ext cx="7056784" cy="3601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1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75656" y="6125815"/>
              <a:ext cx="1656184" cy="18350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cxnSp>
          <p:nvCxnSpPr>
            <p:cNvPr id="22" name="Straight Connector 21"/>
            <p:cNvCxnSpPr/>
            <p:nvPr/>
          </p:nvCxnSpPr>
          <p:spPr>
            <a:xfrm flipV="1">
              <a:off x="3059832" y="2532433"/>
              <a:ext cx="5688632" cy="3632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131840" y="2564978"/>
              <a:ext cx="5652632" cy="37122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539145" y="123974"/>
            <a:ext cx="2448272" cy="4464379"/>
            <a:chOff x="755576" y="476789"/>
            <a:chExt cx="2448272" cy="4464379"/>
          </a:xfrm>
        </p:grpSpPr>
        <p:grpSp>
          <p:nvGrpSpPr>
            <p:cNvPr id="51" name="Group 50"/>
            <p:cNvGrpSpPr/>
            <p:nvPr/>
          </p:nvGrpSpPr>
          <p:grpSpPr>
            <a:xfrm>
              <a:off x="755576" y="476789"/>
              <a:ext cx="2448272" cy="4464379"/>
              <a:chOff x="755576" y="476789"/>
              <a:chExt cx="2448272" cy="4464379"/>
            </a:xfrm>
            <a:scene3d>
              <a:camera prst="perspectiveFront" fov="6000000">
                <a:rot lat="18899991" lon="0" rev="0"/>
              </a:camera>
              <a:lightRig rig="threePt" dir="t"/>
            </a:scene3d>
          </p:grpSpPr>
          <p:cxnSp>
            <p:nvCxnSpPr>
              <p:cNvPr id="5" name="Straight Connector 4"/>
              <p:cNvCxnSpPr/>
              <p:nvPr/>
            </p:nvCxnSpPr>
            <p:spPr>
              <a:xfrm flipV="1">
                <a:off x="899709" y="1556706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3203848" y="1520729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059832" y="1520729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Arc 13"/>
              <p:cNvSpPr>
                <a:spLocks noChangeAspect="1"/>
              </p:cNvSpPr>
              <p:nvPr/>
            </p:nvSpPr>
            <p:spPr>
              <a:xfrm flipV="1">
                <a:off x="899708" y="2637029"/>
                <a:ext cx="2304139" cy="2304139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V="1">
                <a:off x="755576" y="1556909"/>
                <a:ext cx="0" cy="2340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2915816" y="1520729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Arc 32"/>
              <p:cNvSpPr>
                <a:spLocks noChangeAspect="1"/>
              </p:cNvSpPr>
              <p:nvPr/>
            </p:nvSpPr>
            <p:spPr>
              <a:xfrm flipV="1">
                <a:off x="755576" y="2637029"/>
                <a:ext cx="2304139" cy="2304139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/>
              <p:cNvSpPr>
                <a:spLocks noChangeAspect="1"/>
              </p:cNvSpPr>
              <p:nvPr/>
            </p:nvSpPr>
            <p:spPr>
              <a:xfrm>
                <a:off x="899709" y="476906"/>
                <a:ext cx="2160123" cy="2160123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>
                <a:spLocks noChangeAspect="1"/>
              </p:cNvSpPr>
              <p:nvPr/>
            </p:nvSpPr>
            <p:spPr>
              <a:xfrm>
                <a:off x="755576" y="476789"/>
                <a:ext cx="2160123" cy="2160123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 flipV="1">
                <a:off x="2267744" y="1484784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1475656" y="1484784"/>
                <a:ext cx="0" cy="2304256"/>
              </a:xfrm>
              <a:prstGeom prst="line">
                <a:avLst/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Arc 48"/>
              <p:cNvSpPr>
                <a:spLocks noChangeAspect="1"/>
              </p:cNvSpPr>
              <p:nvPr/>
            </p:nvSpPr>
            <p:spPr>
              <a:xfrm>
                <a:off x="1475744" y="1120493"/>
                <a:ext cx="792000" cy="792000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c 49"/>
              <p:cNvSpPr>
                <a:spLocks noChangeAspect="1"/>
              </p:cNvSpPr>
              <p:nvPr/>
            </p:nvSpPr>
            <p:spPr>
              <a:xfrm flipV="1">
                <a:off x="1475656" y="3284984"/>
                <a:ext cx="936104" cy="936104"/>
              </a:xfrm>
              <a:prstGeom prst="arc">
                <a:avLst>
                  <a:gd name="adj1" fmla="val 10748828"/>
                  <a:gd name="adj2" fmla="val 0"/>
                </a:avLst>
              </a:prstGeom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2" name="Picture 1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06923" y="3573016"/>
              <a:ext cx="801402" cy="11629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53" name="TextBox 52"/>
          <p:cNvSpPr txBox="1"/>
          <p:nvPr/>
        </p:nvSpPr>
        <p:spPr>
          <a:xfrm>
            <a:off x="2789908" y="1198700"/>
            <a:ext cx="4472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/>
              <a:t>Identify in the winding the </a:t>
            </a:r>
            <a:r>
              <a:rPr lang="en-US" sz="2800" b="1">
                <a:solidFill>
                  <a:srgbClr val="0000FF"/>
                </a:solidFill>
              </a:rPr>
              <a:t>longitudinal</a:t>
            </a:r>
            <a:r>
              <a:rPr lang="en-US" sz="2800">
                <a:solidFill>
                  <a:srgbClr val="0000FF"/>
                </a:solidFill>
              </a:rPr>
              <a:t> </a:t>
            </a:r>
            <a:r>
              <a:rPr lang="en-US" sz="2800"/>
              <a:t>and </a:t>
            </a:r>
            <a:r>
              <a:rPr lang="en-US" sz="2800" b="1">
                <a:solidFill>
                  <a:srgbClr val="FF0000"/>
                </a:solidFill>
              </a:rPr>
              <a:t>transverse</a:t>
            </a:r>
            <a:r>
              <a:rPr lang="en-US" sz="2800">
                <a:solidFill>
                  <a:srgbClr val="FF0000"/>
                </a:solidFill>
              </a:rPr>
              <a:t> </a:t>
            </a:r>
            <a:r>
              <a:rPr lang="en-US" sz="2800"/>
              <a:t>(principal) directions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87417" y="4241521"/>
            <a:ext cx="59924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/>
              <a:t>The </a:t>
            </a:r>
            <a:r>
              <a:rPr lang="en-US" sz="2800" b="1">
                <a:solidFill>
                  <a:srgbClr val="0000FF"/>
                </a:solidFill>
              </a:rPr>
              <a:t>longitudinal </a:t>
            </a:r>
          </a:p>
          <a:p>
            <a:pPr algn="r"/>
            <a:r>
              <a:rPr lang="en-US" sz="2800"/>
              <a:t>cable is a continuum</a:t>
            </a:r>
          </a:p>
          <a:p>
            <a:pPr algn="r"/>
            <a:r>
              <a:rPr lang="en-US" sz="2800"/>
              <a:t> “relatively easy” to solve </a:t>
            </a:r>
          </a:p>
          <a:p>
            <a:pPr algn="r"/>
            <a:r>
              <a:rPr lang="en-US" sz="2800"/>
              <a:t>with accurate (high order) and </a:t>
            </a:r>
          </a:p>
          <a:p>
            <a:pPr algn="r"/>
            <a:r>
              <a:rPr lang="en-US" sz="2800"/>
              <a:t>adaptive (front tracking) methods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267744" y="1700808"/>
            <a:ext cx="144016" cy="1008112"/>
          </a:xfrm>
          <a:prstGeom prst="straightConnector1">
            <a:avLst/>
          </a:prstGeom>
          <a:ln>
            <a:solidFill>
              <a:srgbClr val="0000FF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483768" y="2967244"/>
            <a:ext cx="0" cy="57710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15816" y="4869160"/>
            <a:ext cx="1872208" cy="1080120"/>
          </a:xfrm>
          <a:prstGeom prst="straightConnector1">
            <a:avLst/>
          </a:prstGeom>
          <a:ln>
            <a:solidFill>
              <a:srgbClr val="0000FF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V="1">
            <a:off x="2484289" y="2666445"/>
            <a:ext cx="0" cy="123708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26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Longitudinal propagation speed</a:t>
            </a:r>
          </a:p>
        </p:txBody>
      </p:sp>
      <p:pic>
        <p:nvPicPr>
          <p:cNvPr id="4" name="Picture 3" descr="Screen Shot 2013-07-15 at 12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3"/>
            <a:ext cx="3883930" cy="3814075"/>
          </a:xfrm>
          <a:prstGeom prst="rect">
            <a:avLst/>
          </a:prstGeom>
        </p:spPr>
      </p:pic>
      <p:pic>
        <p:nvPicPr>
          <p:cNvPr id="5" name="Picture 4" descr="Screen Shot 2013-07-15 at 12.23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07" y="836712"/>
            <a:ext cx="3786133" cy="381407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483768" y="3429000"/>
            <a:ext cx="1224136" cy="576064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933965">
            <a:off x="2844653" y="315052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≈30 m/s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22571" y="1052736"/>
            <a:ext cx="1252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Adaptive mesh tracking fronts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043608" y="3429000"/>
            <a:ext cx="1224136" cy="576064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Shot 2013-07-15 at 4.34.0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861048"/>
            <a:ext cx="2555776" cy="2546583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3959424" y="5345232"/>
            <a:ext cx="1224136" cy="576064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974474">
            <a:off x="4648799" y="4907395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≈600 m/s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83768" y="1039629"/>
            <a:ext cx="14356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Adaptive mesh: minimum element size </a:t>
            </a:r>
            <a:r>
              <a:rPr lang="en-US" dirty="0"/>
              <a:t>1 mm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55976" y="4025133"/>
            <a:ext cx="1409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Static mesh: 100 mm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049" y="4678685"/>
            <a:ext cx="32148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Example of a quench in a Nb</a:t>
            </a:r>
            <a:r>
              <a:rPr lang="en-US" sz="2400" baseline="-25000"/>
              <a:t>3</a:t>
            </a:r>
            <a:r>
              <a:rPr lang="en-US" sz="2400"/>
              <a:t>Sn 11 T cable triggered over 10 cm in a high field (11 T) zone </a:t>
            </a:r>
            <a:r>
              <a:rPr lang="en-US"/>
              <a:t>(uniform field assumed)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6136" y="4678685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Small mesh size and/or adaptive meshing are a must for quench analysis</a:t>
            </a:r>
          </a:p>
        </p:txBody>
      </p:sp>
    </p:spTree>
    <p:extLst>
      <p:ext uri="{BB962C8B-B14F-4D97-AF65-F5344CB8AC3E}">
        <p14:creationId xmlns:p14="http://schemas.microsoft.com/office/powerpoint/2010/main" val="273675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Longitudinal propagation</a:t>
            </a:r>
          </a:p>
        </p:txBody>
      </p:sp>
      <p:pic>
        <p:nvPicPr>
          <p:cNvPr id="58" name="Picture 57" descr="Screen Shot 2013-10-08 at 4.05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117" y="962725"/>
            <a:ext cx="5548684" cy="4968552"/>
          </a:xfrm>
          <a:prstGeom prst="rect">
            <a:avLst/>
          </a:prstGeom>
        </p:spPr>
      </p:pic>
      <p:grpSp>
        <p:nvGrpSpPr>
          <p:cNvPr id="253" name="Group 252"/>
          <p:cNvGrpSpPr/>
          <p:nvPr/>
        </p:nvGrpSpPr>
        <p:grpSpPr>
          <a:xfrm>
            <a:off x="395536" y="1340817"/>
            <a:ext cx="2412272" cy="1296095"/>
            <a:chOff x="395536" y="980728"/>
            <a:chExt cx="2412272" cy="1296095"/>
          </a:xfrm>
        </p:grpSpPr>
        <p:sp>
          <p:nvSpPr>
            <p:cNvPr id="155" name="Rectangle 154"/>
            <p:cNvSpPr/>
            <p:nvPr/>
          </p:nvSpPr>
          <p:spPr>
            <a:xfrm>
              <a:off x="395536" y="1844824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95536" y="980728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95536" y="1409127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467544" y="1052687"/>
              <a:ext cx="2277600" cy="296400"/>
              <a:chOff x="467544" y="2132856"/>
              <a:chExt cx="2277600" cy="296400"/>
            </a:xfrm>
          </p:grpSpPr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467544" y="1476367"/>
              <a:ext cx="2277600" cy="296400"/>
              <a:chOff x="467544" y="2132856"/>
              <a:chExt cx="2277600" cy="29640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2" name="Oval 91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467544" y="1908415"/>
              <a:ext cx="2277600" cy="296400"/>
              <a:chOff x="467544" y="2132856"/>
              <a:chExt cx="2277600" cy="296400"/>
            </a:xfrm>
          </p:grpSpPr>
          <p:sp>
            <p:nvSpPr>
              <p:cNvPr id="123" name="Oval 122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53" name="Group 352"/>
          <p:cNvGrpSpPr/>
          <p:nvPr/>
        </p:nvGrpSpPr>
        <p:grpSpPr>
          <a:xfrm>
            <a:off x="395536" y="3141066"/>
            <a:ext cx="2412272" cy="1296095"/>
            <a:chOff x="395536" y="3141066"/>
            <a:chExt cx="2412272" cy="1296095"/>
          </a:xfrm>
        </p:grpSpPr>
        <p:sp>
          <p:nvSpPr>
            <p:cNvPr id="157" name="Rectangle 156"/>
            <p:cNvSpPr/>
            <p:nvPr/>
          </p:nvSpPr>
          <p:spPr>
            <a:xfrm>
              <a:off x="395536" y="4005162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395536" y="3141066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395536" y="3569465"/>
              <a:ext cx="2412272" cy="43199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467544" y="3213025"/>
              <a:ext cx="2277600" cy="296400"/>
              <a:chOff x="467544" y="2132856"/>
              <a:chExt cx="2277600" cy="296400"/>
            </a:xfrm>
          </p:grpSpPr>
          <p:sp>
            <p:nvSpPr>
              <p:cNvPr id="161" name="Oval 160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Oval 182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1" name="Group 190"/>
            <p:cNvGrpSpPr/>
            <p:nvPr/>
          </p:nvGrpSpPr>
          <p:grpSpPr>
            <a:xfrm>
              <a:off x="467544" y="3636705"/>
              <a:ext cx="2277600" cy="296400"/>
              <a:chOff x="467544" y="2132856"/>
              <a:chExt cx="2277600" cy="296400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92" name="Oval 191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Oval 202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Oval 203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Oval 218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0" name="Oval 219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220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2" name="Group 221"/>
            <p:cNvGrpSpPr/>
            <p:nvPr/>
          </p:nvGrpSpPr>
          <p:grpSpPr>
            <a:xfrm>
              <a:off x="467544" y="4068753"/>
              <a:ext cx="2277600" cy="296400"/>
              <a:chOff x="467544" y="2132856"/>
              <a:chExt cx="2277600" cy="296400"/>
            </a:xfrm>
          </p:grpSpPr>
          <p:sp>
            <p:nvSpPr>
              <p:cNvPr id="223" name="Oval 222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Oval 223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Oval 224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Oval 225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Oval 226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Oval 227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Oval 228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Oval 229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Oval 230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Oval 236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Oval 237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Oval 238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Oval 239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Oval 240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Oval 241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Oval 242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Oval 243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Oval 244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246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Oval 248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Oval 249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250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50" name="Group 349"/>
          <p:cNvGrpSpPr/>
          <p:nvPr/>
        </p:nvGrpSpPr>
        <p:grpSpPr>
          <a:xfrm>
            <a:off x="395536" y="5013225"/>
            <a:ext cx="2412272" cy="1296095"/>
            <a:chOff x="395536" y="4293096"/>
            <a:chExt cx="2412272" cy="1296095"/>
          </a:xfrm>
        </p:grpSpPr>
        <p:sp>
          <p:nvSpPr>
            <p:cNvPr id="254" name="Rectangle 253"/>
            <p:cNvSpPr/>
            <p:nvPr/>
          </p:nvSpPr>
          <p:spPr>
            <a:xfrm>
              <a:off x="395536" y="5157192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395536" y="4293096"/>
              <a:ext cx="2412272" cy="431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395536" y="4721495"/>
              <a:ext cx="2412272" cy="43199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7" name="Group 256"/>
            <p:cNvGrpSpPr/>
            <p:nvPr/>
          </p:nvGrpSpPr>
          <p:grpSpPr>
            <a:xfrm>
              <a:off x="467544" y="4365055"/>
              <a:ext cx="2277600" cy="296400"/>
              <a:chOff x="467544" y="2132856"/>
              <a:chExt cx="2277600" cy="296400"/>
            </a:xfrm>
          </p:grpSpPr>
          <p:sp>
            <p:nvSpPr>
              <p:cNvPr id="258" name="Oval 257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Oval 261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Oval 262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Oval 263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Oval 267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Oval 268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Oval 269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1" name="Oval 270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Oval 271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Oval 272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4" name="Oval 273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5" name="Oval 274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6" name="Oval 275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7" name="Oval 276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8" name="Oval 277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Oval 278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Oval 279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1" name="Oval 280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2" name="Oval 281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3" name="Oval 282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Oval 283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Oval 284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Oval 285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Oval 286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8" name="Group 287"/>
            <p:cNvGrpSpPr/>
            <p:nvPr/>
          </p:nvGrpSpPr>
          <p:grpSpPr>
            <a:xfrm>
              <a:off x="467544" y="4788735"/>
              <a:ext cx="2277600" cy="296400"/>
              <a:chOff x="467544" y="2132856"/>
              <a:chExt cx="2277600" cy="296400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289" name="Oval 288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0" name="Oval 289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Oval 290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2" name="Oval 291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3" name="Oval 292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4" name="Oval 293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5" name="Oval 294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6" name="Oval 295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7" name="Oval 296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Oval 297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9" name="Oval 298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Oval 299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1" name="Oval 300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Oval 301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Oval 302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Oval 303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Oval 304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6" name="Oval 305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Oval 306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Oval 307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Oval 308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Oval 309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Oval 310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Oval 311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3" name="Oval 312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Oval 313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Oval 314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Oval 315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Oval 316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8" name="Oval 317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grpFill/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9" name="Group 318"/>
            <p:cNvGrpSpPr/>
            <p:nvPr/>
          </p:nvGrpSpPr>
          <p:grpSpPr>
            <a:xfrm>
              <a:off x="467544" y="5220783"/>
              <a:ext cx="2277600" cy="296400"/>
              <a:chOff x="467544" y="2132856"/>
              <a:chExt cx="2277600" cy="296400"/>
            </a:xfrm>
          </p:grpSpPr>
          <p:sp>
            <p:nvSpPr>
              <p:cNvPr id="320" name="Oval 319"/>
              <p:cNvSpPr>
                <a:spLocks noChangeAspect="1"/>
              </p:cNvSpPr>
              <p:nvPr/>
            </p:nvSpPr>
            <p:spPr>
              <a:xfrm>
                <a:off x="467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Oval 320"/>
              <p:cNvSpPr>
                <a:spLocks noChangeAspect="1"/>
              </p:cNvSpPr>
              <p:nvPr/>
            </p:nvSpPr>
            <p:spPr>
              <a:xfrm>
                <a:off x="619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2" name="Oval 321"/>
              <p:cNvSpPr>
                <a:spLocks noChangeAspect="1"/>
              </p:cNvSpPr>
              <p:nvPr/>
            </p:nvSpPr>
            <p:spPr>
              <a:xfrm>
                <a:off x="772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Oval 322"/>
              <p:cNvSpPr>
                <a:spLocks noChangeAspect="1"/>
              </p:cNvSpPr>
              <p:nvPr/>
            </p:nvSpPr>
            <p:spPr>
              <a:xfrm>
                <a:off x="924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Oval 323"/>
              <p:cNvSpPr>
                <a:spLocks noChangeAspect="1"/>
              </p:cNvSpPr>
              <p:nvPr/>
            </p:nvSpPr>
            <p:spPr>
              <a:xfrm>
                <a:off x="1077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5" name="Oval 324"/>
              <p:cNvSpPr>
                <a:spLocks noChangeAspect="1"/>
              </p:cNvSpPr>
              <p:nvPr/>
            </p:nvSpPr>
            <p:spPr>
              <a:xfrm>
                <a:off x="1229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Oval 325"/>
              <p:cNvSpPr>
                <a:spLocks noChangeAspect="1"/>
              </p:cNvSpPr>
              <p:nvPr/>
            </p:nvSpPr>
            <p:spPr>
              <a:xfrm>
                <a:off x="1381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7" name="Oval 326"/>
              <p:cNvSpPr>
                <a:spLocks noChangeAspect="1"/>
              </p:cNvSpPr>
              <p:nvPr/>
            </p:nvSpPr>
            <p:spPr>
              <a:xfrm>
                <a:off x="1534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Oval 327"/>
              <p:cNvSpPr>
                <a:spLocks noChangeAspect="1"/>
              </p:cNvSpPr>
              <p:nvPr/>
            </p:nvSpPr>
            <p:spPr>
              <a:xfrm>
                <a:off x="1686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9" name="Oval 328"/>
              <p:cNvSpPr>
                <a:spLocks noChangeAspect="1"/>
              </p:cNvSpPr>
              <p:nvPr/>
            </p:nvSpPr>
            <p:spPr>
              <a:xfrm>
                <a:off x="1839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Oval 329"/>
              <p:cNvSpPr>
                <a:spLocks noChangeAspect="1"/>
              </p:cNvSpPr>
              <p:nvPr/>
            </p:nvSpPr>
            <p:spPr>
              <a:xfrm>
                <a:off x="19915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Oval 330"/>
              <p:cNvSpPr>
                <a:spLocks noChangeAspect="1"/>
              </p:cNvSpPr>
              <p:nvPr/>
            </p:nvSpPr>
            <p:spPr>
              <a:xfrm>
                <a:off x="21439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Oval 331"/>
              <p:cNvSpPr>
                <a:spLocks noChangeAspect="1"/>
              </p:cNvSpPr>
              <p:nvPr/>
            </p:nvSpPr>
            <p:spPr>
              <a:xfrm>
                <a:off x="22963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Oval 332"/>
              <p:cNvSpPr>
                <a:spLocks noChangeAspect="1"/>
              </p:cNvSpPr>
              <p:nvPr/>
            </p:nvSpPr>
            <p:spPr>
              <a:xfrm>
                <a:off x="24487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Oval 333"/>
              <p:cNvSpPr>
                <a:spLocks noChangeAspect="1"/>
              </p:cNvSpPr>
              <p:nvPr/>
            </p:nvSpPr>
            <p:spPr>
              <a:xfrm>
                <a:off x="2601144" y="21328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Oval 334"/>
              <p:cNvSpPr>
                <a:spLocks noChangeAspect="1"/>
              </p:cNvSpPr>
              <p:nvPr/>
            </p:nvSpPr>
            <p:spPr>
              <a:xfrm>
                <a:off x="467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Oval 335"/>
              <p:cNvSpPr>
                <a:spLocks noChangeAspect="1"/>
              </p:cNvSpPr>
              <p:nvPr/>
            </p:nvSpPr>
            <p:spPr>
              <a:xfrm>
                <a:off x="619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Oval 336"/>
              <p:cNvSpPr>
                <a:spLocks noChangeAspect="1"/>
              </p:cNvSpPr>
              <p:nvPr/>
            </p:nvSpPr>
            <p:spPr>
              <a:xfrm>
                <a:off x="772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Oval 337"/>
              <p:cNvSpPr>
                <a:spLocks noChangeAspect="1"/>
              </p:cNvSpPr>
              <p:nvPr/>
            </p:nvSpPr>
            <p:spPr>
              <a:xfrm>
                <a:off x="924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Oval 338"/>
              <p:cNvSpPr>
                <a:spLocks noChangeAspect="1"/>
              </p:cNvSpPr>
              <p:nvPr/>
            </p:nvSpPr>
            <p:spPr>
              <a:xfrm>
                <a:off x="1077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Oval 339"/>
              <p:cNvSpPr>
                <a:spLocks noChangeAspect="1"/>
              </p:cNvSpPr>
              <p:nvPr/>
            </p:nvSpPr>
            <p:spPr>
              <a:xfrm>
                <a:off x="1229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Oval 340"/>
              <p:cNvSpPr>
                <a:spLocks noChangeAspect="1"/>
              </p:cNvSpPr>
              <p:nvPr/>
            </p:nvSpPr>
            <p:spPr>
              <a:xfrm>
                <a:off x="1381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2" name="Oval 341"/>
              <p:cNvSpPr>
                <a:spLocks noChangeAspect="1"/>
              </p:cNvSpPr>
              <p:nvPr/>
            </p:nvSpPr>
            <p:spPr>
              <a:xfrm>
                <a:off x="1534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3" name="Oval 342"/>
              <p:cNvSpPr>
                <a:spLocks noChangeAspect="1"/>
              </p:cNvSpPr>
              <p:nvPr/>
            </p:nvSpPr>
            <p:spPr>
              <a:xfrm>
                <a:off x="1686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Oval 343"/>
              <p:cNvSpPr>
                <a:spLocks noChangeAspect="1"/>
              </p:cNvSpPr>
              <p:nvPr/>
            </p:nvSpPr>
            <p:spPr>
              <a:xfrm>
                <a:off x="1839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5" name="Oval 344"/>
              <p:cNvSpPr>
                <a:spLocks noChangeAspect="1"/>
              </p:cNvSpPr>
              <p:nvPr/>
            </p:nvSpPr>
            <p:spPr>
              <a:xfrm>
                <a:off x="19915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Oval 345"/>
              <p:cNvSpPr>
                <a:spLocks noChangeAspect="1"/>
              </p:cNvSpPr>
              <p:nvPr/>
            </p:nvSpPr>
            <p:spPr>
              <a:xfrm>
                <a:off x="21439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Oval 346"/>
              <p:cNvSpPr>
                <a:spLocks noChangeAspect="1"/>
              </p:cNvSpPr>
              <p:nvPr/>
            </p:nvSpPr>
            <p:spPr>
              <a:xfrm>
                <a:off x="22963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Oval 347"/>
              <p:cNvSpPr>
                <a:spLocks noChangeAspect="1"/>
              </p:cNvSpPr>
              <p:nvPr/>
            </p:nvSpPr>
            <p:spPr>
              <a:xfrm>
                <a:off x="24487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Oval 348"/>
              <p:cNvSpPr>
                <a:spLocks noChangeAspect="1"/>
              </p:cNvSpPr>
              <p:nvPr/>
            </p:nvSpPr>
            <p:spPr>
              <a:xfrm>
                <a:off x="2601144" y="2285256"/>
                <a:ext cx="144000" cy="144000"/>
              </a:xfrm>
              <a:prstGeom prst="ellipse">
                <a:avLst/>
              </a:prstGeom>
              <a:ln w="952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1" name="TextBox 350"/>
          <p:cNvSpPr txBox="1"/>
          <p:nvPr/>
        </p:nvSpPr>
        <p:spPr>
          <a:xfrm>
            <a:off x="428634" y="971436"/>
            <a:ext cx="1623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Conductor only</a:t>
            </a:r>
          </a:p>
        </p:txBody>
      </p:sp>
      <p:sp>
        <p:nvSpPr>
          <p:cNvPr id="354" name="TextBox 353"/>
          <p:cNvSpPr txBox="1"/>
          <p:nvPr/>
        </p:nvSpPr>
        <p:spPr>
          <a:xfrm>
            <a:off x="375221" y="2771636"/>
            <a:ext cx="218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Conductor/insulation</a:t>
            </a:r>
          </a:p>
        </p:txBody>
      </p:sp>
      <p:sp>
        <p:nvSpPr>
          <p:cNvPr id="355" name="TextBox 354"/>
          <p:cNvSpPr txBox="1"/>
          <p:nvPr/>
        </p:nvSpPr>
        <p:spPr>
          <a:xfrm>
            <a:off x="395536" y="4643844"/>
            <a:ext cx="220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Conductor+insulation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9816" y="5787261"/>
            <a:ext cx="6228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Appropriate subdivision is important to resolve relevant temperature gradients </a:t>
            </a:r>
          </a:p>
        </p:txBody>
      </p:sp>
    </p:spTree>
    <p:extLst>
      <p:ext uri="{BB962C8B-B14F-4D97-AF65-F5344CB8AC3E}">
        <p14:creationId xmlns:p14="http://schemas.microsoft.com/office/powerpoint/2010/main" val="165242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model – thermal coupling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" y="908720"/>
            <a:ext cx="4762872" cy="2736304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Continuum models</a:t>
            </a:r>
          </a:p>
          <a:p>
            <a:pPr lvl="1"/>
            <a:r>
              <a:rPr lang="en-US"/>
              <a:t>3-D mesh of the magnet system allows for a natural treatment of geometry</a:t>
            </a:r>
          </a:p>
          <a:p>
            <a:pPr lvl="1"/>
            <a:r>
              <a:rPr lang="en-US"/>
              <a:t>Examples:</a:t>
            </a:r>
          </a:p>
          <a:p>
            <a:pPr lvl="2"/>
            <a:r>
              <a:rPr lang="en-US"/>
              <a:t>OPERA-quench (MICE)</a:t>
            </a:r>
          </a:p>
          <a:p>
            <a:pPr lvl="2"/>
            <a:r>
              <a:rPr lang="en-US"/>
              <a:t>ANSYS (e.g. LBNL, FERMILAB)</a:t>
            </a:r>
          </a:p>
          <a:p>
            <a:pPr lvl="2"/>
            <a:r>
              <a:rPr lang="en-US"/>
              <a:t>COMSOL (e.g. TUT)</a:t>
            </a:r>
          </a:p>
        </p:txBody>
      </p:sp>
      <p:pic>
        <p:nvPicPr>
          <p:cNvPr id="4" name="Picture 3" descr="Screen Shot 2013-10-08 at 5.51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80728"/>
            <a:ext cx="4273725" cy="21086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06889" y="3059668"/>
            <a:ext cx="450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/>
              <a:t>X.L. Guo et al., Cryogenics 52 (2012) 420–427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9168" y="3717032"/>
            <a:ext cx="8939336" cy="3024336"/>
            <a:chOff x="169168" y="3717032"/>
            <a:chExt cx="8939336" cy="3024336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4345632" y="3717032"/>
              <a:ext cx="4762872" cy="280831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Network models</a:t>
              </a:r>
            </a:p>
            <a:p>
              <a:pPr lvl="1"/>
              <a:r>
                <a:rPr lang="en-US"/>
                <a:t>Simplified connectivity and thermal resistances</a:t>
              </a:r>
            </a:p>
            <a:p>
              <a:pPr lvl="1"/>
              <a:r>
                <a:rPr lang="en-US"/>
                <a:t>Examples:</a:t>
              </a:r>
            </a:p>
            <a:p>
              <a:pPr lvl="2"/>
              <a:r>
                <a:rPr lang="en-US"/>
                <a:t>SARUMAN and following (LB)</a:t>
              </a:r>
            </a:p>
            <a:p>
              <a:pPr lvl="2"/>
              <a:r>
                <a:rPr lang="en-US"/>
                <a:t>Gavrilin, 1992</a:t>
              </a:r>
            </a:p>
            <a:p>
              <a:pPr lvl="2"/>
              <a:r>
                <a:rPr lang="en-US"/>
                <a:t>ROXIE (S. Russenschuck, B. Auchmann, N. Schwerg)</a:t>
              </a:r>
            </a:p>
            <a:p>
              <a:pPr lvl="2"/>
              <a:r>
                <a:rPr lang="en-US"/>
                <a:t>…</a:t>
              </a:r>
            </a:p>
          </p:txBody>
        </p:sp>
        <p:pic>
          <p:nvPicPr>
            <p:cNvPr id="8" name="Picture 7" descr="Screen Shot 2013-10-08 at 6.01.36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646" y="3861048"/>
              <a:ext cx="3313314" cy="2555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69168" y="6372036"/>
              <a:ext cx="5625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/>
                <a:t>L. Bottura, O.C. Zienkiewicz, Cryogenics 32 (1992) 659-667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1162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First order </a:t>
            </a:r>
            <a:r>
              <a:rPr lang="en-US"/>
              <a:t>thermal coupling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47671" y="1095127"/>
            <a:ext cx="3400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Convection not considered -&gt; cooling by helium mass flow can not be taken into account</a:t>
            </a:r>
            <a:endParaRPr lang="en-GB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0" t="48718" r="21815" b="41156"/>
          <a:stretch/>
        </p:blipFill>
        <p:spPr bwMode="auto">
          <a:xfrm>
            <a:off x="719685" y="1046111"/>
            <a:ext cx="434571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4" t="17652" r="46364" b="35994"/>
          <a:stretch/>
        </p:blipFill>
        <p:spPr bwMode="auto">
          <a:xfrm>
            <a:off x="6537149" y="2444900"/>
            <a:ext cx="2409099" cy="158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9" t="11293" r="45337" b="60270"/>
          <a:stretch/>
        </p:blipFill>
        <p:spPr bwMode="auto">
          <a:xfrm>
            <a:off x="449079" y="2957211"/>
            <a:ext cx="2088232" cy="102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496" y="1622175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Finite volumes and linear approximations: </a:t>
            </a:r>
            <a:endParaRPr lang="en-GB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43548" y="1991507"/>
            <a:ext cx="2137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Transverse direction</a:t>
            </a:r>
            <a:endParaRPr lang="en-GB" b="1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9" t="42333" r="45337" b="30965"/>
          <a:stretch/>
        </p:blipFill>
        <p:spPr bwMode="auto">
          <a:xfrm>
            <a:off x="2936749" y="3024963"/>
            <a:ext cx="2088232" cy="96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5848986" y="3237784"/>
            <a:ext cx="595746" cy="288032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98867" y="3913460"/>
            <a:ext cx="8943924" cy="2035820"/>
            <a:chOff x="98867" y="3913460"/>
            <a:chExt cx="8943924" cy="2035820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91" t="12161" r="12667" b="64174"/>
            <a:stretch/>
          </p:blipFill>
          <p:spPr bwMode="auto">
            <a:xfrm>
              <a:off x="1078439" y="4687915"/>
              <a:ext cx="1851348" cy="851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03" t="17652" r="6107" b="36056"/>
            <a:stretch/>
          </p:blipFill>
          <p:spPr bwMode="auto">
            <a:xfrm>
              <a:off x="6716335" y="4282792"/>
              <a:ext cx="2326456" cy="166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98867" y="3913460"/>
              <a:ext cx="2608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Longitudinal direction</a:t>
              </a:r>
              <a:endParaRPr lang="en-GB" b="1" dirty="0"/>
            </a:p>
          </p:txBody>
        </p:sp>
        <p:pic>
          <p:nvPicPr>
            <p:cNvPr id="22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91" t="35826" r="12667" b="30965"/>
            <a:stretch/>
          </p:blipFill>
          <p:spPr bwMode="auto">
            <a:xfrm>
              <a:off x="3296789" y="4518278"/>
              <a:ext cx="1851348" cy="1195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151417" y="2360839"/>
            <a:ext cx="21563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u="sng" dirty="0" smtClean="0">
                <a:solidFill>
                  <a:srgbClr val="F99107"/>
                </a:solidFill>
              </a:rPr>
              <a:t>Heat capacity: </a:t>
            </a:r>
          </a:p>
          <a:p>
            <a:r>
              <a:rPr lang="en-GB" sz="1100" dirty="0" smtClean="0">
                <a:solidFill>
                  <a:srgbClr val="F99107"/>
                </a:solidFill>
              </a:rPr>
              <a:t>includes conductor + insulation </a:t>
            </a:r>
            <a:endParaRPr lang="en-GB" sz="1100" dirty="0">
              <a:solidFill>
                <a:srgbClr val="F99107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3846" y="2255522"/>
            <a:ext cx="3180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u="sng" dirty="0" smtClean="0">
                <a:solidFill>
                  <a:srgbClr val="F99107"/>
                </a:solidFill>
              </a:rPr>
              <a:t>Thermal conductance and heat fluxes</a:t>
            </a:r>
            <a:r>
              <a:rPr lang="en-GB" sz="1100" dirty="0" smtClean="0">
                <a:solidFill>
                  <a:srgbClr val="F99107"/>
                </a:solidFill>
              </a:rPr>
              <a:t>: </a:t>
            </a:r>
          </a:p>
          <a:p>
            <a:r>
              <a:rPr lang="en-GB" sz="1100" dirty="0" smtClean="0">
                <a:solidFill>
                  <a:srgbClr val="F99107"/>
                </a:solidFill>
              </a:rPr>
              <a:t>Conductor without insulation. Uniform temperature in the conductor and linear temperature distribution in between them</a:t>
            </a:r>
            <a:endParaRPr lang="en-GB" sz="1100" dirty="0">
              <a:solidFill>
                <a:srgbClr val="F9910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292" y="6295999"/>
            <a:ext cx="8853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Implementation in ROXIE, N. Schwerg, B. Auchmann, S. Russenschuck</a:t>
            </a:r>
          </a:p>
        </p:txBody>
      </p:sp>
    </p:spTree>
    <p:extLst>
      <p:ext uri="{BB962C8B-B14F-4D97-AF65-F5344CB8AC3E}">
        <p14:creationId xmlns:p14="http://schemas.microsoft.com/office/powerpoint/2010/main" val="362580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Motivation</a:t>
            </a:r>
          </a:p>
          <a:p>
            <a:r>
              <a:rPr lang="en-US"/>
              <a:t>Scaling analysis</a:t>
            </a:r>
          </a:p>
          <a:p>
            <a:r>
              <a:rPr lang="en-US"/>
              <a:t>Quench modeling and issues</a:t>
            </a:r>
          </a:p>
          <a:p>
            <a:r>
              <a:rPr lang="en-US"/>
              <a:t>A “real-life” example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3861048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An attempt to transpose experience gained in quench modelling for fusion to the domain of accelerator magnets</a:t>
            </a:r>
          </a:p>
        </p:txBody>
      </p:sp>
    </p:spTree>
    <p:extLst>
      <p:ext uri="{BB962C8B-B14F-4D97-AF65-F5344CB8AC3E}">
        <p14:creationId xmlns:p14="http://schemas.microsoft.com/office/powerpoint/2010/main" val="162530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/>
          <p:cNvSpPr/>
          <p:nvPr/>
        </p:nvSpPr>
        <p:spPr>
          <a:xfrm>
            <a:off x="3275856" y="2421035"/>
            <a:ext cx="2376264" cy="431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Higher order thermal coupling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395536" y="1989036"/>
            <a:ext cx="2412272" cy="431999"/>
          </a:xfrm>
          <a:prstGeom prst="rect">
            <a:avLst/>
          </a:prstGeom>
          <a:solidFill>
            <a:srgbClr val="B7DEE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95536" y="2417435"/>
            <a:ext cx="2412272" cy="431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67544" y="2060995"/>
            <a:ext cx="2277600" cy="296400"/>
            <a:chOff x="467544" y="2132856"/>
            <a:chExt cx="2277600" cy="29640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467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619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772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924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1077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1229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1381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1534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1686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1839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1991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2143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2296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2448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2601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467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19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772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924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1077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1229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1381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534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1686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1839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1991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2143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2296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2448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2601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67544" y="2493043"/>
            <a:ext cx="2277600" cy="296400"/>
            <a:chOff x="467544" y="2132856"/>
            <a:chExt cx="2277600" cy="29640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467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619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772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924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1077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1229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1381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1534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1686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1839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19915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21439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22963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24487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2601144" y="21328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67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619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772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924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1077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1229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1381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1534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1686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1839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19915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21439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22963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24487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2601144" y="2285256"/>
              <a:ext cx="144000" cy="144000"/>
            </a:xfrm>
            <a:prstGeom prst="ellipse">
              <a:avLst/>
            </a:prstGeom>
            <a:grpFill/>
            <a:ln w="9525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Oval 2"/>
          <p:cNvSpPr/>
          <p:nvPr/>
        </p:nvSpPr>
        <p:spPr>
          <a:xfrm>
            <a:off x="6588224" y="1196850"/>
            <a:ext cx="504056" cy="49563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750252" y="2060946"/>
            <a:ext cx="180000" cy="180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3347864" y="2493043"/>
            <a:ext cx="2232248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275856" y="1989036"/>
            <a:ext cx="2376264" cy="431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347864" y="2061044"/>
            <a:ext cx="2232248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750252" y="2637010"/>
            <a:ext cx="180000" cy="180000"/>
          </a:xfrm>
          <a:prstGeom prst="ellipse">
            <a:avLst/>
          </a:prstGeom>
          <a:solidFill>
            <a:srgbClr val="B7DEE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6588224" y="3149483"/>
            <a:ext cx="504056" cy="49563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6200000">
            <a:off x="6657823" y="1740793"/>
            <a:ext cx="364857" cy="268248"/>
          </a:xfrm>
          <a:custGeom>
            <a:avLst/>
            <a:gdLst>
              <a:gd name="connsiteX0" fmla="*/ 0 w 5760720"/>
              <a:gd name="connsiteY0" fmla="*/ 955040 h 1879600"/>
              <a:gd name="connsiteX1" fmla="*/ 579120 w 5760720"/>
              <a:gd name="connsiteY1" fmla="*/ 5080 h 1879600"/>
              <a:gd name="connsiteX2" fmla="*/ 1727200 w 5760720"/>
              <a:gd name="connsiteY2" fmla="*/ 1874520 h 1879600"/>
              <a:gd name="connsiteX3" fmla="*/ 2895600 w 5760720"/>
              <a:gd name="connsiteY3" fmla="*/ 20320 h 1879600"/>
              <a:gd name="connsiteX4" fmla="*/ 4033520 w 5760720"/>
              <a:gd name="connsiteY4" fmla="*/ 1879600 h 1879600"/>
              <a:gd name="connsiteX5" fmla="*/ 5186680 w 5760720"/>
              <a:gd name="connsiteY5" fmla="*/ 0 h 1879600"/>
              <a:gd name="connsiteX6" fmla="*/ 5760720 w 5760720"/>
              <a:gd name="connsiteY6" fmla="*/ 94996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720" h="1879600">
                <a:moveTo>
                  <a:pt x="0" y="955040"/>
                </a:moveTo>
                <a:lnTo>
                  <a:pt x="579120" y="5080"/>
                </a:lnTo>
                <a:lnTo>
                  <a:pt x="1727200" y="1874520"/>
                </a:lnTo>
                <a:lnTo>
                  <a:pt x="2895600" y="20320"/>
                </a:lnTo>
                <a:lnTo>
                  <a:pt x="4033520" y="1879600"/>
                </a:lnTo>
                <a:lnTo>
                  <a:pt x="5186680" y="0"/>
                </a:lnTo>
                <a:lnTo>
                  <a:pt x="5760720" y="949960"/>
                </a:lnTo>
              </a:path>
            </a:pathLst>
          </a:cu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reeform 150"/>
          <p:cNvSpPr/>
          <p:nvPr/>
        </p:nvSpPr>
        <p:spPr>
          <a:xfrm rot="5400000" flipH="1">
            <a:off x="6642220" y="2304854"/>
            <a:ext cx="396064" cy="268248"/>
          </a:xfrm>
          <a:custGeom>
            <a:avLst/>
            <a:gdLst>
              <a:gd name="connsiteX0" fmla="*/ 0 w 5760720"/>
              <a:gd name="connsiteY0" fmla="*/ 955040 h 1879600"/>
              <a:gd name="connsiteX1" fmla="*/ 579120 w 5760720"/>
              <a:gd name="connsiteY1" fmla="*/ 5080 h 1879600"/>
              <a:gd name="connsiteX2" fmla="*/ 1727200 w 5760720"/>
              <a:gd name="connsiteY2" fmla="*/ 1874520 h 1879600"/>
              <a:gd name="connsiteX3" fmla="*/ 2895600 w 5760720"/>
              <a:gd name="connsiteY3" fmla="*/ 20320 h 1879600"/>
              <a:gd name="connsiteX4" fmla="*/ 4033520 w 5760720"/>
              <a:gd name="connsiteY4" fmla="*/ 1879600 h 1879600"/>
              <a:gd name="connsiteX5" fmla="*/ 5186680 w 5760720"/>
              <a:gd name="connsiteY5" fmla="*/ 0 h 1879600"/>
              <a:gd name="connsiteX6" fmla="*/ 5760720 w 5760720"/>
              <a:gd name="connsiteY6" fmla="*/ 94996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720" h="1879600">
                <a:moveTo>
                  <a:pt x="0" y="955040"/>
                </a:moveTo>
                <a:lnTo>
                  <a:pt x="579120" y="5080"/>
                </a:lnTo>
                <a:lnTo>
                  <a:pt x="1727200" y="1874520"/>
                </a:lnTo>
                <a:lnTo>
                  <a:pt x="2895600" y="20320"/>
                </a:lnTo>
                <a:lnTo>
                  <a:pt x="4033520" y="1879600"/>
                </a:lnTo>
                <a:lnTo>
                  <a:pt x="5186680" y="0"/>
                </a:lnTo>
                <a:lnTo>
                  <a:pt x="5760720" y="949960"/>
                </a:lnTo>
              </a:path>
            </a:pathLst>
          </a:cu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reeform 151"/>
          <p:cNvSpPr/>
          <p:nvPr/>
        </p:nvSpPr>
        <p:spPr>
          <a:xfrm rot="16200000">
            <a:off x="6678224" y="2844914"/>
            <a:ext cx="324056" cy="268248"/>
          </a:xfrm>
          <a:custGeom>
            <a:avLst/>
            <a:gdLst>
              <a:gd name="connsiteX0" fmla="*/ 0 w 5760720"/>
              <a:gd name="connsiteY0" fmla="*/ 955040 h 1879600"/>
              <a:gd name="connsiteX1" fmla="*/ 579120 w 5760720"/>
              <a:gd name="connsiteY1" fmla="*/ 5080 h 1879600"/>
              <a:gd name="connsiteX2" fmla="*/ 1727200 w 5760720"/>
              <a:gd name="connsiteY2" fmla="*/ 1874520 h 1879600"/>
              <a:gd name="connsiteX3" fmla="*/ 2895600 w 5760720"/>
              <a:gd name="connsiteY3" fmla="*/ 20320 h 1879600"/>
              <a:gd name="connsiteX4" fmla="*/ 4033520 w 5760720"/>
              <a:gd name="connsiteY4" fmla="*/ 1879600 h 1879600"/>
              <a:gd name="connsiteX5" fmla="*/ 5186680 w 5760720"/>
              <a:gd name="connsiteY5" fmla="*/ 0 h 1879600"/>
              <a:gd name="connsiteX6" fmla="*/ 5760720 w 5760720"/>
              <a:gd name="connsiteY6" fmla="*/ 94996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720" h="1879600">
                <a:moveTo>
                  <a:pt x="0" y="955040"/>
                </a:moveTo>
                <a:lnTo>
                  <a:pt x="579120" y="5080"/>
                </a:lnTo>
                <a:lnTo>
                  <a:pt x="1727200" y="1874520"/>
                </a:lnTo>
                <a:lnTo>
                  <a:pt x="2895600" y="20320"/>
                </a:lnTo>
                <a:lnTo>
                  <a:pt x="4033520" y="1879600"/>
                </a:lnTo>
                <a:lnTo>
                  <a:pt x="5186680" y="0"/>
                </a:lnTo>
                <a:lnTo>
                  <a:pt x="5760720" y="949960"/>
                </a:lnTo>
              </a:path>
            </a:pathLst>
          </a:cu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Straight Connector 154"/>
          <p:cNvCxnSpPr/>
          <p:nvPr/>
        </p:nvCxnSpPr>
        <p:spPr>
          <a:xfrm>
            <a:off x="5796136" y="2925042"/>
            <a:ext cx="720080" cy="576064"/>
          </a:xfrm>
          <a:prstGeom prst="line">
            <a:avLst/>
          </a:prstGeom>
          <a:ln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5796136" y="1340964"/>
            <a:ext cx="720080" cy="576064"/>
          </a:xfrm>
          <a:prstGeom prst="line">
            <a:avLst/>
          </a:prstGeom>
          <a:ln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04297" y="1700906"/>
            <a:ext cx="19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Thermal resistance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092280" y="1196850"/>
            <a:ext cx="145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Heat capacity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4469" y="1441567"/>
            <a:ext cx="68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95929" y="1441567"/>
            <a:ext cx="110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insulation</a:t>
            </a:r>
          </a:p>
        </p:txBody>
      </p:sp>
      <p:sp>
        <p:nvSpPr>
          <p:cNvPr id="15" name="Freeform 14"/>
          <p:cNvSpPr/>
          <p:nvPr/>
        </p:nvSpPr>
        <p:spPr>
          <a:xfrm>
            <a:off x="1817730" y="1763568"/>
            <a:ext cx="1060343" cy="237242"/>
          </a:xfrm>
          <a:custGeom>
            <a:avLst/>
            <a:gdLst>
              <a:gd name="connsiteX0" fmla="*/ 1060343 w 1060343"/>
              <a:gd name="connsiteY0" fmla="*/ 0 h 233018"/>
              <a:gd name="connsiteX1" fmla="*/ 186434 w 1060343"/>
              <a:gd name="connsiteY1" fmla="*/ 11651 h 233018"/>
              <a:gd name="connsiteX2" fmla="*/ 0 w 1060343"/>
              <a:gd name="connsiteY2" fmla="*/ 233018 h 233018"/>
              <a:gd name="connsiteX0" fmla="*/ 1060343 w 1060343"/>
              <a:gd name="connsiteY0" fmla="*/ 4224 h 237242"/>
              <a:gd name="connsiteX1" fmla="*/ 192784 w 1060343"/>
              <a:gd name="connsiteY1" fmla="*/ 0 h 237242"/>
              <a:gd name="connsiteX2" fmla="*/ 0 w 1060343"/>
              <a:gd name="connsiteY2" fmla="*/ 237242 h 23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0343" h="237242">
                <a:moveTo>
                  <a:pt x="1060343" y="4224"/>
                </a:moveTo>
                <a:lnTo>
                  <a:pt x="192784" y="0"/>
                </a:lnTo>
                <a:lnTo>
                  <a:pt x="0" y="237242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 138"/>
          <p:cNvSpPr/>
          <p:nvPr/>
        </p:nvSpPr>
        <p:spPr>
          <a:xfrm flipH="1">
            <a:off x="478684" y="1772913"/>
            <a:ext cx="677835" cy="366221"/>
          </a:xfrm>
          <a:custGeom>
            <a:avLst/>
            <a:gdLst>
              <a:gd name="connsiteX0" fmla="*/ 1060343 w 1060343"/>
              <a:gd name="connsiteY0" fmla="*/ 0 h 233018"/>
              <a:gd name="connsiteX1" fmla="*/ 186434 w 1060343"/>
              <a:gd name="connsiteY1" fmla="*/ 11651 h 233018"/>
              <a:gd name="connsiteX2" fmla="*/ 0 w 1060343"/>
              <a:gd name="connsiteY2" fmla="*/ 233018 h 233018"/>
              <a:gd name="connsiteX0" fmla="*/ 1060343 w 1060343"/>
              <a:gd name="connsiteY0" fmla="*/ 4224 h 237242"/>
              <a:gd name="connsiteX1" fmla="*/ 192784 w 1060343"/>
              <a:gd name="connsiteY1" fmla="*/ 0 h 237242"/>
              <a:gd name="connsiteX2" fmla="*/ 0 w 1060343"/>
              <a:gd name="connsiteY2" fmla="*/ 237242 h 237242"/>
              <a:gd name="connsiteX0" fmla="*/ 1049210 w 1049210"/>
              <a:gd name="connsiteY0" fmla="*/ 314 h 237242"/>
              <a:gd name="connsiteX1" fmla="*/ 192784 w 1049210"/>
              <a:gd name="connsiteY1" fmla="*/ 0 h 237242"/>
              <a:gd name="connsiteX2" fmla="*/ 0 w 1049210"/>
              <a:gd name="connsiteY2" fmla="*/ 237242 h 237242"/>
              <a:gd name="connsiteX0" fmla="*/ 1188369 w 1188369"/>
              <a:gd name="connsiteY0" fmla="*/ 314 h 225511"/>
              <a:gd name="connsiteX1" fmla="*/ 331943 w 1188369"/>
              <a:gd name="connsiteY1" fmla="*/ 0 h 225511"/>
              <a:gd name="connsiteX2" fmla="*/ 0 w 1188369"/>
              <a:gd name="connsiteY2" fmla="*/ 225511 h 225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8369" h="225511">
                <a:moveTo>
                  <a:pt x="1188369" y="314"/>
                </a:moveTo>
                <a:lnTo>
                  <a:pt x="331943" y="0"/>
                </a:lnTo>
                <a:lnTo>
                  <a:pt x="0" y="225511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8861" y="925465"/>
            <a:ext cx="437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Refine the 1-D thermal resistance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7273" y="3131774"/>
            <a:ext cx="41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A. Gavrilin, Cryogenics, 32 (1992), 390-393</a:t>
            </a:r>
          </a:p>
        </p:txBody>
      </p:sp>
      <p:grpSp>
        <p:nvGrpSpPr>
          <p:cNvPr id="246" name="Group 245"/>
          <p:cNvGrpSpPr/>
          <p:nvPr/>
        </p:nvGrpSpPr>
        <p:grpSpPr>
          <a:xfrm>
            <a:off x="185061" y="3586504"/>
            <a:ext cx="8832143" cy="3143705"/>
            <a:chOff x="185061" y="3586504"/>
            <a:chExt cx="8832143" cy="3143705"/>
          </a:xfrm>
        </p:grpSpPr>
        <p:grpSp>
          <p:nvGrpSpPr>
            <p:cNvPr id="244" name="Group 243"/>
            <p:cNvGrpSpPr/>
            <p:nvPr/>
          </p:nvGrpSpPr>
          <p:grpSpPr>
            <a:xfrm>
              <a:off x="185061" y="3586504"/>
              <a:ext cx="8817135" cy="3046926"/>
              <a:chOff x="185061" y="3586504"/>
              <a:chExt cx="8817135" cy="3046926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3295695" y="4652788"/>
                <a:ext cx="2376264" cy="431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295695" y="5084787"/>
                <a:ext cx="2376264" cy="431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3367703" y="4724796"/>
                <a:ext cx="2232248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3367703" y="5156844"/>
                <a:ext cx="2232248" cy="28803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4407627" y="4792061"/>
                <a:ext cx="152400" cy="1524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4407627" y="5220468"/>
                <a:ext cx="152400" cy="1524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185061" y="3990005"/>
                <a:ext cx="36267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solidFill>
                      <a:srgbClr val="FF0000"/>
                    </a:solidFill>
                  </a:rPr>
                  <a:t>Hybrid model (DOF&lt;-&gt;FEM)</a:t>
                </a:r>
              </a:p>
            </p:txBody>
          </p:sp>
          <p:grpSp>
            <p:nvGrpSpPr>
              <p:cNvPr id="202" name="Group 201"/>
              <p:cNvGrpSpPr/>
              <p:nvPr/>
            </p:nvGrpSpPr>
            <p:grpSpPr>
              <a:xfrm flipH="1">
                <a:off x="6510868" y="3586504"/>
                <a:ext cx="1879596" cy="1531369"/>
                <a:chOff x="6485467" y="3091430"/>
                <a:chExt cx="1879596" cy="1531369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6537325" y="3714750"/>
                  <a:ext cx="1812925" cy="898525"/>
                </a:xfrm>
                <a:custGeom>
                  <a:avLst/>
                  <a:gdLst>
                    <a:gd name="connsiteX0" fmla="*/ 250825 w 1812925"/>
                    <a:gd name="connsiteY0" fmla="*/ 3175 h 898525"/>
                    <a:gd name="connsiteX1" fmla="*/ 1812925 w 1812925"/>
                    <a:gd name="connsiteY1" fmla="*/ 0 h 898525"/>
                    <a:gd name="connsiteX2" fmla="*/ 1812925 w 1812925"/>
                    <a:gd name="connsiteY2" fmla="*/ 898525 h 898525"/>
                    <a:gd name="connsiteX3" fmla="*/ 254000 w 1812925"/>
                    <a:gd name="connsiteY3" fmla="*/ 898525 h 898525"/>
                    <a:gd name="connsiteX4" fmla="*/ 184150 w 1812925"/>
                    <a:gd name="connsiteY4" fmla="*/ 822325 h 898525"/>
                    <a:gd name="connsiteX5" fmla="*/ 254000 w 1812925"/>
                    <a:gd name="connsiteY5" fmla="*/ 793750 h 898525"/>
                    <a:gd name="connsiteX6" fmla="*/ 231775 w 1812925"/>
                    <a:gd name="connsiteY6" fmla="*/ 749300 h 898525"/>
                    <a:gd name="connsiteX7" fmla="*/ 1663700 w 1812925"/>
                    <a:gd name="connsiteY7" fmla="*/ 749300 h 898525"/>
                    <a:gd name="connsiteX8" fmla="*/ 1660525 w 1812925"/>
                    <a:gd name="connsiteY8" fmla="*/ 149225 h 898525"/>
                    <a:gd name="connsiteX9" fmla="*/ 0 w 1812925"/>
                    <a:gd name="connsiteY9" fmla="*/ 152400 h 898525"/>
                    <a:gd name="connsiteX10" fmla="*/ 254000 w 1812925"/>
                    <a:gd name="connsiteY10" fmla="*/ 88900 h 898525"/>
                    <a:gd name="connsiteX11" fmla="*/ 187325 w 1812925"/>
                    <a:gd name="connsiteY11" fmla="*/ 50800 h 898525"/>
                    <a:gd name="connsiteX12" fmla="*/ 250825 w 1812925"/>
                    <a:gd name="connsiteY12" fmla="*/ 3175 h 89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12925" h="898525">
                      <a:moveTo>
                        <a:pt x="250825" y="3175"/>
                      </a:moveTo>
                      <a:lnTo>
                        <a:pt x="1812925" y="0"/>
                      </a:lnTo>
                      <a:lnTo>
                        <a:pt x="1812925" y="898525"/>
                      </a:lnTo>
                      <a:lnTo>
                        <a:pt x="254000" y="898525"/>
                      </a:lnTo>
                      <a:lnTo>
                        <a:pt x="184150" y="822325"/>
                      </a:lnTo>
                      <a:lnTo>
                        <a:pt x="254000" y="793750"/>
                      </a:lnTo>
                      <a:lnTo>
                        <a:pt x="231775" y="749300"/>
                      </a:lnTo>
                      <a:lnTo>
                        <a:pt x="1663700" y="749300"/>
                      </a:lnTo>
                      <a:cubicBezTo>
                        <a:pt x="1662642" y="549275"/>
                        <a:pt x="1661583" y="349250"/>
                        <a:pt x="1660525" y="149225"/>
                      </a:cubicBezTo>
                      <a:lnTo>
                        <a:pt x="0" y="152400"/>
                      </a:lnTo>
                      <a:lnTo>
                        <a:pt x="254000" y="88900"/>
                      </a:lnTo>
                      <a:lnTo>
                        <a:pt x="187325" y="50800"/>
                      </a:lnTo>
                      <a:lnTo>
                        <a:pt x="250825" y="3175"/>
                      </a:lnTo>
                      <a:close/>
                    </a:path>
                  </a:pathLst>
                </a:custGeom>
                <a:solidFill>
                  <a:srgbClr val="B7DEE8"/>
                </a:solidFill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3175" cmpd="sng">
                      <a:solidFill>
                        <a:schemeClr val="tx1"/>
                      </a:solidFill>
                    </a:ln>
                  </a:endParaRPr>
                </a:p>
              </p:txBody>
            </p:sp>
            <p:pic>
              <p:nvPicPr>
                <p:cNvPr id="196" name="Picture 195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992" b="41423"/>
                <a:stretch/>
              </p:blipFill>
              <p:spPr>
                <a:xfrm flipH="1">
                  <a:off x="7242182" y="3750734"/>
                  <a:ext cx="1114416" cy="872065"/>
                </a:xfrm>
                <a:prstGeom prst="rect">
                  <a:avLst/>
                </a:prstGeom>
              </p:spPr>
            </p:pic>
            <p:pic>
              <p:nvPicPr>
                <p:cNvPr id="197" name="Picture 196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H="1">
                  <a:off x="7526867" y="3091430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199" name="Picture 198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V="1">
                  <a:off x="7306733" y="3717964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200" name="Picture 199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H="1">
                  <a:off x="6485467" y="3091431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201" name="Picture 200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>
                  <a:off x="7061201" y="3836497"/>
                  <a:ext cx="838196" cy="769370"/>
                </a:xfrm>
                <a:prstGeom prst="rect">
                  <a:avLst/>
                </a:prstGeom>
              </p:spPr>
            </p:pic>
          </p:grpSp>
          <p:grpSp>
            <p:nvGrpSpPr>
              <p:cNvPr id="203" name="Group 202"/>
              <p:cNvGrpSpPr/>
              <p:nvPr/>
            </p:nvGrpSpPr>
            <p:grpSpPr>
              <a:xfrm flipH="1" flipV="1">
                <a:off x="6510868" y="5102061"/>
                <a:ext cx="1879596" cy="1531369"/>
                <a:chOff x="6485467" y="3091430"/>
                <a:chExt cx="1879596" cy="1531369"/>
              </a:xfrm>
            </p:grpSpPr>
            <p:sp>
              <p:nvSpPr>
                <p:cNvPr id="204" name="Freeform 203"/>
                <p:cNvSpPr/>
                <p:nvPr/>
              </p:nvSpPr>
              <p:spPr>
                <a:xfrm>
                  <a:off x="6537325" y="3714750"/>
                  <a:ext cx="1812925" cy="898525"/>
                </a:xfrm>
                <a:custGeom>
                  <a:avLst/>
                  <a:gdLst>
                    <a:gd name="connsiteX0" fmla="*/ 250825 w 1812925"/>
                    <a:gd name="connsiteY0" fmla="*/ 3175 h 898525"/>
                    <a:gd name="connsiteX1" fmla="*/ 1812925 w 1812925"/>
                    <a:gd name="connsiteY1" fmla="*/ 0 h 898525"/>
                    <a:gd name="connsiteX2" fmla="*/ 1812925 w 1812925"/>
                    <a:gd name="connsiteY2" fmla="*/ 898525 h 898525"/>
                    <a:gd name="connsiteX3" fmla="*/ 254000 w 1812925"/>
                    <a:gd name="connsiteY3" fmla="*/ 898525 h 898525"/>
                    <a:gd name="connsiteX4" fmla="*/ 184150 w 1812925"/>
                    <a:gd name="connsiteY4" fmla="*/ 822325 h 898525"/>
                    <a:gd name="connsiteX5" fmla="*/ 254000 w 1812925"/>
                    <a:gd name="connsiteY5" fmla="*/ 793750 h 898525"/>
                    <a:gd name="connsiteX6" fmla="*/ 231775 w 1812925"/>
                    <a:gd name="connsiteY6" fmla="*/ 749300 h 898525"/>
                    <a:gd name="connsiteX7" fmla="*/ 1663700 w 1812925"/>
                    <a:gd name="connsiteY7" fmla="*/ 749300 h 898525"/>
                    <a:gd name="connsiteX8" fmla="*/ 1660525 w 1812925"/>
                    <a:gd name="connsiteY8" fmla="*/ 149225 h 898525"/>
                    <a:gd name="connsiteX9" fmla="*/ 0 w 1812925"/>
                    <a:gd name="connsiteY9" fmla="*/ 152400 h 898525"/>
                    <a:gd name="connsiteX10" fmla="*/ 254000 w 1812925"/>
                    <a:gd name="connsiteY10" fmla="*/ 88900 h 898525"/>
                    <a:gd name="connsiteX11" fmla="*/ 187325 w 1812925"/>
                    <a:gd name="connsiteY11" fmla="*/ 50800 h 898525"/>
                    <a:gd name="connsiteX12" fmla="*/ 250825 w 1812925"/>
                    <a:gd name="connsiteY12" fmla="*/ 3175 h 89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12925" h="898525">
                      <a:moveTo>
                        <a:pt x="250825" y="3175"/>
                      </a:moveTo>
                      <a:lnTo>
                        <a:pt x="1812925" y="0"/>
                      </a:lnTo>
                      <a:lnTo>
                        <a:pt x="1812925" y="898525"/>
                      </a:lnTo>
                      <a:lnTo>
                        <a:pt x="254000" y="898525"/>
                      </a:lnTo>
                      <a:lnTo>
                        <a:pt x="184150" y="822325"/>
                      </a:lnTo>
                      <a:lnTo>
                        <a:pt x="254000" y="793750"/>
                      </a:lnTo>
                      <a:lnTo>
                        <a:pt x="231775" y="749300"/>
                      </a:lnTo>
                      <a:lnTo>
                        <a:pt x="1663700" y="749300"/>
                      </a:lnTo>
                      <a:cubicBezTo>
                        <a:pt x="1662642" y="549275"/>
                        <a:pt x="1661583" y="349250"/>
                        <a:pt x="1660525" y="149225"/>
                      </a:cubicBezTo>
                      <a:lnTo>
                        <a:pt x="0" y="152400"/>
                      </a:lnTo>
                      <a:lnTo>
                        <a:pt x="254000" y="88900"/>
                      </a:lnTo>
                      <a:lnTo>
                        <a:pt x="187325" y="50800"/>
                      </a:lnTo>
                      <a:lnTo>
                        <a:pt x="250825" y="3175"/>
                      </a:lnTo>
                      <a:close/>
                    </a:path>
                  </a:pathLst>
                </a:custGeom>
                <a:solidFill>
                  <a:srgbClr val="B7DEE8"/>
                </a:solidFill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3175" cmpd="sng">
                      <a:solidFill>
                        <a:schemeClr val="tx1"/>
                      </a:solidFill>
                    </a:ln>
                  </a:endParaRPr>
                </a:p>
              </p:txBody>
            </p:sp>
            <p:pic>
              <p:nvPicPr>
                <p:cNvPr id="205" name="Picture 204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992" b="41423"/>
                <a:stretch/>
              </p:blipFill>
              <p:spPr>
                <a:xfrm flipH="1">
                  <a:off x="7242182" y="3750734"/>
                  <a:ext cx="1114416" cy="872065"/>
                </a:xfrm>
                <a:prstGeom prst="rect">
                  <a:avLst/>
                </a:prstGeom>
              </p:spPr>
            </p:pic>
            <p:pic>
              <p:nvPicPr>
                <p:cNvPr id="206" name="Picture 205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H="1">
                  <a:off x="7526867" y="3091430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207" name="Picture 206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V="1">
                  <a:off x="7306733" y="3717964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208" name="Picture 207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 flipH="1">
                  <a:off x="6485467" y="3091431"/>
                  <a:ext cx="838196" cy="769370"/>
                </a:xfrm>
                <a:prstGeom prst="rect">
                  <a:avLst/>
                </a:prstGeom>
              </p:spPr>
            </p:pic>
            <p:pic>
              <p:nvPicPr>
                <p:cNvPr id="209" name="Picture 208" descr="ell_mesh3.png"/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52" b="41423"/>
                <a:stretch/>
              </p:blipFill>
              <p:spPr>
                <a:xfrm>
                  <a:off x="7061201" y="3836497"/>
                  <a:ext cx="838196" cy="769370"/>
                </a:xfrm>
                <a:prstGeom prst="rect">
                  <a:avLst/>
                </a:prstGeom>
              </p:spPr>
            </p:pic>
          </p:grpSp>
          <p:sp>
            <p:nvSpPr>
              <p:cNvPr id="210" name="Oval 209"/>
              <p:cNvSpPr/>
              <p:nvPr/>
            </p:nvSpPr>
            <p:spPr>
              <a:xfrm>
                <a:off x="7912828" y="4588859"/>
                <a:ext cx="152400" cy="1524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7912828" y="5503259"/>
                <a:ext cx="152400" cy="1524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2" name="Straight Connector 211"/>
              <p:cNvCxnSpPr/>
              <p:nvPr/>
            </p:nvCxnSpPr>
            <p:spPr>
              <a:xfrm>
                <a:off x="5694536" y="5570651"/>
                <a:ext cx="723197" cy="444691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 flipV="1">
                <a:off x="5711469" y="4165184"/>
                <a:ext cx="723197" cy="444691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 flipH="1" flipV="1">
                <a:off x="7543802" y="4368576"/>
                <a:ext cx="382878" cy="238368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H="1" flipV="1">
                <a:off x="7222066" y="4364343"/>
                <a:ext cx="690763" cy="266852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flipH="1" flipV="1">
                <a:off x="6692900" y="4389743"/>
                <a:ext cx="1211463" cy="258385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>
                <a:stCxn id="210" idx="2"/>
              </p:cNvCxnSpPr>
              <p:nvPr/>
            </p:nvCxnSpPr>
            <p:spPr>
              <a:xfrm flipH="1" flipV="1">
                <a:off x="6688667" y="4626809"/>
                <a:ext cx="1224161" cy="38250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5" name="Group 234"/>
              <p:cNvGrpSpPr/>
              <p:nvPr/>
            </p:nvGrpSpPr>
            <p:grpSpPr>
              <a:xfrm flipV="1">
                <a:off x="6692900" y="4681843"/>
                <a:ext cx="1233780" cy="283785"/>
                <a:chOff x="6845300" y="4301067"/>
                <a:chExt cx="1233780" cy="283785"/>
              </a:xfrm>
            </p:grpSpPr>
            <p:cxnSp>
              <p:nvCxnSpPr>
                <p:cNvPr id="232" name="Straight Connector 231"/>
                <p:cNvCxnSpPr/>
                <p:nvPr/>
              </p:nvCxnSpPr>
              <p:spPr>
                <a:xfrm flipH="1" flipV="1">
                  <a:off x="7696202" y="4305300"/>
                  <a:ext cx="382878" cy="238368"/>
                </a:xfrm>
                <a:prstGeom prst="line">
                  <a:avLst/>
                </a:prstGeom>
                <a:ln>
                  <a:tailEnd type="triangle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 flipH="1" flipV="1">
                  <a:off x="7374466" y="4301067"/>
                  <a:ext cx="690763" cy="266852"/>
                </a:xfrm>
                <a:prstGeom prst="line">
                  <a:avLst/>
                </a:prstGeom>
                <a:ln>
                  <a:tailEnd type="triangle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 flipH="1" flipV="1">
                  <a:off x="6845300" y="4326467"/>
                  <a:ext cx="1211463" cy="258385"/>
                </a:xfrm>
                <a:prstGeom prst="line">
                  <a:avLst/>
                </a:prstGeom>
                <a:ln>
                  <a:tailEnd type="triangle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6" name="Straight Connector 235"/>
              <p:cNvCxnSpPr/>
              <p:nvPr/>
            </p:nvCxnSpPr>
            <p:spPr>
              <a:xfrm flipH="1" flipV="1">
                <a:off x="7874000" y="4355876"/>
                <a:ext cx="81164" cy="228751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 flipH="1">
                <a:off x="7878234" y="4741110"/>
                <a:ext cx="81164" cy="228751"/>
              </a:xfrm>
              <a:prstGeom prst="line">
                <a:avLst/>
              </a:prstGeom>
              <a:ln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1" name="TextBox 240"/>
              <p:cNvSpPr txBox="1"/>
              <p:nvPr/>
            </p:nvSpPr>
            <p:spPr>
              <a:xfrm>
                <a:off x="312195" y="4869862"/>
                <a:ext cx="164686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SUPERMAGNET</a:t>
                </a:r>
              </a:p>
              <a:p>
                <a:r>
                  <a:rPr lang="en-US"/>
                  <a:t>VINCENTA</a:t>
                </a:r>
              </a:p>
              <a:p>
                <a:r>
                  <a:rPr lang="en-US"/>
                  <a:t>4C</a:t>
                </a:r>
              </a:p>
            </p:txBody>
          </p:sp>
          <p:sp>
            <p:nvSpPr>
              <p:cNvPr id="242" name="TextBox 241"/>
              <p:cNvSpPr txBox="1"/>
              <p:nvPr/>
            </p:nvSpPr>
            <p:spPr>
              <a:xfrm>
                <a:off x="7484288" y="3781533"/>
                <a:ext cx="9664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FE mesh</a:t>
                </a:r>
              </a:p>
            </p:txBody>
          </p:sp>
          <p:sp>
            <p:nvSpPr>
              <p:cNvPr id="243" name="TextBox 242"/>
              <p:cNvSpPr txBox="1"/>
              <p:nvPr/>
            </p:nvSpPr>
            <p:spPr>
              <a:xfrm>
                <a:off x="7994288" y="4309552"/>
                <a:ext cx="1007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Coupling</a:t>
                </a:r>
              </a:p>
            </p:txBody>
          </p:sp>
        </p:grpSp>
        <p:sp>
          <p:nvSpPr>
            <p:cNvPr id="245" name="TextBox 244"/>
            <p:cNvSpPr txBox="1"/>
            <p:nvPr/>
          </p:nvSpPr>
          <p:spPr>
            <a:xfrm>
              <a:off x="451187" y="6268544"/>
              <a:ext cx="85660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</a:rPr>
                <a:t>This would be great, but how to make it work in case of quench ?!?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2206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Coupling to circuit model</a:t>
            </a:r>
            <a:endParaRPr lang="en-GB" dirty="0"/>
          </a:p>
        </p:txBody>
      </p:sp>
      <p:pic>
        <p:nvPicPr>
          <p:cNvPr id="3" name="Picture 2" descr="Screen Shot 2013-10-10 at 12.33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89" y="935181"/>
            <a:ext cx="7794019" cy="5838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182" y="773545"/>
            <a:ext cx="2284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MT-23 4OrCa-01</a:t>
            </a:r>
          </a:p>
        </p:txBody>
      </p:sp>
    </p:spTree>
    <p:extLst>
      <p:ext uri="{BB962C8B-B14F-4D97-AF65-F5344CB8AC3E}">
        <p14:creationId xmlns:p14="http://schemas.microsoft.com/office/powerpoint/2010/main" val="180672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Case study: simulations performed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504" y="1700808"/>
            <a:ext cx="4032448" cy="2952328"/>
          </a:xfrm>
        </p:spPr>
        <p:txBody>
          <a:bodyPr>
            <a:noAutofit/>
          </a:bodyPr>
          <a:lstStyle/>
          <a:p>
            <a:r>
              <a:rPr lang="en-US" sz="2400"/>
              <a:t>ROXIE</a:t>
            </a:r>
          </a:p>
          <a:p>
            <a:pPr lvl="1"/>
            <a:r>
              <a:rPr lang="en-US" sz="2000"/>
              <a:t>3-D slice simulation, scaled by the length</a:t>
            </a:r>
          </a:p>
          <a:p>
            <a:pPr lvl="2"/>
            <a:r>
              <a:rPr lang="en-US" sz="1800"/>
              <a:t>1-D model of the cable</a:t>
            </a:r>
          </a:p>
          <a:p>
            <a:pPr lvl="2"/>
            <a:r>
              <a:rPr lang="en-US" sz="1800"/>
              <a:t>2-D thermal network, first order thermal coupling</a:t>
            </a:r>
          </a:p>
          <a:p>
            <a:pPr lvl="1"/>
            <a:r>
              <a:rPr lang="en-US" sz="2000"/>
              <a:t>Self-consistent current and field model</a:t>
            </a:r>
          </a:p>
          <a:p>
            <a:pPr lvl="1"/>
            <a:r>
              <a:rPr lang="en-US" sz="2000"/>
              <a:t>Case 1: QH powered with nominal power (LF: 70.5 W/cm</a:t>
            </a:r>
            <a:r>
              <a:rPr lang="en-US" sz="2000" baseline="30000"/>
              <a:t>2</a:t>
            </a:r>
            <a:r>
              <a:rPr lang="en-US" sz="2000"/>
              <a:t>; HF: 45.5 W/cm</a:t>
            </a:r>
            <a:r>
              <a:rPr lang="en-US" sz="2000" baseline="30000"/>
              <a:t>2</a:t>
            </a:r>
            <a:r>
              <a:rPr lang="en-US" sz="2000"/>
              <a:t>)</a:t>
            </a:r>
          </a:p>
          <a:p>
            <a:pPr lvl="1"/>
            <a:r>
              <a:rPr lang="en-US" sz="2000"/>
              <a:t>Case 2: OL temperature raised above Tcs after measured QH delay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11960" y="1700808"/>
            <a:ext cx="4752528" cy="2952328"/>
          </a:xfrm>
        </p:spPr>
        <p:txBody>
          <a:bodyPr>
            <a:normAutofit fontScale="92500" lnSpcReduction="20000"/>
          </a:bodyPr>
          <a:lstStyle/>
          <a:p>
            <a:r>
              <a:rPr lang="en-US" sz="2400"/>
              <a:t>SUPERMAGNET</a:t>
            </a:r>
          </a:p>
          <a:p>
            <a:pPr lvl="1"/>
            <a:r>
              <a:rPr lang="en-US" sz="2000"/>
              <a:t>3-D model of the complete magnet</a:t>
            </a:r>
          </a:p>
          <a:p>
            <a:pPr lvl="2"/>
            <a:r>
              <a:rPr lang="en-US" sz="1800"/>
              <a:t>1-D simulation of cable, adaptive mesh</a:t>
            </a:r>
          </a:p>
          <a:p>
            <a:pPr lvl="2"/>
            <a:r>
              <a:rPr lang="en-US" sz="1800"/>
              <a:t>2-D thermal network, second order coupling</a:t>
            </a:r>
          </a:p>
          <a:p>
            <a:pPr lvl="1"/>
            <a:r>
              <a:rPr lang="en-US" sz="2000"/>
              <a:t>Self-consistent current calculation, scaled field</a:t>
            </a:r>
          </a:p>
          <a:p>
            <a:pPr lvl="1"/>
            <a:r>
              <a:rPr lang="en-US" sz="2000" i="1">
                <a:solidFill>
                  <a:srgbClr val="0000FF"/>
                </a:solidFill>
              </a:rPr>
              <a:t>Quench triggered at the HF pole turn, detected (100 mv, 10 ms)</a:t>
            </a:r>
          </a:p>
          <a:p>
            <a:pPr lvl="1"/>
            <a:r>
              <a:rPr lang="en-US" sz="2000"/>
              <a:t>QH modelled as power input to OL with 25 ms delay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519" y="797803"/>
            <a:ext cx="8248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</a:rPr>
              <a:t>Quench of MBPS01, 1 m long, single aperture, 11 T dipole model</a:t>
            </a:r>
          </a:p>
          <a:p>
            <a:pPr algn="ctr"/>
            <a:r>
              <a:rPr lang="en-US" sz="2400">
                <a:solidFill>
                  <a:srgbClr val="FF0000"/>
                </a:solidFill>
              </a:rPr>
              <a:t>Magnet running at 11850 A, quench triggered by QH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139897"/>
              </p:ext>
            </p:extLst>
          </p:nvPr>
        </p:nvGraphicFramePr>
        <p:xfrm>
          <a:off x="4572000" y="4653136"/>
          <a:ext cx="4295800" cy="2103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92088"/>
                <a:gridCol w="1152128"/>
                <a:gridCol w="1199456"/>
                <a:gridCol w="1152128"/>
              </a:tblGrid>
              <a:tr h="427929"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case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IT t</a:t>
                      </a:r>
                      <a:r>
                        <a:rPr lang="en-US" b="0" baseline="-25000"/>
                        <a:t>ins </a:t>
                      </a:r>
                      <a:r>
                        <a:rPr lang="en-US" b="0" baseline="0"/>
                        <a:t>(mm)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/>
                        <a:t>IL t</a:t>
                      </a:r>
                      <a:r>
                        <a:rPr lang="en-US" b="0" baseline="-25000"/>
                        <a:t>ins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/>
                        <a:t>(mm)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QH power</a:t>
                      </a:r>
                    </a:p>
                    <a:p>
                      <a:pPr algn="ctr"/>
                      <a:r>
                        <a:rPr lang="en-US" b="0"/>
                        <a:t>(W/m)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91"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91"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FF0000"/>
                          </a:solidFill>
                        </a:rPr>
                        <a:t>0.4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91"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91"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>
                          <a:solidFill>
                            <a:srgbClr val="FF0000"/>
                          </a:solidFill>
                        </a:rPr>
                        <a:t>0.4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/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26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simulation –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Current vs. time</a:t>
            </a:r>
          </a:p>
        </p:txBody>
      </p:sp>
      <p:pic>
        <p:nvPicPr>
          <p:cNvPr id="4" name="Picture 3" descr="Screen Shot 2013-10-10 at 12.52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12" y="1628800"/>
            <a:ext cx="8210952" cy="5069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1052736"/>
            <a:ext cx="3653041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>
                <a:solidFill>
                  <a:srgbClr val="FF0000"/>
                </a:solidFill>
              </a:rPr>
              <a:t>The current waveform is reproduced </a:t>
            </a:r>
            <a:r>
              <a:rPr lang="en-US" sz="2800" i="1">
                <a:solidFill>
                  <a:srgbClr val="FF0000"/>
                </a:solidFill>
              </a:rPr>
              <a:t>fairly well </a:t>
            </a:r>
            <a:r>
              <a:rPr lang="en-US" sz="2800">
                <a:solidFill>
                  <a:srgbClr val="FF0000"/>
                </a:solidFill>
              </a:rPr>
              <a:t>within a relatively broad range of (quite uncertain) parameters</a:t>
            </a:r>
          </a:p>
        </p:txBody>
      </p:sp>
    </p:spTree>
    <p:extLst>
      <p:ext uri="{BB962C8B-B14F-4D97-AF65-F5344CB8AC3E}">
        <p14:creationId xmlns:p14="http://schemas.microsoft.com/office/powerpoint/2010/main" val="270872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simulation –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Temperature vs. time (at the QH)</a:t>
            </a:r>
          </a:p>
        </p:txBody>
      </p:sp>
      <p:pic>
        <p:nvPicPr>
          <p:cNvPr id="4" name="Picture 3" descr="Screen Shot 2013-10-10 at 12.52.2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3" y="1645774"/>
            <a:ext cx="8222043" cy="5095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4005064"/>
            <a:ext cx="4085089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>
                <a:solidFill>
                  <a:srgbClr val="FF0000"/>
                </a:solidFill>
              </a:rPr>
              <a:t>Temperatures suffer from much greater uncertainty, but no data is available for direct comparison</a:t>
            </a:r>
          </a:p>
        </p:txBody>
      </p:sp>
    </p:spTree>
    <p:extLst>
      <p:ext uri="{BB962C8B-B14F-4D97-AF65-F5344CB8AC3E}">
        <p14:creationId xmlns:p14="http://schemas.microsoft.com/office/powerpoint/2010/main" val="132134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10-10 at 12.52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56589" cy="5078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simulation –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Temperature vs. time (at the QH)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04047" y="2060848"/>
            <a:ext cx="4139953" cy="1656184"/>
            <a:chOff x="5004047" y="2060848"/>
            <a:chExt cx="4139953" cy="1656184"/>
          </a:xfrm>
        </p:grpSpPr>
        <p:sp>
          <p:nvSpPr>
            <p:cNvPr id="7" name="TextBox 6"/>
            <p:cNvSpPr txBox="1"/>
            <p:nvPr/>
          </p:nvSpPr>
          <p:spPr>
            <a:xfrm>
              <a:off x="7092280" y="2060848"/>
              <a:ext cx="1268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rgbClr val="FF0000"/>
                  </a:solidFill>
                </a:rPr>
                <a:t>≈ 350 K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04047" y="2762925"/>
              <a:ext cx="4139953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>
                  <a:solidFill>
                    <a:srgbClr val="FF0000"/>
                  </a:solidFill>
                </a:rPr>
                <a:t>Peak temperature hidden by overall behaviour !!!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236296" y="3933056"/>
            <a:ext cx="1809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150…200 K</a:t>
            </a:r>
          </a:p>
        </p:txBody>
      </p:sp>
      <p:pic>
        <p:nvPicPr>
          <p:cNvPr id="11" name="Picture 10" descr="CollaredCoilAssy.jpg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7" r="12389" b="49238"/>
          <a:stretch/>
        </p:blipFill>
        <p:spPr>
          <a:xfrm>
            <a:off x="7524328" y="116632"/>
            <a:ext cx="1584176" cy="156559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320000">
            <a:off x="7672017" y="847957"/>
            <a:ext cx="144016" cy="43204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4"/>
          </p:cNvCxnSpPr>
          <p:nvPr/>
        </p:nvCxnSpPr>
        <p:spPr>
          <a:xfrm flipH="1">
            <a:off x="6516216" y="1264275"/>
            <a:ext cx="1146885" cy="108460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rot="3720000">
            <a:off x="7964896" y="1073717"/>
            <a:ext cx="144016" cy="43204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3720000">
            <a:off x="8180920" y="959747"/>
            <a:ext cx="144016" cy="432048"/>
          </a:xfrm>
          <a:prstGeom prst="ellipse">
            <a:avLst/>
          </a:prstGeom>
          <a:noFill/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7" idx="5"/>
          </p:cNvCxnSpPr>
          <p:nvPr/>
        </p:nvCxnSpPr>
        <p:spPr>
          <a:xfrm flipH="1">
            <a:off x="5148064" y="1406411"/>
            <a:ext cx="2777872" cy="360676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6"/>
          </p:cNvCxnSpPr>
          <p:nvPr/>
        </p:nvCxnSpPr>
        <p:spPr>
          <a:xfrm flipH="1">
            <a:off x="6804248" y="1239350"/>
            <a:ext cx="1482486" cy="326977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771800" y="5444467"/>
            <a:ext cx="4573043" cy="432805"/>
            <a:chOff x="2771800" y="5444467"/>
            <a:chExt cx="4573043" cy="432805"/>
          </a:xfrm>
        </p:grpSpPr>
        <p:sp>
          <p:nvSpPr>
            <p:cNvPr id="9" name="TextBox 8"/>
            <p:cNvSpPr txBox="1"/>
            <p:nvPr/>
          </p:nvSpPr>
          <p:spPr>
            <a:xfrm>
              <a:off x="3491880" y="5507940"/>
              <a:ext cx="3852963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IL-OL delay ≈25 ms vs. 13 ms measured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771800" y="5444467"/>
              <a:ext cx="0" cy="4328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275856" y="5444467"/>
              <a:ext cx="0" cy="4328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771800" y="5589240"/>
              <a:ext cx="504056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2639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Lots of further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104455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Transverse heat transfer (geometry, properties, anysotropy) – measure !</a:t>
            </a:r>
          </a:p>
          <a:p>
            <a:r>
              <a:rPr lang="en-US"/>
              <a:t>Numerical stability, convergence, consistence</a:t>
            </a:r>
          </a:p>
          <a:p>
            <a:r>
              <a:rPr lang="en-US"/>
              <a:t>Quench heater efficiency (geometry, heat diffusion)</a:t>
            </a:r>
          </a:p>
          <a:p>
            <a:r>
              <a:rPr lang="en-US"/>
              <a:t>Effect of cooling (helium bath, superfluid, flows ?)</a:t>
            </a:r>
          </a:p>
          <a:p>
            <a:r>
              <a:rPr lang="en-US"/>
              <a:t>Quench-back (AC loss distribution in the coil and structure)</a:t>
            </a:r>
          </a:p>
          <a:p>
            <a:r>
              <a:rPr lang="en-US"/>
              <a:t>Resistive, inductive, capacitive effects in the circuit (non-linear components such as cold diodes, internal voltages)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4869160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0000FF"/>
                </a:solidFill>
              </a:rPr>
              <a:t>A daunting problem 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63888" y="4509120"/>
            <a:ext cx="5364620" cy="2220054"/>
            <a:chOff x="3563888" y="4509120"/>
            <a:chExt cx="5364620" cy="2220054"/>
          </a:xfrm>
        </p:grpSpPr>
        <p:sp>
          <p:nvSpPr>
            <p:cNvPr id="4" name="TextBox 3"/>
            <p:cNvSpPr txBox="1"/>
            <p:nvPr/>
          </p:nvSpPr>
          <p:spPr>
            <a:xfrm>
              <a:off x="3563888" y="6021288"/>
              <a:ext cx="53646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FF0000"/>
                  </a:solidFill>
                </a:rPr>
                <a:t>A wonderful playground</a:t>
              </a:r>
            </a:p>
          </p:txBody>
        </p:sp>
        <p:pic>
          <p:nvPicPr>
            <p:cNvPr id="6" name="Picture 5" descr="kids-playing-outside-on-playground-21190-hd-wallpaper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3051" y="4509120"/>
              <a:ext cx="2381397" cy="16595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989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New accelerator magnets based on Nb</a:t>
            </a:r>
            <a:r>
              <a:rPr lang="en-US" baseline="-25000"/>
              <a:t>3</a:t>
            </a:r>
            <a:r>
              <a:rPr lang="en-US"/>
              <a:t>Sn are </a:t>
            </a:r>
            <a:r>
              <a:rPr lang="en-US">
                <a:solidFill>
                  <a:srgbClr val="FF0000"/>
                </a:solidFill>
              </a:rPr>
              <a:t>pushing the boundary of protection</a:t>
            </a:r>
          </a:p>
          <a:p>
            <a:r>
              <a:rPr lang="en-US"/>
              <a:t>Accurate simulation of quench transients in these magnets is </a:t>
            </a:r>
            <a:r>
              <a:rPr lang="en-US">
                <a:solidFill>
                  <a:srgbClr val="FF0000"/>
                </a:solidFill>
              </a:rPr>
              <a:t>crucial to the design choices</a:t>
            </a:r>
            <a:r>
              <a:rPr lang="en-US"/>
              <a:t>, definition of </a:t>
            </a:r>
            <a:r>
              <a:rPr lang="en-US">
                <a:solidFill>
                  <a:srgbClr val="FF0000"/>
                </a:solidFill>
              </a:rPr>
              <a:t>priority R&amp;D </a:t>
            </a:r>
            <a:r>
              <a:rPr lang="en-US"/>
              <a:t>and to prove that the </a:t>
            </a:r>
            <a:r>
              <a:rPr lang="en-US">
                <a:solidFill>
                  <a:srgbClr val="FF0000"/>
                </a:solidFill>
              </a:rPr>
              <a:t>magnets are fit for operation</a:t>
            </a:r>
          </a:p>
          <a:p>
            <a:r>
              <a:rPr lang="en-US"/>
              <a:t>We have today large uncertainties in the simulation results, depending on the hypotheses (inputs). It is essential to </a:t>
            </a:r>
            <a:r>
              <a:rPr lang="en-US">
                <a:solidFill>
                  <a:srgbClr val="FF0000"/>
                </a:solidFill>
              </a:rPr>
              <a:t>establish a good understanding </a:t>
            </a:r>
            <a:r>
              <a:rPr lang="en-US"/>
              <a:t>of the dominating physics, and </a:t>
            </a:r>
            <a:r>
              <a:rPr lang="en-US">
                <a:solidFill>
                  <a:srgbClr val="FF0000"/>
                </a:solidFill>
              </a:rPr>
              <a:t>collect (new ?) data </a:t>
            </a:r>
            <a:r>
              <a:rPr lang="en-US"/>
              <a:t>in well controlled and heavily instrumented experiments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5805264"/>
            <a:ext cx="84969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0000FF"/>
                </a:solidFill>
              </a:rPr>
              <a:t>This is a challenge</a:t>
            </a:r>
            <a:r>
              <a:rPr lang="en-US" sz="3200" b="1" i="1">
                <a:solidFill>
                  <a:srgbClr val="0000FF"/>
                </a:solidFill>
              </a:rPr>
              <a:t> </a:t>
            </a:r>
            <a:r>
              <a:rPr lang="en-US" sz="3200" b="1">
                <a:solidFill>
                  <a:srgbClr val="0000FF"/>
                </a:solidFill>
              </a:rPr>
              <a:t>for the CHATS community !!!</a:t>
            </a:r>
          </a:p>
        </p:txBody>
      </p:sp>
    </p:spTree>
    <p:extLst>
      <p:ext uri="{BB962C8B-B14F-4D97-AF65-F5344CB8AC3E}">
        <p14:creationId xmlns:p14="http://schemas.microsoft.com/office/powerpoint/2010/main" val="381522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quench sequence (case 4)</a:t>
            </a:r>
          </a:p>
        </p:txBody>
      </p:sp>
      <p:pic>
        <p:nvPicPr>
          <p:cNvPr id="4" name="Picture 3" descr="Screen Shot 2013-10-10 at 1.12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80728"/>
            <a:ext cx="5940152" cy="2757745"/>
          </a:xfrm>
          <a:prstGeom prst="rect">
            <a:avLst/>
          </a:prstGeom>
        </p:spPr>
      </p:pic>
      <p:pic>
        <p:nvPicPr>
          <p:cNvPr id="5" name="Picture 4" descr="Screen Shot 2013-10-10 at 1.12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861048"/>
            <a:ext cx="5827164" cy="27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5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quench sequence (case 4)</a:t>
            </a:r>
          </a:p>
        </p:txBody>
      </p:sp>
      <p:pic>
        <p:nvPicPr>
          <p:cNvPr id="3" name="Picture 2" descr="Screen Shot 2013-10-10 at 1.12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09" y="805208"/>
            <a:ext cx="7239503" cy="2362364"/>
          </a:xfrm>
          <a:prstGeom prst="rect">
            <a:avLst/>
          </a:prstGeom>
        </p:spPr>
      </p:pic>
      <p:pic>
        <p:nvPicPr>
          <p:cNvPr id="4" name="Picture 3" descr="Screen Shot 2013-10-10 at 1.13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32" y="1556792"/>
            <a:ext cx="7258554" cy="2387766"/>
          </a:xfrm>
          <a:prstGeom prst="rect">
            <a:avLst/>
          </a:prstGeom>
        </p:spPr>
      </p:pic>
      <p:pic>
        <p:nvPicPr>
          <p:cNvPr id="5" name="Picture 4" descr="Screen Shot 2013-10-10 at 1.13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2" y="2420888"/>
            <a:ext cx="7264904" cy="2362364"/>
          </a:xfrm>
          <a:prstGeom prst="rect">
            <a:avLst/>
          </a:prstGeom>
        </p:spPr>
      </p:pic>
      <p:pic>
        <p:nvPicPr>
          <p:cNvPr id="6" name="Picture 5" descr="Screen Shot 2013-10-10 at 1.13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56" y="3429000"/>
            <a:ext cx="7201400" cy="2406817"/>
          </a:xfrm>
          <a:prstGeom prst="rect">
            <a:avLst/>
          </a:prstGeom>
        </p:spPr>
      </p:pic>
      <p:pic>
        <p:nvPicPr>
          <p:cNvPr id="7" name="Picture 6" descr="Screen Shot 2013-10-10 at 1.13.47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97" y="4365104"/>
            <a:ext cx="7220451" cy="235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5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Motivation: MQXF for HL-LHC</a:t>
            </a: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7" t="8376" r="19366" b="9973"/>
          <a:stretch>
            <a:fillRect/>
          </a:stretch>
        </p:blipFill>
        <p:spPr bwMode="auto">
          <a:xfrm>
            <a:off x="5364088" y="764704"/>
            <a:ext cx="3058213" cy="30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812856"/>
              </p:ext>
            </p:extLst>
          </p:nvPr>
        </p:nvGraphicFramePr>
        <p:xfrm>
          <a:off x="1043608" y="921043"/>
          <a:ext cx="4008472" cy="1981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72208"/>
                <a:gridCol w="936104"/>
                <a:gridCol w="12001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Aperture</a:t>
                      </a:r>
                      <a:endParaRPr 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(mm)</a:t>
                      </a:r>
                      <a:endParaRPr 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Gradient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(T/m)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Current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(A)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17500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Temperature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(K)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Peak field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(T)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12.1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4" descr="\\Thunder\Supercon\Collaborations\LARP_HQ\Magnet Assembly\HQ-1_Bladder Ops Prep\DSC073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82" y="3056636"/>
            <a:ext cx="4008472" cy="300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0" y="3917374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Shell-based support </a:t>
            </a:r>
            <a:r>
              <a:rPr lang="en-US" sz="2800" dirty="0" smtClean="0"/>
              <a:t>structure (aka </a:t>
            </a:r>
            <a:r>
              <a:rPr lang="en-US" sz="2800" i="1" dirty="0" smtClean="0"/>
              <a:t>bladder-and-keys</a:t>
            </a:r>
            <a:r>
              <a:rPr lang="en-US" sz="2800" dirty="0" smtClean="0"/>
              <a:t>) developed </a:t>
            </a:r>
            <a:r>
              <a:rPr lang="en-US" sz="2800" dirty="0"/>
              <a:t>at LBNL for strain sensitive </a:t>
            </a:r>
            <a:r>
              <a:rPr lang="en-US" sz="2800" dirty="0" smtClean="0"/>
              <a:t>material</a:t>
            </a:r>
            <a:endParaRPr lang="en-US" sz="2800" dirty="0"/>
          </a:p>
        </p:txBody>
      </p:sp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179512" y="5651956"/>
            <a:ext cx="39965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HQ image by courtesy of H. Felice (LBNL)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091" y="6164536"/>
            <a:ext cx="5429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552" y="6148661"/>
            <a:ext cx="99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Rev_Logo_Smal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728" y="6208193"/>
            <a:ext cx="83820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DOE_OffOfScienc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11" y="6176443"/>
            <a:ext cx="27432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ERN_logo_whit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183" y="6180281"/>
            <a:ext cx="647065" cy="633095"/>
          </a:xfrm>
          <a:prstGeom prst="rect">
            <a:avLst/>
          </a:prstGeom>
        </p:spPr>
      </p:pic>
      <p:pic>
        <p:nvPicPr>
          <p:cNvPr id="16" name="Picture 15" descr="SmallHiLumiLogo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C"/>
              </a:clrFrom>
              <a:clrTo>
                <a:srgbClr val="FF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507" y="5943600"/>
            <a:ext cx="1894973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5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ROXIE Quench Module</a:t>
            </a:r>
            <a:endParaRPr lang="en-GB" dirty="0"/>
          </a:p>
        </p:txBody>
      </p:sp>
      <p:sp>
        <p:nvSpPr>
          <p:cNvPr id="6" name="Text Box 1030"/>
          <p:cNvSpPr txBox="1"/>
          <p:nvPr/>
        </p:nvSpPr>
        <p:spPr>
          <a:xfrm>
            <a:off x="2647069" y="2441168"/>
            <a:ext cx="4636770" cy="25793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endParaRPr lang="en-US" sz="1400" dirty="0" smtClean="0">
              <a:solidFill>
                <a:srgbClr val="F79646"/>
              </a:solidFill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dirty="0">
                <a:solidFill>
                  <a:srgbClr val="F79646"/>
                </a:solidFill>
                <a:effectLst/>
                <a:ea typeface="Times New Roman"/>
                <a:cs typeface="Times New Roman"/>
              </a:rPr>
              <a:t> </a:t>
            </a:r>
            <a:r>
              <a:rPr lang="en-US" sz="1400" i="1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                          </a:t>
            </a:r>
            <a:r>
              <a:rPr lang="en-US" sz="1400" b="1" i="1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Fourth-order </a:t>
            </a:r>
            <a:r>
              <a:rPr lang="en-US" sz="1400" b="1" i="1" dirty="0" err="1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Runge-Kutta</a:t>
            </a:r>
            <a:r>
              <a:rPr lang="en-US" sz="1400" b="1" i="1" dirty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 algorithm. </a:t>
            </a:r>
            <a:endParaRPr lang="en-US" sz="1400" b="1" i="1" dirty="0" smtClean="0">
              <a:solidFill>
                <a:schemeClr val="tx1"/>
              </a:solidFill>
              <a:effectLst/>
              <a:ea typeface="Times New Roman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US" sz="1400" b="1" i="1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                                                 Adaptive </a:t>
            </a:r>
            <a:r>
              <a:rPr lang="en-US" sz="1400" b="1" i="1" dirty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time </a:t>
            </a:r>
            <a:r>
              <a:rPr lang="en-US" sz="1400" b="1" i="1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stepping</a:t>
            </a:r>
            <a:endParaRPr lang="en-GB" sz="1400" i="1" dirty="0">
              <a:solidFill>
                <a:schemeClr val="tx1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7" name="Text Box 1025"/>
          <p:cNvSpPr txBox="1"/>
          <p:nvPr/>
        </p:nvSpPr>
        <p:spPr>
          <a:xfrm>
            <a:off x="1846969" y="1279830"/>
            <a:ext cx="5608320" cy="81780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effectLst/>
                <a:ea typeface="Times New Roman"/>
                <a:cs typeface="Times New Roman"/>
              </a:rPr>
              <a:t>Field computation</a:t>
            </a:r>
            <a:endParaRPr lang="en-GB" sz="1400" dirty="0">
              <a:effectLst/>
              <a:ea typeface="Times New Roman"/>
              <a:cs typeface="Times New Roman"/>
            </a:endParaRPr>
          </a:p>
          <a:p>
            <a:pPr algn="ctr">
              <a:spcAft>
                <a:spcPts val="600"/>
              </a:spcAft>
            </a:pPr>
            <a:r>
              <a:rPr lang="en-US" sz="1400" dirty="0">
                <a:effectLst/>
                <a:ea typeface="Times New Roman"/>
                <a:cs typeface="Times New Roman"/>
              </a:rPr>
              <a:t> (computationally more demanding, weak coupling, magnetic field updated a number of times </a:t>
            </a:r>
            <a:r>
              <a:rPr lang="en-US" sz="1400" dirty="0" smtClean="0">
                <a:effectLst/>
                <a:ea typeface="Times New Roman"/>
                <a:cs typeface="Times New Roman"/>
              </a:rPr>
              <a:t>that can be defined by the user)</a:t>
            </a:r>
            <a:endParaRPr lang="en-GB" sz="1400" dirty="0">
              <a:effectLst/>
              <a:ea typeface="Times New Roman"/>
              <a:cs typeface="Times New Roman"/>
            </a:endParaRPr>
          </a:p>
        </p:txBody>
      </p:sp>
      <p:sp>
        <p:nvSpPr>
          <p:cNvPr id="8" name="Text Box 1027"/>
          <p:cNvSpPr txBox="1"/>
          <p:nvPr/>
        </p:nvSpPr>
        <p:spPr>
          <a:xfrm>
            <a:off x="4442849" y="2587853"/>
            <a:ext cx="2268855" cy="26924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>
                <a:effectLst/>
                <a:ea typeface="Times New Roman"/>
                <a:cs typeface="Times New Roman"/>
              </a:rPr>
              <a:t>Electrical network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9" name="Text Box 1028"/>
          <p:cNvSpPr txBox="1"/>
          <p:nvPr/>
        </p:nvSpPr>
        <p:spPr>
          <a:xfrm>
            <a:off x="3283974" y="3281908"/>
            <a:ext cx="1742440" cy="26924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>
                <a:effectLst/>
                <a:ea typeface="Times New Roman"/>
                <a:cs typeface="Times New Roman"/>
              </a:rPr>
              <a:t>Thermal network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10" name="Text Box 1029"/>
          <p:cNvSpPr txBox="1"/>
          <p:nvPr/>
        </p:nvSpPr>
        <p:spPr>
          <a:xfrm>
            <a:off x="2867414" y="3861028"/>
            <a:ext cx="3053080" cy="26924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effectLst/>
                <a:ea typeface="Times New Roman"/>
                <a:cs typeface="Times New Roman"/>
              </a:rPr>
              <a:t>Critical surface model</a:t>
            </a:r>
            <a:endParaRPr lang="en-GB" sz="1400" dirty="0">
              <a:effectLst/>
              <a:ea typeface="Times New Roman"/>
              <a:cs typeface="Times New Roman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614299" y="2857093"/>
            <a:ext cx="0" cy="4241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259459" y="2857728"/>
            <a:ext cx="0" cy="10039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75769" y="2081123"/>
            <a:ext cx="0" cy="1200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59309" y="3551783"/>
            <a:ext cx="0" cy="3098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6654" y="2081123"/>
            <a:ext cx="0" cy="17792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61569" y="4130903"/>
            <a:ext cx="0" cy="1167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98124" y="5298668"/>
            <a:ext cx="2162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61569" y="4367758"/>
            <a:ext cx="19018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263394" y="2857728"/>
            <a:ext cx="0" cy="1510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198124" y="2077313"/>
            <a:ext cx="0" cy="3223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36954" y="2081123"/>
            <a:ext cx="0" cy="5060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042"/>
          <p:cNvSpPr txBox="1"/>
          <p:nvPr/>
        </p:nvSpPr>
        <p:spPr>
          <a:xfrm>
            <a:off x="3136654" y="2081123"/>
            <a:ext cx="265430" cy="2362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B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23" name="Text Box 1043"/>
          <p:cNvSpPr txBox="1"/>
          <p:nvPr/>
        </p:nvSpPr>
        <p:spPr>
          <a:xfrm>
            <a:off x="3675769" y="2081123"/>
            <a:ext cx="408305" cy="3098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P</a:t>
            </a:r>
            <a:r>
              <a:rPr lang="en-US" sz="1400" baseline="-25000">
                <a:effectLst/>
                <a:ea typeface="Times New Roman"/>
                <a:cs typeface="Times New Roman"/>
              </a:rPr>
              <a:t>loss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24" name="Text Box 1044"/>
          <p:cNvSpPr txBox="1"/>
          <p:nvPr/>
        </p:nvSpPr>
        <p:spPr>
          <a:xfrm>
            <a:off x="5533779" y="2086203"/>
            <a:ext cx="246380" cy="2362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L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25" name="Text Box 1045"/>
          <p:cNvSpPr txBox="1"/>
          <p:nvPr/>
        </p:nvSpPr>
        <p:spPr>
          <a:xfrm>
            <a:off x="1973969" y="2427198"/>
            <a:ext cx="227330" cy="2362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I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463044" y="2857728"/>
            <a:ext cx="0" cy="4241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136654" y="2857093"/>
            <a:ext cx="3263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048"/>
          <p:cNvSpPr txBox="1"/>
          <p:nvPr/>
        </p:nvSpPr>
        <p:spPr>
          <a:xfrm>
            <a:off x="4570484" y="2862808"/>
            <a:ext cx="455930" cy="3098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P</a:t>
            </a:r>
            <a:r>
              <a:rPr lang="en-US" sz="1400" baseline="-25000">
                <a:effectLst/>
                <a:ea typeface="Times New Roman"/>
                <a:cs typeface="Times New Roman"/>
              </a:rPr>
              <a:t>Ohm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29" name="Text Box 1049"/>
          <p:cNvSpPr txBox="1"/>
          <p:nvPr/>
        </p:nvSpPr>
        <p:spPr>
          <a:xfrm>
            <a:off x="5256919" y="2993618"/>
            <a:ext cx="227330" cy="3098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I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30" name="Text Box 1050"/>
          <p:cNvSpPr txBox="1"/>
          <p:nvPr/>
        </p:nvSpPr>
        <p:spPr>
          <a:xfrm>
            <a:off x="6278634" y="3014573"/>
            <a:ext cx="265430" cy="3098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R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31" name="Text Box 1051"/>
          <p:cNvSpPr txBox="1"/>
          <p:nvPr/>
        </p:nvSpPr>
        <p:spPr>
          <a:xfrm>
            <a:off x="4072644" y="3553688"/>
            <a:ext cx="255905" cy="30988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1400">
                <a:effectLst/>
                <a:ea typeface="Times New Roman"/>
                <a:cs typeface="Times New Roman"/>
              </a:rPr>
              <a:t>T</a:t>
            </a:r>
            <a:endParaRPr lang="en-GB" sz="1400">
              <a:effectLst/>
              <a:ea typeface="Times New Roman"/>
              <a:cs typeface="Times New Roman"/>
            </a:endParaRPr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4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74975" y="5474078"/>
            <a:ext cx="67719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a typeface="Times New Roman"/>
                <a:cs typeface="Times New Roman"/>
              </a:rPr>
              <a:t>Explicit </a:t>
            </a:r>
            <a:r>
              <a:rPr lang="en-US" b="1" dirty="0" err="1">
                <a:ea typeface="Times New Roman"/>
                <a:cs typeface="Times New Roman"/>
              </a:rPr>
              <a:t>Runge-Kutta</a:t>
            </a:r>
            <a:r>
              <a:rPr lang="en-US" b="1" dirty="0">
                <a:ea typeface="Times New Roman"/>
                <a:cs typeface="Times New Roman"/>
              </a:rPr>
              <a:t> solver: Conditionally stable</a:t>
            </a:r>
          </a:p>
          <a:p>
            <a:r>
              <a:rPr lang="en-US" b="1" dirty="0" smtClean="0">
                <a:cs typeface="Times New Roman"/>
              </a:rPr>
              <a:t>Adaptive </a:t>
            </a:r>
            <a:r>
              <a:rPr lang="en-US" b="1" dirty="0">
                <a:cs typeface="Times New Roman"/>
              </a:rPr>
              <a:t>time </a:t>
            </a:r>
            <a:r>
              <a:rPr lang="en-US" b="1" dirty="0" smtClean="0">
                <a:cs typeface="Times New Roman"/>
              </a:rPr>
              <a:t>stepping: Necessary, high non-linear problem</a:t>
            </a:r>
          </a:p>
          <a:p>
            <a:r>
              <a:rPr lang="en-US" b="1" dirty="0" smtClean="0">
                <a:cs typeface="Times New Roman"/>
              </a:rPr>
              <a:t>Static mesh: computationally “expensive”</a:t>
            </a:r>
          </a:p>
        </p:txBody>
      </p:sp>
    </p:spTree>
    <p:extLst>
      <p:ext uri="{BB962C8B-B14F-4D97-AF65-F5344CB8AC3E}">
        <p14:creationId xmlns:p14="http://schemas.microsoft.com/office/powerpoint/2010/main" val="388186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Simulation : Test </a:t>
            </a:r>
            <a:r>
              <a:rPr lang="en-GB" dirty="0"/>
              <a:t>bench conditions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633" y="908720"/>
            <a:ext cx="76947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Manual trips with the two operating protection heaters</a:t>
            </a:r>
          </a:p>
          <a:p>
            <a:pPr marL="0" lvl="1"/>
            <a:r>
              <a:rPr lang="en-GB" dirty="0" smtClean="0"/>
              <a:t>Dump delay 1000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US" dirty="0" smtClean="0"/>
              <a:t>Self-dump (non-linear inductance and resistance)</a:t>
            </a:r>
          </a:p>
          <a:p>
            <a:pPr marL="0" lvl="1"/>
            <a:r>
              <a:rPr lang="en-US" dirty="0" smtClean="0"/>
              <a:t>I</a:t>
            </a:r>
            <a:r>
              <a:rPr lang="en-US" baseline="-25000" dirty="0" smtClean="0"/>
              <a:t>0</a:t>
            </a:r>
            <a:r>
              <a:rPr lang="en-US" dirty="0" smtClean="0"/>
              <a:t> = 11850 A,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bath</a:t>
            </a:r>
            <a:r>
              <a:rPr lang="en-US" dirty="0" smtClean="0"/>
              <a:t> = 1.9 K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34209"/>
              </p:ext>
            </p:extLst>
          </p:nvPr>
        </p:nvGraphicFramePr>
        <p:xfrm>
          <a:off x="181274" y="1832050"/>
          <a:ext cx="8804743" cy="1432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23248"/>
                <a:gridCol w="1361015"/>
                <a:gridCol w="1944216"/>
                <a:gridCol w="1080120"/>
                <a:gridCol w="1296144"/>
              </a:tblGrid>
              <a:tr h="571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MIITs </a:t>
                      </a:r>
                      <a:r>
                        <a:rPr lang="en-GB" sz="1100" dirty="0">
                          <a:effectLst/>
                        </a:rPr>
                        <a:t>after heater </a:t>
                      </a:r>
                      <a:r>
                        <a:rPr lang="en-GB" sz="1100" dirty="0" smtClean="0">
                          <a:effectLst/>
                        </a:rPr>
                        <a:t>effective [MA</a:t>
                      </a:r>
                      <a:r>
                        <a:rPr lang="en-GB" sz="1100" baseline="30000" dirty="0" smtClean="0">
                          <a:effectLst/>
                        </a:rPr>
                        <a:t>2</a:t>
                      </a:r>
                      <a:r>
                        <a:rPr lang="en-GB" sz="1100" dirty="0" smtClean="0">
                          <a:effectLst/>
                        </a:rPr>
                        <a:t>s]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MIITs </a:t>
                      </a:r>
                      <a:r>
                        <a:rPr lang="en-GB" sz="1100" dirty="0">
                          <a:effectLst/>
                        </a:rPr>
                        <a:t>from heater fired until </a:t>
                      </a:r>
                      <a:r>
                        <a:rPr lang="en-GB" sz="1100" dirty="0" smtClean="0">
                          <a:effectLst/>
                        </a:rPr>
                        <a:t>effective [MA</a:t>
                      </a:r>
                      <a:r>
                        <a:rPr lang="en-GB" sz="1100" baseline="30000" dirty="0" smtClean="0">
                          <a:effectLst/>
                        </a:rPr>
                        <a:t>2</a:t>
                      </a:r>
                      <a:r>
                        <a:rPr lang="en-GB" sz="1100" dirty="0" smtClean="0">
                          <a:effectLst/>
                        </a:rPr>
                        <a:t>s]</a:t>
                      </a:r>
                      <a:endParaRPr lang="en-GB" sz="1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OL-IL </a:t>
                      </a:r>
                      <a:r>
                        <a:rPr lang="en-GB" sz="1100" dirty="0" smtClean="0">
                          <a:effectLst/>
                        </a:rPr>
                        <a:t>delay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100" b="1" kern="120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Times New Roman"/>
                        </a:rPr>
                        <a:t>[</a:t>
                      </a:r>
                      <a:r>
                        <a:rPr kumimoji="0" lang="en-GB" sz="11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kumimoji="0" lang="en-GB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PH </a:t>
                      </a:r>
                      <a:r>
                        <a:rPr lang="en-GB" sz="1100" dirty="0" smtClean="0">
                          <a:effectLst/>
                        </a:rPr>
                        <a:t>delay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+mn-ea"/>
                          <a:cs typeface="Times New Roman"/>
                        </a:rPr>
                        <a:t>[</a:t>
                      </a:r>
                      <a:r>
                        <a:rPr kumimoji="0" lang="en-GB" sz="11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kumimoji="0" lang="en-GB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Experimental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cs typeface="Times New Roman"/>
                        </a:rPr>
                        <a:t> </a:t>
                      </a:r>
                      <a:r>
                        <a:rPr kumimoji="0" lang="en-GB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10.9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3.4</a:t>
                      </a:r>
                      <a:endParaRPr lang="en-GB" sz="1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13.4</a:t>
                      </a:r>
                      <a:endParaRPr lang="en-GB" sz="1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≈27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CASE1: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OL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heaters </a:t>
                      </a:r>
                      <a:r>
                        <a:rPr lang="en-GB" sz="1100" dirty="0">
                          <a:effectLst/>
                        </a:rPr>
                        <a:t>fired @ </a:t>
                      </a:r>
                      <a:r>
                        <a:rPr lang="en-GB" sz="1100" dirty="0" smtClean="0">
                          <a:effectLst/>
                        </a:rPr>
                        <a:t>t=0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(computed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heat transfer from heater to coil)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2.9</a:t>
                      </a:r>
                      <a:endParaRPr kumimoji="0"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42.5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CASE2: OL quenched @ PH</a:t>
                      </a:r>
                      <a:r>
                        <a:rPr lang="en-GB" sz="1100" baseline="0" dirty="0" smtClean="0">
                          <a:effectLst/>
                        </a:rPr>
                        <a:t> measured delay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(OL fully quenched at PH measured delay)</a:t>
                      </a:r>
                      <a:endParaRPr lang="en-GB" sz="1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11.4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33.8</a:t>
                      </a:r>
                      <a:endParaRPr lang="en-GB" sz="1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kumimoji="0"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0" t="33032" r="36074" b="42239"/>
          <a:stretch/>
        </p:blipFill>
        <p:spPr bwMode="auto">
          <a:xfrm>
            <a:off x="1029094" y="3595129"/>
            <a:ext cx="1681052" cy="14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29375" r="60901" b="44696"/>
          <a:stretch/>
        </p:blipFill>
        <p:spPr bwMode="auto">
          <a:xfrm>
            <a:off x="988816" y="5155520"/>
            <a:ext cx="1721330" cy="153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7" t="32548" r="32728" b="41350"/>
          <a:stretch/>
        </p:blipFill>
        <p:spPr bwMode="auto">
          <a:xfrm>
            <a:off x="2929388" y="3694074"/>
            <a:ext cx="620265" cy="290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9676" y="3281868"/>
            <a:ext cx="2269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Max. Temperature [K]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1045" y="5011316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/>
              <a:t>Heaters fired @ t=0</a:t>
            </a:r>
            <a:endParaRPr lang="en-GB" sz="1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649" y="6587260"/>
            <a:ext cx="205537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i="1" dirty="0" smtClean="0"/>
              <a:t>OL quenched @ measured delay</a:t>
            </a:r>
            <a:endParaRPr lang="en-GB" sz="1000" i="1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93" y="3530745"/>
            <a:ext cx="3881653" cy="278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5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Heaters delay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643655"/>
              </p:ext>
            </p:extLst>
          </p:nvPr>
        </p:nvGraphicFramePr>
        <p:xfrm>
          <a:off x="1763688" y="1844824"/>
          <a:ext cx="54006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169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PlotPlot.ps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66" y="836712"/>
            <a:ext cx="4550590" cy="223481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12519"/>
              </p:ext>
            </p:extLst>
          </p:nvPr>
        </p:nvGraphicFramePr>
        <p:xfrm>
          <a:off x="5147668" y="906158"/>
          <a:ext cx="3384772" cy="19812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641706"/>
                <a:gridCol w="790450"/>
                <a:gridCol w="952616"/>
              </a:tblGrid>
              <a:tr h="21891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Aperture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(mm)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9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Field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(T)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10.8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91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Current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(A)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11850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9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Temperature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(K)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91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Peak field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(T)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11.3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motivation: 11 T dipole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716355" y="2996952"/>
            <a:ext cx="4245345" cy="3138151"/>
            <a:chOff x="4764735" y="2996952"/>
            <a:chExt cx="4245345" cy="3138151"/>
          </a:xfrm>
        </p:grpSpPr>
        <p:pic>
          <p:nvPicPr>
            <p:cNvPr id="14" name="Picture 13" descr="DEMOcollared_coil_assembly.jpg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91" r="8765" b="12059"/>
            <a:stretch/>
          </p:blipFill>
          <p:spPr>
            <a:xfrm>
              <a:off x="6865529" y="3808788"/>
              <a:ext cx="2144551" cy="2120775"/>
            </a:xfrm>
            <a:prstGeom prst="rect">
              <a:avLst/>
            </a:prstGeom>
          </p:spPr>
        </p:pic>
        <p:pic>
          <p:nvPicPr>
            <p:cNvPr id="17" name="Picture 16" descr="mark_blue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1368" y="3068960"/>
              <a:ext cx="793698" cy="785947"/>
            </a:xfrm>
            <a:prstGeom prst="rect">
              <a:avLst/>
            </a:prstGeom>
          </p:spPr>
        </p:pic>
        <p:pic>
          <p:nvPicPr>
            <p:cNvPr id="15" name="Picture 14" descr="yokeassy.png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70"/>
            <a:stretch/>
          </p:blipFill>
          <p:spPr>
            <a:xfrm>
              <a:off x="4764735" y="2996952"/>
              <a:ext cx="1607465" cy="313815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588224" y="3155546"/>
              <a:ext cx="1473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Integrated pole loading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18074" y="2996952"/>
            <a:ext cx="4439685" cy="3138151"/>
            <a:chOff x="269694" y="2996952"/>
            <a:chExt cx="4439685" cy="3138151"/>
          </a:xfrm>
        </p:grpSpPr>
        <p:pic>
          <p:nvPicPr>
            <p:cNvPr id="13" name="Picture 12" descr="CollaredCoilAssy.jpg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3" r="12390"/>
            <a:stretch/>
          </p:blipFill>
          <p:spPr>
            <a:xfrm>
              <a:off x="323528" y="3789040"/>
              <a:ext cx="2201047" cy="2160270"/>
            </a:xfrm>
            <a:prstGeom prst="rect">
              <a:avLst/>
            </a:prstGeom>
          </p:spPr>
        </p:pic>
        <p:pic>
          <p:nvPicPr>
            <p:cNvPr id="18" name="Picture 17" descr="CERN_logo_white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694" y="3125322"/>
              <a:ext cx="782424" cy="765531"/>
            </a:xfrm>
            <a:prstGeom prst="rect">
              <a:avLst/>
            </a:prstGeom>
          </p:spPr>
        </p:pic>
        <p:pic>
          <p:nvPicPr>
            <p:cNvPr id="16" name="Picture 15" descr="2in1_Assy.jpg"/>
            <p:cNvPicPr>
              <a:picLocks noChangeAspect="1"/>
            </p:cNvPicPr>
            <p:nvPr/>
          </p:nvPicPr>
          <p:blipFill rotWithShape="1"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>
              <a:off x="3131840" y="2996952"/>
              <a:ext cx="1577539" cy="313815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082632" y="3167528"/>
              <a:ext cx="1473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Removable pole loading</a:t>
              </a:r>
              <a:endParaRPr lang="en-US" dirty="0"/>
            </a:p>
          </p:txBody>
        </p:sp>
      </p:grpSp>
      <p:sp>
        <p:nvSpPr>
          <p:cNvPr id="19" name="Rectangle 1030"/>
          <p:cNvSpPr>
            <a:spLocks noChangeArrowheads="1"/>
          </p:cNvSpPr>
          <p:nvPr/>
        </p:nvSpPr>
        <p:spPr bwMode="auto">
          <a:xfrm>
            <a:off x="3640833" y="6404940"/>
            <a:ext cx="55031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By courtesy of A. Zlobin (FNAL) and M. Karppinen (CERN)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5859269"/>
            <a:ext cx="26064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J</a:t>
            </a:r>
            <a:r>
              <a:rPr lang="en-US" sz="2800" b="1" baseline="-25000">
                <a:solidFill>
                  <a:srgbClr val="FF0000"/>
                </a:solidFill>
              </a:rPr>
              <a:t>op</a:t>
            </a:r>
            <a:r>
              <a:rPr lang="en-US" sz="2800" b="1">
                <a:solidFill>
                  <a:srgbClr val="FF0000"/>
                </a:solidFill>
              </a:rPr>
              <a:t> ≈ 800 A/mm</a:t>
            </a:r>
            <a:r>
              <a:rPr lang="en-US" sz="2800" b="1" baseline="30000">
                <a:solidFill>
                  <a:srgbClr val="FF0000"/>
                </a:solidFill>
              </a:rPr>
              <a:t>2</a:t>
            </a:r>
          </a:p>
          <a:p>
            <a:r>
              <a:rPr lang="en-US" sz="2800" b="1">
                <a:solidFill>
                  <a:srgbClr val="FF0000"/>
                </a:solidFill>
              </a:rPr>
              <a:t>e</a:t>
            </a:r>
            <a:r>
              <a:rPr lang="en-US" sz="2800" b="1" baseline="-25000">
                <a:solidFill>
                  <a:srgbClr val="FF0000"/>
                </a:solidFill>
              </a:rPr>
              <a:t>m </a:t>
            </a:r>
            <a:r>
              <a:rPr lang="en-US" sz="2800" b="1">
                <a:solidFill>
                  <a:srgbClr val="FF0000"/>
                </a:solidFill>
              </a:rPr>
              <a:t>≈ 150 MJ/m</a:t>
            </a:r>
            <a:r>
              <a:rPr lang="en-US" sz="2800" b="1" baseline="3000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60958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simplest (and conservative) approximation for the evolution of the maximum temperature during a quench is to assume adiabatic behavior at the location of the hot-spot: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Average heat capacity:</a:t>
            </a:r>
          </a:p>
          <a:p>
            <a:endParaRPr lang="en-US" dirty="0"/>
          </a:p>
          <a:p>
            <a:r>
              <a:rPr lang="en-US" dirty="0" smtClean="0"/>
              <a:t>Average resistivity:</a:t>
            </a:r>
            <a:endParaRPr lang="en-US" dirty="0"/>
          </a:p>
        </p:txBody>
      </p:sp>
      <p:pic>
        <p:nvPicPr>
          <p:cNvPr id="10" name="Picture 9" descr="Screen shot 2013-01-13 at 9.34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924" y="2852936"/>
            <a:ext cx="2476500" cy="127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Scaling: adiabatic heat balance</a:t>
            </a:r>
            <a:endParaRPr lang="en-US" dirty="0"/>
          </a:p>
        </p:txBody>
      </p:sp>
      <p:pic>
        <p:nvPicPr>
          <p:cNvPr id="8" name="Picture 7" descr="Screen shot 2013-01-13 at 6.44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381474"/>
            <a:ext cx="1803400" cy="919734"/>
          </a:xfrm>
          <a:prstGeom prst="rect">
            <a:avLst/>
          </a:prstGeom>
        </p:spPr>
      </p:pic>
      <p:pic>
        <p:nvPicPr>
          <p:cNvPr id="9" name="Picture 8" descr="Screen shot 2013-01-13 at 6.44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425398"/>
            <a:ext cx="1451737" cy="1027938"/>
          </a:xfrm>
          <a:prstGeom prst="rect">
            <a:avLst/>
          </a:prstGeom>
        </p:spPr>
      </p:pic>
      <p:pic>
        <p:nvPicPr>
          <p:cNvPr id="11" name="Picture 10" descr="Screen shot 2013-01-13 at 6.20.0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0" y="3102372"/>
            <a:ext cx="5012333" cy="77112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5447673" y="3487936"/>
            <a:ext cx="320235" cy="0"/>
          </a:xfrm>
          <a:prstGeom prst="line">
            <a:avLst/>
          </a:prstGeom>
          <a:ln w="38100" cmpd="sng">
            <a:solidFill>
              <a:srgbClr val="FF0000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83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3-01-13 at 9.33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81" y="3367339"/>
            <a:ext cx="3479800" cy="1600200"/>
          </a:xfrm>
          <a:prstGeom prst="rect">
            <a:avLst/>
          </a:prstGeom>
        </p:spPr>
      </p:pic>
      <p:pic>
        <p:nvPicPr>
          <p:cNvPr id="4" name="Picture 3" descr="Screen shot 2013-01-13 at 6.54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4900699"/>
            <a:ext cx="2438400" cy="1120589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34201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Scaling: h</a:t>
            </a:r>
            <a:r>
              <a:rPr lang="en-US" dirty="0" smtClean="0"/>
              <a:t>ot </a:t>
            </a:r>
            <a:r>
              <a:rPr lang="en-US" dirty="0"/>
              <a:t>spot temperature</a:t>
            </a:r>
          </a:p>
        </p:txBody>
      </p:sp>
      <p:sp>
        <p:nvSpPr>
          <p:cNvPr id="34202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adiabatic conditions at the hot spot 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be integrated:</a:t>
            </a:r>
          </a:p>
        </p:txBody>
      </p:sp>
      <p:sp>
        <p:nvSpPr>
          <p:cNvPr id="342022" name="AutoShape 6"/>
          <p:cNvSpPr>
            <a:spLocks/>
          </p:cNvSpPr>
          <p:nvPr/>
        </p:nvSpPr>
        <p:spPr bwMode="auto">
          <a:xfrm>
            <a:off x="6300812" y="3279460"/>
            <a:ext cx="1944688" cy="650875"/>
          </a:xfrm>
          <a:prstGeom prst="accentCallout2">
            <a:avLst>
              <a:gd name="adj1" fmla="val 17560"/>
              <a:gd name="adj2" fmla="val -3917"/>
              <a:gd name="adj3" fmla="val 17560"/>
              <a:gd name="adj4" fmla="val -17796"/>
              <a:gd name="adj5" fmla="val 109046"/>
              <a:gd name="adj6" fmla="val -4088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 sz="1800" dirty="0"/>
              <a:t>cable operating current density</a:t>
            </a:r>
          </a:p>
        </p:txBody>
      </p:sp>
      <p:sp>
        <p:nvSpPr>
          <p:cNvPr id="342024" name="AutoShape 8"/>
          <p:cNvSpPr>
            <a:spLocks/>
          </p:cNvSpPr>
          <p:nvPr/>
        </p:nvSpPr>
        <p:spPr bwMode="auto">
          <a:xfrm>
            <a:off x="539552" y="3284984"/>
            <a:ext cx="2033588" cy="650875"/>
          </a:xfrm>
          <a:prstGeom prst="accentCallout2">
            <a:avLst>
              <a:gd name="adj1" fmla="val 17560"/>
              <a:gd name="adj2" fmla="val 103745"/>
              <a:gd name="adj3" fmla="val 17560"/>
              <a:gd name="adj4" fmla="val 124042"/>
              <a:gd name="adj5" fmla="val 53903"/>
              <a:gd name="adj6" fmla="val 144963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en-US" sz="1800" dirty="0"/>
              <a:t>total volumetric heat capacity</a:t>
            </a:r>
          </a:p>
        </p:txBody>
      </p:sp>
      <p:sp>
        <p:nvSpPr>
          <p:cNvPr id="342025" name="AutoShape 9"/>
          <p:cNvSpPr>
            <a:spLocks/>
          </p:cNvSpPr>
          <p:nvPr/>
        </p:nvSpPr>
        <p:spPr bwMode="auto">
          <a:xfrm>
            <a:off x="323528" y="4276899"/>
            <a:ext cx="2249488" cy="376237"/>
          </a:xfrm>
          <a:prstGeom prst="accentCallout2">
            <a:avLst>
              <a:gd name="adj1" fmla="val 30380"/>
              <a:gd name="adj2" fmla="val 103389"/>
              <a:gd name="adj3" fmla="val 30380"/>
              <a:gd name="adj4" fmla="val 119477"/>
              <a:gd name="adj5" fmla="val 61602"/>
              <a:gd name="adj6" fmla="val 136134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en-US" sz="1800" dirty="0"/>
              <a:t>stabilizer resistivity</a:t>
            </a:r>
          </a:p>
        </p:txBody>
      </p:sp>
      <p:grpSp>
        <p:nvGrpSpPr>
          <p:cNvPr id="342030" name="Group 14"/>
          <p:cNvGrpSpPr>
            <a:grpSpLocks/>
          </p:cNvGrpSpPr>
          <p:nvPr/>
        </p:nvGrpSpPr>
        <p:grpSpPr bwMode="auto">
          <a:xfrm>
            <a:off x="4571231" y="3573463"/>
            <a:ext cx="3168650" cy="1831975"/>
            <a:chOff x="2706" y="2382"/>
            <a:chExt cx="1996" cy="1154"/>
          </a:xfrm>
        </p:grpSpPr>
        <p:sp>
          <p:nvSpPr>
            <p:cNvPr id="342031" name="Oval 15"/>
            <p:cNvSpPr>
              <a:spLocks noChangeArrowheads="1"/>
            </p:cNvSpPr>
            <p:nvPr/>
          </p:nvSpPr>
          <p:spPr bwMode="auto">
            <a:xfrm>
              <a:off x="2706" y="2382"/>
              <a:ext cx="1044" cy="83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032" name="Line 16"/>
            <p:cNvSpPr>
              <a:spLocks noChangeShapeType="1"/>
            </p:cNvSpPr>
            <p:nvPr/>
          </p:nvSpPr>
          <p:spPr bwMode="auto">
            <a:xfrm>
              <a:off x="2888" y="3104"/>
              <a:ext cx="392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42033" name="Line 17"/>
            <p:cNvSpPr>
              <a:spLocks noChangeShapeType="1"/>
            </p:cNvSpPr>
            <p:nvPr/>
          </p:nvSpPr>
          <p:spPr bwMode="auto">
            <a:xfrm>
              <a:off x="3663" y="2563"/>
              <a:ext cx="1039" cy="6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42034" name="Group 18"/>
          <p:cNvGrpSpPr>
            <a:grpSpLocks/>
          </p:cNvGrpSpPr>
          <p:nvPr/>
        </p:nvGrpSpPr>
        <p:grpSpPr bwMode="auto">
          <a:xfrm>
            <a:off x="1447800" y="3449638"/>
            <a:ext cx="2895600" cy="1955800"/>
            <a:chOff x="912" y="2304"/>
            <a:chExt cx="1824" cy="1232"/>
          </a:xfrm>
        </p:grpSpPr>
        <p:sp>
          <p:nvSpPr>
            <p:cNvPr id="342035" name="Oval 19"/>
            <p:cNvSpPr>
              <a:spLocks noChangeArrowheads="1"/>
            </p:cNvSpPr>
            <p:nvPr/>
          </p:nvSpPr>
          <p:spPr bwMode="auto">
            <a:xfrm>
              <a:off x="1872" y="2304"/>
              <a:ext cx="864" cy="91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036" name="Line 20"/>
            <p:cNvSpPr>
              <a:spLocks noChangeShapeType="1"/>
            </p:cNvSpPr>
            <p:nvPr/>
          </p:nvSpPr>
          <p:spPr bwMode="auto">
            <a:xfrm flipH="1">
              <a:off x="912" y="2448"/>
              <a:ext cx="1088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42037" name="Line 21"/>
            <p:cNvSpPr>
              <a:spLocks noChangeShapeType="1"/>
            </p:cNvSpPr>
            <p:nvPr/>
          </p:nvSpPr>
          <p:spPr bwMode="auto">
            <a:xfrm flipH="1">
              <a:off x="2304" y="3104"/>
              <a:ext cx="288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42038" name="Rectangle 22"/>
          <p:cNvSpPr>
            <a:spLocks noChangeArrowheads="1"/>
          </p:cNvSpPr>
          <p:nvPr/>
        </p:nvSpPr>
        <p:spPr bwMode="auto">
          <a:xfrm>
            <a:off x="4343400" y="2708920"/>
            <a:ext cx="47453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en-US" sz="1600" dirty="0"/>
              <a:t>B.J. </a:t>
            </a:r>
            <a:r>
              <a:rPr lang="en-US" sz="1600" dirty="0" err="1"/>
              <a:t>Maddock</a:t>
            </a:r>
            <a:r>
              <a:rPr lang="en-US" sz="1600" dirty="0"/>
              <a:t>, G.B. James, Proc. IEE, </a:t>
            </a:r>
            <a:r>
              <a:rPr lang="en-US" sz="1600" b="1" dirty="0"/>
              <a:t>115</a:t>
            </a:r>
            <a:r>
              <a:rPr lang="en-US" sz="1600" dirty="0"/>
              <a:t> (4), 543, 1968</a:t>
            </a:r>
          </a:p>
        </p:txBody>
      </p:sp>
      <p:sp>
        <p:nvSpPr>
          <p:cNvPr id="342039" name="Rectangle 23"/>
          <p:cNvSpPr>
            <a:spLocks noChangeArrowheads="1"/>
          </p:cNvSpPr>
          <p:nvPr/>
        </p:nvSpPr>
        <p:spPr bwMode="auto">
          <a:xfrm>
            <a:off x="131763" y="6021288"/>
            <a:ext cx="398303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hlink"/>
                </a:solidFill>
              </a:rPr>
              <a:t>The function </a:t>
            </a:r>
            <a:r>
              <a:rPr lang="en-US" i="1" dirty="0" smtClean="0">
                <a:solidFill>
                  <a:schemeClr val="hlink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chemeClr val="hlink"/>
                </a:solidFill>
                <a:latin typeface="Times New Roman" charset="0"/>
              </a:rPr>
              <a:t>(</a:t>
            </a:r>
            <a:r>
              <a:rPr lang="en-US" i="1" dirty="0" err="1">
                <a:solidFill>
                  <a:schemeClr val="hlink"/>
                </a:solidFill>
                <a:latin typeface="Times New Roman" charset="0"/>
              </a:rPr>
              <a:t>T</a:t>
            </a:r>
            <a:r>
              <a:rPr lang="en-US" i="1" baseline="-25000" dirty="0" err="1">
                <a:solidFill>
                  <a:schemeClr val="hlink"/>
                </a:solidFill>
                <a:latin typeface="Times New Roman" charset="0"/>
              </a:rPr>
              <a:t>max</a:t>
            </a:r>
            <a:r>
              <a:rPr lang="en-US" dirty="0">
                <a:solidFill>
                  <a:schemeClr val="hlink"/>
                </a:solidFill>
                <a:latin typeface="Times New Roman" charset="0"/>
              </a:rPr>
              <a:t>)</a:t>
            </a:r>
            <a:r>
              <a:rPr lang="en-US" dirty="0">
                <a:solidFill>
                  <a:schemeClr val="hlink"/>
                </a:solidFill>
              </a:rPr>
              <a:t> is a cable </a:t>
            </a:r>
            <a:r>
              <a:rPr lang="en-US" dirty="0" smtClean="0">
                <a:solidFill>
                  <a:schemeClr val="hlink"/>
                </a:solidFill>
              </a:rPr>
              <a:t>property </a:t>
            </a:r>
            <a:r>
              <a:rPr lang="en-US" sz="2400" b="1" i="1" dirty="0" smtClean="0">
                <a:solidFill>
                  <a:schemeClr val="hlink"/>
                </a:solidFill>
              </a:rPr>
              <a:t>quench capital</a:t>
            </a:r>
            <a:endParaRPr lang="en-US" sz="2400" b="1" i="1" dirty="0">
              <a:solidFill>
                <a:schemeClr val="hlink"/>
              </a:solidFill>
            </a:endParaRPr>
          </a:p>
        </p:txBody>
      </p:sp>
      <p:pic>
        <p:nvPicPr>
          <p:cNvPr id="24" name="Picture 23" descr="Screen shot 2013-01-13 at 6.44.2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17" y="1556792"/>
            <a:ext cx="1948287" cy="1021432"/>
          </a:xfrm>
          <a:prstGeom prst="rect">
            <a:avLst/>
          </a:prstGeom>
        </p:spPr>
      </p:pic>
      <p:pic>
        <p:nvPicPr>
          <p:cNvPr id="5" name="Picture 4" descr="Screen shot 2013-01-13 at 6.57.0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921470"/>
            <a:ext cx="2389505" cy="955802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5004048" y="6021288"/>
            <a:ext cx="408519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hlink"/>
                </a:solidFill>
              </a:rPr>
              <a:t>The </a:t>
            </a:r>
            <a:r>
              <a:rPr lang="en-US" dirty="0" smtClean="0">
                <a:solidFill>
                  <a:schemeClr val="hlink"/>
                </a:solidFill>
              </a:rPr>
              <a:t>integral of J depends on the circuit </a:t>
            </a:r>
            <a:r>
              <a:rPr lang="en-US" sz="2400" b="1" i="1" dirty="0" smtClean="0">
                <a:solidFill>
                  <a:schemeClr val="hlink"/>
                </a:solidFill>
              </a:rPr>
              <a:t>quench tax</a:t>
            </a:r>
            <a:endParaRPr lang="en-US" sz="2000" b="1" i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06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2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2" grpId="0" animBg="1" autoUpdateAnimBg="0"/>
      <p:bldP spid="342024" grpId="0" animBg="1" autoUpdateAnimBg="0"/>
      <p:bldP spid="342025" grpId="0" animBg="1" autoUpdateAnimBg="0"/>
      <p:bldP spid="342039" grpId="0" build="p" autoUpdateAnimBg="0"/>
      <p:bldP spid="2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Material properties</a:t>
            </a:r>
            <a:endParaRPr lang="en-US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063113" y="817548"/>
            <a:ext cx="26853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2800" dirty="0"/>
              <a:t>copper </a:t>
            </a:r>
            <a:r>
              <a:rPr lang="en-US" sz="2800" dirty="0" smtClean="0"/>
              <a:t>resistivity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5910371"/>
            <a:ext cx="241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0000FF"/>
                </a:solidFill>
              </a:rPr>
              <a:t>Useful power approximation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7" descr="Screen shot 2013-01-14 at 9.16.09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288" y="1210137"/>
            <a:ext cx="4380208" cy="4365104"/>
          </a:xfrm>
          <a:prstGeom prst="rect">
            <a:avLst/>
          </a:prstGeom>
        </p:spPr>
      </p:pic>
      <p:pic>
        <p:nvPicPr>
          <p:cNvPr id="10" name="Picture 9" descr="Screen shot 2013-01-14 at 9.19.2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1" b="9732"/>
          <a:stretch/>
        </p:blipFill>
        <p:spPr>
          <a:xfrm>
            <a:off x="6737417" y="5699119"/>
            <a:ext cx="2155063" cy="1027759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10" descr="Screen shot 2013-01-13 at 8.50.42 P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71159"/>
            <a:ext cx="4632243" cy="4418081"/>
          </a:xfrm>
          <a:prstGeom prst="rect">
            <a:avLst/>
          </a:prstGeom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475654" y="817548"/>
            <a:ext cx="23753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2800" dirty="0"/>
              <a:t>copper </a:t>
            </a:r>
            <a:r>
              <a:rPr lang="en-US" sz="2800" i="1" dirty="0">
                <a:latin typeface="Symbol" charset="2"/>
                <a:cs typeface="Symbol" charset="2"/>
              </a:rPr>
              <a:t>G</a:t>
            </a:r>
            <a:r>
              <a:rPr lang="en-US" sz="2800" dirty="0">
                <a:latin typeface="Times"/>
                <a:cs typeface="Times"/>
              </a:rPr>
              <a:t>(</a:t>
            </a:r>
            <a:r>
              <a:rPr lang="en-US" sz="2800" i="1" dirty="0">
                <a:latin typeface="Times"/>
                <a:cs typeface="Times"/>
              </a:rPr>
              <a:t>T</a:t>
            </a:r>
            <a:r>
              <a:rPr lang="en-US" sz="2800" i="1" baseline="-25000" dirty="0">
                <a:latin typeface="Times"/>
                <a:cs typeface="Times"/>
              </a:rPr>
              <a:t>max</a:t>
            </a:r>
            <a:r>
              <a:rPr lang="en-US" sz="2800" dirty="0">
                <a:latin typeface="Times"/>
                <a:cs typeface="Times"/>
              </a:rPr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771800" y="3140968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B=0 T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3614" y="5910371"/>
            <a:ext cx="1715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Wilson’s Gamma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14" name="Picture 13" descr="Screen shot 2013-01-13 at 10.18.22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0"/>
          <a:stretch/>
        </p:blipFill>
        <p:spPr>
          <a:xfrm>
            <a:off x="179512" y="5575241"/>
            <a:ext cx="2245233" cy="1151637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58759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Quench Capital vs.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71515"/>
            <a:ext cx="8864866" cy="4497845"/>
          </a:xfrm>
        </p:spPr>
        <p:txBody>
          <a:bodyPr>
            <a:normAutofit/>
          </a:bodyPr>
          <a:lstStyle/>
          <a:p>
            <a:r>
              <a:rPr lang="en-US" dirty="0" smtClean="0"/>
              <a:t>The real problem is to determine the integral of the current waveform: how much is the quench time </a:t>
            </a:r>
            <a:r>
              <a:rPr lang="en-US" i="1" dirty="0" err="1" smtClean="0">
                <a:latin typeface="Times"/>
                <a:cs typeface="Times"/>
              </a:rPr>
              <a:t>t</a:t>
            </a:r>
            <a:r>
              <a:rPr lang="en-US" i="1" baseline="-25000" dirty="0" err="1" smtClean="0">
                <a:latin typeface="Times"/>
                <a:cs typeface="Times"/>
              </a:rPr>
              <a:t>quench</a:t>
            </a:r>
            <a:r>
              <a:rPr lang="en-US" dirty="0" smtClean="0"/>
              <a:t> ?</a:t>
            </a:r>
          </a:p>
          <a:p>
            <a:r>
              <a:rPr lang="en-US" dirty="0"/>
              <a:t>T</a:t>
            </a:r>
            <a:r>
              <a:rPr lang="en-US" dirty="0" smtClean="0"/>
              <a:t>wo limiting cases: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External-dump</a:t>
            </a:r>
            <a:r>
              <a:rPr lang="en-US" dirty="0" smtClean="0">
                <a:solidFill>
                  <a:srgbClr val="0000FF"/>
                </a:solidFill>
              </a:rPr>
              <a:t>: The magnet is dumped externally on a large resistance (</a:t>
            </a:r>
            <a:r>
              <a:rPr lang="en-US" dirty="0" err="1" smtClean="0">
                <a:solidFill>
                  <a:srgbClr val="0000FF"/>
                </a:solidFill>
              </a:rPr>
              <a:t>R</a:t>
            </a:r>
            <a:r>
              <a:rPr lang="en-US" baseline="-25000" dirty="0" err="1" smtClean="0">
                <a:solidFill>
                  <a:srgbClr val="0000FF"/>
                </a:solidFill>
              </a:rPr>
              <a:t>dump</a:t>
            </a:r>
            <a:r>
              <a:rPr lang="en-US" dirty="0" smtClean="0">
                <a:solidFill>
                  <a:srgbClr val="0000FF"/>
                </a:solidFill>
              </a:rPr>
              <a:t> &gt;&gt; </a:t>
            </a:r>
            <a:r>
              <a:rPr lang="en-US" dirty="0" err="1" smtClean="0">
                <a:solidFill>
                  <a:srgbClr val="0000FF"/>
                </a:solidFill>
              </a:rPr>
              <a:t>R</a:t>
            </a:r>
            <a:r>
              <a:rPr lang="en-US" baseline="-25000" dirty="0" err="1" smtClean="0">
                <a:solidFill>
                  <a:srgbClr val="0000FF"/>
                </a:solidFill>
              </a:rPr>
              <a:t>quench</a:t>
            </a:r>
            <a:r>
              <a:rPr lang="en-US" dirty="0" smtClean="0">
                <a:solidFill>
                  <a:srgbClr val="0000FF"/>
                </a:solidFill>
              </a:rPr>
              <a:t>) as soon as the quench is detected (e.g. ITER)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Self-dump: </a:t>
            </a:r>
            <a:r>
              <a:rPr lang="en-US" dirty="0" smtClean="0">
                <a:solidFill>
                  <a:srgbClr val="FF0000"/>
                </a:solidFill>
              </a:rPr>
              <a:t>The circuit is on a short circuit and is dumped on its internal resistance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R</a:t>
            </a:r>
            <a:r>
              <a:rPr lang="en-US" baseline="-25000" dirty="0" err="1">
                <a:solidFill>
                  <a:srgbClr val="FF0000"/>
                </a:solidFill>
              </a:rPr>
              <a:t>dump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 0) (e.g. LHC)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220px-Marx_o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44624"/>
            <a:ext cx="1331640" cy="1876402"/>
          </a:xfrm>
          <a:prstGeom prst="rect">
            <a:avLst/>
          </a:prstGeom>
        </p:spPr>
      </p:pic>
      <p:pic>
        <p:nvPicPr>
          <p:cNvPr id="5" name="Picture 4" descr="ScribeOldKingdom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91722"/>
            <a:ext cx="1664066" cy="1878974"/>
          </a:xfrm>
          <a:prstGeom prst="rect">
            <a:avLst/>
          </a:prstGeom>
        </p:spPr>
      </p:pic>
      <p:pic>
        <p:nvPicPr>
          <p:cNvPr id="8" name="Picture 7" descr="Screen shot 2013-01-13 at 9.33.52 P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42865"/>
            <a:ext cx="5603843" cy="12286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1560" y="5733256"/>
            <a:ext cx="8432818" cy="93610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21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62662" y="1196752"/>
            <a:ext cx="5021013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magnetic energy is </a:t>
            </a:r>
            <a:r>
              <a:rPr lang="en-US" sz="2400" dirty="0" smtClean="0"/>
              <a:t>completely dissipated </a:t>
            </a:r>
            <a:r>
              <a:rPr lang="en-US" sz="2400" dirty="0"/>
              <a:t>in </a:t>
            </a:r>
            <a:r>
              <a:rPr lang="en-US" sz="2400" dirty="0" smtClean="0"/>
              <a:t>the internal resistance, which depends on the temperature and volume of the normal zone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In this case it is not possible to separate the problem in quench capital and quench tax, but we can make approximations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Assume that: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The whole magnet is normal at </a:t>
            </a:r>
            <a:r>
              <a:rPr lang="en-US" sz="2000" i="1" dirty="0" err="1" smtClean="0">
                <a:latin typeface="Times"/>
                <a:cs typeface="Times"/>
              </a:rPr>
              <a:t>t</a:t>
            </a:r>
            <a:r>
              <a:rPr lang="en-US" sz="2000" i="1" baseline="-25000" dirty="0" err="1" smtClean="0">
                <a:latin typeface="Times"/>
                <a:cs typeface="Times"/>
              </a:rPr>
              <a:t>discharge</a:t>
            </a:r>
            <a:r>
              <a:rPr lang="en-US" sz="2000" dirty="0" smtClean="0"/>
              <a:t> (perfect heaters)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The current is constant until </a:t>
            </a:r>
            <a:r>
              <a:rPr lang="en-US" sz="2000" i="1" dirty="0" err="1" smtClean="0">
                <a:latin typeface="Times"/>
                <a:cs typeface="Times"/>
              </a:rPr>
              <a:t>t</a:t>
            </a:r>
            <a:r>
              <a:rPr lang="en-US" sz="2000" i="1" baseline="-25000" dirty="0" err="1" smtClean="0">
                <a:latin typeface="Times"/>
                <a:cs typeface="Times"/>
              </a:rPr>
              <a:t>quench</a:t>
            </a:r>
            <a:r>
              <a:rPr lang="en-US" sz="2000" dirty="0" smtClean="0"/>
              <a:t>  then drops to zero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Wilson’s Gamma and the power resistivity</a:t>
            </a:r>
            <a:endParaRPr lang="en-US" sz="2000" dirty="0"/>
          </a:p>
        </p:txBody>
      </p:sp>
      <p:sp>
        <p:nvSpPr>
          <p:cNvPr id="414722" name="Rectangle 2"/>
          <p:cNvSpPr>
            <a:spLocks noChangeArrowheads="1"/>
          </p:cNvSpPr>
          <p:nvPr/>
        </p:nvSpPr>
        <p:spPr bwMode="auto">
          <a:xfrm>
            <a:off x="2643436" y="2063253"/>
            <a:ext cx="1358900" cy="237490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“Self dump”</a:t>
            </a:r>
            <a:endParaRPr lang="en-US" dirty="0"/>
          </a:p>
        </p:txBody>
      </p:sp>
      <p:grpSp>
        <p:nvGrpSpPr>
          <p:cNvPr id="414727" name="Group 7"/>
          <p:cNvGrpSpPr>
            <a:grpSpLocks noChangeAspect="1"/>
          </p:cNvGrpSpPr>
          <p:nvPr/>
        </p:nvGrpSpPr>
        <p:grpSpPr bwMode="auto">
          <a:xfrm>
            <a:off x="2760911" y="2437903"/>
            <a:ext cx="479425" cy="746125"/>
            <a:chOff x="3792" y="1968"/>
            <a:chExt cx="385" cy="626"/>
          </a:xfrm>
        </p:grpSpPr>
        <p:grpSp>
          <p:nvGrpSpPr>
            <p:cNvPr id="414728" name="Group 8"/>
            <p:cNvGrpSpPr>
              <a:grpSpLocks noChangeAspect="1"/>
            </p:cNvGrpSpPr>
            <p:nvPr/>
          </p:nvGrpSpPr>
          <p:grpSpPr bwMode="auto">
            <a:xfrm>
              <a:off x="3792" y="1968"/>
              <a:ext cx="385" cy="241"/>
              <a:chOff x="3696" y="1728"/>
              <a:chExt cx="768" cy="480"/>
            </a:xfrm>
          </p:grpSpPr>
          <p:sp>
            <p:nvSpPr>
              <p:cNvPr id="414729" name="Arc 9"/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0" name="Arc 10"/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1" name="Arc 11"/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2" name="Arc 12"/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4733" name="Group 13"/>
            <p:cNvGrpSpPr>
              <a:grpSpLocks noChangeAspect="1"/>
            </p:cNvGrpSpPr>
            <p:nvPr/>
          </p:nvGrpSpPr>
          <p:grpSpPr bwMode="auto">
            <a:xfrm>
              <a:off x="3792" y="2064"/>
              <a:ext cx="385" cy="241"/>
              <a:chOff x="3696" y="1728"/>
              <a:chExt cx="768" cy="480"/>
            </a:xfrm>
          </p:grpSpPr>
          <p:sp>
            <p:nvSpPr>
              <p:cNvPr id="414734" name="Arc 14"/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5" name="Arc 15"/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6" name="Arc 16"/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37" name="Arc 17"/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4738" name="Group 18"/>
            <p:cNvGrpSpPr>
              <a:grpSpLocks noChangeAspect="1"/>
            </p:cNvGrpSpPr>
            <p:nvPr/>
          </p:nvGrpSpPr>
          <p:grpSpPr bwMode="auto">
            <a:xfrm>
              <a:off x="3792" y="2161"/>
              <a:ext cx="385" cy="240"/>
              <a:chOff x="3696" y="1728"/>
              <a:chExt cx="768" cy="480"/>
            </a:xfrm>
          </p:grpSpPr>
          <p:sp>
            <p:nvSpPr>
              <p:cNvPr id="414739" name="Arc 19"/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0" name="Arc 20"/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1" name="Arc 21"/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2" name="Arc 22"/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4743" name="Group 23"/>
            <p:cNvGrpSpPr>
              <a:grpSpLocks noChangeAspect="1"/>
            </p:cNvGrpSpPr>
            <p:nvPr/>
          </p:nvGrpSpPr>
          <p:grpSpPr bwMode="auto">
            <a:xfrm>
              <a:off x="3792" y="2257"/>
              <a:ext cx="385" cy="241"/>
              <a:chOff x="3696" y="1728"/>
              <a:chExt cx="768" cy="480"/>
            </a:xfrm>
          </p:grpSpPr>
          <p:sp>
            <p:nvSpPr>
              <p:cNvPr id="414744" name="Arc 24"/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5" name="Arc 25"/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6" name="Arc 26"/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7" name="Arc 27"/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4748" name="Arc 28"/>
            <p:cNvSpPr>
              <a:spLocks noChangeAspect="1"/>
            </p:cNvSpPr>
            <p:nvPr/>
          </p:nvSpPr>
          <p:spPr bwMode="auto">
            <a:xfrm>
              <a:off x="3985" y="2353"/>
              <a:ext cx="192" cy="12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49" name="Arc 29"/>
            <p:cNvSpPr>
              <a:spLocks noChangeAspect="1"/>
            </p:cNvSpPr>
            <p:nvPr/>
          </p:nvSpPr>
          <p:spPr bwMode="auto">
            <a:xfrm flipV="1">
              <a:off x="3985" y="2474"/>
              <a:ext cx="192" cy="1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4750" name="Freeform 30"/>
          <p:cNvSpPr>
            <a:spLocks noChangeAspect="1"/>
          </p:cNvSpPr>
          <p:nvPr/>
        </p:nvSpPr>
        <p:spPr bwMode="auto">
          <a:xfrm>
            <a:off x="2821236" y="3466603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4751" name="Line 31"/>
          <p:cNvSpPr>
            <a:spLocks noChangeAspect="1" noChangeShapeType="1"/>
          </p:cNvSpPr>
          <p:nvPr/>
        </p:nvSpPr>
        <p:spPr bwMode="auto">
          <a:xfrm>
            <a:off x="3000624" y="3180853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14752" name="Group 32"/>
          <p:cNvGrpSpPr>
            <a:grpSpLocks noChangeAspect="1"/>
          </p:cNvGrpSpPr>
          <p:nvPr/>
        </p:nvGrpSpPr>
        <p:grpSpPr bwMode="auto">
          <a:xfrm>
            <a:off x="395536" y="2996703"/>
            <a:ext cx="358775" cy="514350"/>
            <a:chOff x="2400" y="2352"/>
            <a:chExt cx="288" cy="432"/>
          </a:xfrm>
        </p:grpSpPr>
        <p:sp>
          <p:nvSpPr>
            <p:cNvPr id="414753" name="Oval 33"/>
            <p:cNvSpPr>
              <a:spLocks noChangeAspect="1" noChangeArrowheads="1"/>
            </p:cNvSpPr>
            <p:nvPr/>
          </p:nvSpPr>
          <p:spPr bwMode="auto">
            <a:xfrm>
              <a:off x="2400" y="2352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54" name="Oval 34"/>
            <p:cNvSpPr>
              <a:spLocks noChangeAspect="1" noChangeArrowheads="1"/>
            </p:cNvSpPr>
            <p:nvPr/>
          </p:nvSpPr>
          <p:spPr bwMode="auto">
            <a:xfrm>
              <a:off x="2400" y="2496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4755" name="Freeform 35"/>
          <p:cNvSpPr>
            <a:spLocks noChangeAspect="1"/>
          </p:cNvSpPr>
          <p:nvPr/>
        </p:nvSpPr>
        <p:spPr bwMode="auto">
          <a:xfrm flipV="1">
            <a:off x="574924" y="3523753"/>
            <a:ext cx="2425700" cy="800100"/>
          </a:xfrm>
          <a:custGeom>
            <a:avLst/>
            <a:gdLst>
              <a:gd name="T0" fmla="*/ 0 w 1440"/>
              <a:gd name="T1" fmla="*/ 672 h 672"/>
              <a:gd name="T2" fmla="*/ 0 w 1440"/>
              <a:gd name="T3" fmla="*/ 0 h 672"/>
              <a:gd name="T4" fmla="*/ 1440 w 1440"/>
              <a:gd name="T5" fmla="*/ 0 h 672"/>
              <a:gd name="T6" fmla="*/ 1440 w 1440"/>
              <a:gd name="T7" fmla="*/ 19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672">
                <a:moveTo>
                  <a:pt x="0" y="672"/>
                </a:moveTo>
                <a:lnTo>
                  <a:pt x="0" y="0"/>
                </a:lnTo>
                <a:lnTo>
                  <a:pt x="1440" y="0"/>
                </a:lnTo>
                <a:lnTo>
                  <a:pt x="1440" y="19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4756" name="Text Box 36"/>
          <p:cNvSpPr txBox="1">
            <a:spLocks noChangeArrowheads="1"/>
          </p:cNvSpPr>
          <p:nvPr/>
        </p:nvSpPr>
        <p:spPr bwMode="auto">
          <a:xfrm>
            <a:off x="3316536" y="2647453"/>
            <a:ext cx="31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L</a:t>
            </a:r>
          </a:p>
        </p:txBody>
      </p:sp>
      <p:sp>
        <p:nvSpPr>
          <p:cNvPr id="414757" name="Text Box 37"/>
          <p:cNvSpPr txBox="1">
            <a:spLocks noChangeArrowheads="1"/>
          </p:cNvSpPr>
          <p:nvPr/>
        </p:nvSpPr>
        <p:spPr bwMode="auto">
          <a:xfrm>
            <a:off x="3191124" y="3549153"/>
            <a:ext cx="871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R</a:t>
            </a:r>
            <a:r>
              <a:rPr lang="en-US" sz="2000" baseline="-25000"/>
              <a:t>quench</a:t>
            </a:r>
            <a:endParaRPr lang="en-US" sz="2000"/>
          </a:p>
        </p:txBody>
      </p:sp>
      <p:sp>
        <p:nvSpPr>
          <p:cNvPr id="414759" name="Line 39"/>
          <p:cNvSpPr>
            <a:spLocks noChangeShapeType="1"/>
          </p:cNvSpPr>
          <p:nvPr/>
        </p:nvSpPr>
        <p:spPr bwMode="auto">
          <a:xfrm>
            <a:off x="1687761" y="2204541"/>
            <a:ext cx="0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4760" name="Line 40"/>
          <p:cNvSpPr>
            <a:spLocks noChangeShapeType="1"/>
          </p:cNvSpPr>
          <p:nvPr/>
        </p:nvSpPr>
        <p:spPr bwMode="auto">
          <a:xfrm>
            <a:off x="1687761" y="3477716"/>
            <a:ext cx="0" cy="846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4761" name="Text Box 41"/>
          <p:cNvSpPr txBox="1">
            <a:spLocks noChangeArrowheads="1"/>
          </p:cNvSpPr>
          <p:nvPr/>
        </p:nvSpPr>
        <p:spPr bwMode="auto">
          <a:xfrm>
            <a:off x="1921124" y="3077666"/>
            <a:ext cx="3429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grpSp>
        <p:nvGrpSpPr>
          <p:cNvPr id="414762" name="Group 42"/>
          <p:cNvGrpSpPr>
            <a:grpSpLocks/>
          </p:cNvGrpSpPr>
          <p:nvPr/>
        </p:nvGrpSpPr>
        <p:grpSpPr bwMode="auto">
          <a:xfrm>
            <a:off x="1322636" y="2164853"/>
            <a:ext cx="1673225" cy="266700"/>
            <a:chOff x="1160" y="1560"/>
            <a:chExt cx="1054" cy="168"/>
          </a:xfrm>
        </p:grpSpPr>
        <p:sp>
          <p:nvSpPr>
            <p:cNvPr id="414763" name="Freeform 43"/>
            <p:cNvSpPr>
              <a:spLocks/>
            </p:cNvSpPr>
            <p:nvPr/>
          </p:nvSpPr>
          <p:spPr bwMode="auto">
            <a:xfrm>
              <a:off x="1185" y="1587"/>
              <a:ext cx="1029" cy="141"/>
            </a:xfrm>
            <a:custGeom>
              <a:avLst/>
              <a:gdLst>
                <a:gd name="T0" fmla="*/ 0 w 1029"/>
                <a:gd name="T1" fmla="*/ 0 h 141"/>
                <a:gd name="T2" fmla="*/ 1029 w 1029"/>
                <a:gd name="T3" fmla="*/ 0 h 141"/>
                <a:gd name="T4" fmla="*/ 1029 w 102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141">
                  <a:moveTo>
                    <a:pt x="0" y="0"/>
                  </a:moveTo>
                  <a:lnTo>
                    <a:pt x="1029" y="0"/>
                  </a:lnTo>
                  <a:lnTo>
                    <a:pt x="1029" y="14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4764" name="Oval 44"/>
            <p:cNvSpPr>
              <a:spLocks noChangeArrowheads="1"/>
            </p:cNvSpPr>
            <p:nvPr/>
          </p:nvSpPr>
          <p:spPr bwMode="auto">
            <a:xfrm>
              <a:off x="1160" y="1560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4765" name="Group 45"/>
          <p:cNvGrpSpPr>
            <a:grpSpLocks/>
          </p:cNvGrpSpPr>
          <p:nvPr/>
        </p:nvGrpSpPr>
        <p:grpSpPr bwMode="auto">
          <a:xfrm>
            <a:off x="576511" y="2160091"/>
            <a:ext cx="403225" cy="838200"/>
            <a:chOff x="690" y="1557"/>
            <a:chExt cx="254" cy="528"/>
          </a:xfrm>
        </p:grpSpPr>
        <p:sp>
          <p:nvSpPr>
            <p:cNvPr id="414766" name="Freeform 46"/>
            <p:cNvSpPr>
              <a:spLocks/>
            </p:cNvSpPr>
            <p:nvPr/>
          </p:nvSpPr>
          <p:spPr bwMode="auto">
            <a:xfrm>
              <a:off x="690" y="1584"/>
              <a:ext cx="222" cy="501"/>
            </a:xfrm>
            <a:custGeom>
              <a:avLst/>
              <a:gdLst>
                <a:gd name="T0" fmla="*/ 0 w 222"/>
                <a:gd name="T1" fmla="*/ 501 h 501"/>
                <a:gd name="T2" fmla="*/ 0 w 222"/>
                <a:gd name="T3" fmla="*/ 0 h 501"/>
                <a:gd name="T4" fmla="*/ 222 w 222"/>
                <a:gd name="T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01">
                  <a:moveTo>
                    <a:pt x="0" y="501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4767" name="Oval 47"/>
            <p:cNvSpPr>
              <a:spLocks noChangeArrowheads="1"/>
            </p:cNvSpPr>
            <p:nvPr/>
          </p:nvSpPr>
          <p:spPr bwMode="auto">
            <a:xfrm>
              <a:off x="888" y="1557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4768" name="Line 48"/>
          <p:cNvSpPr>
            <a:spLocks noChangeShapeType="1"/>
          </p:cNvSpPr>
          <p:nvPr/>
        </p:nvSpPr>
        <p:spPr bwMode="auto">
          <a:xfrm>
            <a:off x="933699" y="2207716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39986" y="2207716"/>
            <a:ext cx="2336800" cy="3156224"/>
            <a:chOff x="439986" y="2207716"/>
            <a:chExt cx="2336800" cy="3156224"/>
          </a:xfrm>
        </p:grpSpPr>
        <p:grpSp>
          <p:nvGrpSpPr>
            <p:cNvPr id="414773" name="Group 53"/>
            <p:cNvGrpSpPr>
              <a:grpSpLocks/>
            </p:cNvGrpSpPr>
            <p:nvPr/>
          </p:nvGrpSpPr>
          <p:grpSpPr bwMode="auto">
            <a:xfrm>
              <a:off x="868611" y="2423889"/>
              <a:ext cx="1892300" cy="2057401"/>
              <a:chOff x="2074" y="1824"/>
              <a:chExt cx="1192" cy="1296"/>
            </a:xfrm>
          </p:grpSpPr>
          <p:sp>
            <p:nvSpPr>
              <p:cNvPr id="414774" name="Line 54"/>
              <p:cNvSpPr>
                <a:spLocks noChangeShapeType="1"/>
              </p:cNvSpPr>
              <p:nvPr/>
            </p:nvSpPr>
            <p:spPr bwMode="auto">
              <a:xfrm rot="16200000">
                <a:off x="1932" y="270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75" name="Line 55"/>
              <p:cNvSpPr>
                <a:spLocks noChangeShapeType="1"/>
              </p:cNvSpPr>
              <p:nvPr/>
            </p:nvSpPr>
            <p:spPr bwMode="auto">
              <a:xfrm>
                <a:off x="2092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76" name="Line 56"/>
              <p:cNvSpPr>
                <a:spLocks noChangeShapeType="1"/>
              </p:cNvSpPr>
              <p:nvPr/>
            </p:nvSpPr>
            <p:spPr bwMode="auto">
              <a:xfrm>
                <a:off x="2884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77" name="Line 57"/>
              <p:cNvSpPr>
                <a:spLocks noChangeShapeType="1"/>
              </p:cNvSpPr>
              <p:nvPr/>
            </p:nvSpPr>
            <p:spPr bwMode="auto">
              <a:xfrm flipH="1">
                <a:off x="2092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78" name="Line 58"/>
              <p:cNvSpPr>
                <a:spLocks noChangeShapeType="1"/>
              </p:cNvSpPr>
              <p:nvPr/>
            </p:nvSpPr>
            <p:spPr bwMode="auto">
              <a:xfrm flipH="1">
                <a:off x="2884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79" name="Line 59"/>
              <p:cNvSpPr>
                <a:spLocks noChangeShapeType="1"/>
              </p:cNvSpPr>
              <p:nvPr/>
            </p:nvSpPr>
            <p:spPr bwMode="auto">
              <a:xfrm rot="5400000" flipV="1">
                <a:off x="3124" y="2443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414780" name="Group 60"/>
            <p:cNvGrpSpPr>
              <a:grpSpLocks/>
            </p:cNvGrpSpPr>
            <p:nvPr/>
          </p:nvGrpSpPr>
          <p:grpSpPr bwMode="auto">
            <a:xfrm>
              <a:off x="439986" y="4997227"/>
              <a:ext cx="2336800" cy="366713"/>
              <a:chOff x="532" y="2933"/>
              <a:chExt cx="1472" cy="231"/>
            </a:xfrm>
          </p:grpSpPr>
          <p:sp>
            <p:nvSpPr>
              <p:cNvPr id="414781" name="Text Box 61"/>
              <p:cNvSpPr txBox="1">
                <a:spLocks noChangeArrowheads="1"/>
              </p:cNvSpPr>
              <p:nvPr/>
            </p:nvSpPr>
            <p:spPr bwMode="auto">
              <a:xfrm>
                <a:off x="803" y="2933"/>
                <a:ext cx="1201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0000FF"/>
                    </a:solidFill>
                  </a:rPr>
                  <a:t>normal operation</a:t>
                </a:r>
              </a:p>
            </p:txBody>
          </p:sp>
          <p:sp>
            <p:nvSpPr>
              <p:cNvPr id="414782" name="Line 62"/>
              <p:cNvSpPr>
                <a:spLocks noChangeShapeType="1"/>
              </p:cNvSpPr>
              <p:nvPr/>
            </p:nvSpPr>
            <p:spPr bwMode="auto">
              <a:xfrm flipH="1" flipV="1">
                <a:off x="532" y="3069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414769" name="Line 49"/>
            <p:cNvSpPr>
              <a:spLocks noChangeShapeType="1"/>
            </p:cNvSpPr>
            <p:nvPr/>
          </p:nvSpPr>
          <p:spPr bwMode="auto">
            <a:xfrm flipV="1">
              <a:off x="933699" y="2207716"/>
              <a:ext cx="4286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39986" y="1853703"/>
            <a:ext cx="2867025" cy="3951562"/>
            <a:chOff x="439986" y="1853703"/>
            <a:chExt cx="2867025" cy="3951562"/>
          </a:xfrm>
        </p:grpSpPr>
        <p:grpSp>
          <p:nvGrpSpPr>
            <p:cNvPr id="414784" name="Group 64"/>
            <p:cNvGrpSpPr>
              <a:grpSpLocks/>
            </p:cNvGrpSpPr>
            <p:nvPr/>
          </p:nvGrpSpPr>
          <p:grpSpPr bwMode="auto">
            <a:xfrm>
              <a:off x="1414711" y="2328639"/>
              <a:ext cx="1892300" cy="2260600"/>
              <a:chOff x="2418" y="1764"/>
              <a:chExt cx="1192" cy="1424"/>
            </a:xfrm>
          </p:grpSpPr>
          <p:sp>
            <p:nvSpPr>
              <p:cNvPr id="414785" name="Line 65"/>
              <p:cNvSpPr>
                <a:spLocks noChangeShapeType="1"/>
              </p:cNvSpPr>
              <p:nvPr/>
            </p:nvSpPr>
            <p:spPr bwMode="auto">
              <a:xfrm rot="5400000" flipV="1">
                <a:off x="3468" y="243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86" name="Line 66"/>
              <p:cNvSpPr>
                <a:spLocks noChangeShapeType="1"/>
              </p:cNvSpPr>
              <p:nvPr/>
            </p:nvSpPr>
            <p:spPr bwMode="auto">
              <a:xfrm flipV="1">
                <a:off x="2884" y="176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87" name="Line 67"/>
              <p:cNvSpPr>
                <a:spLocks noChangeShapeType="1"/>
              </p:cNvSpPr>
              <p:nvPr/>
            </p:nvSpPr>
            <p:spPr bwMode="auto">
              <a:xfrm flipH="1" flipV="1">
                <a:off x="2884" y="3188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4788" name="Line 68"/>
              <p:cNvSpPr>
                <a:spLocks noChangeShapeType="1"/>
              </p:cNvSpPr>
              <p:nvPr/>
            </p:nvSpPr>
            <p:spPr bwMode="auto">
              <a:xfrm rot="16200000">
                <a:off x="2276" y="2707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414789" name="Group 69"/>
            <p:cNvGrpSpPr>
              <a:grpSpLocks/>
            </p:cNvGrpSpPr>
            <p:nvPr/>
          </p:nvGrpSpPr>
          <p:grpSpPr bwMode="auto">
            <a:xfrm>
              <a:off x="439986" y="5435377"/>
              <a:ext cx="1311275" cy="369888"/>
              <a:chOff x="532" y="3329"/>
              <a:chExt cx="826" cy="233"/>
            </a:xfrm>
          </p:grpSpPr>
          <p:sp>
            <p:nvSpPr>
              <p:cNvPr id="414790" name="Text Box 70"/>
              <p:cNvSpPr txBox="1">
                <a:spLocks noChangeArrowheads="1"/>
              </p:cNvSpPr>
              <p:nvPr/>
            </p:nvSpPr>
            <p:spPr bwMode="auto">
              <a:xfrm>
                <a:off x="802" y="3329"/>
                <a:ext cx="55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dirty="0">
                    <a:solidFill>
                      <a:srgbClr val="FF0000"/>
                    </a:solidFill>
                  </a:rPr>
                  <a:t>quench</a:t>
                </a:r>
              </a:p>
            </p:txBody>
          </p:sp>
          <p:sp>
            <p:nvSpPr>
              <p:cNvPr id="414791" name="Line 71"/>
              <p:cNvSpPr>
                <a:spLocks noChangeShapeType="1"/>
              </p:cNvSpPr>
              <p:nvPr/>
            </p:nvSpPr>
            <p:spPr bwMode="auto">
              <a:xfrm flipH="1" flipV="1">
                <a:off x="532" y="344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 flipV="1">
              <a:off x="932694" y="1930399"/>
              <a:ext cx="413756" cy="2669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4770" name="Arc 50"/>
            <p:cNvSpPr>
              <a:spLocks/>
            </p:cNvSpPr>
            <p:nvPr/>
          </p:nvSpPr>
          <p:spPr bwMode="auto">
            <a:xfrm>
              <a:off x="928936" y="1853703"/>
              <a:ext cx="433388" cy="369888"/>
            </a:xfrm>
            <a:custGeom>
              <a:avLst/>
              <a:gdLst>
                <a:gd name="G0" fmla="+- 0 0 0"/>
                <a:gd name="G1" fmla="+- 17471 0 0"/>
                <a:gd name="G2" fmla="+- 21600 0 0"/>
                <a:gd name="T0" fmla="*/ 12702 w 21600"/>
                <a:gd name="T1" fmla="*/ 0 h 17471"/>
                <a:gd name="T2" fmla="*/ 21600 w 21600"/>
                <a:gd name="T3" fmla="*/ 17471 h 17471"/>
                <a:gd name="T4" fmla="*/ 0 w 21600"/>
                <a:gd name="T5" fmla="*/ 17471 h 17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7471" fill="none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</a:path>
                <a:path w="21600" h="17471" stroke="0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  <a:lnTo>
                    <a:pt x="0" y="174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4771" name="Text Box 51"/>
          <p:cNvSpPr txBox="1">
            <a:spLocks noChangeArrowheads="1"/>
          </p:cNvSpPr>
          <p:nvPr/>
        </p:nvSpPr>
        <p:spPr bwMode="auto">
          <a:xfrm>
            <a:off x="805111" y="1660028"/>
            <a:ext cx="3889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2" name="Rectangle 1"/>
          <p:cNvSpPr/>
          <p:nvPr/>
        </p:nvSpPr>
        <p:spPr>
          <a:xfrm>
            <a:off x="1452034" y="3069606"/>
            <a:ext cx="473324" cy="63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>
            <a:off x="1452035" y="3132667"/>
            <a:ext cx="473324" cy="33393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2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4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6484</TotalTime>
  <Words>1854</Words>
  <Application>Microsoft Macintosh PowerPoint</Application>
  <PresentationFormat>On-screen Show (4:3)</PresentationFormat>
  <Paragraphs>355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Quench modelling for accelerator magnets</vt:lpstr>
      <vt:lpstr>Outline</vt:lpstr>
      <vt:lpstr>Motivation: MQXF for HL-LHC</vt:lpstr>
      <vt:lpstr>More motivation: 11 T dipole</vt:lpstr>
      <vt:lpstr>Scaling: adiabatic heat balance</vt:lpstr>
      <vt:lpstr>Scaling: hot spot temperature</vt:lpstr>
      <vt:lpstr>Material properties</vt:lpstr>
      <vt:lpstr>Quench Capital vs. Tax</vt:lpstr>
      <vt:lpstr>“Self dump”</vt:lpstr>
      <vt:lpstr>Scaling for “self dump”</vt:lpstr>
      <vt:lpstr>Scaling study for “self dump”</vt:lpstr>
      <vt:lpstr>Detection, switch and dump</vt:lpstr>
      <vt:lpstr>Quench (modeling) issues</vt:lpstr>
      <vt:lpstr>Quench model for a 11 T dipole</vt:lpstr>
      <vt:lpstr>Quench modeling – unfolding</vt:lpstr>
      <vt:lpstr>Longitudinal propagation speed</vt:lpstr>
      <vt:lpstr>Longitudinal propagation</vt:lpstr>
      <vt:lpstr>Quench model – thermal coupling</vt:lpstr>
      <vt:lpstr>First order thermal coupling</vt:lpstr>
      <vt:lpstr>Higher order thermal coupling</vt:lpstr>
      <vt:lpstr>Coupling to circuit model</vt:lpstr>
      <vt:lpstr>Case study: simulations performed</vt:lpstr>
      <vt:lpstr>Quench simulation – 1</vt:lpstr>
      <vt:lpstr>Quench simulation – 2</vt:lpstr>
      <vt:lpstr>Quench simulation – 2</vt:lpstr>
      <vt:lpstr>Lots of further details</vt:lpstr>
      <vt:lpstr>Conclusions</vt:lpstr>
      <vt:lpstr>Typical quench sequence (case 4)</vt:lpstr>
      <vt:lpstr>Typical quench sequence (case 4)</vt:lpstr>
      <vt:lpstr>ROXIE Quench Module</vt:lpstr>
      <vt:lpstr>Simulation : Test bench conditions</vt:lpstr>
      <vt:lpstr>Heaters delay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Bottura</dc:creator>
  <cp:lastModifiedBy>Luca Bottura</cp:lastModifiedBy>
  <cp:revision>71</cp:revision>
  <dcterms:created xsi:type="dcterms:W3CDTF">2013-07-09T13:33:02Z</dcterms:created>
  <dcterms:modified xsi:type="dcterms:W3CDTF">2013-10-10T12:56:04Z</dcterms:modified>
</cp:coreProperties>
</file>