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9" r:id="rId1"/>
  </p:sldMasterIdLst>
  <p:notesMasterIdLst>
    <p:notesMasterId r:id="rId33"/>
  </p:notesMasterIdLst>
  <p:handoutMasterIdLst>
    <p:handoutMasterId r:id="rId34"/>
  </p:handoutMasterIdLst>
  <p:sldIdLst>
    <p:sldId id="260" r:id="rId2"/>
    <p:sldId id="317" r:id="rId3"/>
    <p:sldId id="318" r:id="rId4"/>
    <p:sldId id="320" r:id="rId5"/>
    <p:sldId id="321" r:id="rId6"/>
    <p:sldId id="323" r:id="rId7"/>
    <p:sldId id="279" r:id="rId8"/>
    <p:sldId id="280" r:id="rId9"/>
    <p:sldId id="281" r:id="rId10"/>
    <p:sldId id="276" r:id="rId11"/>
    <p:sldId id="263" r:id="rId12"/>
    <p:sldId id="282" r:id="rId13"/>
    <p:sldId id="283" r:id="rId14"/>
    <p:sldId id="305" r:id="rId15"/>
    <p:sldId id="310" r:id="rId16"/>
    <p:sldId id="306" r:id="rId17"/>
    <p:sldId id="324" r:id="rId18"/>
    <p:sldId id="325" r:id="rId19"/>
    <p:sldId id="290" r:id="rId20"/>
    <p:sldId id="292" r:id="rId21"/>
    <p:sldId id="311" r:id="rId22"/>
    <p:sldId id="293" r:id="rId23"/>
    <p:sldId id="312" r:id="rId24"/>
    <p:sldId id="294" r:id="rId25"/>
    <p:sldId id="295" r:id="rId26"/>
    <p:sldId id="313" r:id="rId27"/>
    <p:sldId id="269" r:id="rId28"/>
    <p:sldId id="296" r:id="rId29"/>
    <p:sldId id="314" r:id="rId30"/>
    <p:sldId id="322" r:id="rId31"/>
    <p:sldId id="316" r:id="rId32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08">
          <p15:clr>
            <a:srgbClr val="A4A3A4"/>
          </p15:clr>
        </p15:guide>
        <p15:guide id="2" orient="horz" pos="1344">
          <p15:clr>
            <a:srgbClr val="A4A3A4"/>
          </p15:clr>
        </p15:guide>
        <p15:guide id="3" pos="1857">
          <p15:clr>
            <a:srgbClr val="A4A3A4"/>
          </p15:clr>
        </p15:guide>
        <p15:guide id="4" pos="3912">
          <p15:clr>
            <a:srgbClr val="A4A3A4"/>
          </p15:clr>
        </p15:guide>
        <p15:guide id="5" pos="4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CC0000"/>
    <a:srgbClr val="CC3300"/>
    <a:srgbClr val="DE3500"/>
    <a:srgbClr val="FFFFFF"/>
    <a:srgbClr val="000000"/>
    <a:srgbClr val="E45302"/>
    <a:srgbClr val="E74727"/>
    <a:srgbClr val="E63700"/>
    <a:srgbClr val="DA3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3073" autoAdjust="0"/>
  </p:normalViewPr>
  <p:slideViewPr>
    <p:cSldViewPr>
      <p:cViewPr varScale="1">
        <p:scale>
          <a:sx n="74" d="100"/>
          <a:sy n="74" d="100"/>
        </p:scale>
        <p:origin x="1086" y="78"/>
      </p:cViewPr>
      <p:guideLst>
        <p:guide orient="horz" pos="3408"/>
        <p:guide orient="horz" pos="1344"/>
        <p:guide pos="1857"/>
        <p:guide pos="3912"/>
        <p:guide pos="432"/>
      </p:guideLst>
    </p:cSldViewPr>
  </p:slideViewPr>
  <p:outlineViewPr>
    <p:cViewPr>
      <p:scale>
        <a:sx n="33" d="100"/>
        <a:sy n="33" d="100"/>
      </p:scale>
      <p:origin x="0" y="232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1578"/>
    </p:cViewPr>
  </p:sorterViewPr>
  <p:notesViewPr>
    <p:cSldViewPr>
      <p:cViewPr varScale="1">
        <p:scale>
          <a:sx n="82" d="100"/>
          <a:sy n="82" d="100"/>
        </p:scale>
        <p:origin x="-1398" y="-102"/>
      </p:cViewPr>
      <p:guideLst>
        <p:guide orient="horz" pos="2924"/>
        <p:guide pos="22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Relationship Id="rId4" Type="http://schemas.openxmlformats.org/officeDocument/2006/relationships/image" Target="../media/image8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6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9.wmf"/></Relationships>
</file>

<file path=ppt/drawings/_rels/vmlDrawing13.v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3" Type="http://schemas.openxmlformats.org/officeDocument/2006/relationships/image" Target="../media/image91.wmf"/><Relationship Id="rId7" Type="http://schemas.openxmlformats.org/officeDocument/2006/relationships/image" Target="../media/image93.wmf"/><Relationship Id="rId2" Type="http://schemas.openxmlformats.org/officeDocument/2006/relationships/image" Target="../media/image90.wmf"/><Relationship Id="rId1" Type="http://schemas.openxmlformats.org/officeDocument/2006/relationships/image" Target="../media/image21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10" Type="http://schemas.openxmlformats.org/officeDocument/2006/relationships/image" Target="../media/image96.wmf"/><Relationship Id="rId4" Type="http://schemas.openxmlformats.org/officeDocument/2006/relationships/image" Target="../media/image92.wmf"/><Relationship Id="rId9" Type="http://schemas.openxmlformats.org/officeDocument/2006/relationships/image" Target="../media/image9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image" Target="../media/image50.wmf"/><Relationship Id="rId1" Type="http://schemas.openxmlformats.org/officeDocument/2006/relationships/image" Target="../media/image49.wmf"/><Relationship Id="rId6" Type="http://schemas.openxmlformats.org/officeDocument/2006/relationships/image" Target="../media/image54.wmf"/><Relationship Id="rId5" Type="http://schemas.openxmlformats.org/officeDocument/2006/relationships/image" Target="../media/image53.wmf"/><Relationship Id="rId4" Type="http://schemas.openxmlformats.org/officeDocument/2006/relationships/image" Target="../media/image5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7" Type="http://schemas.openxmlformats.org/officeDocument/2006/relationships/image" Target="../media/image20.wmf"/><Relationship Id="rId2" Type="http://schemas.openxmlformats.org/officeDocument/2006/relationships/image" Target="../media/image50.wmf"/><Relationship Id="rId1" Type="http://schemas.openxmlformats.org/officeDocument/2006/relationships/image" Target="../media/image58.wmf"/><Relationship Id="rId6" Type="http://schemas.openxmlformats.org/officeDocument/2006/relationships/image" Target="../media/image62.wmf"/><Relationship Id="rId5" Type="http://schemas.openxmlformats.org/officeDocument/2006/relationships/image" Target="../media/image61.wmf"/><Relationship Id="rId4" Type="http://schemas.openxmlformats.org/officeDocument/2006/relationships/image" Target="../media/image6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1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1" tIns="46145" rIns="92291" bIns="46145" numCol="1" anchor="t" anchorCtr="0" compatLnSpc="1">
            <a:prstTxWarp prst="textNoShape">
              <a:avLst/>
            </a:prstTxWarp>
          </a:bodyPr>
          <a:lstStyle>
            <a:lvl1pPr defTabSz="922338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5575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1" tIns="46145" rIns="92291" bIns="46145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8563"/>
            <a:ext cx="30321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1" tIns="46145" rIns="92291" bIns="46145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5575" y="8818563"/>
            <a:ext cx="303212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1" tIns="46145" rIns="92291" bIns="46145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cs typeface="+mn-cs"/>
              </a:defRPr>
            </a:lvl1pPr>
          </a:lstStyle>
          <a:p>
            <a:pPr>
              <a:defRPr/>
            </a:pPr>
            <a:fld id="{AAF854D5-6DB5-48A6-AD35-D542A6CB34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84560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8" tIns="45888" rIns="91778" bIns="45888" numCol="1" anchor="t" anchorCtr="0" compatLnSpc="1">
            <a:prstTxWarp prst="textNoShape">
              <a:avLst/>
            </a:prstTxWarp>
          </a:bodyPr>
          <a:lstStyle>
            <a:lvl1pPr defTabSz="917575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7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65575" y="0"/>
            <a:ext cx="303212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8" tIns="45888" rIns="91778" bIns="45888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64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8975"/>
            <a:ext cx="4697413" cy="3522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8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3450" y="4441825"/>
            <a:ext cx="5130800" cy="413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8" tIns="45888" rIns="91778" bIns="458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458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7450"/>
            <a:ext cx="30321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8" tIns="45888" rIns="91778" bIns="45888" numCol="1" anchor="b" anchorCtr="0" compatLnSpc="1">
            <a:prstTxWarp prst="textNoShape">
              <a:avLst/>
            </a:prstTxWarp>
          </a:bodyPr>
          <a:lstStyle>
            <a:lvl1pPr defTabSz="917575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5575" y="8807450"/>
            <a:ext cx="30321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78" tIns="45888" rIns="91778" bIns="45888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>
                <a:cs typeface="+mn-cs"/>
              </a:defRPr>
            </a:lvl1pPr>
          </a:lstStyle>
          <a:p>
            <a:pPr>
              <a:defRPr/>
            </a:pPr>
            <a:fld id="{651BBEFC-C672-42AD-87D0-647D219DA2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1429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702175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23270E-A0C8-4417-9429-4974D643273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86297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51BBEFC-C672-42AD-87D0-647D219DA236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685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79738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46694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00421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881705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377700-B55D-4B7D-9B42-F5D2250C8AB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9867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3375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59182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8716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" y="0"/>
            <a:ext cx="6257925" cy="511175"/>
          </a:xfrm>
          <a:prstGeom prst="rect">
            <a:avLst/>
          </a:prstGeom>
        </p:spPr>
        <p:txBody>
          <a:bodyPr anchor="b"/>
          <a:lstStyle>
            <a:lvl1pPr algn="l">
              <a:defRPr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2818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1524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752600"/>
            <a:ext cx="4000500" cy="41910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752600"/>
            <a:ext cx="4000500" cy="4191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P. Tixador, ASC’04 short courses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52400" y="6248400"/>
            <a:ext cx="5334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7A30A-47B9-4F05-A79B-E29E5362532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863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488" y="23813"/>
            <a:ext cx="8620125" cy="5746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04850" y="889000"/>
            <a:ext cx="3990975" cy="5430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848225" y="889000"/>
            <a:ext cx="3990975" cy="5430838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83948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0" y="0"/>
            <a:ext cx="9144000" cy="939800"/>
          </a:xfrm>
          <a:custGeom>
            <a:avLst/>
            <a:gdLst>
              <a:gd name="T0" fmla="*/ 0 w 21600"/>
              <a:gd name="T1" fmla="*/ 0 h 25519"/>
              <a:gd name="T2" fmla="*/ 2147483647 w 21600"/>
              <a:gd name="T3" fmla="*/ 0 h 25519"/>
              <a:gd name="T4" fmla="*/ 2147483647 w 21600"/>
              <a:gd name="T5" fmla="*/ 27707067 h 25519"/>
              <a:gd name="T6" fmla="*/ 1861286600 w 21600"/>
              <a:gd name="T7" fmla="*/ 21068181 h 25519"/>
              <a:gd name="T8" fmla="*/ 358563 w 21600"/>
              <a:gd name="T9" fmla="*/ 29493273 h 25519"/>
              <a:gd name="T10" fmla="*/ 0 w 21600"/>
              <a:gd name="T11" fmla="*/ 0 h 255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600" h="25519">
                <a:moveTo>
                  <a:pt x="0" y="0"/>
                </a:moveTo>
                <a:lnTo>
                  <a:pt x="21600" y="0"/>
                </a:lnTo>
                <a:lnTo>
                  <a:pt x="21600" y="20429"/>
                </a:lnTo>
                <a:cubicBezTo>
                  <a:pt x="19736" y="24202"/>
                  <a:pt x="13986" y="15315"/>
                  <a:pt x="10386" y="15534"/>
                </a:cubicBezTo>
                <a:cubicBezTo>
                  <a:pt x="6786" y="15754"/>
                  <a:pt x="1738" y="25519"/>
                  <a:pt x="2" y="21746"/>
                </a:cubicBezTo>
                <a:cubicBezTo>
                  <a:pt x="1" y="14497"/>
                  <a:pt x="1" y="7249"/>
                  <a:pt x="0" y="0"/>
                </a:cubicBezTo>
                <a:close/>
              </a:path>
            </a:pathLst>
          </a:cu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" name="Freeform 4"/>
          <p:cNvSpPr/>
          <p:nvPr userDrawn="1"/>
        </p:nvSpPr>
        <p:spPr bwMode="auto">
          <a:xfrm>
            <a:off x="0" y="0"/>
            <a:ext cx="9144000" cy="858838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" fmla="*/ 0 w 21600"/>
              <a:gd name="connsiteY0" fmla="*/ 0 h 23381"/>
              <a:gd name="connsiteX1" fmla="*/ 21600 w 21600"/>
              <a:gd name="connsiteY1" fmla="*/ 0 h 23381"/>
              <a:gd name="connsiteX2" fmla="*/ 21600 w 21600"/>
              <a:gd name="connsiteY2" fmla="*/ 17322 h 23381"/>
              <a:gd name="connsiteX3" fmla="*/ 11155 w 21600"/>
              <a:gd name="connsiteY3" fmla="*/ 13539 h 23381"/>
              <a:gd name="connsiteX4" fmla="*/ 0 w 21600"/>
              <a:gd name="connsiteY4" fmla="*/ 20172 h 23381"/>
              <a:gd name="connsiteX5" fmla="*/ 0 w 21600"/>
              <a:gd name="connsiteY5" fmla="*/ 0 h 23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600" h="23381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9859" y="20531"/>
                  <a:pt x="14755" y="13064"/>
                  <a:pt x="11155" y="13539"/>
                </a:cubicBezTo>
                <a:cubicBezTo>
                  <a:pt x="7555" y="14014"/>
                  <a:pt x="1859" y="23381"/>
                  <a:pt x="0" y="2017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7671" y="76200"/>
            <a:ext cx="1760129" cy="4572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7152640" cy="487680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2357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89258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58943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6499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48923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58659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77332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332199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Text Box 20"/>
          <p:cNvSpPr txBox="1">
            <a:spLocks noChangeArrowheads="1"/>
          </p:cNvSpPr>
          <p:nvPr/>
        </p:nvSpPr>
        <p:spPr bwMode="auto">
          <a:xfrm>
            <a:off x="0" y="6596063"/>
            <a:ext cx="90678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050" b="1" baseline="0" dirty="0" smtClean="0">
                <a:solidFill>
                  <a:schemeClr val="accent4"/>
                </a:solidFill>
                <a:latin typeface="Arial" charset="0"/>
                <a:cs typeface="+mn-cs"/>
              </a:rPr>
              <a:t>CHATS13 – 10/10/2013</a:t>
            </a:r>
            <a:r>
              <a:rPr lang="en-US" sz="1050" b="1" baseline="0" dirty="0" smtClean="0">
                <a:latin typeface="Arial" charset="0"/>
                <a:cs typeface="+mn-cs"/>
              </a:rPr>
              <a:t>			  			 </a:t>
            </a:r>
            <a:fld id="{7AB9C1CE-CEB5-4550-813E-C024E43CD545}" type="slidenum">
              <a:rPr lang="en-US" sz="1050" b="1" smtClean="0">
                <a:latin typeface="Arial" charset="0"/>
                <a:cs typeface="+mn-cs"/>
              </a:rPr>
              <a:pPr algn="ctr">
                <a:defRPr/>
              </a:pPr>
              <a:t>‹#›</a:t>
            </a:fld>
            <a:endParaRPr lang="en-US" sz="1050" b="1" dirty="0">
              <a:latin typeface="Arial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92" r:id="rId2"/>
    <p:sldLayoutId id="2147483881" r:id="rId3"/>
    <p:sldLayoutId id="2147483882" r:id="rId4"/>
    <p:sldLayoutId id="2147483883" r:id="rId5"/>
    <p:sldLayoutId id="2147483884" r:id="rId6"/>
    <p:sldLayoutId id="2147483885" r:id="rId7"/>
    <p:sldLayoutId id="2147483886" r:id="rId8"/>
    <p:sldLayoutId id="2147483887" r:id="rId9"/>
    <p:sldLayoutId id="2147483888" r:id="rId10"/>
    <p:sldLayoutId id="2147483889" r:id="rId11"/>
    <p:sldLayoutId id="2147483891" r:id="rId12"/>
    <p:sldLayoutId id="2147483893" r:id="rId13"/>
    <p:sldLayoutId id="2147483894" r:id="rId14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6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9.wmf"/><Relationship Id="rId4" Type="http://schemas.openxmlformats.org/officeDocument/2006/relationships/image" Target="../media/image22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3.w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4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oleObject" Target="../embeddings/oleObject16.bin"/><Relationship Id="rId3" Type="http://schemas.openxmlformats.org/officeDocument/2006/relationships/oleObject" Target="../embeddings/oleObject11.bin"/><Relationship Id="rId7" Type="http://schemas.openxmlformats.org/officeDocument/2006/relationships/oleObject" Target="../embeddings/oleObject13.bin"/><Relationship Id="rId12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3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8.wmf"/><Relationship Id="rId11" Type="http://schemas.openxmlformats.org/officeDocument/2006/relationships/oleObject" Target="../embeddings/oleObject15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17.bin"/><Relationship Id="rId10" Type="http://schemas.openxmlformats.org/officeDocument/2006/relationships/image" Target="../media/image30.wmf"/><Relationship Id="rId4" Type="http://schemas.openxmlformats.org/officeDocument/2006/relationships/image" Target="../media/image27.wmf"/><Relationship Id="rId9" Type="http://schemas.openxmlformats.org/officeDocument/2006/relationships/oleObject" Target="../embeddings/oleObject14.bin"/><Relationship Id="rId14" Type="http://schemas.openxmlformats.org/officeDocument/2006/relationships/image" Target="../media/image32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emf"/><Relationship Id="rId13" Type="http://schemas.openxmlformats.org/officeDocument/2006/relationships/oleObject" Target="../embeddings/oleObject22.bin"/><Relationship Id="rId3" Type="http://schemas.openxmlformats.org/officeDocument/2006/relationships/oleObject" Target="../embeddings/oleObject18.bin"/><Relationship Id="rId7" Type="http://schemas.openxmlformats.org/officeDocument/2006/relationships/image" Target="../media/image50.wmf"/><Relationship Id="rId12" Type="http://schemas.openxmlformats.org/officeDocument/2006/relationships/image" Target="../media/image5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4.wmf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1.bin"/><Relationship Id="rId5" Type="http://schemas.openxmlformats.org/officeDocument/2006/relationships/image" Target="../media/image55.emf"/><Relationship Id="rId15" Type="http://schemas.openxmlformats.org/officeDocument/2006/relationships/oleObject" Target="../embeddings/oleObject23.bin"/><Relationship Id="rId10" Type="http://schemas.openxmlformats.org/officeDocument/2006/relationships/image" Target="../media/image51.wmf"/><Relationship Id="rId4" Type="http://schemas.openxmlformats.org/officeDocument/2006/relationships/image" Target="../media/image49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5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oleObject" Target="../embeddings/oleObject29.bin"/><Relationship Id="rId3" Type="http://schemas.openxmlformats.org/officeDocument/2006/relationships/oleObject" Target="../embeddings/oleObject24.bin"/><Relationship Id="rId7" Type="http://schemas.openxmlformats.org/officeDocument/2006/relationships/oleObject" Target="../embeddings/oleObject26.bin"/><Relationship Id="rId12" Type="http://schemas.openxmlformats.org/officeDocument/2006/relationships/image" Target="../media/image61.wmf"/><Relationship Id="rId17" Type="http://schemas.openxmlformats.org/officeDocument/2006/relationships/image" Target="../media/image20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30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50.wmf"/><Relationship Id="rId11" Type="http://schemas.openxmlformats.org/officeDocument/2006/relationships/oleObject" Target="../embeddings/oleObject28.bin"/><Relationship Id="rId5" Type="http://schemas.openxmlformats.org/officeDocument/2006/relationships/oleObject" Target="../embeddings/oleObject25.bin"/><Relationship Id="rId15" Type="http://schemas.openxmlformats.org/officeDocument/2006/relationships/image" Target="../media/image63.emf"/><Relationship Id="rId10" Type="http://schemas.openxmlformats.org/officeDocument/2006/relationships/image" Target="../media/image60.wmf"/><Relationship Id="rId4" Type="http://schemas.openxmlformats.org/officeDocument/2006/relationships/image" Target="../media/image58.wmf"/><Relationship Id="rId9" Type="http://schemas.openxmlformats.org/officeDocument/2006/relationships/oleObject" Target="../embeddings/oleObject27.bin"/><Relationship Id="rId14" Type="http://schemas.openxmlformats.org/officeDocument/2006/relationships/image" Target="../media/image62.w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oleObject" Target="../embeddings/oleObject31.bin"/><Relationship Id="rId7" Type="http://schemas.openxmlformats.org/officeDocument/2006/relationships/image" Target="../media/image67.png"/><Relationship Id="rId12" Type="http://schemas.openxmlformats.org/officeDocument/2006/relationships/image" Target="../media/image7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5.wmf"/><Relationship Id="rId11" Type="http://schemas.openxmlformats.org/officeDocument/2006/relationships/image" Target="../media/image69.emf"/><Relationship Id="rId5" Type="http://schemas.openxmlformats.org/officeDocument/2006/relationships/oleObject" Target="../embeddings/oleObject32.bin"/><Relationship Id="rId10" Type="http://schemas.openxmlformats.org/officeDocument/2006/relationships/image" Target="../media/image68.emf"/><Relationship Id="rId4" Type="http://schemas.openxmlformats.org/officeDocument/2006/relationships/image" Target="../media/image19.wmf"/><Relationship Id="rId9" Type="http://schemas.openxmlformats.org/officeDocument/2006/relationships/image" Target="../media/image66.w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image" Target="../media/image72.emf"/><Relationship Id="rId7" Type="http://schemas.openxmlformats.org/officeDocument/2006/relationships/image" Target="../media/image7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5.emf"/><Relationship Id="rId5" Type="http://schemas.openxmlformats.org/officeDocument/2006/relationships/image" Target="../media/image74.emf"/><Relationship Id="rId10" Type="http://schemas.openxmlformats.org/officeDocument/2006/relationships/image" Target="../media/image77.emf"/><Relationship Id="rId4" Type="http://schemas.openxmlformats.org/officeDocument/2006/relationships/image" Target="../media/image73.emf"/><Relationship Id="rId9" Type="http://schemas.openxmlformats.org/officeDocument/2006/relationships/image" Target="../media/image71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36.bin"/><Relationship Id="rId12" Type="http://schemas.openxmlformats.org/officeDocument/2006/relationships/image" Target="../media/image8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9.wmf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5.bin"/><Relationship Id="rId10" Type="http://schemas.openxmlformats.org/officeDocument/2006/relationships/image" Target="../media/image81.wmf"/><Relationship Id="rId4" Type="http://schemas.openxmlformats.org/officeDocument/2006/relationships/image" Target="../media/image83.emf"/><Relationship Id="rId9" Type="http://schemas.openxmlformats.org/officeDocument/2006/relationships/oleObject" Target="../embeddings/oleObject37.bin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e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8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84.wmf"/><Relationship Id="rId10" Type="http://schemas.openxmlformats.org/officeDocument/2006/relationships/image" Target="../media/image86.wmf"/><Relationship Id="rId4" Type="http://schemas.openxmlformats.org/officeDocument/2006/relationships/oleObject" Target="../embeddings/oleObject39.bin"/><Relationship Id="rId9" Type="http://schemas.openxmlformats.org/officeDocument/2006/relationships/oleObject" Target="../embeddings/oleObject41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89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13" Type="http://schemas.openxmlformats.org/officeDocument/2006/relationships/oleObject" Target="../embeddings/oleObject47.bin"/><Relationship Id="rId18" Type="http://schemas.openxmlformats.org/officeDocument/2006/relationships/image" Target="../media/image93.wmf"/><Relationship Id="rId3" Type="http://schemas.openxmlformats.org/officeDocument/2006/relationships/notesSlide" Target="../notesSlides/notesSlide8.xml"/><Relationship Id="rId21" Type="http://schemas.openxmlformats.org/officeDocument/2006/relationships/oleObject" Target="../embeddings/oleObject51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92.wmf"/><Relationship Id="rId17" Type="http://schemas.openxmlformats.org/officeDocument/2006/relationships/oleObject" Target="../embeddings/oleObject4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wmf"/><Relationship Id="rId20" Type="http://schemas.openxmlformats.org/officeDocument/2006/relationships/image" Target="../media/image94.wmf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1.wmf"/><Relationship Id="rId11" Type="http://schemas.openxmlformats.org/officeDocument/2006/relationships/oleObject" Target="../embeddings/oleObject46.bin"/><Relationship Id="rId24" Type="http://schemas.openxmlformats.org/officeDocument/2006/relationships/image" Target="../media/image96.wmf"/><Relationship Id="rId5" Type="http://schemas.openxmlformats.org/officeDocument/2006/relationships/oleObject" Target="../embeddings/oleObject43.bin"/><Relationship Id="rId15" Type="http://schemas.openxmlformats.org/officeDocument/2006/relationships/oleObject" Target="../embeddings/oleObject48.bin"/><Relationship Id="rId23" Type="http://schemas.openxmlformats.org/officeDocument/2006/relationships/oleObject" Target="../embeddings/oleObject52.bin"/><Relationship Id="rId10" Type="http://schemas.openxmlformats.org/officeDocument/2006/relationships/image" Target="../media/image91.wmf"/><Relationship Id="rId19" Type="http://schemas.openxmlformats.org/officeDocument/2006/relationships/oleObject" Target="../embeddings/oleObject50.bin"/><Relationship Id="rId4" Type="http://schemas.openxmlformats.org/officeDocument/2006/relationships/image" Target="../media/image22.emf"/><Relationship Id="rId9" Type="http://schemas.openxmlformats.org/officeDocument/2006/relationships/oleObject" Target="../embeddings/oleObject45.bin"/><Relationship Id="rId14" Type="http://schemas.openxmlformats.org/officeDocument/2006/relationships/image" Target="../media/image17.wmf"/><Relationship Id="rId22" Type="http://schemas.openxmlformats.org/officeDocument/2006/relationships/image" Target="../media/image95.w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3"/>
          <p:cNvSpPr txBox="1">
            <a:spLocks/>
          </p:cNvSpPr>
          <p:nvPr/>
        </p:nvSpPr>
        <p:spPr bwMode="auto">
          <a:xfrm>
            <a:off x="381000" y="1433286"/>
            <a:ext cx="8534400" cy="458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Arial" pitchFamily="34" charset="0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defRPr/>
            </a:pPr>
            <a:r>
              <a:rPr lang="en-US" sz="3200" dirty="0" smtClean="0"/>
              <a:t>Losses Scaling </a:t>
            </a:r>
            <a:r>
              <a:rPr lang="en-US" sz="3200" dirty="0"/>
              <a:t>L</a:t>
            </a:r>
            <a:r>
              <a:rPr lang="en-US" sz="3200" dirty="0" smtClean="0"/>
              <a:t>aw for Superconducting Filaments Magnetized by an Elliptical Field.</a:t>
            </a:r>
            <a:r>
              <a:rPr lang="en-US" sz="3200" dirty="0" smtClean="0">
                <a:latin typeface="Arial" charset="0"/>
              </a:rPr>
              <a:t/>
            </a:r>
            <a:br>
              <a:rPr lang="en-US" sz="3200" dirty="0" smtClean="0">
                <a:latin typeface="Arial" charset="0"/>
              </a:rPr>
            </a:br>
            <a:r>
              <a:rPr lang="en-US" sz="1200" dirty="0" smtClean="0">
                <a:latin typeface="Arial" charset="0"/>
              </a:rPr>
              <a:t/>
            </a:r>
            <a:br>
              <a:rPr lang="en-US" sz="1200" dirty="0" smtClean="0">
                <a:latin typeface="Arial" charset="0"/>
              </a:rPr>
            </a:br>
            <a:r>
              <a:rPr lang="en-US" sz="1200" dirty="0" smtClean="0">
                <a:latin typeface="Arial" charset="0"/>
              </a:rPr>
              <a:t/>
            </a:r>
            <a:br>
              <a:rPr lang="en-US" sz="1200" dirty="0" smtClean="0">
                <a:latin typeface="Arial" charset="0"/>
              </a:rPr>
            </a:br>
            <a:r>
              <a:rPr lang="en-US" sz="1200" dirty="0" smtClean="0">
                <a:latin typeface="Arial" charset="0"/>
              </a:rPr>
              <a:t/>
            </a:r>
            <a:br>
              <a:rPr lang="en-US" sz="1200" dirty="0" smtClean="0">
                <a:latin typeface="Arial" charset="0"/>
              </a:rPr>
            </a:br>
            <a:r>
              <a:rPr lang="en-US" sz="1200" dirty="0" smtClean="0">
                <a:latin typeface="Arial" charset="0"/>
              </a:rPr>
              <a:t/>
            </a:r>
            <a:br>
              <a:rPr lang="en-US" sz="1200" dirty="0" smtClean="0">
                <a:latin typeface="Arial" charset="0"/>
              </a:rPr>
            </a:br>
            <a:r>
              <a:rPr lang="en-US" sz="1400" u="sng" dirty="0" smtClean="0">
                <a:latin typeface="Arial" charset="0"/>
              </a:rPr>
              <a:t>Clement </a:t>
            </a:r>
            <a:r>
              <a:rPr lang="en-US" sz="1400" u="sng" dirty="0" err="1" smtClean="0">
                <a:latin typeface="Arial" charset="0"/>
              </a:rPr>
              <a:t>Lorin</a:t>
            </a:r>
            <a:r>
              <a:rPr lang="en-US" sz="1400" dirty="0" smtClean="0">
                <a:latin typeface="Arial" charset="0"/>
              </a:rPr>
              <a:t>,</a:t>
            </a:r>
          </a:p>
          <a:p>
            <a:pPr eaLnBrk="1" hangingPunct="1">
              <a:defRPr/>
            </a:pPr>
            <a:r>
              <a:rPr lang="en-US" sz="1400" dirty="0" smtClean="0">
                <a:latin typeface="Arial" charset="0"/>
              </a:rPr>
              <a:t>Denis Netter,</a:t>
            </a:r>
          </a:p>
          <a:p>
            <a:pPr eaLnBrk="1" hangingPunct="1">
              <a:defRPr/>
            </a:pPr>
            <a:r>
              <a:rPr lang="en-US" sz="1400" dirty="0">
                <a:latin typeface="Arial" charset="0"/>
              </a:rPr>
              <a:t>Philippe J. </a:t>
            </a:r>
            <a:r>
              <a:rPr lang="en-US" sz="1400" dirty="0" smtClean="0">
                <a:latin typeface="Arial" charset="0"/>
              </a:rPr>
              <a:t>Masson.</a:t>
            </a:r>
            <a:br>
              <a:rPr lang="en-US" sz="1400" dirty="0" smtClean="0">
                <a:latin typeface="Arial" charset="0"/>
              </a:rPr>
            </a:br>
            <a:r>
              <a:rPr lang="en-US" sz="1400" dirty="0" smtClean="0">
                <a:latin typeface="Arial" charset="0"/>
              </a:rPr>
              <a:t/>
            </a:r>
            <a:br>
              <a:rPr lang="en-US" sz="1400" dirty="0" smtClean="0">
                <a:latin typeface="Arial" charset="0"/>
              </a:rPr>
            </a:br>
            <a:r>
              <a:rPr lang="en-US" sz="1400" dirty="0" smtClean="0">
                <a:latin typeface="Arial" charset="0"/>
              </a:rPr>
              <a:t>University of Houston</a:t>
            </a:r>
            <a:br>
              <a:rPr lang="en-US" sz="1400" dirty="0" smtClean="0">
                <a:latin typeface="Arial" charset="0"/>
              </a:rPr>
            </a:br>
            <a:r>
              <a:rPr lang="en-US" sz="1400" dirty="0" smtClean="0">
                <a:latin typeface="Arial" charset="0"/>
              </a:rPr>
              <a:t>Department of Mechanical Engineering</a:t>
            </a:r>
            <a:br>
              <a:rPr lang="en-US" sz="1400" dirty="0" smtClean="0">
                <a:latin typeface="Arial" charset="0"/>
              </a:rPr>
            </a:br>
            <a:r>
              <a:rPr lang="en-US" sz="1400" dirty="0" smtClean="0">
                <a:latin typeface="Arial" charset="0"/>
              </a:rPr>
              <a:t>Texas Center for Superconductivity</a:t>
            </a:r>
            <a:br>
              <a:rPr lang="en-US" sz="1400" dirty="0" smtClean="0">
                <a:latin typeface="Arial" charset="0"/>
              </a:rPr>
            </a:br>
            <a:r>
              <a:rPr lang="en-US" sz="1200" dirty="0" smtClean="0">
                <a:latin typeface="Arial" charset="0"/>
              </a:rPr>
              <a:t/>
            </a:r>
            <a:br>
              <a:rPr lang="en-US" sz="1200" dirty="0" smtClean="0">
                <a:latin typeface="Arial" charset="0"/>
              </a:rPr>
            </a:b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October  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11</a:t>
            </a:r>
            <a:r>
              <a:rPr lang="en-US" sz="1400" baseline="30000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th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  <a:latin typeface="Arial" charset="0"/>
              </a:rPr>
              <a:t>, 2013</a:t>
            </a:r>
            <a:endParaRPr lang="en-US" sz="3600" dirty="0" smtClean="0">
              <a:solidFill>
                <a:schemeClr val="bg1">
                  <a:lumMod val="65000"/>
                </a:schemeClr>
              </a:solidFill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3429000"/>
            <a:ext cx="4143375" cy="18478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07" y="1918327"/>
            <a:ext cx="2407275" cy="268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Geometry and model description: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odel </a:t>
            </a:r>
            <a:r>
              <a:rPr lang="en-US" dirty="0"/>
              <a:t>description (1/2)</a:t>
            </a:r>
          </a:p>
        </p:txBody>
      </p:sp>
      <p:sp>
        <p:nvSpPr>
          <p:cNvPr id="9" name="Oval 8"/>
          <p:cNvSpPr/>
          <p:nvPr/>
        </p:nvSpPr>
        <p:spPr>
          <a:xfrm>
            <a:off x="1508760" y="2944328"/>
            <a:ext cx="533400" cy="609600"/>
          </a:xfrm>
          <a:prstGeom prst="ellipse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4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05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073" name="Group 2072"/>
          <p:cNvGrpSpPr/>
          <p:nvPr/>
        </p:nvGrpSpPr>
        <p:grpSpPr>
          <a:xfrm>
            <a:off x="1832610" y="2138080"/>
            <a:ext cx="5863590" cy="1007472"/>
            <a:chOff x="1832610" y="1748367"/>
            <a:chExt cx="5863590" cy="1007472"/>
          </a:xfrm>
        </p:grpSpPr>
        <p:cxnSp>
          <p:nvCxnSpPr>
            <p:cNvPr id="11" name="Straight Arrow Connector 10"/>
            <p:cNvCxnSpPr>
              <a:endCxn id="2055" idx="1"/>
            </p:cNvCxnSpPr>
            <p:nvPr/>
          </p:nvCxnSpPr>
          <p:spPr>
            <a:xfrm flipV="1">
              <a:off x="1832610" y="2243792"/>
              <a:ext cx="2423160" cy="51204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6" name="Object 2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3702670"/>
                </p:ext>
              </p:extLst>
            </p:nvPr>
          </p:nvGraphicFramePr>
          <p:xfrm>
            <a:off x="6324600" y="1748367"/>
            <a:ext cx="1371600" cy="575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5" name="Equation" r:id="rId5" imgW="1016000" imgH="431800" progId="Equation.3">
                    <p:embed/>
                  </p:oleObj>
                </mc:Choice>
                <mc:Fallback>
                  <p:oleObj name="Equation" r:id="rId5" imgW="1016000" imgH="4318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4600" y="1748367"/>
                          <a:ext cx="1371600" cy="57573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39842279"/>
                </p:ext>
              </p:extLst>
            </p:nvPr>
          </p:nvGraphicFramePr>
          <p:xfrm>
            <a:off x="6324600" y="2297851"/>
            <a:ext cx="847224" cy="3219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906" name="Equation" r:id="rId7" imgW="634725" imgH="228501" progId="Equation.3">
                    <p:embed/>
                  </p:oleObj>
                </mc:Choice>
                <mc:Fallback>
                  <p:oleObj name="Equation" r:id="rId7" imgW="634725" imgH="228501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4600" y="2297851"/>
                          <a:ext cx="847224" cy="32194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5" name="TextBox 2054"/>
            <p:cNvSpPr txBox="1"/>
            <p:nvPr/>
          </p:nvSpPr>
          <p:spPr>
            <a:xfrm>
              <a:off x="4255770" y="2043737"/>
              <a:ext cx="20716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H-Formulation:</a:t>
              </a:r>
              <a:endParaRPr lang="en-US" sz="2000" dirty="0"/>
            </a:p>
          </p:txBody>
        </p:sp>
        <p:sp>
          <p:nvSpPr>
            <p:cNvPr id="2064" name="Left Brace 2063"/>
            <p:cNvSpPr/>
            <p:nvPr/>
          </p:nvSpPr>
          <p:spPr>
            <a:xfrm>
              <a:off x="5943600" y="1918326"/>
              <a:ext cx="190500" cy="735759"/>
            </a:xfrm>
            <a:prstGeom prst="leftBrace">
              <a:avLst>
                <a:gd name="adj1" fmla="val 96803"/>
                <a:gd name="adj2" fmla="val 50000"/>
              </a:avLst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9" name="Straight Arrow Connector 58"/>
            <p:cNvCxnSpPr>
              <a:endCxn id="2055" idx="1"/>
            </p:cNvCxnSpPr>
            <p:nvPr/>
          </p:nvCxnSpPr>
          <p:spPr>
            <a:xfrm>
              <a:off x="1832610" y="2243792"/>
              <a:ext cx="242316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838200" y="4602790"/>
            <a:ext cx="8763000" cy="1882148"/>
            <a:chOff x="838200" y="4602790"/>
            <a:chExt cx="8763000" cy="1882148"/>
          </a:xfrm>
        </p:grpSpPr>
        <p:grpSp>
          <p:nvGrpSpPr>
            <p:cNvPr id="2077" name="Group 2076"/>
            <p:cNvGrpSpPr/>
            <p:nvPr/>
          </p:nvGrpSpPr>
          <p:grpSpPr>
            <a:xfrm>
              <a:off x="838200" y="4602790"/>
              <a:ext cx="8763000" cy="1882148"/>
              <a:chOff x="838200" y="4602790"/>
              <a:chExt cx="8763000" cy="1882148"/>
            </a:xfrm>
          </p:grpSpPr>
          <p:cxnSp>
            <p:nvCxnSpPr>
              <p:cNvPr id="7" name="Straight Arrow Connector 6"/>
              <p:cNvCxnSpPr/>
              <p:nvPr/>
            </p:nvCxnSpPr>
            <p:spPr>
              <a:xfrm>
                <a:off x="838200" y="4602790"/>
                <a:ext cx="0" cy="42641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2052" name="Object 2051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129459464"/>
                  </p:ext>
                </p:extLst>
              </p:nvPr>
            </p:nvGraphicFramePr>
            <p:xfrm>
              <a:off x="1047750" y="5810250"/>
              <a:ext cx="2740025" cy="6746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7" name="Equation" r:id="rId9" imgW="1917360" imgH="482400" progId="Equation.3">
                      <p:embed/>
                    </p:oleObj>
                  </mc:Choice>
                  <mc:Fallback>
                    <p:oleObj name="Equation" r:id="rId9" imgW="1917360" imgH="482400" progId="Equation.3">
                      <p:embed/>
                      <p:pic>
                        <p:nvPicPr>
                          <p:cNvPr id="0" name="Object 1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47750" y="5810250"/>
                            <a:ext cx="2740025" cy="674688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054" name="Object 205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063356292"/>
                  </p:ext>
                </p:extLst>
              </p:nvPr>
            </p:nvGraphicFramePr>
            <p:xfrm>
              <a:off x="1054100" y="5173663"/>
              <a:ext cx="1949450" cy="7016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8" name="Equation" r:id="rId11" imgW="1346040" imgH="482400" progId="Equation.3">
                      <p:embed/>
                    </p:oleObj>
                  </mc:Choice>
                  <mc:Fallback>
                    <p:oleObj name="Equation" r:id="rId11" imgW="1346040" imgH="482400" progId="Equation.3">
                      <p:embed/>
                      <p:pic>
                        <p:nvPicPr>
                          <p:cNvPr id="0" name="Object 1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054100" y="5173663"/>
                            <a:ext cx="1949450" cy="701675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6" name="TextBox 65"/>
              <p:cNvSpPr txBox="1"/>
              <p:nvPr/>
            </p:nvSpPr>
            <p:spPr>
              <a:xfrm>
                <a:off x="854871" y="4643683"/>
                <a:ext cx="248887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Boundary conditions:</a:t>
                </a:r>
                <a:endParaRPr lang="en-US" sz="2000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4286250" y="5276910"/>
                <a:ext cx="53149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k</a:t>
                </a:r>
                <a:r>
                  <a:rPr lang="en-US" sz="2000" dirty="0" smtClean="0"/>
                  <a:t> = [0,1] </a:t>
                </a:r>
                <a:r>
                  <a:rPr lang="en-US" sz="2000" dirty="0" smtClean="0">
                    <a:latin typeface="Calibri"/>
                    <a:cs typeface="Calibri"/>
                  </a:rPr>
                  <a:t>→ </a:t>
                </a:r>
                <a:r>
                  <a:rPr lang="en-US" sz="2000" dirty="0" smtClean="0"/>
                  <a:t>field configuration: </a:t>
                </a:r>
                <a:r>
                  <a:rPr lang="en-US" sz="2000" i="1" dirty="0" smtClean="0"/>
                  <a:t>“</a:t>
                </a:r>
                <a:r>
                  <a:rPr lang="en-US" sz="2000" i="1" dirty="0" err="1" smtClean="0"/>
                  <a:t>ellipticity</a:t>
                </a:r>
                <a:r>
                  <a:rPr lang="en-US" sz="2000" i="1" dirty="0" smtClean="0"/>
                  <a:t>”</a:t>
                </a:r>
                <a:endParaRPr lang="en-US" sz="2000" i="1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4286250" y="5677020"/>
                <a:ext cx="4648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f</a:t>
                </a:r>
                <a:r>
                  <a:rPr lang="en-US" sz="2000" dirty="0" smtClean="0"/>
                  <a:t>  frequency</a:t>
                </a:r>
                <a:endParaRPr lang="en-US" sz="2000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286250" y="4876800"/>
                <a:ext cx="46482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B</a:t>
                </a:r>
                <a:r>
                  <a:rPr lang="en-US" sz="2000" baseline="-25000" dirty="0" smtClean="0">
                    <a:solidFill>
                      <a:srgbClr val="FF0000"/>
                    </a:solidFill>
                  </a:rPr>
                  <a:t>0</a:t>
                </a:r>
                <a:r>
                  <a:rPr lang="en-US" sz="2000" dirty="0" smtClean="0"/>
                  <a:t> field amplitude</a:t>
                </a:r>
                <a:endParaRPr lang="en-US" sz="2000" dirty="0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4282698" y="6000690"/>
              <a:ext cx="265150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sz="2000" dirty="0" smtClean="0">
                  <a:solidFill>
                    <a:srgbClr val="FF0000"/>
                  </a:solidFill>
                </a:rPr>
                <a:t>φ</a:t>
              </a:r>
              <a:r>
                <a:rPr lang="en-US" sz="2000" dirty="0" smtClean="0"/>
                <a:t> = [-</a:t>
              </a:r>
              <a:r>
                <a:rPr lang="el-GR" sz="2000" dirty="0" smtClean="0"/>
                <a:t>π</a:t>
              </a:r>
              <a:r>
                <a:rPr lang="en-US" sz="2000" dirty="0" smtClean="0"/>
                <a:t>,</a:t>
              </a:r>
              <a:r>
                <a:rPr lang="el-GR" sz="2000" dirty="0" smtClean="0"/>
                <a:t>π</a:t>
              </a:r>
              <a:r>
                <a:rPr lang="en-US" sz="2000" dirty="0" smtClean="0"/>
                <a:t>]</a:t>
              </a:r>
              <a:endParaRPr lang="en-US" sz="20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798344" y="3124385"/>
            <a:ext cx="8183856" cy="1447615"/>
            <a:chOff x="1798344" y="3124385"/>
            <a:chExt cx="8183856" cy="1447615"/>
          </a:xfrm>
        </p:grpSpPr>
        <p:grpSp>
          <p:nvGrpSpPr>
            <p:cNvPr id="2074" name="Group 2073"/>
            <p:cNvGrpSpPr/>
            <p:nvPr/>
          </p:nvGrpSpPr>
          <p:grpSpPr>
            <a:xfrm>
              <a:off x="1798344" y="3124385"/>
              <a:ext cx="6202656" cy="1447615"/>
              <a:chOff x="1798344" y="3006030"/>
              <a:chExt cx="6202656" cy="1447615"/>
            </a:xfrm>
          </p:grpSpPr>
          <p:graphicFrame>
            <p:nvGraphicFramePr>
              <p:cNvPr id="28" name="Object 27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880296058"/>
                  </p:ext>
                </p:extLst>
              </p:nvPr>
            </p:nvGraphicFramePr>
            <p:xfrm>
              <a:off x="3663791" y="3468915"/>
              <a:ext cx="1627820" cy="98473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909" name="Equation" r:id="rId13" imgW="1143000" imgH="698500" progId="Equation.3">
                      <p:embed/>
                    </p:oleObj>
                  </mc:Choice>
                  <mc:Fallback>
                    <p:oleObj name="Equation" r:id="rId13" imgW="1143000" imgH="698500" progId="Equation.3">
                      <p:embed/>
                      <p:pic>
                        <p:nvPicPr>
                          <p:cNvPr id="0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63791" y="3468915"/>
                            <a:ext cx="1627820" cy="984730"/>
                          </a:xfrm>
                          <a:prstGeom prst="rect">
                            <a:avLst/>
                          </a:prstGeom>
                          <a:noFill/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49" name="Straight Arrow Connector 48"/>
              <p:cNvCxnSpPr>
                <a:endCxn id="52" idx="1"/>
              </p:cNvCxnSpPr>
              <p:nvPr/>
            </p:nvCxnSpPr>
            <p:spPr>
              <a:xfrm>
                <a:off x="1798344" y="3206085"/>
                <a:ext cx="245457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4252918" y="3006030"/>
                <a:ext cx="374808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Electrical behavior</a:t>
                </a:r>
                <a:r>
                  <a:rPr lang="en-US" sz="2000" dirty="0"/>
                  <a:t>,</a:t>
                </a:r>
                <a:r>
                  <a:rPr lang="en-US" sz="2000" dirty="0" smtClean="0"/>
                  <a:t> power-law:</a:t>
                </a:r>
                <a:endParaRPr lang="en-US" sz="2000" dirty="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5651012" y="3505385"/>
              <a:ext cx="2327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n </a:t>
              </a:r>
              <a:r>
                <a:rPr lang="en-US" sz="2000" dirty="0" smtClean="0"/>
                <a:t> n-value</a:t>
              </a:r>
              <a:endParaRPr lang="en-US" sz="20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638800" y="3811989"/>
              <a:ext cx="434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2000" dirty="0" err="1" smtClean="0">
                  <a:solidFill>
                    <a:srgbClr val="FF0000"/>
                  </a:solidFill>
                </a:rPr>
                <a:t>J</a:t>
              </a:r>
              <a:r>
                <a:rPr lang="en-US" sz="2000" baseline="-25000" dirty="0" err="1" smtClean="0">
                  <a:solidFill>
                    <a:srgbClr val="FF0000"/>
                  </a:solidFill>
                </a:rPr>
                <a:t>c</a:t>
              </a:r>
              <a:r>
                <a:rPr lang="en-US" sz="2000" dirty="0" smtClean="0"/>
                <a:t>  critical current </a:t>
              </a:r>
              <a:r>
                <a:rPr lang="en-US" sz="1600" dirty="0" smtClean="0"/>
                <a:t>@ </a:t>
              </a:r>
              <a:r>
                <a:rPr lang="en-US" sz="1600" dirty="0" err="1" smtClean="0"/>
                <a:t>E</a:t>
              </a:r>
              <a:r>
                <a:rPr lang="en-US" sz="1600" baseline="-25000" dirty="0" err="1" smtClean="0"/>
                <a:t>c</a:t>
              </a:r>
              <a:r>
                <a:rPr lang="en-US" sz="1600" dirty="0" smtClean="0"/>
                <a:t> = 100 </a:t>
              </a:r>
              <a:r>
                <a:rPr lang="el-GR" sz="1600" dirty="0" smtClean="0"/>
                <a:t>μ</a:t>
              </a:r>
              <a:r>
                <a:rPr lang="en-US" sz="1600" dirty="0" smtClean="0"/>
                <a:t>V/m</a:t>
              </a:r>
              <a:endParaRPr lang="en-US" sz="1600" dirty="0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218710" y="1809690"/>
            <a:ext cx="2944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r</a:t>
            </a:r>
            <a:r>
              <a:rPr lang="en-US" sz="2000" dirty="0" smtClean="0"/>
              <a:t>  filament radius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814838" y="5930149"/>
            <a:ext cx="169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7</a:t>
            </a:r>
            <a:r>
              <a:rPr lang="en-US" dirty="0" smtClean="0"/>
              <a:t> variables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669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838199"/>
          </a:xfrm>
        </p:spPr>
        <p:txBody>
          <a:bodyPr/>
          <a:lstStyle/>
          <a:p>
            <a:r>
              <a:rPr lang="en-US" dirty="0"/>
              <a:t>Loss </a:t>
            </a:r>
            <a:r>
              <a:rPr lang="en-US" dirty="0" smtClean="0"/>
              <a:t>[</a:t>
            </a:r>
            <a:r>
              <a:rPr lang="en-US" dirty="0"/>
              <a:t>J/m/cycle</a:t>
            </a:r>
            <a:r>
              <a:rPr lang="en-US" dirty="0" smtClean="0"/>
              <a:t>]:</a:t>
            </a:r>
            <a:endParaRPr lang="en-US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152640" cy="487680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odel </a:t>
            </a:r>
            <a:r>
              <a:rPr lang="en-US" dirty="0"/>
              <a:t>description </a:t>
            </a:r>
            <a:r>
              <a:rPr lang="en-US" dirty="0" smtClean="0"/>
              <a:t>(2/2</a:t>
            </a:r>
            <a:r>
              <a:rPr lang="en-US" dirty="0"/>
              <a:t>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533400" y="1828800"/>
            <a:ext cx="6629400" cy="1524000"/>
            <a:chOff x="533400" y="5330572"/>
            <a:chExt cx="6629400" cy="1524000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29967087"/>
                </p:ext>
              </p:extLst>
            </p:nvPr>
          </p:nvGraphicFramePr>
          <p:xfrm>
            <a:off x="1344613" y="5330572"/>
            <a:ext cx="2401764" cy="6302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98" name="Equation" r:id="rId4" imgW="1104840" imgH="291960" progId="Equation.3">
                    <p:embed/>
                  </p:oleObj>
                </mc:Choice>
                <mc:Fallback>
                  <p:oleObj name="Equation" r:id="rId4" imgW="1104840" imgH="291960" progId="Equation.3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44613" y="5330572"/>
                          <a:ext cx="2401764" cy="630238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TextBox 6"/>
            <p:cNvSpPr txBox="1"/>
            <p:nvPr/>
          </p:nvSpPr>
          <p:spPr>
            <a:xfrm>
              <a:off x="3581400" y="6392907"/>
              <a:ext cx="3581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Filament cross-section (</a:t>
              </a:r>
              <a:r>
                <a:rPr lang="el-GR" dirty="0" smtClean="0"/>
                <a:t>π</a:t>
              </a:r>
              <a:r>
                <a:rPr lang="en-US" dirty="0" smtClean="0"/>
                <a:t>r</a:t>
              </a:r>
              <a:r>
                <a:rPr lang="en-US" baseline="30000" dirty="0" smtClean="0"/>
                <a:t>2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33400" y="6392907"/>
              <a:ext cx="1828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Over 1 cycle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2552700" y="5940172"/>
              <a:ext cx="2476500" cy="45273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1295400" y="5960904"/>
              <a:ext cx="571500" cy="33637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06080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6590" y="1157150"/>
            <a:ext cx="8229600" cy="4983163"/>
          </a:xfrm>
        </p:spPr>
        <p:txBody>
          <a:bodyPr/>
          <a:lstStyle/>
          <a:p>
            <a:r>
              <a:rPr lang="en-US" dirty="0" smtClean="0"/>
              <a:t>Dimensional Analysis: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Dimensional Analysis (1/2)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744677"/>
              </p:ext>
            </p:extLst>
          </p:nvPr>
        </p:nvGraphicFramePr>
        <p:xfrm>
          <a:off x="457200" y="1823378"/>
          <a:ext cx="4495799" cy="29772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14399"/>
                <a:gridCol w="515338"/>
                <a:gridCol w="635086"/>
                <a:gridCol w="627161"/>
                <a:gridCol w="601800"/>
                <a:gridCol w="614481"/>
                <a:gridCol w="587534"/>
              </a:tblGrid>
              <a:tr h="2591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Variable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Usual unit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[kg]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[m]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[s]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[A]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1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r>
                        <a:rPr lang="en-US" sz="1100" baseline="-25000" dirty="0" err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A.m</a:t>
                      </a:r>
                      <a:r>
                        <a:rPr lang="en-US" sz="1100" baseline="30000">
                          <a:effectLst/>
                        </a:rPr>
                        <a:t>-2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1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μ</a:t>
                      </a:r>
                      <a:r>
                        <a:rPr lang="en-US" sz="1100" baseline="-25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H.m</a:t>
                      </a:r>
                      <a:r>
                        <a:rPr lang="en-US" sz="1100" baseline="30000">
                          <a:effectLst/>
                        </a:rPr>
                        <a:t>-1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1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1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en-US" sz="1100" baseline="-25000" dirty="0" err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V.m</a:t>
                      </a:r>
                      <a:r>
                        <a:rPr lang="en-US" sz="1100" baseline="30000">
                          <a:effectLst/>
                        </a:rPr>
                        <a:t>-1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n4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1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Q (per cycle)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J.m</a:t>
                      </a:r>
                      <a:r>
                        <a:rPr lang="en-US" sz="1100" baseline="30000">
                          <a:effectLst/>
                        </a:rPr>
                        <a:t>-1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1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en-US" sz="1100" baseline="-250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n6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1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Hz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-1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</a:rPr>
                        <a:t>n7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1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ϕ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rad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1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adim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5916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adim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6295966"/>
              </p:ext>
            </p:extLst>
          </p:nvPr>
        </p:nvGraphicFramePr>
        <p:xfrm>
          <a:off x="228600" y="5399087"/>
          <a:ext cx="5372100" cy="392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6" name="Equation" r:id="rId3" imgW="3314520" imgH="241200" progId="Equation.3">
                  <p:embed/>
                </p:oleObj>
              </mc:Choice>
              <mc:Fallback>
                <p:oleObj name="Equation" r:id="rId3" imgW="331452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5399087"/>
                        <a:ext cx="5372100" cy="392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4495800" y="1828800"/>
            <a:ext cx="4267200" cy="3461240"/>
            <a:chOff x="4495800" y="1828800"/>
            <a:chExt cx="4267200" cy="3461240"/>
          </a:xfrm>
        </p:grpSpPr>
        <p:grpSp>
          <p:nvGrpSpPr>
            <p:cNvPr id="14" name="Group 13"/>
            <p:cNvGrpSpPr/>
            <p:nvPr/>
          </p:nvGrpSpPr>
          <p:grpSpPr>
            <a:xfrm>
              <a:off x="4495800" y="1828800"/>
              <a:ext cx="4267200" cy="3461240"/>
              <a:chOff x="4495800" y="1828800"/>
              <a:chExt cx="4267200" cy="3461240"/>
            </a:xfrm>
          </p:grpSpPr>
          <p:cxnSp>
            <p:nvCxnSpPr>
              <p:cNvPr id="9" name="Curved Connector 8"/>
              <p:cNvCxnSpPr/>
              <p:nvPr/>
            </p:nvCxnSpPr>
            <p:spPr>
              <a:xfrm rot="5400000" flipH="1" flipV="1">
                <a:off x="3679580" y="3559420"/>
                <a:ext cx="2546840" cy="914400"/>
              </a:xfrm>
              <a:prstGeom prst="curvedConnector3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Group 12"/>
              <p:cNvGrpSpPr/>
              <p:nvPr/>
            </p:nvGrpSpPr>
            <p:grpSpPr>
              <a:xfrm>
                <a:off x="5221287" y="1828800"/>
                <a:ext cx="3541713" cy="1299654"/>
                <a:chOff x="5221287" y="1828800"/>
                <a:chExt cx="3541713" cy="1299654"/>
              </a:xfrm>
            </p:grpSpPr>
            <p:graphicFrame>
              <p:nvGraphicFramePr>
                <p:cNvPr id="17" name="Object 16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4177987803"/>
                    </p:ext>
                  </p:extLst>
                </p:nvPr>
              </p:nvGraphicFramePr>
              <p:xfrm>
                <a:off x="5221287" y="1828800"/>
                <a:ext cx="3541713" cy="866775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12527" name="Equation" r:id="rId5" imgW="2184120" imgH="533160" progId="Equation.3">
                        <p:embed/>
                      </p:oleObj>
                    </mc:Choice>
                    <mc:Fallback>
                      <p:oleObj name="Equation" r:id="rId5" imgW="2184120" imgH="53316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221287" y="1828800"/>
                              <a:ext cx="3541713" cy="866775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12" name="TextBox 11"/>
                <p:cNvSpPr txBox="1"/>
                <p:nvPr/>
              </p:nvSpPr>
              <p:spPr>
                <a:xfrm>
                  <a:off x="5689410" y="2759122"/>
                  <a:ext cx="294678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 smtClean="0"/>
                    <a:t>3 dimensionless numbers</a:t>
                  </a:r>
                  <a:endParaRPr lang="en-US" sz="1800" dirty="0"/>
                </a:p>
              </p:txBody>
            </p:sp>
          </p:grpSp>
        </p:grpSp>
        <p:sp>
          <p:nvSpPr>
            <p:cNvPr id="24" name="TextBox 23"/>
            <p:cNvSpPr txBox="1"/>
            <p:nvPr/>
          </p:nvSpPr>
          <p:spPr>
            <a:xfrm>
              <a:off x="6324601" y="3288268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f*  ,   b*  ,   q*</a:t>
              </a:r>
              <a:endParaRPr lang="en-US" sz="18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62000" y="6140313"/>
            <a:ext cx="3962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number must be dimensionless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9" name="Left Brace 18"/>
          <p:cNvSpPr/>
          <p:nvPr/>
        </p:nvSpPr>
        <p:spPr>
          <a:xfrm rot="16200000">
            <a:off x="2322436" y="3658694"/>
            <a:ext cx="503745" cy="4648198"/>
          </a:xfrm>
          <a:prstGeom prst="leftBrace">
            <a:avLst>
              <a:gd name="adj1" fmla="val 72582"/>
              <a:gd name="adj2" fmla="val 50000"/>
            </a:avLst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6102825" y="4276299"/>
            <a:ext cx="2666999" cy="1727626"/>
            <a:chOff x="6102825" y="4276299"/>
            <a:chExt cx="2666999" cy="1727626"/>
          </a:xfrm>
        </p:grpSpPr>
        <p:sp>
          <p:nvSpPr>
            <p:cNvPr id="26" name="TextBox 25"/>
            <p:cNvSpPr txBox="1"/>
            <p:nvPr/>
          </p:nvSpPr>
          <p:spPr>
            <a:xfrm>
              <a:off x="6102825" y="4276299"/>
              <a:ext cx="26669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Remark: adding a current I</a:t>
              </a:r>
              <a:r>
                <a:rPr lang="en-US" sz="1600" baseline="-25000" dirty="0" smtClean="0"/>
                <a:t>t</a:t>
              </a:r>
              <a:r>
                <a:rPr lang="en-US" sz="1600" dirty="0" smtClean="0"/>
                <a:t> would lead to an additional dimensionless number.</a:t>
              </a:r>
              <a:endParaRPr lang="en-US" sz="1600" dirty="0"/>
            </a:p>
          </p:txBody>
        </p:sp>
        <p:graphicFrame>
          <p:nvGraphicFramePr>
            <p:cNvPr id="27" name="Object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85473987"/>
                </p:ext>
              </p:extLst>
            </p:nvPr>
          </p:nvGraphicFramePr>
          <p:xfrm>
            <a:off x="6688138" y="5178425"/>
            <a:ext cx="949325" cy="825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528" name="Equation" r:id="rId7" imgW="583920" imgH="507960" progId="Equation.3">
                    <p:embed/>
                  </p:oleObj>
                </mc:Choice>
                <mc:Fallback>
                  <p:oleObj name="Equation" r:id="rId7" imgW="58392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88138" y="5178425"/>
                          <a:ext cx="949325" cy="825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9385802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/>
          </a:bodyPr>
          <a:lstStyle/>
          <a:p>
            <a:r>
              <a:rPr lang="en-US" dirty="0" smtClean="0"/>
              <a:t>Our parameters: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4362654"/>
              </p:ext>
            </p:extLst>
          </p:nvPr>
        </p:nvGraphicFramePr>
        <p:xfrm>
          <a:off x="1098550" y="2452036"/>
          <a:ext cx="1515464" cy="7160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18" name="Equation" r:id="rId3" imgW="825480" imgH="393480" progId="Equation.3">
                  <p:embed/>
                </p:oleObj>
              </mc:Choice>
              <mc:Fallback>
                <p:oleObj name="Equation" r:id="rId3" imgW="825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8550" y="2452036"/>
                        <a:ext cx="1515464" cy="71609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0555061"/>
              </p:ext>
            </p:extLst>
          </p:nvPr>
        </p:nvGraphicFramePr>
        <p:xfrm>
          <a:off x="4063227" y="2362200"/>
          <a:ext cx="1423173" cy="7439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19" name="Equation" r:id="rId5" imgW="837836" imgH="444307" progId="Equation.3">
                  <p:embed/>
                </p:oleObj>
              </mc:Choice>
              <mc:Fallback>
                <p:oleObj name="Equation" r:id="rId5" imgW="837836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3227" y="2362200"/>
                        <a:ext cx="1423173" cy="7439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191380" y="2503334"/>
            <a:ext cx="841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16736" y="2554069"/>
            <a:ext cx="899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897777" y="2169467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k</a:t>
            </a:r>
            <a:r>
              <a:rPr lang="en-US" dirty="0" smtClean="0"/>
              <a:t>, </a:t>
            </a:r>
            <a:r>
              <a:rPr lang="el-GR" dirty="0" smtClean="0">
                <a:solidFill>
                  <a:srgbClr val="FF0000"/>
                </a:solidFill>
              </a:rPr>
              <a:t>φ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67601" y="2215633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5 variables</a:t>
            </a:r>
          </a:p>
          <a:p>
            <a:r>
              <a:rPr lang="en-US" sz="1800" dirty="0">
                <a:solidFill>
                  <a:srgbClr val="FF0000"/>
                </a:solidFill>
              </a:rPr>
              <a:t>i</a:t>
            </a:r>
            <a:r>
              <a:rPr lang="en-US" sz="1800" dirty="0" smtClean="0">
                <a:solidFill>
                  <a:srgbClr val="FF0000"/>
                </a:solidFill>
              </a:rPr>
              <a:t>nstead of 7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4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88383" y="3669268"/>
            <a:ext cx="8426551" cy="2198132"/>
            <a:chOff x="288383" y="3168134"/>
            <a:chExt cx="8426551" cy="2198132"/>
          </a:xfrm>
        </p:grpSpPr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838652362"/>
                </p:ext>
              </p:extLst>
            </p:nvPr>
          </p:nvGraphicFramePr>
          <p:xfrm>
            <a:off x="6070181" y="4722420"/>
            <a:ext cx="1168819" cy="4115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20" name="Equation" r:id="rId7" imgW="672808" imgH="241195" progId="Equation.3">
                    <p:embed/>
                  </p:oleObj>
                </mc:Choice>
                <mc:Fallback>
                  <p:oleObj name="Equation" r:id="rId7" imgW="672808" imgH="241195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70181" y="4722420"/>
                          <a:ext cx="1168819" cy="41155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Box 23"/>
            <p:cNvSpPr txBox="1"/>
            <p:nvPr/>
          </p:nvSpPr>
          <p:spPr>
            <a:xfrm>
              <a:off x="5308181" y="4722419"/>
              <a:ext cx="10138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with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8383" y="3168134"/>
              <a:ext cx="842655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Those parameters can be called invariants since the reduced losses </a:t>
              </a:r>
              <a:r>
                <a:rPr lang="en-US" i="1" dirty="0" smtClean="0"/>
                <a:t>q</a:t>
              </a:r>
              <a:r>
                <a:rPr lang="en-US" dirty="0" smtClean="0"/>
                <a:t> do not change if they do not change.</a:t>
              </a:r>
              <a:endParaRPr lang="en-US" dirty="0"/>
            </a:p>
          </p:txBody>
        </p:sp>
        <p:graphicFrame>
          <p:nvGraphicFramePr>
            <p:cNvPr id="32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69267592"/>
                </p:ext>
              </p:extLst>
            </p:nvPr>
          </p:nvGraphicFramePr>
          <p:xfrm>
            <a:off x="1227138" y="4648716"/>
            <a:ext cx="898525" cy="717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21" name="Equation" r:id="rId9" imgW="533160" imgH="431640" progId="Equation.3">
                    <p:embed/>
                  </p:oleObj>
                </mc:Choice>
                <mc:Fallback>
                  <p:oleObj name="Equation" r:id="rId9" imgW="53316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27138" y="4648716"/>
                          <a:ext cx="898525" cy="71755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316736" y="4018002"/>
              <a:ext cx="229727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Reduced losses:</a:t>
              </a:r>
              <a:endParaRPr lang="en-US" dirty="0"/>
            </a:p>
          </p:txBody>
        </p:sp>
        <p:graphicFrame>
          <p:nvGraphicFramePr>
            <p:cNvPr id="35" name="Object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75280951"/>
                </p:ext>
              </p:extLst>
            </p:nvPr>
          </p:nvGraphicFramePr>
          <p:xfrm>
            <a:off x="2945981" y="4746625"/>
            <a:ext cx="2192337" cy="434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22" name="Equation" r:id="rId11" imgW="1307880" imgH="266400" progId="Equation.3">
                    <p:embed/>
                  </p:oleObj>
                </mc:Choice>
                <mc:Fallback>
                  <p:oleObj name="Equation" r:id="rId11" imgW="1307880" imgH="266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45981" y="4746625"/>
                          <a:ext cx="2192337" cy="4349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TextBox 35"/>
            <p:cNvSpPr txBox="1"/>
            <p:nvPr/>
          </p:nvSpPr>
          <p:spPr>
            <a:xfrm>
              <a:off x="2107781" y="4736068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with</a:t>
              </a:r>
              <a:endParaRPr lang="en-US" dirty="0"/>
            </a:p>
          </p:txBody>
        </p:sp>
      </p:grpSp>
      <p:sp>
        <p:nvSpPr>
          <p:cNvPr id="3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Dimensional </a:t>
            </a:r>
            <a:r>
              <a:rPr lang="en-US" dirty="0"/>
              <a:t>Analysis </a:t>
            </a:r>
            <a:r>
              <a:rPr lang="en-US" dirty="0" smtClean="0"/>
              <a:t>(2/2</a:t>
            </a:r>
            <a:r>
              <a:rPr lang="en-US" dirty="0"/>
              <a:t>)</a:t>
            </a:r>
          </a:p>
        </p:txBody>
      </p:sp>
      <p:sp>
        <p:nvSpPr>
          <p:cNvPr id="3" name="Oval 2"/>
          <p:cNvSpPr/>
          <p:nvPr/>
        </p:nvSpPr>
        <p:spPr>
          <a:xfrm>
            <a:off x="0" y="1524000"/>
            <a:ext cx="2971800" cy="1752600"/>
          </a:xfrm>
          <a:prstGeom prst="ellipse">
            <a:avLst/>
          </a:prstGeom>
          <a:ln w="15875">
            <a:solidFill>
              <a:srgbClr val="C0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080984" y="1664121"/>
            <a:ext cx="2787976" cy="1598831"/>
          </a:xfrm>
          <a:prstGeom prst="ellipse">
            <a:avLst/>
          </a:prstGeom>
          <a:ln w="15875">
            <a:solidFill>
              <a:srgbClr val="0070C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62000" y="1706563"/>
            <a:ext cx="995363" cy="706437"/>
            <a:chOff x="762000" y="1706563"/>
            <a:chExt cx="995363" cy="706437"/>
          </a:xfrm>
        </p:grpSpPr>
        <p:graphicFrame>
          <p:nvGraphicFramePr>
            <p:cNvPr id="13" name="Object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16587363"/>
                </p:ext>
              </p:extLst>
            </p:nvPr>
          </p:nvGraphicFramePr>
          <p:xfrm>
            <a:off x="1173163" y="1706563"/>
            <a:ext cx="584200" cy="706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23" name="Equation" r:id="rId13" imgW="368280" imgH="444240" progId="Equation.3">
                    <p:embed/>
                  </p:oleObj>
                </mc:Choice>
                <mc:Fallback>
                  <p:oleObj name="Equation" r:id="rId13" imgW="368280" imgH="4442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73163" y="1706563"/>
                          <a:ext cx="584200" cy="706437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>
              <a:off x="762000" y="1739099"/>
              <a:ext cx="838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FF0000"/>
                  </a:solidFill>
                </a:rPr>
                <a:t>b*</a:t>
              </a:r>
              <a:endParaRPr lang="en-US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505200" y="1703388"/>
            <a:ext cx="844550" cy="676275"/>
            <a:chOff x="3505200" y="1703388"/>
            <a:chExt cx="844550" cy="676275"/>
          </a:xfrm>
        </p:grpSpPr>
        <p:graphicFrame>
          <p:nvGraphicFramePr>
            <p:cNvPr id="21" name="Object 2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634054"/>
                </p:ext>
              </p:extLst>
            </p:nvPr>
          </p:nvGraphicFramePr>
          <p:xfrm>
            <a:off x="3829050" y="1703388"/>
            <a:ext cx="520700" cy="676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824" name="Equation" r:id="rId15" imgW="330120" imgH="431640" progId="Equation.3">
                    <p:embed/>
                  </p:oleObj>
                </mc:Choice>
                <mc:Fallback>
                  <p:oleObj name="Equation" r:id="rId15" imgW="330120" imgH="43164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29050" y="1703388"/>
                          <a:ext cx="520700" cy="6762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" name="TextBox 36"/>
            <p:cNvSpPr txBox="1"/>
            <p:nvPr/>
          </p:nvSpPr>
          <p:spPr>
            <a:xfrm>
              <a:off x="3505200" y="1752600"/>
              <a:ext cx="838200" cy="4572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solidFill>
                    <a:srgbClr val="FF0000"/>
                  </a:solidFill>
                </a:rPr>
                <a:t>f*</a:t>
              </a:r>
              <a:endParaRPr lang="en-US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64188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Alternating field losses – SL (1/5)</a:t>
            </a:r>
            <a:endParaRPr lang="en-US" dirty="0"/>
          </a:p>
        </p:txBody>
      </p:sp>
      <p:pic>
        <p:nvPicPr>
          <p:cNvPr id="26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350" y="1542851"/>
            <a:ext cx="5918200" cy="4438649"/>
          </a:xfrm>
        </p:spPr>
      </p:pic>
      <p:sp>
        <p:nvSpPr>
          <p:cNvPr id="27" name="TextBox 26"/>
          <p:cNvSpPr txBox="1"/>
          <p:nvPr/>
        </p:nvSpPr>
        <p:spPr>
          <a:xfrm>
            <a:off x="685800" y="2286000"/>
            <a:ext cx="106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b*</a:t>
            </a:r>
          </a:p>
          <a:p>
            <a:r>
              <a:rPr lang="en-US" dirty="0" smtClean="0"/>
              <a:t>f*</a:t>
            </a:r>
          </a:p>
          <a:p>
            <a:r>
              <a:rPr lang="en-US" dirty="0" smtClean="0"/>
              <a:t>k=0</a:t>
            </a:r>
          </a:p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4732946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Alternating field losses – SL (1/5)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7799" y="931602"/>
            <a:ext cx="17557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 = 20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77799" y="1639488"/>
            <a:ext cx="3562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q*</a:t>
            </a:r>
            <a:r>
              <a:rPr lang="en-US" sz="2000" dirty="0" smtClean="0"/>
              <a:t> versus </a:t>
            </a:r>
            <a:r>
              <a:rPr lang="en-US" sz="2000" b="1" dirty="0" smtClean="0"/>
              <a:t>f*</a:t>
            </a:r>
            <a:r>
              <a:rPr lang="en-US" sz="2000" dirty="0" smtClean="0"/>
              <a:t> for various </a:t>
            </a:r>
            <a:r>
              <a:rPr lang="en-US" sz="2000" b="1" dirty="0" smtClean="0"/>
              <a:t>b*</a:t>
            </a:r>
            <a:endParaRPr lang="en-US" sz="2000" b="1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381000" y="2362200"/>
            <a:ext cx="24485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need to </a:t>
            </a:r>
            <a:r>
              <a:rPr lang="en-US" dirty="0" smtClean="0">
                <a:solidFill>
                  <a:srgbClr val="FF0000"/>
                </a:solidFill>
              </a:rPr>
              <a:t>reorder the charts</a:t>
            </a:r>
            <a:r>
              <a:rPr lang="en-US" dirty="0" smtClean="0"/>
              <a:t> to explain the </a:t>
            </a:r>
            <a:r>
              <a:rPr lang="en-US" dirty="0" smtClean="0">
                <a:solidFill>
                  <a:srgbClr val="FF0000"/>
                </a:solidFill>
              </a:rPr>
              <a:t>thought process </a:t>
            </a:r>
            <a:r>
              <a:rPr lang="en-US" dirty="0" smtClean="0"/>
              <a:t>which led to a semi-analytical formula for AC losses under alternating field or rotating field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3103562" y="1300934"/>
            <a:ext cx="2839708" cy="1749833"/>
            <a:chOff x="3103562" y="1300934"/>
            <a:chExt cx="2839708" cy="1749833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3562" y="1300934"/>
              <a:ext cx="2839708" cy="1749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127500" y="1326334"/>
              <a:ext cx="9906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b* = 20</a:t>
              </a:r>
              <a:endParaRPr lang="en-US" sz="16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105149" y="3126967"/>
            <a:ext cx="2838451" cy="1749833"/>
            <a:chOff x="3105149" y="3126967"/>
            <a:chExt cx="2838451" cy="1749833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49" y="3126967"/>
              <a:ext cx="2838451" cy="1749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191000" y="3149600"/>
              <a:ext cx="9906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b* = 10</a:t>
              </a:r>
              <a:endParaRPr lang="en-US" sz="16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105149" y="4960937"/>
            <a:ext cx="2838451" cy="1749833"/>
            <a:chOff x="3105149" y="4960937"/>
            <a:chExt cx="2838451" cy="1749833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5149" y="4960937"/>
              <a:ext cx="2838451" cy="1749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4191000" y="5020846"/>
              <a:ext cx="9906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b* = 2</a:t>
              </a:r>
              <a:endParaRPr lang="en-US" sz="16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153149" y="1300934"/>
            <a:ext cx="2838451" cy="1749833"/>
            <a:chOff x="6153149" y="1300934"/>
            <a:chExt cx="2838451" cy="1749833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3149" y="1300934"/>
              <a:ext cx="2838451" cy="1749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289800" y="1333500"/>
              <a:ext cx="9906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b* = 1</a:t>
              </a:r>
              <a:endParaRPr lang="en-US" sz="160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153148" y="3126967"/>
            <a:ext cx="2838451" cy="1749833"/>
            <a:chOff x="6153148" y="3126967"/>
            <a:chExt cx="2838451" cy="1749833"/>
          </a:xfrm>
        </p:grpSpPr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3148" y="3126967"/>
              <a:ext cx="2838451" cy="17498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7239000" y="3166646"/>
              <a:ext cx="9906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b* = 0.5</a:t>
              </a:r>
              <a:endParaRPr lang="en-US" sz="16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134098" y="4960938"/>
            <a:ext cx="2838451" cy="1751090"/>
            <a:chOff x="6134098" y="4960938"/>
            <a:chExt cx="2838451" cy="1751090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34098" y="4960938"/>
              <a:ext cx="2838451" cy="17510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7200900" y="5008146"/>
              <a:ext cx="99060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b* = 0.25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73183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Alternating field losses – SL </a:t>
            </a:r>
            <a:r>
              <a:rPr lang="en-US" dirty="0" smtClean="0"/>
              <a:t>(2/5)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0" y="769647"/>
            <a:ext cx="9658349" cy="2259385"/>
            <a:chOff x="0" y="769647"/>
            <a:chExt cx="9658349" cy="225938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990600"/>
              <a:ext cx="9658349" cy="2038432"/>
              <a:chOff x="0" y="990600"/>
              <a:chExt cx="9658349" cy="2038432"/>
            </a:xfrm>
          </p:grpSpPr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007318"/>
                <a:ext cx="1658083" cy="10217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7" name="Picture 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0200" y="1576850"/>
                <a:ext cx="1657349" cy="10217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0400" y="1245318"/>
                <a:ext cx="1657349" cy="10217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6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0600" y="990600"/>
                <a:ext cx="1657349" cy="10217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7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19851" y="1092918"/>
                <a:ext cx="1657349" cy="102171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01000" y="1352632"/>
                <a:ext cx="1657349" cy="102244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0" name="TextBox 19"/>
            <p:cNvSpPr txBox="1"/>
            <p:nvPr/>
          </p:nvSpPr>
          <p:spPr>
            <a:xfrm>
              <a:off x="177799" y="931602"/>
              <a:ext cx="17557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dirty="0" smtClean="0"/>
                <a:t>n = 20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95641" y="1778142"/>
              <a:ext cx="10668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b* = 20</a:t>
              </a:r>
              <a:endParaRPr lang="en-US" sz="2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895474" y="1389495"/>
              <a:ext cx="10668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b* = 10</a:t>
              </a:r>
              <a:endParaRPr lang="en-US" sz="2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582554" y="1023752"/>
              <a:ext cx="10668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b* = 2</a:t>
              </a:r>
              <a:endParaRPr lang="en-US" sz="2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175105" y="769647"/>
              <a:ext cx="10668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b* = 1</a:t>
              </a:r>
              <a:endParaRPr lang="en-US" sz="20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934200" y="890955"/>
              <a:ext cx="10668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b* = 0.5</a:t>
              </a:r>
              <a:endParaRPr lang="en-US" sz="2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001000" y="1111190"/>
              <a:ext cx="135254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b* = 0.25</a:t>
              </a:r>
              <a:endParaRPr lang="en-US" sz="2000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71450" y="1250860"/>
            <a:ext cx="9124950" cy="1804604"/>
            <a:chOff x="171450" y="1250860"/>
            <a:chExt cx="9124950" cy="1804604"/>
          </a:xfrm>
        </p:grpSpPr>
        <p:sp>
          <p:nvSpPr>
            <p:cNvPr id="12" name="Freeform 11"/>
            <p:cNvSpPr/>
            <p:nvPr/>
          </p:nvSpPr>
          <p:spPr>
            <a:xfrm>
              <a:off x="171450" y="1250860"/>
              <a:ext cx="9124950" cy="1435272"/>
            </a:xfrm>
            <a:custGeom>
              <a:avLst/>
              <a:gdLst>
                <a:gd name="connsiteX0" fmla="*/ 0 w 9124950"/>
                <a:gd name="connsiteY0" fmla="*/ 1435272 h 1435272"/>
                <a:gd name="connsiteX1" fmla="*/ 3695700 w 9124950"/>
                <a:gd name="connsiteY1" fmla="*/ 444672 h 1435272"/>
                <a:gd name="connsiteX2" fmla="*/ 5734050 w 9124950"/>
                <a:gd name="connsiteY2" fmla="*/ 6522 h 1435272"/>
                <a:gd name="connsiteX3" fmla="*/ 7258050 w 9124950"/>
                <a:gd name="connsiteY3" fmla="*/ 216072 h 1435272"/>
                <a:gd name="connsiteX4" fmla="*/ 9124950 w 9124950"/>
                <a:gd name="connsiteY4" fmla="*/ 673272 h 1435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24950" h="1435272">
                  <a:moveTo>
                    <a:pt x="0" y="1435272"/>
                  </a:moveTo>
                  <a:lnTo>
                    <a:pt x="3695700" y="444672"/>
                  </a:lnTo>
                  <a:cubicBezTo>
                    <a:pt x="4651375" y="206547"/>
                    <a:pt x="5140325" y="44622"/>
                    <a:pt x="5734050" y="6522"/>
                  </a:cubicBezTo>
                  <a:cubicBezTo>
                    <a:pt x="6327775" y="-31578"/>
                    <a:pt x="6692900" y="104947"/>
                    <a:pt x="7258050" y="216072"/>
                  </a:cubicBezTo>
                  <a:cubicBezTo>
                    <a:pt x="7823200" y="327197"/>
                    <a:pt x="8474075" y="500234"/>
                    <a:pt x="9124950" y="673272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98792" y="2316800"/>
              <a:ext cx="301942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/>
                <a:t>A curve seems to be revealed.</a:t>
              </a:r>
            </a:p>
            <a:p>
              <a:endParaRPr lang="en-US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56308" y="3200400"/>
            <a:ext cx="8819284" cy="3200401"/>
            <a:chOff x="256308" y="3200400"/>
            <a:chExt cx="8819284" cy="3200401"/>
          </a:xfrm>
        </p:grpSpPr>
        <p:grpSp>
          <p:nvGrpSpPr>
            <p:cNvPr id="13" name="Group 12"/>
            <p:cNvGrpSpPr/>
            <p:nvPr/>
          </p:nvGrpSpPr>
          <p:grpSpPr>
            <a:xfrm>
              <a:off x="256308" y="3200400"/>
              <a:ext cx="8819284" cy="3174770"/>
              <a:chOff x="380999" y="3429000"/>
              <a:chExt cx="8819284" cy="317477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380999" y="3429000"/>
                <a:ext cx="8819284" cy="3174770"/>
                <a:chOff x="380999" y="3429000"/>
                <a:chExt cx="8819284" cy="3174770"/>
              </a:xfrm>
            </p:grpSpPr>
            <p:sp>
              <p:nvSpPr>
                <p:cNvPr id="16" name="TextBox 15"/>
                <p:cNvSpPr txBox="1"/>
                <p:nvPr/>
              </p:nvSpPr>
              <p:spPr>
                <a:xfrm>
                  <a:off x="380999" y="3429000"/>
                  <a:ext cx="8811492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800" dirty="0" smtClean="0">
                      <a:sym typeface="Symbol"/>
                    </a:rPr>
                    <a:t></a:t>
                  </a:r>
                  <a:r>
                    <a:rPr lang="en-US" sz="1800" dirty="0" smtClean="0"/>
                    <a:t>We try to scale the ordinate to get reduced </a:t>
                  </a:r>
                  <a:r>
                    <a:rPr lang="en-US" sz="1800" dirty="0" smtClean="0"/>
                    <a:t>losses </a:t>
                  </a:r>
                  <a:r>
                    <a:rPr lang="en-US" sz="1800" dirty="0" smtClean="0"/>
                    <a:t>values in the same order of magnitude, </a:t>
                  </a:r>
                  <a:r>
                    <a:rPr lang="en-US" sz="1800" dirty="0" smtClean="0">
                      <a:sym typeface="Symbol"/>
                    </a:rPr>
                    <a:t>to do so we divide q* by b*</a:t>
                  </a:r>
                  <a:r>
                    <a:rPr lang="en-US" sz="1800" baseline="30000" dirty="0" smtClean="0">
                      <a:sym typeface="Symbol"/>
                    </a:rPr>
                    <a:t>2</a:t>
                  </a:r>
                  <a:endParaRPr lang="en-US" sz="1800" baseline="30000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4628283" y="5280331"/>
                  <a:ext cx="4572000" cy="13234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ym typeface="Symbol"/>
                    </a:rPr>
                    <a:t> </a:t>
                  </a:r>
                  <a:r>
                    <a:rPr lang="en-US" sz="2000" dirty="0" smtClean="0"/>
                    <a:t>Then we try to adjust the abscissa values for each values of b* so as to create a curve with all the dots looking like the black curve above.</a:t>
                  </a: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4628283" y="4267200"/>
                <a:ext cx="425940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 smtClean="0"/>
                  <a:t>q*/b*</a:t>
                </a:r>
                <a:r>
                  <a:rPr lang="en-US" sz="2000" b="1" baseline="30000" dirty="0" smtClean="0"/>
                  <a:t>2</a:t>
                </a:r>
                <a:r>
                  <a:rPr lang="en-US" sz="2000" dirty="0" smtClean="0"/>
                  <a:t> versus </a:t>
                </a:r>
                <a:r>
                  <a:rPr lang="en-US" sz="2000" b="1" dirty="0" smtClean="0"/>
                  <a:t>f*</a:t>
                </a:r>
                <a:r>
                  <a:rPr lang="en-US" sz="2000" b="1" baseline="-25000" dirty="0" smtClean="0"/>
                  <a:t> </a:t>
                </a:r>
                <a:r>
                  <a:rPr lang="en-US" sz="2000" dirty="0"/>
                  <a:t>for </a:t>
                </a:r>
                <a:r>
                  <a:rPr lang="en-US" sz="2000" dirty="0" smtClean="0"/>
                  <a:t>multiple </a:t>
                </a:r>
                <a:r>
                  <a:rPr lang="en-US" sz="2000" b="1" dirty="0" smtClean="0"/>
                  <a:t>b*</a:t>
                </a:r>
              </a:p>
              <a:p>
                <a:r>
                  <a:rPr lang="en-US" sz="2000" b="1" dirty="0" smtClean="0"/>
                  <a:t> (</a:t>
                </a:r>
                <a:r>
                  <a:rPr lang="en-US" sz="2000" b="1" dirty="0" err="1" smtClean="0"/>
                  <a:t>b</a:t>
                </a:r>
                <a:r>
                  <a:rPr lang="en-US" sz="2000" b="1" baseline="-25000" dirty="0" err="1" smtClean="0"/>
                  <a:t>p</a:t>
                </a:r>
                <a:r>
                  <a:rPr lang="en-US" sz="2000" b="1" dirty="0" smtClean="0"/>
                  <a:t> = b* former notation)</a:t>
                </a:r>
                <a:endParaRPr lang="en-US" sz="2000" b="1" baseline="-25000" dirty="0"/>
              </a:p>
            </p:txBody>
          </p:sp>
        </p:grp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3962400"/>
              <a:ext cx="4118018" cy="2438401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8872747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Alternating field losses </a:t>
            </a:r>
            <a:r>
              <a:rPr lang="en-US" dirty="0" smtClean="0"/>
              <a:t>(n=20) – </a:t>
            </a:r>
            <a:r>
              <a:rPr lang="en-US" dirty="0"/>
              <a:t>SL </a:t>
            </a:r>
            <a:r>
              <a:rPr lang="en-US" dirty="0" smtClean="0"/>
              <a:t>(3/5)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76200"/>
            <a:ext cx="2743200" cy="164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757535"/>
            <a:ext cx="464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we divide the </a:t>
            </a:r>
            <a:r>
              <a:rPr lang="en-US" dirty="0" smtClean="0"/>
              <a:t>abscissa </a:t>
            </a:r>
            <a:r>
              <a:rPr lang="en-US" dirty="0" smtClean="0"/>
              <a:t>by b*</a:t>
            </a:r>
            <a:r>
              <a:rPr lang="en-US" baseline="30000" dirty="0" smtClean="0"/>
              <a:t>2</a:t>
            </a:r>
            <a:r>
              <a:rPr lang="en-US" dirty="0" smtClean="0">
                <a:sym typeface="Symbol"/>
              </a:rPr>
              <a:t> </a:t>
            </a:r>
            <a:r>
              <a:rPr lang="en-US" dirty="0">
                <a:sym typeface="Symbol"/>
              </a:rPr>
              <a:t></a:t>
            </a:r>
            <a:endParaRPr lang="en-US" baseline="30000" dirty="0"/>
          </a:p>
        </p:txBody>
      </p:sp>
      <p:grpSp>
        <p:nvGrpSpPr>
          <p:cNvPr id="6" name="Group 5"/>
          <p:cNvGrpSpPr/>
          <p:nvPr/>
        </p:nvGrpSpPr>
        <p:grpSpPr>
          <a:xfrm>
            <a:off x="419100" y="1752600"/>
            <a:ext cx="8191500" cy="1647822"/>
            <a:chOff x="419100" y="1752600"/>
            <a:chExt cx="8191500" cy="1647822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1752600"/>
              <a:ext cx="2743200" cy="1647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419100" y="2391845"/>
              <a:ext cx="4572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If we divide the </a:t>
              </a:r>
              <a:r>
                <a:rPr lang="en-US" dirty="0" smtClean="0"/>
                <a:t>abscissa </a:t>
              </a:r>
              <a:r>
                <a:rPr lang="en-US" dirty="0" smtClean="0"/>
                <a:t>by b*</a:t>
              </a:r>
              <a:r>
                <a:rPr lang="en-US" baseline="30000" dirty="0" smtClean="0"/>
                <a:t>4</a:t>
              </a:r>
              <a:r>
                <a:rPr lang="en-US" dirty="0" smtClean="0"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</a:t>
              </a:r>
              <a:endParaRPr lang="en-US" baseline="30000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9100" y="3429000"/>
            <a:ext cx="8191500" cy="1647822"/>
            <a:chOff x="419100" y="3429000"/>
            <a:chExt cx="8191500" cy="1647822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3429000"/>
              <a:ext cx="2743200" cy="1647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19100" y="4068245"/>
              <a:ext cx="47625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If we divide the </a:t>
              </a:r>
              <a:r>
                <a:rPr lang="en-US" dirty="0" smtClean="0"/>
                <a:t>abscissa </a:t>
              </a:r>
              <a:r>
                <a:rPr lang="en-US" dirty="0" smtClean="0"/>
                <a:t>by b*</a:t>
              </a:r>
              <a:r>
                <a:rPr lang="en-US" baseline="30000" dirty="0" smtClean="0"/>
                <a:t>10</a:t>
              </a:r>
              <a:r>
                <a:rPr lang="en-US" dirty="0" smtClean="0"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</a:t>
              </a:r>
              <a:endParaRPr lang="en-US" baseline="300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19100" y="5105400"/>
            <a:ext cx="8191500" cy="1647822"/>
            <a:chOff x="419100" y="5105400"/>
            <a:chExt cx="8191500" cy="1647822"/>
          </a:xfrm>
        </p:grpSpPr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5105400"/>
              <a:ext cx="2743200" cy="1647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419100" y="5744645"/>
              <a:ext cx="46101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If we divide the </a:t>
              </a:r>
              <a:r>
                <a:rPr lang="en-US" dirty="0" smtClean="0"/>
                <a:t>abscissa </a:t>
              </a:r>
              <a:r>
                <a:rPr lang="en-US" dirty="0" smtClean="0"/>
                <a:t>by b*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19</a:t>
              </a:r>
              <a:r>
                <a:rPr lang="en-US" dirty="0" smtClean="0"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</a:t>
              </a:r>
              <a:endParaRPr lang="en-US" baseline="30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112680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Alternating field losses </a:t>
            </a:r>
            <a:r>
              <a:rPr lang="en-US" dirty="0"/>
              <a:t>(</a:t>
            </a:r>
            <a:r>
              <a:rPr lang="en-US" dirty="0" smtClean="0"/>
              <a:t>n=10</a:t>
            </a:r>
            <a:r>
              <a:rPr lang="en-US" dirty="0"/>
              <a:t>) – </a:t>
            </a:r>
            <a:r>
              <a:rPr lang="en-US" dirty="0"/>
              <a:t>SL </a:t>
            </a:r>
            <a:r>
              <a:rPr lang="en-US" dirty="0" smtClean="0"/>
              <a:t>(4/5)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838200" y="76201"/>
            <a:ext cx="7772401" cy="1647822"/>
            <a:chOff x="838200" y="76201"/>
            <a:chExt cx="7772401" cy="1647822"/>
          </a:xfrm>
        </p:grpSpPr>
        <p:sp>
          <p:nvSpPr>
            <p:cNvPr id="6" name="TextBox 5"/>
            <p:cNvSpPr txBox="1"/>
            <p:nvPr/>
          </p:nvSpPr>
          <p:spPr>
            <a:xfrm>
              <a:off x="838200" y="715445"/>
              <a:ext cx="4495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If we divide the </a:t>
              </a:r>
              <a:r>
                <a:rPr lang="en-US" dirty="0" smtClean="0"/>
                <a:t>abscissa </a:t>
              </a:r>
              <a:r>
                <a:rPr lang="en-US" dirty="0" smtClean="0"/>
                <a:t>by b*</a:t>
              </a:r>
              <a:r>
                <a:rPr lang="en-US" baseline="30000" dirty="0" smtClean="0"/>
                <a:t>2</a:t>
              </a:r>
              <a:r>
                <a:rPr lang="en-US" dirty="0" smtClean="0"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</a:t>
              </a:r>
              <a:endParaRPr lang="en-US" baseline="30000" dirty="0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76201"/>
              <a:ext cx="2743201" cy="1647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838200" y="1752600"/>
            <a:ext cx="7772401" cy="1647822"/>
            <a:chOff x="838200" y="1752600"/>
            <a:chExt cx="7772401" cy="1647822"/>
          </a:xfrm>
        </p:grpSpPr>
        <p:sp>
          <p:nvSpPr>
            <p:cNvPr id="9" name="TextBox 8"/>
            <p:cNvSpPr txBox="1"/>
            <p:nvPr/>
          </p:nvSpPr>
          <p:spPr>
            <a:xfrm>
              <a:off x="838200" y="2391845"/>
              <a:ext cx="4495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If we divide the </a:t>
              </a:r>
              <a:r>
                <a:rPr lang="en-US" dirty="0" smtClean="0"/>
                <a:t>abscissa </a:t>
              </a:r>
              <a:r>
                <a:rPr lang="en-US" dirty="0" smtClean="0"/>
                <a:t>by b*</a:t>
              </a:r>
              <a:r>
                <a:rPr lang="en-US" baseline="30000" dirty="0" smtClean="0"/>
                <a:t>4</a:t>
              </a:r>
              <a:r>
                <a:rPr lang="en-US" dirty="0" smtClean="0"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</a:t>
              </a:r>
              <a:endParaRPr lang="en-US" baseline="30000" dirty="0"/>
            </a:p>
          </p:txBody>
        </p:sp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7400" y="1752600"/>
              <a:ext cx="2743201" cy="16478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838200" y="3429000"/>
            <a:ext cx="7772400" cy="1650873"/>
            <a:chOff x="838200" y="3429000"/>
            <a:chExt cx="7772400" cy="1650873"/>
          </a:xfrm>
        </p:grpSpPr>
        <p:sp>
          <p:nvSpPr>
            <p:cNvPr id="12" name="TextBox 11"/>
            <p:cNvSpPr txBox="1"/>
            <p:nvPr/>
          </p:nvSpPr>
          <p:spPr>
            <a:xfrm>
              <a:off x="838200" y="4068245"/>
              <a:ext cx="4495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If we divide the </a:t>
              </a:r>
              <a:r>
                <a:rPr lang="en-US" dirty="0" smtClean="0"/>
                <a:t>abscissa </a:t>
              </a:r>
              <a:r>
                <a:rPr lang="en-US" dirty="0" smtClean="0"/>
                <a:t>by b*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9</a:t>
              </a:r>
              <a:r>
                <a:rPr lang="en-US" dirty="0" smtClean="0">
                  <a:sym typeface="Symbol"/>
                </a:rPr>
                <a:t> </a:t>
              </a:r>
              <a:r>
                <a:rPr lang="en-US" dirty="0">
                  <a:sym typeface="Symbol"/>
                </a:rPr>
                <a:t></a:t>
              </a:r>
              <a:endParaRPr lang="en-US" baseline="30000" dirty="0"/>
            </a:p>
          </p:txBody>
        </p:sp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2320" y="3429000"/>
              <a:ext cx="2748280" cy="16508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107413" y="4855824"/>
            <a:ext cx="8960387" cy="1773576"/>
            <a:chOff x="107413" y="4924821"/>
            <a:chExt cx="8960387" cy="1773576"/>
          </a:xfrm>
        </p:grpSpPr>
        <p:sp>
          <p:nvSpPr>
            <p:cNvPr id="16" name="TextBox 15"/>
            <p:cNvSpPr txBox="1"/>
            <p:nvPr/>
          </p:nvSpPr>
          <p:spPr>
            <a:xfrm>
              <a:off x="107413" y="4924821"/>
              <a:ext cx="5792470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We did the same for n = 2, n= 3, n = 5, n = 40, n = 50</a:t>
              </a:r>
            </a:p>
            <a:p>
              <a:endParaRPr lang="en-US" sz="1800" dirty="0" smtClean="0"/>
            </a:p>
            <a:p>
              <a:r>
                <a:rPr lang="en-US" sz="1800" dirty="0" smtClean="0"/>
                <a:t>Dividing </a:t>
              </a:r>
              <a:r>
                <a:rPr lang="en-US" sz="1800" dirty="0" smtClean="0"/>
                <a:t>by b*</a:t>
              </a:r>
              <a:r>
                <a:rPr lang="en-US" sz="1800" baseline="30000" dirty="0" smtClean="0"/>
                <a:t>n-1 </a:t>
              </a:r>
              <a:r>
                <a:rPr lang="en-US" sz="1800" dirty="0" smtClean="0"/>
                <a:t> aligns </a:t>
              </a:r>
              <a:r>
                <a:rPr lang="en-US" sz="1800" dirty="0" smtClean="0"/>
                <a:t>the </a:t>
              </a:r>
              <a:r>
                <a:rPr lang="en-US" sz="1800" dirty="0" smtClean="0"/>
                <a:t>data points. </a:t>
              </a:r>
              <a:r>
                <a:rPr lang="en-US" sz="1800" dirty="0" smtClean="0"/>
                <a:t>Instead of an </a:t>
              </a:r>
              <a:r>
                <a:rPr lang="en-US" sz="1800" dirty="0" smtClean="0"/>
                <a:t>abscissa </a:t>
              </a:r>
              <a:r>
                <a:rPr lang="en-US" sz="1800" dirty="0" smtClean="0"/>
                <a:t>f*/b*</a:t>
              </a:r>
              <a:r>
                <a:rPr lang="en-US" sz="1800" baseline="30000" dirty="0" smtClean="0"/>
                <a:t>n-1 </a:t>
              </a:r>
              <a:r>
                <a:rPr lang="en-US" sz="1800" dirty="0" smtClean="0"/>
                <a:t>we can use (f*/b*</a:t>
              </a:r>
              <a:r>
                <a:rPr lang="en-US" sz="1800" baseline="30000" dirty="0" smtClean="0"/>
                <a:t>n-1</a:t>
              </a:r>
              <a:r>
                <a:rPr lang="en-US" sz="1800" dirty="0" smtClean="0"/>
                <a:t>)</a:t>
              </a:r>
              <a:r>
                <a:rPr lang="en-US" sz="1800" baseline="30000" dirty="0" smtClean="0">
                  <a:sym typeface="Wingdings"/>
                </a:rPr>
                <a:t>1/n</a:t>
              </a:r>
              <a:endParaRPr lang="en-US" sz="1800" dirty="0" smtClean="0"/>
            </a:p>
            <a:p>
              <a:r>
                <a:rPr lang="en-US" sz="1800" dirty="0" smtClean="0"/>
                <a:t>to </a:t>
              </a:r>
              <a:r>
                <a:rPr lang="en-US" sz="1800" dirty="0" smtClean="0"/>
                <a:t>match </a:t>
              </a:r>
              <a:r>
                <a:rPr lang="en-US" sz="1800" dirty="0" smtClean="0">
                  <a:solidFill>
                    <a:srgbClr val="FF0000"/>
                  </a:solidFill>
                </a:rPr>
                <a:t>C</a:t>
              </a:r>
              <a:r>
                <a:rPr lang="en-US" sz="1800" dirty="0" smtClean="0"/>
                <a:t>ritical </a:t>
              </a:r>
              <a:r>
                <a:rPr lang="en-US" sz="1800" dirty="0" smtClean="0">
                  <a:solidFill>
                    <a:srgbClr val="FF0000"/>
                  </a:solidFill>
                </a:rPr>
                <a:t>S</a:t>
              </a:r>
              <a:r>
                <a:rPr lang="en-US" sz="1800" dirty="0" smtClean="0"/>
                <a:t>tate </a:t>
              </a:r>
              <a:r>
                <a:rPr lang="en-US" sz="1800" dirty="0" smtClean="0">
                  <a:solidFill>
                    <a:srgbClr val="FF0000"/>
                  </a:solidFill>
                </a:rPr>
                <a:t>M</a:t>
              </a:r>
              <a:r>
                <a:rPr lang="en-US" sz="1800" dirty="0" smtClean="0"/>
                <a:t>odel (</a:t>
              </a:r>
              <a:r>
                <a:rPr lang="en-US" sz="1800" dirty="0" smtClean="0">
                  <a:solidFill>
                    <a:srgbClr val="FF0000"/>
                  </a:solidFill>
                </a:rPr>
                <a:t>i.e. no frequency dependency when n</a:t>
              </a:r>
              <a:r>
                <a:rPr lang="en-US" sz="1800" dirty="0" smtClean="0">
                  <a:solidFill>
                    <a:srgbClr val="FF0000"/>
                  </a:solidFill>
                  <a:sym typeface="Symbol"/>
                </a:rPr>
                <a:t></a:t>
              </a:r>
              <a:r>
                <a:rPr lang="en-US" sz="1800" dirty="0" smtClean="0"/>
                <a:t>).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5638800" y="5029200"/>
              <a:ext cx="3429000" cy="1669197"/>
              <a:chOff x="5867400" y="5029200"/>
              <a:chExt cx="3429000" cy="1669197"/>
            </a:xfrm>
          </p:grpSpPr>
          <p:cxnSp>
            <p:nvCxnSpPr>
              <p:cNvPr id="18" name="Straight Arrow Connector 17"/>
              <p:cNvCxnSpPr/>
              <p:nvPr/>
            </p:nvCxnSpPr>
            <p:spPr>
              <a:xfrm flipV="1">
                <a:off x="6477000" y="5257800"/>
                <a:ext cx="0" cy="143314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5867400" y="6679147"/>
                <a:ext cx="25146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8153400" y="5867400"/>
                <a:ext cx="1143000" cy="830997"/>
                <a:chOff x="8153400" y="5867400"/>
                <a:chExt cx="1143000" cy="830997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8153400" y="6236732"/>
                  <a:ext cx="11430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b*</a:t>
                  </a:r>
                  <a:r>
                    <a:rPr lang="en-US" baseline="30000" dirty="0" smtClean="0"/>
                    <a:t>(n-1)/n</a:t>
                  </a:r>
                  <a:endParaRPr lang="en-US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8274385" y="5867400"/>
                  <a:ext cx="76454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f*</a:t>
                  </a:r>
                  <a:r>
                    <a:rPr lang="en-US" baseline="30000" dirty="0" smtClean="0"/>
                    <a:t>1/n</a:t>
                  </a:r>
                  <a:endParaRPr lang="en-US" baseline="30000" dirty="0"/>
                </a:p>
              </p:txBody>
            </p: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8460740" y="6267212"/>
                  <a:ext cx="304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1" name="Group 20"/>
              <p:cNvGrpSpPr/>
              <p:nvPr/>
            </p:nvGrpSpPr>
            <p:grpSpPr>
              <a:xfrm>
                <a:off x="5867400" y="5029200"/>
                <a:ext cx="635000" cy="886430"/>
                <a:chOff x="5867400" y="5029200"/>
                <a:chExt cx="635000" cy="886430"/>
              </a:xfrm>
            </p:grpSpPr>
            <p:sp>
              <p:nvSpPr>
                <p:cNvPr id="22" name="TextBox 21"/>
                <p:cNvSpPr txBox="1"/>
                <p:nvPr/>
              </p:nvSpPr>
              <p:spPr>
                <a:xfrm>
                  <a:off x="5930901" y="5029200"/>
                  <a:ext cx="57149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q</a:t>
                  </a:r>
                  <a:endParaRPr lang="en-US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5867400" y="5453965"/>
                  <a:ext cx="6350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b*</a:t>
                  </a:r>
                  <a:r>
                    <a:rPr lang="en-US" baseline="30000" dirty="0" smtClean="0"/>
                    <a:t>2</a:t>
                  </a:r>
                  <a:endParaRPr lang="en-US" dirty="0"/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5944869" y="5479812"/>
                  <a:ext cx="3048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8700918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48389" y="766785"/>
            <a:ext cx="4010727" cy="851139"/>
          </a:xfrm>
        </p:spPr>
        <p:txBody>
          <a:bodyPr/>
          <a:lstStyle/>
          <a:p>
            <a:r>
              <a:rPr lang="en-US" sz="2000" dirty="0" smtClean="0">
                <a:solidFill>
                  <a:srgbClr val="FF0000"/>
                </a:solidFill>
              </a:rPr>
              <a:t>Data can be normalized with respect to a function of n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Alternating field losses – </a:t>
            </a:r>
            <a:r>
              <a:rPr lang="en-US" dirty="0" smtClean="0"/>
              <a:t>Scaling Law (5/5)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478130"/>
              </p:ext>
            </p:extLst>
          </p:nvPr>
        </p:nvGraphicFramePr>
        <p:xfrm>
          <a:off x="990600" y="990600"/>
          <a:ext cx="1828800" cy="846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8" name="Equation" r:id="rId3" imgW="850680" imgH="393480" progId="Equation.3">
                  <p:embed/>
                </p:oleObj>
              </mc:Choice>
              <mc:Fallback>
                <p:oleObj name="Equation" r:id="rId3" imgW="8506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90600" y="990600"/>
                        <a:ext cx="1828800" cy="846182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971800"/>
            <a:ext cx="3946375" cy="336629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548240"/>
              </p:ext>
            </p:extLst>
          </p:nvPr>
        </p:nvGraphicFramePr>
        <p:xfrm>
          <a:off x="1592187" y="1913175"/>
          <a:ext cx="138684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9" name="Equation" r:id="rId6" imgW="863225" imgH="622030" progId="Equation.3">
                  <p:embed/>
                </p:oleObj>
              </mc:Choice>
              <mc:Fallback>
                <p:oleObj name="Equation" r:id="rId6" imgW="863225" imgH="62203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2187" y="1913175"/>
                        <a:ext cx="1386840" cy="990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838200" y="2218252"/>
            <a:ext cx="753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4358680" y="4191000"/>
            <a:ext cx="51812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213132" y="1447800"/>
            <a:ext cx="3743065" cy="4953000"/>
            <a:chOff x="5213132" y="1447800"/>
            <a:chExt cx="3743065" cy="4953000"/>
          </a:xfrm>
        </p:grpSpPr>
        <p:sp>
          <p:nvSpPr>
            <p:cNvPr id="13" name="TextBox 12"/>
            <p:cNvSpPr txBox="1"/>
            <p:nvPr/>
          </p:nvSpPr>
          <p:spPr>
            <a:xfrm>
              <a:off x="6629400" y="1504890"/>
              <a:ext cx="762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with</a:t>
              </a:r>
              <a:endParaRPr lang="en-US" sz="2000" dirty="0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3132" y="2832894"/>
              <a:ext cx="3429000" cy="3567906"/>
            </a:xfrm>
            <a:prstGeom prst="rect">
              <a:avLst/>
            </a:prstGeom>
            <a:noFill/>
            <a:ln>
              <a:noFill/>
            </a:ln>
          </p:spPr>
        </p:pic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8873547"/>
                </p:ext>
              </p:extLst>
            </p:nvPr>
          </p:nvGraphicFramePr>
          <p:xfrm>
            <a:off x="7566822" y="1524000"/>
            <a:ext cx="1043778" cy="4519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60" name="Equation" r:id="rId9" imgW="926698" imgH="393529" progId="Equation.3">
                    <p:embed/>
                  </p:oleObj>
                </mc:Choice>
                <mc:Fallback>
                  <p:oleObj name="Equation" r:id="rId9" imgW="926698" imgH="393529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66822" y="1524000"/>
                          <a:ext cx="1043778" cy="45194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8" name="Object 1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63751138"/>
                </p:ext>
              </p:extLst>
            </p:nvPr>
          </p:nvGraphicFramePr>
          <p:xfrm>
            <a:off x="5410200" y="1447800"/>
            <a:ext cx="857788" cy="49661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61" name="Equation" r:id="rId11" imgW="723586" imgH="418918" progId="Equation.3">
                    <p:embed/>
                  </p:oleObj>
                </mc:Choice>
                <mc:Fallback>
                  <p:oleObj name="Equation" r:id="rId11" imgW="723586" imgH="418918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0200" y="1447800"/>
                          <a:ext cx="857788" cy="496614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61985748"/>
                </p:ext>
              </p:extLst>
            </p:nvPr>
          </p:nvGraphicFramePr>
          <p:xfrm>
            <a:off x="5410199" y="1981200"/>
            <a:ext cx="1259133" cy="4721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62" name="Equation" r:id="rId13" imgW="1143000" imgH="431800" progId="Equation.3">
                    <p:embed/>
                  </p:oleObj>
                </mc:Choice>
                <mc:Fallback>
                  <p:oleObj name="Equation" r:id="rId13" imgW="1143000" imgH="431800" progId="Equation.3">
                    <p:embed/>
                    <p:pic>
                      <p:nvPicPr>
                        <p:cNvPr id="0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10199" y="1981200"/>
                          <a:ext cx="1259133" cy="47217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73183560"/>
                </p:ext>
              </p:extLst>
            </p:nvPr>
          </p:nvGraphicFramePr>
          <p:xfrm>
            <a:off x="7560210" y="1981199"/>
            <a:ext cx="1395987" cy="4616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4763" name="Equation" r:id="rId15" imgW="1205977" imgH="393529" progId="Equation.3">
                    <p:embed/>
                  </p:oleObj>
                </mc:Choice>
                <mc:Fallback>
                  <p:oleObj name="Equation" r:id="rId15" imgW="1205977" imgH="393529" progId="Equation.3">
                    <p:embed/>
                    <p:pic>
                      <p:nvPicPr>
                        <p:cNvPr id="0" name="Object 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60210" y="1981199"/>
                          <a:ext cx="1395987" cy="46166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TextBox 23"/>
            <p:cNvSpPr txBox="1"/>
            <p:nvPr/>
          </p:nvSpPr>
          <p:spPr>
            <a:xfrm>
              <a:off x="6781800" y="2008365"/>
              <a:ext cx="762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with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826503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/>
          </a:p>
        </p:txBody>
      </p:sp>
      <p:sp>
        <p:nvSpPr>
          <p:cNvPr id="2662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153275" cy="487363"/>
          </a:xfrm>
        </p:spPr>
        <p:txBody>
          <a:bodyPr/>
          <a:lstStyle/>
          <a:p>
            <a:r>
              <a:rPr lang="en-US" dirty="0" smtClean="0"/>
              <a:t>NASA’s Distributed Propulsion Aircraft</a:t>
            </a:r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0"/>
            <a:ext cx="7772400" cy="582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02407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Losses in </a:t>
            </a:r>
            <a:r>
              <a:rPr lang="en-US" dirty="0" smtClean="0"/>
              <a:t>Rotating field Scaling Law</a:t>
            </a:r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838200"/>
            <a:ext cx="7721600" cy="57912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85800" y="2286000"/>
            <a:ext cx="106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b*</a:t>
            </a:r>
          </a:p>
          <a:p>
            <a:r>
              <a:rPr lang="en-US" dirty="0" smtClean="0"/>
              <a:t>f*</a:t>
            </a:r>
          </a:p>
          <a:p>
            <a:r>
              <a:rPr lang="en-US" dirty="0" smtClean="0"/>
              <a:t>k=1</a:t>
            </a:r>
          </a:p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926662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124200"/>
            <a:ext cx="4010727" cy="851139"/>
          </a:xfrm>
        </p:spPr>
        <p:txBody>
          <a:bodyPr/>
          <a:lstStyle/>
          <a:p>
            <a:r>
              <a:rPr lang="en-US" sz="2000" dirty="0" smtClean="0"/>
              <a:t>Data can be normalized with respect to a function of n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Losses in </a:t>
            </a:r>
            <a:r>
              <a:rPr lang="en-US" dirty="0" smtClean="0"/>
              <a:t>Rotating field Scaling Law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6718329"/>
              </p:ext>
            </p:extLst>
          </p:nvPr>
        </p:nvGraphicFramePr>
        <p:xfrm>
          <a:off x="6065838" y="838200"/>
          <a:ext cx="2327275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8" name="Equation" r:id="rId3" imgW="939600" imgH="457200" progId="Equation.3">
                  <p:embed/>
                </p:oleObj>
              </mc:Choice>
              <mc:Fallback>
                <p:oleObj name="Equation" r:id="rId3" imgW="9396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65838" y="838200"/>
                        <a:ext cx="2327275" cy="1131888"/>
                      </a:xfrm>
                      <a:prstGeom prst="rect">
                        <a:avLst/>
                      </a:prstGeom>
                      <a:ln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713140"/>
              </p:ext>
            </p:extLst>
          </p:nvPr>
        </p:nvGraphicFramePr>
        <p:xfrm>
          <a:off x="7013030" y="2057400"/>
          <a:ext cx="1216570" cy="868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99" name="Equation" r:id="rId5" imgW="863225" imgH="622030" progId="Equation.3">
                  <p:embed/>
                </p:oleObj>
              </mc:Choice>
              <mc:Fallback>
                <p:oleObj name="Equation" r:id="rId5" imgW="863225" imgH="62203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3030" y="2057400"/>
                        <a:ext cx="1216570" cy="8689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138211" y="409569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with</a:t>
            </a:r>
            <a:endParaRPr lang="en-US" sz="2000" dirty="0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5503989"/>
              </p:ext>
            </p:extLst>
          </p:nvPr>
        </p:nvGraphicFramePr>
        <p:xfrm>
          <a:off x="3011336" y="4114800"/>
          <a:ext cx="1171575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0" name="Equation" r:id="rId7" imgW="1041120" imgH="393480" progId="Equation.3">
                  <p:embed/>
                </p:oleObj>
              </mc:Choice>
              <mc:Fallback>
                <p:oleObj name="Equation" r:id="rId7" imgW="10411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1336" y="4114800"/>
                        <a:ext cx="1171575" cy="4524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4591669"/>
              </p:ext>
            </p:extLst>
          </p:nvPr>
        </p:nvGraphicFramePr>
        <p:xfrm>
          <a:off x="777724" y="4032250"/>
          <a:ext cx="1143000" cy="511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1" name="Equation" r:id="rId9" imgW="965160" imgH="431640" progId="Equation.3">
                  <p:embed/>
                </p:oleObj>
              </mc:Choice>
              <mc:Fallback>
                <p:oleObj name="Equation" r:id="rId9" imgW="96516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7724" y="4032250"/>
                        <a:ext cx="1143000" cy="5111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2222472"/>
              </p:ext>
            </p:extLst>
          </p:nvPr>
        </p:nvGraphicFramePr>
        <p:xfrm>
          <a:off x="792011" y="4708525"/>
          <a:ext cx="1511300" cy="473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2" name="Equation" r:id="rId11" imgW="1371600" imgH="431640" progId="Equation.3">
                  <p:embed/>
                </p:oleObj>
              </mc:Choice>
              <mc:Fallback>
                <p:oleObj name="Equation" r:id="rId11" imgW="13716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2011" y="4708525"/>
                        <a:ext cx="1511300" cy="4730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8365428"/>
              </p:ext>
            </p:extLst>
          </p:nvPr>
        </p:nvGraphicFramePr>
        <p:xfrm>
          <a:off x="3001811" y="4708525"/>
          <a:ext cx="1530350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3" name="Equation" r:id="rId13" imgW="1320480" imgH="393480" progId="Equation.3">
                  <p:embed/>
                </p:oleObj>
              </mc:Choice>
              <mc:Fallback>
                <p:oleObj name="Equation" r:id="rId13" imgW="13204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1811" y="4708525"/>
                        <a:ext cx="1530350" cy="4619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096000" y="2289415"/>
            <a:ext cx="753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290611" y="4735690"/>
            <a:ext cx="762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with</a:t>
            </a:r>
            <a:endParaRPr lang="en-US" sz="2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823" y="3018212"/>
            <a:ext cx="3832577" cy="323018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3892342"/>
              </p:ext>
            </p:extLst>
          </p:nvPr>
        </p:nvGraphicFramePr>
        <p:xfrm>
          <a:off x="2129593" y="1138663"/>
          <a:ext cx="194945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04" name="Equation" r:id="rId16" imgW="1346040" imgH="482400" progId="Equation.3">
                  <p:embed/>
                </p:oleObj>
              </mc:Choice>
              <mc:Fallback>
                <p:oleObj name="Equation" r:id="rId16" imgW="13460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9593" y="1138663"/>
                        <a:ext cx="1949450" cy="701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5233" y="1074003"/>
            <a:ext cx="16723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Rotating field: </a:t>
            </a:r>
            <a:r>
              <a:rPr lang="en-US" dirty="0" smtClean="0">
                <a:solidFill>
                  <a:srgbClr val="FF0000"/>
                </a:solidFill>
              </a:rPr>
              <a:t>k = 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9105" y="2144505"/>
            <a:ext cx="2443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srgbClr val="FF0000"/>
                </a:solidFill>
              </a:rPr>
              <a:t>Same method</a:t>
            </a:r>
            <a:endParaRPr lang="en-US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232" y="5691352"/>
            <a:ext cx="4968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Coefficients </a:t>
            </a:r>
            <a:r>
              <a:rPr lang="el-GR" dirty="0" smtClean="0">
                <a:solidFill>
                  <a:srgbClr val="FF0000"/>
                </a:solidFill>
              </a:rPr>
              <a:t>α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α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α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α</a:t>
            </a:r>
            <a:r>
              <a:rPr lang="en-US" baseline="-25000" dirty="0" smtClean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l-GR" dirty="0" smtClean="0">
                <a:solidFill>
                  <a:srgbClr val="FF0000"/>
                </a:solidFill>
              </a:rPr>
              <a:t>α</a:t>
            </a:r>
            <a:r>
              <a:rPr lang="en-US" baseline="-25000" dirty="0" smtClean="0">
                <a:solidFill>
                  <a:srgbClr val="FF0000"/>
                </a:solidFill>
              </a:rPr>
              <a:t>5</a:t>
            </a:r>
            <a:r>
              <a:rPr lang="en-US" dirty="0" smtClean="0"/>
              <a:t> are different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1945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Elliptical field</a:t>
            </a:r>
            <a:endParaRPr lang="en-US" dirty="0"/>
          </a:p>
        </p:txBody>
      </p:sp>
      <p:pic>
        <p:nvPicPr>
          <p:cNvPr id="16387" name="Picture 1638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850" y="1524000"/>
            <a:ext cx="5994400" cy="44958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85800" y="2286000"/>
            <a:ext cx="1066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b*</a:t>
            </a:r>
          </a:p>
          <a:p>
            <a:r>
              <a:rPr lang="en-US" dirty="0" smtClean="0"/>
              <a:t>f*</a:t>
            </a:r>
          </a:p>
          <a:p>
            <a:r>
              <a:rPr lang="en-US" dirty="0" smtClean="0"/>
              <a:t>k</a:t>
            </a:r>
          </a:p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3862021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k</a:t>
            </a:r>
            <a:r>
              <a:rPr lang="en-US" sz="2800" dirty="0" smtClean="0"/>
              <a:t> = 0.25, 0.5, 0.75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Elliptical field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52675204"/>
              </p:ext>
            </p:extLst>
          </p:nvPr>
        </p:nvGraphicFramePr>
        <p:xfrm>
          <a:off x="4953000" y="1916112"/>
          <a:ext cx="2740025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2" name="Equation" r:id="rId3" imgW="1917360" imgH="482400" progId="Equation.3">
                  <p:embed/>
                </p:oleObj>
              </mc:Choice>
              <mc:Fallback>
                <p:oleObj name="Equation" r:id="rId3" imgW="19173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3000" y="1916112"/>
                        <a:ext cx="2740025" cy="6746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303060"/>
              </p:ext>
            </p:extLst>
          </p:nvPr>
        </p:nvGraphicFramePr>
        <p:xfrm>
          <a:off x="4959350" y="1143000"/>
          <a:ext cx="1949450" cy="701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3" name="Equation" r:id="rId5" imgW="1346040" imgH="482400" progId="Equation.3">
                  <p:embed/>
                </p:oleObj>
              </mc:Choice>
              <mc:Fallback>
                <p:oleObj name="Equation" r:id="rId5" imgW="13460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9350" y="1143000"/>
                        <a:ext cx="1949450" cy="7016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7851720" y="2743200"/>
            <a:ext cx="641169" cy="1524000"/>
            <a:chOff x="8077200" y="831612"/>
            <a:chExt cx="641169" cy="1524000"/>
          </a:xfrm>
        </p:grpSpPr>
        <p:sp>
          <p:nvSpPr>
            <p:cNvPr id="7" name="Oval 6"/>
            <p:cNvSpPr/>
            <p:nvPr/>
          </p:nvSpPr>
          <p:spPr>
            <a:xfrm>
              <a:off x="8077200" y="831612"/>
              <a:ext cx="641169" cy="1524000"/>
            </a:xfrm>
            <a:prstGeom prst="ellips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>
              <a:stCxn id="7" idx="2"/>
              <a:endCxn id="7" idx="6"/>
            </p:cNvCxnSpPr>
            <p:nvPr/>
          </p:nvCxnSpPr>
          <p:spPr>
            <a:xfrm>
              <a:off x="8077200" y="1593612"/>
              <a:ext cx="641169" cy="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7" idx="0"/>
              <a:endCxn id="7" idx="4"/>
            </p:cNvCxnSpPr>
            <p:nvPr/>
          </p:nvCxnSpPr>
          <p:spPr>
            <a:xfrm>
              <a:off x="8397785" y="831612"/>
              <a:ext cx="0" cy="152400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endCxn id="7" idx="1"/>
            </p:cNvCxnSpPr>
            <p:nvPr/>
          </p:nvCxnSpPr>
          <p:spPr>
            <a:xfrm flipH="1" flipV="1">
              <a:off x="8171097" y="1054797"/>
              <a:ext cx="225191" cy="540641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8105892" y="1538285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k</a:t>
              </a:r>
              <a:endParaRPr lang="en-US" sz="1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328142" y="1002211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1</a:t>
              </a:r>
              <a:endParaRPr lang="en-US" sz="18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418645" y="4648200"/>
            <a:ext cx="1504904" cy="1524000"/>
            <a:chOff x="8077200" y="831612"/>
            <a:chExt cx="641169" cy="1524000"/>
          </a:xfrm>
        </p:grpSpPr>
        <p:sp>
          <p:nvSpPr>
            <p:cNvPr id="14" name="Oval 13"/>
            <p:cNvSpPr/>
            <p:nvPr/>
          </p:nvSpPr>
          <p:spPr>
            <a:xfrm>
              <a:off x="8077200" y="831612"/>
              <a:ext cx="641169" cy="1524000"/>
            </a:xfrm>
            <a:prstGeom prst="ellips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>
              <a:stCxn id="14" idx="2"/>
              <a:endCxn id="14" idx="6"/>
            </p:cNvCxnSpPr>
            <p:nvPr/>
          </p:nvCxnSpPr>
          <p:spPr>
            <a:xfrm>
              <a:off x="8077200" y="1593612"/>
              <a:ext cx="641169" cy="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14" idx="0"/>
              <a:endCxn id="14" idx="4"/>
            </p:cNvCxnSpPr>
            <p:nvPr/>
          </p:nvCxnSpPr>
          <p:spPr>
            <a:xfrm>
              <a:off x="8397785" y="831612"/>
              <a:ext cx="0" cy="152400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endCxn id="14" idx="1"/>
            </p:cNvCxnSpPr>
            <p:nvPr/>
          </p:nvCxnSpPr>
          <p:spPr>
            <a:xfrm flipH="1" flipV="1">
              <a:off x="8171097" y="1054797"/>
              <a:ext cx="225191" cy="540641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8171420" y="1555512"/>
              <a:ext cx="1770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1</a:t>
              </a:r>
              <a:endParaRPr lang="en-US" sz="18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379686" y="1002211"/>
              <a:ext cx="1458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1</a:t>
              </a:r>
              <a:endParaRPr lang="en-US" sz="18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950200" y="1027611"/>
            <a:ext cx="524235" cy="1524000"/>
            <a:chOff x="7950200" y="1027611"/>
            <a:chExt cx="524235" cy="15240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8125460" y="1789611"/>
              <a:ext cx="91440" cy="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8163078" y="1027611"/>
              <a:ext cx="0" cy="152400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 flipV="1">
              <a:off x="8161581" y="1027611"/>
              <a:ext cx="1" cy="763827"/>
            </a:xfrm>
            <a:prstGeom prst="line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8093435" y="119821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1</a:t>
              </a:r>
              <a:endParaRPr lang="en-US" sz="18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950200" y="1714500"/>
              <a:ext cx="381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0</a:t>
              </a:r>
              <a:endParaRPr lang="en-US" sz="1800" dirty="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8445500" y="967377"/>
            <a:ext cx="69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alt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493231" y="2630631"/>
            <a:ext cx="69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ell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536541" y="4417367"/>
            <a:ext cx="698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rot</a:t>
            </a:r>
            <a:endParaRPr lang="en-US" dirty="0"/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12947"/>
            <a:ext cx="4648200" cy="1821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6371978"/>
              </p:ext>
            </p:extLst>
          </p:nvPr>
        </p:nvGraphicFramePr>
        <p:xfrm>
          <a:off x="5157780" y="2909088"/>
          <a:ext cx="2081220" cy="443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4" name="Equation" r:id="rId8" imgW="1079280" imgH="228600" progId="Equation.3">
                  <p:embed/>
                </p:oleObj>
              </mc:Choice>
              <mc:Fallback>
                <p:oleObj name="Equation" r:id="rId8" imgW="1079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7780" y="2909088"/>
                        <a:ext cx="2081220" cy="443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385" name="Group 16384"/>
          <p:cNvGrpSpPr/>
          <p:nvPr/>
        </p:nvGrpSpPr>
        <p:grpSpPr>
          <a:xfrm>
            <a:off x="-9525" y="3653135"/>
            <a:ext cx="7400925" cy="2980730"/>
            <a:chOff x="-9525" y="3653135"/>
            <a:chExt cx="7400925" cy="2980730"/>
          </a:xfrm>
        </p:grpSpPr>
        <p:grpSp>
          <p:nvGrpSpPr>
            <p:cNvPr id="16384" name="Group 16383"/>
            <p:cNvGrpSpPr/>
            <p:nvPr/>
          </p:nvGrpSpPr>
          <p:grpSpPr>
            <a:xfrm>
              <a:off x="-9525" y="3969627"/>
              <a:ext cx="7400925" cy="2664238"/>
              <a:chOff x="-9525" y="3969627"/>
              <a:chExt cx="7400925" cy="2664238"/>
            </a:xfrm>
          </p:grpSpPr>
          <p:pic>
            <p:nvPicPr>
              <p:cNvPr id="16396" name="Picture 12"/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7744" y="3969627"/>
                <a:ext cx="2311656" cy="234577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6397" name="Picture 13"/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80858" y="3972770"/>
                <a:ext cx="2324542" cy="235215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6398" name="Picture 14"/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33152" y="3981075"/>
                <a:ext cx="2258248" cy="232126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-9525" y="4957298"/>
                <a:ext cx="685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Q*</a:t>
                </a:r>
                <a:endParaRPr lang="en-US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1524000" y="6172200"/>
                <a:ext cx="685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X*</a:t>
                </a:r>
                <a:endParaRPr lang="en-US" dirty="0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1981200" y="3653135"/>
              <a:ext cx="24430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 smtClean="0">
                  <a:solidFill>
                    <a:srgbClr val="FF0000"/>
                  </a:solidFill>
                </a:rPr>
                <a:t>Same method</a:t>
              </a:r>
              <a:endParaRPr lang="en-US" u="sng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46779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Fit curves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Fit(b*,f*,</a:t>
            </a:r>
            <a:r>
              <a:rPr lang="en-US" dirty="0" err="1" smtClean="0"/>
              <a:t>n,k</a:t>
            </a:r>
            <a:r>
              <a:rPr lang="en-US" dirty="0" smtClean="0"/>
              <a:t>) or fit (</a:t>
            </a:r>
            <a:r>
              <a:rPr lang="en-US" dirty="0" err="1" smtClean="0"/>
              <a:t>c</a:t>
            </a:r>
            <a:r>
              <a:rPr lang="en-US" baseline="-25000" dirty="0" err="1" smtClean="0"/>
              <a:t>n</a:t>
            </a:r>
            <a:r>
              <a:rPr lang="en-US" dirty="0" err="1" smtClean="0"/>
              <a:t>,n,k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28800" y="1834116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General expression: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-68622" y="2590800"/>
            <a:ext cx="9212622" cy="2519065"/>
            <a:chOff x="-68622" y="1600200"/>
            <a:chExt cx="9212622" cy="2519065"/>
          </a:xfrm>
        </p:grpSpPr>
        <p:pic>
          <p:nvPicPr>
            <p:cNvPr id="1741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182" y="1608371"/>
              <a:ext cx="2286000" cy="22087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1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7650" y="1608371"/>
              <a:ext cx="2141972" cy="22087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13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5949" y="1608371"/>
              <a:ext cx="2147999" cy="22087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14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2349" y="1600200"/>
              <a:ext cx="2156707" cy="2216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415" name="Picture 7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232"/>
            <a:stretch/>
          </p:blipFill>
          <p:spPr bwMode="auto">
            <a:xfrm>
              <a:off x="7166347" y="1608371"/>
              <a:ext cx="1977653" cy="2194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-68622" y="2438400"/>
              <a:ext cx="8306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Q*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82871" y="3657600"/>
              <a:ext cx="6173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X*</a:t>
              </a:r>
              <a:endParaRPr lang="en-US" dirty="0"/>
            </a:p>
          </p:txBody>
        </p:sp>
      </p:grp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8614786"/>
              </p:ext>
            </p:extLst>
          </p:nvPr>
        </p:nvGraphicFramePr>
        <p:xfrm>
          <a:off x="4418971" y="1765071"/>
          <a:ext cx="2498429" cy="7495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78" name="Equation" r:id="rId8" imgW="1523880" imgH="457200" progId="Equation.3">
                  <p:embed/>
                </p:oleObj>
              </mc:Choice>
              <mc:Fallback>
                <p:oleObj name="Equation" r:id="rId8" imgW="1523880" imgH="457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18971" y="1765071"/>
                        <a:ext cx="2498429" cy="7495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600200" y="4919474"/>
            <a:ext cx="4897819" cy="1938526"/>
            <a:chOff x="1600200" y="4919474"/>
            <a:chExt cx="4897819" cy="1938526"/>
          </a:xfrm>
        </p:grpSpPr>
        <p:pic>
          <p:nvPicPr>
            <p:cNvPr id="17420" name="Picture 1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8200" y="4919474"/>
              <a:ext cx="1849819" cy="19385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600200" y="5257800"/>
              <a:ext cx="2743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Error on data used to get the fit (~600):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769107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152640" cy="48768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lliptical </a:t>
            </a:r>
            <a:r>
              <a:rPr lang="en-US" dirty="0"/>
              <a:t>field – with phase angle</a:t>
            </a: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125" y="961725"/>
            <a:ext cx="7315201" cy="5486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5800" y="2286000"/>
            <a:ext cx="106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b*</a:t>
            </a:r>
          </a:p>
          <a:p>
            <a:r>
              <a:rPr lang="en-US" dirty="0" smtClean="0"/>
              <a:t>f*</a:t>
            </a:r>
          </a:p>
          <a:p>
            <a:r>
              <a:rPr lang="en-US" dirty="0" smtClean="0"/>
              <a:t>k</a:t>
            </a:r>
          </a:p>
          <a:p>
            <a:r>
              <a:rPr lang="en-US" dirty="0" smtClean="0"/>
              <a:t>n</a:t>
            </a:r>
          </a:p>
          <a:p>
            <a:r>
              <a:rPr lang="en-US" dirty="0" smtClean="0">
                <a:sym typeface="Symbol"/>
              </a:rPr>
              <a:t>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40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46" name="Picture 4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52" y="3061648"/>
            <a:ext cx="4826147" cy="2894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4272377"/>
              </p:ext>
            </p:extLst>
          </p:nvPr>
        </p:nvGraphicFramePr>
        <p:xfrm>
          <a:off x="838200" y="2278040"/>
          <a:ext cx="5043487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9" name="Equation" r:id="rId5" imgW="2895480" imgH="419040" progId="Equation.3">
                  <p:embed/>
                </p:oleObj>
              </mc:Choice>
              <mc:Fallback>
                <p:oleObj name="Equation" r:id="rId5" imgW="289548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2278040"/>
                        <a:ext cx="5043487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152640" cy="48768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lliptical </a:t>
            </a:r>
            <a:r>
              <a:rPr lang="en-US" dirty="0"/>
              <a:t>field – with phase angle</a:t>
            </a:r>
          </a:p>
        </p:txBody>
      </p:sp>
      <p:sp>
        <p:nvSpPr>
          <p:cNvPr id="20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0116266"/>
              </p:ext>
            </p:extLst>
          </p:nvPr>
        </p:nvGraphicFramePr>
        <p:xfrm>
          <a:off x="5669756" y="4838700"/>
          <a:ext cx="2788444" cy="693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0" name="Equation" r:id="rId7" imgW="1663560" imgH="419040" progId="Equation.3">
                  <p:embed/>
                </p:oleObj>
              </mc:Choice>
              <mc:Fallback>
                <p:oleObj name="Equation" r:id="rId7" imgW="1663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69756" y="4838700"/>
                        <a:ext cx="2788444" cy="6933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241070"/>
              </p:ext>
            </p:extLst>
          </p:nvPr>
        </p:nvGraphicFramePr>
        <p:xfrm>
          <a:off x="762000" y="6237288"/>
          <a:ext cx="2724150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1" name="Equation" r:id="rId9" imgW="1396800" imgH="203040" progId="Equation.3">
                  <p:embed/>
                </p:oleObj>
              </mc:Choice>
              <mc:Fallback>
                <p:oleObj name="Equation" r:id="rId9" imgW="139680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6237288"/>
                        <a:ext cx="2724150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Ratio between losses with and without phase angle can be approximate by:</a:t>
            </a:r>
            <a:endParaRPr lang="en-US" dirty="0"/>
          </a:p>
        </p:txBody>
      </p:sp>
      <p:sp>
        <p:nvSpPr>
          <p:cNvPr id="36" name="Arc 35"/>
          <p:cNvSpPr/>
          <p:nvPr/>
        </p:nvSpPr>
        <p:spPr>
          <a:xfrm flipV="1">
            <a:off x="2590800" y="4357047"/>
            <a:ext cx="1828800" cy="2088101"/>
          </a:xfrm>
          <a:prstGeom prst="arc">
            <a:avLst>
              <a:gd name="adj1" fmla="val 16583752"/>
              <a:gd name="adj2" fmla="val 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4477602" y="4916601"/>
            <a:ext cx="0" cy="4572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4612944" y="4370695"/>
            <a:ext cx="0" cy="103950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67535428"/>
              </p:ext>
            </p:extLst>
          </p:nvPr>
        </p:nvGraphicFramePr>
        <p:xfrm>
          <a:off x="4870450" y="5040313"/>
          <a:ext cx="234950" cy="293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82" name="Equation" r:id="rId11" imgW="139680" imgH="177480" progId="Equation.3">
                  <p:embed/>
                </p:oleObj>
              </mc:Choice>
              <mc:Fallback>
                <p:oleObj name="Equation" r:id="rId11" imgW="13968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0450" y="5040313"/>
                        <a:ext cx="234950" cy="2936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4765344" y="4038600"/>
            <a:ext cx="0" cy="13716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9394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r>
              <a:rPr lang="en-US" dirty="0" smtClean="0"/>
              <a:t>Transform</a:t>
            </a:r>
            <a:r>
              <a:rPr lang="en-US" sz="2000" baseline="30000" dirty="0">
                <a:sym typeface="Wingdings"/>
              </a:rPr>
              <a:t></a:t>
            </a:r>
            <a:r>
              <a:rPr lang="en-US" dirty="0" smtClean="0"/>
              <a:t>                          to                      </a:t>
            </a:r>
          </a:p>
          <a:p>
            <a:r>
              <a:rPr lang="en-US" i="1" dirty="0" smtClean="0"/>
              <a:t>k</a:t>
            </a:r>
            <a:r>
              <a:rPr lang="en-US" i="1" baseline="-25000" dirty="0" smtClean="0"/>
              <a:t>1</a:t>
            </a:r>
            <a:r>
              <a:rPr lang="en-US" dirty="0" smtClean="0"/>
              <a:t> must be in [0,1] to use our previous fit. </a:t>
            </a:r>
          </a:p>
          <a:p>
            <a:endParaRPr lang="en-US" dirty="0" smtClean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0357159"/>
              </p:ext>
            </p:extLst>
          </p:nvPr>
        </p:nvGraphicFramePr>
        <p:xfrm>
          <a:off x="2711450" y="1268413"/>
          <a:ext cx="2216150" cy="40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4" name="Equation" r:id="rId4" imgW="1218960" imgH="228600" progId="Equation.3">
                  <p:embed/>
                </p:oleObj>
              </mc:Choice>
              <mc:Fallback>
                <p:oleObj name="Equation" r:id="rId4" imgW="1218960" imgH="228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1450" y="1268413"/>
                        <a:ext cx="2216150" cy="407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391975"/>
              </p:ext>
            </p:extLst>
          </p:nvPr>
        </p:nvGraphicFramePr>
        <p:xfrm>
          <a:off x="5718175" y="1268413"/>
          <a:ext cx="22066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5" name="Equation" r:id="rId6" imgW="1231560" imgH="215640" progId="Equation.3">
                  <p:embed/>
                </p:oleObj>
              </mc:Choice>
              <mc:Fallback>
                <p:oleObj name="Equation" r:id="rId6" imgW="1231560" imgH="215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8175" y="1268413"/>
                        <a:ext cx="220662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854336" y="2514600"/>
            <a:ext cx="7908664" cy="3895725"/>
            <a:chOff x="854336" y="2514600"/>
            <a:chExt cx="7908664" cy="3895725"/>
          </a:xfrm>
        </p:grpSpPr>
        <p:grpSp>
          <p:nvGrpSpPr>
            <p:cNvPr id="11" name="Group 10"/>
            <p:cNvGrpSpPr/>
            <p:nvPr/>
          </p:nvGrpSpPr>
          <p:grpSpPr>
            <a:xfrm>
              <a:off x="914400" y="2514600"/>
              <a:ext cx="7848600" cy="3074661"/>
              <a:chOff x="914400" y="2514600"/>
              <a:chExt cx="7848600" cy="3074661"/>
            </a:xfrm>
          </p:grpSpPr>
          <p:pic>
            <p:nvPicPr>
              <p:cNvPr id="10266" name="Picture 26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4400" y="2590800"/>
                <a:ext cx="4648200" cy="299846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5791200" y="2514600"/>
                <a:ext cx="297180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Based on geometrical considerations on the applied field.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854336" y="5610225"/>
              <a:ext cx="7527664" cy="800100"/>
              <a:chOff x="854336" y="5610225"/>
              <a:chExt cx="7527664" cy="800100"/>
            </a:xfrm>
          </p:grpSpPr>
          <p:graphicFrame>
            <p:nvGraphicFramePr>
              <p:cNvPr id="5" name="Object 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72878395"/>
                  </p:ext>
                </p:extLst>
              </p:nvPr>
            </p:nvGraphicFramePr>
            <p:xfrm>
              <a:off x="1298575" y="5610225"/>
              <a:ext cx="4540250" cy="800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36" name="Equation" r:id="rId9" imgW="2412720" imgH="431640" progId="Equation.3">
                      <p:embed/>
                    </p:oleObj>
                  </mc:Choice>
                  <mc:Fallback>
                    <p:oleObj name="Equation" r:id="rId9" imgW="2412720" imgH="431640" progId="Equation.3">
                      <p:embed/>
                      <p:pic>
                        <p:nvPicPr>
                          <p:cNvPr id="0" name="Object 21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0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298575" y="5610225"/>
                            <a:ext cx="4540250" cy="80010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" name="TextBox 11"/>
              <p:cNvSpPr txBox="1"/>
              <p:nvPr/>
            </p:nvSpPr>
            <p:spPr>
              <a:xfrm>
                <a:off x="854336" y="5715000"/>
                <a:ext cx="75276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So                                                            is known.</a:t>
                </a:r>
                <a:endParaRPr lang="en-US" dirty="0"/>
              </a:p>
            </p:txBody>
          </p:sp>
        </p:grpSp>
      </p:grpSp>
      <p:sp>
        <p:nvSpPr>
          <p:cNvPr id="18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152640" cy="48768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lliptical </a:t>
            </a:r>
            <a:r>
              <a:rPr lang="en-US" dirty="0"/>
              <a:t>field – </a:t>
            </a:r>
            <a:r>
              <a:rPr lang="en-US" dirty="0" smtClean="0"/>
              <a:t>with phase angle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15036" y="6324600"/>
            <a:ext cx="91337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aseline="30000" dirty="0">
                <a:sym typeface="Wingdings"/>
              </a:rPr>
              <a:t></a:t>
            </a:r>
            <a:r>
              <a:rPr lang="en-US" sz="1200" baseline="30000" dirty="0">
                <a:sym typeface="Wingdings"/>
              </a:rPr>
              <a:t> </a:t>
            </a:r>
            <a:r>
              <a:rPr lang="en-US" sz="1200" dirty="0" err="1" smtClean="0"/>
              <a:t>Lorin</a:t>
            </a:r>
            <a:r>
              <a:rPr lang="en-US" sz="1200" dirty="0" smtClean="0"/>
              <a:t> C. , Masson P.J., Numerical </a:t>
            </a:r>
            <a:r>
              <a:rPr lang="en-US" sz="1200" dirty="0"/>
              <a:t>Analysis of the Impact of Elliptical </a:t>
            </a:r>
            <a:r>
              <a:rPr lang="en-US" sz="1200" dirty="0" smtClean="0"/>
              <a:t>Fields on </a:t>
            </a:r>
            <a:r>
              <a:rPr lang="en-US" sz="1200" dirty="0"/>
              <a:t>Magnetization </a:t>
            </a:r>
            <a:r>
              <a:rPr lang="en-US" sz="1200" dirty="0" smtClean="0"/>
              <a:t>Losses, IEEE TAS, 23, 3, 8201405 (2013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138851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test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043" y="1127996"/>
            <a:ext cx="3846513" cy="319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2127239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 simulations randomly taken in the whole domain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143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Investigation of elliptical field losses in smooth power-law electrical behavior round-shaped filaments:</a:t>
            </a:r>
          </a:p>
          <a:p>
            <a:pPr lvl="1"/>
            <a:r>
              <a:rPr lang="en-US" sz="2400" dirty="0"/>
              <a:t>Reveal a fundamental </a:t>
            </a:r>
            <a:r>
              <a:rPr lang="en-US" sz="2400" dirty="0" smtClean="0"/>
              <a:t>variable</a:t>
            </a:r>
            <a:r>
              <a:rPr lang="en-US" dirty="0" smtClean="0"/>
              <a:t>: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Semi-analytical formulae </a:t>
            </a:r>
            <a:r>
              <a:rPr lang="en-US" dirty="0" smtClean="0"/>
              <a:t>give </a:t>
            </a:r>
            <a:r>
              <a:rPr lang="en-US" i="1" dirty="0" smtClean="0"/>
              <a:t>fast</a:t>
            </a:r>
            <a:r>
              <a:rPr lang="en-US" dirty="0" smtClean="0"/>
              <a:t> and reliable </a:t>
            </a:r>
            <a:r>
              <a:rPr lang="en-US" dirty="0" smtClean="0"/>
              <a:t>magnetization losses </a:t>
            </a:r>
            <a:r>
              <a:rPr lang="en-US" dirty="0" smtClean="0"/>
              <a:t>values </a:t>
            </a:r>
            <a:r>
              <a:rPr lang="en-US" dirty="0" smtClean="0"/>
              <a:t>depending </a:t>
            </a:r>
            <a:r>
              <a:rPr lang="en-US" dirty="0" smtClean="0"/>
              <a:t>on: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931564"/>
              </p:ext>
            </p:extLst>
          </p:nvPr>
        </p:nvGraphicFramePr>
        <p:xfrm>
          <a:off x="3238500" y="2971800"/>
          <a:ext cx="212407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8" name="Equation" r:id="rId3" imgW="1447560" imgH="571320" progId="Equation.3">
                  <p:embed/>
                </p:oleObj>
              </mc:Choice>
              <mc:Fallback>
                <p:oleObj name="Equation" r:id="rId3" imgW="1447560" imgH="57132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0" y="2971800"/>
                        <a:ext cx="2124075" cy="838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82589" y="5368985"/>
            <a:ext cx="5314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k</a:t>
            </a:r>
            <a:r>
              <a:rPr lang="en-US" sz="2000" dirty="0" smtClean="0"/>
              <a:t> = [0,1] </a:t>
            </a:r>
            <a:r>
              <a:rPr lang="en-US" sz="2000" dirty="0" smtClean="0">
                <a:latin typeface="Calibri"/>
                <a:cs typeface="Calibri"/>
              </a:rPr>
              <a:t>→ </a:t>
            </a:r>
            <a:r>
              <a:rPr lang="en-US" sz="2000" dirty="0" smtClean="0"/>
              <a:t>field configuration: </a:t>
            </a:r>
            <a:r>
              <a:rPr lang="en-US" sz="2000" i="1" dirty="0" smtClean="0"/>
              <a:t>“</a:t>
            </a:r>
            <a:r>
              <a:rPr lang="en-US" sz="2000" i="1" dirty="0" err="1" smtClean="0"/>
              <a:t>ellipticity</a:t>
            </a:r>
            <a:r>
              <a:rPr lang="en-US" sz="2000" i="1" dirty="0" smtClean="0"/>
              <a:t>”</a:t>
            </a:r>
            <a:endParaRPr lang="en-US" sz="20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495800" y="5753220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</a:t>
            </a:r>
            <a:r>
              <a:rPr lang="en-US" sz="2000" dirty="0" smtClean="0"/>
              <a:t>  frequency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495800" y="4953000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B</a:t>
            </a:r>
            <a:r>
              <a:rPr lang="en-US" sz="2000" baseline="-25000" dirty="0" smtClean="0">
                <a:solidFill>
                  <a:srgbClr val="FF0000"/>
                </a:solidFill>
              </a:rPr>
              <a:t>0</a:t>
            </a:r>
            <a:r>
              <a:rPr lang="en-US" sz="2000" dirty="0" smtClean="0"/>
              <a:t> field amplitude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492248" y="6076890"/>
            <a:ext cx="26515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</a:rPr>
              <a:t>φ</a:t>
            </a:r>
            <a:r>
              <a:rPr lang="en-US" sz="2000" dirty="0" smtClean="0"/>
              <a:t> = [-</a:t>
            </a:r>
            <a:r>
              <a:rPr lang="el-GR" sz="2000" dirty="0" smtClean="0"/>
              <a:t>π</a:t>
            </a:r>
            <a:r>
              <a:rPr lang="en-US" sz="2000" dirty="0" smtClean="0"/>
              <a:t>,</a:t>
            </a:r>
            <a:r>
              <a:rPr lang="el-GR" sz="2000" dirty="0" smtClean="0"/>
              <a:t>π</a:t>
            </a:r>
            <a:r>
              <a:rPr lang="en-US" sz="2000" dirty="0" smtClean="0"/>
              <a:t>]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838200" y="5631064"/>
            <a:ext cx="232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n </a:t>
            </a:r>
            <a:r>
              <a:rPr lang="en-US" sz="2000" dirty="0" smtClean="0"/>
              <a:t> n-value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200" y="6040609"/>
            <a:ext cx="365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err="1" smtClean="0">
                <a:solidFill>
                  <a:srgbClr val="FF0000"/>
                </a:solidFill>
              </a:rPr>
              <a:t>J</a:t>
            </a:r>
            <a:r>
              <a:rPr lang="en-US" sz="2000" baseline="-25000" dirty="0" err="1" smtClean="0">
                <a:solidFill>
                  <a:srgbClr val="FF0000"/>
                </a:solidFill>
              </a:rPr>
              <a:t>c</a:t>
            </a:r>
            <a:r>
              <a:rPr lang="en-US" sz="2000" dirty="0" smtClean="0"/>
              <a:t>  critical current </a:t>
            </a:r>
            <a:r>
              <a:rPr lang="en-US" sz="1600" dirty="0" smtClean="0"/>
              <a:t>@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c</a:t>
            </a:r>
            <a:r>
              <a:rPr lang="en-US" sz="1600" dirty="0" smtClean="0"/>
              <a:t> = 100 </a:t>
            </a:r>
            <a:r>
              <a:rPr lang="el-GR" sz="1600" dirty="0" smtClean="0"/>
              <a:t>μ</a:t>
            </a:r>
            <a:r>
              <a:rPr lang="en-US" sz="1600" dirty="0" smtClean="0"/>
              <a:t>V/m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0" y="5129284"/>
            <a:ext cx="2944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rgbClr val="FF0000"/>
                </a:solidFill>
              </a:rPr>
              <a:t>r</a:t>
            </a:r>
            <a:r>
              <a:rPr lang="en-US" sz="2000" dirty="0" smtClean="0"/>
              <a:t>  filament radius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873416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731837"/>
            <a:ext cx="8153400" cy="5592763"/>
          </a:xfrm>
        </p:spPr>
        <p:txBody>
          <a:bodyPr/>
          <a:lstStyle/>
          <a:p>
            <a:r>
              <a:rPr lang="en-US" sz="2400" dirty="0" smtClean="0"/>
              <a:t>Develop </a:t>
            </a:r>
            <a:r>
              <a:rPr lang="en-US" sz="2400" dirty="0"/>
              <a:t>a </a:t>
            </a:r>
            <a:r>
              <a:rPr lang="en-US" sz="2400" b="1" u="sng" dirty="0"/>
              <a:t>high fidelity </a:t>
            </a:r>
            <a:r>
              <a:rPr lang="en-US" sz="2400" dirty="0"/>
              <a:t>sizing tool for </a:t>
            </a:r>
            <a:r>
              <a:rPr lang="en-US" sz="2400" b="1" u="sng" dirty="0"/>
              <a:t>fully superconducting rotating machines</a:t>
            </a:r>
            <a:r>
              <a:rPr lang="en-US" sz="2400" dirty="0"/>
              <a:t>. </a:t>
            </a:r>
            <a:endParaRPr lang="en-US" sz="2400" dirty="0" smtClean="0"/>
          </a:p>
          <a:p>
            <a:pPr lvl="1"/>
            <a:r>
              <a:rPr lang="en-US" sz="2000" dirty="0" smtClean="0"/>
              <a:t>Accurate 3D geometry represented</a:t>
            </a:r>
          </a:p>
          <a:p>
            <a:pPr lvl="2"/>
            <a:r>
              <a:rPr lang="en-US" sz="1600" dirty="0" smtClean="0"/>
              <a:t>Electromagnetics, mechanical and </a:t>
            </a:r>
            <a:br>
              <a:rPr lang="en-US" sz="1600" dirty="0" smtClean="0"/>
            </a:br>
            <a:r>
              <a:rPr lang="en-US" sz="1600" dirty="0" smtClean="0"/>
              <a:t>thermal</a:t>
            </a:r>
          </a:p>
          <a:p>
            <a:pPr lvl="1"/>
            <a:r>
              <a:rPr lang="en-US" sz="2000" dirty="0" smtClean="0"/>
              <a:t>Portable code in Python and C</a:t>
            </a:r>
          </a:p>
          <a:p>
            <a:pPr lvl="1"/>
            <a:endParaRPr lang="en-US" sz="2000" dirty="0" smtClean="0"/>
          </a:p>
          <a:p>
            <a:r>
              <a:rPr lang="en-US" sz="2400" dirty="0"/>
              <a:t>Develop model for quench propagation</a:t>
            </a:r>
          </a:p>
          <a:p>
            <a:pPr lvl="1"/>
            <a:r>
              <a:rPr lang="en-US" sz="2000" dirty="0"/>
              <a:t>Address detection and protection</a:t>
            </a:r>
          </a:p>
          <a:p>
            <a:endParaRPr lang="en-US" sz="2400" dirty="0" smtClean="0"/>
          </a:p>
          <a:p>
            <a:r>
              <a:rPr lang="en-US" sz="2400" dirty="0" smtClean="0"/>
              <a:t>Develop </a:t>
            </a:r>
            <a:r>
              <a:rPr lang="en-US" sz="2400" b="1" u="sng" dirty="0" smtClean="0"/>
              <a:t>new model </a:t>
            </a:r>
            <a:r>
              <a:rPr lang="en-US" sz="2400" dirty="0" smtClean="0"/>
              <a:t>for AC losses</a:t>
            </a:r>
            <a:br>
              <a:rPr lang="en-US" sz="2400" dirty="0" smtClean="0"/>
            </a:br>
            <a:r>
              <a:rPr lang="en-US" sz="2400" dirty="0" smtClean="0"/>
              <a:t>for superconducting stators</a:t>
            </a:r>
          </a:p>
          <a:p>
            <a:pPr lvl="1"/>
            <a:r>
              <a:rPr lang="en-US" sz="2000" dirty="0" smtClean="0"/>
              <a:t>Based on FEA simulations</a:t>
            </a:r>
          </a:p>
          <a:p>
            <a:endParaRPr lang="en-US" sz="2400" dirty="0" smtClean="0"/>
          </a:p>
          <a:p>
            <a:r>
              <a:rPr lang="en-US" sz="2400" dirty="0" smtClean="0"/>
              <a:t>Validate AC losses model </a:t>
            </a:r>
            <a:r>
              <a:rPr lang="en-US" sz="2400" b="1" u="sng" dirty="0" smtClean="0"/>
              <a:t>experimentally</a:t>
            </a:r>
          </a:p>
          <a:p>
            <a:endParaRPr lang="en-US" sz="2400" dirty="0" smtClean="0"/>
          </a:p>
          <a:p>
            <a:pPr marL="457200" lvl="1" indent="0">
              <a:buNone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Objectives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219200"/>
            <a:ext cx="4648200" cy="44196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ounded Rectangle 4"/>
          <p:cNvSpPr/>
          <p:nvPr/>
        </p:nvSpPr>
        <p:spPr>
          <a:xfrm>
            <a:off x="22538" y="4343400"/>
            <a:ext cx="4701862" cy="1371600"/>
          </a:xfrm>
          <a:prstGeom prst="roundRect">
            <a:avLst/>
          </a:prstGeom>
          <a:ln w="57150">
            <a:solidFill>
              <a:srgbClr val="FF0000"/>
            </a:solidFill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812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07" y="1254752"/>
            <a:ext cx="2407275" cy="2684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62000"/>
          </a:xfrm>
        </p:spPr>
        <p:txBody>
          <a:bodyPr/>
          <a:lstStyle/>
          <a:p>
            <a:r>
              <a:rPr lang="en-US" dirty="0" smtClean="0"/>
              <a:t>Next Steps (1/2)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1508760" y="2280753"/>
            <a:ext cx="533400" cy="609600"/>
          </a:xfrm>
          <a:prstGeom prst="ellipse">
            <a:avLst/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25" name="Rectangle 5"/>
          <p:cNvSpPr>
            <a:spLocks noChangeArrowheads="1"/>
          </p:cNvSpPr>
          <p:nvPr/>
        </p:nvSpPr>
        <p:spPr bwMode="auto">
          <a:xfrm>
            <a:off x="0" y="-763489"/>
            <a:ext cx="1847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400"/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0" y="-763489"/>
            <a:ext cx="1847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400"/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0" y="-763489"/>
            <a:ext cx="1847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400"/>
          </a:p>
        </p:txBody>
      </p:sp>
      <p:sp>
        <p:nvSpPr>
          <p:cNvPr id="31" name="Rectangle 11"/>
          <p:cNvSpPr>
            <a:spLocks noChangeArrowheads="1"/>
          </p:cNvSpPr>
          <p:nvPr/>
        </p:nvSpPr>
        <p:spPr bwMode="auto">
          <a:xfrm>
            <a:off x="0" y="-763489"/>
            <a:ext cx="1847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400"/>
          </a:p>
        </p:txBody>
      </p:sp>
      <p:sp>
        <p:nvSpPr>
          <p:cNvPr id="2049" name="Rectangle 13"/>
          <p:cNvSpPr>
            <a:spLocks noChangeArrowheads="1"/>
          </p:cNvSpPr>
          <p:nvPr/>
        </p:nvSpPr>
        <p:spPr bwMode="auto">
          <a:xfrm>
            <a:off x="0" y="-763489"/>
            <a:ext cx="1847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400"/>
          </a:p>
        </p:txBody>
      </p:sp>
      <p:sp>
        <p:nvSpPr>
          <p:cNvPr id="2053" name="Rectangle 15"/>
          <p:cNvSpPr>
            <a:spLocks noChangeArrowheads="1"/>
          </p:cNvSpPr>
          <p:nvPr/>
        </p:nvSpPr>
        <p:spPr bwMode="auto">
          <a:xfrm>
            <a:off x="0" y="-763489"/>
            <a:ext cx="18473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400"/>
          </a:p>
        </p:txBody>
      </p:sp>
      <p:grpSp>
        <p:nvGrpSpPr>
          <p:cNvPr id="2074" name="Group 2073"/>
          <p:cNvGrpSpPr/>
          <p:nvPr/>
        </p:nvGrpSpPr>
        <p:grpSpPr>
          <a:xfrm>
            <a:off x="1832610" y="1698625"/>
            <a:ext cx="6701790" cy="1373410"/>
            <a:chOff x="1832610" y="3006030"/>
            <a:chExt cx="6701790" cy="1373410"/>
          </a:xfrm>
        </p:grpSpPr>
        <p:graphicFrame>
          <p:nvGraphicFramePr>
            <p:cNvPr id="28" name="Object 27"/>
            <p:cNvGraphicFramePr>
              <a:graphicFrameLocks noChangeAspect="1"/>
            </p:cNvGraphicFramePr>
            <p:nvPr>
              <p:extLst/>
            </p:nvPr>
          </p:nvGraphicFramePr>
          <p:xfrm>
            <a:off x="4341505" y="3394710"/>
            <a:ext cx="1627820" cy="9847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62" name="Equation" r:id="rId5" imgW="1143000" imgH="698500" progId="Equation.3">
                    <p:embed/>
                  </p:oleObj>
                </mc:Choice>
                <mc:Fallback>
                  <p:oleObj name="Equation" r:id="rId5" imgW="1143000" imgH="6985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1505" y="3394710"/>
                          <a:ext cx="1627820" cy="98473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9" name="Straight Arrow Connector 48"/>
            <p:cNvCxnSpPr>
              <a:endCxn id="52" idx="1"/>
            </p:cNvCxnSpPr>
            <p:nvPr/>
          </p:nvCxnSpPr>
          <p:spPr>
            <a:xfrm flipV="1">
              <a:off x="1832610" y="3206085"/>
              <a:ext cx="2420308" cy="69830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4252918" y="3006030"/>
              <a:ext cx="37480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Electrical behavior</a:t>
              </a:r>
              <a:r>
                <a:rPr lang="en-US" sz="2000" dirty="0"/>
                <a:t>,</a:t>
              </a:r>
              <a:r>
                <a:rPr lang="en-US" sz="2000" dirty="0" smtClean="0"/>
                <a:t> power-law:</a:t>
              </a:r>
              <a:endParaRPr lang="en-US" sz="2000" dirty="0"/>
            </a:p>
          </p:txBody>
        </p:sp>
        <p:graphicFrame>
          <p:nvGraphicFramePr>
            <p:cNvPr id="2067" name="Object 2066"/>
            <p:cNvGraphicFramePr>
              <a:graphicFrameLocks noChangeAspect="1"/>
            </p:cNvGraphicFramePr>
            <p:nvPr>
              <p:extLst/>
            </p:nvPr>
          </p:nvGraphicFramePr>
          <p:xfrm>
            <a:off x="7162800" y="3375660"/>
            <a:ext cx="1371600" cy="32295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63" name="Equation" r:id="rId7" imgW="1015920" imgH="241200" progId="Equation.3">
                    <p:embed/>
                  </p:oleObj>
                </mc:Choice>
                <mc:Fallback>
                  <p:oleObj name="Equation" r:id="rId7" imgW="101592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62800" y="3375660"/>
                          <a:ext cx="1371600" cy="32295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4" name="Object 53"/>
            <p:cNvGraphicFramePr>
              <a:graphicFrameLocks noChangeAspect="1"/>
            </p:cNvGraphicFramePr>
            <p:nvPr>
              <p:extLst/>
            </p:nvPr>
          </p:nvGraphicFramePr>
          <p:xfrm>
            <a:off x="7162799" y="3765151"/>
            <a:ext cx="1371600" cy="321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64" name="Equation" r:id="rId9" imgW="965160" imgH="228600" progId="Equation.3">
                    <p:embed/>
                  </p:oleObj>
                </mc:Choice>
                <mc:Fallback>
                  <p:oleObj name="Equation" r:id="rId9" imgW="965160" imgH="2286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62799" y="3765151"/>
                          <a:ext cx="1371600" cy="3213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Object 54"/>
            <p:cNvGraphicFramePr>
              <a:graphicFrameLocks noChangeAspect="1"/>
            </p:cNvGraphicFramePr>
            <p:nvPr>
              <p:extLst/>
            </p:nvPr>
          </p:nvGraphicFramePr>
          <p:xfrm>
            <a:off x="7162800" y="4115851"/>
            <a:ext cx="609600" cy="24840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65" name="Equation" r:id="rId11" imgW="431640" imgH="177480" progId="Equation.3">
                    <p:embed/>
                  </p:oleObj>
                </mc:Choice>
                <mc:Fallback>
                  <p:oleObj name="Equation" r:id="rId11" imgW="431640" imgH="177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62800" y="4115851"/>
                          <a:ext cx="609600" cy="24840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TextBox 55"/>
            <p:cNvSpPr txBox="1"/>
            <p:nvPr/>
          </p:nvSpPr>
          <p:spPr>
            <a:xfrm>
              <a:off x="6229350" y="3680460"/>
              <a:ext cx="10096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where</a:t>
              </a:r>
              <a:endParaRPr lang="en-US" sz="2000" dirty="0"/>
            </a:p>
          </p:txBody>
        </p:sp>
      </p:grpSp>
      <p:grpSp>
        <p:nvGrpSpPr>
          <p:cNvPr id="2073" name="Group 2072"/>
          <p:cNvGrpSpPr/>
          <p:nvPr/>
        </p:nvGrpSpPr>
        <p:grpSpPr>
          <a:xfrm>
            <a:off x="1798344" y="723898"/>
            <a:ext cx="5897856" cy="1790702"/>
            <a:chOff x="1798344" y="1748367"/>
            <a:chExt cx="5897856" cy="1790702"/>
          </a:xfrm>
        </p:grpSpPr>
        <p:cxnSp>
          <p:nvCxnSpPr>
            <p:cNvPr id="11" name="Straight Arrow Connector 10"/>
            <p:cNvCxnSpPr>
              <a:endCxn id="2055" idx="1"/>
            </p:cNvCxnSpPr>
            <p:nvPr/>
          </p:nvCxnSpPr>
          <p:spPr>
            <a:xfrm flipV="1">
              <a:off x="1798344" y="2243792"/>
              <a:ext cx="2457426" cy="12952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6" name="Object 25"/>
            <p:cNvGraphicFramePr>
              <a:graphicFrameLocks noChangeAspect="1"/>
            </p:cNvGraphicFramePr>
            <p:nvPr>
              <p:extLst/>
            </p:nvPr>
          </p:nvGraphicFramePr>
          <p:xfrm>
            <a:off x="6324600" y="1748367"/>
            <a:ext cx="1371600" cy="5757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66" name="Equation" r:id="rId13" imgW="1016000" imgH="431800" progId="Equation.3">
                    <p:embed/>
                  </p:oleObj>
                </mc:Choice>
                <mc:Fallback>
                  <p:oleObj name="Equation" r:id="rId13" imgW="1016000" imgH="431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4600" y="1748367"/>
                          <a:ext cx="1371600" cy="575733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Object 29"/>
            <p:cNvGraphicFramePr>
              <a:graphicFrameLocks noChangeAspect="1"/>
            </p:cNvGraphicFramePr>
            <p:nvPr>
              <p:extLst/>
            </p:nvPr>
          </p:nvGraphicFramePr>
          <p:xfrm>
            <a:off x="6324600" y="2297851"/>
            <a:ext cx="847224" cy="3219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67" name="Equation" r:id="rId15" imgW="634725" imgH="228501" progId="Equation.3">
                    <p:embed/>
                  </p:oleObj>
                </mc:Choice>
                <mc:Fallback>
                  <p:oleObj name="Equation" r:id="rId15" imgW="634725" imgH="228501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24600" y="2297851"/>
                          <a:ext cx="847224" cy="321945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5" name="TextBox 2054"/>
            <p:cNvSpPr txBox="1"/>
            <p:nvPr/>
          </p:nvSpPr>
          <p:spPr>
            <a:xfrm>
              <a:off x="4255770" y="2043737"/>
              <a:ext cx="20716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H-Formulation:</a:t>
              </a:r>
              <a:endParaRPr lang="en-US" sz="2000" dirty="0"/>
            </a:p>
          </p:txBody>
        </p:sp>
        <p:sp>
          <p:nvSpPr>
            <p:cNvPr id="2064" name="Left Brace 2063"/>
            <p:cNvSpPr/>
            <p:nvPr/>
          </p:nvSpPr>
          <p:spPr>
            <a:xfrm>
              <a:off x="5943600" y="1918326"/>
              <a:ext cx="190500" cy="735759"/>
            </a:xfrm>
            <a:prstGeom prst="leftBrace">
              <a:avLst>
                <a:gd name="adj1" fmla="val 96803"/>
                <a:gd name="adj2" fmla="val 50000"/>
              </a:avLst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cxnSp>
          <p:nvCxnSpPr>
            <p:cNvPr id="59" name="Straight Arrow Connector 58"/>
            <p:cNvCxnSpPr>
              <a:endCxn id="2055" idx="1"/>
            </p:cNvCxnSpPr>
            <p:nvPr/>
          </p:nvCxnSpPr>
          <p:spPr>
            <a:xfrm flipV="1">
              <a:off x="2286000" y="2243792"/>
              <a:ext cx="1969770" cy="20005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Arrow Connector 6"/>
          <p:cNvCxnSpPr/>
          <p:nvPr/>
        </p:nvCxnSpPr>
        <p:spPr>
          <a:xfrm>
            <a:off x="838200" y="3939215"/>
            <a:ext cx="0" cy="4264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2" name="Object 20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3766295"/>
              </p:ext>
            </p:extLst>
          </p:nvPr>
        </p:nvGraphicFramePr>
        <p:xfrm>
          <a:off x="533400" y="5283200"/>
          <a:ext cx="2484437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8" name="Equation" r:id="rId17" imgW="1739880" imgH="495000" progId="Equation.3">
                  <p:embed/>
                </p:oleObj>
              </mc:Choice>
              <mc:Fallback>
                <p:oleObj name="Equation" r:id="rId17" imgW="1739880" imgH="495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5283200"/>
                        <a:ext cx="2484437" cy="6921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20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88827049"/>
              </p:ext>
            </p:extLst>
          </p:nvPr>
        </p:nvGraphicFramePr>
        <p:xfrm>
          <a:off x="525463" y="4491038"/>
          <a:ext cx="1763712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9" name="Equation" r:id="rId19" imgW="1218960" imgH="507960" progId="Equation.3">
                  <p:embed/>
                </p:oleObj>
              </mc:Choice>
              <mc:Fallback>
                <p:oleObj name="Equation" r:id="rId19" imgW="12189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463" y="4491038"/>
                        <a:ext cx="1763712" cy="739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854871" y="3980108"/>
            <a:ext cx="2488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Boundary conditions:</a:t>
            </a:r>
            <a:endParaRPr lang="en-US" sz="2000" dirty="0"/>
          </a:p>
        </p:txBody>
      </p:sp>
      <p:sp>
        <p:nvSpPr>
          <p:cNvPr id="68" name="TextBox 67"/>
          <p:cNvSpPr txBox="1"/>
          <p:nvPr/>
        </p:nvSpPr>
        <p:spPr>
          <a:xfrm>
            <a:off x="3619500" y="4841935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k</a:t>
            </a:r>
            <a:r>
              <a:rPr lang="en-US" sz="2000" dirty="0" smtClean="0"/>
              <a:t> = [0,1] </a:t>
            </a:r>
            <a:r>
              <a:rPr lang="en-US" sz="2000" dirty="0" smtClean="0">
                <a:latin typeface="Calibri"/>
                <a:cs typeface="Calibri"/>
              </a:rPr>
              <a:t>→ </a:t>
            </a:r>
            <a:r>
              <a:rPr lang="en-US" sz="2000" dirty="0" smtClean="0"/>
              <a:t>field configuration</a:t>
            </a:r>
            <a:endParaRPr lang="en-US" sz="2000" dirty="0"/>
          </a:p>
        </p:txBody>
      </p:sp>
      <p:sp>
        <p:nvSpPr>
          <p:cNvPr id="69" name="TextBox 68"/>
          <p:cNvSpPr txBox="1"/>
          <p:nvPr/>
        </p:nvSpPr>
        <p:spPr>
          <a:xfrm>
            <a:off x="3619500" y="5242045"/>
            <a:ext cx="3619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rgbClr val="FF0000"/>
                </a:solidFill>
                <a:cs typeface="Times New Roman" pitchFamily="18" charset="0"/>
              </a:rPr>
              <a:t>φ</a:t>
            </a:r>
            <a:r>
              <a:rPr lang="en-US" sz="2000" dirty="0" smtClean="0"/>
              <a:t> = [-</a:t>
            </a:r>
            <a:r>
              <a:rPr lang="el-GR" sz="2000" dirty="0" smtClean="0"/>
              <a:t>π</a:t>
            </a:r>
            <a:r>
              <a:rPr lang="en-US" sz="2000" dirty="0" smtClean="0"/>
              <a:t>,</a:t>
            </a:r>
            <a:r>
              <a:rPr lang="el-GR" sz="2000" dirty="0" smtClean="0"/>
              <a:t>π</a:t>
            </a:r>
            <a:r>
              <a:rPr lang="en-US" sz="2000" dirty="0" smtClean="0"/>
              <a:t>] </a:t>
            </a:r>
            <a:r>
              <a:rPr lang="en-US" sz="2000" dirty="0" smtClean="0">
                <a:latin typeface="Calibri"/>
                <a:cs typeface="Calibri"/>
              </a:rPr>
              <a:t>→ </a:t>
            </a:r>
            <a:r>
              <a:rPr lang="en-US" sz="2000" dirty="0" smtClean="0"/>
              <a:t>rotor load angle</a:t>
            </a:r>
            <a:endParaRPr lang="en-US" sz="2000" dirty="0"/>
          </a:p>
        </p:txBody>
      </p:sp>
      <p:sp>
        <p:nvSpPr>
          <p:cNvPr id="71" name="TextBox 70"/>
          <p:cNvSpPr txBox="1"/>
          <p:nvPr/>
        </p:nvSpPr>
        <p:spPr>
          <a:xfrm>
            <a:off x="3619500" y="4441825"/>
            <a:ext cx="464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bp</a:t>
            </a:r>
            <a:r>
              <a:rPr lang="en-US" sz="2000" dirty="0" smtClean="0"/>
              <a:t> penetration field ratio</a:t>
            </a:r>
            <a:endParaRPr lang="en-US" sz="2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461963" y="2773165"/>
            <a:ext cx="8129587" cy="3856235"/>
            <a:chOff x="461963" y="2827140"/>
            <a:chExt cx="8129587" cy="3856235"/>
          </a:xfrm>
        </p:grpSpPr>
        <p:grpSp>
          <p:nvGrpSpPr>
            <p:cNvPr id="13" name="Group 12"/>
            <p:cNvGrpSpPr/>
            <p:nvPr/>
          </p:nvGrpSpPr>
          <p:grpSpPr>
            <a:xfrm>
              <a:off x="461963" y="2827140"/>
              <a:ext cx="8129587" cy="3856235"/>
              <a:chOff x="461963" y="2827140"/>
              <a:chExt cx="8129587" cy="3856235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461963" y="5714940"/>
                <a:ext cx="7310437" cy="968435"/>
                <a:chOff x="461963" y="5714940"/>
                <a:chExt cx="7310437" cy="968435"/>
              </a:xfrm>
            </p:grpSpPr>
            <p:graphicFrame>
              <p:nvGraphicFramePr>
                <p:cNvPr id="37" name="Object 36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461963" y="6059488"/>
                <a:ext cx="1668462" cy="623887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670" name="Equation" r:id="rId21" imgW="1168200" imgH="444240" progId="Equation.3">
                        <p:embed/>
                      </p:oleObj>
                    </mc:Choice>
                    <mc:Fallback>
                      <p:oleObj name="Equation" r:id="rId21" imgW="1168200" imgH="44424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2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61963" y="6059488"/>
                              <a:ext cx="1668462" cy="623887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rgbClr val="FF0000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36" name="TextBox 35"/>
                <p:cNvSpPr txBox="1"/>
                <p:nvPr/>
              </p:nvSpPr>
              <p:spPr>
                <a:xfrm>
                  <a:off x="3619500" y="5714940"/>
                  <a:ext cx="4152900" cy="400110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err="1" smtClean="0">
                      <a:solidFill>
                        <a:srgbClr val="FF0000"/>
                      </a:solidFill>
                    </a:rPr>
                    <a:t>ip</a:t>
                  </a:r>
                  <a:r>
                    <a:rPr lang="en-US" sz="2000" dirty="0" smtClean="0"/>
                    <a:t> = [0,1] </a:t>
                  </a:r>
                  <a:r>
                    <a:rPr lang="en-US" sz="2000" dirty="0" smtClean="0">
                      <a:latin typeface="Calibri"/>
                      <a:cs typeface="Calibri"/>
                    </a:rPr>
                    <a:t>→ penetration </a:t>
                  </a:r>
                  <a:r>
                    <a:rPr lang="en-US" sz="2000" dirty="0" smtClean="0"/>
                    <a:t>current ratio</a:t>
                  </a:r>
                  <a:endParaRPr lang="en-US" sz="2000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3617612" y="6153090"/>
                  <a:ext cx="4154788" cy="400110"/>
                </a:xfrm>
                <a:prstGeom prst="rect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l-GR" sz="2000" dirty="0" smtClean="0">
                      <a:solidFill>
                        <a:srgbClr val="FF0000"/>
                      </a:solidFill>
                      <a:cs typeface="Times New Roman" pitchFamily="18" charset="0"/>
                    </a:rPr>
                    <a:t>θ</a:t>
                  </a:r>
                  <a:r>
                    <a:rPr lang="en-US" sz="2000" dirty="0" smtClean="0"/>
                    <a:t> = [0,2</a:t>
                  </a:r>
                  <a:r>
                    <a:rPr lang="el-GR" sz="2000" dirty="0" smtClean="0"/>
                    <a:t>π</a:t>
                  </a:r>
                  <a:r>
                    <a:rPr lang="en-US" sz="2000" dirty="0" smtClean="0"/>
                    <a:t>] </a:t>
                  </a:r>
                  <a:r>
                    <a:rPr lang="en-US" sz="2000" dirty="0" smtClean="0">
                      <a:latin typeface="Calibri"/>
                      <a:cs typeface="Calibri"/>
                    </a:rPr>
                    <a:t>→ </a:t>
                  </a:r>
                  <a:r>
                    <a:rPr lang="en-US" sz="2000" dirty="0" smtClean="0"/>
                    <a:t>current/field phase angle</a:t>
                  </a:r>
                  <a:endParaRPr lang="en-US" sz="2000" dirty="0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1832610" y="2827140"/>
                <a:ext cx="6758940" cy="1206943"/>
                <a:chOff x="1760220" y="2786980"/>
                <a:chExt cx="6758940" cy="1206943"/>
              </a:xfrm>
            </p:grpSpPr>
            <p:graphicFrame>
              <p:nvGraphicFramePr>
                <p:cNvPr id="45" name="Object 44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4347210" y="3474810"/>
                <a:ext cx="1157288" cy="519113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5671" name="Equation" r:id="rId23" imgW="812520" imgH="368280" progId="Equation.3">
                        <p:embed/>
                      </p:oleObj>
                    </mc:Choice>
                    <mc:Fallback>
                      <p:oleObj name="Equation" r:id="rId23" imgW="812520" imgH="368280" progId="Equation.3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24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347210" y="3474810"/>
                              <a:ext cx="1157288" cy="519113"/>
                            </a:xfrm>
                            <a:prstGeom prst="rect">
                              <a:avLst/>
                            </a:prstGeom>
                            <a:noFill/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cxnSp>
              <p:nvCxnSpPr>
                <p:cNvPr id="46" name="Straight Arrow Connector 45"/>
                <p:cNvCxnSpPr>
                  <a:endCxn id="47" idx="1"/>
                </p:cNvCxnSpPr>
                <p:nvPr/>
              </p:nvCxnSpPr>
              <p:spPr>
                <a:xfrm>
                  <a:off x="1760220" y="2786980"/>
                  <a:ext cx="2492698" cy="41910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TextBox 46"/>
                <p:cNvSpPr txBox="1"/>
                <p:nvPr/>
              </p:nvSpPr>
              <p:spPr>
                <a:xfrm>
                  <a:off x="4252918" y="3006030"/>
                  <a:ext cx="374808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/>
                    <a:t>Transport current constrain:</a:t>
                  </a:r>
                  <a:endParaRPr lang="en-US" sz="2000" dirty="0"/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5566410" y="3445930"/>
                  <a:ext cx="295275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w</a:t>
                  </a:r>
                  <a:r>
                    <a:rPr lang="en-US" sz="2000" dirty="0" smtClean="0"/>
                    <a:t>here A = filament area</a:t>
                  </a:r>
                  <a:endParaRPr lang="en-US" sz="2000" dirty="0"/>
                </a:p>
              </p:txBody>
            </p:sp>
          </p:grpSp>
        </p:grpSp>
        <p:sp>
          <p:nvSpPr>
            <p:cNvPr id="14" name="Rectangle 13"/>
            <p:cNvSpPr/>
            <p:nvPr/>
          </p:nvSpPr>
          <p:spPr>
            <a:xfrm>
              <a:off x="4325308" y="3127165"/>
              <a:ext cx="3942392" cy="906918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3925321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3907" y="1053792"/>
            <a:ext cx="8229600" cy="4983163"/>
          </a:xfrm>
        </p:spPr>
        <p:txBody>
          <a:bodyPr/>
          <a:lstStyle/>
          <a:p>
            <a:r>
              <a:rPr lang="en-US" sz="2800" dirty="0" smtClean="0"/>
              <a:t>Implement model in Amber HTS Machine Sizing Code</a:t>
            </a:r>
            <a:endParaRPr lang="en-US" sz="1600" dirty="0" smtClean="0"/>
          </a:p>
          <a:p>
            <a:r>
              <a:rPr lang="en-US" sz="2800" dirty="0" smtClean="0"/>
              <a:t>Perform experimental validation</a:t>
            </a:r>
          </a:p>
          <a:p>
            <a:pPr lvl="1"/>
            <a:r>
              <a:rPr lang="en-US" sz="2000" dirty="0" smtClean="0"/>
              <a:t>Tests will start in January 2014</a:t>
            </a:r>
          </a:p>
          <a:p>
            <a:pPr lvl="2"/>
            <a:r>
              <a:rPr lang="en-US" sz="1600" dirty="0" smtClean="0"/>
              <a:t>AC field </a:t>
            </a:r>
          </a:p>
          <a:p>
            <a:pPr lvl="2"/>
            <a:r>
              <a:rPr lang="en-US" sz="1600" dirty="0" smtClean="0"/>
              <a:t>Transport current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Upgrade to include elliptical field</a:t>
            </a:r>
            <a:br>
              <a:rPr lang="en-US" sz="2000" dirty="0" smtClean="0"/>
            </a:br>
            <a:r>
              <a:rPr lang="en-US" sz="2000" dirty="0" smtClean="0"/>
              <a:t>scheduled for 2015 </a:t>
            </a:r>
            <a:endParaRPr lang="en-US" sz="2000" dirty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(2/2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4343400" y="2084611"/>
            <a:ext cx="4475016" cy="4074822"/>
            <a:chOff x="166256" y="1399311"/>
            <a:chExt cx="4475016" cy="4074822"/>
          </a:xfrm>
        </p:grpSpPr>
        <p:pic>
          <p:nvPicPr>
            <p:cNvPr id="6" name="Picture 2" descr="C:\Users\AML\Dropbox\DOE BP2 Task 6.5\Design\Mechanical\Pictures\photoview3_AC_LOSS.JPG"/>
            <p:cNvPicPr>
              <a:picLocks noChangeAspect="1" noChangeArrowheads="1"/>
            </p:cNvPicPr>
            <p:nvPr/>
          </p:nvPicPr>
          <p:blipFill>
            <a:blip r:embed="rId2"/>
            <a:srcRect l="28781" t="19394" r="20199" b="11088"/>
            <a:stretch>
              <a:fillRect/>
            </a:stretch>
          </p:blipFill>
          <p:spPr bwMode="auto">
            <a:xfrm>
              <a:off x="706582" y="1843796"/>
              <a:ext cx="3449781" cy="3630337"/>
            </a:xfrm>
            <a:prstGeom prst="rect">
              <a:avLst/>
            </a:prstGeom>
            <a:noFill/>
          </p:spPr>
        </p:pic>
        <p:sp>
          <p:nvSpPr>
            <p:cNvPr id="7" name="TextBox 6"/>
            <p:cNvSpPr txBox="1"/>
            <p:nvPr/>
          </p:nvSpPr>
          <p:spPr>
            <a:xfrm>
              <a:off x="166256" y="5029200"/>
              <a:ext cx="15655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Sample Cryostat</a:t>
              </a:r>
              <a:endParaRPr lang="en-US" sz="16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4075" y="1399311"/>
              <a:ext cx="1759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 smtClean="0"/>
                <a:t>GHe</a:t>
              </a:r>
              <a:r>
                <a:rPr lang="en-US" sz="1600" b="1" dirty="0" smtClean="0"/>
                <a:t> Transfer Line</a:t>
              </a:r>
              <a:endParaRPr lang="en-US" sz="16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881744" y="1440873"/>
              <a:ext cx="175952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Cooling System</a:t>
              </a:r>
              <a:endParaRPr lang="en-US" sz="1600" b="1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008909" y="1579418"/>
              <a:ext cx="346364" cy="581891"/>
            </a:xfrm>
            <a:custGeom>
              <a:avLst/>
              <a:gdLst>
                <a:gd name="connsiteX0" fmla="*/ 41564 w 346364"/>
                <a:gd name="connsiteY0" fmla="*/ 0 h 581891"/>
                <a:gd name="connsiteX1" fmla="*/ 346364 w 346364"/>
                <a:gd name="connsiteY1" fmla="*/ 27709 h 581891"/>
                <a:gd name="connsiteX2" fmla="*/ 0 w 346364"/>
                <a:gd name="connsiteY2" fmla="*/ 581891 h 581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6364" h="581891">
                  <a:moveTo>
                    <a:pt x="41564" y="0"/>
                  </a:moveTo>
                  <a:lnTo>
                    <a:pt x="346364" y="27709"/>
                  </a:lnTo>
                  <a:lnTo>
                    <a:pt x="0" y="581891"/>
                  </a:ln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1662550" y="4405745"/>
              <a:ext cx="318655" cy="803564"/>
            </a:xfrm>
            <a:custGeom>
              <a:avLst/>
              <a:gdLst>
                <a:gd name="connsiteX0" fmla="*/ 41564 w 318655"/>
                <a:gd name="connsiteY0" fmla="*/ 803564 h 803564"/>
                <a:gd name="connsiteX1" fmla="*/ 318655 w 318655"/>
                <a:gd name="connsiteY1" fmla="*/ 803564 h 803564"/>
                <a:gd name="connsiteX2" fmla="*/ 0 w 318655"/>
                <a:gd name="connsiteY2" fmla="*/ 0 h 803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8655" h="803564">
                  <a:moveTo>
                    <a:pt x="41564" y="803564"/>
                  </a:moveTo>
                  <a:lnTo>
                    <a:pt x="318655" y="803564"/>
                  </a:lnTo>
                  <a:lnTo>
                    <a:pt x="0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3241964" y="1620982"/>
              <a:ext cx="1385454" cy="789709"/>
            </a:xfrm>
            <a:custGeom>
              <a:avLst/>
              <a:gdLst>
                <a:gd name="connsiteX0" fmla="*/ 1094509 w 1385454"/>
                <a:gd name="connsiteY0" fmla="*/ 0 h 789709"/>
                <a:gd name="connsiteX1" fmla="*/ 1385454 w 1385454"/>
                <a:gd name="connsiteY1" fmla="*/ 0 h 789709"/>
                <a:gd name="connsiteX2" fmla="*/ 0 w 1385454"/>
                <a:gd name="connsiteY2" fmla="*/ 789709 h 7897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85454" h="789709">
                  <a:moveTo>
                    <a:pt x="1094509" y="0"/>
                  </a:moveTo>
                  <a:lnTo>
                    <a:pt x="1385454" y="0"/>
                  </a:lnTo>
                  <a:lnTo>
                    <a:pt x="0" y="789709"/>
                  </a:lnTo>
                </a:path>
              </a:pathLst>
            </a:cu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954301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38579" y="963374"/>
            <a:ext cx="8229600" cy="509342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3 sources of AC losses in superconductors: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Magnetization losses</a:t>
            </a:r>
            <a:br>
              <a:rPr lang="en-US" sz="2000" dirty="0" smtClean="0"/>
            </a:br>
            <a:r>
              <a:rPr lang="en-US" sz="2000" dirty="0" smtClean="0"/>
              <a:t> P</a:t>
            </a:r>
            <a:r>
              <a:rPr lang="en-US" sz="2000" baseline="-25000" dirty="0" smtClean="0"/>
              <a:t>mag</a:t>
            </a:r>
            <a:r>
              <a:rPr lang="el-GR" sz="2000" dirty="0" smtClean="0"/>
              <a:t>α</a:t>
            </a:r>
            <a:r>
              <a:rPr lang="en-US" sz="2000" dirty="0" smtClean="0"/>
              <a:t> B, f, J</a:t>
            </a:r>
            <a:r>
              <a:rPr lang="en-US" sz="2000" baseline="-25000" dirty="0" smtClean="0"/>
              <a:t>c</a:t>
            </a:r>
            <a:endParaRPr lang="en-US" sz="2000" dirty="0" smtClean="0"/>
          </a:p>
          <a:p>
            <a:pPr lvl="1"/>
            <a:r>
              <a:rPr lang="en-US" sz="2000" dirty="0" smtClean="0"/>
              <a:t>Coupling losses</a:t>
            </a:r>
            <a:br>
              <a:rPr lang="en-US" sz="2000" dirty="0" smtClean="0"/>
            </a:br>
            <a:r>
              <a:rPr lang="en-US" sz="2000" dirty="0" smtClean="0"/>
              <a:t> P</a:t>
            </a:r>
            <a:r>
              <a:rPr lang="en-US" sz="2000" baseline="-25000" dirty="0" smtClean="0"/>
              <a:t>coupl</a:t>
            </a:r>
            <a:r>
              <a:rPr lang="el-GR" sz="2000" dirty="0" smtClean="0"/>
              <a:t> α</a:t>
            </a:r>
            <a:r>
              <a:rPr lang="en-US" sz="2000" dirty="0" smtClean="0"/>
              <a:t> B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f</a:t>
            </a:r>
            <a:r>
              <a:rPr lang="en-US" sz="2000" baseline="30000" dirty="0" smtClean="0"/>
              <a:t>2</a:t>
            </a:r>
          </a:p>
          <a:p>
            <a:pPr lvl="1"/>
            <a:r>
              <a:rPr lang="en-US" sz="2000" dirty="0" smtClean="0"/>
              <a:t>Eddy current losses</a:t>
            </a:r>
            <a:br>
              <a:rPr lang="en-US" sz="2000" dirty="0" smtClean="0"/>
            </a:br>
            <a:r>
              <a:rPr lang="en-US" sz="2000" dirty="0" smtClean="0"/>
              <a:t>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Eddy</a:t>
            </a:r>
            <a:r>
              <a:rPr lang="el-GR" sz="2000" dirty="0" smtClean="0"/>
              <a:t> α</a:t>
            </a:r>
            <a:r>
              <a:rPr lang="en-US" sz="2000" dirty="0" smtClean="0"/>
              <a:t> B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f</a:t>
            </a:r>
            <a:r>
              <a:rPr lang="en-US" sz="2000" baseline="30000" dirty="0" smtClean="0"/>
              <a:t>2</a:t>
            </a:r>
          </a:p>
          <a:p>
            <a:endParaRPr lang="en-US" sz="2400" dirty="0" smtClean="0"/>
          </a:p>
          <a:p>
            <a:r>
              <a:rPr lang="en-US" sz="2400" b="1" dirty="0" smtClean="0"/>
              <a:t>Magnetization</a:t>
            </a:r>
            <a:br>
              <a:rPr lang="en-US" sz="2400" b="1" dirty="0" smtClean="0"/>
            </a:br>
            <a:r>
              <a:rPr lang="en-US" sz="2400" b="1" dirty="0" smtClean="0"/>
              <a:t>losses are</a:t>
            </a:r>
            <a:br>
              <a:rPr lang="en-US" sz="2400" b="1" dirty="0" smtClean="0"/>
            </a:br>
            <a:r>
              <a:rPr lang="en-US" sz="2400" b="1" dirty="0" smtClean="0"/>
              <a:t>dominating at</a:t>
            </a:r>
            <a:br>
              <a:rPr lang="en-US" sz="2400" b="1" dirty="0" smtClean="0"/>
            </a:br>
            <a:r>
              <a:rPr lang="en-US" sz="2400" b="1" dirty="0" smtClean="0"/>
              <a:t>low frequency</a:t>
            </a: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Dependence of AC Losses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 l="698" t="830" r="17086" b="941"/>
          <a:stretch>
            <a:fillRect/>
          </a:stretch>
        </p:blipFill>
        <p:spPr bwMode="auto">
          <a:xfrm>
            <a:off x="3524250" y="1524000"/>
            <a:ext cx="5346477" cy="463867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Oval 3"/>
          <p:cNvSpPr/>
          <p:nvPr/>
        </p:nvSpPr>
        <p:spPr>
          <a:xfrm>
            <a:off x="381000" y="1676400"/>
            <a:ext cx="3143250" cy="8382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553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Magnetization (Hysteresis) Losses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78771"/>
            <a:ext cx="8229600" cy="509342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Assumes </a:t>
            </a:r>
            <a:r>
              <a:rPr lang="en-US" sz="2400" dirty="0" smtClean="0"/>
              <a:t>AC field </a:t>
            </a:r>
            <a:r>
              <a:rPr lang="en-US" sz="2400" dirty="0" smtClean="0"/>
              <a:t>(</a:t>
            </a:r>
            <a:r>
              <a:rPr lang="en-US" sz="2400" dirty="0" smtClean="0"/>
              <a:t>alternatin</a:t>
            </a:r>
            <a:r>
              <a:rPr lang="en-US" sz="2400" dirty="0" smtClean="0"/>
              <a:t>g</a:t>
            </a:r>
            <a:r>
              <a:rPr lang="en-US" sz="2400" dirty="0" smtClean="0"/>
              <a:t>)</a:t>
            </a:r>
          </a:p>
          <a:p>
            <a:pPr lvl="1"/>
            <a:r>
              <a:rPr lang="en-US" sz="2000" dirty="0" smtClean="0"/>
              <a:t>Limited to self </a:t>
            </a:r>
            <a:r>
              <a:rPr lang="en-US" sz="2000" dirty="0" smtClean="0"/>
              <a:t>field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Transport current and applied field are in phase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998673"/>
            <a:ext cx="2249853" cy="2424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550047" y="3247171"/>
          <a:ext cx="6970713" cy="129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5" name="Equation" r:id="rId4" imgW="2323800" imgH="431640" progId="Equation.3">
                  <p:embed/>
                </p:oleObj>
              </mc:Choice>
              <mc:Fallback>
                <p:oleObj name="Equation" r:id="rId4" imgW="232380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0047" y="3247171"/>
                        <a:ext cx="6970713" cy="1293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496" y="4610735"/>
            <a:ext cx="370967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J</a:t>
            </a:r>
            <a:r>
              <a:rPr lang="en-US" sz="2000" baseline="-25000" dirty="0" smtClean="0"/>
              <a:t>c</a:t>
            </a:r>
            <a:r>
              <a:rPr lang="en-US" sz="2000" dirty="0" smtClean="0"/>
              <a:t>: filament critical current density</a:t>
            </a:r>
          </a:p>
          <a:p>
            <a:r>
              <a:rPr lang="en-US" sz="2000" dirty="0" smtClean="0">
                <a:sym typeface="Symbol"/>
              </a:rPr>
              <a:t></a:t>
            </a:r>
            <a:r>
              <a:rPr lang="en-US" sz="2000" baseline="-25000" dirty="0" smtClean="0">
                <a:sym typeface="Symbol"/>
              </a:rPr>
              <a:t>s</a:t>
            </a:r>
            <a:r>
              <a:rPr lang="en-US" sz="2000" dirty="0" smtClean="0">
                <a:sym typeface="Symbol"/>
              </a:rPr>
              <a:t>: fraction of superconductor</a:t>
            </a:r>
          </a:p>
          <a:p>
            <a:r>
              <a:rPr lang="en-US" sz="2000" dirty="0">
                <a:sym typeface="Symbol"/>
              </a:rPr>
              <a:t>d</a:t>
            </a:r>
            <a:r>
              <a:rPr lang="en-US" sz="2000" dirty="0" smtClean="0">
                <a:sym typeface="Symbol"/>
              </a:rPr>
              <a:t>: filament size</a:t>
            </a:r>
          </a:p>
          <a:p>
            <a:r>
              <a:rPr lang="en-US" sz="2000" dirty="0" smtClean="0">
                <a:sym typeface="Symbol"/>
              </a:rPr>
              <a:t>B</a:t>
            </a:r>
            <a:r>
              <a:rPr lang="en-US" sz="2000" baseline="-25000" dirty="0" smtClean="0">
                <a:sym typeface="Symbol"/>
              </a:rPr>
              <a:t>0</a:t>
            </a:r>
            <a:r>
              <a:rPr lang="en-US" sz="2000" dirty="0" smtClean="0">
                <a:sym typeface="Symbol"/>
              </a:rPr>
              <a:t>: flux density variation</a:t>
            </a:r>
          </a:p>
          <a:p>
            <a:r>
              <a:rPr lang="en-US" sz="2000" dirty="0" smtClean="0">
                <a:sym typeface="Symbol"/>
              </a:rPr>
              <a:t>F: I/</a:t>
            </a:r>
            <a:r>
              <a:rPr lang="en-US" sz="2000" dirty="0" err="1" smtClean="0">
                <a:sym typeface="Symbol"/>
              </a:rPr>
              <a:t>Ic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941808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7153275" cy="487363"/>
          </a:xfrm>
        </p:spPr>
        <p:txBody>
          <a:bodyPr/>
          <a:lstStyle/>
          <a:p>
            <a:r>
              <a:rPr lang="en-US" smtClean="0"/>
              <a:t>Stator Peak Field at Full Load</a:t>
            </a:r>
          </a:p>
        </p:txBody>
      </p:sp>
      <p:pic>
        <p:nvPicPr>
          <p:cNvPr id="5" name="Picture 3" descr="C:\Users\Roi des Marios\Desktop\tests\test_06_08_18_dynam\animated_fielda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981200"/>
            <a:ext cx="6187978" cy="464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482943"/>
            <a:ext cx="4191000" cy="1782763"/>
          </a:xfrm>
        </p:spPr>
        <p:txBody>
          <a:bodyPr/>
          <a:lstStyle/>
          <a:p>
            <a:r>
              <a:rPr lang="en-US" sz="2000" dirty="0" smtClean="0"/>
              <a:t>Non uniform flux density distribution</a:t>
            </a:r>
            <a:endParaRPr lang="en-US" sz="2000" dirty="0"/>
          </a:p>
        </p:txBody>
      </p:sp>
      <p:pic>
        <p:nvPicPr>
          <p:cNvPr id="74754" name="Picture 2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5" r="13628"/>
          <a:stretch/>
        </p:blipFill>
        <p:spPr bwMode="auto">
          <a:xfrm>
            <a:off x="152400" y="849376"/>
            <a:ext cx="4038600" cy="33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953000" y="876207"/>
            <a:ext cx="4191000" cy="178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Flux density contribution from both rotor and stator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07951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626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/>
              <a:t>Magnetization losses i</a:t>
            </a:r>
            <a:r>
              <a:rPr lang="en-US" dirty="0" smtClean="0"/>
              <a:t>n stator wires </a:t>
            </a:r>
            <a:r>
              <a:rPr lang="en-US" dirty="0"/>
              <a:t>of rotating </a:t>
            </a:r>
            <a:r>
              <a:rPr lang="en-US" dirty="0" smtClean="0"/>
              <a:t>machines:</a:t>
            </a:r>
          </a:p>
          <a:p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Stator</a:t>
            </a:r>
            <a:r>
              <a:rPr lang="en-US" dirty="0" smtClean="0"/>
              <a:t>: </a:t>
            </a:r>
            <a:r>
              <a:rPr lang="en-US" b="1" dirty="0" smtClean="0"/>
              <a:t>Rotating</a:t>
            </a:r>
            <a:r>
              <a:rPr lang="en-US" dirty="0" smtClean="0"/>
              <a:t> </a:t>
            </a:r>
            <a:r>
              <a:rPr lang="en-US" dirty="0" smtClean="0"/>
              <a:t>field generated by </a:t>
            </a:r>
            <a:r>
              <a:rPr lang="en-US" dirty="0" smtClean="0">
                <a:solidFill>
                  <a:srgbClr val="FF0000"/>
                </a:solidFill>
              </a:rPr>
              <a:t>temporal variation </a:t>
            </a:r>
            <a:r>
              <a:rPr lang="en-US" dirty="0" smtClean="0"/>
              <a:t>of currents inside the windings.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Rotor</a:t>
            </a:r>
            <a:r>
              <a:rPr lang="en-US" dirty="0" smtClean="0"/>
              <a:t>: </a:t>
            </a:r>
            <a:r>
              <a:rPr lang="en-US" b="1" dirty="0" smtClean="0"/>
              <a:t>Rotating </a:t>
            </a:r>
            <a:r>
              <a:rPr lang="en-US" dirty="0" smtClean="0"/>
              <a:t>and</a:t>
            </a:r>
            <a:r>
              <a:rPr lang="en-US" b="1" dirty="0" smtClean="0"/>
              <a:t> Alternating </a:t>
            </a:r>
            <a:r>
              <a:rPr lang="en-US" dirty="0" smtClean="0"/>
              <a:t>field </a:t>
            </a:r>
            <a:r>
              <a:rPr lang="en-US" dirty="0" smtClean="0"/>
              <a:t>produced by </a:t>
            </a:r>
            <a:r>
              <a:rPr lang="en-US" dirty="0" smtClean="0">
                <a:solidFill>
                  <a:srgbClr val="00B050"/>
                </a:solidFill>
              </a:rPr>
              <a:t>rotation of the spatial distribution</a:t>
            </a:r>
            <a:r>
              <a:rPr lang="en-US" dirty="0" smtClean="0"/>
              <a:t> of the currents</a:t>
            </a:r>
            <a:r>
              <a:rPr lang="en-US" dirty="0" smtClean="0"/>
              <a:t>. </a:t>
            </a:r>
          </a:p>
          <a:p>
            <a:pPr lvl="1"/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sym typeface="Symbol"/>
              </a:rPr>
              <a:t> </a:t>
            </a:r>
            <a:r>
              <a:rPr lang="en-US" dirty="0" smtClean="0"/>
              <a:t>Local field = rotating field + alternating </a:t>
            </a:r>
            <a:r>
              <a:rPr lang="en-US" dirty="0" smtClean="0"/>
              <a:t>field</a:t>
            </a:r>
            <a:endParaRPr lang="en-US" dirty="0" smtClean="0"/>
          </a:p>
          <a:p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</a:t>
            </a:r>
            <a:r>
              <a:rPr lang="en-US" dirty="0" smtClean="0"/>
              <a:t>1/3)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0816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r>
              <a:rPr lang="en-US" dirty="0" smtClean="0"/>
              <a:t>(2/3</a:t>
            </a:r>
            <a:r>
              <a:rPr lang="en-US" dirty="0"/>
              <a:t>)</a:t>
            </a:r>
          </a:p>
        </p:txBody>
      </p:sp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787956"/>
            <a:ext cx="2957334" cy="1775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7111" y="2544216"/>
            <a:ext cx="2953512" cy="1771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7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717" y="4365152"/>
            <a:ext cx="2953512" cy="1771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446" y="1219200"/>
            <a:ext cx="4141917" cy="34536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65969" y="1228083"/>
            <a:ext cx="1215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Peak field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930289" y="6047567"/>
            <a:ext cx="17571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Probe #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995934" y="2863898"/>
            <a:ext cx="2074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Rotating/pulsating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7069393" y="4896750"/>
            <a:ext cx="20024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Phase angle</a:t>
            </a:r>
            <a:br>
              <a:rPr lang="en-US" sz="2000" dirty="0" smtClean="0"/>
            </a:br>
            <a:r>
              <a:rPr lang="en-US" sz="2000" dirty="0" smtClean="0"/>
              <a:t>rotating-pulsating</a:t>
            </a:r>
            <a:endParaRPr lang="en-US" sz="20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214934" y="4749547"/>
            <a:ext cx="3850783" cy="1782763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In 1 pole, each stator conductor is in a unique magnetic configuration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8641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r>
              <a:rPr lang="en-US" dirty="0" smtClean="0"/>
              <a:t>(3/3</a:t>
            </a:r>
            <a:r>
              <a:rPr lang="en-US" dirty="0"/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34526" y="904607"/>
            <a:ext cx="1498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Armature </a:t>
            </a:r>
          </a:p>
          <a:p>
            <a:pPr algn="ctr"/>
            <a:r>
              <a:rPr lang="en-US" sz="1400" b="1" dirty="0" smtClean="0"/>
              <a:t>Cross-Section</a:t>
            </a:r>
            <a:endParaRPr lang="en-US" sz="1400" b="1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/>
          <a:srcRect l="27152" t="10177" r="23671" b="12962"/>
          <a:stretch>
            <a:fillRect/>
          </a:stretch>
        </p:blipFill>
        <p:spPr bwMode="auto">
          <a:xfrm>
            <a:off x="4769732" y="774548"/>
            <a:ext cx="2268637" cy="2216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6" name="Group 25"/>
          <p:cNvGrpSpPr/>
          <p:nvPr/>
        </p:nvGrpSpPr>
        <p:grpSpPr>
          <a:xfrm>
            <a:off x="4817490" y="1158283"/>
            <a:ext cx="3672231" cy="2815455"/>
            <a:chOff x="4817490" y="1158283"/>
            <a:chExt cx="3672231" cy="2815455"/>
          </a:xfrm>
        </p:grpSpPr>
        <p:sp>
          <p:nvSpPr>
            <p:cNvPr id="20" name="Oval 19"/>
            <p:cNvSpPr/>
            <p:nvPr/>
          </p:nvSpPr>
          <p:spPr>
            <a:xfrm>
              <a:off x="6051321" y="1535338"/>
              <a:ext cx="2438400" cy="2438400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4817490" y="1158283"/>
              <a:ext cx="704850" cy="704850"/>
            </a:xfrm>
            <a:prstGeom prst="ellipse">
              <a:avLst/>
            </a:prstGeom>
            <a:noFill/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5290865" y="1175535"/>
              <a:ext cx="2148513" cy="371043"/>
            </a:xfrm>
            <a:prstGeom prst="line">
              <a:avLst/>
            </a:prstGeom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stCxn id="21" idx="3"/>
              <a:endCxn id="20" idx="3"/>
            </p:cNvCxnSpPr>
            <p:nvPr/>
          </p:nvCxnSpPr>
          <p:spPr>
            <a:xfrm rot="16200000" flipH="1">
              <a:off x="4736199" y="1944424"/>
              <a:ext cx="1856733" cy="1487704"/>
            </a:xfrm>
            <a:prstGeom prst="line">
              <a:avLst/>
            </a:prstGeom>
            <a:ln w="63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4"/>
            <p:cNvPicPr>
              <a:picLocks noChangeAspect="1" noChangeArrowheads="1"/>
            </p:cNvPicPr>
            <p:nvPr/>
          </p:nvPicPr>
          <p:blipFill rotWithShape="1">
            <a:blip r:embed="rId3"/>
            <a:srcRect l="36094" t="16321" r="27187" b="14007"/>
            <a:stretch/>
          </p:blipFill>
          <p:spPr bwMode="auto">
            <a:xfrm>
              <a:off x="6517480" y="1850931"/>
              <a:ext cx="1537057" cy="1822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10" name="Straight Connector 9"/>
          <p:cNvCxnSpPr>
            <a:stCxn id="2" idx="4"/>
          </p:cNvCxnSpPr>
          <p:nvPr/>
        </p:nvCxnSpPr>
        <p:spPr>
          <a:xfrm>
            <a:off x="6757200" y="3340800"/>
            <a:ext cx="0" cy="9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483044" y="704772"/>
            <a:ext cx="6320956" cy="2636028"/>
            <a:chOff x="483044" y="704772"/>
            <a:chExt cx="6320956" cy="2636028"/>
          </a:xfrm>
        </p:grpSpPr>
        <p:sp>
          <p:nvSpPr>
            <p:cNvPr id="16" name="Oval 15"/>
            <p:cNvSpPr/>
            <p:nvPr/>
          </p:nvSpPr>
          <p:spPr>
            <a:xfrm>
              <a:off x="483044" y="704772"/>
              <a:ext cx="2339355" cy="2273684"/>
            </a:xfrm>
            <a:prstGeom prst="ellipse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815609" y="904607"/>
              <a:ext cx="5988391" cy="2436193"/>
              <a:chOff x="815609" y="904607"/>
              <a:chExt cx="5988391" cy="2436193"/>
            </a:xfrm>
          </p:grpSpPr>
          <p:sp>
            <p:nvSpPr>
              <p:cNvPr id="2" name="Oval 1"/>
              <p:cNvSpPr/>
              <p:nvPr/>
            </p:nvSpPr>
            <p:spPr>
              <a:xfrm>
                <a:off x="6710400" y="3247200"/>
                <a:ext cx="93600" cy="93600"/>
              </a:xfrm>
              <a:prstGeom prst="ellipse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5609" y="949545"/>
                <a:ext cx="1640570" cy="17678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5" name="Straight Connector 4"/>
              <p:cNvCxnSpPr>
                <a:endCxn id="2" idx="0"/>
              </p:cNvCxnSpPr>
              <p:nvPr/>
            </p:nvCxnSpPr>
            <p:spPr>
              <a:xfrm>
                <a:off x="2311200" y="904607"/>
                <a:ext cx="4446000" cy="234259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>
                <a:stCxn id="2" idx="4"/>
                <a:endCxn id="16" idx="4"/>
              </p:cNvCxnSpPr>
              <p:nvPr/>
            </p:nvCxnSpPr>
            <p:spPr>
              <a:xfrm flipH="1" flipV="1">
                <a:off x="1652722" y="2978456"/>
                <a:ext cx="5104478" cy="36234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" name="Group 3"/>
          <p:cNvGrpSpPr/>
          <p:nvPr/>
        </p:nvGrpSpPr>
        <p:grpSpPr>
          <a:xfrm>
            <a:off x="445570" y="1524000"/>
            <a:ext cx="2727120" cy="4267200"/>
            <a:chOff x="445570" y="1524000"/>
            <a:chExt cx="2727120" cy="4267200"/>
          </a:xfrm>
        </p:grpSpPr>
        <p:pic>
          <p:nvPicPr>
            <p:cNvPr id="28" name="Picture 2" descr="D:\Comsol_tutorials\Transport_current\4bp_k0.25_0ip_Pi_2.gif"/>
            <p:cNvPicPr>
              <a:picLocks noChangeAspect="1" noChangeArrowheads="1" noCrop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570" y="3745860"/>
              <a:ext cx="2727120" cy="20453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8" name="Group 37"/>
            <p:cNvGrpSpPr/>
            <p:nvPr/>
          </p:nvGrpSpPr>
          <p:grpSpPr>
            <a:xfrm>
              <a:off x="994243" y="1524000"/>
              <a:ext cx="1828156" cy="4124722"/>
              <a:chOff x="994243" y="1546578"/>
              <a:chExt cx="1828156" cy="4124722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1288800" y="1546578"/>
                <a:ext cx="100800" cy="109422"/>
              </a:xfrm>
              <a:prstGeom prst="ellipse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994243" y="3816318"/>
                <a:ext cx="1828156" cy="1854982"/>
              </a:xfrm>
              <a:prstGeom prst="ellipse">
                <a:avLst/>
              </a:prstGeom>
              <a:noFill/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>
                <a:endCxn id="33" idx="2"/>
              </p:cNvCxnSpPr>
              <p:nvPr/>
            </p:nvCxnSpPr>
            <p:spPr>
              <a:xfrm flipH="1">
                <a:off x="994243" y="1615205"/>
                <a:ext cx="294557" cy="312860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>
                <a:stCxn id="31" idx="6"/>
              </p:cNvCxnSpPr>
              <p:nvPr/>
            </p:nvCxnSpPr>
            <p:spPr>
              <a:xfrm>
                <a:off x="1389600" y="1601289"/>
                <a:ext cx="1340052" cy="274031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9" name="Content Placeholder 2"/>
          <p:cNvSpPr>
            <a:spLocks noGrp="1"/>
          </p:cNvSpPr>
          <p:nvPr>
            <p:ph idx="1"/>
          </p:nvPr>
        </p:nvSpPr>
        <p:spPr>
          <a:xfrm>
            <a:off x="3853382" y="3928539"/>
            <a:ext cx="4897656" cy="223996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Filaments are twisted and magnetically decoupled</a:t>
            </a:r>
          </a:p>
          <a:p>
            <a:pPr lvl="1"/>
            <a:r>
              <a:rPr lang="en-US" sz="2000" dirty="0" smtClean="0"/>
              <a:t>Analysis can be done on 1 filament</a:t>
            </a:r>
          </a:p>
          <a:p>
            <a:pPr lvl="1"/>
            <a:r>
              <a:rPr lang="en-US" sz="2000" dirty="0" smtClean="0"/>
              <a:t>Model implemented in COMSOL </a:t>
            </a:r>
            <a:r>
              <a:rPr lang="en-US" sz="2000" dirty="0" err="1" smtClean="0"/>
              <a:t>Multiphysics</a:t>
            </a:r>
            <a:endParaRPr lang="en-US" sz="2000" dirty="0" smtClean="0"/>
          </a:p>
          <a:p>
            <a:pPr lvl="1"/>
            <a:r>
              <a:rPr lang="en-US" sz="2000" dirty="0" smtClean="0"/>
              <a:t>Sc. Modeled using a power law</a:t>
            </a:r>
          </a:p>
          <a:p>
            <a:pPr lvl="1"/>
            <a:r>
              <a:rPr lang="en-US" sz="2000" dirty="0" smtClean="0"/>
              <a:t>No current yet 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16436028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21192</TotalTime>
  <Words>1270</Words>
  <Application>Microsoft Office PowerPoint</Application>
  <PresentationFormat>On-screen Show (4:3)</PresentationFormat>
  <Paragraphs>321</Paragraphs>
  <Slides>31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Symbol</vt:lpstr>
      <vt:lpstr>Times New Roman</vt:lpstr>
      <vt:lpstr>Wingdings</vt:lpstr>
      <vt:lpstr>Office Theme</vt:lpstr>
      <vt:lpstr>Equation</vt:lpstr>
      <vt:lpstr>PowerPoint Presentation</vt:lpstr>
      <vt:lpstr>NASA’s Distributed Propulsion Aircraft</vt:lpstr>
      <vt:lpstr>Project Objectives</vt:lpstr>
      <vt:lpstr>Frequency Dependence of AC Losses</vt:lpstr>
      <vt:lpstr>Magnetization (Hysteresis) Losses Calculation</vt:lpstr>
      <vt:lpstr>Stator Peak Field at Full Load</vt:lpstr>
      <vt:lpstr>Introduction (1/3)</vt:lpstr>
      <vt:lpstr>Introduction (2/3)</vt:lpstr>
      <vt:lpstr>Introduction (3/3)</vt:lpstr>
      <vt:lpstr>Model description (1/2)</vt:lpstr>
      <vt:lpstr>Model description (2/2)</vt:lpstr>
      <vt:lpstr>Dimensional Analysis (1/2)</vt:lpstr>
      <vt:lpstr>Dimensional Analysis (2/2)</vt:lpstr>
      <vt:lpstr>Alternating field losses – SL (1/5)</vt:lpstr>
      <vt:lpstr>Alternating field losses – SL (1/5)</vt:lpstr>
      <vt:lpstr>Alternating field losses – SL (2/5)</vt:lpstr>
      <vt:lpstr>Alternating field losses (n=20) – SL (3/5)</vt:lpstr>
      <vt:lpstr>Alternating field losses (n=10) – SL (4/5)</vt:lpstr>
      <vt:lpstr>Alternating field losses – Scaling Law (5/5)</vt:lpstr>
      <vt:lpstr>Losses in Rotating field Scaling Law</vt:lpstr>
      <vt:lpstr>Losses in Rotating field Scaling Law</vt:lpstr>
      <vt:lpstr>Elliptical field</vt:lpstr>
      <vt:lpstr>Elliptical field</vt:lpstr>
      <vt:lpstr>Fit(b*,f*,n,k) or fit (cn,n,k)</vt:lpstr>
      <vt:lpstr>Elliptical field – with phase angle</vt:lpstr>
      <vt:lpstr>Elliptical field – with phase angle</vt:lpstr>
      <vt:lpstr>Elliptical field – with phase angle</vt:lpstr>
      <vt:lpstr>Random test</vt:lpstr>
      <vt:lpstr>Conclusion</vt:lpstr>
      <vt:lpstr>Next Steps (1/2)</vt:lpstr>
      <vt:lpstr>Next Steps (2/2)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Membership Committee</dc:title>
  <dc:creator>Joe Campbell</dc:creator>
  <cp:lastModifiedBy>Philippe J Masson</cp:lastModifiedBy>
  <cp:revision>846</cp:revision>
  <dcterms:created xsi:type="dcterms:W3CDTF">2000-06-09T06:44:48Z</dcterms:created>
  <dcterms:modified xsi:type="dcterms:W3CDTF">2013-10-11T02:15:34Z</dcterms:modified>
</cp:coreProperties>
</file>