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mp4" ContentType="video/unknown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17"/>
  </p:notesMasterIdLst>
  <p:handoutMasterIdLst>
    <p:handoutMasterId r:id="rId18"/>
  </p:handoutMasterIdLst>
  <p:sldIdLst>
    <p:sldId id="263" r:id="rId2"/>
    <p:sldId id="294" r:id="rId3"/>
    <p:sldId id="316" r:id="rId4"/>
    <p:sldId id="317" r:id="rId5"/>
    <p:sldId id="318" r:id="rId6"/>
    <p:sldId id="279" r:id="rId7"/>
    <p:sldId id="320" r:id="rId8"/>
    <p:sldId id="315" r:id="rId9"/>
    <p:sldId id="321" r:id="rId10"/>
    <p:sldId id="322" r:id="rId11"/>
    <p:sldId id="323" r:id="rId12"/>
    <p:sldId id="324" r:id="rId13"/>
    <p:sldId id="325" r:id="rId14"/>
    <p:sldId id="326" r:id="rId15"/>
    <p:sldId id="327" r:id="rId16"/>
  </p:sldIdLst>
  <p:sldSz cx="9144000" cy="6858000" type="letter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1pPr>
    <a:lvl2pPr marL="411163" indent="46038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2pPr>
    <a:lvl3pPr marL="822325" indent="92075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3pPr>
    <a:lvl4pPr marL="1233488" indent="138113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4pPr>
    <a:lvl5pPr marL="1644650" indent="184150" algn="ctr" rtl="0" fontAlgn="base">
      <a:spcBef>
        <a:spcPct val="0"/>
      </a:spcBef>
      <a:spcAft>
        <a:spcPct val="0"/>
      </a:spcAft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5pPr>
    <a:lvl6pPr marL="22860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6pPr>
    <a:lvl7pPr marL="27432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7pPr>
    <a:lvl8pPr marL="32004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8pPr>
    <a:lvl9pPr marL="3657600" algn="l" defTabSz="914400" rtl="0" eaLnBrk="1" latinLnBrk="0" hangingPunct="1">
      <a:defRPr sz="2900" kern="1200">
        <a:solidFill>
          <a:srgbClr val="000000"/>
        </a:solidFill>
        <a:latin typeface="Gill Sans" pitchFamily="1" charset="0"/>
        <a:ea typeface="ヒラギノ角ゴ ProN W3" pitchFamily="1" charset="-128"/>
        <a:cs typeface="+mn-cs"/>
        <a:sym typeface="Gill Sans" pitchFamily="1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10000"/>
    <a:srgbClr val="0000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2" autoAdjust="0"/>
    <p:restoredTop sz="94655" autoAdjust="0"/>
  </p:normalViewPr>
  <p:slideViewPr>
    <p:cSldViewPr>
      <p:cViewPr varScale="1">
        <p:scale>
          <a:sx n="101" d="100"/>
          <a:sy n="101" d="100"/>
        </p:scale>
        <p:origin x="-179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5" d="100"/>
          <a:sy n="75" d="100"/>
        </p:scale>
        <p:origin x="-39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C54961-9DCC-184B-A83E-128DD0173F5A}" type="datetimeFigureOut">
              <a:rPr lang="en-US" smtClean="0">
                <a:latin typeface="Helvetica Neue"/>
              </a:rPr>
              <a:pPr/>
              <a:t>25-04-13</a:t>
            </a:fld>
            <a:endParaRPr lang="en-US" dirty="0">
              <a:latin typeface="Helvetica Neue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Helvetica Neue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B6EE82-13D7-674A-A198-6D5B880773B9}" type="slidenum">
              <a:rPr lang="en-US" smtClean="0">
                <a:latin typeface="Helvetica Neue"/>
              </a:rPr>
              <a:pPr/>
              <a:t>‹#›</a:t>
            </a:fld>
            <a:endParaRPr lang="en-US" dirty="0"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37756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Helvetica Neue"/>
                <a:ea typeface="ヒラギノ角ゴ ProN W3" charset="-128"/>
                <a:cs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27F21637-0F2E-4F88-84C9-37F05273D98C}" type="datetime1">
              <a:rPr lang="en-US" smtClean="0"/>
              <a:pPr>
                <a:defRPr/>
              </a:pPr>
              <a:t>25-04-13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Helvetica Neue"/>
                <a:ea typeface="ヒラギノ角ゴ ProN W3" charset="-128"/>
                <a:cs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 Neue"/>
                <a:ea typeface="ヒラギノ角ゴ ProN W3" charset="-128"/>
                <a:sym typeface="Gill Sans" charset="0"/>
              </a:defRPr>
            </a:lvl1pPr>
          </a:lstStyle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6190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 meter further along</a:t>
            </a:r>
            <a:r>
              <a:rPr lang="en-US" baseline="0" dirty="0" smtClean="0"/>
              <a:t> we still see mainly </a:t>
            </a:r>
            <a:r>
              <a:rPr lang="en-US" baseline="0" dirty="0" err="1" smtClean="0"/>
              <a:t>AlNi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4999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 meter further along</a:t>
            </a:r>
            <a:r>
              <a:rPr lang="en-US" baseline="0" dirty="0" smtClean="0"/>
              <a:t> we still see mainly </a:t>
            </a:r>
            <a:r>
              <a:rPr lang="en-US" baseline="0" dirty="0" err="1" smtClean="0"/>
              <a:t>AlNi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499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26D50D-E1FA-483F-9F56-68AD1F18F08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36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62000" y="1371600"/>
            <a:ext cx="7620000" cy="4724400"/>
          </a:xfrm>
          <a:prstGeom prst="rect">
            <a:avLst/>
          </a:prstGeom>
        </p:spPr>
        <p:txBody>
          <a:bodyPr vert="horz"/>
          <a:lstStyle>
            <a:lvl1pPr marL="630000">
              <a:buClr>
                <a:schemeClr val="accent6"/>
              </a:buClr>
              <a:buSzPct val="100000"/>
              <a:defRPr sz="2200">
                <a:latin typeface="Helvetica Neue"/>
                <a:cs typeface="Helvetica Neue"/>
              </a:defRPr>
            </a:lvl1pPr>
            <a:lvl2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2pPr>
            <a:lvl3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3pPr>
            <a:lvl4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4pPr>
            <a:lvl5pPr>
              <a:buClr>
                <a:schemeClr val="accent6"/>
              </a:buClr>
              <a:buSzPct val="100000"/>
              <a:defRPr sz="20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5638800"/>
            <a:ext cx="7620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791200"/>
            <a:ext cx="8001000" cy="457200"/>
          </a:xfrm>
          <a:prstGeom prst="rect">
            <a:avLst/>
          </a:prstGeom>
        </p:spPr>
        <p:txBody>
          <a:bodyPr vert="horz"/>
          <a:lstStyle>
            <a:lvl1pPr marL="180000"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12192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35814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381000" y="1676400"/>
            <a:ext cx="8382000" cy="17526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600">
                <a:latin typeface="Helvetica Neue"/>
                <a:cs typeface="Helvetica Neue"/>
              </a:defRPr>
            </a:lvl1pPr>
            <a:lvl2pPr marL="0">
              <a:buFontTx/>
              <a:buNone/>
              <a:defRPr sz="160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Description in text format.</a:t>
            </a:r>
            <a:endParaRPr lang="en-US" dirty="0"/>
          </a:p>
        </p:txBody>
      </p:sp>
      <p:sp>
        <p:nvSpPr>
          <p:cNvPr id="18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40386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762000" y="1905000"/>
            <a:ext cx="3810000" cy="41910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defRPr sz="18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defRPr sz="1600">
                <a:latin typeface="Helvetica Neue"/>
                <a:cs typeface="Helvetica Neue"/>
              </a:defRPr>
            </a:lvl2pPr>
            <a:lvl3pPr marL="705600" indent="-172800">
              <a:spcBef>
                <a:spcPts val="0"/>
              </a:spcBef>
              <a:buClr>
                <a:schemeClr val="accent6"/>
              </a:buClr>
              <a:buSzPct val="100000"/>
              <a:defRPr sz="1400">
                <a:latin typeface="Helvetica Neue"/>
              </a:defRPr>
            </a:lvl3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dirty="0" smtClean="0"/>
              <a:t>Secondary</a:t>
            </a:r>
          </a:p>
          <a:p>
            <a:pPr lvl="2"/>
            <a:r>
              <a:rPr lang="en-US" dirty="0" smtClean="0"/>
              <a:t>Ternary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6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762000" y="1371600"/>
            <a:ext cx="3810000" cy="533400"/>
          </a:xfrm>
          <a:prstGeom prst="rect">
            <a:avLst/>
          </a:prstGeom>
        </p:spPr>
        <p:txBody>
          <a:bodyPr vert="horz" anchor="ctr"/>
          <a:lstStyle>
            <a:lvl1pPr marL="360000">
              <a:buFontTx/>
              <a:buNone/>
              <a:defRPr sz="2000" b="1">
                <a:latin typeface="Helvetica Neue"/>
                <a:cs typeface="Helvetica Neue"/>
              </a:defRPr>
            </a:lvl1pPr>
            <a:lvl2pPr>
              <a:buFontTx/>
              <a:buNone/>
              <a:defRPr sz="2000" b="1">
                <a:latin typeface="Helvetica Neue"/>
                <a:cs typeface="Helvetica Neue"/>
              </a:defRPr>
            </a:lvl2pPr>
            <a:lvl3pPr>
              <a:buFontTx/>
              <a:buNone/>
              <a:defRPr sz="2000" b="1">
                <a:latin typeface="Helvetica Neue"/>
                <a:cs typeface="Helvetica Neue"/>
              </a:defRPr>
            </a:lvl3pPr>
            <a:lvl4pPr>
              <a:buFontTx/>
              <a:buNone/>
              <a:defRPr sz="2000" b="1">
                <a:latin typeface="Helvetica Neue"/>
                <a:cs typeface="Helvetica Neue"/>
              </a:defRPr>
            </a:lvl4pPr>
            <a:lvl5pPr>
              <a:buFontTx/>
              <a:buNone/>
              <a:defRPr sz="20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62000" y="1371600"/>
            <a:ext cx="381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762000" y="5638800"/>
            <a:ext cx="35814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edia Placeholder 5"/>
          <p:cNvSpPr>
            <a:spLocks noGrp="1"/>
          </p:cNvSpPr>
          <p:nvPr>
            <p:ph type="media" sz="quarter" idx="10"/>
          </p:nvPr>
        </p:nvSpPr>
        <p:spPr>
          <a:xfrm>
            <a:off x="762000" y="1371600"/>
            <a:ext cx="7620000" cy="47244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Helvetica Neue"/>
              </a:defRPr>
            </a:lvl1pPr>
          </a:lstStyle>
          <a:p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762000" y="5638800"/>
            <a:ext cx="76200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381000" y="5791200"/>
            <a:ext cx="8001000" cy="457200"/>
          </a:xfrm>
          <a:prstGeom prst="rect">
            <a:avLst/>
          </a:prstGeom>
        </p:spPr>
        <p:txBody>
          <a:bodyPr vert="horz"/>
          <a:lstStyle>
            <a:lvl1pPr marL="0">
              <a:spcBef>
                <a:spcPts val="0"/>
              </a:spcBef>
              <a:buFontTx/>
              <a:buNone/>
              <a:defRPr sz="1000" i="1" baseline="0">
                <a:latin typeface="Helvetica Neue"/>
                <a:cs typeface="Helvetica Neue"/>
              </a:defRPr>
            </a:lvl1pPr>
          </a:lstStyle>
          <a:p>
            <a:pPr lvl="0"/>
            <a:r>
              <a:rPr lang="en-US" dirty="0" smtClean="0"/>
              <a:t>Insert reference or other details</a:t>
            </a:r>
            <a:endParaRPr lang="en-US" dirty="0"/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381000" y="12192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7" hasCustomPrompt="1"/>
          </p:nvPr>
        </p:nvSpPr>
        <p:spPr>
          <a:xfrm>
            <a:off x="381000" y="3581400"/>
            <a:ext cx="8382000" cy="457200"/>
          </a:xfrm>
          <a:prstGeom prst="rect">
            <a:avLst/>
          </a:prstGeom>
        </p:spPr>
        <p:txBody>
          <a:bodyPr vert="horz"/>
          <a:lstStyle>
            <a:lvl1pPr>
              <a:buFontTx/>
              <a:buNone/>
              <a:defRPr sz="1800" b="1">
                <a:latin typeface="Helvetica Neue"/>
                <a:cs typeface="Helvetica Neue"/>
              </a:defRPr>
            </a:lvl1pPr>
            <a:lvl2pPr>
              <a:buFontTx/>
              <a:buNone/>
              <a:defRPr sz="1800" b="1">
                <a:latin typeface="Helvetica Neue"/>
                <a:cs typeface="Helvetica Neue"/>
              </a:defRPr>
            </a:lvl2pPr>
            <a:lvl3pPr>
              <a:buFontTx/>
              <a:buNone/>
              <a:defRPr sz="1800" b="1">
                <a:latin typeface="Helvetica Neue"/>
                <a:cs typeface="Helvetica Neue"/>
              </a:defRPr>
            </a:lvl3pPr>
            <a:lvl4pPr>
              <a:buFontTx/>
              <a:buNone/>
              <a:defRPr sz="1800" b="1">
                <a:latin typeface="Helvetica Neue"/>
                <a:cs typeface="Helvetica Neue"/>
              </a:defRPr>
            </a:lvl4pPr>
            <a:lvl5pPr>
              <a:buFontTx/>
              <a:buNone/>
              <a:defRPr sz="1800" b="1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Subtitle</a:t>
            </a:r>
            <a:endParaRPr lang="en-US" dirty="0"/>
          </a:p>
        </p:txBody>
      </p:sp>
      <p:sp>
        <p:nvSpPr>
          <p:cNvPr id="6" name="Text Placeholder 16"/>
          <p:cNvSpPr>
            <a:spLocks noGrp="1"/>
          </p:cNvSpPr>
          <p:nvPr>
            <p:ph type="body" sz="quarter" idx="19" hasCustomPrompt="1"/>
          </p:nvPr>
        </p:nvSpPr>
        <p:spPr>
          <a:xfrm>
            <a:off x="381000" y="40386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  <p:sp>
        <p:nvSpPr>
          <p:cNvPr id="7" name="Text Placeholder 16"/>
          <p:cNvSpPr>
            <a:spLocks noGrp="1"/>
          </p:cNvSpPr>
          <p:nvPr>
            <p:ph type="body" sz="quarter" idx="20" hasCustomPrompt="1"/>
          </p:nvPr>
        </p:nvSpPr>
        <p:spPr>
          <a:xfrm>
            <a:off x="381000" y="1676400"/>
            <a:ext cx="8382000" cy="1600200"/>
          </a:xfrm>
          <a:prstGeom prst="rect">
            <a:avLst/>
          </a:prstGeom>
        </p:spPr>
        <p:txBody>
          <a:bodyPr vert="horz"/>
          <a:lstStyle>
            <a:lvl1pPr marL="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600">
                <a:latin typeface="Helvetica Neue"/>
                <a:cs typeface="Helvetica Neue"/>
              </a:defRPr>
            </a:lvl1pPr>
            <a:lvl2pPr marL="450000" indent="-172800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400" baseline="0">
                <a:latin typeface="Helvetica Neue"/>
                <a:cs typeface="Helvetica Neue"/>
              </a:defRPr>
            </a:lvl2pPr>
            <a:lvl3pPr marL="0">
              <a:buFontTx/>
              <a:buNone/>
              <a:defRPr sz="1600">
                <a:latin typeface="Helvetica Neue"/>
                <a:cs typeface="Helvetica Neue"/>
              </a:defRPr>
            </a:lvl3pPr>
            <a:lvl4pPr marL="0">
              <a:buFontTx/>
              <a:buNone/>
              <a:defRPr sz="1600">
                <a:latin typeface="Helvetica Neue"/>
                <a:cs typeface="Helvetica Neue"/>
              </a:defRPr>
            </a:lvl4pPr>
            <a:lvl5pPr marL="0">
              <a:buFontTx/>
              <a:buNone/>
              <a:defRPr sz="160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Bullets</a:t>
            </a:r>
          </a:p>
          <a:p>
            <a:pPr lvl="1"/>
            <a:r>
              <a:rPr lang="en-US" sz="1600" dirty="0" smtClean="0"/>
              <a:t>Click here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2.jpe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76685">
                <a:srgbClr val="7F9BC9"/>
              </a:gs>
              <a:gs pos="100000">
                <a:srgbClr val="003893"/>
              </a:gs>
            </a:gsLst>
            <a:lin ang="5400000" scaled="1"/>
          </a:gradFill>
          <a:ln w="254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Helvetica Neue"/>
              <a:ea typeface="ヒラギノ角ゴ ProN W3" charset="-128"/>
              <a:sym typeface="Gill Sans" charset="0"/>
            </a:endParaRPr>
          </a:p>
        </p:txBody>
      </p:sp>
      <p:sp>
        <p:nvSpPr>
          <p:cNvPr id="2050" name="Freeform 2"/>
          <p:cNvSpPr>
            <a:spLocks/>
          </p:cNvSpPr>
          <p:nvPr/>
        </p:nvSpPr>
        <p:spPr bwMode="auto">
          <a:xfrm>
            <a:off x="92075" y="762000"/>
            <a:ext cx="8959850" cy="5959475"/>
          </a:xfrm>
          <a:custGeom>
            <a:avLst/>
            <a:gdLst/>
            <a:ahLst/>
            <a:cxnLst>
              <a:cxn ang="0">
                <a:pos x="21121" y="0"/>
              </a:cxn>
              <a:cxn ang="0">
                <a:pos x="0" y="0"/>
              </a:cxn>
              <a:cxn ang="0">
                <a:pos x="0" y="21600"/>
              </a:cxn>
              <a:cxn ang="0">
                <a:pos x="21600" y="21600"/>
              </a:cxn>
              <a:cxn ang="0">
                <a:pos x="21600" y="526"/>
              </a:cxn>
              <a:cxn ang="0">
                <a:pos x="21121" y="0"/>
              </a:cxn>
              <a:cxn ang="0">
                <a:pos x="21121" y="0"/>
              </a:cxn>
            </a:cxnLst>
            <a:rect l="0" t="0" r="r" b="b"/>
            <a:pathLst>
              <a:path w="21600" h="21600">
                <a:moveTo>
                  <a:pt x="21121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526"/>
                </a:lnTo>
                <a:lnTo>
                  <a:pt x="21121" y="0"/>
                </a:lnTo>
                <a:close/>
                <a:moveTo>
                  <a:pt x="21121" y="0"/>
                </a:moveTo>
              </a:path>
            </a:pathLst>
          </a:custGeom>
          <a:solidFill>
            <a:schemeClr val="accent1"/>
          </a:solidFill>
          <a:ln w="3175" cap="flat">
            <a:solidFill>
              <a:srgbClr val="666666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pPr>
              <a:defRPr/>
            </a:pPr>
            <a:endParaRPr lang="en-US" dirty="0">
              <a:latin typeface="Helvetica Neue"/>
              <a:ea typeface="ヒラギノ角ゴ ProN W3" charset="-128"/>
              <a:sym typeface="Gill Sans" charset="0"/>
            </a:endParaRPr>
          </a:p>
        </p:txBody>
      </p:sp>
      <p:sp>
        <p:nvSpPr>
          <p:cNvPr id="2055" name="Rectangle 7"/>
          <p:cNvSpPr>
            <a:spLocks/>
          </p:cNvSpPr>
          <p:nvPr/>
        </p:nvSpPr>
        <p:spPr bwMode="auto">
          <a:xfrm>
            <a:off x="2197893" y="381000"/>
            <a:ext cx="4748213" cy="21544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 anchor="ctr">
            <a:spAutoFit/>
          </a:bodyPr>
          <a:lstStyle/>
          <a:p>
            <a:pPr>
              <a:defRPr/>
            </a:pPr>
            <a:endParaRPr lang="en-US" sz="1400" dirty="0">
              <a:solidFill>
                <a:srgbClr val="999999"/>
              </a:solidFill>
              <a:latin typeface="Lucida Grande" charset="0"/>
              <a:ea typeface="Lucida Grande" charset="0"/>
              <a:cs typeface="Lucida Grande" charset="0"/>
              <a:sym typeface="Lucida Grande" charset="0"/>
            </a:endParaRPr>
          </a:p>
        </p:txBody>
      </p:sp>
      <p:sp>
        <p:nvSpPr>
          <p:cNvPr id="2063" name="Rectangle 15"/>
          <p:cNvSpPr>
            <a:spLocks/>
          </p:cNvSpPr>
          <p:nvPr/>
        </p:nvSpPr>
        <p:spPr bwMode="auto">
          <a:xfrm>
            <a:off x="3913698" y="6429345"/>
            <a:ext cx="1316604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r>
              <a:rPr lang="en-US" sz="1300" cap="small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S.A.E.</a:t>
            </a:r>
            <a:r>
              <a:rPr lang="en-US" sz="1300" cap="small" baseline="0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 </a:t>
            </a:r>
            <a:r>
              <a:rPr lang="en-US" sz="1300" cap="small" baseline="0" dirty="0" err="1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Langeslag</a:t>
            </a:r>
            <a:r>
              <a:rPr lang="en-US" sz="1300" cap="small" baseline="0" dirty="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t> </a:t>
            </a:r>
            <a:endParaRPr lang="en-US" sz="1300" cap="small" dirty="0">
              <a:solidFill>
                <a:schemeClr val="tx1"/>
              </a:solidFill>
              <a:latin typeface="Helvetica Neue"/>
              <a:ea typeface="Lucida Grande" charset="0"/>
              <a:cs typeface="Helvetica Neue"/>
              <a:sym typeface="Lucida Grande" charset="0"/>
            </a:endParaRPr>
          </a:p>
        </p:txBody>
      </p:sp>
      <p:pic>
        <p:nvPicPr>
          <p:cNvPr id="26" name="Picture 25" descr="CERN_logo_whit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82000" y="6099290"/>
            <a:ext cx="609600" cy="596439"/>
          </a:xfrm>
          <a:prstGeom prst="rect">
            <a:avLst/>
          </a:prstGeom>
        </p:spPr>
      </p:pic>
      <p:pic>
        <p:nvPicPr>
          <p:cNvPr id="27" name="Picture 26" descr="UT_Logo_0072_Black_EN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81800" y="6400800"/>
            <a:ext cx="1584960" cy="304800"/>
          </a:xfrm>
          <a:prstGeom prst="rect">
            <a:avLst/>
          </a:prstGeom>
        </p:spPr>
      </p:pic>
      <p:pic>
        <p:nvPicPr>
          <p:cNvPr id="28" name="Picture 27" descr="CLIC-Logo-Color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-152400"/>
            <a:ext cx="1295400" cy="1295400"/>
          </a:xfrm>
          <a:prstGeom prst="rect">
            <a:avLst/>
          </a:prstGeom>
        </p:spPr>
      </p:pic>
      <p:sp>
        <p:nvSpPr>
          <p:cNvPr id="29" name="Rectangle 15"/>
          <p:cNvSpPr>
            <a:spLocks/>
          </p:cNvSpPr>
          <p:nvPr/>
        </p:nvSpPr>
        <p:spPr bwMode="auto">
          <a:xfrm>
            <a:off x="324036" y="6429345"/>
            <a:ext cx="179536" cy="200055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>
              <a:defRPr/>
            </a:pPr>
            <a:fld id="{677B56A0-2341-7C47-9A6F-C010EFF16107}" type="slidenum">
              <a:rPr lang="en-US" sz="1300" smtClean="0">
                <a:solidFill>
                  <a:schemeClr val="tx1"/>
                </a:solidFill>
                <a:latin typeface="Helvetica Neue"/>
                <a:ea typeface="Lucida Grande" charset="0"/>
                <a:cs typeface="Helvetica Neue"/>
                <a:sym typeface="Lucida Grande" charset="0"/>
              </a:rPr>
              <a:pPr>
                <a:defRPr/>
              </a:pPr>
              <a:t>‹#›</a:t>
            </a:fld>
            <a:endParaRPr lang="en-US" sz="1300" dirty="0">
              <a:solidFill>
                <a:schemeClr val="tx1"/>
              </a:solidFill>
              <a:latin typeface="Helvetica Neue"/>
              <a:ea typeface="Lucida Grande" charset="0"/>
              <a:cs typeface="Helvetica Neue"/>
              <a:sym typeface="Lucida Grande" charset="0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531812" y="152400"/>
            <a:ext cx="8080375" cy="5603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algn="r"/>
            <a:r>
              <a:rPr lang="en-US" sz="2400" b="1" cap="small" dirty="0" smtClean="0">
                <a:solidFill>
                  <a:srgbClr val="003893"/>
                </a:solidFill>
                <a:latin typeface="Helvetica Neue Light" charset="0"/>
                <a:sym typeface="Helvetica Neue Light" charset="0"/>
              </a:rPr>
              <a:t>LCD solenoid aluminum stabilized superconductor</a:t>
            </a:r>
            <a:endParaRPr lang="en-US" sz="2400" b="1" cap="small" dirty="0">
              <a:solidFill>
                <a:srgbClr val="003893"/>
              </a:solidFill>
              <a:latin typeface="Helvetica Neue Light" charset="0"/>
              <a:sym typeface="Helvetica Neue Light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51" r:id="rId5"/>
    <p:sldLayoutId id="2147483655" r:id="rId6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cap="small">
          <a:solidFill>
            <a:schemeClr val="tx1"/>
          </a:solidFill>
          <a:latin typeface="Lucida Grande"/>
          <a:ea typeface="+mj-ea"/>
          <a:cs typeface="Lucida Grande"/>
          <a:sym typeface="Gill Sans" pitchFamily="1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pitchFamily="1" charset="0"/>
        </a:defRPr>
      </a:lvl5pPr>
      <a:lvl6pPr marL="41148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6pPr>
      <a:lvl7pPr marL="82296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7pPr>
      <a:lvl8pPr marL="123444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8pPr>
      <a:lvl9pPr marL="164592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-128"/>
          <a:cs typeface="ヒラギノ角ゴ ProN W3" charset="-128"/>
          <a:sym typeface="Gill Sans" charset="0"/>
        </a:defRPr>
      </a:lvl9pPr>
    </p:titleStyle>
    <p:bodyStyle>
      <a:lvl1pPr marL="62865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1pPr>
      <a:lvl2pPr marL="936625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2pPr>
      <a:lvl3pPr marL="124460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3pPr>
      <a:lvl4pPr marL="1565275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4pPr>
      <a:lvl5pPr marL="1873250" indent="-400050" algn="l" rtl="0" eaLnBrk="0" fontAlgn="base" hangingPunct="0">
        <a:spcBef>
          <a:spcPts val="1625"/>
        </a:spcBef>
        <a:spcAft>
          <a:spcPct val="0"/>
        </a:spcAft>
        <a:buSzPct val="171000"/>
        <a:buFont typeface="Gill Sans" pitchFamily="1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pitchFamily="1" charset="0"/>
        </a:defRPr>
      </a:lvl5pPr>
      <a:lvl6pPr marL="228600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269748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310896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3520440" indent="-400050" algn="l" rtl="0" fontAlgn="base">
        <a:spcBef>
          <a:spcPts val="1620"/>
        </a:spcBef>
        <a:spcAft>
          <a:spcPct val="0"/>
        </a:spcAft>
        <a:buSzPct val="171000"/>
        <a:buFont typeface="Gill Sans" charset="0"/>
        <a:buChar char="•"/>
        <a:defRPr sz="29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4114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image" Target="../media/image15.JP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5.jpg"/><Relationship Id="rId1" Type="http://schemas.microsoft.com/office/2007/relationships/media" Target="../media/media2.mp4"/><Relationship Id="rId2" Type="http://schemas.openxmlformats.org/officeDocument/2006/relationships/video" Target="../media/media2.mp4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007.jpg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67" b="8667"/>
          <a:stretch>
            <a:fillRect/>
          </a:stretch>
        </p:blipFill>
        <p:spPr>
          <a:xfrm>
            <a:off x="1143000" y="1295400"/>
            <a:ext cx="6934200" cy="4299204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143000" y="1295400"/>
            <a:ext cx="6934200" cy="685800"/>
          </a:xfrm>
          <a:prstGeom prst="rect">
            <a:avLst/>
          </a:prstGeom>
          <a:solidFill>
            <a:srgbClr val="B10000">
              <a:alpha val="59000"/>
            </a:srgbClr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-128"/>
              <a:cs typeface="ヒラギノ角ゴ ProN W3" charset="-128"/>
              <a:sym typeface="Gill Sans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7000" y="1295400"/>
            <a:ext cx="54102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cap="small" dirty="0" smtClean="0">
                <a:solidFill>
                  <a:schemeClr val="bg1"/>
                </a:solidFill>
                <a:latin typeface="Helvetica Neue"/>
                <a:cs typeface="Helvetica Neue"/>
              </a:rPr>
              <a:t>LCD solenoid al-stabilized superconductor </a:t>
            </a:r>
            <a:r>
              <a:rPr lang="en-US" sz="1800" cap="small" dirty="0" smtClean="0">
                <a:solidFill>
                  <a:schemeClr val="bg1"/>
                </a:solidFill>
                <a:latin typeface="Helvetica Neue"/>
                <a:cs typeface="Helvetica Neue"/>
              </a:rPr>
              <a:t>Extruded Al-0.1wt.%Ni measurement status</a:t>
            </a:r>
          </a:p>
          <a:p>
            <a:pPr algn="r"/>
            <a:endParaRPr lang="en-US" sz="18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r"/>
            <a:endParaRPr lang="en-US" sz="1600" dirty="0" smtClean="0">
              <a:solidFill>
                <a:schemeClr val="bg1"/>
              </a:solidFill>
              <a:latin typeface="Helvetica Neue"/>
              <a:cs typeface="Helvetica Neue"/>
            </a:endParaRPr>
          </a:p>
          <a:p>
            <a:pPr algn="r"/>
            <a:r>
              <a:rPr lang="en-US" sz="1600" dirty="0" smtClean="0">
                <a:solidFill>
                  <a:schemeClr val="bg1"/>
                </a:solidFill>
                <a:latin typeface="Helvetica Neue"/>
                <a:cs typeface="Helvetica Neue"/>
              </a:rPr>
              <a:t>Stefanie Langeslag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LCD Magnet Meeting </a:t>
            </a:r>
          </a:p>
          <a:p>
            <a:pPr algn="r"/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April 25</a:t>
            </a:r>
            <a:r>
              <a:rPr lang="en-US" sz="1400" baseline="30000" dirty="0" smtClean="0">
                <a:solidFill>
                  <a:schemeClr val="bg1"/>
                </a:solidFill>
                <a:latin typeface="Helvetica Neue"/>
                <a:cs typeface="Helvetica Neue"/>
              </a:rPr>
              <a:t>th</a:t>
            </a:r>
            <a:r>
              <a:rPr lang="en-US" sz="1400" dirty="0" smtClean="0">
                <a:solidFill>
                  <a:schemeClr val="bg1"/>
                </a:solidFill>
                <a:latin typeface="Helvetica Neue"/>
                <a:cs typeface="Helvetica Neue"/>
              </a:rPr>
              <a:t>, 2013</a:t>
            </a:r>
            <a:endParaRPr lang="en-US" sz="1400" dirty="0">
              <a:solidFill>
                <a:schemeClr val="bg1"/>
              </a:solidFill>
              <a:latin typeface="Helvetica Neue"/>
              <a:cs typeface="Helvetica Neue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lNi-15%-Pt8-02.mp4">
            <a:hlinkClick r:id="" action="ppaction://media"/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422400" y="1371600"/>
            <a:ext cx="6299200" cy="4724400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7096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lNi-35%-Pt1-06.mp4">
            <a:hlinkClick r:id="" action="ppaction://media"/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422400" y="1371600"/>
            <a:ext cx="6299200" cy="4724400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248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remove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Rollerpositions.pdf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000" b="-12000"/>
          <a:stretch>
            <a:fillRect/>
          </a:stretch>
        </p:blipFill>
        <p:spPr>
          <a:xfrm>
            <a:off x="4572000" y="1676400"/>
            <a:ext cx="3810000" cy="47244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953000" y="5638800"/>
            <a:ext cx="3200400" cy="457200"/>
          </a:xfrm>
        </p:spPr>
        <p:txBody>
          <a:bodyPr/>
          <a:lstStyle/>
          <a:p>
            <a:r>
              <a:rPr lang="en-US" dirty="0" smtClean="0"/>
              <a:t>Roller configuration</a:t>
            </a:r>
            <a:endParaRPr lang="en-US" dirty="0"/>
          </a:p>
        </p:txBody>
      </p:sp>
      <p:pic>
        <p:nvPicPr>
          <p:cNvPr id="11" name="Picture 10" descr="burr on 2di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3962400"/>
            <a:ext cx="3810000" cy="1905000"/>
          </a:xfrm>
          <a:prstGeom prst="rect">
            <a:avLst/>
          </a:prstGeom>
        </p:spPr>
      </p:pic>
      <p:pic>
        <p:nvPicPr>
          <p:cNvPr id="13" name="Picture Placeholder 12" descr="007.jpg"/>
          <p:cNvPicPr>
            <a:picLocks noGrp="1" noChangeAspect="1"/>
          </p:cNvPicPr>
          <p:nvPr>
            <p:ph type="pic" sz="quarter" idx="1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667" b="-32667"/>
          <a:stretch>
            <a:fillRect/>
          </a:stretch>
        </p:blipFill>
        <p:spPr>
          <a:xfrm>
            <a:off x="762000" y="228600"/>
            <a:ext cx="3810000" cy="472440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Schematic drawing of sample with burrs.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1573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Measurement goals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534400" cy="17526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Verifying results lab-scaled work hardening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Effect of Turk-head rolling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Grain directionality with rolling direction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Bonding quality assessment with work hardening </a:t>
            </a:r>
          </a:p>
          <a:p>
            <a:pPr marL="630000" lvl="1" indent="-180000" algn="just"/>
            <a:endParaRPr lang="en-US" dirty="0"/>
          </a:p>
          <a:p>
            <a:pPr marL="630000" lvl="1" indent="-180000" algn="just"/>
            <a:r>
              <a:rPr lang="en-US" dirty="0" err="1" smtClean="0"/>
              <a:t>Empa</a:t>
            </a:r>
            <a:r>
              <a:rPr lang="en-US" dirty="0" smtClean="0"/>
              <a:t>; </a:t>
            </a:r>
            <a:r>
              <a:rPr lang="en-US" dirty="0" err="1" smtClean="0"/>
              <a:t>Jürg</a:t>
            </a:r>
            <a:r>
              <a:rPr lang="en-US" dirty="0" smtClean="0"/>
              <a:t> </a:t>
            </a:r>
            <a:r>
              <a:rPr lang="en-US" dirty="0" err="1" smtClean="0"/>
              <a:t>Neuenschwander</a:t>
            </a:r>
            <a:endParaRPr lang="en-US" dirty="0" smtClean="0"/>
          </a:p>
          <a:p>
            <a:pPr marL="630000" lvl="1" indent="-180000" algn="just"/>
            <a:r>
              <a:rPr lang="en-US" dirty="0" smtClean="0"/>
              <a:t>Ultrasonic testing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Verifying enhancement mechanical properties at cryogenic temperature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Heat treatment effects</a:t>
            </a:r>
          </a:p>
          <a:p>
            <a:pPr marL="630000" lvl="1" indent="-180000" algn="just"/>
            <a:endParaRPr lang="en-US" dirty="0" smtClean="0"/>
          </a:p>
          <a:p>
            <a:pPr marL="630000" lvl="1" indent="-180000" algn="just"/>
            <a:r>
              <a:rPr lang="en-US" dirty="0" smtClean="0"/>
              <a:t>Treatment below recovery temperature</a:t>
            </a:r>
          </a:p>
          <a:p>
            <a:pPr marL="630000" lvl="1" indent="-180000" algn="just"/>
            <a:r>
              <a:rPr lang="en-US" dirty="0" smtClean="0"/>
              <a:t>Solid solution heat treatment -&gt; Quenching -&gt; Precipitation hardening</a:t>
            </a:r>
          </a:p>
          <a:p>
            <a:pPr marL="180000" indent="-180000"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261566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905745025"/>
              </p:ext>
            </p:extLst>
          </p:nvPr>
        </p:nvGraphicFramePr>
        <p:xfrm>
          <a:off x="228602" y="990601"/>
          <a:ext cx="8686801" cy="5029205"/>
        </p:xfrm>
        <a:graphic>
          <a:graphicData uri="http://schemas.openxmlformats.org/drawingml/2006/table">
            <a:tbl>
              <a:tblPr/>
              <a:tblGrid>
                <a:gridCol w="711592"/>
                <a:gridCol w="2260206"/>
                <a:gridCol w="816429"/>
                <a:gridCol w="816429"/>
                <a:gridCol w="816429"/>
                <a:gridCol w="816429"/>
                <a:gridCol w="816429"/>
                <a:gridCol w="870855"/>
                <a:gridCol w="762003"/>
              </a:tblGrid>
              <a:tr h="3260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TEST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WHAT TO ACHIEVE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SAMPLES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SPECIMEN total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RRR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Check results of lab-scaled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14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RRR with amount of CW steps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(wc,2c)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F79646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(wc,3c)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RRR with CW at 35%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RRR lapse with heat treatment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100°C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130°C 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160°C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200°C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SS-&gt;PH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10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TENSILE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Check results of lab-scaled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18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Stress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-strain with amount of CW steps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(wc,3c)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tress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-strain with CW at 35%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Relation s-s warm vs. s-s cold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0%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1" u="none" strike="noStrike" dirty="0">
                          <a:solidFill>
                            <a:srgbClr val="0000FF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Stress-strain with</a:t>
                      </a:r>
                      <a:r>
                        <a:rPr lang="en-US" sz="7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 heat treatment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100°C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</a:t>
                      </a:r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200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°C 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1" u="none" strike="noStrike" dirty="0">
                        <a:solidFill>
                          <a:srgbClr val="0000FF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6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BONDING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Bonding quality with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0%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15% (wc,1)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25%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35%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16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Bonding quality with amount of CW steps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(wc,2c)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30%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30% (wc,3c)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Bonding quality with application direction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(ho,1p)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OPTICAL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Check results of lab-scaled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Al 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Microstructure with application direction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(ho,1p)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Microstructure with rolling direction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(wc,2c)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(wc,2ce)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Microstructure with heat treatment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100°C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130°C 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160°C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200°C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SS-&gt;PH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VICKERS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Hardness mapping along cross-section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0%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Al 0%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Al 20% (wc,1p)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HARDNESS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Hardness mapping with application direction CW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sz="700" b="0" i="0" u="none" strike="noStrike">
                          <a:solidFill>
                            <a:srgbClr val="E26B0A"/>
                          </a:solidFill>
                          <a:effectLst/>
                          <a:latin typeface="Verdana"/>
                        </a:rPr>
                        <a:t>20% (wc,1p)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20% (ho,1p)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Verdana"/>
                      </a:endParaRP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536"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Hardness with heat treatment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100°C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130°C 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160°C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200°C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HT SS-&gt;PH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11777" marR="11777" marT="11777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11777" marR="11777" marT="117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35195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0"/>
            <p:extLst>
              <p:ext uri="{D42A27DB-BD31-4B8C-83A1-F6EECF244321}">
                <p14:modId xmlns:p14="http://schemas.microsoft.com/office/powerpoint/2010/main" val="213255464"/>
              </p:ext>
            </p:extLst>
          </p:nvPr>
        </p:nvGraphicFramePr>
        <p:xfrm>
          <a:off x="228600" y="990600"/>
          <a:ext cx="8686800" cy="5105403"/>
        </p:xfrm>
        <a:graphic>
          <a:graphicData uri="http://schemas.openxmlformats.org/drawingml/2006/table">
            <a:tbl>
              <a:tblPr/>
              <a:tblGrid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  <a:gridCol w="868680"/>
                <a:gridCol w="1228945"/>
                <a:gridCol w="508415"/>
              </a:tblGrid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April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0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Drop-off material first batch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Determine HT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Determine HT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material HT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material HT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LCD presentation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LCD presentation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LCD workgroup presentation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May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Pick-up samples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Labour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Day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material Empa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Send material Empa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Heat treatment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Prepare second batch material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0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Drop-off second batch material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Ascension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Day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first batch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first batch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Alex using </a:t>
                      </a:r>
                      <a:r>
                        <a:rPr lang="en-US" sz="800" b="0" i="0" u="none" strike="noStrike" dirty="0" smtClean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tensile </a:t>
                      </a:r>
                      <a:r>
                        <a:rPr lang="en-US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machine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first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ESLM meeting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Alex using tensile machine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Alex using tensile machine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tensile tests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tensile tests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 dewar helium ordered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dewar helium ordered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Pentecost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Roparun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Roparun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Roparun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0006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 workshop 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27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 workshop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28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 workshop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29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 workshop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LC workshop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Talk LC workshop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0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second batch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RRR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908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second batch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Tensile tests RT second batch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June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9C65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1890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CEC/ICMC</a:t>
                      </a:r>
                    </a:p>
                  </a:txBody>
                  <a:tcPr marL="8965" marR="8965" marT="8965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CEC/ICMC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CEC/ICMC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CEC/ICMC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CEC/ICMC</a:t>
                      </a:r>
                    </a:p>
                  </a:txBody>
                  <a:tcPr marL="8965" marR="8965" marT="896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800" b="0" i="0" u="none" strike="noStrike" dirty="0">
                          <a:solidFill>
                            <a:srgbClr val="0061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8965" marR="8965" marT="8965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38305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IMG00423-20120625-0922.jpg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-10484" r="-10484"/>
          <a:stretch>
            <a:fillRect/>
          </a:stretch>
        </p:blipFill>
        <p:spPr>
          <a:xfrm>
            <a:off x="0" y="1066800"/>
            <a:ext cx="4916129" cy="304800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Lab-scaled work hardening here at CERN</a:t>
            </a:r>
            <a:endParaRPr lang="en-US" dirty="0"/>
          </a:p>
        </p:txBody>
      </p:sp>
      <p:pic>
        <p:nvPicPr>
          <p:cNvPr id="10" name="Picture 9" descr="DSCF2641.JPG"/>
          <p:cNvPicPr>
            <a:picLocks noChangeAspect="1"/>
          </p:cNvPicPr>
          <p:nvPr/>
        </p:nvPicPr>
        <p:blipFill>
          <a:blip r:embed="rId3"/>
          <a:srcRect l="10938" t="25000"/>
          <a:stretch>
            <a:fillRect/>
          </a:stretch>
        </p:blipFill>
        <p:spPr>
          <a:xfrm>
            <a:off x="3581400" y="2823411"/>
            <a:ext cx="5181600" cy="327258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IMG00423-20120625-0922.jpg"/>
          <p:cNvPicPr>
            <a:picLocks noGrp="1" noChangeAspect="1"/>
          </p:cNvPicPr>
          <p:nvPr>
            <p:ph sz="quarter" idx="10"/>
          </p:nvPr>
        </p:nvPicPr>
        <p:blipFill>
          <a:blip r:embed="rId2"/>
          <a:srcRect l="-10484" r="-10484"/>
          <a:stretch>
            <a:fillRect/>
          </a:stretch>
        </p:blipFill>
        <p:spPr>
          <a:xfrm>
            <a:off x="0" y="1066800"/>
            <a:ext cx="4916129" cy="3048000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62000" y="5638800"/>
            <a:ext cx="2743200" cy="457200"/>
          </a:xfrm>
        </p:spPr>
        <p:txBody>
          <a:bodyPr>
            <a:noAutofit/>
          </a:bodyPr>
          <a:lstStyle/>
          <a:p>
            <a:pPr marL="0"/>
            <a:r>
              <a:rPr lang="en-US" dirty="0" smtClean="0"/>
              <a:t>Effect of lab-scaled work hardening on the mechanical and transport properties of Al and Al-0.1wt.%Ni.</a:t>
            </a:r>
            <a:endParaRPr lang="en-US" dirty="0"/>
          </a:p>
        </p:txBody>
      </p:sp>
      <p:pic>
        <p:nvPicPr>
          <p:cNvPr id="5" name="Picture Placeholder 8" descr="RRR-YSn2.eps"/>
          <p:cNvPicPr>
            <a:picLocks noChangeAspect="1"/>
          </p:cNvPicPr>
          <p:nvPr/>
        </p:nvPicPr>
        <p:blipFill>
          <a:blip r:embed="rId3"/>
          <a:srcRect t="3602" r="6000" b="872"/>
          <a:stretch>
            <a:fillRect/>
          </a:stretch>
        </p:blipFill>
        <p:spPr>
          <a:xfrm>
            <a:off x="3505200" y="2057400"/>
            <a:ext cx="5423263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07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Conclusion of the results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458200" cy="23622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The Al-Ni alloy extruded with Rutherford cable exhibited in the highest cold worked state of 30% an R</a:t>
            </a:r>
            <a:r>
              <a:rPr lang="en-US" baseline="-25000" dirty="0" smtClean="0"/>
              <a:t>p0.2</a:t>
            </a:r>
            <a:r>
              <a:rPr lang="en-US" dirty="0" smtClean="0"/>
              <a:t> of 58 and RRR of 673, which will result in an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n-US" baseline="-25000" dirty="0" smtClean="0">
                <a:solidFill>
                  <a:srgbClr val="FF0000"/>
                </a:solidFill>
              </a:rPr>
              <a:t>p0.2 </a:t>
            </a:r>
            <a:r>
              <a:rPr lang="en-US" dirty="0" smtClean="0">
                <a:solidFill>
                  <a:srgbClr val="FF0000"/>
                </a:solidFill>
              </a:rPr>
              <a:t>of 87 </a:t>
            </a:r>
            <a:r>
              <a:rPr lang="en-US" dirty="0" err="1" smtClean="0">
                <a:solidFill>
                  <a:srgbClr val="FF0000"/>
                </a:solidFill>
              </a:rPr>
              <a:t>MPa</a:t>
            </a:r>
            <a:r>
              <a:rPr lang="en-US" dirty="0" smtClean="0">
                <a:solidFill>
                  <a:srgbClr val="FF0000"/>
                </a:solidFill>
              </a:rPr>
              <a:t> at 4.2 K [1]</a:t>
            </a:r>
            <a:r>
              <a:rPr lang="en-US" dirty="0" smtClean="0"/>
              <a:t>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obtained values are slightly lower</a:t>
            </a:r>
            <a:r>
              <a:rPr lang="en-US" dirty="0" smtClean="0"/>
              <a:t> than the gross of measurements conducted on Al-0.1wt%Ni extruded in smaller cross-sections in the development of the ATLAS and CMS solenoid conductor [1-4]. 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A cautious conclusion to be further verified is that increased cross-section extrusions result in </a:t>
            </a:r>
            <a:r>
              <a:rPr lang="en-US" dirty="0" smtClean="0">
                <a:solidFill>
                  <a:srgbClr val="FF0000"/>
                </a:solidFill>
              </a:rPr>
              <a:t>decreased work hardening effects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81000" y="4648200"/>
            <a:ext cx="8229600" cy="1600200"/>
          </a:xfrm>
        </p:spPr>
        <p:txBody>
          <a:bodyPr/>
          <a:lstStyle/>
          <a:p>
            <a:pPr algn="just"/>
            <a:r>
              <a:rPr lang="en-US" dirty="0" smtClean="0"/>
              <a:t>[1] S. </a:t>
            </a:r>
            <a:r>
              <a:rPr lang="en-US" dirty="0" err="1" smtClean="0"/>
              <a:t>Sgobba</a:t>
            </a:r>
            <a:r>
              <a:rPr lang="en-US" dirty="0" smtClean="0"/>
              <a:t>, D. </a:t>
            </a:r>
            <a:r>
              <a:rPr lang="en-US" dirty="0" err="1" smtClean="0"/>
              <a:t>Campi</a:t>
            </a:r>
            <a:r>
              <a:rPr lang="en-US" dirty="0" smtClean="0"/>
              <a:t>, B. Cure, P. El-</a:t>
            </a:r>
            <a:r>
              <a:rPr lang="en-US" dirty="0" err="1" smtClean="0"/>
              <a:t>Kallassi</a:t>
            </a:r>
            <a:r>
              <a:rPr lang="en-US" dirty="0" smtClean="0"/>
              <a:t>, P. </a:t>
            </a:r>
            <a:r>
              <a:rPr lang="en-US" dirty="0" err="1" smtClean="0"/>
              <a:t>Riboni</a:t>
            </a:r>
            <a:r>
              <a:rPr lang="en-US" dirty="0" smtClean="0"/>
              <a:t>, and A. Yamamoto, “Toward an improved high strength, high RRR CMS conductor,” in IEEE Transactions on Applied Superconductivity, pp. 521–524, ETH, CH-8092 Zurich, Switzerland, 2006.</a:t>
            </a:r>
          </a:p>
          <a:p>
            <a:pPr algn="just"/>
            <a:r>
              <a:rPr lang="en-US" dirty="0" smtClean="0"/>
              <a:t>[2] K. Wada, S. Meguro, H. Sakamoto, T. Shimada, Y. </a:t>
            </a:r>
            <a:r>
              <a:rPr lang="en-US" dirty="0" err="1" smtClean="0"/>
              <a:t>Nagasu</a:t>
            </a:r>
            <a:r>
              <a:rPr lang="en-US" dirty="0" smtClean="0"/>
              <a:t>, I. Inoue, K. </a:t>
            </a:r>
            <a:r>
              <a:rPr lang="en-US" dirty="0" err="1" smtClean="0"/>
              <a:t>Tsunoda</a:t>
            </a:r>
            <a:r>
              <a:rPr lang="en-US" dirty="0" smtClean="0"/>
              <a:t>, S. Endo, A. Yamamoto, Y. </a:t>
            </a:r>
            <a:r>
              <a:rPr lang="en-US" dirty="0" err="1" smtClean="0"/>
              <a:t>Makida</a:t>
            </a:r>
            <a:r>
              <a:rPr lang="en-US" dirty="0" smtClean="0"/>
              <a:t>, K. Tanaka, Y. </a:t>
            </a:r>
            <a:r>
              <a:rPr lang="en-US" dirty="0" err="1" smtClean="0"/>
              <a:t>Doi</a:t>
            </a:r>
            <a:r>
              <a:rPr lang="en-US" dirty="0" smtClean="0"/>
              <a:t>, and T. Kondo, “Development of high-strength and high-RRR aluminum- stabilized superconductor for the ATLAS thin solenoid,” IEEE Transactions on Applied Superconductivity, vol. 10, no. 1, pp. 373–376, 2000. </a:t>
            </a:r>
          </a:p>
          <a:p>
            <a:pPr algn="just"/>
            <a:r>
              <a:rPr lang="en-US" dirty="0" smtClean="0"/>
              <a:t>[3] K. Wada, S. Meguro, H. Sakamoto, A. Yamamoto, and Y. </a:t>
            </a:r>
            <a:r>
              <a:rPr lang="en-US" dirty="0" err="1" smtClean="0"/>
              <a:t>Makida</a:t>
            </a:r>
            <a:r>
              <a:rPr lang="en-US" dirty="0" smtClean="0"/>
              <a:t>, “High-strength and high-RRR Al-Ni alloy for aluminum-stabilized superconductor,” in IEEE Transactions on Applied Superconductivity, pp. 1012–1015, Furukawa Elect Co Ltd, Nikko, Japan, 2000. </a:t>
            </a:r>
          </a:p>
          <a:p>
            <a:pPr algn="just"/>
            <a:r>
              <a:rPr lang="en-US" dirty="0" smtClean="0"/>
              <a:t>[4] </a:t>
            </a:r>
            <a:r>
              <a:rPr lang="en-US" dirty="0" err="1" smtClean="0"/>
              <a:t>A.Yamamoto</a:t>
            </a:r>
            <a:r>
              <a:rPr lang="en-US" dirty="0" smtClean="0"/>
              <a:t>, </a:t>
            </a:r>
            <a:r>
              <a:rPr lang="en-US" dirty="0" err="1" smtClean="0"/>
              <a:t>Y.Makida</a:t>
            </a:r>
            <a:r>
              <a:rPr lang="en-US" dirty="0" smtClean="0"/>
              <a:t>, </a:t>
            </a:r>
            <a:r>
              <a:rPr lang="en-US" dirty="0" err="1" smtClean="0"/>
              <a:t>K.Tanaka,and</a:t>
            </a:r>
            <a:r>
              <a:rPr lang="en-US" dirty="0" smtClean="0"/>
              <a:t> </a:t>
            </a:r>
            <a:r>
              <a:rPr lang="en-US" dirty="0" err="1" smtClean="0"/>
              <a:t>Y.Doi</a:t>
            </a:r>
            <a:r>
              <a:rPr lang="en-US" dirty="0" smtClean="0"/>
              <a:t>, “Development towards ultra-thin superconducting solenoid magnets for high energy particle detectors,” Nuclear Physics B, vol. 78, pp. 565–570, 1999. 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1970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381000" y="1219200"/>
            <a:ext cx="8382000" cy="457200"/>
          </a:xfrm>
        </p:spPr>
        <p:txBody>
          <a:bodyPr/>
          <a:lstStyle/>
          <a:p>
            <a:r>
              <a:rPr lang="en-US" dirty="0" smtClean="0"/>
              <a:t>Conclusion of the measurements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04800" y="1676400"/>
            <a:ext cx="8534400" cy="1752600"/>
          </a:xfrm>
        </p:spPr>
        <p:txBody>
          <a:bodyPr/>
          <a:lstStyle/>
          <a:p>
            <a:pPr marL="180000" indent="-180000" algn="just"/>
            <a:r>
              <a:rPr lang="en-US" dirty="0" smtClean="0"/>
              <a:t>For an initial determination of work hardening on the properties of the material the current work-hardening method proved to be sufficient.</a:t>
            </a:r>
          </a:p>
          <a:p>
            <a:pPr marL="630000" lvl="1" indent="-180000" algn="just"/>
            <a:endParaRPr lang="en-US" dirty="0" smtClean="0"/>
          </a:p>
          <a:p>
            <a:pPr marL="630000" lvl="1" indent="-180000" algn="just"/>
            <a:r>
              <a:rPr lang="en-US" dirty="0" smtClean="0"/>
              <a:t>However, for a determination of </a:t>
            </a:r>
            <a:r>
              <a:rPr lang="en-US" dirty="0" smtClean="0">
                <a:solidFill>
                  <a:srgbClr val="FF0000"/>
                </a:solidFill>
              </a:rPr>
              <a:t>bonding characteristics</a:t>
            </a:r>
            <a:r>
              <a:rPr lang="en-US" dirty="0" smtClean="0"/>
              <a:t> and critical current degradation with cold work, </a:t>
            </a:r>
            <a:r>
              <a:rPr lang="en-US" dirty="0" smtClean="0">
                <a:solidFill>
                  <a:srgbClr val="FF0000"/>
                </a:solidFill>
              </a:rPr>
              <a:t>a more industrial scale work-hardening method should be found</a:t>
            </a:r>
            <a:r>
              <a:rPr lang="en-US" dirty="0" smtClean="0"/>
              <a:t>.</a:t>
            </a:r>
          </a:p>
          <a:p>
            <a:pPr marL="180000" indent="-180000" algn="just"/>
            <a:endParaRPr lang="en-US" dirty="0" smtClean="0"/>
          </a:p>
          <a:p>
            <a:pPr marL="180000" indent="-180000" algn="just"/>
            <a:r>
              <a:rPr lang="en-US" dirty="0" smtClean="0"/>
              <a:t>For a more satisfying specification of properties of the entire conductor, microstructure and hardness measurements along the entire cross-section should be made.</a:t>
            </a:r>
          </a:p>
          <a:p>
            <a:pPr marL="630000" lvl="1" indent="-180000" algn="just"/>
            <a:endParaRPr lang="en-US" dirty="0" smtClean="0"/>
          </a:p>
          <a:p>
            <a:pPr marL="630000" lvl="1" indent="-180000" algn="just"/>
            <a:r>
              <a:rPr lang="en-US" dirty="0" smtClean="0"/>
              <a:t>Grain sizes should be determined in at least two planes in a highly cold-worked state. </a:t>
            </a:r>
          </a:p>
          <a:p>
            <a:pPr marL="180000" indent="-180000" algn="just"/>
            <a:endParaRPr lang="en-US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8979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utted AlNi Profile3.psd"/>
          <p:cNvPicPr>
            <a:picLocks noGrp="1" noChangeAspect="1"/>
          </p:cNvPicPr>
          <p:nvPr>
            <p:ph sz="quarter" idx="10"/>
          </p:nvPr>
        </p:nvPicPr>
        <p:blipFill>
          <a:blip r:embed="rId3"/>
          <a:srcRect t="-15871" b="-1587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lNi+1Stitch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181600" y="2590800"/>
            <a:ext cx="1752600" cy="365581"/>
          </a:xfrm>
          <a:prstGeom prst="rect">
            <a:avLst/>
          </a:prstGeom>
        </p:spPr>
      </p:pic>
      <p:pic>
        <p:nvPicPr>
          <p:cNvPr id="9" name="Picture 8" descr="AlNi-9Stitch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572000" y="4495800"/>
            <a:ext cx="1828800" cy="351883"/>
          </a:xfrm>
          <a:prstGeom prst="rect">
            <a:avLst/>
          </a:prstGeom>
        </p:spPr>
      </p:pic>
      <p:pic>
        <p:nvPicPr>
          <p:cNvPr id="10" name="Picture 9" descr="Al+1Stitch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5486400" y="4038600"/>
            <a:ext cx="1752600" cy="36600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Cutted AlNi Profile3.psd"/>
          <p:cNvPicPr>
            <a:picLocks noGrp="1" noChangeAspect="1"/>
          </p:cNvPicPr>
          <p:nvPr>
            <p:ph sz="quarter" idx="10"/>
          </p:nvPr>
        </p:nvPicPr>
        <p:blipFill>
          <a:blip r:embed="rId3"/>
          <a:srcRect t="-15871" b="-15871"/>
          <a:stretch>
            <a:fillRect/>
          </a:stretch>
        </p:blipFill>
        <p:spPr/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AlNi+1Stitch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181600" y="2590800"/>
            <a:ext cx="1752600" cy="365581"/>
          </a:xfrm>
          <a:prstGeom prst="rect">
            <a:avLst/>
          </a:prstGeom>
        </p:spPr>
      </p:pic>
      <p:pic>
        <p:nvPicPr>
          <p:cNvPr id="9" name="Picture 8" descr="AlNi-9Stitch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4572000" y="4495800"/>
            <a:ext cx="1828800" cy="351883"/>
          </a:xfrm>
          <a:prstGeom prst="rect">
            <a:avLst/>
          </a:prstGeom>
        </p:spPr>
      </p:pic>
      <p:pic>
        <p:nvPicPr>
          <p:cNvPr id="10" name="Picture 9" descr="Al+1Stitch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5486400" y="4038600"/>
            <a:ext cx="1752600" cy="366005"/>
          </a:xfrm>
          <a:prstGeom prst="rect">
            <a:avLst/>
          </a:prstGeom>
        </p:spPr>
      </p:pic>
      <p:pic>
        <p:nvPicPr>
          <p:cNvPr id="7" name="Content Placeholder 4" descr="Al+1Stitched.jpg"/>
          <p:cNvPicPr>
            <a:picLocks noChangeAspect="1"/>
          </p:cNvPicPr>
          <p:nvPr/>
        </p:nvPicPr>
        <p:blipFill rotWithShape="1">
          <a:blip r:embed="rId6"/>
          <a:srcRect t="-1229" b="-622"/>
          <a:stretch/>
        </p:blipFill>
        <p:spPr>
          <a:xfrm rot="10800000">
            <a:off x="762000" y="3962400"/>
            <a:ext cx="7620000" cy="162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3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Cryotech</a:t>
            </a:r>
            <a:r>
              <a:rPr lang="en-US" dirty="0" smtClean="0"/>
              <a:t>, </a:t>
            </a:r>
            <a:r>
              <a:rPr lang="en-US" dirty="0" err="1" smtClean="0"/>
              <a:t>Chivasso</a:t>
            </a:r>
            <a:r>
              <a:rPr lang="en-US" dirty="0"/>
              <a:t> </a:t>
            </a:r>
            <a:r>
              <a:rPr lang="en-US" dirty="0" smtClean="0"/>
              <a:t>(Italy)</a:t>
            </a:r>
          </a:p>
          <a:p>
            <a:endParaRPr lang="en-US" dirty="0" smtClean="0"/>
          </a:p>
          <a:p>
            <a:r>
              <a:rPr lang="en-US" dirty="0" smtClean="0"/>
              <a:t>ENEA; Antonio </a:t>
            </a:r>
            <a:r>
              <a:rPr lang="en-US" dirty="0" err="1" smtClean="0"/>
              <a:t>della</a:t>
            </a:r>
            <a:r>
              <a:rPr lang="en-US" dirty="0" smtClean="0"/>
              <a:t> Corte</a:t>
            </a:r>
          </a:p>
          <a:p>
            <a:endParaRPr lang="en-US" dirty="0" smtClean="0"/>
          </a:p>
          <a:p>
            <a:r>
              <a:rPr lang="en-US" dirty="0" smtClean="0"/>
              <a:t>11 samples (1,5 meter)</a:t>
            </a:r>
          </a:p>
          <a:p>
            <a:endParaRPr lang="en-US" dirty="0"/>
          </a:p>
        </p:txBody>
      </p:sp>
      <p:pic>
        <p:nvPicPr>
          <p:cNvPr id="7" name="Picture Placeholder 6" descr="IMG_0075.jpg"/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0" b="13176"/>
          <a:stretch/>
        </p:blipFill>
        <p:spPr>
          <a:xfrm>
            <a:off x="4572000" y="1371600"/>
            <a:ext cx="3810000" cy="424059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Inlet Turk-head rolling machine </a:t>
            </a:r>
            <a:r>
              <a:rPr lang="en-US" dirty="0" err="1" smtClean="0"/>
              <a:t>Cryotech</a:t>
            </a:r>
            <a:r>
              <a:rPr lang="en-US" dirty="0" smtClean="0"/>
              <a:t>, </a:t>
            </a:r>
            <a:r>
              <a:rPr lang="en-US" dirty="0" err="1" smtClean="0"/>
              <a:t>Chivasso</a:t>
            </a:r>
            <a:r>
              <a:rPr lang="en-US" dirty="0" smtClean="0"/>
              <a:t> (IT)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 smtClean="0"/>
              <a:t>Cold work; Industrial scale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704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0"/>
          </p:nvPr>
        </p:nvPicPr>
        <p:blipFill rotWithShape="1">
          <a:blip r:embed="rId2"/>
          <a:srcRect l="11978" t="5070" r="11978" b="5581"/>
          <a:stretch/>
        </p:blipFill>
        <p:spPr>
          <a:xfrm>
            <a:off x="762000" y="1265162"/>
            <a:ext cx="7620000" cy="4221238"/>
          </a:xfrm>
        </p:spPr>
      </p:pic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465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plate1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Full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Template1.potx</Template>
  <TotalTime>2618</TotalTime>
  <Pages>0</Pages>
  <Words>1403</Words>
  <Characters>0</Characters>
  <Application>Microsoft Macintosh PowerPoint</Application>
  <PresentationFormat>Letter Paper (8.5x11 in)</PresentationFormat>
  <Lines>0</Lines>
  <Paragraphs>428</Paragraphs>
  <Slides>15</Slides>
  <Notes>3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Template1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TU Delft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Stefanie Langeslag</dc:creator>
  <cp:lastModifiedBy>Stefanie Langeslag</cp:lastModifiedBy>
  <cp:revision>88</cp:revision>
  <cp:lastPrinted>2010-10-18T19:07:42Z</cp:lastPrinted>
  <dcterms:created xsi:type="dcterms:W3CDTF">2012-10-18T14:11:36Z</dcterms:created>
  <dcterms:modified xsi:type="dcterms:W3CDTF">2013-04-25T13:22:43Z</dcterms:modified>
</cp:coreProperties>
</file>