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2" r:id="rId1"/>
  </p:sldMasterIdLst>
  <p:notesMasterIdLst>
    <p:notesMasterId r:id="rId34"/>
  </p:notesMasterIdLst>
  <p:handoutMasterIdLst>
    <p:handoutMasterId r:id="rId35"/>
  </p:handoutMasterIdLst>
  <p:sldIdLst>
    <p:sldId id="293" r:id="rId2"/>
    <p:sldId id="338" r:id="rId3"/>
    <p:sldId id="358" r:id="rId4"/>
    <p:sldId id="372" r:id="rId5"/>
    <p:sldId id="369" r:id="rId6"/>
    <p:sldId id="384" r:id="rId7"/>
    <p:sldId id="349" r:id="rId8"/>
    <p:sldId id="387" r:id="rId9"/>
    <p:sldId id="388" r:id="rId10"/>
    <p:sldId id="386" r:id="rId11"/>
    <p:sldId id="371" r:id="rId12"/>
    <p:sldId id="340" r:id="rId13"/>
    <p:sldId id="342" r:id="rId14"/>
    <p:sldId id="299" r:id="rId15"/>
    <p:sldId id="396" r:id="rId16"/>
    <p:sldId id="383" r:id="rId17"/>
    <p:sldId id="392" r:id="rId18"/>
    <p:sldId id="391" r:id="rId19"/>
    <p:sldId id="380" r:id="rId20"/>
    <p:sldId id="373" r:id="rId21"/>
    <p:sldId id="341" r:id="rId22"/>
    <p:sldId id="376" r:id="rId23"/>
    <p:sldId id="377" r:id="rId24"/>
    <p:sldId id="378" r:id="rId25"/>
    <p:sldId id="379" r:id="rId26"/>
    <p:sldId id="393" r:id="rId27"/>
    <p:sldId id="394" r:id="rId28"/>
    <p:sldId id="395" r:id="rId29"/>
    <p:sldId id="389" r:id="rId30"/>
    <p:sldId id="390" r:id="rId31"/>
    <p:sldId id="325" r:id="rId32"/>
    <p:sldId id="331" r:id="rId33"/>
  </p:sldIdLst>
  <p:sldSz cx="9144000" cy="6858000" type="screen4x3"/>
  <p:notesSz cx="6743700" cy="9882188"/>
  <p:defaultTextStyle>
    <a:defPPr>
      <a:defRPr lang="en-US"/>
    </a:defPPr>
    <a:lvl1pPr algn="l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tx2"/>
      </a:buClr>
      <a:buSzPct val="120000"/>
      <a:buFont typeface="Symbol" pitchFamily="18" charset="2"/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1pPr>
    <a:lvl2pPr marL="457200" algn="l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tx2"/>
      </a:buClr>
      <a:buSzPct val="120000"/>
      <a:buFont typeface="Symbol" pitchFamily="18" charset="2"/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2pPr>
    <a:lvl3pPr marL="914400" algn="l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tx2"/>
      </a:buClr>
      <a:buSzPct val="120000"/>
      <a:buFont typeface="Symbol" pitchFamily="18" charset="2"/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3pPr>
    <a:lvl4pPr marL="1371600" algn="l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tx2"/>
      </a:buClr>
      <a:buSzPct val="120000"/>
      <a:buFont typeface="Symbol" pitchFamily="18" charset="2"/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4pPr>
    <a:lvl5pPr marL="1828800" algn="l" rtl="0" eaLnBrk="0" fontAlgn="base" hangingPunct="0">
      <a:lnSpc>
        <a:spcPct val="90000"/>
      </a:lnSpc>
      <a:spcBef>
        <a:spcPct val="50000"/>
      </a:spcBef>
      <a:spcAft>
        <a:spcPct val="0"/>
      </a:spcAft>
      <a:buClr>
        <a:schemeClr val="tx2"/>
      </a:buClr>
      <a:buSzPct val="120000"/>
      <a:buFont typeface="Symbol" pitchFamily="18" charset="2"/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  <a:sym typeface="Symbol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00"/>
    <a:srgbClr val="6100B2"/>
    <a:srgbClr val="00FF00"/>
    <a:srgbClr val="000066"/>
    <a:srgbClr val="490086"/>
    <a:srgbClr val="BFDCDF"/>
    <a:srgbClr val="B8E6D4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891" autoAdjust="0"/>
    <p:restoredTop sz="94656" autoAdjust="0"/>
  </p:normalViewPr>
  <p:slideViewPr>
    <p:cSldViewPr>
      <p:cViewPr varScale="1">
        <p:scale>
          <a:sx n="106" d="100"/>
          <a:sy n="106" d="100"/>
        </p:scale>
        <p:origin x="-444" y="-96"/>
      </p:cViewPr>
      <p:guideLst>
        <p:guide orient="horz" pos="2808"/>
        <p:guide pos="295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716" y="-84"/>
      </p:cViewPr>
      <p:guideLst>
        <p:guide orient="horz" pos="3112"/>
        <p:guide pos="212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1.xml"/><Relationship Id="rId2" Type="http://schemas.openxmlformats.org/officeDocument/2006/relationships/slide" Target="slides/slide12.xml"/><Relationship Id="rId1" Type="http://schemas.openxmlformats.org/officeDocument/2006/relationships/slide" Target="slides/slide10.xml"/><Relationship Id="rId4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90488"/>
            <a:ext cx="28956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vert="horz" wrap="square" lIns="89991" tIns="46795" rIns="89991" bIns="46795" numCol="1" anchor="ctr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200" b="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90488"/>
            <a:ext cx="28956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vert="horz" wrap="square" lIns="89991" tIns="46795" rIns="89991" bIns="46795" numCol="1" anchor="ctr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200" b="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31363"/>
            <a:ext cx="28956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vert="horz" wrap="square" lIns="89991" tIns="46795" rIns="89991" bIns="46795" numCol="1" anchor="b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200" b="0">
                <a:latin typeface="Book Antiqua" pitchFamily="18" charset="0"/>
              </a:defRPr>
            </a:lvl1pPr>
          </a:lstStyle>
          <a:p>
            <a:endParaRPr 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631363"/>
            <a:ext cx="28956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vert="horz" wrap="square" lIns="89991" tIns="46795" rIns="89991" bIns="46795" numCol="1" anchor="b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200" b="0">
                <a:latin typeface="Book Antiqua" pitchFamily="18" charset="0"/>
              </a:defRPr>
            </a:lvl1pPr>
          </a:lstStyle>
          <a:p>
            <a:fld id="{84069DC6-69AA-4BC5-9F96-011D4A11CF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794500"/>
            <a:ext cx="4953000" cy="274638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lg"/>
          </a:ln>
        </p:spPr>
        <p:txBody>
          <a:bodyPr lIns="89991" tIns="46795" rIns="89991" bIns="46795" anchor="ctr">
            <a:spAutoFit/>
          </a:bodyPr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4694238"/>
            <a:ext cx="5394325" cy="4446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905000" y="6492875"/>
            <a:ext cx="5562600" cy="365125"/>
          </a:xfrm>
        </p:spPr>
        <p:txBody>
          <a:bodyPr/>
          <a:lstStyle>
            <a:extLst/>
          </a:lstStyle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</a:p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57454-E140-4D32-91ED-E91D63CFB8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7BE4C5-05C6-432B-9728-5FAA3FD1FD8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AD24B-998A-4C71-97D0-5A6317ED3945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76200"/>
            <a:ext cx="4953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2291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066800"/>
            <a:ext cx="42291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657600"/>
            <a:ext cx="4229100" cy="2438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981200" y="6248400"/>
            <a:ext cx="5410200" cy="609600"/>
          </a:xfrm>
        </p:spPr>
        <p:txBody>
          <a:bodyPr/>
          <a:lstStyle>
            <a:lvl1pPr>
              <a:defRPr/>
            </a:lvl1pPr>
          </a:lstStyle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29600" y="6492875"/>
            <a:ext cx="838200" cy="365125"/>
          </a:xfrm>
        </p:spPr>
        <p:txBody>
          <a:bodyPr/>
          <a:lstStyle>
            <a:extLst/>
          </a:lstStyle>
          <a:p>
            <a:fld id="{F6013739-FD0E-4BEC-959D-795372891AE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 bwMode="auto">
          <a:xfrm>
            <a:off x="2590800" y="65532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GB" sz="1100" dirty="0" smtClean="0"/>
              <a:t>Les </a:t>
            </a:r>
            <a:r>
              <a:rPr lang="en-GB" sz="1100" dirty="0" err="1" smtClean="0"/>
              <a:t>Journées</a:t>
            </a:r>
            <a:r>
              <a:rPr lang="en-GB" sz="1100" dirty="0" smtClean="0"/>
              <a:t> </a:t>
            </a:r>
            <a:r>
              <a:rPr lang="en-GB" sz="1100" dirty="0" err="1" smtClean="0"/>
              <a:t>Thématiques</a:t>
            </a:r>
            <a:r>
              <a:rPr lang="en-GB" sz="1100" dirty="0" smtClean="0"/>
              <a:t> AFF-CCS, CERN</a:t>
            </a:r>
            <a:r>
              <a:rPr lang="en-US" sz="1100" dirty="0" smtClean="0"/>
              <a:t>, 10-11 </a:t>
            </a:r>
            <a:r>
              <a:rPr lang="en-US" sz="1100" dirty="0" err="1" smtClean="0"/>
              <a:t>Avril</a:t>
            </a:r>
            <a:r>
              <a:rPr lang="en-US" sz="1100" dirty="0" smtClean="0"/>
              <a:t>, 2008</a:t>
            </a:r>
            <a:endParaRPr lang="en-US" sz="11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47800" y="6492875"/>
            <a:ext cx="5562600" cy="365125"/>
          </a:xfrm>
        </p:spPr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A631DE-3FFC-494A-8B24-0A9FC9DD1781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8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95400" y="6492875"/>
            <a:ext cx="5562600" cy="365125"/>
          </a:xfrm>
        </p:spPr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C40AC7-D9AC-4EE2-A406-356943B22F6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152400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rgbClr val="00B0F0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8229600" cy="4267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19200" y="6492875"/>
            <a:ext cx="5562600" cy="365125"/>
          </a:xfrm>
        </p:spPr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29600" y="6492875"/>
            <a:ext cx="762000" cy="365125"/>
          </a:xfrm>
        </p:spPr>
        <p:txBody>
          <a:bodyPr/>
          <a:lstStyle>
            <a:extLst/>
          </a:lstStyle>
          <a:p>
            <a:fld id="{17DFC953-2C21-4023-BBE6-3C516E92264A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0" y="381000"/>
            <a:ext cx="315286" cy="365760"/>
            <a:chOff x="0" y="680477"/>
            <a:chExt cx="315286" cy="365760"/>
          </a:xfrm>
        </p:grpSpPr>
        <p:sp>
          <p:nvSpPr>
            <p:cNvPr id="16" name="Rectangle 15"/>
            <p:cNvSpPr/>
            <p:nvPr/>
          </p:nvSpPr>
          <p:spPr>
            <a:xfrm>
              <a:off x="87790" y="680477"/>
              <a:ext cx="45720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7305" y="680477"/>
              <a:ext cx="27432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252" y="680477"/>
              <a:ext cx="9144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80477"/>
              <a:ext cx="9144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20" name="Rectangle 19"/>
            <p:cNvSpPr/>
            <p:nvPr/>
          </p:nvSpPr>
          <p:spPr>
            <a:xfrm flipH="1">
              <a:off x="149770" y="680477"/>
              <a:ext cx="27432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21" name="Rectangle 20"/>
            <p:cNvSpPr/>
            <p:nvPr/>
          </p:nvSpPr>
          <p:spPr>
            <a:xfrm flipH="1">
              <a:off x="189341" y="680477"/>
              <a:ext cx="27432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22" name="Rectangle 21"/>
            <p:cNvSpPr/>
            <p:nvPr/>
          </p:nvSpPr>
          <p:spPr>
            <a:xfrm flipH="1">
              <a:off x="226682" y="680477"/>
              <a:ext cx="9144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sp>
          <p:nvSpPr>
            <p:cNvPr id="29" name="Rectangle 28"/>
            <p:cNvSpPr/>
            <p:nvPr/>
          </p:nvSpPr>
          <p:spPr>
            <a:xfrm flipH="1">
              <a:off x="254934" y="680477"/>
              <a:ext cx="9144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78710" y="680477"/>
              <a:ext cx="36576" cy="365760"/>
            </a:xfrm>
            <a:prstGeom prst="rect">
              <a:avLst/>
            </a:prstGeom>
            <a:solidFill>
              <a:schemeClr val="bg2"/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</p:grpSp>
      <p:sp>
        <p:nvSpPr>
          <p:cNvPr id="23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492875"/>
            <a:ext cx="5562600" cy="365125"/>
          </a:xfrm>
        </p:spPr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2FCED3-A34F-461C-A377-A17145A6E00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492875"/>
            <a:ext cx="5181600" cy="365125"/>
          </a:xfrm>
        </p:spPr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05800" y="6492875"/>
            <a:ext cx="838200" cy="365125"/>
          </a:xfrm>
        </p:spPr>
        <p:txBody>
          <a:bodyPr/>
          <a:lstStyle>
            <a:extLst/>
          </a:lstStyle>
          <a:p>
            <a:fld id="{5E20DA7B-CFBA-4B60-9832-2510BE74D434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 bwMode="auto">
          <a:xfrm>
            <a:off x="0" y="6553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itchFamily="18" charset="2"/>
              </a:rPr>
              <a:t>A. Siemko AT/MEI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Les </a:t>
            </a:r>
            <a:r>
              <a:rPr lang="en-GB" dirty="0" err="1" smtClean="0"/>
              <a:t>Journées</a:t>
            </a:r>
            <a:r>
              <a:rPr lang="en-GB" dirty="0" smtClean="0"/>
              <a:t> </a:t>
            </a:r>
            <a:r>
              <a:rPr lang="en-GB" dirty="0" err="1" smtClean="0"/>
              <a:t>Thématiques</a:t>
            </a:r>
            <a:r>
              <a:rPr lang="en-GB" dirty="0" smtClean="0"/>
              <a:t> AFF-CCS, CERN</a:t>
            </a:r>
            <a:r>
              <a:rPr lang="en-US" dirty="0" smtClean="0"/>
              <a:t>, 10-11 </a:t>
            </a:r>
            <a:r>
              <a:rPr lang="en-US" dirty="0" err="1" smtClean="0"/>
              <a:t>Avril</a:t>
            </a:r>
            <a:r>
              <a:rPr lang="en-US" dirty="0" smtClean="0"/>
              <a:t>, 2008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3ECA-B056-4D56-A2A4-69FB1ECE78A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4/10/2008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smtClean="0"/>
          </a:p>
          <a:p>
            <a:endParaRPr lang="en-US" smtClean="0"/>
          </a:p>
          <a:p>
            <a:r>
              <a:rPr lang="en-US" smtClean="0"/>
              <a:t>Journ</a:t>
            </a:r>
            <a:r>
              <a:rPr lang="en-US" smtClean="0">
                <a:cs typeface="Times New Roman" pitchFamily="18" charset="0"/>
              </a:rPr>
              <a:t>é</a:t>
            </a:r>
            <a:r>
              <a:rPr lang="en-US" smtClean="0"/>
              <a:t>es EEA, Lyon, 17-18 Mars, 2005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3D54FB9-A3C7-43BF-B73E-9723E2F93C4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623800D-0795-4759-AC5B-477E51AACE4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617" name="Object 1"/>
          <p:cNvGraphicFramePr>
            <a:graphicFrameLocks noChangeAspect="1"/>
          </p:cNvGraphicFramePr>
          <p:nvPr/>
        </p:nvGraphicFramePr>
        <p:xfrm>
          <a:off x="762000" y="1066800"/>
          <a:ext cx="7705725" cy="5519738"/>
        </p:xfrm>
        <a:graphic>
          <a:graphicData uri="http://schemas.openxmlformats.org/presentationml/2006/ole">
            <p:oleObj spid="_x0000_s239617" name="Designer Drawing" r:id="rId4" imgW="27310680" imgH="19568880" progId="">
              <p:embed/>
            </p:oleObj>
          </a:graphicData>
        </a:graphic>
      </p:graphicFrame>
      <p:sp>
        <p:nvSpPr>
          <p:cNvPr id="634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dirty="0"/>
              <a:t> </a:t>
            </a:r>
          </a:p>
        </p:txBody>
      </p:sp>
      <p:pic>
        <p:nvPicPr>
          <p:cNvPr id="63492" name="Picture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52400"/>
            <a:ext cx="838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1143000" y="0"/>
            <a:ext cx="7772400" cy="10024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3200" dirty="0">
                <a:solidFill>
                  <a:srgbClr val="00B0F0"/>
                </a:solidFill>
              </a:rPr>
              <a:t>CERN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fr-FR" sz="1800" dirty="0">
                <a:solidFill>
                  <a:srgbClr val="00B0F0"/>
                </a:solidFill>
              </a:rPr>
              <a:t>Organisation Européenne pour la Recherche Nucl</a:t>
            </a:r>
            <a:r>
              <a:rPr lang="fr-FR" sz="1800" dirty="0">
                <a:solidFill>
                  <a:srgbClr val="00B0F0"/>
                </a:solidFill>
                <a:cs typeface="Arial" charset="0"/>
              </a:rPr>
              <a:t>éaire</a:t>
            </a:r>
            <a:r>
              <a:rPr lang="fr-FR" sz="1800" dirty="0">
                <a:solidFill>
                  <a:srgbClr val="00B0F0"/>
                </a:solidFill>
              </a:rPr>
              <a:t> 	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838200" y="3200400"/>
            <a:ext cx="7772400" cy="9562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fr-FR" sz="2800" dirty="0" smtClean="0">
                <a:solidFill>
                  <a:srgbClr val="FF0000"/>
                </a:solidFill>
              </a:rPr>
              <a:t>La protection des aimants lors de transitions résistives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2438400" y="4343400"/>
            <a:ext cx="4495800" cy="3715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 smtClean="0">
                <a:solidFill>
                  <a:srgbClr val="00B0F0"/>
                </a:solidFill>
              </a:rPr>
              <a:t>Andrzej Siemko, CERN/AT</a:t>
            </a:r>
            <a:endParaRPr lang="en-US" sz="1800" dirty="0">
              <a:solidFill>
                <a:srgbClr val="00B0F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47800" y="4267200"/>
            <a:ext cx="6324600" cy="1588"/>
          </a:xfrm>
          <a:prstGeom prst="line">
            <a:avLst/>
          </a:prstGeom>
          <a:ln w="508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8600" y="2286000"/>
            <a:ext cx="5486400" cy="4343400"/>
            <a:chOff x="152400" y="2362200"/>
            <a:chExt cx="4745037" cy="3848100"/>
          </a:xfrm>
        </p:grpSpPr>
        <p:pic>
          <p:nvPicPr>
            <p:cNvPr id="385027" name="Picture 3"/>
            <p:cNvPicPr>
              <a:picLocks noChangeAspect="1" noChangeArrowheads="1"/>
            </p:cNvPicPr>
            <p:nvPr/>
          </p:nvPicPr>
          <p:blipFill>
            <a:blip r:embed="rId3"/>
            <a:srcRect t="14407" r="14134"/>
            <a:stretch>
              <a:fillRect/>
            </a:stretch>
          </p:blipFill>
          <p:spPr bwMode="auto">
            <a:xfrm>
              <a:off x="152400" y="2362200"/>
              <a:ext cx="4745037" cy="38481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35523" name="Text Box 3"/>
            <p:cNvSpPr txBox="1">
              <a:spLocks noChangeArrowheads="1"/>
            </p:cNvSpPr>
            <p:nvPr/>
          </p:nvSpPr>
          <p:spPr bwMode="auto">
            <a:xfrm>
              <a:off x="2895600" y="3505200"/>
              <a:ext cx="1523999" cy="518090"/>
            </a:xfrm>
            <a:prstGeom prst="rect">
              <a:avLst/>
            </a:prstGeom>
            <a:solidFill>
              <a:schemeClr val="tx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sz="1600" b="0" dirty="0" smtClean="0">
                  <a:solidFill>
                    <a:schemeClr val="bg1"/>
                  </a:solidFill>
                  <a:latin typeface="Times New Roman" pitchFamily="18" charset="0"/>
                </a:rPr>
                <a:t>Approximation </a:t>
              </a:r>
              <a:r>
                <a:rPr lang="en-GB" sz="1600" b="0" dirty="0">
                  <a:solidFill>
                    <a:schemeClr val="bg1"/>
                  </a:solidFill>
                  <a:latin typeface="Times New Roman" pitchFamily="18" charset="0"/>
                </a:rPr>
                <a:t>par </a:t>
              </a:r>
              <a:r>
                <a:rPr lang="en-GB" sz="1600" b="0" dirty="0">
                  <a:solidFill>
                    <a:schemeClr val="bg1"/>
                  </a:solidFill>
                  <a:latin typeface="Times New Roman" pitchFamily="18" charset="0"/>
                </a:rPr>
                <a:t>Gaussienne</a:t>
              </a:r>
              <a:endParaRPr lang="en-GB" sz="1600" b="0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35524" name="Text Box 4"/>
            <p:cNvSpPr txBox="1">
              <a:spLocks noChangeArrowheads="1"/>
            </p:cNvSpPr>
            <p:nvPr/>
          </p:nvSpPr>
          <p:spPr bwMode="auto">
            <a:xfrm>
              <a:off x="2133600" y="2743200"/>
              <a:ext cx="2514600" cy="584775"/>
            </a:xfrm>
            <a:prstGeom prst="rect">
              <a:avLst/>
            </a:prstGeom>
            <a:solidFill>
              <a:schemeClr val="tx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FR" sz="1600" b="0" dirty="0">
                  <a:solidFill>
                    <a:schemeClr val="bg1"/>
                  </a:solidFill>
                  <a:latin typeface="Times New Roman" pitchFamily="18" charset="0"/>
                </a:rPr>
                <a:t>Courant dans le dipôle après </a:t>
              </a:r>
              <a:r>
                <a:rPr lang="fr-FR" sz="1600" b="0" dirty="0" smtClean="0">
                  <a:solidFill>
                    <a:schemeClr val="bg1"/>
                  </a:solidFill>
                  <a:latin typeface="Times New Roman" pitchFamily="18" charset="0"/>
                </a:rPr>
                <a:t>une transition </a:t>
              </a:r>
              <a:r>
                <a:rPr lang="fr-FR" sz="1600" b="0" dirty="0">
                  <a:solidFill>
                    <a:schemeClr val="bg1"/>
                  </a:solidFill>
                  <a:latin typeface="Times New Roman" pitchFamily="18" charset="0"/>
                </a:rPr>
                <a:t>résistive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19800" y="2286000"/>
            <a:ext cx="2908300" cy="4343400"/>
            <a:chOff x="5029200" y="1676400"/>
            <a:chExt cx="2908300" cy="4419600"/>
          </a:xfrm>
        </p:grpSpPr>
        <p:sp>
          <p:nvSpPr>
            <p:cNvPr id="8" name="Rectangle 7"/>
            <p:cNvSpPr/>
            <p:nvPr/>
          </p:nvSpPr>
          <p:spPr>
            <a:xfrm>
              <a:off x="5029200" y="1676400"/>
              <a:ext cx="2895600" cy="4419600"/>
            </a:xfrm>
            <a:prstGeom prst="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/>
            <a:srcRect l="56711"/>
            <a:stretch>
              <a:fillRect/>
            </a:stretch>
          </p:blipFill>
          <p:spPr bwMode="auto">
            <a:xfrm>
              <a:off x="5029200" y="1752600"/>
              <a:ext cx="2908300" cy="434340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762000"/>
          </a:xfrm>
        </p:spPr>
        <p:txBody>
          <a:bodyPr/>
          <a:lstStyle/>
          <a:p>
            <a:r>
              <a:rPr lang="fr-FR" sz="3200" dirty="0" smtClean="0"/>
              <a:t>Le «quench»: une montée de </a:t>
            </a:r>
            <a:r>
              <a:rPr lang="fr-FR" sz="3200" dirty="0" smtClean="0"/>
              <a:t>température</a:t>
            </a:r>
            <a:endParaRPr lang="en-GB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111204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Une fois que les chaufferettes de protection sont allumées, en moins d’une seconde l’énergie est dissipée dans l’aimant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0210" name="Object 2"/>
          <p:cNvGraphicFramePr>
            <a:graphicFrameLocks noChangeAspect="1"/>
          </p:cNvGraphicFramePr>
          <p:nvPr/>
        </p:nvGraphicFramePr>
        <p:xfrm>
          <a:off x="685800" y="1219200"/>
          <a:ext cx="7705725" cy="5519738"/>
        </p:xfrm>
        <a:graphic>
          <a:graphicData uri="http://schemas.openxmlformats.org/presentationml/2006/ole">
            <p:oleObj spid="_x0000_s350210" name="Designer Drawing" r:id="rId3" imgW="27310680" imgH="19568880" progId="">
              <p:embed/>
            </p:oleObj>
          </a:graphicData>
        </a:graphic>
      </p:graphicFrame>
      <p:sp>
        <p:nvSpPr>
          <p:cNvPr id="313358" name="Rectangle 14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pPr algn="ctr"/>
            <a:r>
              <a:rPr lang="fr-FR" sz="3200" dirty="0" smtClean="0">
                <a:solidFill>
                  <a:srgbClr val="FF9900"/>
                </a:solidFill>
              </a:rPr>
              <a:t>La protection de circuits </a:t>
            </a:r>
            <a:r>
              <a:rPr lang="fr-FR" sz="3200" dirty="0" smtClean="0">
                <a:solidFill>
                  <a:srgbClr val="FF9900"/>
                </a:solidFill>
                <a:cs typeface="Arial" charset="0"/>
              </a:rPr>
              <a:t>supraconducteurs</a:t>
            </a:r>
            <a:r>
              <a:rPr lang="fr-FR" sz="3200" dirty="0" smtClean="0">
                <a:solidFill>
                  <a:srgbClr val="FF9900"/>
                </a:solidFill>
              </a:rPr>
              <a:t> du LHC</a:t>
            </a:r>
            <a:endParaRPr lang="fr-FR" sz="3200" dirty="0">
              <a:solidFill>
                <a:srgbClr val="FF9900"/>
              </a:solidFill>
              <a:cs typeface="Arial" charset="0"/>
            </a:endParaRP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2209800" y="3123185"/>
            <a:ext cx="4234286" cy="1487404"/>
            <a:chOff x="735" y="807"/>
            <a:chExt cx="1458" cy="557"/>
          </a:xfrm>
        </p:grpSpPr>
        <p:sp>
          <p:nvSpPr>
            <p:cNvPr id="12" name="Text Box 68"/>
            <p:cNvSpPr txBox="1">
              <a:spLocks noChangeArrowheads="1"/>
            </p:cNvSpPr>
            <p:nvPr/>
          </p:nvSpPr>
          <p:spPr bwMode="auto">
            <a:xfrm>
              <a:off x="825" y="807"/>
              <a:ext cx="1312" cy="17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dirty="0">
                  <a:solidFill>
                    <a:srgbClr val="FF0000"/>
                  </a:solidFill>
                </a:rPr>
                <a:t> 1700 Electrical Circuits</a:t>
              </a:r>
            </a:p>
          </p:txBody>
        </p:sp>
        <p:sp>
          <p:nvSpPr>
            <p:cNvPr id="13" name="Text Box 69"/>
            <p:cNvSpPr txBox="1">
              <a:spLocks noChangeArrowheads="1"/>
            </p:cNvSpPr>
            <p:nvPr/>
          </p:nvSpPr>
          <p:spPr bwMode="auto">
            <a:xfrm>
              <a:off x="745" y="999"/>
              <a:ext cx="1446" cy="17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dirty="0">
                  <a:solidFill>
                    <a:srgbClr val="FF0000"/>
                  </a:solidFill>
                </a:rPr>
                <a:t> 5000 Protection Channels</a:t>
              </a:r>
            </a:p>
          </p:txBody>
        </p:sp>
        <p:sp>
          <p:nvSpPr>
            <p:cNvPr id="14" name="Text Box 70"/>
            <p:cNvSpPr txBox="1">
              <a:spLocks noChangeArrowheads="1"/>
            </p:cNvSpPr>
            <p:nvPr/>
          </p:nvSpPr>
          <p:spPr bwMode="auto">
            <a:xfrm>
              <a:off x="735" y="1191"/>
              <a:ext cx="1458" cy="17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dirty="0">
                  <a:solidFill>
                    <a:srgbClr val="FF0000"/>
                  </a:solidFill>
                </a:rPr>
                <a:t> 1000 Beam Loss Monitors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7924800" cy="129540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9900"/>
                </a:solidFill>
              </a:rPr>
              <a:t>Energie stockée dans les aimants supraconducteurs</a:t>
            </a:r>
          </a:p>
        </p:txBody>
      </p:sp>
      <p:sp>
        <p:nvSpPr>
          <p:cNvPr id="222212" name="Text Box 4"/>
          <p:cNvSpPr txBox="1">
            <a:spLocks noChangeArrowheads="1"/>
          </p:cNvSpPr>
          <p:nvPr/>
        </p:nvSpPr>
        <p:spPr bwMode="auto">
          <a:xfrm>
            <a:off x="685800" y="1371600"/>
            <a:ext cx="7620000" cy="4725396"/>
          </a:xfrm>
          <a:prstGeom prst="rect">
            <a:avLst/>
          </a:prstGeom>
          <a:noFill/>
          <a:ln w="12700">
            <a:solidFill>
              <a:schemeClr val="tx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sz="2800" dirty="0" smtClean="0">
              <a:solidFill>
                <a:srgbClr val="00B0F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2800" dirty="0" smtClean="0">
                <a:solidFill>
                  <a:srgbClr val="00B0F0"/>
                </a:solidFill>
              </a:rPr>
              <a:t>	E </a:t>
            </a:r>
            <a:r>
              <a:rPr lang="fr-FR" sz="2800" baseline="-25000" dirty="0">
                <a:solidFill>
                  <a:srgbClr val="00B0F0"/>
                </a:solidFill>
              </a:rPr>
              <a:t>dip</a:t>
            </a:r>
            <a:r>
              <a:rPr lang="fr-FR" sz="2800" baseline="-25000" dirty="0">
                <a:solidFill>
                  <a:srgbClr val="00B0F0"/>
                </a:solidFill>
                <a:cs typeface="Arial" charset="0"/>
              </a:rPr>
              <a:t>ô</a:t>
            </a:r>
            <a:r>
              <a:rPr lang="fr-FR" sz="2800" baseline="-25000" dirty="0">
                <a:solidFill>
                  <a:srgbClr val="00B0F0"/>
                </a:solidFill>
              </a:rPr>
              <a:t>le</a:t>
            </a:r>
            <a:r>
              <a:rPr lang="fr-FR" sz="2800" dirty="0">
                <a:solidFill>
                  <a:srgbClr val="00B0F0"/>
                </a:solidFill>
              </a:rPr>
              <a:t> = 0.5 </a:t>
            </a:r>
            <a:r>
              <a:rPr lang="fr-FR" sz="2800" b="0" dirty="0">
                <a:solidFill>
                  <a:srgbClr val="00B0F0"/>
                </a:solidFill>
              </a:rPr>
              <a:t></a:t>
            </a:r>
            <a:r>
              <a:rPr lang="fr-FR" sz="2800" dirty="0">
                <a:solidFill>
                  <a:srgbClr val="00B0F0"/>
                </a:solidFill>
              </a:rPr>
              <a:t> L </a:t>
            </a:r>
            <a:r>
              <a:rPr lang="fr-FR" sz="2800" baseline="-25000" dirty="0">
                <a:solidFill>
                  <a:srgbClr val="00B0F0"/>
                </a:solidFill>
              </a:rPr>
              <a:t>dip</a:t>
            </a:r>
            <a:r>
              <a:rPr lang="fr-FR" sz="2800" baseline="-25000" dirty="0">
                <a:solidFill>
                  <a:srgbClr val="00B0F0"/>
                </a:solidFill>
                <a:cs typeface="Arial" charset="0"/>
              </a:rPr>
              <a:t>ô</a:t>
            </a:r>
            <a:r>
              <a:rPr lang="fr-FR" sz="2800" baseline="-25000" dirty="0">
                <a:solidFill>
                  <a:srgbClr val="00B0F0"/>
                </a:solidFill>
              </a:rPr>
              <a:t>le </a:t>
            </a:r>
            <a:r>
              <a:rPr lang="fr-FR" sz="2800" b="0" dirty="0">
                <a:solidFill>
                  <a:srgbClr val="00B0F0"/>
                </a:solidFill>
              </a:rPr>
              <a:t> </a:t>
            </a:r>
            <a:r>
              <a:rPr lang="fr-FR" sz="2800" baseline="-25000" dirty="0">
                <a:solidFill>
                  <a:srgbClr val="00B0F0"/>
                </a:solidFill>
              </a:rPr>
              <a:t> </a:t>
            </a:r>
            <a:r>
              <a:rPr lang="fr-FR" sz="2800" dirty="0">
                <a:solidFill>
                  <a:srgbClr val="00B0F0"/>
                </a:solidFill>
              </a:rPr>
              <a:t>I </a:t>
            </a:r>
            <a:r>
              <a:rPr lang="fr-FR" sz="2800" baseline="30000" dirty="0">
                <a:solidFill>
                  <a:srgbClr val="00B0F0"/>
                </a:solidFill>
              </a:rPr>
              <a:t>2</a:t>
            </a:r>
            <a:r>
              <a:rPr lang="fr-FR" sz="2800" baseline="-25000" dirty="0">
                <a:solidFill>
                  <a:srgbClr val="00B0F0"/>
                </a:solidFill>
              </a:rPr>
              <a:t>dip</a:t>
            </a:r>
            <a:r>
              <a:rPr lang="fr-FR" sz="2800" baseline="-25000" dirty="0">
                <a:solidFill>
                  <a:srgbClr val="00B0F0"/>
                </a:solidFill>
                <a:cs typeface="Arial" charset="0"/>
              </a:rPr>
              <a:t>ô</a:t>
            </a:r>
            <a:r>
              <a:rPr lang="fr-FR" sz="2800" baseline="-25000" dirty="0">
                <a:solidFill>
                  <a:srgbClr val="00B0F0"/>
                </a:solidFill>
              </a:rPr>
              <a:t>le</a:t>
            </a:r>
          </a:p>
          <a:p>
            <a:pPr>
              <a:lnSpc>
                <a:spcPct val="3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Char char="•"/>
            </a:pPr>
            <a:endParaRPr lang="fr-FR" b="0" dirty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endParaRPr lang="fr-FR" b="0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r>
              <a:rPr lang="fr-FR" b="0" dirty="0" smtClean="0"/>
              <a:t>	Avec </a:t>
            </a:r>
            <a:r>
              <a:rPr lang="fr-FR" b="0" dirty="0"/>
              <a:t>les valeurs </a:t>
            </a:r>
            <a:r>
              <a:rPr lang="fr-FR" b="0" dirty="0" smtClean="0"/>
              <a:t>d’opération:</a:t>
            </a:r>
            <a:r>
              <a:rPr lang="fr-FR" dirty="0" smtClean="0">
                <a:solidFill>
                  <a:schemeClr val="hlink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endParaRPr lang="fr-FR" sz="1000" dirty="0" smtClean="0">
              <a:solidFill>
                <a:srgbClr val="00B0F0"/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r>
              <a:rPr lang="fr-FR" dirty="0" smtClean="0">
                <a:solidFill>
                  <a:srgbClr val="FF9900"/>
                </a:solidFill>
              </a:rPr>
              <a:t>		E </a:t>
            </a:r>
            <a:r>
              <a:rPr lang="fr-FR" baseline="-25000" dirty="0" smtClean="0">
                <a:solidFill>
                  <a:srgbClr val="FF9900"/>
                </a:solidFill>
              </a:rPr>
              <a:t>dip</a:t>
            </a:r>
            <a:r>
              <a:rPr lang="fr-FR" baseline="-25000" dirty="0" smtClean="0">
                <a:solidFill>
                  <a:srgbClr val="FF9900"/>
                </a:solidFill>
                <a:cs typeface="Arial" charset="0"/>
              </a:rPr>
              <a:t>ô</a:t>
            </a:r>
            <a:r>
              <a:rPr lang="fr-FR" baseline="-25000" dirty="0" smtClean="0">
                <a:solidFill>
                  <a:srgbClr val="FF9900"/>
                </a:solidFill>
              </a:rPr>
              <a:t>le</a:t>
            </a:r>
            <a:r>
              <a:rPr lang="fr-FR" dirty="0" smtClean="0">
                <a:solidFill>
                  <a:srgbClr val="FF9900"/>
                </a:solidFill>
              </a:rPr>
              <a:t> = 7.1 MJ</a:t>
            </a:r>
            <a:endParaRPr lang="fr-FR" dirty="0">
              <a:solidFill>
                <a:srgbClr val="FF9900"/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endParaRPr lang="fr-FR" dirty="0">
              <a:solidFill>
                <a:schemeClr val="hlink"/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r>
              <a:rPr lang="fr-FR" dirty="0" smtClean="0"/>
              <a:t>	Pour </a:t>
            </a:r>
            <a:r>
              <a:rPr lang="fr-FR" dirty="0"/>
              <a:t>les 1232 </a:t>
            </a:r>
            <a:r>
              <a:rPr lang="fr-FR" dirty="0" smtClean="0"/>
              <a:t>dipôles </a:t>
            </a:r>
            <a:r>
              <a:rPr lang="fr-FR" dirty="0"/>
              <a:t>dans le LHC: </a:t>
            </a:r>
            <a:endParaRPr lang="fr-FR" dirty="0" smtClean="0"/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endParaRPr lang="fr-FR" sz="1000" dirty="0" smtClean="0">
              <a:solidFill>
                <a:srgbClr val="FF9900"/>
              </a:solidFill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r>
              <a:rPr lang="fr-FR" dirty="0" smtClean="0">
                <a:solidFill>
                  <a:srgbClr val="FF9900"/>
                </a:solidFill>
              </a:rPr>
              <a:t>		E </a:t>
            </a:r>
            <a:r>
              <a:rPr lang="fr-FR" baseline="-25000" dirty="0" smtClean="0">
                <a:solidFill>
                  <a:srgbClr val="FF9900"/>
                </a:solidFill>
              </a:rPr>
              <a:t>dip</a:t>
            </a:r>
            <a:r>
              <a:rPr lang="fr-FR" baseline="-25000" dirty="0" smtClean="0">
                <a:solidFill>
                  <a:srgbClr val="FF9900"/>
                </a:solidFill>
                <a:cs typeface="Arial" charset="0"/>
              </a:rPr>
              <a:t>ô</a:t>
            </a:r>
            <a:r>
              <a:rPr lang="fr-FR" baseline="-25000" dirty="0" smtClean="0">
                <a:solidFill>
                  <a:srgbClr val="FF9900"/>
                </a:solidFill>
              </a:rPr>
              <a:t>le total</a:t>
            </a:r>
            <a:r>
              <a:rPr lang="fr-FR" dirty="0" smtClean="0">
                <a:solidFill>
                  <a:srgbClr val="FF9900"/>
                </a:solidFill>
              </a:rPr>
              <a:t> = 8.65 GJ</a:t>
            </a:r>
          </a:p>
          <a:p>
            <a:pPr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Tx/>
              <a:buFontTx/>
              <a:buNone/>
            </a:pPr>
            <a:endParaRPr lang="fr-FR" dirty="0">
              <a:solidFill>
                <a:srgbClr val="FF9900"/>
              </a:solidFill>
            </a:endParaRPr>
          </a:p>
          <a:p>
            <a:pPr>
              <a:lnSpc>
                <a:spcPct val="4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sz="2800" baseline="-250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05800" cy="914400"/>
          </a:xfrm>
        </p:spPr>
        <p:txBody>
          <a:bodyPr/>
          <a:lstStyle/>
          <a:p>
            <a:r>
              <a:rPr lang="fr-FR" dirty="0">
                <a:solidFill>
                  <a:srgbClr val="FF9900"/>
                </a:solidFill>
              </a:rPr>
              <a:t>Ordres de grandeur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610600" cy="50292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fr-FR" sz="4800" b="0" dirty="0" smtClean="0">
                <a:solidFill>
                  <a:schemeClr val="tx2">
                    <a:lumMod val="75000"/>
                  </a:schemeClr>
                </a:solidFill>
              </a:rPr>
              <a:t>~9</a:t>
            </a:r>
            <a:r>
              <a:rPr lang="fr-FR" b="0" dirty="0" smtClean="0">
                <a:solidFill>
                  <a:schemeClr val="tx2">
                    <a:lumMod val="75000"/>
                  </a:schemeClr>
                </a:solidFill>
              </a:rPr>
              <a:t> GJ   </a:t>
            </a:r>
            <a:r>
              <a:rPr lang="fr-FR" b="0" dirty="0">
                <a:solidFill>
                  <a:schemeClr val="tx2">
                    <a:lumMod val="75000"/>
                  </a:schemeClr>
                </a:solidFill>
              </a:rPr>
              <a:t>(1232 </a:t>
            </a:r>
            <a:r>
              <a:rPr lang="fr-FR" b="0" dirty="0" smtClean="0">
                <a:solidFill>
                  <a:schemeClr val="tx2">
                    <a:lumMod val="75000"/>
                  </a:schemeClr>
                </a:solidFill>
              </a:rPr>
              <a:t>dip</a:t>
            </a:r>
            <a:r>
              <a:rPr lang="fr-FR" b="0" dirty="0" smtClean="0">
                <a:solidFill>
                  <a:schemeClr val="tx2">
                    <a:lumMod val="75000"/>
                  </a:schemeClr>
                </a:solidFill>
                <a:cs typeface="Arial" charset="0"/>
              </a:rPr>
              <a:t>ôles du LHC à 11850A)…</a:t>
            </a:r>
          </a:p>
          <a:p>
            <a:pPr>
              <a:buFontTx/>
              <a:buNone/>
            </a:pPr>
            <a:endParaRPr lang="fr-FR" b="0" dirty="0">
              <a:solidFill>
                <a:schemeClr val="hlink"/>
              </a:solidFill>
            </a:endParaRPr>
          </a:p>
          <a:p>
            <a:r>
              <a:rPr lang="fr-FR" dirty="0"/>
              <a:t>Correspondent </a:t>
            </a:r>
            <a:r>
              <a:rPr lang="fr-FR" dirty="0">
                <a:cs typeface="Arial" charset="0"/>
              </a:rPr>
              <a:t>à l’énergie</a:t>
            </a:r>
          </a:p>
          <a:p>
            <a:pPr lvl="1"/>
            <a:r>
              <a:rPr lang="fr-FR" dirty="0"/>
              <a:t>de </a:t>
            </a:r>
            <a:r>
              <a:rPr lang="fr-FR" dirty="0" smtClean="0"/>
              <a:t>1700 </a:t>
            </a:r>
            <a:r>
              <a:rPr lang="fr-FR" dirty="0"/>
              <a:t>kg TNT</a:t>
            </a:r>
          </a:p>
          <a:p>
            <a:pPr lvl="1"/>
            <a:r>
              <a:rPr lang="fr-FR" dirty="0" smtClean="0">
                <a:cs typeface="Arial" charset="0"/>
              </a:rPr>
              <a:t>pour </a:t>
            </a:r>
            <a:r>
              <a:rPr lang="fr-FR" dirty="0">
                <a:cs typeface="Arial" charset="0"/>
              </a:rPr>
              <a:t>chauffer et fondre </a:t>
            </a:r>
            <a:r>
              <a:rPr lang="fr-FR" dirty="0" smtClean="0">
                <a:cs typeface="Arial" charset="0"/>
              </a:rPr>
              <a:t>11000 </a:t>
            </a:r>
            <a:r>
              <a:rPr lang="fr-FR" dirty="0">
                <a:cs typeface="Arial" charset="0"/>
              </a:rPr>
              <a:t>kg de cuivre</a:t>
            </a:r>
          </a:p>
          <a:p>
            <a:pPr lvl="1"/>
            <a:r>
              <a:rPr lang="fr-FR" dirty="0">
                <a:cs typeface="Arial" charset="0"/>
              </a:rPr>
              <a:t>produite par une centrale </a:t>
            </a:r>
            <a:r>
              <a:rPr lang="fr-FR" dirty="0" smtClean="0">
                <a:cs typeface="Arial" charset="0"/>
              </a:rPr>
              <a:t>nucléaire en 10 s</a:t>
            </a:r>
          </a:p>
          <a:p>
            <a:pPr lvl="1"/>
            <a:endParaRPr lang="fr-FR" dirty="0" smtClean="0">
              <a:cs typeface="Arial" charset="0"/>
            </a:endParaRPr>
          </a:p>
          <a:p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2"/>
          <p:cNvSpPr>
            <a:spLocks noChangeShapeType="1"/>
          </p:cNvSpPr>
          <p:nvPr/>
        </p:nvSpPr>
        <p:spPr bwMode="auto">
          <a:xfrm>
            <a:off x="21336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07" name="Line 3"/>
          <p:cNvSpPr>
            <a:spLocks noChangeShapeType="1"/>
          </p:cNvSpPr>
          <p:nvPr/>
        </p:nvSpPr>
        <p:spPr bwMode="auto">
          <a:xfrm>
            <a:off x="30480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 rot="5400000">
            <a:off x="24384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09" name="Line 5"/>
          <p:cNvSpPr>
            <a:spLocks noChangeShapeType="1"/>
          </p:cNvSpPr>
          <p:nvPr/>
        </p:nvSpPr>
        <p:spPr bwMode="auto">
          <a:xfrm>
            <a:off x="27432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0" name="Line 6"/>
          <p:cNvSpPr>
            <a:spLocks noChangeShapeType="1"/>
          </p:cNvSpPr>
          <p:nvPr/>
        </p:nvSpPr>
        <p:spPr bwMode="auto">
          <a:xfrm>
            <a:off x="21336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1" name="Line 7"/>
          <p:cNvSpPr>
            <a:spLocks noChangeShapeType="1"/>
          </p:cNvSpPr>
          <p:nvPr/>
        </p:nvSpPr>
        <p:spPr bwMode="auto">
          <a:xfrm>
            <a:off x="33528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2" name="Line 8"/>
          <p:cNvSpPr>
            <a:spLocks noChangeShapeType="1"/>
          </p:cNvSpPr>
          <p:nvPr/>
        </p:nvSpPr>
        <p:spPr bwMode="auto">
          <a:xfrm>
            <a:off x="42672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3" name="AutoShape 9"/>
          <p:cNvSpPr>
            <a:spLocks noChangeArrowheads="1"/>
          </p:cNvSpPr>
          <p:nvPr/>
        </p:nvSpPr>
        <p:spPr bwMode="auto">
          <a:xfrm rot="5400000">
            <a:off x="36576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14" name="Line 10"/>
          <p:cNvSpPr>
            <a:spLocks noChangeShapeType="1"/>
          </p:cNvSpPr>
          <p:nvPr/>
        </p:nvSpPr>
        <p:spPr bwMode="auto">
          <a:xfrm>
            <a:off x="39624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5" name="Line 11"/>
          <p:cNvSpPr>
            <a:spLocks noChangeShapeType="1"/>
          </p:cNvSpPr>
          <p:nvPr/>
        </p:nvSpPr>
        <p:spPr bwMode="auto">
          <a:xfrm>
            <a:off x="33528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>
            <a:off x="33528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7" name="Line 13"/>
          <p:cNvSpPr>
            <a:spLocks noChangeShapeType="1"/>
          </p:cNvSpPr>
          <p:nvPr/>
        </p:nvSpPr>
        <p:spPr bwMode="auto">
          <a:xfrm>
            <a:off x="42672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18" name="AutoShape 14"/>
          <p:cNvSpPr>
            <a:spLocks noChangeArrowheads="1"/>
          </p:cNvSpPr>
          <p:nvPr/>
        </p:nvSpPr>
        <p:spPr bwMode="auto">
          <a:xfrm rot="5400000">
            <a:off x="36576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19" name="Line 15"/>
          <p:cNvSpPr>
            <a:spLocks noChangeShapeType="1"/>
          </p:cNvSpPr>
          <p:nvPr/>
        </p:nvSpPr>
        <p:spPr bwMode="auto">
          <a:xfrm>
            <a:off x="39624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0" name="Line 16"/>
          <p:cNvSpPr>
            <a:spLocks noChangeShapeType="1"/>
          </p:cNvSpPr>
          <p:nvPr/>
        </p:nvSpPr>
        <p:spPr bwMode="auto">
          <a:xfrm>
            <a:off x="33528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1" name="Line 17"/>
          <p:cNvSpPr>
            <a:spLocks noChangeShapeType="1"/>
          </p:cNvSpPr>
          <p:nvPr/>
        </p:nvSpPr>
        <p:spPr bwMode="auto">
          <a:xfrm>
            <a:off x="45720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2" name="Line 18"/>
          <p:cNvSpPr>
            <a:spLocks noChangeShapeType="1"/>
          </p:cNvSpPr>
          <p:nvPr/>
        </p:nvSpPr>
        <p:spPr bwMode="auto">
          <a:xfrm>
            <a:off x="54864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3" name="AutoShape 19"/>
          <p:cNvSpPr>
            <a:spLocks noChangeArrowheads="1"/>
          </p:cNvSpPr>
          <p:nvPr/>
        </p:nvSpPr>
        <p:spPr bwMode="auto">
          <a:xfrm rot="5400000">
            <a:off x="48768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24" name="Line 20"/>
          <p:cNvSpPr>
            <a:spLocks noChangeShapeType="1"/>
          </p:cNvSpPr>
          <p:nvPr/>
        </p:nvSpPr>
        <p:spPr bwMode="auto">
          <a:xfrm>
            <a:off x="51816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5" name="Line 21"/>
          <p:cNvSpPr>
            <a:spLocks noChangeShapeType="1"/>
          </p:cNvSpPr>
          <p:nvPr/>
        </p:nvSpPr>
        <p:spPr bwMode="auto">
          <a:xfrm>
            <a:off x="45720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6" name="Line 22"/>
          <p:cNvSpPr>
            <a:spLocks noChangeShapeType="1"/>
          </p:cNvSpPr>
          <p:nvPr/>
        </p:nvSpPr>
        <p:spPr bwMode="auto">
          <a:xfrm>
            <a:off x="45720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>
            <a:off x="54864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28" name="AutoShape 24"/>
          <p:cNvSpPr>
            <a:spLocks noChangeArrowheads="1"/>
          </p:cNvSpPr>
          <p:nvPr/>
        </p:nvSpPr>
        <p:spPr bwMode="auto">
          <a:xfrm rot="5400000">
            <a:off x="48768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29" name="Line 25"/>
          <p:cNvSpPr>
            <a:spLocks noChangeShapeType="1"/>
          </p:cNvSpPr>
          <p:nvPr/>
        </p:nvSpPr>
        <p:spPr bwMode="auto">
          <a:xfrm>
            <a:off x="51816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0" name="Line 26"/>
          <p:cNvSpPr>
            <a:spLocks noChangeShapeType="1"/>
          </p:cNvSpPr>
          <p:nvPr/>
        </p:nvSpPr>
        <p:spPr bwMode="auto">
          <a:xfrm>
            <a:off x="45720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1" name="Line 27"/>
          <p:cNvSpPr>
            <a:spLocks noChangeShapeType="1"/>
          </p:cNvSpPr>
          <p:nvPr/>
        </p:nvSpPr>
        <p:spPr bwMode="auto">
          <a:xfrm>
            <a:off x="61722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2" name="Line 28"/>
          <p:cNvSpPr>
            <a:spLocks noChangeShapeType="1"/>
          </p:cNvSpPr>
          <p:nvPr/>
        </p:nvSpPr>
        <p:spPr bwMode="auto">
          <a:xfrm>
            <a:off x="7086600" y="14478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3" name="AutoShape 29"/>
          <p:cNvSpPr>
            <a:spLocks noChangeArrowheads="1"/>
          </p:cNvSpPr>
          <p:nvPr/>
        </p:nvSpPr>
        <p:spPr bwMode="auto">
          <a:xfrm rot="5400000">
            <a:off x="64770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34" name="Line 30"/>
          <p:cNvSpPr>
            <a:spLocks noChangeShapeType="1"/>
          </p:cNvSpPr>
          <p:nvPr/>
        </p:nvSpPr>
        <p:spPr bwMode="auto">
          <a:xfrm>
            <a:off x="67818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5" name="Line 31"/>
          <p:cNvSpPr>
            <a:spLocks noChangeShapeType="1"/>
          </p:cNvSpPr>
          <p:nvPr/>
        </p:nvSpPr>
        <p:spPr bwMode="auto">
          <a:xfrm>
            <a:off x="6172200" y="19050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6" name="Line 32"/>
          <p:cNvSpPr>
            <a:spLocks noChangeShapeType="1"/>
          </p:cNvSpPr>
          <p:nvPr/>
        </p:nvSpPr>
        <p:spPr bwMode="auto">
          <a:xfrm flipH="1">
            <a:off x="6934200" y="1447800"/>
            <a:ext cx="838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7" name="Line 33"/>
          <p:cNvSpPr>
            <a:spLocks noChangeShapeType="1"/>
          </p:cNvSpPr>
          <p:nvPr/>
        </p:nvSpPr>
        <p:spPr bwMode="auto">
          <a:xfrm>
            <a:off x="61722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8" name="Line 34"/>
          <p:cNvSpPr>
            <a:spLocks noChangeShapeType="1"/>
          </p:cNvSpPr>
          <p:nvPr/>
        </p:nvSpPr>
        <p:spPr bwMode="auto">
          <a:xfrm>
            <a:off x="7086600" y="14478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39" name="AutoShape 35"/>
          <p:cNvSpPr>
            <a:spLocks noChangeArrowheads="1"/>
          </p:cNvSpPr>
          <p:nvPr/>
        </p:nvSpPr>
        <p:spPr bwMode="auto">
          <a:xfrm rot="5400000">
            <a:off x="6477000" y="17526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40" name="Line 36"/>
          <p:cNvSpPr>
            <a:spLocks noChangeShapeType="1"/>
          </p:cNvSpPr>
          <p:nvPr/>
        </p:nvSpPr>
        <p:spPr bwMode="auto">
          <a:xfrm>
            <a:off x="67818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1" name="Line 37"/>
          <p:cNvSpPr>
            <a:spLocks noChangeShapeType="1"/>
          </p:cNvSpPr>
          <p:nvPr/>
        </p:nvSpPr>
        <p:spPr bwMode="auto">
          <a:xfrm>
            <a:off x="6172200" y="19050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2" name="Line 38"/>
          <p:cNvSpPr>
            <a:spLocks noChangeShapeType="1"/>
          </p:cNvSpPr>
          <p:nvPr/>
        </p:nvSpPr>
        <p:spPr bwMode="auto">
          <a:xfrm>
            <a:off x="62484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3" name="Line 39"/>
          <p:cNvSpPr>
            <a:spLocks noChangeShapeType="1"/>
          </p:cNvSpPr>
          <p:nvPr/>
        </p:nvSpPr>
        <p:spPr bwMode="auto">
          <a:xfrm>
            <a:off x="71628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4" name="Line 40"/>
          <p:cNvSpPr>
            <a:spLocks noChangeShapeType="1"/>
          </p:cNvSpPr>
          <p:nvPr/>
        </p:nvSpPr>
        <p:spPr bwMode="auto">
          <a:xfrm>
            <a:off x="68580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5" name="Line 41"/>
          <p:cNvSpPr>
            <a:spLocks noChangeShapeType="1"/>
          </p:cNvSpPr>
          <p:nvPr/>
        </p:nvSpPr>
        <p:spPr bwMode="auto">
          <a:xfrm>
            <a:off x="62484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6" name="Line 42"/>
          <p:cNvSpPr>
            <a:spLocks noChangeShapeType="1"/>
          </p:cNvSpPr>
          <p:nvPr/>
        </p:nvSpPr>
        <p:spPr bwMode="auto">
          <a:xfrm>
            <a:off x="62484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7" name="Line 43"/>
          <p:cNvSpPr>
            <a:spLocks noChangeShapeType="1"/>
          </p:cNvSpPr>
          <p:nvPr/>
        </p:nvSpPr>
        <p:spPr bwMode="auto">
          <a:xfrm>
            <a:off x="71628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8" name="Line 44"/>
          <p:cNvSpPr>
            <a:spLocks noChangeShapeType="1"/>
          </p:cNvSpPr>
          <p:nvPr/>
        </p:nvSpPr>
        <p:spPr bwMode="auto">
          <a:xfrm>
            <a:off x="68580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49" name="Line 45"/>
          <p:cNvSpPr>
            <a:spLocks noChangeShapeType="1"/>
          </p:cNvSpPr>
          <p:nvPr/>
        </p:nvSpPr>
        <p:spPr bwMode="auto">
          <a:xfrm>
            <a:off x="62484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0" name="AutoShape 46"/>
          <p:cNvSpPr>
            <a:spLocks noChangeArrowheads="1"/>
          </p:cNvSpPr>
          <p:nvPr/>
        </p:nvSpPr>
        <p:spPr bwMode="auto">
          <a:xfrm rot="16200000">
            <a:off x="6553200" y="35052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51" name="Line 47"/>
          <p:cNvSpPr>
            <a:spLocks noChangeShapeType="1"/>
          </p:cNvSpPr>
          <p:nvPr/>
        </p:nvSpPr>
        <p:spPr bwMode="auto">
          <a:xfrm>
            <a:off x="46482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2" name="Line 48"/>
          <p:cNvSpPr>
            <a:spLocks noChangeShapeType="1"/>
          </p:cNvSpPr>
          <p:nvPr/>
        </p:nvSpPr>
        <p:spPr bwMode="auto">
          <a:xfrm>
            <a:off x="55626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3" name="Line 49"/>
          <p:cNvSpPr>
            <a:spLocks noChangeShapeType="1"/>
          </p:cNvSpPr>
          <p:nvPr/>
        </p:nvSpPr>
        <p:spPr bwMode="auto">
          <a:xfrm>
            <a:off x="52578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4" name="Line 50"/>
          <p:cNvSpPr>
            <a:spLocks noChangeShapeType="1"/>
          </p:cNvSpPr>
          <p:nvPr/>
        </p:nvSpPr>
        <p:spPr bwMode="auto">
          <a:xfrm>
            <a:off x="46482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5" name="Line 51"/>
          <p:cNvSpPr>
            <a:spLocks noChangeShapeType="1"/>
          </p:cNvSpPr>
          <p:nvPr/>
        </p:nvSpPr>
        <p:spPr bwMode="auto">
          <a:xfrm>
            <a:off x="46482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6" name="Line 52"/>
          <p:cNvSpPr>
            <a:spLocks noChangeShapeType="1"/>
          </p:cNvSpPr>
          <p:nvPr/>
        </p:nvSpPr>
        <p:spPr bwMode="auto">
          <a:xfrm>
            <a:off x="55626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7" name="Line 53"/>
          <p:cNvSpPr>
            <a:spLocks noChangeShapeType="1"/>
          </p:cNvSpPr>
          <p:nvPr/>
        </p:nvSpPr>
        <p:spPr bwMode="auto">
          <a:xfrm>
            <a:off x="52578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8" name="Line 54"/>
          <p:cNvSpPr>
            <a:spLocks noChangeShapeType="1"/>
          </p:cNvSpPr>
          <p:nvPr/>
        </p:nvSpPr>
        <p:spPr bwMode="auto">
          <a:xfrm>
            <a:off x="46482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59" name="AutoShape 55"/>
          <p:cNvSpPr>
            <a:spLocks noChangeArrowheads="1"/>
          </p:cNvSpPr>
          <p:nvPr/>
        </p:nvSpPr>
        <p:spPr bwMode="auto">
          <a:xfrm rot="16200000">
            <a:off x="4953000" y="35052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60" name="Line 56"/>
          <p:cNvSpPr>
            <a:spLocks noChangeShapeType="1"/>
          </p:cNvSpPr>
          <p:nvPr/>
        </p:nvSpPr>
        <p:spPr bwMode="auto">
          <a:xfrm>
            <a:off x="34290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1" name="Line 57"/>
          <p:cNvSpPr>
            <a:spLocks noChangeShapeType="1"/>
          </p:cNvSpPr>
          <p:nvPr/>
        </p:nvSpPr>
        <p:spPr bwMode="auto">
          <a:xfrm>
            <a:off x="43434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2" name="Line 58"/>
          <p:cNvSpPr>
            <a:spLocks noChangeShapeType="1"/>
          </p:cNvSpPr>
          <p:nvPr/>
        </p:nvSpPr>
        <p:spPr bwMode="auto">
          <a:xfrm>
            <a:off x="40386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3" name="Line 59"/>
          <p:cNvSpPr>
            <a:spLocks noChangeShapeType="1"/>
          </p:cNvSpPr>
          <p:nvPr/>
        </p:nvSpPr>
        <p:spPr bwMode="auto">
          <a:xfrm>
            <a:off x="34290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4" name="Line 60"/>
          <p:cNvSpPr>
            <a:spLocks noChangeShapeType="1"/>
          </p:cNvSpPr>
          <p:nvPr/>
        </p:nvSpPr>
        <p:spPr bwMode="auto">
          <a:xfrm>
            <a:off x="34290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5" name="Line 61"/>
          <p:cNvSpPr>
            <a:spLocks noChangeShapeType="1"/>
          </p:cNvSpPr>
          <p:nvPr/>
        </p:nvSpPr>
        <p:spPr bwMode="auto">
          <a:xfrm>
            <a:off x="43434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6" name="Line 62"/>
          <p:cNvSpPr>
            <a:spLocks noChangeShapeType="1"/>
          </p:cNvSpPr>
          <p:nvPr/>
        </p:nvSpPr>
        <p:spPr bwMode="auto">
          <a:xfrm>
            <a:off x="40386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7" name="Line 63"/>
          <p:cNvSpPr>
            <a:spLocks noChangeShapeType="1"/>
          </p:cNvSpPr>
          <p:nvPr/>
        </p:nvSpPr>
        <p:spPr bwMode="auto">
          <a:xfrm>
            <a:off x="34290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68" name="AutoShape 64"/>
          <p:cNvSpPr>
            <a:spLocks noChangeArrowheads="1"/>
          </p:cNvSpPr>
          <p:nvPr/>
        </p:nvSpPr>
        <p:spPr bwMode="auto">
          <a:xfrm rot="16200000">
            <a:off x="3733800" y="35052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69" name="Line 65"/>
          <p:cNvSpPr>
            <a:spLocks noChangeShapeType="1"/>
          </p:cNvSpPr>
          <p:nvPr/>
        </p:nvSpPr>
        <p:spPr bwMode="auto">
          <a:xfrm>
            <a:off x="22098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0" name="Line 66"/>
          <p:cNvSpPr>
            <a:spLocks noChangeShapeType="1"/>
          </p:cNvSpPr>
          <p:nvPr/>
        </p:nvSpPr>
        <p:spPr bwMode="auto">
          <a:xfrm>
            <a:off x="3124200" y="3200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1" name="Line 67"/>
          <p:cNvSpPr>
            <a:spLocks noChangeShapeType="1"/>
          </p:cNvSpPr>
          <p:nvPr/>
        </p:nvSpPr>
        <p:spPr bwMode="auto">
          <a:xfrm>
            <a:off x="28194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2" name="Line 68"/>
          <p:cNvSpPr>
            <a:spLocks noChangeShapeType="1"/>
          </p:cNvSpPr>
          <p:nvPr/>
        </p:nvSpPr>
        <p:spPr bwMode="auto">
          <a:xfrm>
            <a:off x="2209800" y="3657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3" name="Line 69"/>
          <p:cNvSpPr>
            <a:spLocks noChangeShapeType="1"/>
          </p:cNvSpPr>
          <p:nvPr/>
        </p:nvSpPr>
        <p:spPr bwMode="auto">
          <a:xfrm>
            <a:off x="22098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4" name="Line 70"/>
          <p:cNvSpPr>
            <a:spLocks noChangeShapeType="1"/>
          </p:cNvSpPr>
          <p:nvPr/>
        </p:nvSpPr>
        <p:spPr bwMode="auto">
          <a:xfrm>
            <a:off x="3124200" y="3200400"/>
            <a:ext cx="0" cy="457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5" name="Line 71"/>
          <p:cNvSpPr>
            <a:spLocks noChangeShapeType="1"/>
          </p:cNvSpPr>
          <p:nvPr/>
        </p:nvSpPr>
        <p:spPr bwMode="auto">
          <a:xfrm>
            <a:off x="28194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6" name="Line 72"/>
          <p:cNvSpPr>
            <a:spLocks noChangeShapeType="1"/>
          </p:cNvSpPr>
          <p:nvPr/>
        </p:nvSpPr>
        <p:spPr bwMode="auto">
          <a:xfrm>
            <a:off x="2209800" y="3657600"/>
            <a:ext cx="3048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77" name="AutoShape 73"/>
          <p:cNvSpPr>
            <a:spLocks noChangeArrowheads="1"/>
          </p:cNvSpPr>
          <p:nvPr/>
        </p:nvSpPr>
        <p:spPr bwMode="auto">
          <a:xfrm rot="16200000">
            <a:off x="2514600" y="3505200"/>
            <a:ext cx="304800" cy="304800"/>
          </a:xfrm>
          <a:prstGeom prst="triangle">
            <a:avLst>
              <a:gd name="adj" fmla="val 50000"/>
            </a:avLst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3979" name="Line 75"/>
          <p:cNvSpPr>
            <a:spLocks noChangeShapeType="1"/>
          </p:cNvSpPr>
          <p:nvPr/>
        </p:nvSpPr>
        <p:spPr bwMode="auto">
          <a:xfrm flipH="1">
            <a:off x="7315200" y="3200400"/>
            <a:ext cx="457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80" name="Line 76"/>
          <p:cNvSpPr>
            <a:spLocks noChangeShapeType="1"/>
          </p:cNvSpPr>
          <p:nvPr/>
        </p:nvSpPr>
        <p:spPr bwMode="auto">
          <a:xfrm>
            <a:off x="7772400" y="1524000"/>
            <a:ext cx="3810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81" name="Line 77"/>
          <p:cNvSpPr>
            <a:spLocks noChangeShapeType="1"/>
          </p:cNvSpPr>
          <p:nvPr/>
        </p:nvSpPr>
        <p:spPr bwMode="auto">
          <a:xfrm>
            <a:off x="8153400" y="1524000"/>
            <a:ext cx="0" cy="1600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82" name="Line 78"/>
          <p:cNvSpPr>
            <a:spLocks noChangeShapeType="1"/>
          </p:cNvSpPr>
          <p:nvPr/>
        </p:nvSpPr>
        <p:spPr bwMode="auto">
          <a:xfrm flipH="1">
            <a:off x="7772400" y="3124200"/>
            <a:ext cx="3810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grpSp>
        <p:nvGrpSpPr>
          <p:cNvPr id="123983" name="Group 79"/>
          <p:cNvGrpSpPr>
            <a:grpSpLocks/>
          </p:cNvGrpSpPr>
          <p:nvPr/>
        </p:nvGrpSpPr>
        <p:grpSpPr bwMode="auto">
          <a:xfrm rot="5400000">
            <a:off x="1447800" y="2971800"/>
            <a:ext cx="304800" cy="457200"/>
            <a:chOff x="1104" y="3168"/>
            <a:chExt cx="192" cy="288"/>
          </a:xfrm>
        </p:grpSpPr>
        <p:sp>
          <p:nvSpPr>
            <p:cNvPr id="123984" name="Oval 80"/>
            <p:cNvSpPr>
              <a:spLocks noChangeArrowheads="1"/>
            </p:cNvSpPr>
            <p:nvPr/>
          </p:nvSpPr>
          <p:spPr bwMode="auto">
            <a:xfrm>
              <a:off x="1104" y="3168"/>
              <a:ext cx="192" cy="192"/>
            </a:xfrm>
            <a:prstGeom prst="ellips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23985" name="Oval 81"/>
            <p:cNvSpPr>
              <a:spLocks noChangeArrowheads="1"/>
            </p:cNvSpPr>
            <p:nvPr/>
          </p:nvSpPr>
          <p:spPr bwMode="auto">
            <a:xfrm>
              <a:off x="1104" y="3264"/>
              <a:ext cx="192" cy="192"/>
            </a:xfrm>
            <a:prstGeom prst="ellips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23986" name="Line 82"/>
          <p:cNvSpPr>
            <a:spLocks noChangeShapeType="1"/>
          </p:cNvSpPr>
          <p:nvPr/>
        </p:nvSpPr>
        <p:spPr bwMode="auto">
          <a:xfrm>
            <a:off x="914400" y="1524000"/>
            <a:ext cx="0" cy="16002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grpSp>
        <p:nvGrpSpPr>
          <p:cNvPr id="124109" name="Group 205"/>
          <p:cNvGrpSpPr>
            <a:grpSpLocks/>
          </p:cNvGrpSpPr>
          <p:nvPr/>
        </p:nvGrpSpPr>
        <p:grpSpPr bwMode="auto">
          <a:xfrm>
            <a:off x="1295400" y="1447800"/>
            <a:ext cx="6477000" cy="1752600"/>
            <a:chOff x="816" y="912"/>
            <a:chExt cx="4080" cy="1104"/>
          </a:xfrm>
        </p:grpSpPr>
        <p:sp>
          <p:nvSpPr>
            <p:cNvPr id="123978" name="Line 74"/>
            <p:cNvSpPr>
              <a:spLocks noChangeShapeType="1"/>
            </p:cNvSpPr>
            <p:nvPr/>
          </p:nvSpPr>
          <p:spPr bwMode="auto">
            <a:xfrm>
              <a:off x="4896" y="912"/>
              <a:ext cx="0" cy="110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3987" name="Line 83"/>
            <p:cNvSpPr>
              <a:spLocks noChangeShapeType="1"/>
            </p:cNvSpPr>
            <p:nvPr/>
          </p:nvSpPr>
          <p:spPr bwMode="auto">
            <a:xfrm>
              <a:off x="816" y="912"/>
              <a:ext cx="0" cy="110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23988" name="Line 84"/>
          <p:cNvSpPr>
            <a:spLocks noChangeShapeType="1"/>
          </p:cNvSpPr>
          <p:nvPr/>
        </p:nvSpPr>
        <p:spPr bwMode="auto">
          <a:xfrm flipH="1">
            <a:off x="914400" y="3124200"/>
            <a:ext cx="3810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89" name="Line 85"/>
          <p:cNvSpPr>
            <a:spLocks noChangeShapeType="1"/>
          </p:cNvSpPr>
          <p:nvPr/>
        </p:nvSpPr>
        <p:spPr bwMode="auto">
          <a:xfrm flipH="1">
            <a:off x="914400" y="1524000"/>
            <a:ext cx="3810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90" name="Text Box 86"/>
          <p:cNvSpPr txBox="1">
            <a:spLocks noChangeArrowheads="1"/>
          </p:cNvSpPr>
          <p:nvPr/>
        </p:nvSpPr>
        <p:spPr bwMode="auto">
          <a:xfrm>
            <a:off x="152400" y="1981200"/>
            <a:ext cx="381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/>
              <a:t>R</a:t>
            </a:r>
          </a:p>
        </p:txBody>
      </p:sp>
      <p:sp>
        <p:nvSpPr>
          <p:cNvPr id="123991" name="Text Box 87"/>
          <p:cNvSpPr txBox="1">
            <a:spLocks noChangeArrowheads="1"/>
          </p:cNvSpPr>
          <p:nvPr/>
        </p:nvSpPr>
        <p:spPr bwMode="auto">
          <a:xfrm>
            <a:off x="152400" y="2438400"/>
            <a:ext cx="381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/>
              <a:t>R</a:t>
            </a:r>
          </a:p>
        </p:txBody>
      </p:sp>
      <p:sp>
        <p:nvSpPr>
          <p:cNvPr id="123992" name="Text Box 88"/>
          <p:cNvSpPr txBox="1">
            <a:spLocks noChangeArrowheads="1"/>
          </p:cNvSpPr>
          <p:nvPr/>
        </p:nvSpPr>
        <p:spPr bwMode="auto">
          <a:xfrm>
            <a:off x="8763000" y="2514600"/>
            <a:ext cx="381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/>
              <a:t>R</a:t>
            </a:r>
          </a:p>
        </p:txBody>
      </p:sp>
      <p:sp>
        <p:nvSpPr>
          <p:cNvPr id="123993" name="Text Box 89"/>
          <p:cNvSpPr txBox="1">
            <a:spLocks noChangeArrowheads="1"/>
          </p:cNvSpPr>
          <p:nvPr/>
        </p:nvSpPr>
        <p:spPr bwMode="auto">
          <a:xfrm>
            <a:off x="8763000" y="1828800"/>
            <a:ext cx="381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dirty="0"/>
              <a:t>R</a:t>
            </a:r>
          </a:p>
        </p:txBody>
      </p:sp>
      <p:sp>
        <p:nvSpPr>
          <p:cNvPr id="123994" name="Line 90"/>
          <p:cNvSpPr>
            <a:spLocks noChangeShapeType="1"/>
          </p:cNvSpPr>
          <p:nvPr/>
        </p:nvSpPr>
        <p:spPr bwMode="auto">
          <a:xfrm flipH="1">
            <a:off x="1295400" y="1447800"/>
            <a:ext cx="685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3995" name="Line 91"/>
          <p:cNvSpPr>
            <a:spLocks noChangeShapeType="1"/>
          </p:cNvSpPr>
          <p:nvPr/>
        </p:nvSpPr>
        <p:spPr bwMode="auto">
          <a:xfrm flipH="1">
            <a:off x="1828800" y="3200400"/>
            <a:ext cx="1524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0" name="Rectangle 96"/>
          <p:cNvSpPr>
            <a:spLocks noChangeArrowheads="1"/>
          </p:cNvSpPr>
          <p:nvPr/>
        </p:nvSpPr>
        <p:spPr bwMode="auto">
          <a:xfrm>
            <a:off x="22860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01" name="Line 97"/>
          <p:cNvSpPr>
            <a:spLocks noChangeShapeType="1"/>
          </p:cNvSpPr>
          <p:nvPr/>
        </p:nvSpPr>
        <p:spPr bwMode="auto">
          <a:xfrm flipH="1">
            <a:off x="19812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2" name="Line 98"/>
          <p:cNvSpPr>
            <a:spLocks noChangeShapeType="1"/>
          </p:cNvSpPr>
          <p:nvPr/>
        </p:nvSpPr>
        <p:spPr bwMode="auto">
          <a:xfrm flipH="1">
            <a:off x="28956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3" name="Rectangle 99"/>
          <p:cNvSpPr>
            <a:spLocks noChangeArrowheads="1"/>
          </p:cNvSpPr>
          <p:nvPr/>
        </p:nvSpPr>
        <p:spPr bwMode="auto">
          <a:xfrm>
            <a:off x="35052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04" name="Line 100"/>
          <p:cNvSpPr>
            <a:spLocks noChangeShapeType="1"/>
          </p:cNvSpPr>
          <p:nvPr/>
        </p:nvSpPr>
        <p:spPr bwMode="auto">
          <a:xfrm flipH="1">
            <a:off x="32004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5" name="Line 101"/>
          <p:cNvSpPr>
            <a:spLocks noChangeShapeType="1"/>
          </p:cNvSpPr>
          <p:nvPr/>
        </p:nvSpPr>
        <p:spPr bwMode="auto">
          <a:xfrm flipH="1">
            <a:off x="4114800" y="1447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6" name="Rectangle 102"/>
          <p:cNvSpPr>
            <a:spLocks noChangeArrowheads="1"/>
          </p:cNvSpPr>
          <p:nvPr/>
        </p:nvSpPr>
        <p:spPr bwMode="auto">
          <a:xfrm>
            <a:off x="35052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07" name="Rectangle 103"/>
          <p:cNvSpPr>
            <a:spLocks noChangeArrowheads="1"/>
          </p:cNvSpPr>
          <p:nvPr/>
        </p:nvSpPr>
        <p:spPr bwMode="auto">
          <a:xfrm>
            <a:off x="35052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08" name="Line 104"/>
          <p:cNvSpPr>
            <a:spLocks noChangeShapeType="1"/>
          </p:cNvSpPr>
          <p:nvPr/>
        </p:nvSpPr>
        <p:spPr bwMode="auto">
          <a:xfrm flipH="1">
            <a:off x="41148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09" name="Rectangle 105"/>
          <p:cNvSpPr>
            <a:spLocks noChangeArrowheads="1"/>
          </p:cNvSpPr>
          <p:nvPr/>
        </p:nvSpPr>
        <p:spPr bwMode="auto">
          <a:xfrm>
            <a:off x="35052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0" name="Rectangle 106"/>
          <p:cNvSpPr>
            <a:spLocks noChangeArrowheads="1"/>
          </p:cNvSpPr>
          <p:nvPr/>
        </p:nvSpPr>
        <p:spPr bwMode="auto">
          <a:xfrm>
            <a:off x="47244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1" name="Line 107"/>
          <p:cNvSpPr>
            <a:spLocks noChangeShapeType="1"/>
          </p:cNvSpPr>
          <p:nvPr/>
        </p:nvSpPr>
        <p:spPr bwMode="auto">
          <a:xfrm flipH="1">
            <a:off x="44196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12" name="Line 108"/>
          <p:cNvSpPr>
            <a:spLocks noChangeShapeType="1"/>
          </p:cNvSpPr>
          <p:nvPr/>
        </p:nvSpPr>
        <p:spPr bwMode="auto">
          <a:xfrm flipH="1">
            <a:off x="5334000" y="1447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13" name="Rectangle 109"/>
          <p:cNvSpPr>
            <a:spLocks noChangeArrowheads="1"/>
          </p:cNvSpPr>
          <p:nvPr/>
        </p:nvSpPr>
        <p:spPr bwMode="auto">
          <a:xfrm>
            <a:off x="47244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4" name="Rectangle 110"/>
          <p:cNvSpPr>
            <a:spLocks noChangeArrowheads="1"/>
          </p:cNvSpPr>
          <p:nvPr/>
        </p:nvSpPr>
        <p:spPr bwMode="auto">
          <a:xfrm>
            <a:off x="47244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5" name="Line 111"/>
          <p:cNvSpPr>
            <a:spLocks noChangeShapeType="1"/>
          </p:cNvSpPr>
          <p:nvPr/>
        </p:nvSpPr>
        <p:spPr bwMode="auto">
          <a:xfrm flipH="1">
            <a:off x="53340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16" name="Rectangle 112"/>
          <p:cNvSpPr>
            <a:spLocks noChangeArrowheads="1"/>
          </p:cNvSpPr>
          <p:nvPr/>
        </p:nvSpPr>
        <p:spPr bwMode="auto">
          <a:xfrm>
            <a:off x="47244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7" name="Rectangle 113"/>
          <p:cNvSpPr>
            <a:spLocks noChangeArrowheads="1"/>
          </p:cNvSpPr>
          <p:nvPr/>
        </p:nvSpPr>
        <p:spPr bwMode="auto">
          <a:xfrm>
            <a:off x="63246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18" name="Line 114"/>
          <p:cNvSpPr>
            <a:spLocks noChangeShapeType="1"/>
          </p:cNvSpPr>
          <p:nvPr/>
        </p:nvSpPr>
        <p:spPr bwMode="auto">
          <a:xfrm flipH="1">
            <a:off x="60198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19" name="Line 115"/>
          <p:cNvSpPr>
            <a:spLocks noChangeShapeType="1"/>
          </p:cNvSpPr>
          <p:nvPr/>
        </p:nvSpPr>
        <p:spPr bwMode="auto">
          <a:xfrm flipH="1">
            <a:off x="6934200" y="14478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20" name="Rectangle 116"/>
          <p:cNvSpPr>
            <a:spLocks noChangeArrowheads="1"/>
          </p:cNvSpPr>
          <p:nvPr/>
        </p:nvSpPr>
        <p:spPr bwMode="auto">
          <a:xfrm>
            <a:off x="63246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1" name="Rectangle 117"/>
          <p:cNvSpPr>
            <a:spLocks noChangeArrowheads="1"/>
          </p:cNvSpPr>
          <p:nvPr/>
        </p:nvSpPr>
        <p:spPr bwMode="auto">
          <a:xfrm>
            <a:off x="63246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2" name="Rectangle 118"/>
          <p:cNvSpPr>
            <a:spLocks noChangeArrowheads="1"/>
          </p:cNvSpPr>
          <p:nvPr/>
        </p:nvSpPr>
        <p:spPr bwMode="auto">
          <a:xfrm>
            <a:off x="6324600" y="12954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3" name="Line 119"/>
          <p:cNvSpPr>
            <a:spLocks noChangeShapeType="1"/>
          </p:cNvSpPr>
          <p:nvPr/>
        </p:nvSpPr>
        <p:spPr bwMode="auto">
          <a:xfrm>
            <a:off x="5715000" y="1600200"/>
            <a:ext cx="3048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24" name="Rectangle 120"/>
          <p:cNvSpPr>
            <a:spLocks noChangeArrowheads="1"/>
          </p:cNvSpPr>
          <p:nvPr/>
        </p:nvSpPr>
        <p:spPr bwMode="auto">
          <a:xfrm>
            <a:off x="64008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5" name="Line 121"/>
          <p:cNvSpPr>
            <a:spLocks noChangeShapeType="1"/>
          </p:cNvSpPr>
          <p:nvPr/>
        </p:nvSpPr>
        <p:spPr bwMode="auto">
          <a:xfrm flipH="1">
            <a:off x="60960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26" name="Line 122"/>
          <p:cNvSpPr>
            <a:spLocks noChangeShapeType="1"/>
          </p:cNvSpPr>
          <p:nvPr/>
        </p:nvSpPr>
        <p:spPr bwMode="auto">
          <a:xfrm flipH="1">
            <a:off x="7010400" y="3200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27" name="Rectangle 123"/>
          <p:cNvSpPr>
            <a:spLocks noChangeArrowheads="1"/>
          </p:cNvSpPr>
          <p:nvPr/>
        </p:nvSpPr>
        <p:spPr bwMode="auto">
          <a:xfrm>
            <a:off x="64008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8" name="Rectangle 124"/>
          <p:cNvSpPr>
            <a:spLocks noChangeArrowheads="1"/>
          </p:cNvSpPr>
          <p:nvPr/>
        </p:nvSpPr>
        <p:spPr bwMode="auto">
          <a:xfrm>
            <a:off x="64008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29" name="Line 125"/>
          <p:cNvSpPr>
            <a:spLocks noChangeShapeType="1"/>
          </p:cNvSpPr>
          <p:nvPr/>
        </p:nvSpPr>
        <p:spPr bwMode="auto">
          <a:xfrm flipH="1">
            <a:off x="70104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30" name="Rectangle 126"/>
          <p:cNvSpPr>
            <a:spLocks noChangeArrowheads="1"/>
          </p:cNvSpPr>
          <p:nvPr/>
        </p:nvSpPr>
        <p:spPr bwMode="auto">
          <a:xfrm>
            <a:off x="64008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1" name="Rectangle 127"/>
          <p:cNvSpPr>
            <a:spLocks noChangeArrowheads="1"/>
          </p:cNvSpPr>
          <p:nvPr/>
        </p:nvSpPr>
        <p:spPr bwMode="auto">
          <a:xfrm>
            <a:off x="48006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2" name="Line 128"/>
          <p:cNvSpPr>
            <a:spLocks noChangeShapeType="1"/>
          </p:cNvSpPr>
          <p:nvPr/>
        </p:nvSpPr>
        <p:spPr bwMode="auto">
          <a:xfrm flipH="1">
            <a:off x="44958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33" name="Line 129"/>
          <p:cNvSpPr>
            <a:spLocks noChangeShapeType="1"/>
          </p:cNvSpPr>
          <p:nvPr/>
        </p:nvSpPr>
        <p:spPr bwMode="auto">
          <a:xfrm flipH="1">
            <a:off x="5410200" y="3200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34" name="Rectangle 130"/>
          <p:cNvSpPr>
            <a:spLocks noChangeArrowheads="1"/>
          </p:cNvSpPr>
          <p:nvPr/>
        </p:nvSpPr>
        <p:spPr bwMode="auto">
          <a:xfrm>
            <a:off x="48006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5" name="Rectangle 131"/>
          <p:cNvSpPr>
            <a:spLocks noChangeArrowheads="1"/>
          </p:cNvSpPr>
          <p:nvPr/>
        </p:nvSpPr>
        <p:spPr bwMode="auto">
          <a:xfrm>
            <a:off x="48006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6" name="Line 132"/>
          <p:cNvSpPr>
            <a:spLocks noChangeShapeType="1"/>
          </p:cNvSpPr>
          <p:nvPr/>
        </p:nvSpPr>
        <p:spPr bwMode="auto">
          <a:xfrm flipH="1">
            <a:off x="54102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37" name="Rectangle 133"/>
          <p:cNvSpPr>
            <a:spLocks noChangeArrowheads="1"/>
          </p:cNvSpPr>
          <p:nvPr/>
        </p:nvSpPr>
        <p:spPr bwMode="auto">
          <a:xfrm>
            <a:off x="48006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8" name="Rectangle 134"/>
          <p:cNvSpPr>
            <a:spLocks noChangeArrowheads="1"/>
          </p:cNvSpPr>
          <p:nvPr/>
        </p:nvSpPr>
        <p:spPr bwMode="auto">
          <a:xfrm>
            <a:off x="35814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39" name="Line 135"/>
          <p:cNvSpPr>
            <a:spLocks noChangeShapeType="1"/>
          </p:cNvSpPr>
          <p:nvPr/>
        </p:nvSpPr>
        <p:spPr bwMode="auto">
          <a:xfrm flipH="1">
            <a:off x="32766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40" name="Line 136"/>
          <p:cNvSpPr>
            <a:spLocks noChangeShapeType="1"/>
          </p:cNvSpPr>
          <p:nvPr/>
        </p:nvSpPr>
        <p:spPr bwMode="auto">
          <a:xfrm flipH="1">
            <a:off x="4191000" y="3200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41" name="Rectangle 137"/>
          <p:cNvSpPr>
            <a:spLocks noChangeArrowheads="1"/>
          </p:cNvSpPr>
          <p:nvPr/>
        </p:nvSpPr>
        <p:spPr bwMode="auto">
          <a:xfrm>
            <a:off x="35814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2" name="Rectangle 138"/>
          <p:cNvSpPr>
            <a:spLocks noChangeArrowheads="1"/>
          </p:cNvSpPr>
          <p:nvPr/>
        </p:nvSpPr>
        <p:spPr bwMode="auto">
          <a:xfrm>
            <a:off x="35814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3" name="Line 139"/>
          <p:cNvSpPr>
            <a:spLocks noChangeShapeType="1"/>
          </p:cNvSpPr>
          <p:nvPr/>
        </p:nvSpPr>
        <p:spPr bwMode="auto">
          <a:xfrm flipH="1">
            <a:off x="41910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44" name="Rectangle 140"/>
          <p:cNvSpPr>
            <a:spLocks noChangeArrowheads="1"/>
          </p:cNvSpPr>
          <p:nvPr/>
        </p:nvSpPr>
        <p:spPr bwMode="auto">
          <a:xfrm>
            <a:off x="35814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5" name="Rectangle 141"/>
          <p:cNvSpPr>
            <a:spLocks noChangeArrowheads="1"/>
          </p:cNvSpPr>
          <p:nvPr/>
        </p:nvSpPr>
        <p:spPr bwMode="auto">
          <a:xfrm>
            <a:off x="23622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6" name="Line 142"/>
          <p:cNvSpPr>
            <a:spLocks noChangeShapeType="1"/>
          </p:cNvSpPr>
          <p:nvPr/>
        </p:nvSpPr>
        <p:spPr bwMode="auto">
          <a:xfrm flipH="1">
            <a:off x="2971800" y="3200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47" name="Rectangle 143"/>
          <p:cNvSpPr>
            <a:spLocks noChangeArrowheads="1"/>
          </p:cNvSpPr>
          <p:nvPr/>
        </p:nvSpPr>
        <p:spPr bwMode="auto">
          <a:xfrm>
            <a:off x="23622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8" name="Rectangle 144"/>
          <p:cNvSpPr>
            <a:spLocks noChangeArrowheads="1"/>
          </p:cNvSpPr>
          <p:nvPr/>
        </p:nvSpPr>
        <p:spPr bwMode="auto">
          <a:xfrm>
            <a:off x="23622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49" name="Line 145"/>
          <p:cNvSpPr>
            <a:spLocks noChangeShapeType="1"/>
          </p:cNvSpPr>
          <p:nvPr/>
        </p:nvSpPr>
        <p:spPr bwMode="auto">
          <a:xfrm flipH="1">
            <a:off x="2971800" y="3200400"/>
            <a:ext cx="3048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50" name="Rectangle 146"/>
          <p:cNvSpPr>
            <a:spLocks noChangeArrowheads="1"/>
          </p:cNvSpPr>
          <p:nvPr/>
        </p:nvSpPr>
        <p:spPr bwMode="auto">
          <a:xfrm>
            <a:off x="2362200" y="3048000"/>
            <a:ext cx="609600" cy="30480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51" name="Line 147"/>
          <p:cNvSpPr>
            <a:spLocks noChangeShapeType="1"/>
          </p:cNvSpPr>
          <p:nvPr/>
        </p:nvSpPr>
        <p:spPr bwMode="auto">
          <a:xfrm>
            <a:off x="5791200" y="3352800"/>
            <a:ext cx="3048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52" name="Line 148"/>
          <p:cNvSpPr>
            <a:spLocks noChangeShapeType="1"/>
          </p:cNvSpPr>
          <p:nvPr/>
        </p:nvSpPr>
        <p:spPr bwMode="auto">
          <a:xfrm flipH="1">
            <a:off x="1981200" y="3200400"/>
            <a:ext cx="3810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53" name="Line 149"/>
          <p:cNvSpPr>
            <a:spLocks noChangeShapeType="1"/>
          </p:cNvSpPr>
          <p:nvPr/>
        </p:nvSpPr>
        <p:spPr bwMode="auto">
          <a:xfrm>
            <a:off x="1295400" y="3200400"/>
            <a:ext cx="762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endParaRPr lang="en-GB" dirty="0"/>
          </a:p>
        </p:txBody>
      </p:sp>
      <p:sp>
        <p:nvSpPr>
          <p:cNvPr id="124054" name="Text Box 150"/>
          <p:cNvSpPr txBox="1">
            <a:spLocks noChangeArrowheads="1"/>
          </p:cNvSpPr>
          <p:nvPr/>
        </p:nvSpPr>
        <p:spPr bwMode="auto">
          <a:xfrm>
            <a:off x="2057400" y="152400"/>
            <a:ext cx="581977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GB" sz="2800" dirty="0">
                <a:solidFill>
                  <a:schemeClr val="hlink"/>
                </a:solidFill>
              </a:rPr>
              <a:t>Quench Protection System </a:t>
            </a:r>
            <a:r>
              <a:rPr lang="en-GB" sz="2800" dirty="0"/>
              <a:t>(QPS)</a:t>
            </a:r>
          </a:p>
        </p:txBody>
      </p:sp>
      <p:sp>
        <p:nvSpPr>
          <p:cNvPr id="124055" name="AutoShape 151"/>
          <p:cNvSpPr>
            <a:spLocks noChangeArrowheads="1"/>
          </p:cNvSpPr>
          <p:nvPr/>
        </p:nvSpPr>
        <p:spPr bwMode="auto">
          <a:xfrm>
            <a:off x="3581400" y="3124200"/>
            <a:ext cx="304800" cy="228600"/>
          </a:xfrm>
          <a:prstGeom prst="sun">
            <a:avLst>
              <a:gd name="adj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lg"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056" name="Text Box 152"/>
          <p:cNvSpPr txBox="1">
            <a:spLocks noChangeArrowheads="1"/>
          </p:cNvSpPr>
          <p:nvPr/>
        </p:nvSpPr>
        <p:spPr bwMode="auto">
          <a:xfrm>
            <a:off x="2743200" y="4114800"/>
            <a:ext cx="25908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/>
              <a:t>1. Detection.</a:t>
            </a:r>
          </a:p>
        </p:txBody>
      </p:sp>
      <p:sp>
        <p:nvSpPr>
          <p:cNvPr id="124058" name="Text Box 154"/>
          <p:cNvSpPr txBox="1">
            <a:spLocks noChangeArrowheads="1"/>
          </p:cNvSpPr>
          <p:nvPr/>
        </p:nvSpPr>
        <p:spPr bwMode="auto">
          <a:xfrm>
            <a:off x="2743200" y="4438650"/>
            <a:ext cx="51816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/>
              <a:t>2. </a:t>
            </a:r>
            <a:r>
              <a:rPr lang="fr-FR" sz="1800" dirty="0"/>
              <a:t>Propagation artificielle de la transition</a:t>
            </a:r>
          </a:p>
        </p:txBody>
      </p:sp>
      <p:grpSp>
        <p:nvGrpSpPr>
          <p:cNvPr id="124072" name="Group 168"/>
          <p:cNvGrpSpPr>
            <a:grpSpLocks/>
          </p:cNvGrpSpPr>
          <p:nvPr/>
        </p:nvGrpSpPr>
        <p:grpSpPr bwMode="auto">
          <a:xfrm>
            <a:off x="304800" y="2514600"/>
            <a:ext cx="3733800" cy="3757613"/>
            <a:chOff x="192" y="1584"/>
            <a:chExt cx="2352" cy="2367"/>
          </a:xfrm>
        </p:grpSpPr>
        <p:pic>
          <p:nvPicPr>
            <p:cNvPr id="124057" name="Picture 15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" y="2784"/>
              <a:ext cx="1248" cy="11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</p:pic>
        <p:sp>
          <p:nvSpPr>
            <p:cNvPr id="124062" name="Line 158"/>
            <p:cNvSpPr>
              <a:spLocks noChangeShapeType="1"/>
            </p:cNvSpPr>
            <p:nvPr/>
          </p:nvSpPr>
          <p:spPr bwMode="auto">
            <a:xfrm>
              <a:off x="2256" y="1872"/>
              <a:ext cx="19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triangle" w="sm" len="med"/>
              <a:tailEnd type="triangle" w="sm" len="med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063" name="Text Box 159"/>
            <p:cNvSpPr txBox="1">
              <a:spLocks noChangeArrowheads="1"/>
            </p:cNvSpPr>
            <p:nvPr/>
          </p:nvSpPr>
          <p:spPr bwMode="auto">
            <a:xfrm>
              <a:off x="2112" y="1584"/>
              <a:ext cx="432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800" dirty="0"/>
                <a:t>V</a:t>
              </a:r>
            </a:p>
          </p:txBody>
        </p:sp>
        <p:sp>
          <p:nvSpPr>
            <p:cNvPr id="124064" name="Rectangle 160"/>
            <p:cNvSpPr>
              <a:spLocks noChangeArrowheads="1"/>
            </p:cNvSpPr>
            <p:nvPr/>
          </p:nvSpPr>
          <p:spPr bwMode="auto">
            <a:xfrm>
              <a:off x="2304" y="1920"/>
              <a:ext cx="144" cy="192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50000">
                  <a:srgbClr val="FF0000">
                    <a:gamma/>
                    <a:shade val="3725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124073" name="Group 169"/>
          <p:cNvGrpSpPr>
            <a:grpSpLocks/>
          </p:cNvGrpSpPr>
          <p:nvPr/>
        </p:nvGrpSpPr>
        <p:grpSpPr bwMode="auto">
          <a:xfrm>
            <a:off x="152400" y="2514600"/>
            <a:ext cx="5105400" cy="3770313"/>
            <a:chOff x="96" y="1584"/>
            <a:chExt cx="3216" cy="2375"/>
          </a:xfrm>
        </p:grpSpPr>
        <p:grpSp>
          <p:nvGrpSpPr>
            <p:cNvPr id="124061" name="Group 157"/>
            <p:cNvGrpSpPr>
              <a:grpSpLocks/>
            </p:cNvGrpSpPr>
            <p:nvPr/>
          </p:nvGrpSpPr>
          <p:grpSpPr bwMode="auto">
            <a:xfrm>
              <a:off x="96" y="3072"/>
              <a:ext cx="3216" cy="887"/>
              <a:chOff x="96" y="3072"/>
              <a:chExt cx="3216" cy="887"/>
            </a:xfrm>
          </p:grpSpPr>
          <p:pic>
            <p:nvPicPr>
              <p:cNvPr id="124059" name="Picture 155" descr="QHeat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80" y="3312"/>
                <a:ext cx="1632" cy="641"/>
              </a:xfrm>
              <a:prstGeom prst="rect">
                <a:avLst/>
              </a:prstGeom>
              <a:noFill/>
            </p:spPr>
          </p:pic>
          <p:pic>
            <p:nvPicPr>
              <p:cNvPr id="124060" name="Picture 15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6" y="3072"/>
                <a:ext cx="1344" cy="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</p:pic>
        </p:grpSp>
        <p:grpSp>
          <p:nvGrpSpPr>
            <p:cNvPr id="124070" name="Group 166"/>
            <p:cNvGrpSpPr>
              <a:grpSpLocks/>
            </p:cNvGrpSpPr>
            <p:nvPr/>
          </p:nvGrpSpPr>
          <p:grpSpPr bwMode="auto">
            <a:xfrm>
              <a:off x="2064" y="1584"/>
              <a:ext cx="672" cy="528"/>
              <a:chOff x="2064" y="1584"/>
              <a:chExt cx="672" cy="528"/>
            </a:xfrm>
          </p:grpSpPr>
          <p:sp>
            <p:nvSpPr>
              <p:cNvPr id="124067" name="Rectangle 163"/>
              <p:cNvSpPr>
                <a:spLocks noChangeArrowheads="1"/>
              </p:cNvSpPr>
              <p:nvPr/>
            </p:nvSpPr>
            <p:spPr bwMode="auto">
              <a:xfrm>
                <a:off x="2256" y="1920"/>
                <a:ext cx="288" cy="192"/>
              </a:xfrm>
              <a:prstGeom prst="rect">
                <a:avLst/>
              </a:prstGeom>
              <a:gradFill rotWithShape="0">
                <a:gsLst>
                  <a:gs pos="0">
                    <a:srgbClr val="FF0000"/>
                  </a:gs>
                  <a:gs pos="50000">
                    <a:srgbClr val="FF0000">
                      <a:gamma/>
                      <a:shade val="37255"/>
                      <a:invGamma/>
                    </a:srgbClr>
                  </a:gs>
                  <a:gs pos="100000">
                    <a:srgbClr val="FF0000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lg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68" name="AutoShape 164"/>
              <p:cNvSpPr>
                <a:spLocks noChangeArrowheads="1"/>
              </p:cNvSpPr>
              <p:nvPr/>
            </p:nvSpPr>
            <p:spPr bwMode="auto">
              <a:xfrm>
                <a:off x="2064" y="1632"/>
                <a:ext cx="288" cy="240"/>
              </a:xfrm>
              <a:prstGeom prst="lightningBolt">
                <a:avLst/>
              </a:prstGeom>
              <a:solidFill>
                <a:schemeClr val="hlink"/>
              </a:solidFill>
              <a:ln w="12700">
                <a:solidFill>
                  <a:srgbClr val="FF0000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69" name="AutoShape 165"/>
              <p:cNvSpPr>
                <a:spLocks noChangeArrowheads="1"/>
              </p:cNvSpPr>
              <p:nvPr/>
            </p:nvSpPr>
            <p:spPr bwMode="auto">
              <a:xfrm rot="5400000">
                <a:off x="2472" y="1608"/>
                <a:ext cx="288" cy="240"/>
              </a:xfrm>
              <a:prstGeom prst="lightningBolt">
                <a:avLst/>
              </a:prstGeom>
              <a:solidFill>
                <a:schemeClr val="hlink"/>
              </a:solidFill>
              <a:ln w="12700">
                <a:solidFill>
                  <a:srgbClr val="FF0000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</p:grpSp>
      </p:grpSp>
      <p:sp>
        <p:nvSpPr>
          <p:cNvPr id="124074" name="Text Box 170"/>
          <p:cNvSpPr txBox="1">
            <a:spLocks noChangeArrowheads="1"/>
          </p:cNvSpPr>
          <p:nvPr/>
        </p:nvSpPr>
        <p:spPr bwMode="auto">
          <a:xfrm>
            <a:off x="2743200" y="4762500"/>
            <a:ext cx="60960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/>
              <a:t>3. </a:t>
            </a:r>
            <a:r>
              <a:rPr lang="fr-FR" sz="1800" dirty="0"/>
              <a:t>Isolation de l’aimant qui transite</a:t>
            </a:r>
          </a:p>
        </p:txBody>
      </p:sp>
      <p:grpSp>
        <p:nvGrpSpPr>
          <p:cNvPr id="124086" name="Group 182"/>
          <p:cNvGrpSpPr>
            <a:grpSpLocks/>
          </p:cNvGrpSpPr>
          <p:nvPr/>
        </p:nvGrpSpPr>
        <p:grpSpPr bwMode="auto">
          <a:xfrm>
            <a:off x="3429000" y="3048000"/>
            <a:ext cx="914400" cy="762000"/>
            <a:chOff x="2160" y="1920"/>
            <a:chExt cx="576" cy="480"/>
          </a:xfrm>
        </p:grpSpPr>
        <p:grpSp>
          <p:nvGrpSpPr>
            <p:cNvPr id="124078" name="Group 174"/>
            <p:cNvGrpSpPr>
              <a:grpSpLocks/>
            </p:cNvGrpSpPr>
            <p:nvPr/>
          </p:nvGrpSpPr>
          <p:grpSpPr bwMode="auto">
            <a:xfrm>
              <a:off x="2160" y="2016"/>
              <a:ext cx="576" cy="0"/>
              <a:chOff x="2112" y="2256"/>
              <a:chExt cx="576" cy="0"/>
            </a:xfrm>
          </p:grpSpPr>
          <p:sp>
            <p:nvSpPr>
              <p:cNvPr id="124076" name="Line 172"/>
              <p:cNvSpPr>
                <a:spLocks noChangeShapeType="1"/>
              </p:cNvSpPr>
              <p:nvPr/>
            </p:nvSpPr>
            <p:spPr bwMode="auto">
              <a:xfrm flipH="1">
                <a:off x="2112" y="2256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77" name="Line 173"/>
              <p:cNvSpPr>
                <a:spLocks noChangeShapeType="1"/>
              </p:cNvSpPr>
              <p:nvPr/>
            </p:nvSpPr>
            <p:spPr bwMode="auto">
              <a:xfrm flipH="1">
                <a:off x="2592" y="2256"/>
                <a:ext cx="96" cy="0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124084" name="Group 180"/>
            <p:cNvGrpSpPr>
              <a:grpSpLocks/>
            </p:cNvGrpSpPr>
            <p:nvPr/>
          </p:nvGrpSpPr>
          <p:grpSpPr bwMode="auto">
            <a:xfrm>
              <a:off x="2160" y="2016"/>
              <a:ext cx="576" cy="384"/>
              <a:chOff x="2112" y="2256"/>
              <a:chExt cx="576" cy="384"/>
            </a:xfrm>
          </p:grpSpPr>
          <p:sp>
            <p:nvSpPr>
              <p:cNvPr id="124079" name="Line 175"/>
              <p:cNvSpPr>
                <a:spLocks noChangeShapeType="1"/>
              </p:cNvSpPr>
              <p:nvPr/>
            </p:nvSpPr>
            <p:spPr bwMode="auto">
              <a:xfrm>
                <a:off x="2112" y="2256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80" name="Line 176"/>
              <p:cNvSpPr>
                <a:spLocks noChangeShapeType="1"/>
              </p:cNvSpPr>
              <p:nvPr/>
            </p:nvSpPr>
            <p:spPr bwMode="auto">
              <a:xfrm>
                <a:off x="2688" y="2256"/>
                <a:ext cx="0" cy="28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81" name="Line 177"/>
              <p:cNvSpPr>
                <a:spLocks noChangeShapeType="1"/>
              </p:cNvSpPr>
              <p:nvPr/>
            </p:nvSpPr>
            <p:spPr bwMode="auto">
              <a:xfrm>
                <a:off x="2496" y="2544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82" name="Line 178"/>
              <p:cNvSpPr>
                <a:spLocks noChangeShapeType="1"/>
              </p:cNvSpPr>
              <p:nvPr/>
            </p:nvSpPr>
            <p:spPr bwMode="auto">
              <a:xfrm>
                <a:off x="2112" y="2544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083" name="AutoShape 179"/>
              <p:cNvSpPr>
                <a:spLocks noChangeArrowheads="1"/>
              </p:cNvSpPr>
              <p:nvPr/>
            </p:nvSpPr>
            <p:spPr bwMode="auto">
              <a:xfrm rot="16200000">
                <a:off x="2304" y="2448"/>
                <a:ext cx="192" cy="192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</p:grpSp>
        <p:sp>
          <p:nvSpPr>
            <p:cNvPr id="124085" name="Rectangle 181"/>
            <p:cNvSpPr>
              <a:spLocks noChangeArrowheads="1"/>
            </p:cNvSpPr>
            <p:nvPr/>
          </p:nvSpPr>
          <p:spPr bwMode="auto">
            <a:xfrm>
              <a:off x="2256" y="1920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FF0000"/>
                </a:gs>
                <a:gs pos="50000">
                  <a:srgbClr val="FF0000">
                    <a:gamma/>
                    <a:shade val="3725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12700">
              <a:solidFill>
                <a:srgbClr val="CC0000"/>
              </a:solidFill>
              <a:miter lim="800000"/>
              <a:headEnd type="none" w="sm" len="sm"/>
              <a:tailEnd type="none" w="sm" len="lg"/>
            </a:ln>
            <a:effectLst/>
          </p:spPr>
          <p:txBody>
            <a:bodyPr anchor="ctr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124087" name="Picture 183" descr="Dipole_Diode_Stacks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4114800"/>
            <a:ext cx="1466850" cy="2209800"/>
          </a:xfrm>
          <a:prstGeom prst="rect">
            <a:avLst/>
          </a:prstGeom>
          <a:noFill/>
        </p:spPr>
      </p:pic>
      <p:sp>
        <p:nvSpPr>
          <p:cNvPr id="124115" name="Text Box 211"/>
          <p:cNvSpPr txBox="1">
            <a:spLocks noChangeArrowheads="1"/>
          </p:cNvSpPr>
          <p:nvPr/>
        </p:nvSpPr>
        <p:spPr bwMode="auto">
          <a:xfrm>
            <a:off x="2743200" y="5086350"/>
            <a:ext cx="60960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/>
              <a:t>4. </a:t>
            </a:r>
            <a:r>
              <a:rPr lang="fr-FR" sz="1800" dirty="0"/>
              <a:t>Ouverture des disjoncteurs de puissance</a:t>
            </a:r>
          </a:p>
        </p:txBody>
      </p:sp>
      <p:grpSp>
        <p:nvGrpSpPr>
          <p:cNvPr id="124213" name="Group 309"/>
          <p:cNvGrpSpPr>
            <a:grpSpLocks/>
          </p:cNvGrpSpPr>
          <p:nvPr/>
        </p:nvGrpSpPr>
        <p:grpSpPr bwMode="auto">
          <a:xfrm>
            <a:off x="1143000" y="1752600"/>
            <a:ext cx="6705600" cy="1066800"/>
            <a:chOff x="720" y="1104"/>
            <a:chExt cx="4224" cy="672"/>
          </a:xfrm>
        </p:grpSpPr>
        <p:grpSp>
          <p:nvGrpSpPr>
            <p:cNvPr id="124198" name="Group 294"/>
            <p:cNvGrpSpPr>
              <a:grpSpLocks/>
            </p:cNvGrpSpPr>
            <p:nvPr/>
          </p:nvGrpSpPr>
          <p:grpSpPr bwMode="auto">
            <a:xfrm>
              <a:off x="720" y="1104"/>
              <a:ext cx="144" cy="672"/>
              <a:chOff x="720" y="1104"/>
              <a:chExt cx="144" cy="672"/>
            </a:xfrm>
          </p:grpSpPr>
          <p:sp>
            <p:nvSpPr>
              <p:cNvPr id="124192" name="Line 288"/>
              <p:cNvSpPr>
                <a:spLocks noChangeShapeType="1"/>
              </p:cNvSpPr>
              <p:nvPr/>
            </p:nvSpPr>
            <p:spPr bwMode="auto">
              <a:xfrm>
                <a:off x="816" y="1584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93" name="Line 289"/>
              <p:cNvSpPr>
                <a:spLocks noChangeShapeType="1"/>
              </p:cNvSpPr>
              <p:nvPr/>
            </p:nvSpPr>
            <p:spPr bwMode="auto">
              <a:xfrm>
                <a:off x="816" y="1104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94" name="Line 290"/>
              <p:cNvSpPr>
                <a:spLocks noChangeShapeType="1"/>
              </p:cNvSpPr>
              <p:nvPr/>
            </p:nvSpPr>
            <p:spPr bwMode="auto">
              <a:xfrm>
                <a:off x="720" y="16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95" name="Line 291"/>
              <p:cNvSpPr>
                <a:spLocks noChangeShapeType="1"/>
              </p:cNvSpPr>
              <p:nvPr/>
            </p:nvSpPr>
            <p:spPr bwMode="auto">
              <a:xfrm>
                <a:off x="720" y="120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96" name="Line 292"/>
              <p:cNvSpPr>
                <a:spLocks noChangeShapeType="1"/>
              </p:cNvSpPr>
              <p:nvPr/>
            </p:nvSpPr>
            <p:spPr bwMode="auto">
              <a:xfrm>
                <a:off x="720" y="1152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97" name="Line 293"/>
              <p:cNvSpPr>
                <a:spLocks noChangeShapeType="1"/>
              </p:cNvSpPr>
              <p:nvPr/>
            </p:nvSpPr>
            <p:spPr bwMode="auto">
              <a:xfrm>
                <a:off x="720" y="1632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124206" name="Group 302"/>
            <p:cNvGrpSpPr>
              <a:grpSpLocks/>
            </p:cNvGrpSpPr>
            <p:nvPr/>
          </p:nvGrpSpPr>
          <p:grpSpPr bwMode="auto">
            <a:xfrm>
              <a:off x="4800" y="1104"/>
              <a:ext cx="144" cy="672"/>
              <a:chOff x="720" y="1104"/>
              <a:chExt cx="144" cy="672"/>
            </a:xfrm>
          </p:grpSpPr>
          <p:sp>
            <p:nvSpPr>
              <p:cNvPr id="124207" name="Line 303"/>
              <p:cNvSpPr>
                <a:spLocks noChangeShapeType="1"/>
              </p:cNvSpPr>
              <p:nvPr/>
            </p:nvSpPr>
            <p:spPr bwMode="auto">
              <a:xfrm>
                <a:off x="816" y="1584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208" name="Line 304"/>
              <p:cNvSpPr>
                <a:spLocks noChangeShapeType="1"/>
              </p:cNvSpPr>
              <p:nvPr/>
            </p:nvSpPr>
            <p:spPr bwMode="auto">
              <a:xfrm>
                <a:off x="816" y="1104"/>
                <a:ext cx="0" cy="192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209" name="Line 305"/>
              <p:cNvSpPr>
                <a:spLocks noChangeShapeType="1"/>
              </p:cNvSpPr>
              <p:nvPr/>
            </p:nvSpPr>
            <p:spPr bwMode="auto">
              <a:xfrm>
                <a:off x="720" y="168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210" name="Line 306"/>
              <p:cNvSpPr>
                <a:spLocks noChangeShapeType="1"/>
              </p:cNvSpPr>
              <p:nvPr/>
            </p:nvSpPr>
            <p:spPr bwMode="auto">
              <a:xfrm>
                <a:off x="720" y="1200"/>
                <a:ext cx="144" cy="0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211" name="Line 307"/>
              <p:cNvSpPr>
                <a:spLocks noChangeShapeType="1"/>
              </p:cNvSpPr>
              <p:nvPr/>
            </p:nvSpPr>
            <p:spPr bwMode="auto">
              <a:xfrm>
                <a:off x="720" y="1152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212" name="Line 308"/>
              <p:cNvSpPr>
                <a:spLocks noChangeShapeType="1"/>
              </p:cNvSpPr>
              <p:nvPr/>
            </p:nvSpPr>
            <p:spPr bwMode="auto">
              <a:xfrm>
                <a:off x="720" y="1632"/>
                <a:ext cx="96" cy="144"/>
              </a:xfrm>
              <a:prstGeom prst="line">
                <a:avLst/>
              </a:prstGeom>
              <a:noFill/>
              <a:ln w="12700">
                <a:solidFill>
                  <a:srgbClr val="490086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en-GB" dirty="0"/>
              </a:p>
            </p:txBody>
          </p:sp>
        </p:grpSp>
      </p:grpSp>
      <p:grpSp>
        <p:nvGrpSpPr>
          <p:cNvPr id="124129" name="Group 225"/>
          <p:cNvGrpSpPr>
            <a:grpSpLocks/>
          </p:cNvGrpSpPr>
          <p:nvPr/>
        </p:nvGrpSpPr>
        <p:grpSpPr bwMode="auto">
          <a:xfrm>
            <a:off x="152400" y="1447800"/>
            <a:ext cx="8001000" cy="4684713"/>
            <a:chOff x="96" y="912"/>
            <a:chExt cx="5040" cy="2951"/>
          </a:xfrm>
        </p:grpSpPr>
        <p:pic>
          <p:nvPicPr>
            <p:cNvPr id="124116" name="Picture 21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6" y="2928"/>
              <a:ext cx="960" cy="93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lg"/>
            </a:ln>
            <a:effectLst/>
          </p:spPr>
        </p:pic>
        <p:grpSp>
          <p:nvGrpSpPr>
            <p:cNvPr id="124128" name="Group 224"/>
            <p:cNvGrpSpPr>
              <a:grpSpLocks/>
            </p:cNvGrpSpPr>
            <p:nvPr/>
          </p:nvGrpSpPr>
          <p:grpSpPr bwMode="auto">
            <a:xfrm>
              <a:off x="576" y="912"/>
              <a:ext cx="4560" cy="1104"/>
              <a:chOff x="576" y="912"/>
              <a:chExt cx="4560" cy="1104"/>
            </a:xfrm>
          </p:grpSpPr>
          <p:grpSp>
            <p:nvGrpSpPr>
              <p:cNvPr id="124127" name="Group 223"/>
              <p:cNvGrpSpPr>
                <a:grpSpLocks/>
              </p:cNvGrpSpPr>
              <p:nvPr/>
            </p:nvGrpSpPr>
            <p:grpSpPr bwMode="auto">
              <a:xfrm>
                <a:off x="816" y="1104"/>
                <a:ext cx="4080" cy="720"/>
                <a:chOff x="816" y="1104"/>
                <a:chExt cx="4080" cy="720"/>
              </a:xfrm>
            </p:grpSpPr>
            <p:sp>
              <p:nvSpPr>
                <p:cNvPr id="124110" name="Line 206"/>
                <p:cNvSpPr>
                  <a:spLocks noChangeShapeType="1"/>
                </p:cNvSpPr>
                <p:nvPr/>
              </p:nvSpPr>
              <p:spPr bwMode="auto">
                <a:xfrm>
                  <a:off x="816" y="1632"/>
                  <a:ext cx="0" cy="144"/>
                </a:xfrm>
                <a:prstGeom prst="line">
                  <a:avLst/>
                </a:prstGeom>
                <a:noFill/>
                <a:ln w="12700">
                  <a:solidFill>
                    <a:srgbClr val="4F0090"/>
                  </a:solidFill>
                  <a:round/>
                  <a:headEnd type="none" w="sm" len="sm"/>
                  <a:tailEnd type="none" w="sm" len="lg"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124111" name="Line 207"/>
                <p:cNvSpPr>
                  <a:spLocks noChangeShapeType="1"/>
                </p:cNvSpPr>
                <p:nvPr/>
              </p:nvSpPr>
              <p:spPr bwMode="auto">
                <a:xfrm>
                  <a:off x="816" y="1104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4F0090"/>
                  </a:solidFill>
                  <a:round/>
                  <a:headEnd type="none" w="sm" len="sm"/>
                  <a:tailEnd type="none" w="sm" len="lg"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124112" name="Line 208"/>
                <p:cNvSpPr>
                  <a:spLocks noChangeShapeType="1"/>
                </p:cNvSpPr>
                <p:nvPr/>
              </p:nvSpPr>
              <p:spPr bwMode="auto">
                <a:xfrm>
                  <a:off x="4896" y="1632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4F0090"/>
                  </a:solidFill>
                  <a:round/>
                  <a:headEnd type="none" w="sm" len="sm"/>
                  <a:tailEnd type="none" w="sm" len="lg"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124113" name="Line 209"/>
                <p:cNvSpPr>
                  <a:spLocks noChangeShapeType="1"/>
                </p:cNvSpPr>
                <p:nvPr/>
              </p:nvSpPr>
              <p:spPr bwMode="auto">
                <a:xfrm>
                  <a:off x="4896" y="1104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rgbClr val="4F0090"/>
                  </a:solidFill>
                  <a:round/>
                  <a:headEnd type="none" w="sm" len="sm"/>
                  <a:tailEnd type="none" w="sm" len="lg"/>
                </a:ln>
                <a:effectLst/>
              </p:spPr>
              <p:txBody>
                <a:bodyPr>
                  <a:spAutoFit/>
                </a:bodyPr>
                <a:lstStyle/>
                <a:p>
                  <a:endParaRPr lang="en-GB" dirty="0"/>
                </a:p>
              </p:txBody>
            </p:sp>
          </p:grpSp>
          <p:grpSp>
            <p:nvGrpSpPr>
              <p:cNvPr id="124126" name="Group 222"/>
              <p:cNvGrpSpPr>
                <a:grpSpLocks/>
              </p:cNvGrpSpPr>
              <p:nvPr/>
            </p:nvGrpSpPr>
            <p:grpSpPr bwMode="auto">
              <a:xfrm>
                <a:off x="576" y="912"/>
                <a:ext cx="4560" cy="1104"/>
                <a:chOff x="576" y="912"/>
                <a:chExt cx="4560" cy="1104"/>
              </a:xfrm>
            </p:grpSpPr>
            <p:grpSp>
              <p:nvGrpSpPr>
                <p:cNvPr id="124125" name="Group 221"/>
                <p:cNvGrpSpPr>
                  <a:grpSpLocks/>
                </p:cNvGrpSpPr>
                <p:nvPr/>
              </p:nvGrpSpPr>
              <p:grpSpPr bwMode="auto">
                <a:xfrm>
                  <a:off x="576" y="912"/>
                  <a:ext cx="4560" cy="1104"/>
                  <a:chOff x="576" y="912"/>
                  <a:chExt cx="4560" cy="1104"/>
                </a:xfrm>
              </p:grpSpPr>
              <p:sp>
                <p:nvSpPr>
                  <p:cNvPr id="124088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960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89" name="Line 185"/>
                  <p:cNvSpPr>
                    <a:spLocks noChangeShapeType="1"/>
                  </p:cNvSpPr>
                  <p:nvPr/>
                </p:nvSpPr>
                <p:spPr bwMode="auto">
                  <a:xfrm>
                    <a:off x="5136" y="960"/>
                    <a:ext cx="0" cy="100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0" name="Line 18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896" y="196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1" name="Line 187"/>
                  <p:cNvSpPr>
                    <a:spLocks noChangeShapeType="1"/>
                  </p:cNvSpPr>
                  <p:nvPr/>
                </p:nvSpPr>
                <p:spPr bwMode="auto">
                  <a:xfrm>
                    <a:off x="4800" y="1152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2" name="Line 188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1296"/>
                    <a:ext cx="0" cy="38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3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4800" y="1680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4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1824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5" name="Line 191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96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6" name="Line 1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96" y="912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7" name="Line 193"/>
                  <p:cNvSpPr>
                    <a:spLocks noChangeShapeType="1"/>
                  </p:cNvSpPr>
                  <p:nvPr/>
                </p:nvSpPr>
                <p:spPr bwMode="auto">
                  <a:xfrm>
                    <a:off x="4896" y="1968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8" name="Line 194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960"/>
                    <a:ext cx="0" cy="100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099" name="Line 195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1776"/>
                    <a:ext cx="0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0" name="Line 1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1968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1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960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2" name="Line 19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20" y="1632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3" name="Line 19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20" y="1152"/>
                    <a:ext cx="96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4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1296"/>
                    <a:ext cx="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5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912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6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960"/>
                    <a:ext cx="0" cy="144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07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816" y="1968"/>
                    <a:ext cx="0" cy="48"/>
                  </a:xfrm>
                  <a:prstGeom prst="line">
                    <a:avLst/>
                  </a:prstGeom>
                  <a:noFill/>
                  <a:ln w="12700">
                    <a:solidFill>
                      <a:schemeClr val="hlink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24123" name="Group 219"/>
                <p:cNvGrpSpPr>
                  <a:grpSpLocks/>
                </p:cNvGrpSpPr>
                <p:nvPr/>
              </p:nvGrpSpPr>
              <p:grpSpPr bwMode="auto">
                <a:xfrm>
                  <a:off x="1872" y="2016"/>
                  <a:ext cx="1152" cy="0"/>
                  <a:chOff x="1824" y="2256"/>
                  <a:chExt cx="1152" cy="0"/>
                </a:xfrm>
              </p:grpSpPr>
              <p:sp>
                <p:nvSpPr>
                  <p:cNvPr id="124119" name="Line 2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8" y="2256"/>
                    <a:ext cx="28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20" name="Line 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12" y="2256"/>
                    <a:ext cx="9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21" name="Line 2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2" y="2256"/>
                    <a:ext cx="96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  <p:sp>
                <p:nvSpPr>
                  <p:cNvPr id="124122" name="Line 2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24" y="2256"/>
                    <a:ext cx="28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sm" len="sm"/>
                    <a:tailEnd type="none" w="sm" len="lg"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123996" name="Rectangle 92"/>
          <p:cNvSpPr>
            <a:spLocks noChangeArrowheads="1"/>
          </p:cNvSpPr>
          <p:nvPr/>
        </p:nvSpPr>
        <p:spPr bwMode="auto">
          <a:xfrm>
            <a:off x="8077200" y="1676400"/>
            <a:ext cx="152400" cy="533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123997" name="Rectangle 93"/>
          <p:cNvSpPr>
            <a:spLocks noChangeArrowheads="1"/>
          </p:cNvSpPr>
          <p:nvPr/>
        </p:nvSpPr>
        <p:spPr bwMode="auto">
          <a:xfrm>
            <a:off x="8077200" y="2438400"/>
            <a:ext cx="152400" cy="533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123998" name="Rectangle 94"/>
          <p:cNvSpPr>
            <a:spLocks noChangeArrowheads="1"/>
          </p:cNvSpPr>
          <p:nvPr/>
        </p:nvSpPr>
        <p:spPr bwMode="auto">
          <a:xfrm>
            <a:off x="838200" y="1676400"/>
            <a:ext cx="152400" cy="533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123999" name="Rectangle 95"/>
          <p:cNvSpPr>
            <a:spLocks noChangeArrowheads="1"/>
          </p:cNvSpPr>
          <p:nvPr/>
        </p:nvSpPr>
        <p:spPr bwMode="auto">
          <a:xfrm>
            <a:off x="838200" y="2438400"/>
            <a:ext cx="152400" cy="533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124130" name="Text Box 226"/>
          <p:cNvSpPr txBox="1">
            <a:spLocks noChangeArrowheads="1"/>
          </p:cNvSpPr>
          <p:nvPr/>
        </p:nvSpPr>
        <p:spPr bwMode="auto">
          <a:xfrm>
            <a:off x="2743200" y="5410200"/>
            <a:ext cx="64008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lg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dirty="0"/>
              <a:t>5. </a:t>
            </a:r>
            <a:r>
              <a:rPr lang="fr-FR" sz="1800" dirty="0"/>
              <a:t>Extraction contrôlée de l’énergie de la chaîne =104s</a:t>
            </a:r>
          </a:p>
        </p:txBody>
      </p:sp>
      <p:sp>
        <p:nvSpPr>
          <p:cNvPr id="124133" name="AutoShape 229"/>
          <p:cNvSpPr>
            <a:spLocks noChangeArrowheads="1"/>
          </p:cNvSpPr>
          <p:nvPr/>
        </p:nvSpPr>
        <p:spPr bwMode="auto">
          <a:xfrm>
            <a:off x="8382000" y="2667000"/>
            <a:ext cx="457200" cy="381000"/>
          </a:xfrm>
          <a:prstGeom prst="lightningBolt">
            <a:avLst/>
          </a:prstGeom>
          <a:solidFill>
            <a:schemeClr val="hlink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sp>
        <p:nvSpPr>
          <p:cNvPr id="124134" name="AutoShape 230"/>
          <p:cNvSpPr>
            <a:spLocks noChangeArrowheads="1"/>
          </p:cNvSpPr>
          <p:nvPr/>
        </p:nvSpPr>
        <p:spPr bwMode="auto">
          <a:xfrm rot="16200000">
            <a:off x="8343900" y="1714500"/>
            <a:ext cx="457200" cy="381000"/>
          </a:xfrm>
          <a:prstGeom prst="lightningBolt">
            <a:avLst/>
          </a:prstGeom>
          <a:solidFill>
            <a:schemeClr val="hlink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lg"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grpSp>
        <p:nvGrpSpPr>
          <p:cNvPr id="124164" name="Group 260"/>
          <p:cNvGrpSpPr>
            <a:grpSpLocks/>
          </p:cNvGrpSpPr>
          <p:nvPr/>
        </p:nvGrpSpPr>
        <p:grpSpPr bwMode="auto">
          <a:xfrm>
            <a:off x="914400" y="1447800"/>
            <a:ext cx="7239000" cy="1752600"/>
            <a:chOff x="528" y="1152"/>
            <a:chExt cx="4560" cy="1104"/>
          </a:xfrm>
        </p:grpSpPr>
        <p:sp>
          <p:nvSpPr>
            <p:cNvPr id="124154" name="Line 250"/>
            <p:cNvSpPr>
              <a:spLocks noChangeShapeType="1"/>
            </p:cNvSpPr>
            <p:nvPr/>
          </p:nvSpPr>
          <p:spPr bwMode="auto">
            <a:xfrm>
              <a:off x="4848" y="1200"/>
              <a:ext cx="240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55" name="Line 251"/>
            <p:cNvSpPr>
              <a:spLocks noChangeShapeType="1"/>
            </p:cNvSpPr>
            <p:nvPr/>
          </p:nvSpPr>
          <p:spPr bwMode="auto">
            <a:xfrm>
              <a:off x="5088" y="1200"/>
              <a:ext cx="0" cy="100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56" name="Line 252"/>
            <p:cNvSpPr>
              <a:spLocks noChangeShapeType="1"/>
            </p:cNvSpPr>
            <p:nvPr/>
          </p:nvSpPr>
          <p:spPr bwMode="auto">
            <a:xfrm flipH="1">
              <a:off x="4848" y="2208"/>
              <a:ext cx="240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57" name="Line 253"/>
            <p:cNvSpPr>
              <a:spLocks noChangeShapeType="1"/>
            </p:cNvSpPr>
            <p:nvPr/>
          </p:nvSpPr>
          <p:spPr bwMode="auto">
            <a:xfrm flipV="1">
              <a:off x="4848" y="1152"/>
              <a:ext cx="0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58" name="Line 254"/>
            <p:cNvSpPr>
              <a:spLocks noChangeShapeType="1"/>
            </p:cNvSpPr>
            <p:nvPr/>
          </p:nvSpPr>
          <p:spPr bwMode="auto">
            <a:xfrm>
              <a:off x="4848" y="2208"/>
              <a:ext cx="0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59" name="Line 255"/>
            <p:cNvSpPr>
              <a:spLocks noChangeShapeType="1"/>
            </p:cNvSpPr>
            <p:nvPr/>
          </p:nvSpPr>
          <p:spPr bwMode="auto">
            <a:xfrm>
              <a:off x="528" y="1200"/>
              <a:ext cx="0" cy="100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60" name="Line 256"/>
            <p:cNvSpPr>
              <a:spLocks noChangeShapeType="1"/>
            </p:cNvSpPr>
            <p:nvPr/>
          </p:nvSpPr>
          <p:spPr bwMode="auto">
            <a:xfrm flipH="1">
              <a:off x="528" y="2208"/>
              <a:ext cx="240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61" name="Line 257"/>
            <p:cNvSpPr>
              <a:spLocks noChangeShapeType="1"/>
            </p:cNvSpPr>
            <p:nvPr/>
          </p:nvSpPr>
          <p:spPr bwMode="auto">
            <a:xfrm flipH="1">
              <a:off x="528" y="1200"/>
              <a:ext cx="240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62" name="Line 258"/>
            <p:cNvSpPr>
              <a:spLocks noChangeShapeType="1"/>
            </p:cNvSpPr>
            <p:nvPr/>
          </p:nvSpPr>
          <p:spPr bwMode="auto">
            <a:xfrm>
              <a:off x="768" y="1152"/>
              <a:ext cx="0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63" name="Line 259"/>
            <p:cNvSpPr>
              <a:spLocks noChangeShapeType="1"/>
            </p:cNvSpPr>
            <p:nvPr/>
          </p:nvSpPr>
          <p:spPr bwMode="auto">
            <a:xfrm>
              <a:off x="768" y="2208"/>
              <a:ext cx="0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124169" name="Group 265"/>
          <p:cNvGrpSpPr>
            <a:grpSpLocks/>
          </p:cNvGrpSpPr>
          <p:nvPr/>
        </p:nvGrpSpPr>
        <p:grpSpPr bwMode="auto">
          <a:xfrm>
            <a:off x="838200" y="1676400"/>
            <a:ext cx="7391400" cy="1295400"/>
            <a:chOff x="528" y="1056"/>
            <a:chExt cx="4656" cy="816"/>
          </a:xfrm>
        </p:grpSpPr>
        <p:sp>
          <p:nvSpPr>
            <p:cNvPr id="124165" name="Rectangle 261"/>
            <p:cNvSpPr>
              <a:spLocks noChangeArrowheads="1"/>
            </p:cNvSpPr>
            <p:nvPr/>
          </p:nvSpPr>
          <p:spPr bwMode="auto">
            <a:xfrm>
              <a:off x="5088" y="1056"/>
              <a:ext cx="96" cy="3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24166" name="Rectangle 262"/>
            <p:cNvSpPr>
              <a:spLocks noChangeArrowheads="1"/>
            </p:cNvSpPr>
            <p:nvPr/>
          </p:nvSpPr>
          <p:spPr bwMode="auto">
            <a:xfrm>
              <a:off x="5088" y="1536"/>
              <a:ext cx="96" cy="3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24167" name="Rectangle 263"/>
            <p:cNvSpPr>
              <a:spLocks noChangeArrowheads="1"/>
            </p:cNvSpPr>
            <p:nvPr/>
          </p:nvSpPr>
          <p:spPr bwMode="auto">
            <a:xfrm>
              <a:off x="528" y="1056"/>
              <a:ext cx="96" cy="3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24168" name="Rectangle 264"/>
            <p:cNvSpPr>
              <a:spLocks noChangeArrowheads="1"/>
            </p:cNvSpPr>
            <p:nvPr/>
          </p:nvSpPr>
          <p:spPr bwMode="auto">
            <a:xfrm>
              <a:off x="528" y="1536"/>
              <a:ext cx="96" cy="3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lg"/>
            </a:ln>
            <a:effectLst/>
          </p:spPr>
          <p:txBody>
            <a:bodyPr wrap="none" anchor="ctr">
              <a:spAutoFit/>
            </a:bodyPr>
            <a:lstStyle/>
            <a:p>
              <a:endParaRPr lang="en-GB" dirty="0"/>
            </a:p>
          </p:txBody>
        </p:sp>
      </p:grpSp>
      <p:grpSp>
        <p:nvGrpSpPr>
          <p:cNvPr id="124179" name="Group 275"/>
          <p:cNvGrpSpPr>
            <a:grpSpLocks/>
          </p:cNvGrpSpPr>
          <p:nvPr/>
        </p:nvGrpSpPr>
        <p:grpSpPr bwMode="auto">
          <a:xfrm>
            <a:off x="1295400" y="1752600"/>
            <a:ext cx="6477000" cy="1143000"/>
            <a:chOff x="816" y="1104"/>
            <a:chExt cx="4080" cy="720"/>
          </a:xfrm>
        </p:grpSpPr>
        <p:sp>
          <p:nvSpPr>
            <p:cNvPr id="124174" name="Line 270"/>
            <p:cNvSpPr>
              <a:spLocks noChangeShapeType="1"/>
            </p:cNvSpPr>
            <p:nvPr/>
          </p:nvSpPr>
          <p:spPr bwMode="auto">
            <a:xfrm>
              <a:off x="4896" y="1632"/>
              <a:ext cx="0" cy="192"/>
            </a:xfrm>
            <a:prstGeom prst="line">
              <a:avLst/>
            </a:prstGeom>
            <a:noFill/>
            <a:ln w="12700">
              <a:solidFill>
                <a:srgbClr val="4F0090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75" name="Line 271"/>
            <p:cNvSpPr>
              <a:spLocks noChangeShapeType="1"/>
            </p:cNvSpPr>
            <p:nvPr/>
          </p:nvSpPr>
          <p:spPr bwMode="auto">
            <a:xfrm>
              <a:off x="4896" y="1104"/>
              <a:ext cx="0" cy="192"/>
            </a:xfrm>
            <a:prstGeom prst="line">
              <a:avLst/>
            </a:prstGeom>
            <a:noFill/>
            <a:ln w="12700">
              <a:solidFill>
                <a:srgbClr val="4F0090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77" name="Line 273"/>
            <p:cNvSpPr>
              <a:spLocks noChangeShapeType="1"/>
            </p:cNvSpPr>
            <p:nvPr/>
          </p:nvSpPr>
          <p:spPr bwMode="auto">
            <a:xfrm>
              <a:off x="816" y="1632"/>
              <a:ext cx="0" cy="144"/>
            </a:xfrm>
            <a:prstGeom prst="line">
              <a:avLst/>
            </a:prstGeom>
            <a:noFill/>
            <a:ln w="12700">
              <a:solidFill>
                <a:srgbClr val="4F0090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  <p:sp>
          <p:nvSpPr>
            <p:cNvPr id="124178" name="Line 274"/>
            <p:cNvSpPr>
              <a:spLocks noChangeShapeType="1"/>
            </p:cNvSpPr>
            <p:nvPr/>
          </p:nvSpPr>
          <p:spPr bwMode="auto">
            <a:xfrm>
              <a:off x="816" y="1104"/>
              <a:ext cx="0" cy="192"/>
            </a:xfrm>
            <a:prstGeom prst="line">
              <a:avLst/>
            </a:prstGeom>
            <a:noFill/>
            <a:ln w="12700">
              <a:solidFill>
                <a:srgbClr val="4F0090"/>
              </a:solidFill>
              <a:round/>
              <a:headEnd type="none" w="sm" len="sm"/>
              <a:tailEnd type="none" w="sm" len="lg"/>
            </a:ln>
            <a:effectLst/>
          </p:spPr>
          <p:txBody>
            <a:bodyPr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24180" name="Line 276"/>
          <p:cNvSpPr>
            <a:spLocks noChangeShapeType="1"/>
          </p:cNvSpPr>
          <p:nvPr/>
        </p:nvSpPr>
        <p:spPr bwMode="auto">
          <a:xfrm>
            <a:off x="4945063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1" name="Line 277"/>
          <p:cNvSpPr>
            <a:spLocks noChangeShapeType="1"/>
          </p:cNvSpPr>
          <p:nvPr/>
        </p:nvSpPr>
        <p:spPr bwMode="auto">
          <a:xfrm>
            <a:off x="2503488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2" name="Line 278"/>
          <p:cNvSpPr>
            <a:spLocks noChangeShapeType="1"/>
          </p:cNvSpPr>
          <p:nvPr/>
        </p:nvSpPr>
        <p:spPr bwMode="auto">
          <a:xfrm>
            <a:off x="3719513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3" name="Line 279"/>
          <p:cNvSpPr>
            <a:spLocks noChangeShapeType="1"/>
          </p:cNvSpPr>
          <p:nvPr/>
        </p:nvSpPr>
        <p:spPr bwMode="auto">
          <a:xfrm>
            <a:off x="6543675" y="35179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4" name="Line 280"/>
          <p:cNvSpPr>
            <a:spLocks noChangeShapeType="1"/>
          </p:cNvSpPr>
          <p:nvPr/>
        </p:nvSpPr>
        <p:spPr bwMode="auto">
          <a:xfrm>
            <a:off x="2743200" y="1763713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5" name="Line 281"/>
          <p:cNvSpPr>
            <a:spLocks noChangeShapeType="1"/>
          </p:cNvSpPr>
          <p:nvPr/>
        </p:nvSpPr>
        <p:spPr bwMode="auto">
          <a:xfrm>
            <a:off x="3962400" y="175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6" name="Line 282"/>
          <p:cNvSpPr>
            <a:spLocks noChangeShapeType="1"/>
          </p:cNvSpPr>
          <p:nvPr/>
        </p:nvSpPr>
        <p:spPr bwMode="auto">
          <a:xfrm>
            <a:off x="5181600" y="175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7" name="Line 283"/>
          <p:cNvSpPr>
            <a:spLocks noChangeShapeType="1"/>
          </p:cNvSpPr>
          <p:nvPr/>
        </p:nvSpPr>
        <p:spPr bwMode="auto">
          <a:xfrm>
            <a:off x="6781800" y="1752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8" name="Rectangle 284"/>
          <p:cNvSpPr>
            <a:spLocks noChangeArrowheads="1"/>
          </p:cNvSpPr>
          <p:nvPr/>
        </p:nvSpPr>
        <p:spPr bwMode="auto">
          <a:xfrm>
            <a:off x="7315200" y="3124200"/>
            <a:ext cx="228600" cy="152400"/>
          </a:xfrm>
          <a:prstGeom prst="re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89" name="Rectangle 285"/>
          <p:cNvSpPr>
            <a:spLocks noChangeArrowheads="1"/>
          </p:cNvSpPr>
          <p:nvPr/>
        </p:nvSpPr>
        <p:spPr bwMode="auto">
          <a:xfrm>
            <a:off x="7239000" y="1371600"/>
            <a:ext cx="228600" cy="152400"/>
          </a:xfrm>
          <a:prstGeom prst="re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90" name="Rectangle 286"/>
          <p:cNvSpPr>
            <a:spLocks noChangeArrowheads="1"/>
          </p:cNvSpPr>
          <p:nvPr/>
        </p:nvSpPr>
        <p:spPr bwMode="auto">
          <a:xfrm>
            <a:off x="1905000" y="3124200"/>
            <a:ext cx="228600" cy="152400"/>
          </a:xfrm>
          <a:prstGeom prst="re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sp>
        <p:nvSpPr>
          <p:cNvPr id="124191" name="Rectangle 287"/>
          <p:cNvSpPr>
            <a:spLocks noChangeArrowheads="1"/>
          </p:cNvSpPr>
          <p:nvPr/>
        </p:nvSpPr>
        <p:spPr bwMode="auto">
          <a:xfrm>
            <a:off x="1828800" y="1371600"/>
            <a:ext cx="228600" cy="152400"/>
          </a:xfrm>
          <a:prstGeom prst="re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 dirty="0"/>
          </a:p>
        </p:txBody>
      </p:sp>
      <p:grpSp>
        <p:nvGrpSpPr>
          <p:cNvPr id="124153" name="Group 249"/>
          <p:cNvGrpSpPr>
            <a:grpSpLocks/>
          </p:cNvGrpSpPr>
          <p:nvPr/>
        </p:nvGrpSpPr>
        <p:grpSpPr bwMode="auto">
          <a:xfrm>
            <a:off x="304800" y="1524000"/>
            <a:ext cx="7924800" cy="1828800"/>
            <a:chOff x="192" y="960"/>
            <a:chExt cx="4992" cy="1152"/>
          </a:xfrm>
        </p:grpSpPr>
        <p:grpSp>
          <p:nvGrpSpPr>
            <p:cNvPr id="124141" name="Group 237"/>
            <p:cNvGrpSpPr>
              <a:grpSpLocks/>
            </p:cNvGrpSpPr>
            <p:nvPr/>
          </p:nvGrpSpPr>
          <p:grpSpPr bwMode="auto">
            <a:xfrm>
              <a:off x="192" y="1008"/>
              <a:ext cx="4992" cy="1104"/>
              <a:chOff x="192" y="1008"/>
              <a:chExt cx="4992" cy="1104"/>
            </a:xfrm>
          </p:grpSpPr>
          <p:sp>
            <p:nvSpPr>
              <p:cNvPr id="124131" name="Rectangle 227"/>
              <p:cNvSpPr>
                <a:spLocks noChangeArrowheads="1"/>
              </p:cNvSpPr>
              <p:nvPr/>
            </p:nvSpPr>
            <p:spPr bwMode="auto">
              <a:xfrm>
                <a:off x="5088" y="1056"/>
                <a:ext cx="96" cy="3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2" name="Rectangle 228"/>
              <p:cNvSpPr>
                <a:spLocks noChangeArrowheads="1"/>
              </p:cNvSpPr>
              <p:nvPr/>
            </p:nvSpPr>
            <p:spPr bwMode="auto">
              <a:xfrm>
                <a:off x="5088" y="1536"/>
                <a:ext cx="96" cy="3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5" name="Rectangle 231"/>
              <p:cNvSpPr>
                <a:spLocks noChangeArrowheads="1"/>
              </p:cNvSpPr>
              <p:nvPr/>
            </p:nvSpPr>
            <p:spPr bwMode="auto">
              <a:xfrm>
                <a:off x="3024" y="1920"/>
                <a:ext cx="96" cy="192"/>
              </a:xfrm>
              <a:prstGeom prst="rect">
                <a:avLst/>
              </a:prstGeom>
              <a:gradFill rotWithShape="0">
                <a:gsLst>
                  <a:gs pos="0">
                    <a:srgbClr val="FF0000">
                      <a:gamma/>
                      <a:shade val="34510"/>
                      <a:invGamma/>
                    </a:srgbClr>
                  </a:gs>
                  <a:gs pos="100000">
                    <a:srgbClr val="FF0000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6" name="Rectangle 232"/>
              <p:cNvSpPr>
                <a:spLocks noChangeArrowheads="1"/>
              </p:cNvSpPr>
              <p:nvPr/>
            </p:nvSpPr>
            <p:spPr bwMode="auto">
              <a:xfrm rot="10800000">
                <a:off x="1776" y="1920"/>
                <a:ext cx="96" cy="192"/>
              </a:xfrm>
              <a:prstGeom prst="rect">
                <a:avLst/>
              </a:prstGeom>
              <a:gradFill rotWithShape="0">
                <a:gsLst>
                  <a:gs pos="0">
                    <a:srgbClr val="FF0000">
                      <a:gamma/>
                      <a:shade val="34510"/>
                      <a:invGamma/>
                    </a:srgbClr>
                  </a:gs>
                  <a:gs pos="100000">
                    <a:srgbClr val="FF0000"/>
                  </a:gs>
                </a:gsLst>
                <a:lin ang="0" scaled="1"/>
              </a:gradFill>
              <a:ln w="12700">
                <a:noFill/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7" name="Rectangle 233"/>
              <p:cNvSpPr>
                <a:spLocks noChangeArrowheads="1"/>
              </p:cNvSpPr>
              <p:nvPr/>
            </p:nvSpPr>
            <p:spPr bwMode="auto">
              <a:xfrm>
                <a:off x="528" y="1056"/>
                <a:ext cx="96" cy="3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8" name="Rectangle 234"/>
              <p:cNvSpPr>
                <a:spLocks noChangeArrowheads="1"/>
              </p:cNvSpPr>
              <p:nvPr/>
            </p:nvSpPr>
            <p:spPr bwMode="auto">
              <a:xfrm>
                <a:off x="528" y="1536"/>
                <a:ext cx="96" cy="3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39" name="AutoShape 235"/>
              <p:cNvSpPr>
                <a:spLocks noChangeArrowheads="1"/>
              </p:cNvSpPr>
              <p:nvPr/>
            </p:nvSpPr>
            <p:spPr bwMode="auto">
              <a:xfrm rot="10800000">
                <a:off x="192" y="1008"/>
                <a:ext cx="288" cy="240"/>
              </a:xfrm>
              <a:prstGeom prst="lightningBolt">
                <a:avLst/>
              </a:prstGeom>
              <a:solidFill>
                <a:schemeClr val="hlink"/>
              </a:solidFill>
              <a:ln w="12700">
                <a:solidFill>
                  <a:srgbClr val="FF0000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0" name="AutoShape 236"/>
              <p:cNvSpPr>
                <a:spLocks noChangeArrowheads="1"/>
              </p:cNvSpPr>
              <p:nvPr/>
            </p:nvSpPr>
            <p:spPr bwMode="auto">
              <a:xfrm rot="5400000">
                <a:off x="216" y="1704"/>
                <a:ext cx="288" cy="240"/>
              </a:xfrm>
              <a:prstGeom prst="lightningBolt">
                <a:avLst/>
              </a:prstGeom>
              <a:solidFill>
                <a:schemeClr val="hlink"/>
              </a:solidFill>
              <a:ln w="12700">
                <a:solidFill>
                  <a:srgbClr val="FF0000"/>
                </a:solidFill>
                <a:miter lim="800000"/>
                <a:headEnd type="none" w="sm" len="sm"/>
                <a:tailEnd type="none" w="sm" len="lg"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124152" name="Group 248"/>
            <p:cNvGrpSpPr>
              <a:grpSpLocks/>
            </p:cNvGrpSpPr>
            <p:nvPr/>
          </p:nvGrpSpPr>
          <p:grpSpPr bwMode="auto">
            <a:xfrm>
              <a:off x="720" y="960"/>
              <a:ext cx="4176" cy="1008"/>
              <a:chOff x="672" y="1200"/>
              <a:chExt cx="4176" cy="1008"/>
            </a:xfrm>
          </p:grpSpPr>
          <p:sp>
            <p:nvSpPr>
              <p:cNvPr id="124142" name="Line 238"/>
              <p:cNvSpPr>
                <a:spLocks noChangeShapeType="1"/>
              </p:cNvSpPr>
              <p:nvPr/>
            </p:nvSpPr>
            <p:spPr bwMode="auto">
              <a:xfrm>
                <a:off x="4752" y="1392"/>
                <a:ext cx="96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3" name="Line 239"/>
              <p:cNvSpPr>
                <a:spLocks noChangeShapeType="1"/>
              </p:cNvSpPr>
              <p:nvPr/>
            </p:nvSpPr>
            <p:spPr bwMode="auto">
              <a:xfrm>
                <a:off x="4848" y="1536"/>
                <a:ext cx="0" cy="38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4" name="Line 240"/>
              <p:cNvSpPr>
                <a:spLocks noChangeShapeType="1"/>
              </p:cNvSpPr>
              <p:nvPr/>
            </p:nvSpPr>
            <p:spPr bwMode="auto">
              <a:xfrm>
                <a:off x="4752" y="1920"/>
                <a:ext cx="96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5" name="Line 241"/>
              <p:cNvSpPr>
                <a:spLocks noChangeShapeType="1"/>
              </p:cNvSpPr>
              <p:nvPr/>
            </p:nvSpPr>
            <p:spPr bwMode="auto">
              <a:xfrm>
                <a:off x="4848" y="2064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6" name="Line 242"/>
              <p:cNvSpPr>
                <a:spLocks noChangeShapeType="1"/>
              </p:cNvSpPr>
              <p:nvPr/>
            </p:nvSpPr>
            <p:spPr bwMode="auto">
              <a:xfrm>
                <a:off x="4848" y="1200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7" name="Line 243"/>
              <p:cNvSpPr>
                <a:spLocks noChangeShapeType="1"/>
              </p:cNvSpPr>
              <p:nvPr/>
            </p:nvSpPr>
            <p:spPr bwMode="auto">
              <a:xfrm>
                <a:off x="768" y="201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8" name="Line 244"/>
              <p:cNvSpPr>
                <a:spLocks noChangeShapeType="1"/>
              </p:cNvSpPr>
              <p:nvPr/>
            </p:nvSpPr>
            <p:spPr bwMode="auto">
              <a:xfrm flipH="1" flipV="1">
                <a:off x="672" y="1872"/>
                <a:ext cx="96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49" name="Line 245"/>
              <p:cNvSpPr>
                <a:spLocks noChangeShapeType="1"/>
              </p:cNvSpPr>
              <p:nvPr/>
            </p:nvSpPr>
            <p:spPr bwMode="auto">
              <a:xfrm flipH="1" flipV="1">
                <a:off x="672" y="1392"/>
                <a:ext cx="96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50" name="Line 246"/>
              <p:cNvSpPr>
                <a:spLocks noChangeShapeType="1"/>
              </p:cNvSpPr>
              <p:nvPr/>
            </p:nvSpPr>
            <p:spPr bwMode="auto">
              <a:xfrm>
                <a:off x="768" y="1536"/>
                <a:ext cx="0" cy="336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124151" name="Line 247"/>
              <p:cNvSpPr>
                <a:spLocks noChangeShapeType="1"/>
              </p:cNvSpPr>
              <p:nvPr/>
            </p:nvSpPr>
            <p:spPr bwMode="auto">
              <a:xfrm>
                <a:off x="768" y="1200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folHlink"/>
                </a:solidFill>
                <a:round/>
                <a:headEnd type="none" w="sm" len="sm"/>
                <a:tailEnd type="none" w="sm" len="lg"/>
              </a:ln>
              <a:effectLst/>
            </p:spPr>
            <p:txBody>
              <a:bodyPr>
                <a:spAutoFit/>
              </a:bodyPr>
              <a:lstStyle/>
              <a:p>
                <a:endParaRPr lang="en-GB" dirty="0"/>
              </a:p>
            </p:txBody>
          </p:sp>
        </p:grpSp>
      </p:grpSp>
      <p:pic>
        <p:nvPicPr>
          <p:cNvPr id="124221" name="Picture 317" descr="ua23_ho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" y="4724400"/>
            <a:ext cx="2438400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55" grpId="0" animBg="1"/>
      <p:bldP spid="124056" grpId="0" autoUpdateAnimBg="0"/>
      <p:bldP spid="124058" grpId="0" autoUpdateAnimBg="0"/>
      <p:bldP spid="124074" grpId="0" autoUpdateAnimBg="0"/>
      <p:bldP spid="124115" grpId="0" autoUpdateAnimBg="0"/>
      <p:bldP spid="124130" grpId="0" autoUpdateAnimBg="0"/>
      <p:bldP spid="124133" grpId="0" animBg="1"/>
      <p:bldP spid="1241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382000" cy="914400"/>
          </a:xfrm>
        </p:spPr>
        <p:txBody>
          <a:bodyPr/>
          <a:lstStyle/>
          <a:p>
            <a:r>
              <a:rPr lang="fr-FR" sz="3600" dirty="0" smtClean="0">
                <a:solidFill>
                  <a:srgbClr val="FF9900"/>
                </a:solidFill>
              </a:rPr>
              <a:t>Détection de </a:t>
            </a:r>
            <a:r>
              <a:rPr lang="fr-FR" sz="3600" dirty="0" smtClean="0">
                <a:solidFill>
                  <a:srgbClr val="FF9900"/>
                </a:solidFill>
              </a:rPr>
              <a:t>transition résistive</a:t>
            </a:r>
            <a:endParaRPr lang="en-GB" sz="3600" dirty="0">
              <a:solidFill>
                <a:srgbClr val="FF9900"/>
              </a:solidFill>
            </a:endParaRPr>
          </a:p>
        </p:txBody>
      </p:sp>
      <p:pic>
        <p:nvPicPr>
          <p:cNvPr id="3799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990600"/>
            <a:ext cx="60864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29" name="Object 110"/>
          <p:cNvGraphicFramePr>
            <a:graphicFrameLocks/>
          </p:cNvGraphicFramePr>
          <p:nvPr/>
        </p:nvGraphicFramePr>
        <p:xfrm>
          <a:off x="1689100" y="4151313"/>
          <a:ext cx="1800225" cy="696912"/>
        </p:xfrm>
        <a:graphic>
          <a:graphicData uri="http://schemas.openxmlformats.org/presentationml/2006/ole">
            <p:oleObj spid="_x0000_s379915" name="Equation" r:id="rId4" imgW="1015920" imgH="393480" progId="Equation.3">
              <p:embed/>
            </p:oleObj>
          </a:graphicData>
        </a:graphic>
      </p:graphicFrame>
      <p:graphicFrame>
        <p:nvGraphicFramePr>
          <p:cNvPr id="230" name="Object 112"/>
          <p:cNvGraphicFramePr>
            <a:graphicFrameLocks/>
          </p:cNvGraphicFramePr>
          <p:nvPr/>
        </p:nvGraphicFramePr>
        <p:xfrm>
          <a:off x="1689100" y="5005388"/>
          <a:ext cx="1800225" cy="719137"/>
        </p:xfrm>
        <a:graphic>
          <a:graphicData uri="http://schemas.openxmlformats.org/presentationml/2006/ole">
            <p:oleObj spid="_x0000_s379916" name="Equation" r:id="rId5" imgW="965160" imgH="355320" progId="Equation.3">
              <p:embed/>
            </p:oleObj>
          </a:graphicData>
        </a:graphic>
      </p:graphicFrame>
      <p:graphicFrame>
        <p:nvGraphicFramePr>
          <p:cNvPr id="231" name="Object 114"/>
          <p:cNvGraphicFramePr>
            <a:graphicFrameLocks/>
          </p:cNvGraphicFramePr>
          <p:nvPr/>
        </p:nvGraphicFramePr>
        <p:xfrm>
          <a:off x="4038600" y="4572000"/>
          <a:ext cx="3878263" cy="719138"/>
        </p:xfrm>
        <a:graphic>
          <a:graphicData uri="http://schemas.openxmlformats.org/presentationml/2006/ole">
            <p:oleObj spid="_x0000_s379917" name="Equation" r:id="rId6" imgW="1917360" imgH="355320" progId="Equation.3">
              <p:embed/>
            </p:oleObj>
          </a:graphicData>
        </a:graphic>
      </p:graphicFrame>
      <p:sp>
        <p:nvSpPr>
          <p:cNvPr id="232" name="Line 117"/>
          <p:cNvSpPr>
            <a:spLocks noChangeShapeType="1"/>
          </p:cNvSpPr>
          <p:nvPr/>
        </p:nvSpPr>
        <p:spPr bwMode="auto">
          <a:xfrm flipV="1">
            <a:off x="3560763" y="5003800"/>
            <a:ext cx="396875" cy="360363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3" name="Line 118"/>
          <p:cNvSpPr>
            <a:spLocks noChangeShapeType="1"/>
          </p:cNvSpPr>
          <p:nvPr/>
        </p:nvSpPr>
        <p:spPr bwMode="auto">
          <a:xfrm>
            <a:off x="3560763" y="4535488"/>
            <a:ext cx="396875" cy="323850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4" name="AutoShape 121"/>
          <p:cNvSpPr>
            <a:spLocks/>
          </p:cNvSpPr>
          <p:nvPr/>
        </p:nvSpPr>
        <p:spPr bwMode="auto">
          <a:xfrm rot="5400000">
            <a:off x="5495925" y="5083175"/>
            <a:ext cx="180975" cy="739775"/>
          </a:xfrm>
          <a:prstGeom prst="rightBrace">
            <a:avLst>
              <a:gd name="adj1" fmla="val 340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35" name="AutoShape 122"/>
          <p:cNvSpPr>
            <a:spLocks/>
          </p:cNvSpPr>
          <p:nvPr/>
        </p:nvSpPr>
        <p:spPr bwMode="auto">
          <a:xfrm rot="5400000">
            <a:off x="6864350" y="5084763"/>
            <a:ext cx="180975" cy="739775"/>
          </a:xfrm>
          <a:prstGeom prst="rightBrace">
            <a:avLst>
              <a:gd name="adj1" fmla="val 340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36" name="Text Box 123"/>
          <p:cNvSpPr txBox="1">
            <a:spLocks noChangeArrowheads="1"/>
          </p:cNvSpPr>
          <p:nvPr/>
        </p:nvSpPr>
        <p:spPr bwMode="auto">
          <a:xfrm>
            <a:off x="1219200" y="6096000"/>
            <a:ext cx="31607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2000" dirty="0"/>
              <a:t>= 0 si supraconducteur</a:t>
            </a:r>
            <a:endParaRPr lang="fr-FR" sz="2000" u="sng" dirty="0"/>
          </a:p>
        </p:txBody>
      </p:sp>
      <p:sp>
        <p:nvSpPr>
          <p:cNvPr id="237" name="Line 124"/>
          <p:cNvSpPr>
            <a:spLocks noChangeShapeType="1"/>
          </p:cNvSpPr>
          <p:nvPr/>
        </p:nvSpPr>
        <p:spPr bwMode="auto">
          <a:xfrm flipV="1">
            <a:off x="3886200" y="5580062"/>
            <a:ext cx="1584325" cy="363537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238" name="Text Box 125"/>
          <p:cNvSpPr txBox="1">
            <a:spLocks noChangeArrowheads="1"/>
          </p:cNvSpPr>
          <p:nvPr/>
        </p:nvSpPr>
        <p:spPr bwMode="auto">
          <a:xfrm>
            <a:off x="4572000" y="6096000"/>
            <a:ext cx="44958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fr-FR" sz="2000" dirty="0"/>
              <a:t>= 0 si les tensions se compensent</a:t>
            </a:r>
            <a:endParaRPr lang="fr-FR" sz="2000" u="sng" dirty="0"/>
          </a:p>
        </p:txBody>
      </p:sp>
      <p:sp>
        <p:nvSpPr>
          <p:cNvPr id="239" name="Line 126"/>
          <p:cNvSpPr>
            <a:spLocks noChangeShapeType="1"/>
          </p:cNvSpPr>
          <p:nvPr/>
        </p:nvSpPr>
        <p:spPr bwMode="auto">
          <a:xfrm flipV="1">
            <a:off x="6858000" y="5580062"/>
            <a:ext cx="87313" cy="439737"/>
          </a:xfrm>
          <a:prstGeom prst="line">
            <a:avLst/>
          </a:prstGeom>
          <a:noFill/>
          <a:ln w="4445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sz="3600" dirty="0" smtClean="0">
                <a:solidFill>
                  <a:srgbClr val="FF9900"/>
                </a:solidFill>
              </a:rPr>
              <a:t>Électronique de protection des aimants supraconducteurs</a:t>
            </a:r>
            <a:endParaRPr lang="en-GB" sz="3600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4191000" cy="4374360"/>
          </a:xfrm>
        </p:spPr>
        <p:txBody>
          <a:bodyPr>
            <a:normAutofit fontScale="62500" lnSpcReduction="20000"/>
          </a:bodyPr>
          <a:lstStyle/>
          <a:p>
            <a:pPr lvl="0">
              <a:defRPr/>
            </a:pPr>
            <a:r>
              <a:rPr lang="en-GB" sz="3200" dirty="0" err="1" smtClean="0">
                <a:solidFill>
                  <a:srgbClr val="FFC000"/>
                </a:solidFill>
              </a:rPr>
              <a:t>Analog</a:t>
            </a:r>
            <a:r>
              <a:rPr lang="en-GB" sz="3200" dirty="0" smtClean="0">
                <a:solidFill>
                  <a:srgbClr val="FFC000"/>
                </a:solidFill>
              </a:rPr>
              <a:t> bridge detector based on state of the art instrumentation amplifiers</a:t>
            </a:r>
          </a:p>
          <a:p>
            <a:pPr lvl="0">
              <a:defRPr/>
            </a:pPr>
            <a:r>
              <a:rPr lang="en-GB" sz="3200" dirty="0" smtClean="0"/>
              <a:t>(2 out of 2) || (2 out of 2) hardwired multi-channel evaluation scheme</a:t>
            </a:r>
          </a:p>
          <a:p>
            <a:pPr lvl="0">
              <a:defRPr/>
            </a:pPr>
            <a:r>
              <a:rPr lang="en-GB" sz="3200" dirty="0" smtClean="0"/>
              <a:t>Radiation tolerant</a:t>
            </a:r>
          </a:p>
          <a:p>
            <a:pPr lvl="0">
              <a:defRPr/>
            </a:pPr>
            <a:r>
              <a:rPr lang="en-GB" sz="3200" dirty="0" smtClean="0"/>
              <a:t>Adjustment free – fixed threshold detector</a:t>
            </a:r>
          </a:p>
          <a:p>
            <a:pPr lvl="0">
              <a:defRPr/>
            </a:pPr>
            <a:r>
              <a:rPr lang="en-GB" sz="3200" dirty="0" smtClean="0"/>
              <a:t>Digitally isolated interface – detector circuit on magnet potential</a:t>
            </a:r>
          </a:p>
          <a:p>
            <a:pPr lvl="0">
              <a:defRPr/>
            </a:pPr>
            <a:r>
              <a:rPr lang="en-GB" sz="3200" dirty="0" smtClean="0"/>
              <a:t>On-board data acquisition system</a:t>
            </a:r>
          </a:p>
          <a:p>
            <a:pPr lvl="0">
              <a:defRPr/>
            </a:pPr>
            <a:r>
              <a:rPr lang="en-GB" sz="3200" dirty="0" smtClean="0"/>
              <a:t>Cost efficient (2500 circuit boards in LHC)</a:t>
            </a:r>
            <a:endParaRPr lang="en-US" sz="3200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419600" y="1371600"/>
            <a:ext cx="4419600" cy="2754313"/>
          </a:xfrm>
          <a:prstGeom prst="rect">
            <a:avLst/>
          </a:prstGeom>
          <a:noFill/>
          <a:ln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038600"/>
            <a:ext cx="4419600" cy="2312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sz="3600" dirty="0" smtClean="0">
                <a:solidFill>
                  <a:srgbClr val="FF9900"/>
                </a:solidFill>
              </a:rPr>
              <a:t>Électronique de protection des aimants supraconducteurs</a:t>
            </a:r>
            <a:endParaRPr lang="en-GB" sz="3600" dirty="0">
              <a:solidFill>
                <a:srgbClr val="FF99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783560"/>
            <a:ext cx="4267200" cy="4572000"/>
          </a:xfrm>
        </p:spPr>
        <p:txBody>
          <a:bodyPr>
            <a:normAutofit lnSpcReduction="10000"/>
          </a:bodyPr>
          <a:lstStyle/>
          <a:p>
            <a:pPr lvl="0">
              <a:defRPr/>
            </a:pPr>
            <a:r>
              <a:rPr lang="en-GB" sz="1800" dirty="0" smtClean="0">
                <a:solidFill>
                  <a:srgbClr val="FFC000"/>
                </a:solidFill>
              </a:rPr>
              <a:t>High precision digital  systems </a:t>
            </a:r>
            <a:r>
              <a:rPr lang="en-GB" sz="1800" dirty="0" smtClean="0"/>
              <a:t>with low detection threshold (U</a:t>
            </a:r>
            <a:r>
              <a:rPr lang="en-GB" sz="1800" baseline="-25000" dirty="0" smtClean="0"/>
              <a:t>TH</a:t>
            </a:r>
            <a:r>
              <a:rPr lang="en-GB" sz="1800" dirty="0" smtClean="0"/>
              <a:t> = 3 mV) for the protection of HTS leads</a:t>
            </a:r>
          </a:p>
          <a:p>
            <a:pPr lvl="0">
              <a:defRPr/>
            </a:pPr>
            <a:r>
              <a:rPr lang="en-GB" sz="1800" dirty="0" smtClean="0"/>
              <a:t>Fast DSP based systems for the protection of corrector and insertion region magnets (including superconducting </a:t>
            </a:r>
            <a:r>
              <a:rPr lang="en-GB" sz="1800" dirty="0" err="1" smtClean="0"/>
              <a:t>busbars</a:t>
            </a:r>
            <a:r>
              <a:rPr lang="en-GB" sz="1800" dirty="0" smtClean="0"/>
              <a:t>) and the inner triplets</a:t>
            </a:r>
          </a:p>
          <a:p>
            <a:pPr lvl="0">
              <a:defRPr/>
            </a:pPr>
            <a:r>
              <a:rPr lang="en-GB" sz="1800" dirty="0" smtClean="0"/>
              <a:t>Both systems integrated into so-called Global Protection Unit</a:t>
            </a:r>
          </a:p>
          <a:p>
            <a:pPr lvl="1">
              <a:defRPr/>
            </a:pPr>
            <a:r>
              <a:rPr lang="en-GB" sz="1800" dirty="0" smtClean="0"/>
              <a:t>Simultaneous and independent protection of up to 4 superconducting circuits</a:t>
            </a:r>
          </a:p>
          <a:p>
            <a:pPr lvl="1">
              <a:defRPr/>
            </a:pPr>
            <a:r>
              <a:rPr lang="en-GB" sz="1800" dirty="0" smtClean="0"/>
              <a:t>Units control and trigger associated quench heater power supplies</a:t>
            </a:r>
          </a:p>
          <a:p>
            <a:endParaRPr lang="en-GB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48200" y="1752600"/>
            <a:ext cx="4038600" cy="3243263"/>
          </a:xfrm>
          <a:prstGeom prst="rect">
            <a:avLst/>
          </a:prstGeom>
          <a:noFill/>
          <a:ln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495800" y="5105400"/>
            <a:ext cx="4343400" cy="978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r>
              <a:rPr lang="en-GB" sz="1600" dirty="0"/>
              <a:t>Type A Global Protection Unit for up to 4 corrector magnet circuits. The unit is attached to dedicated 600 A current sensors.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121664"/>
          </a:xfrm>
        </p:spPr>
        <p:txBody>
          <a:bodyPr/>
          <a:lstStyle/>
          <a:p>
            <a:r>
              <a:rPr lang="fr-FR" sz="3600" dirty="0" smtClean="0">
                <a:solidFill>
                  <a:srgbClr val="FF9900"/>
                </a:solidFill>
              </a:rPr>
              <a:t>Électronique de protection des aimants supraconducteurs</a:t>
            </a:r>
            <a:endParaRPr lang="en-GB" sz="3600" dirty="0">
              <a:solidFill>
                <a:srgbClr val="FF99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783560"/>
            <a:ext cx="4038600" cy="476964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GB" sz="1800" dirty="0" smtClean="0">
                <a:solidFill>
                  <a:srgbClr val="FFC000"/>
                </a:solidFill>
              </a:rPr>
              <a:t>Active protection of superconducting magnets with quench heaters </a:t>
            </a:r>
          </a:p>
          <a:p>
            <a:pPr lvl="1">
              <a:defRPr/>
            </a:pPr>
            <a:r>
              <a:rPr lang="en-GB" sz="1800" dirty="0" smtClean="0"/>
              <a:t>Function based on a </a:t>
            </a:r>
            <a:r>
              <a:rPr lang="en-GB" sz="1800" dirty="0" err="1" smtClean="0"/>
              <a:t>thyristor</a:t>
            </a:r>
            <a:r>
              <a:rPr lang="en-GB" sz="1800" dirty="0" smtClean="0"/>
              <a:t> triggered capacitor discharge</a:t>
            </a:r>
          </a:p>
          <a:p>
            <a:pPr lvl="1">
              <a:defRPr/>
            </a:pPr>
            <a:r>
              <a:rPr lang="en-GB" sz="1800" dirty="0" smtClean="0"/>
              <a:t>6200 units in LHC</a:t>
            </a:r>
          </a:p>
          <a:p>
            <a:pPr lvl="1">
              <a:defRPr/>
            </a:pPr>
            <a:endParaRPr lang="en-GB" sz="1800" dirty="0" smtClean="0"/>
          </a:p>
          <a:p>
            <a:pPr lvl="0">
              <a:defRPr/>
            </a:pPr>
            <a:r>
              <a:rPr lang="en-GB" sz="1800" dirty="0" smtClean="0"/>
              <a:t>Extensive R&amp; D program </a:t>
            </a:r>
          </a:p>
          <a:p>
            <a:pPr lvl="1">
              <a:defRPr/>
            </a:pPr>
            <a:r>
              <a:rPr lang="en-GB" sz="1800" dirty="0" smtClean="0"/>
              <a:t>Component lifetime (Aluminium electrolytic capacitors)</a:t>
            </a:r>
          </a:p>
          <a:p>
            <a:pPr lvl="1">
              <a:defRPr/>
            </a:pPr>
            <a:r>
              <a:rPr lang="en-GB" sz="1800" dirty="0" smtClean="0"/>
              <a:t>Radiation tolerance (main concern: </a:t>
            </a:r>
            <a:r>
              <a:rPr lang="en-GB" sz="1800" dirty="0" err="1" smtClean="0"/>
              <a:t>thyristors</a:t>
            </a:r>
            <a:r>
              <a:rPr lang="en-GB" sz="1800" dirty="0" smtClean="0"/>
              <a:t>)</a:t>
            </a:r>
          </a:p>
          <a:p>
            <a:pPr lvl="1">
              <a:defRPr/>
            </a:pPr>
            <a:r>
              <a:rPr lang="en-GB" sz="1800" dirty="0" smtClean="0"/>
              <a:t>Electromagnetic susceptibility</a:t>
            </a:r>
          </a:p>
          <a:p>
            <a:pPr lvl="1">
              <a:defRPr/>
            </a:pPr>
            <a:r>
              <a:rPr lang="en-GB" sz="1800" dirty="0" smtClean="0"/>
              <a:t>Large number of devices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343400" y="1752601"/>
            <a:ext cx="4649734" cy="2521028"/>
          </a:xfrm>
          <a:prstGeom prst="rect">
            <a:avLst/>
          </a:prstGeom>
          <a:noFill/>
          <a:ln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4419600"/>
            <a:ext cx="4695914" cy="213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r>
              <a:rPr lang="fr-FR" sz="3600" dirty="0" smtClean="0">
                <a:solidFill>
                  <a:srgbClr val="FF9900"/>
                </a:solidFill>
              </a:rPr>
              <a:t>Diodes de «by-pass» installées dans le bain d’hélium à 1.9 K</a:t>
            </a:r>
            <a:endParaRPr lang="fr-FR" sz="3600" dirty="0">
              <a:solidFill>
                <a:srgbClr val="FF9900"/>
              </a:solidFill>
            </a:endParaRPr>
          </a:p>
        </p:txBody>
      </p:sp>
      <p:grpSp>
        <p:nvGrpSpPr>
          <p:cNvPr id="224" name="Group 223"/>
          <p:cNvGrpSpPr/>
          <p:nvPr/>
        </p:nvGrpSpPr>
        <p:grpSpPr>
          <a:xfrm>
            <a:off x="838200" y="1828800"/>
            <a:ext cx="7467600" cy="4200132"/>
            <a:chOff x="838200" y="1828800"/>
            <a:chExt cx="7467600" cy="4200132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838200" y="3244850"/>
              <a:ext cx="0" cy="15192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838200" y="4764088"/>
              <a:ext cx="0" cy="593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H="1">
              <a:off x="838200" y="5357813"/>
              <a:ext cx="9159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838200" y="3244850"/>
              <a:ext cx="282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219200" y="1828800"/>
              <a:ext cx="2241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Heater firing circuits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162300" y="3244850"/>
              <a:ext cx="282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3444875" y="3179763"/>
              <a:ext cx="352425" cy="13176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797300" y="3244850"/>
              <a:ext cx="141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3938588" y="2651125"/>
              <a:ext cx="0" cy="593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 flipV="1">
              <a:off x="5065713" y="2651125"/>
              <a:ext cx="0" cy="593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938588" y="3244850"/>
              <a:ext cx="2809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783138" y="3244850"/>
              <a:ext cx="282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4343400" y="2057400"/>
              <a:ext cx="5619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CB</a:t>
              </a: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4343400" y="2362200"/>
              <a:ext cx="393700" cy="3095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5065713" y="3244850"/>
              <a:ext cx="1397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5205413" y="3179763"/>
              <a:ext cx="352425" cy="13176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768975" y="3179763"/>
              <a:ext cx="352425" cy="131762"/>
            </a:xfrm>
            <a:prstGeom prst="rect">
              <a:avLst/>
            </a:prstGeom>
            <a:solidFill>
              <a:srgbClr val="E32B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5557838" y="3244850"/>
              <a:ext cx="21113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6121400" y="3244850"/>
              <a:ext cx="141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6262688" y="3179763"/>
              <a:ext cx="352425" cy="131762"/>
            </a:xfrm>
            <a:prstGeom prst="rect">
              <a:avLst/>
            </a:prstGeom>
            <a:solidFill>
              <a:srgbClr val="E32B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6615113" y="3244850"/>
              <a:ext cx="6985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6756400" y="3244850"/>
              <a:ext cx="6985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6896100" y="3244850"/>
              <a:ext cx="714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7037388" y="3179763"/>
              <a:ext cx="352425" cy="13176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7389813" y="3244850"/>
              <a:ext cx="282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7672388" y="3179763"/>
              <a:ext cx="350837" cy="13176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>
              <a:off x="7953375" y="3244850"/>
              <a:ext cx="3524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>
              <a:off x="8305800" y="3244850"/>
              <a:ext cx="0" cy="21129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Text Box 32"/>
            <p:cNvSpPr txBox="1">
              <a:spLocks noChangeArrowheads="1"/>
            </p:cNvSpPr>
            <p:nvPr/>
          </p:nvSpPr>
          <p:spPr bwMode="auto">
            <a:xfrm>
              <a:off x="3303588" y="2849563"/>
              <a:ext cx="7048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77</a:t>
              </a:r>
              <a:endParaRPr lang="en-US" sz="1800" b="1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5135563" y="2849563"/>
              <a:ext cx="50323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78</a:t>
              </a:r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5699125" y="2849563"/>
              <a:ext cx="4889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79</a:t>
              </a: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6192838" y="2849563"/>
              <a:ext cx="501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R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79</a:t>
              </a:r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6896100" y="2849563"/>
              <a:ext cx="565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153</a:t>
              </a:r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7389813" y="2849563"/>
              <a:ext cx="565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154</a:t>
              </a:r>
            </a:p>
          </p:txBody>
        </p:sp>
        <p:sp>
          <p:nvSpPr>
            <p:cNvPr id="38" name="Text Box 38"/>
            <p:cNvSpPr txBox="1">
              <a:spLocks noChangeArrowheads="1"/>
            </p:cNvSpPr>
            <p:nvPr/>
          </p:nvSpPr>
          <p:spPr bwMode="auto">
            <a:xfrm>
              <a:off x="4149725" y="2916238"/>
              <a:ext cx="985838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75 mΩ</a:t>
              </a:r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 flipV="1">
              <a:off x="1401763" y="4906963"/>
              <a:ext cx="0" cy="44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1401763" y="4906963"/>
              <a:ext cx="3524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1754188" y="4810125"/>
              <a:ext cx="69850" cy="19526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 flipV="1">
              <a:off x="1824038" y="4810125"/>
              <a:ext cx="211137" cy="96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43"/>
            <p:cNvSpPr>
              <a:spLocks noChangeShapeType="1"/>
            </p:cNvSpPr>
            <p:nvPr/>
          </p:nvSpPr>
          <p:spPr bwMode="auto">
            <a:xfrm>
              <a:off x="1824038" y="4906963"/>
              <a:ext cx="211137" cy="98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2035175" y="4810125"/>
              <a:ext cx="0" cy="195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>
              <a:off x="2035175" y="4906963"/>
              <a:ext cx="4238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auto">
            <a:xfrm>
              <a:off x="2459038" y="4906963"/>
              <a:ext cx="0" cy="441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1754188" y="5153025"/>
              <a:ext cx="0" cy="4397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8" name="Text Box 48"/>
            <p:cNvSpPr txBox="1">
              <a:spLocks noChangeArrowheads="1"/>
            </p:cNvSpPr>
            <p:nvPr/>
          </p:nvSpPr>
          <p:spPr bwMode="auto">
            <a:xfrm>
              <a:off x="1905000" y="5105400"/>
              <a:ext cx="4206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chemeClr val="tx1"/>
                  </a:solidFill>
                  <a:latin typeface="Times" charset="0"/>
                </a:rPr>
                <a:t>PC</a:t>
              </a:r>
              <a:endParaRPr lang="en-US" sz="1800" b="1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49" name="Text Box 49"/>
            <p:cNvSpPr txBox="1">
              <a:spLocks noChangeArrowheads="1"/>
            </p:cNvSpPr>
            <p:nvPr/>
          </p:nvSpPr>
          <p:spPr bwMode="auto">
            <a:xfrm>
              <a:off x="1447800" y="4419600"/>
              <a:ext cx="717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FWD</a:t>
              </a:r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>
              <a:off x="2459038" y="5348288"/>
              <a:ext cx="1549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" name="Line 51"/>
            <p:cNvSpPr>
              <a:spLocks noChangeShapeType="1"/>
            </p:cNvSpPr>
            <p:nvPr/>
          </p:nvSpPr>
          <p:spPr bwMode="auto">
            <a:xfrm>
              <a:off x="4038600" y="4800600"/>
              <a:ext cx="0" cy="5365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" name="Line 52"/>
            <p:cNvSpPr>
              <a:spLocks noChangeShapeType="1"/>
            </p:cNvSpPr>
            <p:nvPr/>
          </p:nvSpPr>
          <p:spPr bwMode="auto">
            <a:xfrm flipV="1">
              <a:off x="5105400" y="4800600"/>
              <a:ext cx="0" cy="5365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Line 53"/>
            <p:cNvSpPr>
              <a:spLocks noChangeShapeType="1"/>
            </p:cNvSpPr>
            <p:nvPr/>
          </p:nvSpPr>
          <p:spPr bwMode="auto">
            <a:xfrm>
              <a:off x="4008438" y="5348288"/>
              <a:ext cx="2809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Line 54"/>
            <p:cNvSpPr>
              <a:spLocks noChangeShapeType="1"/>
            </p:cNvSpPr>
            <p:nvPr/>
          </p:nvSpPr>
          <p:spPr bwMode="auto">
            <a:xfrm>
              <a:off x="4854575" y="5348288"/>
              <a:ext cx="2111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4289425" y="5297488"/>
              <a:ext cx="565150" cy="100012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>
              <a:off x="4038600" y="4814888"/>
              <a:ext cx="4222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 flipV="1">
              <a:off x="4460875" y="4718050"/>
              <a:ext cx="0" cy="968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4343400" y="4572000"/>
              <a:ext cx="400050" cy="2428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>
              <a:off x="4743450" y="4814888"/>
              <a:ext cx="3524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4343400" y="4267200"/>
              <a:ext cx="50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CB</a:t>
              </a:r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4191000" y="4876800"/>
              <a:ext cx="8937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75 m Ω</a:t>
              </a:r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 flipH="1">
              <a:off x="6051550" y="5348288"/>
              <a:ext cx="211138" cy="0"/>
            </a:xfrm>
            <a:prstGeom prst="line">
              <a:avLst/>
            </a:prstGeom>
            <a:noFill/>
            <a:ln w="9525">
              <a:solidFill>
                <a:srgbClr val="E32B5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Text Box 63"/>
            <p:cNvSpPr txBox="1">
              <a:spLocks noChangeArrowheads="1"/>
            </p:cNvSpPr>
            <p:nvPr/>
          </p:nvSpPr>
          <p:spPr bwMode="auto">
            <a:xfrm>
              <a:off x="6096000" y="5029200"/>
              <a:ext cx="273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I</a:t>
              </a:r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>
              <a:off x="5065713" y="5357813"/>
              <a:ext cx="32400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1120775" y="3200400"/>
              <a:ext cx="422275" cy="13176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66"/>
            <p:cNvSpPr>
              <a:spLocks noChangeShapeType="1"/>
            </p:cNvSpPr>
            <p:nvPr/>
          </p:nvSpPr>
          <p:spPr bwMode="auto">
            <a:xfrm>
              <a:off x="1543050" y="3265488"/>
              <a:ext cx="2111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1754188" y="3200400"/>
              <a:ext cx="422275" cy="13176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68"/>
            <p:cNvSpPr>
              <a:spLocks noChangeShapeType="1"/>
            </p:cNvSpPr>
            <p:nvPr/>
          </p:nvSpPr>
          <p:spPr bwMode="auto">
            <a:xfrm>
              <a:off x="2176463" y="3265488"/>
              <a:ext cx="1412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>
              <a:off x="2598738" y="3265488"/>
              <a:ext cx="1412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2740025" y="3200400"/>
              <a:ext cx="422275" cy="13176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1" name="Line 71"/>
            <p:cNvSpPr>
              <a:spLocks noChangeShapeType="1"/>
            </p:cNvSpPr>
            <p:nvPr/>
          </p:nvSpPr>
          <p:spPr bwMode="auto">
            <a:xfrm>
              <a:off x="2387600" y="3265488"/>
              <a:ext cx="714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" name="Text Box 72"/>
            <p:cNvSpPr txBox="1">
              <a:spLocks noChangeArrowheads="1"/>
            </p:cNvSpPr>
            <p:nvPr/>
          </p:nvSpPr>
          <p:spPr bwMode="auto">
            <a:xfrm>
              <a:off x="1260475" y="2849563"/>
              <a:ext cx="4127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1</a:t>
              </a:r>
              <a:endParaRPr lang="en-US" sz="1800" b="1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73" name="Text Box 73"/>
            <p:cNvSpPr txBox="1">
              <a:spLocks noChangeArrowheads="1"/>
            </p:cNvSpPr>
            <p:nvPr/>
          </p:nvSpPr>
          <p:spPr bwMode="auto">
            <a:xfrm>
              <a:off x="1754188" y="2870200"/>
              <a:ext cx="4127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 dirty="0">
                  <a:solidFill>
                    <a:schemeClr val="tx1"/>
                  </a:solidFill>
                  <a:latin typeface="Times" charset="0"/>
                </a:rPr>
                <a:t>2</a:t>
              </a:r>
              <a:endParaRPr lang="en-US" sz="1800" b="1" dirty="0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74" name="Text Box 74"/>
            <p:cNvSpPr txBox="1">
              <a:spLocks noChangeArrowheads="1"/>
            </p:cNvSpPr>
            <p:nvPr/>
          </p:nvSpPr>
          <p:spPr bwMode="auto">
            <a:xfrm>
              <a:off x="2725738" y="2849563"/>
              <a:ext cx="4889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tx1"/>
                  </a:solidFill>
                  <a:latin typeface="Times" charset="0"/>
                </a:rPr>
                <a:t>L</a:t>
              </a:r>
              <a:r>
                <a:rPr lang="en-US" sz="1800" b="1" baseline="-25000">
                  <a:solidFill>
                    <a:schemeClr val="tx1"/>
                  </a:solidFill>
                  <a:latin typeface="Times" charset="0"/>
                </a:rPr>
                <a:t>76</a:t>
              </a:r>
              <a:endParaRPr lang="en-US" sz="1800" b="1">
                <a:solidFill>
                  <a:schemeClr val="tx1"/>
                </a:solidFill>
                <a:latin typeface="Times" charset="0"/>
              </a:endParaRPr>
            </a:p>
          </p:txBody>
        </p:sp>
        <p:sp>
          <p:nvSpPr>
            <p:cNvPr id="75" name="Line 75"/>
            <p:cNvSpPr>
              <a:spLocks noChangeShapeType="1"/>
            </p:cNvSpPr>
            <p:nvPr/>
          </p:nvSpPr>
          <p:spPr bwMode="auto">
            <a:xfrm>
              <a:off x="1401763" y="3595688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 flipH="1" flipV="1">
              <a:off x="1260475" y="3595688"/>
              <a:ext cx="141288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7" name="Line 77"/>
            <p:cNvSpPr>
              <a:spLocks noChangeShapeType="1"/>
            </p:cNvSpPr>
            <p:nvPr/>
          </p:nvSpPr>
          <p:spPr bwMode="auto">
            <a:xfrm flipH="1">
              <a:off x="1260475" y="3729038"/>
              <a:ext cx="141288" cy="131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8" name="Line 78"/>
            <p:cNvSpPr>
              <a:spLocks noChangeShapeType="1"/>
            </p:cNvSpPr>
            <p:nvPr/>
          </p:nvSpPr>
          <p:spPr bwMode="auto">
            <a:xfrm>
              <a:off x="1260475" y="3595688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9" name="Line 79"/>
            <p:cNvSpPr>
              <a:spLocks noChangeShapeType="1"/>
            </p:cNvSpPr>
            <p:nvPr/>
          </p:nvSpPr>
          <p:spPr bwMode="auto">
            <a:xfrm>
              <a:off x="1401763" y="3729038"/>
              <a:ext cx="211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" name="Line 80"/>
            <p:cNvSpPr>
              <a:spLocks noChangeShapeType="1"/>
            </p:cNvSpPr>
            <p:nvPr/>
          </p:nvSpPr>
          <p:spPr bwMode="auto">
            <a:xfrm flipH="1" flipV="1">
              <a:off x="979488" y="3729038"/>
              <a:ext cx="280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1" name="Line 81"/>
            <p:cNvSpPr>
              <a:spLocks noChangeShapeType="1"/>
            </p:cNvSpPr>
            <p:nvPr/>
          </p:nvSpPr>
          <p:spPr bwMode="auto">
            <a:xfrm flipV="1">
              <a:off x="979488" y="3265488"/>
              <a:ext cx="0" cy="4619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" name="Line 82"/>
            <p:cNvSpPr>
              <a:spLocks noChangeShapeType="1"/>
            </p:cNvSpPr>
            <p:nvPr/>
          </p:nvSpPr>
          <p:spPr bwMode="auto">
            <a:xfrm flipV="1">
              <a:off x="1612900" y="3265488"/>
              <a:ext cx="0" cy="4619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3" name="Group 83"/>
            <p:cNvGrpSpPr>
              <a:grpSpLocks/>
            </p:cNvGrpSpPr>
            <p:nvPr/>
          </p:nvGrpSpPr>
          <p:grpSpPr bwMode="auto">
            <a:xfrm>
              <a:off x="1684338" y="3595688"/>
              <a:ext cx="633412" cy="265112"/>
              <a:chOff x="1104" y="1632"/>
              <a:chExt cx="432" cy="192"/>
            </a:xfrm>
          </p:grpSpPr>
          <p:sp>
            <p:nvSpPr>
              <p:cNvPr id="84" name="Line 84"/>
              <p:cNvSpPr>
                <a:spLocks noChangeShapeType="1"/>
              </p:cNvSpPr>
              <p:nvPr/>
            </p:nvSpPr>
            <p:spPr bwMode="auto">
              <a:xfrm>
                <a:off x="1392" y="16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85"/>
              <p:cNvSpPr>
                <a:spLocks noChangeShapeType="1"/>
              </p:cNvSpPr>
              <p:nvPr/>
            </p:nvSpPr>
            <p:spPr bwMode="auto">
              <a:xfrm flipH="1" flipV="1">
                <a:off x="1296" y="1632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86"/>
              <p:cNvSpPr>
                <a:spLocks noChangeShapeType="1"/>
              </p:cNvSpPr>
              <p:nvPr/>
            </p:nvSpPr>
            <p:spPr bwMode="auto">
              <a:xfrm flipH="1">
                <a:off x="1296" y="172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87"/>
              <p:cNvSpPr>
                <a:spLocks noChangeShapeType="1"/>
              </p:cNvSpPr>
              <p:nvPr/>
            </p:nvSpPr>
            <p:spPr bwMode="auto">
              <a:xfrm>
                <a:off x="1296" y="16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88"/>
              <p:cNvSpPr>
                <a:spLocks noChangeShapeType="1"/>
              </p:cNvSpPr>
              <p:nvPr/>
            </p:nvSpPr>
            <p:spPr bwMode="auto">
              <a:xfrm>
                <a:off x="1392" y="172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89"/>
              <p:cNvSpPr>
                <a:spLocks noChangeShapeType="1"/>
              </p:cNvSpPr>
              <p:nvPr/>
            </p:nvSpPr>
            <p:spPr bwMode="auto">
              <a:xfrm flipH="1" flipV="1">
                <a:off x="1104" y="17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0" name="Line 90"/>
            <p:cNvSpPr>
              <a:spLocks noChangeShapeType="1"/>
            </p:cNvSpPr>
            <p:nvPr/>
          </p:nvSpPr>
          <p:spPr bwMode="auto">
            <a:xfrm flipV="1">
              <a:off x="1684338" y="3265488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1" name="Line 91"/>
            <p:cNvSpPr>
              <a:spLocks noChangeShapeType="1"/>
            </p:cNvSpPr>
            <p:nvPr/>
          </p:nvSpPr>
          <p:spPr bwMode="auto">
            <a:xfrm flipV="1">
              <a:off x="2317750" y="3265488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2" name="Group 92"/>
            <p:cNvGrpSpPr>
              <a:grpSpLocks/>
            </p:cNvGrpSpPr>
            <p:nvPr/>
          </p:nvGrpSpPr>
          <p:grpSpPr bwMode="auto">
            <a:xfrm>
              <a:off x="2598738" y="3595688"/>
              <a:ext cx="635000" cy="265112"/>
              <a:chOff x="1104" y="1632"/>
              <a:chExt cx="432" cy="192"/>
            </a:xfrm>
          </p:grpSpPr>
          <p:sp>
            <p:nvSpPr>
              <p:cNvPr id="93" name="Line 93"/>
              <p:cNvSpPr>
                <a:spLocks noChangeShapeType="1"/>
              </p:cNvSpPr>
              <p:nvPr/>
            </p:nvSpPr>
            <p:spPr bwMode="auto">
              <a:xfrm>
                <a:off x="1392" y="16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4" name="Line 94"/>
              <p:cNvSpPr>
                <a:spLocks noChangeShapeType="1"/>
              </p:cNvSpPr>
              <p:nvPr/>
            </p:nvSpPr>
            <p:spPr bwMode="auto">
              <a:xfrm flipH="1" flipV="1">
                <a:off x="1296" y="1632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5" name="Line 95"/>
              <p:cNvSpPr>
                <a:spLocks noChangeShapeType="1"/>
              </p:cNvSpPr>
              <p:nvPr/>
            </p:nvSpPr>
            <p:spPr bwMode="auto">
              <a:xfrm flipH="1">
                <a:off x="1296" y="172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6" name="Line 96"/>
              <p:cNvSpPr>
                <a:spLocks noChangeShapeType="1"/>
              </p:cNvSpPr>
              <p:nvPr/>
            </p:nvSpPr>
            <p:spPr bwMode="auto">
              <a:xfrm>
                <a:off x="1296" y="1632"/>
                <a:ext cx="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7" name="Line 97"/>
              <p:cNvSpPr>
                <a:spLocks noChangeShapeType="1"/>
              </p:cNvSpPr>
              <p:nvPr/>
            </p:nvSpPr>
            <p:spPr bwMode="auto">
              <a:xfrm>
                <a:off x="1392" y="172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8" name="Line 98"/>
              <p:cNvSpPr>
                <a:spLocks noChangeShapeType="1"/>
              </p:cNvSpPr>
              <p:nvPr/>
            </p:nvSpPr>
            <p:spPr bwMode="auto">
              <a:xfrm flipH="1" flipV="1">
                <a:off x="1104" y="17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9" name="Line 99"/>
            <p:cNvSpPr>
              <a:spLocks noChangeShapeType="1"/>
            </p:cNvSpPr>
            <p:nvPr/>
          </p:nvSpPr>
          <p:spPr bwMode="auto">
            <a:xfrm flipV="1">
              <a:off x="2598738" y="3265488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0" name="Line 100"/>
            <p:cNvSpPr>
              <a:spLocks noChangeShapeType="1"/>
            </p:cNvSpPr>
            <p:nvPr/>
          </p:nvSpPr>
          <p:spPr bwMode="auto">
            <a:xfrm flipV="1">
              <a:off x="3233738" y="3265488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1" name="Line 101"/>
            <p:cNvSpPr>
              <a:spLocks noChangeShapeType="1"/>
            </p:cNvSpPr>
            <p:nvPr/>
          </p:nvSpPr>
          <p:spPr bwMode="auto">
            <a:xfrm>
              <a:off x="3725863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2" name="Line 102"/>
            <p:cNvSpPr>
              <a:spLocks noChangeShapeType="1"/>
            </p:cNvSpPr>
            <p:nvPr/>
          </p:nvSpPr>
          <p:spPr bwMode="auto">
            <a:xfrm flipH="1" flipV="1">
              <a:off x="3586163" y="3575050"/>
              <a:ext cx="139700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" name="Line 103"/>
            <p:cNvSpPr>
              <a:spLocks noChangeShapeType="1"/>
            </p:cNvSpPr>
            <p:nvPr/>
          </p:nvSpPr>
          <p:spPr bwMode="auto">
            <a:xfrm flipH="1">
              <a:off x="3586163" y="3706813"/>
              <a:ext cx="139700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4" name="Line 104"/>
            <p:cNvSpPr>
              <a:spLocks noChangeShapeType="1"/>
            </p:cNvSpPr>
            <p:nvPr/>
          </p:nvSpPr>
          <p:spPr bwMode="auto">
            <a:xfrm>
              <a:off x="3586163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5" name="Line 105"/>
            <p:cNvSpPr>
              <a:spLocks noChangeShapeType="1"/>
            </p:cNvSpPr>
            <p:nvPr/>
          </p:nvSpPr>
          <p:spPr bwMode="auto">
            <a:xfrm>
              <a:off x="3725863" y="3706813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6" name="Line 106"/>
            <p:cNvSpPr>
              <a:spLocks noChangeShapeType="1"/>
            </p:cNvSpPr>
            <p:nvPr/>
          </p:nvSpPr>
          <p:spPr bwMode="auto">
            <a:xfrm flipH="1" flipV="1">
              <a:off x="3303588" y="3706813"/>
              <a:ext cx="2825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7" name="Line 107"/>
            <p:cNvSpPr>
              <a:spLocks noChangeShapeType="1"/>
            </p:cNvSpPr>
            <p:nvPr/>
          </p:nvSpPr>
          <p:spPr bwMode="auto">
            <a:xfrm flipV="1">
              <a:off x="3303588" y="3244850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8" name="Line 108"/>
            <p:cNvSpPr>
              <a:spLocks noChangeShapeType="1"/>
            </p:cNvSpPr>
            <p:nvPr/>
          </p:nvSpPr>
          <p:spPr bwMode="auto">
            <a:xfrm flipV="1">
              <a:off x="3867150" y="3244850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9" name="Line 109"/>
            <p:cNvSpPr>
              <a:spLocks noChangeShapeType="1"/>
            </p:cNvSpPr>
            <p:nvPr/>
          </p:nvSpPr>
          <p:spPr bwMode="auto">
            <a:xfrm>
              <a:off x="5418138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0" name="Line 110"/>
            <p:cNvSpPr>
              <a:spLocks noChangeShapeType="1"/>
            </p:cNvSpPr>
            <p:nvPr/>
          </p:nvSpPr>
          <p:spPr bwMode="auto">
            <a:xfrm flipH="1" flipV="1">
              <a:off x="5276850" y="3575050"/>
              <a:ext cx="141288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1" name="Line 111"/>
            <p:cNvSpPr>
              <a:spLocks noChangeShapeType="1"/>
            </p:cNvSpPr>
            <p:nvPr/>
          </p:nvSpPr>
          <p:spPr bwMode="auto">
            <a:xfrm flipH="1">
              <a:off x="5276850" y="3708400"/>
              <a:ext cx="141288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2" name="Line 112"/>
            <p:cNvSpPr>
              <a:spLocks noChangeShapeType="1"/>
            </p:cNvSpPr>
            <p:nvPr/>
          </p:nvSpPr>
          <p:spPr bwMode="auto">
            <a:xfrm>
              <a:off x="5276850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3" name="Line 113"/>
            <p:cNvSpPr>
              <a:spLocks noChangeShapeType="1"/>
            </p:cNvSpPr>
            <p:nvPr/>
          </p:nvSpPr>
          <p:spPr bwMode="auto">
            <a:xfrm>
              <a:off x="5418138" y="3708400"/>
              <a:ext cx="211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Line 114"/>
            <p:cNvSpPr>
              <a:spLocks noChangeShapeType="1"/>
            </p:cNvSpPr>
            <p:nvPr/>
          </p:nvSpPr>
          <p:spPr bwMode="auto">
            <a:xfrm flipH="1" flipV="1">
              <a:off x="5135563" y="3708400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Line 115"/>
            <p:cNvSpPr>
              <a:spLocks noChangeShapeType="1"/>
            </p:cNvSpPr>
            <p:nvPr/>
          </p:nvSpPr>
          <p:spPr bwMode="auto">
            <a:xfrm flipV="1">
              <a:off x="5135563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Line 116"/>
            <p:cNvSpPr>
              <a:spLocks noChangeShapeType="1"/>
            </p:cNvSpPr>
            <p:nvPr/>
          </p:nvSpPr>
          <p:spPr bwMode="auto">
            <a:xfrm flipV="1">
              <a:off x="5629275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Line 117"/>
            <p:cNvSpPr>
              <a:spLocks noChangeShapeType="1"/>
            </p:cNvSpPr>
            <p:nvPr/>
          </p:nvSpPr>
          <p:spPr bwMode="auto">
            <a:xfrm>
              <a:off x="6121400" y="3575050"/>
              <a:ext cx="0" cy="2651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Line 118"/>
            <p:cNvSpPr>
              <a:spLocks noChangeShapeType="1"/>
            </p:cNvSpPr>
            <p:nvPr/>
          </p:nvSpPr>
          <p:spPr bwMode="auto">
            <a:xfrm flipH="1" flipV="1">
              <a:off x="5981700" y="3575050"/>
              <a:ext cx="139700" cy="131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9" name="Line 119"/>
            <p:cNvSpPr>
              <a:spLocks noChangeShapeType="1"/>
            </p:cNvSpPr>
            <p:nvPr/>
          </p:nvSpPr>
          <p:spPr bwMode="auto">
            <a:xfrm flipH="1">
              <a:off x="5981700" y="3706813"/>
              <a:ext cx="139700" cy="133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0" name="Line 120"/>
            <p:cNvSpPr>
              <a:spLocks noChangeShapeType="1"/>
            </p:cNvSpPr>
            <p:nvPr/>
          </p:nvSpPr>
          <p:spPr bwMode="auto">
            <a:xfrm>
              <a:off x="5981700" y="3575050"/>
              <a:ext cx="0" cy="2651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Line 121"/>
            <p:cNvSpPr>
              <a:spLocks noChangeShapeType="1"/>
            </p:cNvSpPr>
            <p:nvPr/>
          </p:nvSpPr>
          <p:spPr bwMode="auto">
            <a:xfrm>
              <a:off x="6121400" y="3706813"/>
              <a:ext cx="5635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Line 122"/>
            <p:cNvSpPr>
              <a:spLocks noChangeShapeType="1"/>
            </p:cNvSpPr>
            <p:nvPr/>
          </p:nvSpPr>
          <p:spPr bwMode="auto">
            <a:xfrm flipH="1" flipV="1">
              <a:off x="5699125" y="3706813"/>
              <a:ext cx="282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Line 123"/>
            <p:cNvSpPr>
              <a:spLocks noChangeShapeType="1"/>
            </p:cNvSpPr>
            <p:nvPr/>
          </p:nvSpPr>
          <p:spPr bwMode="auto">
            <a:xfrm flipV="1">
              <a:off x="5699125" y="3244850"/>
              <a:ext cx="0" cy="4619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Line 124"/>
            <p:cNvSpPr>
              <a:spLocks noChangeShapeType="1"/>
            </p:cNvSpPr>
            <p:nvPr/>
          </p:nvSpPr>
          <p:spPr bwMode="auto">
            <a:xfrm flipV="1">
              <a:off x="6684963" y="3244850"/>
              <a:ext cx="0" cy="4619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Line 125"/>
            <p:cNvSpPr>
              <a:spLocks noChangeShapeType="1"/>
            </p:cNvSpPr>
            <p:nvPr/>
          </p:nvSpPr>
          <p:spPr bwMode="auto">
            <a:xfrm>
              <a:off x="7248525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Line 126"/>
            <p:cNvSpPr>
              <a:spLocks noChangeShapeType="1"/>
            </p:cNvSpPr>
            <p:nvPr/>
          </p:nvSpPr>
          <p:spPr bwMode="auto">
            <a:xfrm flipH="1" flipV="1">
              <a:off x="7108825" y="3575050"/>
              <a:ext cx="139700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Line 127"/>
            <p:cNvSpPr>
              <a:spLocks noChangeShapeType="1"/>
            </p:cNvSpPr>
            <p:nvPr/>
          </p:nvSpPr>
          <p:spPr bwMode="auto">
            <a:xfrm flipH="1">
              <a:off x="7108825" y="3708400"/>
              <a:ext cx="139700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Line 128"/>
            <p:cNvSpPr>
              <a:spLocks noChangeShapeType="1"/>
            </p:cNvSpPr>
            <p:nvPr/>
          </p:nvSpPr>
          <p:spPr bwMode="auto">
            <a:xfrm>
              <a:off x="7108825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Line 129"/>
            <p:cNvSpPr>
              <a:spLocks noChangeShapeType="1"/>
            </p:cNvSpPr>
            <p:nvPr/>
          </p:nvSpPr>
          <p:spPr bwMode="auto">
            <a:xfrm>
              <a:off x="7248525" y="3708400"/>
              <a:ext cx="211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Line 130"/>
            <p:cNvSpPr>
              <a:spLocks noChangeShapeType="1"/>
            </p:cNvSpPr>
            <p:nvPr/>
          </p:nvSpPr>
          <p:spPr bwMode="auto">
            <a:xfrm flipH="1" flipV="1">
              <a:off x="6967538" y="3708400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1" name="Line 131"/>
            <p:cNvSpPr>
              <a:spLocks noChangeShapeType="1"/>
            </p:cNvSpPr>
            <p:nvPr/>
          </p:nvSpPr>
          <p:spPr bwMode="auto">
            <a:xfrm flipV="1">
              <a:off x="6967538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2" name="Line 132"/>
            <p:cNvSpPr>
              <a:spLocks noChangeShapeType="1"/>
            </p:cNvSpPr>
            <p:nvPr/>
          </p:nvSpPr>
          <p:spPr bwMode="auto">
            <a:xfrm flipV="1">
              <a:off x="7459663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" name="Line 133"/>
            <p:cNvSpPr>
              <a:spLocks noChangeShapeType="1"/>
            </p:cNvSpPr>
            <p:nvPr/>
          </p:nvSpPr>
          <p:spPr bwMode="auto">
            <a:xfrm>
              <a:off x="6967538" y="3244850"/>
              <a:ext cx="6985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4" name="Line 134"/>
            <p:cNvSpPr>
              <a:spLocks noChangeShapeType="1"/>
            </p:cNvSpPr>
            <p:nvPr/>
          </p:nvSpPr>
          <p:spPr bwMode="auto">
            <a:xfrm>
              <a:off x="7883525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" name="Line 135"/>
            <p:cNvSpPr>
              <a:spLocks noChangeShapeType="1"/>
            </p:cNvSpPr>
            <p:nvPr/>
          </p:nvSpPr>
          <p:spPr bwMode="auto">
            <a:xfrm flipH="1" flipV="1">
              <a:off x="7742238" y="3575050"/>
              <a:ext cx="141287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6" name="Line 136"/>
            <p:cNvSpPr>
              <a:spLocks noChangeShapeType="1"/>
            </p:cNvSpPr>
            <p:nvPr/>
          </p:nvSpPr>
          <p:spPr bwMode="auto">
            <a:xfrm flipH="1">
              <a:off x="7742238" y="3708400"/>
              <a:ext cx="141287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7" name="Line 137"/>
            <p:cNvSpPr>
              <a:spLocks noChangeShapeType="1"/>
            </p:cNvSpPr>
            <p:nvPr/>
          </p:nvSpPr>
          <p:spPr bwMode="auto">
            <a:xfrm>
              <a:off x="7742238" y="3575050"/>
              <a:ext cx="0" cy="265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8" name="Line 138"/>
            <p:cNvSpPr>
              <a:spLocks noChangeShapeType="1"/>
            </p:cNvSpPr>
            <p:nvPr/>
          </p:nvSpPr>
          <p:spPr bwMode="auto">
            <a:xfrm>
              <a:off x="7883525" y="3708400"/>
              <a:ext cx="211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9" name="Line 139"/>
            <p:cNvSpPr>
              <a:spLocks noChangeShapeType="1"/>
            </p:cNvSpPr>
            <p:nvPr/>
          </p:nvSpPr>
          <p:spPr bwMode="auto">
            <a:xfrm flipH="1" flipV="1">
              <a:off x="7600950" y="3708400"/>
              <a:ext cx="141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0" name="Line 140"/>
            <p:cNvSpPr>
              <a:spLocks noChangeShapeType="1"/>
            </p:cNvSpPr>
            <p:nvPr/>
          </p:nvSpPr>
          <p:spPr bwMode="auto">
            <a:xfrm flipV="1">
              <a:off x="7600950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1" name="Line 141"/>
            <p:cNvSpPr>
              <a:spLocks noChangeShapeType="1"/>
            </p:cNvSpPr>
            <p:nvPr/>
          </p:nvSpPr>
          <p:spPr bwMode="auto">
            <a:xfrm flipV="1">
              <a:off x="8094663" y="3244850"/>
              <a:ext cx="0" cy="463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42" name="Group 142"/>
            <p:cNvGrpSpPr>
              <a:grpSpLocks/>
            </p:cNvGrpSpPr>
            <p:nvPr/>
          </p:nvGrpSpPr>
          <p:grpSpPr bwMode="auto">
            <a:xfrm>
              <a:off x="1752600" y="2209800"/>
              <a:ext cx="493713" cy="660400"/>
              <a:chOff x="1101" y="707"/>
              <a:chExt cx="311" cy="416"/>
            </a:xfrm>
          </p:grpSpPr>
          <p:sp>
            <p:nvSpPr>
              <p:cNvPr id="143" name="Rectangle 143"/>
              <p:cNvSpPr>
                <a:spLocks noChangeArrowheads="1"/>
              </p:cNvSpPr>
              <p:nvPr/>
            </p:nvSpPr>
            <p:spPr bwMode="auto">
              <a:xfrm>
                <a:off x="1101" y="1081"/>
                <a:ext cx="267" cy="4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4" name="Line 144"/>
              <p:cNvSpPr>
                <a:spLocks noChangeShapeType="1"/>
              </p:cNvSpPr>
              <p:nvPr/>
            </p:nvSpPr>
            <p:spPr bwMode="auto">
              <a:xfrm flipV="1">
                <a:off x="1101" y="790"/>
                <a:ext cx="0" cy="2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5" name="Line 145"/>
              <p:cNvSpPr>
                <a:spLocks noChangeShapeType="1"/>
              </p:cNvSpPr>
              <p:nvPr/>
            </p:nvSpPr>
            <p:spPr bwMode="auto">
              <a:xfrm flipV="1">
                <a:off x="1368" y="915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6" name="Line 146"/>
              <p:cNvSpPr>
                <a:spLocks noChangeShapeType="1"/>
              </p:cNvSpPr>
              <p:nvPr/>
            </p:nvSpPr>
            <p:spPr bwMode="auto">
              <a:xfrm flipV="1">
                <a:off x="1368" y="874"/>
                <a:ext cx="44" cy="4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7" name="Line 147"/>
              <p:cNvSpPr>
                <a:spLocks noChangeShapeType="1"/>
              </p:cNvSpPr>
              <p:nvPr/>
            </p:nvSpPr>
            <p:spPr bwMode="auto">
              <a:xfrm flipV="1">
                <a:off x="1368" y="790"/>
                <a:ext cx="0" cy="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8" name="Line 148"/>
              <p:cNvSpPr>
                <a:spLocks noChangeShapeType="1"/>
              </p:cNvSpPr>
              <p:nvPr/>
            </p:nvSpPr>
            <p:spPr bwMode="auto">
              <a:xfrm>
                <a:off x="1101" y="790"/>
                <a:ext cx="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9" name="Line 149"/>
              <p:cNvSpPr>
                <a:spLocks noChangeShapeType="1"/>
              </p:cNvSpPr>
              <p:nvPr/>
            </p:nvSpPr>
            <p:spPr bwMode="auto">
              <a:xfrm>
                <a:off x="1190" y="707"/>
                <a:ext cx="0" cy="1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0" name="Line 150"/>
              <p:cNvSpPr>
                <a:spLocks noChangeShapeType="1"/>
              </p:cNvSpPr>
              <p:nvPr/>
            </p:nvSpPr>
            <p:spPr bwMode="auto">
              <a:xfrm>
                <a:off x="1234" y="707"/>
                <a:ext cx="0" cy="1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1" name="Line 151"/>
              <p:cNvSpPr>
                <a:spLocks noChangeShapeType="1"/>
              </p:cNvSpPr>
              <p:nvPr/>
            </p:nvSpPr>
            <p:spPr bwMode="auto">
              <a:xfrm>
                <a:off x="1234" y="790"/>
                <a:ext cx="1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52" name="Rectangle 152"/>
            <p:cNvSpPr>
              <a:spLocks noChangeArrowheads="1"/>
            </p:cNvSpPr>
            <p:nvPr/>
          </p:nvSpPr>
          <p:spPr bwMode="auto">
            <a:xfrm>
              <a:off x="5840413" y="2782888"/>
              <a:ext cx="422275" cy="66675"/>
            </a:xfrm>
            <a:prstGeom prst="rect">
              <a:avLst/>
            </a:prstGeom>
            <a:solidFill>
              <a:srgbClr val="E32B5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" name="Line 153"/>
            <p:cNvSpPr>
              <a:spLocks noChangeShapeType="1"/>
            </p:cNvSpPr>
            <p:nvPr/>
          </p:nvSpPr>
          <p:spPr bwMode="auto">
            <a:xfrm flipV="1">
              <a:off x="5840413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4" name="Line 154"/>
            <p:cNvSpPr>
              <a:spLocks noChangeShapeType="1"/>
            </p:cNvSpPr>
            <p:nvPr/>
          </p:nvSpPr>
          <p:spPr bwMode="auto">
            <a:xfrm flipV="1">
              <a:off x="6262688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5" name="Line 155"/>
            <p:cNvSpPr>
              <a:spLocks noChangeShapeType="1"/>
            </p:cNvSpPr>
            <p:nvPr/>
          </p:nvSpPr>
          <p:spPr bwMode="auto">
            <a:xfrm flipV="1">
              <a:off x="6262688" y="2452688"/>
              <a:ext cx="69850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6" name="Line 156"/>
            <p:cNvSpPr>
              <a:spLocks noChangeShapeType="1"/>
            </p:cNvSpPr>
            <p:nvPr/>
          </p:nvSpPr>
          <p:spPr bwMode="auto">
            <a:xfrm flipV="1">
              <a:off x="6262688" y="2320925"/>
              <a:ext cx="0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7" name="Line 157"/>
            <p:cNvSpPr>
              <a:spLocks noChangeShapeType="1"/>
            </p:cNvSpPr>
            <p:nvPr/>
          </p:nvSpPr>
          <p:spPr bwMode="auto">
            <a:xfrm>
              <a:off x="5840413" y="2320925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8" name="Line 158"/>
            <p:cNvSpPr>
              <a:spLocks noChangeShapeType="1"/>
            </p:cNvSpPr>
            <p:nvPr/>
          </p:nvSpPr>
          <p:spPr bwMode="auto">
            <a:xfrm>
              <a:off x="5981700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9" name="Line 159"/>
            <p:cNvSpPr>
              <a:spLocks noChangeShapeType="1"/>
            </p:cNvSpPr>
            <p:nvPr/>
          </p:nvSpPr>
          <p:spPr bwMode="auto">
            <a:xfrm>
              <a:off x="6051550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0" name="Line 160"/>
            <p:cNvSpPr>
              <a:spLocks noChangeShapeType="1"/>
            </p:cNvSpPr>
            <p:nvPr/>
          </p:nvSpPr>
          <p:spPr bwMode="auto">
            <a:xfrm>
              <a:off x="6051550" y="2320925"/>
              <a:ext cx="211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1" name="Rectangle 161"/>
            <p:cNvSpPr>
              <a:spLocks noChangeArrowheads="1"/>
            </p:cNvSpPr>
            <p:nvPr/>
          </p:nvSpPr>
          <p:spPr bwMode="auto">
            <a:xfrm>
              <a:off x="2740025" y="2782888"/>
              <a:ext cx="422275" cy="666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2" name="Line 162"/>
            <p:cNvSpPr>
              <a:spLocks noChangeShapeType="1"/>
            </p:cNvSpPr>
            <p:nvPr/>
          </p:nvSpPr>
          <p:spPr bwMode="auto">
            <a:xfrm flipV="1">
              <a:off x="2740025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" name="Line 163"/>
            <p:cNvSpPr>
              <a:spLocks noChangeShapeType="1"/>
            </p:cNvSpPr>
            <p:nvPr/>
          </p:nvSpPr>
          <p:spPr bwMode="auto">
            <a:xfrm flipV="1">
              <a:off x="3162300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" name="Line 164"/>
            <p:cNvSpPr>
              <a:spLocks noChangeShapeType="1"/>
            </p:cNvSpPr>
            <p:nvPr/>
          </p:nvSpPr>
          <p:spPr bwMode="auto">
            <a:xfrm flipV="1">
              <a:off x="3162300" y="2454275"/>
              <a:ext cx="71438" cy="65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5" name="Line 165"/>
            <p:cNvSpPr>
              <a:spLocks noChangeShapeType="1"/>
            </p:cNvSpPr>
            <p:nvPr/>
          </p:nvSpPr>
          <p:spPr bwMode="auto">
            <a:xfrm flipV="1">
              <a:off x="3162300" y="2320925"/>
              <a:ext cx="0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6" name="Line 166"/>
            <p:cNvSpPr>
              <a:spLocks noChangeShapeType="1"/>
            </p:cNvSpPr>
            <p:nvPr/>
          </p:nvSpPr>
          <p:spPr bwMode="auto">
            <a:xfrm>
              <a:off x="2740025" y="2320925"/>
              <a:ext cx="141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7" name="Line 167"/>
            <p:cNvSpPr>
              <a:spLocks noChangeShapeType="1"/>
            </p:cNvSpPr>
            <p:nvPr/>
          </p:nvSpPr>
          <p:spPr bwMode="auto">
            <a:xfrm>
              <a:off x="2881313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8" name="Line 168"/>
            <p:cNvSpPr>
              <a:spLocks noChangeShapeType="1"/>
            </p:cNvSpPr>
            <p:nvPr/>
          </p:nvSpPr>
          <p:spPr bwMode="auto">
            <a:xfrm>
              <a:off x="2951163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9" name="Line 169"/>
            <p:cNvSpPr>
              <a:spLocks noChangeShapeType="1"/>
            </p:cNvSpPr>
            <p:nvPr/>
          </p:nvSpPr>
          <p:spPr bwMode="auto">
            <a:xfrm>
              <a:off x="2951163" y="2320925"/>
              <a:ext cx="211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0" name="Rectangle 170"/>
            <p:cNvSpPr>
              <a:spLocks noChangeArrowheads="1"/>
            </p:cNvSpPr>
            <p:nvPr/>
          </p:nvSpPr>
          <p:spPr bwMode="auto">
            <a:xfrm>
              <a:off x="7600950" y="2782888"/>
              <a:ext cx="423863" cy="666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" name="Line 171"/>
            <p:cNvSpPr>
              <a:spLocks noChangeShapeType="1"/>
            </p:cNvSpPr>
            <p:nvPr/>
          </p:nvSpPr>
          <p:spPr bwMode="auto">
            <a:xfrm flipV="1">
              <a:off x="7600950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2" name="Line 172"/>
            <p:cNvSpPr>
              <a:spLocks noChangeShapeType="1"/>
            </p:cNvSpPr>
            <p:nvPr/>
          </p:nvSpPr>
          <p:spPr bwMode="auto">
            <a:xfrm flipV="1">
              <a:off x="8024813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3" name="Line 173"/>
            <p:cNvSpPr>
              <a:spLocks noChangeShapeType="1"/>
            </p:cNvSpPr>
            <p:nvPr/>
          </p:nvSpPr>
          <p:spPr bwMode="auto">
            <a:xfrm flipV="1">
              <a:off x="8024813" y="2452688"/>
              <a:ext cx="69850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" name="Line 174"/>
            <p:cNvSpPr>
              <a:spLocks noChangeShapeType="1"/>
            </p:cNvSpPr>
            <p:nvPr/>
          </p:nvSpPr>
          <p:spPr bwMode="auto">
            <a:xfrm flipV="1">
              <a:off x="8024813" y="2320925"/>
              <a:ext cx="0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5" name="Line 175"/>
            <p:cNvSpPr>
              <a:spLocks noChangeShapeType="1"/>
            </p:cNvSpPr>
            <p:nvPr/>
          </p:nvSpPr>
          <p:spPr bwMode="auto">
            <a:xfrm>
              <a:off x="7600950" y="2320925"/>
              <a:ext cx="141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6" name="Line 176"/>
            <p:cNvSpPr>
              <a:spLocks noChangeShapeType="1"/>
            </p:cNvSpPr>
            <p:nvPr/>
          </p:nvSpPr>
          <p:spPr bwMode="auto">
            <a:xfrm>
              <a:off x="7742238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7" name="Line 177"/>
            <p:cNvSpPr>
              <a:spLocks noChangeShapeType="1"/>
            </p:cNvSpPr>
            <p:nvPr/>
          </p:nvSpPr>
          <p:spPr bwMode="auto">
            <a:xfrm>
              <a:off x="7812088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8" name="Line 178"/>
            <p:cNvSpPr>
              <a:spLocks noChangeShapeType="1"/>
            </p:cNvSpPr>
            <p:nvPr/>
          </p:nvSpPr>
          <p:spPr bwMode="auto">
            <a:xfrm>
              <a:off x="7812088" y="2320925"/>
              <a:ext cx="212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9" name="Rectangle 179"/>
            <p:cNvSpPr>
              <a:spLocks noChangeArrowheads="1"/>
            </p:cNvSpPr>
            <p:nvPr/>
          </p:nvSpPr>
          <p:spPr bwMode="auto">
            <a:xfrm>
              <a:off x="5486400" y="1828800"/>
              <a:ext cx="2590800" cy="341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chemeClr val="tx1"/>
                  </a:solidFill>
                  <a:latin typeface="Times" charset="0"/>
                </a:rPr>
                <a:t>Heater firing circuits</a:t>
              </a:r>
            </a:p>
          </p:txBody>
        </p:sp>
        <p:sp>
          <p:nvSpPr>
            <p:cNvPr id="180" name="Rectangle 180"/>
            <p:cNvSpPr>
              <a:spLocks noChangeArrowheads="1"/>
            </p:cNvSpPr>
            <p:nvPr/>
          </p:nvSpPr>
          <p:spPr bwMode="auto">
            <a:xfrm>
              <a:off x="5205413" y="2782888"/>
              <a:ext cx="423862" cy="666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1" name="Line 181"/>
            <p:cNvSpPr>
              <a:spLocks noChangeShapeType="1"/>
            </p:cNvSpPr>
            <p:nvPr/>
          </p:nvSpPr>
          <p:spPr bwMode="auto">
            <a:xfrm flipV="1">
              <a:off x="5205413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2" name="Line 182"/>
            <p:cNvSpPr>
              <a:spLocks noChangeShapeType="1"/>
            </p:cNvSpPr>
            <p:nvPr/>
          </p:nvSpPr>
          <p:spPr bwMode="auto">
            <a:xfrm flipV="1">
              <a:off x="5629275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3" name="Line 183"/>
            <p:cNvSpPr>
              <a:spLocks noChangeShapeType="1"/>
            </p:cNvSpPr>
            <p:nvPr/>
          </p:nvSpPr>
          <p:spPr bwMode="auto">
            <a:xfrm flipV="1">
              <a:off x="5629275" y="2454275"/>
              <a:ext cx="69850" cy="65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" name="Line 184"/>
            <p:cNvSpPr>
              <a:spLocks noChangeShapeType="1"/>
            </p:cNvSpPr>
            <p:nvPr/>
          </p:nvSpPr>
          <p:spPr bwMode="auto">
            <a:xfrm flipV="1">
              <a:off x="5629275" y="2320925"/>
              <a:ext cx="0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5" name="Line 185"/>
            <p:cNvSpPr>
              <a:spLocks noChangeShapeType="1"/>
            </p:cNvSpPr>
            <p:nvPr/>
          </p:nvSpPr>
          <p:spPr bwMode="auto">
            <a:xfrm>
              <a:off x="5205413" y="2320925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6" name="Line 186"/>
            <p:cNvSpPr>
              <a:spLocks noChangeShapeType="1"/>
            </p:cNvSpPr>
            <p:nvPr/>
          </p:nvSpPr>
          <p:spPr bwMode="auto">
            <a:xfrm>
              <a:off x="5346700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7" name="Line 187"/>
            <p:cNvSpPr>
              <a:spLocks noChangeShapeType="1"/>
            </p:cNvSpPr>
            <p:nvPr/>
          </p:nvSpPr>
          <p:spPr bwMode="auto">
            <a:xfrm>
              <a:off x="5418138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8" name="Line 188"/>
            <p:cNvSpPr>
              <a:spLocks noChangeShapeType="1"/>
            </p:cNvSpPr>
            <p:nvPr/>
          </p:nvSpPr>
          <p:spPr bwMode="auto">
            <a:xfrm>
              <a:off x="5418138" y="2320925"/>
              <a:ext cx="211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9" name="Rectangle 189"/>
            <p:cNvSpPr>
              <a:spLocks noChangeArrowheads="1"/>
            </p:cNvSpPr>
            <p:nvPr/>
          </p:nvSpPr>
          <p:spPr bwMode="auto">
            <a:xfrm>
              <a:off x="3375025" y="2782888"/>
              <a:ext cx="422275" cy="666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0" name="Line 190"/>
            <p:cNvSpPr>
              <a:spLocks noChangeShapeType="1"/>
            </p:cNvSpPr>
            <p:nvPr/>
          </p:nvSpPr>
          <p:spPr bwMode="auto">
            <a:xfrm flipV="1">
              <a:off x="3375025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1" name="Line 191"/>
            <p:cNvSpPr>
              <a:spLocks noChangeShapeType="1"/>
            </p:cNvSpPr>
            <p:nvPr/>
          </p:nvSpPr>
          <p:spPr bwMode="auto">
            <a:xfrm flipV="1">
              <a:off x="3797300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2" name="Line 192"/>
            <p:cNvSpPr>
              <a:spLocks noChangeShapeType="1"/>
            </p:cNvSpPr>
            <p:nvPr/>
          </p:nvSpPr>
          <p:spPr bwMode="auto">
            <a:xfrm flipV="1">
              <a:off x="3797300" y="2454275"/>
              <a:ext cx="69850" cy="65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3" name="Line 193"/>
            <p:cNvSpPr>
              <a:spLocks noChangeShapeType="1"/>
            </p:cNvSpPr>
            <p:nvPr/>
          </p:nvSpPr>
          <p:spPr bwMode="auto">
            <a:xfrm flipV="1">
              <a:off x="3797300" y="2320925"/>
              <a:ext cx="0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4" name="Line 194"/>
            <p:cNvSpPr>
              <a:spLocks noChangeShapeType="1"/>
            </p:cNvSpPr>
            <p:nvPr/>
          </p:nvSpPr>
          <p:spPr bwMode="auto">
            <a:xfrm>
              <a:off x="3375025" y="2320925"/>
              <a:ext cx="139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5" name="Line 195"/>
            <p:cNvSpPr>
              <a:spLocks noChangeShapeType="1"/>
            </p:cNvSpPr>
            <p:nvPr/>
          </p:nvSpPr>
          <p:spPr bwMode="auto">
            <a:xfrm>
              <a:off x="3514725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6" name="Line 196"/>
            <p:cNvSpPr>
              <a:spLocks noChangeShapeType="1"/>
            </p:cNvSpPr>
            <p:nvPr/>
          </p:nvSpPr>
          <p:spPr bwMode="auto">
            <a:xfrm>
              <a:off x="3586163" y="2189163"/>
              <a:ext cx="0" cy="26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7" name="Line 197"/>
            <p:cNvSpPr>
              <a:spLocks noChangeShapeType="1"/>
            </p:cNvSpPr>
            <p:nvPr/>
          </p:nvSpPr>
          <p:spPr bwMode="auto">
            <a:xfrm>
              <a:off x="3586163" y="2320925"/>
              <a:ext cx="2111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8" name="Rectangle 198"/>
            <p:cNvSpPr>
              <a:spLocks noChangeArrowheads="1"/>
            </p:cNvSpPr>
            <p:nvPr/>
          </p:nvSpPr>
          <p:spPr bwMode="auto">
            <a:xfrm>
              <a:off x="6967538" y="2782888"/>
              <a:ext cx="422275" cy="666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9" name="Line 199"/>
            <p:cNvSpPr>
              <a:spLocks noChangeShapeType="1"/>
            </p:cNvSpPr>
            <p:nvPr/>
          </p:nvSpPr>
          <p:spPr bwMode="auto">
            <a:xfrm flipV="1">
              <a:off x="6967538" y="2320925"/>
              <a:ext cx="0" cy="4619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0" name="Line 200"/>
            <p:cNvSpPr>
              <a:spLocks noChangeShapeType="1"/>
            </p:cNvSpPr>
            <p:nvPr/>
          </p:nvSpPr>
          <p:spPr bwMode="auto">
            <a:xfrm flipV="1">
              <a:off x="7389813" y="25193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1" name="Line 201"/>
            <p:cNvSpPr>
              <a:spLocks noChangeShapeType="1"/>
            </p:cNvSpPr>
            <p:nvPr/>
          </p:nvSpPr>
          <p:spPr bwMode="auto">
            <a:xfrm flipV="1">
              <a:off x="7389813" y="2452688"/>
              <a:ext cx="69850" cy="66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2" name="Line 202"/>
            <p:cNvSpPr>
              <a:spLocks noChangeShapeType="1"/>
            </p:cNvSpPr>
            <p:nvPr/>
          </p:nvSpPr>
          <p:spPr bwMode="auto">
            <a:xfrm flipV="1">
              <a:off x="7389813" y="2320925"/>
              <a:ext cx="0" cy="1317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3" name="Line 203"/>
            <p:cNvSpPr>
              <a:spLocks noChangeShapeType="1"/>
            </p:cNvSpPr>
            <p:nvPr/>
          </p:nvSpPr>
          <p:spPr bwMode="auto">
            <a:xfrm>
              <a:off x="6967538" y="2320925"/>
              <a:ext cx="1412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4" name="Line 204"/>
            <p:cNvSpPr>
              <a:spLocks noChangeShapeType="1"/>
            </p:cNvSpPr>
            <p:nvPr/>
          </p:nvSpPr>
          <p:spPr bwMode="auto">
            <a:xfrm>
              <a:off x="7108825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5" name="Line 205"/>
            <p:cNvSpPr>
              <a:spLocks noChangeShapeType="1"/>
            </p:cNvSpPr>
            <p:nvPr/>
          </p:nvSpPr>
          <p:spPr bwMode="auto">
            <a:xfrm>
              <a:off x="7178675" y="2189163"/>
              <a:ext cx="0" cy="263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6" name="Line 206"/>
            <p:cNvSpPr>
              <a:spLocks noChangeShapeType="1"/>
            </p:cNvSpPr>
            <p:nvPr/>
          </p:nvSpPr>
          <p:spPr bwMode="auto">
            <a:xfrm>
              <a:off x="7178675" y="2320925"/>
              <a:ext cx="2111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07" name="Group 207"/>
            <p:cNvGrpSpPr>
              <a:grpSpLocks/>
            </p:cNvGrpSpPr>
            <p:nvPr/>
          </p:nvGrpSpPr>
          <p:grpSpPr bwMode="auto">
            <a:xfrm>
              <a:off x="1143000" y="2209800"/>
              <a:ext cx="493713" cy="660400"/>
              <a:chOff x="746" y="707"/>
              <a:chExt cx="311" cy="416"/>
            </a:xfrm>
          </p:grpSpPr>
          <p:sp>
            <p:nvSpPr>
              <p:cNvPr id="208" name="Rectangle 208"/>
              <p:cNvSpPr>
                <a:spLocks noChangeArrowheads="1"/>
              </p:cNvSpPr>
              <p:nvPr/>
            </p:nvSpPr>
            <p:spPr bwMode="auto">
              <a:xfrm>
                <a:off x="746" y="1081"/>
                <a:ext cx="267" cy="4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9" name="Line 209"/>
              <p:cNvSpPr>
                <a:spLocks noChangeShapeType="1"/>
              </p:cNvSpPr>
              <p:nvPr/>
            </p:nvSpPr>
            <p:spPr bwMode="auto">
              <a:xfrm flipV="1">
                <a:off x="746" y="790"/>
                <a:ext cx="0" cy="2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0" name="Line 210"/>
              <p:cNvSpPr>
                <a:spLocks noChangeShapeType="1"/>
              </p:cNvSpPr>
              <p:nvPr/>
            </p:nvSpPr>
            <p:spPr bwMode="auto">
              <a:xfrm flipV="1">
                <a:off x="1013" y="915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1" name="Line 211"/>
              <p:cNvSpPr>
                <a:spLocks noChangeShapeType="1"/>
              </p:cNvSpPr>
              <p:nvPr/>
            </p:nvSpPr>
            <p:spPr bwMode="auto">
              <a:xfrm flipV="1">
                <a:off x="1013" y="873"/>
                <a:ext cx="44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2" name="Line 212"/>
              <p:cNvSpPr>
                <a:spLocks noChangeShapeType="1"/>
              </p:cNvSpPr>
              <p:nvPr/>
            </p:nvSpPr>
            <p:spPr bwMode="auto">
              <a:xfrm flipV="1">
                <a:off x="1013" y="790"/>
                <a:ext cx="0" cy="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3" name="Line 213"/>
              <p:cNvSpPr>
                <a:spLocks noChangeShapeType="1"/>
              </p:cNvSpPr>
              <p:nvPr/>
            </p:nvSpPr>
            <p:spPr bwMode="auto">
              <a:xfrm>
                <a:off x="746" y="790"/>
                <a:ext cx="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4" name="Line 214"/>
              <p:cNvSpPr>
                <a:spLocks noChangeShapeType="1"/>
              </p:cNvSpPr>
              <p:nvPr/>
            </p:nvSpPr>
            <p:spPr bwMode="auto">
              <a:xfrm>
                <a:off x="835" y="707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" name="Line 215"/>
              <p:cNvSpPr>
                <a:spLocks noChangeShapeType="1"/>
              </p:cNvSpPr>
              <p:nvPr/>
            </p:nvSpPr>
            <p:spPr bwMode="auto">
              <a:xfrm>
                <a:off x="879" y="707"/>
                <a:ext cx="0" cy="1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6" name="Line 216"/>
              <p:cNvSpPr>
                <a:spLocks noChangeShapeType="1"/>
              </p:cNvSpPr>
              <p:nvPr/>
            </p:nvSpPr>
            <p:spPr bwMode="auto">
              <a:xfrm>
                <a:off x="879" y="790"/>
                <a:ext cx="1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7" name="Line 217"/>
            <p:cNvSpPr>
              <a:spLocks noChangeShapeType="1"/>
            </p:cNvSpPr>
            <p:nvPr/>
          </p:nvSpPr>
          <p:spPr bwMode="auto">
            <a:xfrm>
              <a:off x="1824038" y="5357813"/>
              <a:ext cx="635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8" name="Rectangle 218"/>
            <p:cNvSpPr>
              <a:spLocks noChangeArrowheads="1"/>
            </p:cNvSpPr>
            <p:nvPr/>
          </p:nvSpPr>
          <p:spPr bwMode="auto">
            <a:xfrm>
              <a:off x="4219575" y="3179763"/>
              <a:ext cx="563563" cy="13176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9" name="Line 219"/>
            <p:cNvSpPr>
              <a:spLocks noChangeShapeType="1"/>
            </p:cNvSpPr>
            <p:nvPr/>
          </p:nvSpPr>
          <p:spPr bwMode="auto">
            <a:xfrm flipV="1">
              <a:off x="4419600" y="2514600"/>
              <a:ext cx="0" cy="1524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220" name="Line 220"/>
            <p:cNvSpPr>
              <a:spLocks noChangeShapeType="1"/>
            </p:cNvSpPr>
            <p:nvPr/>
          </p:nvSpPr>
          <p:spPr bwMode="auto">
            <a:xfrm>
              <a:off x="1828800" y="5257800"/>
              <a:ext cx="0" cy="22860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221" name="Line 221"/>
            <p:cNvSpPr>
              <a:spLocks noChangeShapeType="1"/>
            </p:cNvSpPr>
            <p:nvPr/>
          </p:nvSpPr>
          <p:spPr bwMode="auto">
            <a:xfrm>
              <a:off x="3962400" y="26670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222" name="Line 222"/>
            <p:cNvSpPr>
              <a:spLocks noChangeShapeType="1"/>
            </p:cNvSpPr>
            <p:nvPr/>
          </p:nvSpPr>
          <p:spPr bwMode="auto">
            <a:xfrm>
              <a:off x="4724400" y="2667000"/>
              <a:ext cx="304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GB"/>
            </a:p>
          </p:txBody>
        </p:sp>
        <p:sp>
          <p:nvSpPr>
            <p:cNvPr id="223" name="Text Box 223"/>
            <p:cNvSpPr txBox="1">
              <a:spLocks noChangeArrowheads="1"/>
            </p:cNvSpPr>
            <p:nvPr/>
          </p:nvSpPr>
          <p:spPr bwMode="auto">
            <a:xfrm>
              <a:off x="838200" y="5715000"/>
              <a:ext cx="7239000" cy="313932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2060"/>
                  </a:solidFill>
                </a:rPr>
                <a:t>Simplified scheme with individual by-pass diodes for one LHC-Sector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924800" cy="655638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rgbClr val="FF9900"/>
                </a:solidFill>
              </a:rPr>
              <a:t>Contenu</a:t>
            </a:r>
            <a:endParaRPr lang="fr-FR" sz="3600" dirty="0">
              <a:solidFill>
                <a:srgbClr val="FF9900"/>
              </a:solidFill>
            </a:endParaRP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>
          <a:xfrm>
            <a:off x="706438" y="1143000"/>
            <a:ext cx="8285162" cy="4572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fr-FR" sz="2800" dirty="0" smtClean="0">
                <a:solidFill>
                  <a:srgbClr val="00B0F0"/>
                </a:solidFill>
              </a:rPr>
              <a:t>L’architecture magnétique du LHC </a:t>
            </a:r>
          </a:p>
          <a:p>
            <a:pPr>
              <a:lnSpc>
                <a:spcPct val="80000"/>
              </a:lnSpc>
            </a:pPr>
            <a:endParaRPr lang="fr-FR" sz="1000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2800" dirty="0" smtClean="0">
                <a:solidFill>
                  <a:srgbClr val="00B0F0"/>
                </a:solidFill>
              </a:rPr>
              <a:t>Le phénomène du « Quench »</a:t>
            </a:r>
          </a:p>
          <a:p>
            <a:pPr>
              <a:lnSpc>
                <a:spcPct val="80000"/>
              </a:lnSpc>
            </a:pPr>
            <a:endParaRPr lang="fr-FR" sz="1000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2800" dirty="0">
                <a:solidFill>
                  <a:srgbClr val="00B0F0"/>
                </a:solidFill>
              </a:rPr>
              <a:t>Le système </a:t>
            </a:r>
            <a:r>
              <a:rPr lang="fr-FR" sz="2800" dirty="0" smtClean="0">
                <a:solidFill>
                  <a:srgbClr val="00B0F0"/>
                </a:solidFill>
              </a:rPr>
              <a:t>« Quench Protection » </a:t>
            </a:r>
            <a:r>
              <a:rPr lang="fr-FR" sz="2800" dirty="0">
                <a:solidFill>
                  <a:srgbClr val="00B0F0"/>
                </a:solidFill>
              </a:rPr>
              <a:t>de protection des aimants supraconducteurs en cas de </a:t>
            </a:r>
            <a:r>
              <a:rPr lang="fr-FR" sz="2800" dirty="0" smtClean="0">
                <a:solidFill>
                  <a:srgbClr val="00B0F0"/>
                </a:solidFill>
              </a:rPr>
              <a:t>transitions résistives</a:t>
            </a:r>
            <a:endParaRPr lang="fr-FR" sz="2800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endParaRPr lang="fr-FR" sz="1000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2800" dirty="0" smtClean="0">
                <a:solidFill>
                  <a:srgbClr val="00B0F0"/>
                </a:solidFill>
              </a:rPr>
              <a:t>Aperçu </a:t>
            </a:r>
            <a:r>
              <a:rPr lang="fr-FR" sz="2800" dirty="0">
                <a:solidFill>
                  <a:srgbClr val="00B0F0"/>
                </a:solidFill>
              </a:rPr>
              <a:t>sur l’opération </a:t>
            </a:r>
            <a:r>
              <a:rPr lang="fr-FR" sz="2800" dirty="0" smtClean="0">
                <a:solidFill>
                  <a:srgbClr val="00B0F0"/>
                </a:solidFill>
              </a:rPr>
              <a:t>du </a:t>
            </a:r>
            <a:r>
              <a:rPr lang="fr-FR" sz="2800" dirty="0">
                <a:solidFill>
                  <a:srgbClr val="00B0F0"/>
                </a:solidFill>
              </a:rPr>
              <a:t>système </a:t>
            </a:r>
            <a:r>
              <a:rPr lang="fr-FR" sz="2800" dirty="0" smtClean="0">
                <a:solidFill>
                  <a:srgbClr val="00B0F0"/>
                </a:solidFill>
              </a:rPr>
              <a:t>cryogénique </a:t>
            </a:r>
            <a:r>
              <a:rPr lang="fr-FR" sz="2800" dirty="0">
                <a:solidFill>
                  <a:srgbClr val="00B0F0"/>
                </a:solidFill>
              </a:rPr>
              <a:t>: </a:t>
            </a:r>
            <a:r>
              <a:rPr lang="fr-FR" sz="2800" dirty="0" smtClean="0">
                <a:solidFill>
                  <a:srgbClr val="00B0F0"/>
                </a:solidFill>
              </a:rPr>
              <a:t>protection hydraulique par vannes et lignes de décharge</a:t>
            </a:r>
          </a:p>
          <a:p>
            <a:pPr>
              <a:lnSpc>
                <a:spcPct val="80000"/>
              </a:lnSpc>
            </a:pPr>
            <a:endParaRPr lang="fr-FR" sz="1000" dirty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r>
              <a:rPr lang="fr-FR" sz="2800" dirty="0" smtClean="0">
                <a:solidFill>
                  <a:srgbClr val="00B0F0"/>
                </a:solidFill>
              </a:rPr>
              <a:t>Conclusion</a:t>
            </a:r>
            <a:endParaRPr lang="fr-FR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Diodes de «by-pass»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706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4571998" y="1524002"/>
            <a:ext cx="3962401" cy="487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19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456612" y="1904412"/>
            <a:ext cx="5007430" cy="378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6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762000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rgbClr val="FF9900"/>
                </a:solidFill>
              </a:rPr>
              <a:t>La protection des circuits d’aimants</a:t>
            </a:r>
            <a:endParaRPr lang="fr-FR" dirty="0">
              <a:solidFill>
                <a:srgbClr val="FF9900"/>
              </a:solidFill>
            </a:endParaRPr>
          </a:p>
        </p:txBody>
      </p:sp>
      <p:graphicFrame>
        <p:nvGraphicFramePr>
          <p:cNvPr id="364545" name="Object 1"/>
          <p:cNvGraphicFramePr>
            <a:graphicFrameLocks noChangeAspect="1"/>
          </p:cNvGraphicFramePr>
          <p:nvPr/>
        </p:nvGraphicFramePr>
        <p:xfrm>
          <a:off x="762000" y="838200"/>
          <a:ext cx="7848600" cy="5867400"/>
        </p:xfrm>
        <a:graphic>
          <a:graphicData uri="http://schemas.openxmlformats.org/presentationml/2006/ole">
            <p:oleObj spid="_x0000_s364545" name="Slide" r:id="rId4" imgW="4951582" imgH="3428862" progId="PowerPoint.Slide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Energy Extraction Systems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7841456" cy="1810899"/>
          </a:xfrm>
        </p:spPr>
        <p:txBody>
          <a:bodyPr/>
          <a:lstStyle/>
          <a:p>
            <a:r>
              <a:rPr lang="en-US" dirty="0" smtClean="0"/>
              <a:t>The 200 Energy Extraction Systems represent 296 Tons of Components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200400"/>
            <a:ext cx="7393446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33600" y="57150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0" dirty="0">
                <a:latin typeface="Times New Roman" pitchFamily="18" charset="0"/>
              </a:rPr>
              <a:t>13 kA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715000" y="5638800"/>
            <a:ext cx="10499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0" dirty="0">
                <a:latin typeface="Times New Roman" pitchFamily="18" charset="0"/>
              </a:rPr>
              <a:t>600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Disjoncteurs électromécaniques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" name="Picture 5" descr="13kAExtractionSwitchBIN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656549"/>
            <a:ext cx="7391399" cy="481996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Résistances de décharge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" name="Picture 5" descr="ForPhilippeMarch2005No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0600" y="1676400"/>
            <a:ext cx="7046495" cy="48768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274064"/>
          </a:xfrm>
        </p:spPr>
        <p:txBody>
          <a:bodyPr/>
          <a:lstStyle/>
          <a:p>
            <a:r>
              <a:rPr lang="en-US" dirty="0" smtClean="0">
                <a:solidFill>
                  <a:srgbClr val="FF9900"/>
                </a:solidFill>
              </a:rPr>
              <a:t>When will Energy Extraction be activated in the LHC?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83560"/>
            <a:ext cx="8458200" cy="47696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Energy Extraction is a part of the </a:t>
            </a:r>
            <a:r>
              <a:rPr lang="en-US" u="sng" dirty="0" smtClean="0">
                <a:solidFill>
                  <a:srgbClr val="FF0000"/>
                </a:solidFill>
              </a:rPr>
              <a:t>normal operating procedures</a:t>
            </a:r>
            <a:r>
              <a:rPr lang="en-US" dirty="0" smtClean="0"/>
              <a:t> in the LHC machine</a:t>
            </a:r>
          </a:p>
          <a:p>
            <a:endParaRPr lang="en-US" dirty="0" smtClean="0"/>
          </a:p>
          <a:p>
            <a:r>
              <a:rPr lang="en-US" dirty="0" smtClean="0"/>
              <a:t>Energy Extraction  </a:t>
            </a:r>
            <a:r>
              <a:rPr lang="en-US" u="sng" dirty="0" smtClean="0">
                <a:solidFill>
                  <a:srgbClr val="FF0000"/>
                </a:solidFill>
              </a:rPr>
              <a:t>will NOT</a:t>
            </a:r>
            <a:r>
              <a:rPr lang="en-US" dirty="0" smtClean="0"/>
              <a:t> be used for the ordinary de-excitation of the magnet chains. Energy recuperation is possible in some of the circuits (e.g. in the Main Dipole circuits). Operating the converters in inversion will allow power feed-back to the Mains Grid.</a:t>
            </a:r>
          </a:p>
          <a:p>
            <a:endParaRPr lang="en-US" dirty="0" smtClean="0"/>
          </a:p>
          <a:p>
            <a:r>
              <a:rPr lang="en-US" dirty="0" smtClean="0"/>
              <a:t>Energy Extraction </a:t>
            </a:r>
            <a:r>
              <a:rPr lang="en-US" u="sng" dirty="0" smtClean="0">
                <a:solidFill>
                  <a:srgbClr val="FF0000"/>
                </a:solidFill>
              </a:rPr>
              <a:t>will be </a:t>
            </a:r>
            <a:r>
              <a:rPr lang="en-US" dirty="0" smtClean="0"/>
              <a:t>used in following cases:</a:t>
            </a:r>
          </a:p>
          <a:p>
            <a:pPr lvl="1"/>
            <a:r>
              <a:rPr lang="en-US" dirty="0" smtClean="0"/>
              <a:t>In the event of a quench in a magnet coil, a superconducting </a:t>
            </a:r>
            <a:r>
              <a:rPr lang="en-US" dirty="0" err="1" smtClean="0"/>
              <a:t>busbar</a:t>
            </a:r>
            <a:r>
              <a:rPr lang="en-US" dirty="0" smtClean="0"/>
              <a:t> or a current lead</a:t>
            </a:r>
          </a:p>
          <a:p>
            <a:pPr lvl="1"/>
            <a:r>
              <a:rPr lang="en-US" dirty="0" smtClean="0"/>
              <a:t>In the event of a risk of damage to other components in the power circuit (e.g. no water flow  for a certain time in the 13 kA water-cooled cables or problems in the by-pass crowbar system or failure in the extraction switches)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t="11914" r="888" b="5882"/>
          <a:stretch>
            <a:fillRect/>
          </a:stretch>
        </p:blipFill>
        <p:spPr bwMode="auto">
          <a:xfrm>
            <a:off x="381000" y="1219200"/>
            <a:ext cx="8153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28600" y="228600"/>
            <a:ext cx="8534400" cy="838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«Quench» - Protection hydraulique</a:t>
            </a:r>
            <a:endParaRPr kumimoji="0" lang="en-GB" sz="3600" b="0" i="0" u="none" strike="noStrike" kern="1200" cap="none" spc="-10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Protection </a:t>
            </a:r>
            <a:r>
              <a:rPr lang="fr-FR" dirty="0" smtClean="0">
                <a:solidFill>
                  <a:srgbClr val="FF9900"/>
                </a:solidFill>
              </a:rPr>
              <a:t>hydraulique par vannes et lignes de décharge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828800"/>
            <a:ext cx="6288087" cy="4490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«Quench» - Protection hydraulique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78882" name="Picture 2" descr="D:\Quench\4-5_quench\First training\First q current C27L5 9789A_pressure build u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8200"/>
            <a:ext cx="5278122" cy="2895600"/>
          </a:xfrm>
          <a:prstGeom prst="rect">
            <a:avLst/>
          </a:prstGeom>
          <a:noFill/>
        </p:spPr>
      </p:pic>
      <p:pic>
        <p:nvPicPr>
          <p:cNvPr id="378883" name="Picture 3" descr="D:\Quench\4-5_quench\First training\First q current C27L5 9789A_pressure dischar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810000"/>
            <a:ext cx="5334000" cy="29183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143000"/>
            <a:ext cx="12954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18 bar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2895600"/>
            <a:ext cx="12954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min.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00200" y="3352800"/>
            <a:ext cx="2133600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00600" y="5867400"/>
            <a:ext cx="12954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 h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43400" y="6324600"/>
            <a:ext cx="1905000" cy="1588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38400" y="1371600"/>
            <a:ext cx="762000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943600" y="1447800"/>
            <a:ext cx="2209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Pressure build-up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66800" y="4724400"/>
            <a:ext cx="22098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Pressure discharge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534400" cy="914400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rgbClr val="FF9900"/>
                </a:solidFill>
              </a:rPr>
              <a:t>«Quench» - </a:t>
            </a:r>
            <a:r>
              <a:rPr lang="fr-FR" sz="3600" dirty="0" smtClean="0">
                <a:solidFill>
                  <a:srgbClr val="FF9900"/>
                </a:solidFill>
              </a:rPr>
              <a:t>Protection hydraulique modélisation de processus</a:t>
            </a:r>
            <a:endParaRPr lang="en-GB" sz="3600" dirty="0">
              <a:solidFill>
                <a:srgbClr val="FF9900"/>
              </a:solidFill>
            </a:endParaRPr>
          </a:p>
        </p:txBody>
      </p:sp>
      <p:pic>
        <p:nvPicPr>
          <p:cNvPr id="3" name="Picture 2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752600"/>
            <a:ext cx="7553325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1257300" y="5784850"/>
            <a:ext cx="7112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60317" name="Rectangle 221"/>
          <p:cNvSpPr>
            <a:spLocks noChangeArrowheads="1"/>
          </p:cNvSpPr>
          <p:nvPr/>
        </p:nvSpPr>
        <p:spPr bwMode="auto">
          <a:xfrm>
            <a:off x="304800" y="0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4400" b="0" dirty="0" smtClean="0">
                <a:solidFill>
                  <a:srgbClr val="FF9900"/>
                </a:solidFill>
              </a:rPr>
              <a:t>L’architecture magnétique du LHC </a:t>
            </a:r>
            <a:endParaRPr lang="fr-FR" sz="4400" b="0" dirty="0">
              <a:solidFill>
                <a:srgbClr val="FF9900"/>
              </a:solidFill>
            </a:endParaRPr>
          </a:p>
        </p:txBody>
      </p:sp>
      <p:sp>
        <p:nvSpPr>
          <p:cNvPr id="260320" name="Rectangle 224"/>
          <p:cNvSpPr>
            <a:spLocks noChangeArrowheads="1"/>
          </p:cNvSpPr>
          <p:nvPr/>
        </p:nvSpPr>
        <p:spPr bwMode="auto">
          <a:xfrm>
            <a:off x="6096000" y="4267200"/>
            <a:ext cx="21336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solidFill>
                  <a:schemeClr val="accent2"/>
                </a:solidFill>
                <a:latin typeface="Times New Roman" pitchFamily="18" charset="0"/>
              </a:rPr>
              <a:t>LHC Sector</a:t>
            </a:r>
            <a:endParaRPr lang="en-US" sz="32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217" name="Group 216"/>
          <p:cNvGrpSpPr/>
          <p:nvPr/>
        </p:nvGrpSpPr>
        <p:grpSpPr>
          <a:xfrm>
            <a:off x="228600" y="838200"/>
            <a:ext cx="5142706" cy="5141912"/>
            <a:chOff x="3582194" y="779463"/>
            <a:chExt cx="5142706" cy="5141912"/>
          </a:xfrm>
        </p:grpSpPr>
        <p:sp>
          <p:nvSpPr>
            <p:cNvPr id="260102" name="Rectangle 6"/>
            <p:cNvSpPr>
              <a:spLocks noChangeArrowheads="1"/>
            </p:cNvSpPr>
            <p:nvPr/>
          </p:nvSpPr>
          <p:spPr bwMode="auto">
            <a:xfrm>
              <a:off x="5092700" y="935038"/>
              <a:ext cx="3279775" cy="1192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103" name="Rectangle 7"/>
            <p:cNvSpPr>
              <a:spLocks noChangeArrowheads="1"/>
            </p:cNvSpPr>
            <p:nvPr/>
          </p:nvSpPr>
          <p:spPr bwMode="auto">
            <a:xfrm>
              <a:off x="7716838" y="996950"/>
              <a:ext cx="5238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0" u="sng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b="0">
                <a:latin typeface="Times New Roman" pitchFamily="18" charset="0"/>
              </a:endParaRPr>
            </a:p>
          </p:txBody>
        </p:sp>
        <p:sp>
          <p:nvSpPr>
            <p:cNvPr id="260290" name="Rectangle 194"/>
            <p:cNvSpPr>
              <a:spLocks noChangeArrowheads="1"/>
            </p:cNvSpPr>
            <p:nvPr/>
          </p:nvSpPr>
          <p:spPr bwMode="auto">
            <a:xfrm>
              <a:off x="5480050" y="2214563"/>
              <a:ext cx="3033713" cy="1741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291" name="Rectangle 195"/>
            <p:cNvSpPr>
              <a:spLocks noChangeArrowheads="1"/>
            </p:cNvSpPr>
            <p:nvPr/>
          </p:nvSpPr>
          <p:spPr bwMode="auto">
            <a:xfrm>
              <a:off x="5381625" y="4110038"/>
              <a:ext cx="3132138" cy="1192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08" name="Line 212"/>
            <p:cNvSpPr>
              <a:spLocks noChangeShapeType="1"/>
            </p:cNvSpPr>
            <p:nvPr/>
          </p:nvSpPr>
          <p:spPr bwMode="auto">
            <a:xfrm flipV="1">
              <a:off x="5486400" y="2093913"/>
              <a:ext cx="657225" cy="1158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16" name="Line 220"/>
            <p:cNvSpPr>
              <a:spLocks noChangeShapeType="1"/>
            </p:cNvSpPr>
            <p:nvPr/>
          </p:nvSpPr>
          <p:spPr bwMode="auto">
            <a:xfrm>
              <a:off x="7391400" y="26670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60321" name="Rectangle 225"/>
            <p:cNvSpPr>
              <a:spLocks noChangeArrowheads="1"/>
            </p:cNvSpPr>
            <p:nvPr/>
          </p:nvSpPr>
          <p:spPr bwMode="auto">
            <a:xfrm>
              <a:off x="5962650" y="3554413"/>
              <a:ext cx="336550" cy="15081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3" name="Oval 227"/>
            <p:cNvSpPr>
              <a:spLocks noChangeArrowheads="1"/>
            </p:cNvSpPr>
            <p:nvPr/>
          </p:nvSpPr>
          <p:spPr bwMode="auto">
            <a:xfrm>
              <a:off x="4092575" y="960438"/>
              <a:ext cx="4413250" cy="4713288"/>
            </a:xfrm>
            <a:prstGeom prst="ellipse">
              <a:avLst/>
            </a:prstGeom>
            <a:solidFill>
              <a:srgbClr val="063DE8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4" name="Oval 228"/>
            <p:cNvSpPr>
              <a:spLocks noChangeArrowheads="1"/>
            </p:cNvSpPr>
            <p:nvPr/>
          </p:nvSpPr>
          <p:spPr bwMode="auto">
            <a:xfrm>
              <a:off x="4313238" y="1196975"/>
              <a:ext cx="3971925" cy="424021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5" name="Rectangle 229"/>
            <p:cNvSpPr>
              <a:spLocks noChangeArrowheads="1"/>
            </p:cNvSpPr>
            <p:nvPr/>
          </p:nvSpPr>
          <p:spPr bwMode="auto">
            <a:xfrm>
              <a:off x="5975350" y="862013"/>
              <a:ext cx="647700" cy="4873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6" name="Rectangle 230"/>
            <p:cNvSpPr>
              <a:spLocks noChangeArrowheads="1"/>
            </p:cNvSpPr>
            <p:nvPr/>
          </p:nvSpPr>
          <p:spPr bwMode="auto">
            <a:xfrm>
              <a:off x="5980113" y="5287963"/>
              <a:ext cx="638175" cy="4762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7" name="Rectangle 231"/>
            <p:cNvSpPr>
              <a:spLocks noChangeArrowheads="1"/>
            </p:cNvSpPr>
            <p:nvPr/>
          </p:nvSpPr>
          <p:spPr bwMode="auto">
            <a:xfrm>
              <a:off x="3924300" y="2981325"/>
              <a:ext cx="474663" cy="669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8" name="Rectangle 232"/>
            <p:cNvSpPr>
              <a:spLocks noChangeArrowheads="1"/>
            </p:cNvSpPr>
            <p:nvPr/>
          </p:nvSpPr>
          <p:spPr bwMode="auto">
            <a:xfrm>
              <a:off x="8128000" y="2981325"/>
              <a:ext cx="473075" cy="669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29" name="Freeform 233"/>
            <p:cNvSpPr>
              <a:spLocks/>
            </p:cNvSpPr>
            <p:nvPr/>
          </p:nvSpPr>
          <p:spPr bwMode="auto">
            <a:xfrm>
              <a:off x="4395788" y="1330325"/>
              <a:ext cx="738188" cy="800100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0" y="298"/>
                </a:cxn>
                <a:cxn ang="0">
                  <a:pos x="206" y="504"/>
                </a:cxn>
                <a:cxn ang="0">
                  <a:pos x="504" y="206"/>
                </a:cxn>
                <a:cxn ang="0">
                  <a:pos x="298" y="0"/>
                </a:cxn>
              </a:cxnLst>
              <a:rect l="0" t="0" r="r" b="b"/>
              <a:pathLst>
                <a:path w="504" h="504">
                  <a:moveTo>
                    <a:pt x="298" y="0"/>
                  </a:moveTo>
                  <a:lnTo>
                    <a:pt x="0" y="298"/>
                  </a:lnTo>
                  <a:lnTo>
                    <a:pt x="206" y="504"/>
                  </a:lnTo>
                  <a:lnTo>
                    <a:pt x="504" y="206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0" name="Freeform 234"/>
            <p:cNvSpPr>
              <a:spLocks/>
            </p:cNvSpPr>
            <p:nvPr/>
          </p:nvSpPr>
          <p:spPr bwMode="auto">
            <a:xfrm>
              <a:off x="7389813" y="4498975"/>
              <a:ext cx="769938" cy="835025"/>
            </a:xfrm>
            <a:custGeom>
              <a:avLst/>
              <a:gdLst/>
              <a:ahLst/>
              <a:cxnLst>
                <a:cxn ang="0">
                  <a:pos x="298" y="0"/>
                </a:cxn>
                <a:cxn ang="0">
                  <a:pos x="0" y="298"/>
                </a:cxn>
                <a:cxn ang="0">
                  <a:pos x="228" y="526"/>
                </a:cxn>
                <a:cxn ang="0">
                  <a:pos x="526" y="228"/>
                </a:cxn>
                <a:cxn ang="0">
                  <a:pos x="298" y="0"/>
                </a:cxn>
              </a:cxnLst>
              <a:rect l="0" t="0" r="r" b="b"/>
              <a:pathLst>
                <a:path w="526" h="526">
                  <a:moveTo>
                    <a:pt x="298" y="0"/>
                  </a:moveTo>
                  <a:lnTo>
                    <a:pt x="0" y="298"/>
                  </a:lnTo>
                  <a:lnTo>
                    <a:pt x="228" y="526"/>
                  </a:lnTo>
                  <a:lnTo>
                    <a:pt x="526" y="228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1" name="Freeform 235"/>
            <p:cNvSpPr>
              <a:spLocks/>
            </p:cNvSpPr>
            <p:nvPr/>
          </p:nvSpPr>
          <p:spPr bwMode="auto">
            <a:xfrm>
              <a:off x="7389813" y="1374775"/>
              <a:ext cx="769938" cy="835025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298" y="526"/>
                </a:cxn>
                <a:cxn ang="0">
                  <a:pos x="526" y="298"/>
                </a:cxn>
                <a:cxn ang="0">
                  <a:pos x="228" y="0"/>
                </a:cxn>
                <a:cxn ang="0">
                  <a:pos x="0" y="228"/>
                </a:cxn>
              </a:cxnLst>
              <a:rect l="0" t="0" r="r" b="b"/>
              <a:pathLst>
                <a:path w="526" h="526">
                  <a:moveTo>
                    <a:pt x="0" y="228"/>
                  </a:moveTo>
                  <a:lnTo>
                    <a:pt x="298" y="526"/>
                  </a:lnTo>
                  <a:lnTo>
                    <a:pt x="526" y="298"/>
                  </a:lnTo>
                  <a:lnTo>
                    <a:pt x="228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2" name="Freeform 236"/>
            <p:cNvSpPr>
              <a:spLocks/>
            </p:cNvSpPr>
            <p:nvPr/>
          </p:nvSpPr>
          <p:spPr bwMode="auto">
            <a:xfrm>
              <a:off x="4438650" y="4498975"/>
              <a:ext cx="771525" cy="835025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298" y="526"/>
                </a:cxn>
                <a:cxn ang="0">
                  <a:pos x="526" y="298"/>
                </a:cxn>
                <a:cxn ang="0">
                  <a:pos x="228" y="0"/>
                </a:cxn>
                <a:cxn ang="0">
                  <a:pos x="0" y="228"/>
                </a:cxn>
              </a:cxnLst>
              <a:rect l="0" t="0" r="r" b="b"/>
              <a:pathLst>
                <a:path w="526" h="526">
                  <a:moveTo>
                    <a:pt x="0" y="228"/>
                  </a:moveTo>
                  <a:lnTo>
                    <a:pt x="298" y="526"/>
                  </a:lnTo>
                  <a:lnTo>
                    <a:pt x="526" y="298"/>
                  </a:lnTo>
                  <a:lnTo>
                    <a:pt x="228" y="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3" name="Rectangle 237"/>
            <p:cNvSpPr>
              <a:spLocks noChangeArrowheads="1"/>
            </p:cNvSpPr>
            <p:nvPr/>
          </p:nvSpPr>
          <p:spPr bwMode="auto">
            <a:xfrm>
              <a:off x="5973763" y="987425"/>
              <a:ext cx="98425" cy="234950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4" name="Rectangle 238"/>
            <p:cNvSpPr>
              <a:spLocks noChangeArrowheads="1"/>
            </p:cNvSpPr>
            <p:nvPr/>
          </p:nvSpPr>
          <p:spPr bwMode="auto">
            <a:xfrm>
              <a:off x="6524625" y="985838"/>
              <a:ext cx="96838" cy="234950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5" name="Rectangle 239"/>
            <p:cNvSpPr>
              <a:spLocks noChangeArrowheads="1"/>
            </p:cNvSpPr>
            <p:nvPr/>
          </p:nvSpPr>
          <p:spPr bwMode="auto">
            <a:xfrm>
              <a:off x="8258175" y="3556000"/>
              <a:ext cx="227013" cy="100013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6" name="Freeform 240"/>
            <p:cNvSpPr>
              <a:spLocks/>
            </p:cNvSpPr>
            <p:nvPr/>
          </p:nvSpPr>
          <p:spPr bwMode="auto">
            <a:xfrm>
              <a:off x="4541838" y="4573588"/>
              <a:ext cx="222250" cy="2413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43" y="152"/>
                </a:cxn>
                <a:cxn ang="0">
                  <a:pos x="152" y="43"/>
                </a:cxn>
                <a:cxn ang="0">
                  <a:pos x="109" y="0"/>
                </a:cxn>
                <a:cxn ang="0">
                  <a:pos x="0" y="109"/>
                </a:cxn>
              </a:cxnLst>
              <a:rect l="0" t="0" r="r" b="b"/>
              <a:pathLst>
                <a:path w="152" h="152">
                  <a:moveTo>
                    <a:pt x="0" y="109"/>
                  </a:moveTo>
                  <a:lnTo>
                    <a:pt x="43" y="152"/>
                  </a:lnTo>
                  <a:lnTo>
                    <a:pt x="152" y="43"/>
                  </a:lnTo>
                  <a:lnTo>
                    <a:pt x="109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7" name="Freeform 241"/>
            <p:cNvSpPr>
              <a:spLocks/>
            </p:cNvSpPr>
            <p:nvPr/>
          </p:nvSpPr>
          <p:spPr bwMode="auto">
            <a:xfrm>
              <a:off x="7489825" y="1447800"/>
              <a:ext cx="222250" cy="238125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44" y="150"/>
                </a:cxn>
                <a:cxn ang="0">
                  <a:pos x="151" y="44"/>
                </a:cxn>
                <a:cxn ang="0">
                  <a:pos x="107" y="0"/>
                </a:cxn>
                <a:cxn ang="0">
                  <a:pos x="0" y="106"/>
                </a:cxn>
              </a:cxnLst>
              <a:rect l="0" t="0" r="r" b="b"/>
              <a:pathLst>
                <a:path w="151" h="150">
                  <a:moveTo>
                    <a:pt x="0" y="106"/>
                  </a:moveTo>
                  <a:lnTo>
                    <a:pt x="44" y="150"/>
                  </a:lnTo>
                  <a:lnTo>
                    <a:pt x="151" y="44"/>
                  </a:lnTo>
                  <a:lnTo>
                    <a:pt x="107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8" name="Freeform 242"/>
            <p:cNvSpPr>
              <a:spLocks/>
            </p:cNvSpPr>
            <p:nvPr/>
          </p:nvSpPr>
          <p:spPr bwMode="auto">
            <a:xfrm>
              <a:off x="4922838" y="4975225"/>
              <a:ext cx="222250" cy="2413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43" y="152"/>
                </a:cxn>
                <a:cxn ang="0">
                  <a:pos x="152" y="43"/>
                </a:cxn>
                <a:cxn ang="0">
                  <a:pos x="109" y="0"/>
                </a:cxn>
                <a:cxn ang="0">
                  <a:pos x="0" y="109"/>
                </a:cxn>
              </a:cxnLst>
              <a:rect l="0" t="0" r="r" b="b"/>
              <a:pathLst>
                <a:path w="152" h="152">
                  <a:moveTo>
                    <a:pt x="0" y="109"/>
                  </a:moveTo>
                  <a:lnTo>
                    <a:pt x="43" y="152"/>
                  </a:lnTo>
                  <a:lnTo>
                    <a:pt x="152" y="43"/>
                  </a:lnTo>
                  <a:lnTo>
                    <a:pt x="109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39" name="Freeform 243"/>
            <p:cNvSpPr>
              <a:spLocks/>
            </p:cNvSpPr>
            <p:nvPr/>
          </p:nvSpPr>
          <p:spPr bwMode="auto">
            <a:xfrm>
              <a:off x="7866063" y="1866900"/>
              <a:ext cx="223838" cy="2413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43" y="152"/>
                </a:cxn>
                <a:cxn ang="0">
                  <a:pos x="152" y="43"/>
                </a:cxn>
                <a:cxn ang="0">
                  <a:pos x="109" y="0"/>
                </a:cxn>
                <a:cxn ang="0">
                  <a:pos x="0" y="109"/>
                </a:cxn>
              </a:cxnLst>
              <a:rect l="0" t="0" r="r" b="b"/>
              <a:pathLst>
                <a:path w="152" h="152">
                  <a:moveTo>
                    <a:pt x="0" y="109"/>
                  </a:moveTo>
                  <a:lnTo>
                    <a:pt x="43" y="152"/>
                  </a:lnTo>
                  <a:lnTo>
                    <a:pt x="152" y="43"/>
                  </a:lnTo>
                  <a:lnTo>
                    <a:pt x="109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0" name="Freeform 244"/>
            <p:cNvSpPr>
              <a:spLocks/>
            </p:cNvSpPr>
            <p:nvPr/>
          </p:nvSpPr>
          <p:spPr bwMode="auto">
            <a:xfrm>
              <a:off x="4886325" y="1449388"/>
              <a:ext cx="222250" cy="241300"/>
            </a:xfrm>
            <a:custGeom>
              <a:avLst/>
              <a:gdLst/>
              <a:ahLst/>
              <a:cxnLst>
                <a:cxn ang="0">
                  <a:pos x="109" y="152"/>
                </a:cxn>
                <a:cxn ang="0">
                  <a:pos x="152" y="109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09" y="152"/>
                </a:cxn>
              </a:cxnLst>
              <a:rect l="0" t="0" r="r" b="b"/>
              <a:pathLst>
                <a:path w="152" h="152">
                  <a:moveTo>
                    <a:pt x="109" y="152"/>
                  </a:moveTo>
                  <a:lnTo>
                    <a:pt x="152" y="109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09" y="152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1" name="Freeform 245"/>
            <p:cNvSpPr>
              <a:spLocks/>
            </p:cNvSpPr>
            <p:nvPr/>
          </p:nvSpPr>
          <p:spPr bwMode="auto">
            <a:xfrm>
              <a:off x="4511675" y="1863725"/>
              <a:ext cx="222250" cy="241300"/>
            </a:xfrm>
            <a:custGeom>
              <a:avLst/>
              <a:gdLst/>
              <a:ahLst/>
              <a:cxnLst>
                <a:cxn ang="0">
                  <a:pos x="109" y="152"/>
                </a:cxn>
                <a:cxn ang="0">
                  <a:pos x="152" y="109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09" y="152"/>
                </a:cxn>
              </a:cxnLst>
              <a:rect l="0" t="0" r="r" b="b"/>
              <a:pathLst>
                <a:path w="152" h="152">
                  <a:moveTo>
                    <a:pt x="109" y="152"/>
                  </a:moveTo>
                  <a:lnTo>
                    <a:pt x="152" y="109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09" y="152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2" name="Freeform 246"/>
            <p:cNvSpPr>
              <a:spLocks/>
            </p:cNvSpPr>
            <p:nvPr/>
          </p:nvSpPr>
          <p:spPr bwMode="auto">
            <a:xfrm>
              <a:off x="7450138" y="4972050"/>
              <a:ext cx="223838" cy="241300"/>
            </a:xfrm>
            <a:custGeom>
              <a:avLst/>
              <a:gdLst/>
              <a:ahLst/>
              <a:cxnLst>
                <a:cxn ang="0">
                  <a:pos x="109" y="152"/>
                </a:cxn>
                <a:cxn ang="0">
                  <a:pos x="152" y="109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09" y="152"/>
                </a:cxn>
              </a:cxnLst>
              <a:rect l="0" t="0" r="r" b="b"/>
              <a:pathLst>
                <a:path w="152" h="152">
                  <a:moveTo>
                    <a:pt x="109" y="152"/>
                  </a:moveTo>
                  <a:lnTo>
                    <a:pt x="152" y="109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09" y="152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3" name="Freeform 247"/>
            <p:cNvSpPr>
              <a:spLocks/>
            </p:cNvSpPr>
            <p:nvPr/>
          </p:nvSpPr>
          <p:spPr bwMode="auto">
            <a:xfrm>
              <a:off x="7835900" y="4573588"/>
              <a:ext cx="222250" cy="241300"/>
            </a:xfrm>
            <a:custGeom>
              <a:avLst/>
              <a:gdLst/>
              <a:ahLst/>
              <a:cxnLst>
                <a:cxn ang="0">
                  <a:pos x="109" y="152"/>
                </a:cxn>
                <a:cxn ang="0">
                  <a:pos x="152" y="109"/>
                </a:cxn>
                <a:cxn ang="0">
                  <a:pos x="43" y="0"/>
                </a:cxn>
                <a:cxn ang="0">
                  <a:pos x="0" y="43"/>
                </a:cxn>
                <a:cxn ang="0">
                  <a:pos x="109" y="152"/>
                </a:cxn>
              </a:cxnLst>
              <a:rect l="0" t="0" r="r" b="b"/>
              <a:pathLst>
                <a:path w="152" h="152">
                  <a:moveTo>
                    <a:pt x="109" y="152"/>
                  </a:moveTo>
                  <a:lnTo>
                    <a:pt x="152" y="109"/>
                  </a:lnTo>
                  <a:lnTo>
                    <a:pt x="43" y="0"/>
                  </a:lnTo>
                  <a:lnTo>
                    <a:pt x="0" y="43"/>
                  </a:lnTo>
                  <a:lnTo>
                    <a:pt x="109" y="152"/>
                  </a:lnTo>
                  <a:close/>
                </a:path>
              </a:pathLst>
            </a:custGeom>
            <a:solidFill>
              <a:srgbClr val="A2C1FE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4" name="Rectangle 248"/>
            <p:cNvSpPr>
              <a:spLocks noChangeArrowheads="1"/>
            </p:cNvSpPr>
            <p:nvPr/>
          </p:nvSpPr>
          <p:spPr bwMode="auto">
            <a:xfrm>
              <a:off x="8256588" y="2971800"/>
              <a:ext cx="225425" cy="100013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5" name="Rectangle 249"/>
            <p:cNvSpPr>
              <a:spLocks noChangeArrowheads="1"/>
            </p:cNvSpPr>
            <p:nvPr/>
          </p:nvSpPr>
          <p:spPr bwMode="auto">
            <a:xfrm>
              <a:off x="4114800" y="3548063"/>
              <a:ext cx="223838" cy="100013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6" name="Rectangle 250"/>
            <p:cNvSpPr>
              <a:spLocks noChangeArrowheads="1"/>
            </p:cNvSpPr>
            <p:nvPr/>
          </p:nvSpPr>
          <p:spPr bwMode="auto">
            <a:xfrm>
              <a:off x="4114800" y="2984500"/>
              <a:ext cx="223838" cy="100013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7" name="Rectangle 251"/>
            <p:cNvSpPr>
              <a:spLocks noChangeArrowheads="1"/>
            </p:cNvSpPr>
            <p:nvPr/>
          </p:nvSpPr>
          <p:spPr bwMode="auto">
            <a:xfrm>
              <a:off x="5978525" y="5411788"/>
              <a:ext cx="96838" cy="234950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48" name="Rectangle 252"/>
            <p:cNvSpPr>
              <a:spLocks noChangeArrowheads="1"/>
            </p:cNvSpPr>
            <p:nvPr/>
          </p:nvSpPr>
          <p:spPr bwMode="auto">
            <a:xfrm>
              <a:off x="6532563" y="5413375"/>
              <a:ext cx="96838" cy="234950"/>
            </a:xfrm>
            <a:prstGeom prst="rect">
              <a:avLst/>
            </a:prstGeom>
            <a:solidFill>
              <a:srgbClr val="A2C1FE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260349" name="Group 253"/>
            <p:cNvGrpSpPr>
              <a:grpSpLocks/>
            </p:cNvGrpSpPr>
            <p:nvPr/>
          </p:nvGrpSpPr>
          <p:grpSpPr bwMode="auto">
            <a:xfrm>
              <a:off x="5881688" y="779463"/>
              <a:ext cx="203200" cy="104775"/>
              <a:chOff x="1684" y="548"/>
              <a:chExt cx="139" cy="66"/>
            </a:xfrm>
          </p:grpSpPr>
          <p:sp>
            <p:nvSpPr>
              <p:cNvPr id="260350" name="Line 254"/>
              <p:cNvSpPr>
                <a:spLocks noChangeShapeType="1"/>
              </p:cNvSpPr>
              <p:nvPr/>
            </p:nvSpPr>
            <p:spPr bwMode="auto">
              <a:xfrm flipV="1">
                <a:off x="1684" y="577"/>
                <a:ext cx="74" cy="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51" name="Freeform 255"/>
              <p:cNvSpPr>
                <a:spLocks/>
              </p:cNvSpPr>
              <p:nvPr/>
            </p:nvSpPr>
            <p:spPr bwMode="auto">
              <a:xfrm>
                <a:off x="1721" y="548"/>
                <a:ext cx="102" cy="66"/>
              </a:xfrm>
              <a:custGeom>
                <a:avLst/>
                <a:gdLst/>
                <a:ahLst/>
                <a:cxnLst>
                  <a:cxn ang="0">
                    <a:pos x="8" y="66"/>
                  </a:cxn>
                  <a:cxn ang="0">
                    <a:pos x="102" y="21"/>
                  </a:cxn>
                  <a:cxn ang="0">
                    <a:pos x="0" y="0"/>
                  </a:cxn>
                  <a:cxn ang="0">
                    <a:pos x="34" y="29"/>
                  </a:cxn>
                  <a:cxn ang="0">
                    <a:pos x="8" y="66"/>
                  </a:cxn>
                </a:cxnLst>
                <a:rect l="0" t="0" r="r" b="b"/>
                <a:pathLst>
                  <a:path w="102" h="66">
                    <a:moveTo>
                      <a:pt x="8" y="66"/>
                    </a:moveTo>
                    <a:lnTo>
                      <a:pt x="102" y="21"/>
                    </a:lnTo>
                    <a:lnTo>
                      <a:pt x="0" y="0"/>
                    </a:lnTo>
                    <a:lnTo>
                      <a:pt x="34" y="29"/>
                    </a:lnTo>
                    <a:lnTo>
                      <a:pt x="8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52" name="Group 256"/>
            <p:cNvGrpSpPr>
              <a:grpSpLocks/>
            </p:cNvGrpSpPr>
            <p:nvPr/>
          </p:nvGrpSpPr>
          <p:grpSpPr bwMode="auto">
            <a:xfrm>
              <a:off x="4773613" y="1220788"/>
              <a:ext cx="144463" cy="136525"/>
              <a:chOff x="929" y="826"/>
              <a:chExt cx="99" cy="86"/>
            </a:xfrm>
          </p:grpSpPr>
          <p:sp>
            <p:nvSpPr>
              <p:cNvPr id="260353" name="Line 257"/>
              <p:cNvSpPr>
                <a:spLocks noChangeShapeType="1"/>
              </p:cNvSpPr>
              <p:nvPr/>
            </p:nvSpPr>
            <p:spPr bwMode="auto">
              <a:xfrm flipH="1">
                <a:off x="982" y="848"/>
                <a:ext cx="34" cy="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54" name="Freeform 258"/>
              <p:cNvSpPr>
                <a:spLocks/>
              </p:cNvSpPr>
              <p:nvPr/>
            </p:nvSpPr>
            <p:spPr bwMode="auto">
              <a:xfrm>
                <a:off x="929" y="826"/>
                <a:ext cx="99" cy="86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0" y="86"/>
                  </a:cxn>
                  <a:cxn ang="0">
                    <a:pos x="99" y="54"/>
                  </a:cxn>
                  <a:cxn ang="0">
                    <a:pos x="55" y="46"/>
                  </a:cxn>
                  <a:cxn ang="0">
                    <a:pos x="60" y="0"/>
                  </a:cxn>
                </a:cxnLst>
                <a:rect l="0" t="0" r="r" b="b"/>
                <a:pathLst>
                  <a:path w="99" h="86">
                    <a:moveTo>
                      <a:pt x="60" y="0"/>
                    </a:moveTo>
                    <a:lnTo>
                      <a:pt x="0" y="86"/>
                    </a:lnTo>
                    <a:lnTo>
                      <a:pt x="99" y="54"/>
                    </a:lnTo>
                    <a:lnTo>
                      <a:pt x="55" y="46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55" name="Group 259"/>
            <p:cNvGrpSpPr>
              <a:grpSpLocks/>
            </p:cNvGrpSpPr>
            <p:nvPr/>
          </p:nvGrpSpPr>
          <p:grpSpPr bwMode="auto">
            <a:xfrm>
              <a:off x="4427538" y="1557338"/>
              <a:ext cx="128588" cy="155575"/>
              <a:chOff x="693" y="1038"/>
              <a:chExt cx="88" cy="98"/>
            </a:xfrm>
          </p:grpSpPr>
          <p:sp>
            <p:nvSpPr>
              <p:cNvPr id="260356" name="Line 260"/>
              <p:cNvSpPr>
                <a:spLocks noChangeShapeType="1"/>
              </p:cNvSpPr>
              <p:nvPr/>
            </p:nvSpPr>
            <p:spPr bwMode="auto">
              <a:xfrm flipH="1">
                <a:off x="734" y="1073"/>
                <a:ext cx="10" cy="1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57" name="Freeform 261"/>
              <p:cNvSpPr>
                <a:spLocks/>
              </p:cNvSpPr>
              <p:nvPr/>
            </p:nvSpPr>
            <p:spPr bwMode="auto">
              <a:xfrm>
                <a:off x="693" y="1038"/>
                <a:ext cx="88" cy="98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0" y="98"/>
                  </a:cxn>
                  <a:cxn ang="0">
                    <a:pos x="88" y="42"/>
                  </a:cxn>
                  <a:cxn ang="0">
                    <a:pos x="43" y="45"/>
                  </a:cxn>
                  <a:cxn ang="0">
                    <a:pos x="36" y="0"/>
                  </a:cxn>
                </a:cxnLst>
                <a:rect l="0" t="0" r="r" b="b"/>
                <a:pathLst>
                  <a:path w="88" h="98">
                    <a:moveTo>
                      <a:pt x="36" y="0"/>
                    </a:moveTo>
                    <a:lnTo>
                      <a:pt x="0" y="98"/>
                    </a:lnTo>
                    <a:lnTo>
                      <a:pt x="88" y="42"/>
                    </a:lnTo>
                    <a:lnTo>
                      <a:pt x="43" y="4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58" name="Group 262"/>
            <p:cNvGrpSpPr>
              <a:grpSpLocks/>
            </p:cNvGrpSpPr>
            <p:nvPr/>
          </p:nvGrpSpPr>
          <p:grpSpPr bwMode="auto">
            <a:xfrm>
              <a:off x="4627563" y="1360488"/>
              <a:ext cx="147638" cy="133350"/>
              <a:chOff x="830" y="914"/>
              <a:chExt cx="100" cy="84"/>
            </a:xfrm>
          </p:grpSpPr>
          <p:sp>
            <p:nvSpPr>
              <p:cNvPr id="260359" name="Line 263"/>
              <p:cNvSpPr>
                <a:spLocks noChangeShapeType="1"/>
              </p:cNvSpPr>
              <p:nvPr/>
            </p:nvSpPr>
            <p:spPr bwMode="auto">
              <a:xfrm flipV="1">
                <a:off x="863" y="950"/>
                <a:ext cx="13" cy="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60" name="Freeform 264"/>
              <p:cNvSpPr>
                <a:spLocks/>
              </p:cNvSpPr>
              <p:nvPr/>
            </p:nvSpPr>
            <p:spPr bwMode="auto">
              <a:xfrm>
                <a:off x="830" y="914"/>
                <a:ext cx="100" cy="84"/>
              </a:xfrm>
              <a:custGeom>
                <a:avLst/>
                <a:gdLst/>
                <a:ahLst/>
                <a:cxnLst>
                  <a:cxn ang="0">
                    <a:pos x="37" y="84"/>
                  </a:cxn>
                  <a:cxn ang="0">
                    <a:pos x="100" y="0"/>
                  </a:cxn>
                  <a:cxn ang="0">
                    <a:pos x="0" y="28"/>
                  </a:cxn>
                  <a:cxn ang="0">
                    <a:pos x="44" y="38"/>
                  </a:cxn>
                  <a:cxn ang="0">
                    <a:pos x="37" y="84"/>
                  </a:cxn>
                </a:cxnLst>
                <a:rect l="0" t="0" r="r" b="b"/>
                <a:pathLst>
                  <a:path w="100" h="84">
                    <a:moveTo>
                      <a:pt x="37" y="84"/>
                    </a:moveTo>
                    <a:lnTo>
                      <a:pt x="100" y="0"/>
                    </a:lnTo>
                    <a:lnTo>
                      <a:pt x="0" y="28"/>
                    </a:lnTo>
                    <a:lnTo>
                      <a:pt x="44" y="38"/>
                    </a:lnTo>
                    <a:lnTo>
                      <a:pt x="37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62" name="Group 266"/>
            <p:cNvGrpSpPr>
              <a:grpSpLocks/>
            </p:cNvGrpSpPr>
            <p:nvPr/>
          </p:nvGrpSpPr>
          <p:grpSpPr bwMode="auto">
            <a:xfrm>
              <a:off x="6229350" y="989013"/>
              <a:ext cx="138113" cy="234950"/>
              <a:chOff x="1922" y="680"/>
              <a:chExt cx="94" cy="148"/>
            </a:xfrm>
          </p:grpSpPr>
          <p:sp>
            <p:nvSpPr>
              <p:cNvPr id="260363" name="Rectangle 267"/>
              <p:cNvSpPr>
                <a:spLocks noChangeArrowheads="1"/>
              </p:cNvSpPr>
              <p:nvPr/>
            </p:nvSpPr>
            <p:spPr bwMode="auto">
              <a:xfrm>
                <a:off x="1922" y="680"/>
                <a:ext cx="30" cy="148"/>
              </a:xfrm>
              <a:prstGeom prst="rect">
                <a:avLst/>
              </a:prstGeom>
              <a:solidFill>
                <a:srgbClr val="A2C1FE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64" name="Rectangle 268"/>
              <p:cNvSpPr>
                <a:spLocks noChangeArrowheads="1"/>
              </p:cNvSpPr>
              <p:nvPr/>
            </p:nvSpPr>
            <p:spPr bwMode="auto">
              <a:xfrm>
                <a:off x="1987" y="680"/>
                <a:ext cx="29" cy="148"/>
              </a:xfrm>
              <a:prstGeom prst="rect">
                <a:avLst/>
              </a:prstGeom>
              <a:solidFill>
                <a:srgbClr val="A2C1FE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65" name="Group 269"/>
            <p:cNvGrpSpPr>
              <a:grpSpLocks/>
            </p:cNvGrpSpPr>
            <p:nvPr/>
          </p:nvGrpSpPr>
          <p:grpSpPr bwMode="auto">
            <a:xfrm>
              <a:off x="6230938" y="5413375"/>
              <a:ext cx="138113" cy="234950"/>
              <a:chOff x="1923" y="3467"/>
              <a:chExt cx="94" cy="148"/>
            </a:xfrm>
          </p:grpSpPr>
          <p:sp>
            <p:nvSpPr>
              <p:cNvPr id="260366" name="Rectangle 270"/>
              <p:cNvSpPr>
                <a:spLocks noChangeArrowheads="1"/>
              </p:cNvSpPr>
              <p:nvPr/>
            </p:nvSpPr>
            <p:spPr bwMode="auto">
              <a:xfrm>
                <a:off x="1923" y="3467"/>
                <a:ext cx="29" cy="148"/>
              </a:xfrm>
              <a:prstGeom prst="rect">
                <a:avLst/>
              </a:prstGeom>
              <a:solidFill>
                <a:srgbClr val="A2C1FE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67" name="Rectangle 271"/>
              <p:cNvSpPr>
                <a:spLocks noChangeArrowheads="1"/>
              </p:cNvSpPr>
              <p:nvPr/>
            </p:nvSpPr>
            <p:spPr bwMode="auto">
              <a:xfrm>
                <a:off x="1989" y="3467"/>
                <a:ext cx="28" cy="148"/>
              </a:xfrm>
              <a:prstGeom prst="rect">
                <a:avLst/>
              </a:prstGeom>
              <a:solidFill>
                <a:srgbClr val="A2C1FE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68" name="Group 272"/>
            <p:cNvGrpSpPr>
              <a:grpSpLocks/>
            </p:cNvGrpSpPr>
            <p:nvPr/>
          </p:nvGrpSpPr>
          <p:grpSpPr bwMode="auto">
            <a:xfrm>
              <a:off x="4722813" y="4764088"/>
              <a:ext cx="250825" cy="266700"/>
              <a:chOff x="895" y="3058"/>
              <a:chExt cx="171" cy="168"/>
            </a:xfrm>
          </p:grpSpPr>
          <p:sp>
            <p:nvSpPr>
              <p:cNvPr id="260369" name="Freeform 273"/>
              <p:cNvSpPr>
                <a:spLocks/>
              </p:cNvSpPr>
              <p:nvPr/>
            </p:nvSpPr>
            <p:spPr bwMode="auto">
              <a:xfrm>
                <a:off x="895" y="3058"/>
                <a:ext cx="123" cy="124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0" y="104"/>
                  </a:cxn>
                  <a:cxn ang="0">
                    <a:pos x="19" y="124"/>
                  </a:cxn>
                  <a:cxn ang="0">
                    <a:pos x="123" y="20"/>
                  </a:cxn>
                  <a:cxn ang="0">
                    <a:pos x="104" y="0"/>
                  </a:cxn>
                </a:cxnLst>
                <a:rect l="0" t="0" r="r" b="b"/>
                <a:pathLst>
                  <a:path w="123" h="124">
                    <a:moveTo>
                      <a:pt x="104" y="0"/>
                    </a:moveTo>
                    <a:lnTo>
                      <a:pt x="0" y="104"/>
                    </a:lnTo>
                    <a:lnTo>
                      <a:pt x="19" y="124"/>
                    </a:lnTo>
                    <a:lnTo>
                      <a:pt x="123" y="20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70" name="Freeform 274"/>
              <p:cNvSpPr>
                <a:spLocks/>
              </p:cNvSpPr>
              <p:nvPr/>
            </p:nvSpPr>
            <p:spPr bwMode="auto">
              <a:xfrm>
                <a:off x="941" y="3101"/>
                <a:ext cx="125" cy="125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0" y="104"/>
                  </a:cxn>
                  <a:cxn ang="0">
                    <a:pos x="21" y="125"/>
                  </a:cxn>
                  <a:cxn ang="0">
                    <a:pos x="125" y="21"/>
                  </a:cxn>
                  <a:cxn ang="0">
                    <a:pos x="104" y="0"/>
                  </a:cxn>
                </a:cxnLst>
                <a:rect l="0" t="0" r="r" b="b"/>
                <a:pathLst>
                  <a:path w="125" h="125">
                    <a:moveTo>
                      <a:pt x="104" y="0"/>
                    </a:moveTo>
                    <a:lnTo>
                      <a:pt x="0" y="104"/>
                    </a:lnTo>
                    <a:lnTo>
                      <a:pt x="21" y="125"/>
                    </a:lnTo>
                    <a:lnTo>
                      <a:pt x="125" y="21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71" name="Group 275"/>
            <p:cNvGrpSpPr>
              <a:grpSpLocks/>
            </p:cNvGrpSpPr>
            <p:nvPr/>
          </p:nvGrpSpPr>
          <p:grpSpPr bwMode="auto">
            <a:xfrm>
              <a:off x="7639050" y="4759325"/>
              <a:ext cx="249238" cy="265113"/>
              <a:chOff x="2884" y="3055"/>
              <a:chExt cx="170" cy="167"/>
            </a:xfrm>
          </p:grpSpPr>
          <p:sp>
            <p:nvSpPr>
              <p:cNvPr id="260372" name="Freeform 276"/>
              <p:cNvSpPr>
                <a:spLocks/>
              </p:cNvSpPr>
              <p:nvPr/>
            </p:nvSpPr>
            <p:spPr bwMode="auto">
              <a:xfrm>
                <a:off x="2884" y="3099"/>
                <a:ext cx="123" cy="123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04" y="123"/>
                  </a:cxn>
                  <a:cxn ang="0">
                    <a:pos x="123" y="104"/>
                  </a:cxn>
                  <a:cxn ang="0">
                    <a:pos x="19" y="0"/>
                  </a:cxn>
                  <a:cxn ang="0">
                    <a:pos x="0" y="19"/>
                  </a:cxn>
                </a:cxnLst>
                <a:rect l="0" t="0" r="r" b="b"/>
                <a:pathLst>
                  <a:path w="123" h="123">
                    <a:moveTo>
                      <a:pt x="0" y="19"/>
                    </a:moveTo>
                    <a:lnTo>
                      <a:pt x="104" y="123"/>
                    </a:lnTo>
                    <a:lnTo>
                      <a:pt x="123" y="104"/>
                    </a:lnTo>
                    <a:lnTo>
                      <a:pt x="19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73" name="Freeform 277"/>
              <p:cNvSpPr>
                <a:spLocks/>
              </p:cNvSpPr>
              <p:nvPr/>
            </p:nvSpPr>
            <p:spPr bwMode="auto">
              <a:xfrm>
                <a:off x="2930" y="3055"/>
                <a:ext cx="124" cy="123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04" y="123"/>
                  </a:cxn>
                  <a:cxn ang="0">
                    <a:pos x="124" y="104"/>
                  </a:cxn>
                  <a:cxn ang="0">
                    <a:pos x="20" y="0"/>
                  </a:cxn>
                  <a:cxn ang="0">
                    <a:pos x="0" y="19"/>
                  </a:cxn>
                </a:cxnLst>
                <a:rect l="0" t="0" r="r" b="b"/>
                <a:pathLst>
                  <a:path w="124" h="123">
                    <a:moveTo>
                      <a:pt x="0" y="19"/>
                    </a:moveTo>
                    <a:lnTo>
                      <a:pt x="104" y="123"/>
                    </a:lnTo>
                    <a:lnTo>
                      <a:pt x="124" y="104"/>
                    </a:lnTo>
                    <a:lnTo>
                      <a:pt x="2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74" name="Group 278"/>
            <p:cNvGrpSpPr>
              <a:grpSpLocks/>
            </p:cNvGrpSpPr>
            <p:nvPr/>
          </p:nvGrpSpPr>
          <p:grpSpPr bwMode="auto">
            <a:xfrm>
              <a:off x="4684713" y="1643063"/>
              <a:ext cx="247650" cy="265113"/>
              <a:chOff x="868" y="1092"/>
              <a:chExt cx="169" cy="167"/>
            </a:xfrm>
          </p:grpSpPr>
          <p:sp>
            <p:nvSpPr>
              <p:cNvPr id="260375" name="Freeform 279"/>
              <p:cNvSpPr>
                <a:spLocks/>
              </p:cNvSpPr>
              <p:nvPr/>
            </p:nvSpPr>
            <p:spPr bwMode="auto">
              <a:xfrm>
                <a:off x="868" y="1136"/>
                <a:ext cx="123" cy="123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04" y="123"/>
                  </a:cxn>
                  <a:cxn ang="0">
                    <a:pos x="123" y="104"/>
                  </a:cxn>
                  <a:cxn ang="0">
                    <a:pos x="19" y="0"/>
                  </a:cxn>
                  <a:cxn ang="0">
                    <a:pos x="0" y="19"/>
                  </a:cxn>
                </a:cxnLst>
                <a:rect l="0" t="0" r="r" b="b"/>
                <a:pathLst>
                  <a:path w="123" h="123">
                    <a:moveTo>
                      <a:pt x="0" y="19"/>
                    </a:moveTo>
                    <a:lnTo>
                      <a:pt x="104" y="123"/>
                    </a:lnTo>
                    <a:lnTo>
                      <a:pt x="123" y="104"/>
                    </a:lnTo>
                    <a:lnTo>
                      <a:pt x="19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76" name="Freeform 280"/>
              <p:cNvSpPr>
                <a:spLocks/>
              </p:cNvSpPr>
              <p:nvPr/>
            </p:nvSpPr>
            <p:spPr bwMode="auto">
              <a:xfrm>
                <a:off x="914" y="1092"/>
                <a:ext cx="123" cy="123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04" y="123"/>
                  </a:cxn>
                  <a:cxn ang="0">
                    <a:pos x="123" y="104"/>
                  </a:cxn>
                  <a:cxn ang="0">
                    <a:pos x="19" y="0"/>
                  </a:cxn>
                  <a:cxn ang="0">
                    <a:pos x="0" y="19"/>
                  </a:cxn>
                </a:cxnLst>
                <a:rect l="0" t="0" r="r" b="b"/>
                <a:pathLst>
                  <a:path w="123" h="123">
                    <a:moveTo>
                      <a:pt x="0" y="19"/>
                    </a:moveTo>
                    <a:lnTo>
                      <a:pt x="104" y="123"/>
                    </a:lnTo>
                    <a:lnTo>
                      <a:pt x="123" y="104"/>
                    </a:lnTo>
                    <a:lnTo>
                      <a:pt x="19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77" name="Group 281"/>
            <p:cNvGrpSpPr>
              <a:grpSpLocks/>
            </p:cNvGrpSpPr>
            <p:nvPr/>
          </p:nvGrpSpPr>
          <p:grpSpPr bwMode="auto">
            <a:xfrm>
              <a:off x="7670800" y="1646238"/>
              <a:ext cx="247650" cy="265113"/>
              <a:chOff x="2905" y="1094"/>
              <a:chExt cx="169" cy="167"/>
            </a:xfrm>
          </p:grpSpPr>
          <p:sp>
            <p:nvSpPr>
              <p:cNvPr id="260378" name="Freeform 282"/>
              <p:cNvSpPr>
                <a:spLocks/>
              </p:cNvSpPr>
              <p:nvPr/>
            </p:nvSpPr>
            <p:spPr bwMode="auto">
              <a:xfrm>
                <a:off x="2905" y="1094"/>
                <a:ext cx="123" cy="123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0" y="104"/>
                  </a:cxn>
                  <a:cxn ang="0">
                    <a:pos x="19" y="123"/>
                  </a:cxn>
                  <a:cxn ang="0">
                    <a:pos x="123" y="19"/>
                  </a:cxn>
                  <a:cxn ang="0">
                    <a:pos x="104" y="0"/>
                  </a:cxn>
                </a:cxnLst>
                <a:rect l="0" t="0" r="r" b="b"/>
                <a:pathLst>
                  <a:path w="123" h="123">
                    <a:moveTo>
                      <a:pt x="104" y="0"/>
                    </a:moveTo>
                    <a:lnTo>
                      <a:pt x="0" y="104"/>
                    </a:lnTo>
                    <a:lnTo>
                      <a:pt x="19" y="123"/>
                    </a:lnTo>
                    <a:lnTo>
                      <a:pt x="123" y="19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79" name="Freeform 283"/>
              <p:cNvSpPr>
                <a:spLocks/>
              </p:cNvSpPr>
              <p:nvPr/>
            </p:nvSpPr>
            <p:spPr bwMode="auto">
              <a:xfrm>
                <a:off x="2951" y="1138"/>
                <a:ext cx="123" cy="123"/>
              </a:xfrm>
              <a:custGeom>
                <a:avLst/>
                <a:gdLst/>
                <a:ahLst/>
                <a:cxnLst>
                  <a:cxn ang="0">
                    <a:pos x="104" y="0"/>
                  </a:cxn>
                  <a:cxn ang="0">
                    <a:pos x="0" y="104"/>
                  </a:cxn>
                  <a:cxn ang="0">
                    <a:pos x="19" y="123"/>
                  </a:cxn>
                  <a:cxn ang="0">
                    <a:pos x="123" y="19"/>
                  </a:cxn>
                  <a:cxn ang="0">
                    <a:pos x="104" y="0"/>
                  </a:cxn>
                </a:cxnLst>
                <a:rect l="0" t="0" r="r" b="b"/>
                <a:pathLst>
                  <a:path w="123" h="123">
                    <a:moveTo>
                      <a:pt x="104" y="0"/>
                    </a:moveTo>
                    <a:lnTo>
                      <a:pt x="0" y="104"/>
                    </a:lnTo>
                    <a:lnTo>
                      <a:pt x="19" y="123"/>
                    </a:lnTo>
                    <a:lnTo>
                      <a:pt x="123" y="19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A2C1FE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80" name="Group 284"/>
            <p:cNvGrpSpPr>
              <a:grpSpLocks/>
            </p:cNvGrpSpPr>
            <p:nvPr/>
          </p:nvGrpSpPr>
          <p:grpSpPr bwMode="auto">
            <a:xfrm>
              <a:off x="8250238" y="3230563"/>
              <a:ext cx="228600" cy="142875"/>
              <a:chOff x="3301" y="2092"/>
              <a:chExt cx="156" cy="90"/>
            </a:xfrm>
          </p:grpSpPr>
          <p:sp>
            <p:nvSpPr>
              <p:cNvPr id="260381" name="Rectangle 285"/>
              <p:cNvSpPr>
                <a:spLocks noChangeArrowheads="1"/>
              </p:cNvSpPr>
              <p:nvPr/>
            </p:nvSpPr>
            <p:spPr bwMode="auto">
              <a:xfrm>
                <a:off x="3301" y="2154"/>
                <a:ext cx="156" cy="28"/>
              </a:xfrm>
              <a:prstGeom prst="rect">
                <a:avLst/>
              </a:prstGeom>
              <a:solidFill>
                <a:srgbClr val="FC0128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82" name="Rectangle 286"/>
              <p:cNvSpPr>
                <a:spLocks noChangeArrowheads="1"/>
              </p:cNvSpPr>
              <p:nvPr/>
            </p:nvSpPr>
            <p:spPr bwMode="auto">
              <a:xfrm>
                <a:off x="3301" y="2092"/>
                <a:ext cx="156" cy="28"/>
              </a:xfrm>
              <a:prstGeom prst="rect">
                <a:avLst/>
              </a:prstGeom>
              <a:solidFill>
                <a:srgbClr val="FC0128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83" name="Group 287"/>
            <p:cNvGrpSpPr>
              <a:grpSpLocks/>
            </p:cNvGrpSpPr>
            <p:nvPr/>
          </p:nvGrpSpPr>
          <p:grpSpPr bwMode="auto">
            <a:xfrm>
              <a:off x="4110038" y="3241675"/>
              <a:ext cx="228600" cy="142875"/>
              <a:chOff x="476" y="2099"/>
              <a:chExt cx="156" cy="90"/>
            </a:xfrm>
          </p:grpSpPr>
          <p:sp>
            <p:nvSpPr>
              <p:cNvPr id="260384" name="Rectangle 288"/>
              <p:cNvSpPr>
                <a:spLocks noChangeArrowheads="1"/>
              </p:cNvSpPr>
              <p:nvPr/>
            </p:nvSpPr>
            <p:spPr bwMode="auto">
              <a:xfrm>
                <a:off x="476" y="2161"/>
                <a:ext cx="156" cy="28"/>
              </a:xfrm>
              <a:prstGeom prst="rect">
                <a:avLst/>
              </a:prstGeom>
              <a:solidFill>
                <a:srgbClr val="FC0128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85" name="Rectangle 289"/>
              <p:cNvSpPr>
                <a:spLocks noChangeArrowheads="1"/>
              </p:cNvSpPr>
              <p:nvPr/>
            </p:nvSpPr>
            <p:spPr bwMode="auto">
              <a:xfrm>
                <a:off x="476" y="2099"/>
                <a:ext cx="156" cy="28"/>
              </a:xfrm>
              <a:prstGeom prst="rect">
                <a:avLst/>
              </a:prstGeom>
              <a:solidFill>
                <a:srgbClr val="FC0128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0386" name="Rectangle 290"/>
            <p:cNvSpPr>
              <a:spLocks noChangeArrowheads="1"/>
            </p:cNvSpPr>
            <p:nvPr/>
          </p:nvSpPr>
          <p:spPr bwMode="auto">
            <a:xfrm>
              <a:off x="6167438" y="5553075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87" name="Rectangle 291"/>
            <p:cNvSpPr>
              <a:spLocks noChangeArrowheads="1"/>
            </p:cNvSpPr>
            <p:nvPr/>
          </p:nvSpPr>
          <p:spPr bwMode="auto">
            <a:xfrm>
              <a:off x="6248400" y="51054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388" name="Rectangle 292"/>
            <p:cNvSpPr>
              <a:spLocks noChangeArrowheads="1"/>
            </p:cNvSpPr>
            <p:nvPr/>
          </p:nvSpPr>
          <p:spPr bwMode="auto">
            <a:xfrm>
              <a:off x="6248400" y="1219200"/>
              <a:ext cx="1397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5</a:t>
              </a:r>
              <a:endParaRPr lang="en-US" b="0" dirty="0">
                <a:latin typeface="Times New Roman" pitchFamily="18" charset="0"/>
              </a:endParaRPr>
            </a:p>
          </p:txBody>
        </p:sp>
        <p:grpSp>
          <p:nvGrpSpPr>
            <p:cNvPr id="260389" name="Group 293"/>
            <p:cNvGrpSpPr>
              <a:grpSpLocks/>
            </p:cNvGrpSpPr>
            <p:nvPr/>
          </p:nvGrpSpPr>
          <p:grpSpPr bwMode="auto">
            <a:xfrm>
              <a:off x="6515100" y="781050"/>
              <a:ext cx="150813" cy="106363"/>
              <a:chOff x="2117" y="549"/>
              <a:chExt cx="102" cy="67"/>
            </a:xfrm>
          </p:grpSpPr>
          <p:sp>
            <p:nvSpPr>
              <p:cNvPr id="260390" name="Line 294"/>
              <p:cNvSpPr>
                <a:spLocks noChangeShapeType="1"/>
              </p:cNvSpPr>
              <p:nvPr/>
            </p:nvSpPr>
            <p:spPr bwMode="auto">
              <a:xfrm flipH="1" flipV="1">
                <a:off x="2182" y="579"/>
                <a:ext cx="7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91" name="Freeform 295"/>
              <p:cNvSpPr>
                <a:spLocks/>
              </p:cNvSpPr>
              <p:nvPr/>
            </p:nvSpPr>
            <p:spPr bwMode="auto">
              <a:xfrm>
                <a:off x="2117" y="549"/>
                <a:ext cx="102" cy="67"/>
              </a:xfrm>
              <a:custGeom>
                <a:avLst/>
                <a:gdLst/>
                <a:ahLst/>
                <a:cxnLst>
                  <a:cxn ang="0">
                    <a:pos x="102" y="0"/>
                  </a:cxn>
                  <a:cxn ang="0">
                    <a:pos x="0" y="22"/>
                  </a:cxn>
                  <a:cxn ang="0">
                    <a:pos x="94" y="67"/>
                  </a:cxn>
                  <a:cxn ang="0">
                    <a:pos x="68" y="30"/>
                  </a:cxn>
                  <a:cxn ang="0">
                    <a:pos x="102" y="0"/>
                  </a:cxn>
                </a:cxnLst>
                <a:rect l="0" t="0" r="r" b="b"/>
                <a:pathLst>
                  <a:path w="102" h="67">
                    <a:moveTo>
                      <a:pt x="102" y="0"/>
                    </a:moveTo>
                    <a:lnTo>
                      <a:pt x="0" y="22"/>
                    </a:lnTo>
                    <a:lnTo>
                      <a:pt x="94" y="67"/>
                    </a:lnTo>
                    <a:lnTo>
                      <a:pt x="68" y="30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392" name="Group 296"/>
            <p:cNvGrpSpPr>
              <a:grpSpLocks/>
            </p:cNvGrpSpPr>
            <p:nvPr/>
          </p:nvGrpSpPr>
          <p:grpSpPr bwMode="auto">
            <a:xfrm>
              <a:off x="7680325" y="1244600"/>
              <a:ext cx="147638" cy="133350"/>
              <a:chOff x="2912" y="841"/>
              <a:chExt cx="100" cy="84"/>
            </a:xfrm>
          </p:grpSpPr>
          <p:sp>
            <p:nvSpPr>
              <p:cNvPr id="260393" name="Line 297"/>
              <p:cNvSpPr>
                <a:spLocks noChangeShapeType="1"/>
              </p:cNvSpPr>
              <p:nvPr/>
            </p:nvSpPr>
            <p:spPr bwMode="auto">
              <a:xfrm>
                <a:off x="2940" y="874"/>
                <a:ext cx="19" cy="1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394" name="Freeform 298"/>
              <p:cNvSpPr>
                <a:spLocks/>
              </p:cNvSpPr>
              <p:nvPr/>
            </p:nvSpPr>
            <p:spPr bwMode="auto">
              <a:xfrm>
                <a:off x="2912" y="841"/>
                <a:ext cx="100" cy="84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100" y="84"/>
                  </a:cxn>
                  <a:cxn ang="0">
                    <a:pos x="38" y="0"/>
                  </a:cxn>
                  <a:cxn ang="0">
                    <a:pos x="45" y="45"/>
                  </a:cxn>
                  <a:cxn ang="0">
                    <a:pos x="0" y="54"/>
                  </a:cxn>
                </a:cxnLst>
                <a:rect l="0" t="0" r="r" b="b"/>
                <a:pathLst>
                  <a:path w="100" h="84">
                    <a:moveTo>
                      <a:pt x="0" y="54"/>
                    </a:moveTo>
                    <a:lnTo>
                      <a:pt x="100" y="84"/>
                    </a:lnTo>
                    <a:lnTo>
                      <a:pt x="38" y="0"/>
                    </a:lnTo>
                    <a:lnTo>
                      <a:pt x="45" y="45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0395" name="Rectangle 299"/>
            <p:cNvSpPr>
              <a:spLocks noChangeArrowheads="1"/>
            </p:cNvSpPr>
            <p:nvPr/>
          </p:nvSpPr>
          <p:spPr bwMode="auto">
            <a:xfrm>
              <a:off x="6032500" y="3913188"/>
              <a:ext cx="146685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96" name="Rectangle 300"/>
            <p:cNvSpPr>
              <a:spLocks noChangeArrowheads="1"/>
            </p:cNvSpPr>
            <p:nvPr/>
          </p:nvSpPr>
          <p:spPr bwMode="auto">
            <a:xfrm>
              <a:off x="5289550" y="1866900"/>
              <a:ext cx="1684338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97" name="Rectangle 301"/>
            <p:cNvSpPr>
              <a:spLocks noChangeArrowheads="1"/>
            </p:cNvSpPr>
            <p:nvPr/>
          </p:nvSpPr>
          <p:spPr bwMode="auto">
            <a:xfrm>
              <a:off x="5181600" y="2057400"/>
              <a:ext cx="229729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000" dirty="0" smtClean="0">
                  <a:solidFill>
                    <a:srgbClr val="FC0128"/>
                  </a:solidFill>
                  <a:latin typeface="Times New Roman" pitchFamily="18" charset="0"/>
                </a:rPr>
                <a:t>Main DC </a:t>
              </a:r>
              <a:r>
                <a:rPr lang="en-US" sz="2000" dirty="0">
                  <a:solidFill>
                    <a:srgbClr val="FC0128"/>
                  </a:solidFill>
                  <a:latin typeface="Times New Roman" pitchFamily="18" charset="0"/>
                </a:rPr>
                <a:t>Power feed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398" name="Rectangle 302"/>
            <p:cNvSpPr>
              <a:spLocks noChangeArrowheads="1"/>
            </p:cNvSpPr>
            <p:nvPr/>
          </p:nvSpPr>
          <p:spPr bwMode="auto">
            <a:xfrm>
              <a:off x="3894138" y="3119438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399" name="Rectangle 303"/>
            <p:cNvSpPr>
              <a:spLocks noChangeArrowheads="1"/>
            </p:cNvSpPr>
            <p:nvPr/>
          </p:nvSpPr>
          <p:spPr bwMode="auto">
            <a:xfrm>
              <a:off x="4419600" y="32004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3</a:t>
              </a:r>
              <a:endParaRPr lang="en-US" b="0" dirty="0">
                <a:latin typeface="Times New Roman" pitchFamily="18" charset="0"/>
              </a:endParaRPr>
            </a:p>
          </p:txBody>
        </p:sp>
        <p:grpSp>
          <p:nvGrpSpPr>
            <p:cNvPr id="260403" name="Group 307"/>
            <p:cNvGrpSpPr>
              <a:grpSpLocks/>
            </p:cNvGrpSpPr>
            <p:nvPr/>
          </p:nvGrpSpPr>
          <p:grpSpPr bwMode="auto">
            <a:xfrm>
              <a:off x="3956050" y="2341563"/>
              <a:ext cx="95250" cy="207963"/>
              <a:chOff x="371" y="1532"/>
              <a:chExt cx="65" cy="131"/>
            </a:xfrm>
          </p:grpSpPr>
          <p:sp>
            <p:nvSpPr>
              <p:cNvPr id="260404" name="Line 308"/>
              <p:cNvSpPr>
                <a:spLocks noChangeShapeType="1"/>
              </p:cNvSpPr>
              <p:nvPr/>
            </p:nvSpPr>
            <p:spPr bwMode="auto">
              <a:xfrm flipV="1">
                <a:off x="388" y="1594"/>
                <a:ext cx="25" cy="6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05" name="Freeform 309"/>
              <p:cNvSpPr>
                <a:spLocks/>
              </p:cNvSpPr>
              <p:nvPr/>
            </p:nvSpPr>
            <p:spPr bwMode="auto">
              <a:xfrm>
                <a:off x="371" y="1532"/>
                <a:ext cx="65" cy="105"/>
              </a:xfrm>
              <a:custGeom>
                <a:avLst/>
                <a:gdLst/>
                <a:ahLst/>
                <a:cxnLst>
                  <a:cxn ang="0">
                    <a:pos x="64" y="105"/>
                  </a:cxn>
                  <a:cxn ang="0">
                    <a:pos x="65" y="0"/>
                  </a:cxn>
                  <a:cxn ang="0">
                    <a:pos x="0" y="82"/>
                  </a:cxn>
                  <a:cxn ang="0">
                    <a:pos x="42" y="64"/>
                  </a:cxn>
                  <a:cxn ang="0">
                    <a:pos x="64" y="105"/>
                  </a:cxn>
                </a:cxnLst>
                <a:rect l="0" t="0" r="r" b="b"/>
                <a:pathLst>
                  <a:path w="65" h="105">
                    <a:moveTo>
                      <a:pt x="64" y="105"/>
                    </a:moveTo>
                    <a:lnTo>
                      <a:pt x="65" y="0"/>
                    </a:lnTo>
                    <a:lnTo>
                      <a:pt x="0" y="82"/>
                    </a:lnTo>
                    <a:lnTo>
                      <a:pt x="42" y="64"/>
                    </a:lnTo>
                    <a:lnTo>
                      <a:pt x="64" y="10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0412" name="Rectangle 316"/>
            <p:cNvSpPr>
              <a:spLocks noChangeArrowheads="1"/>
            </p:cNvSpPr>
            <p:nvPr/>
          </p:nvSpPr>
          <p:spPr bwMode="auto">
            <a:xfrm rot="16200000">
              <a:off x="3414713" y="3178175"/>
              <a:ext cx="6096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000000"/>
                  </a:solidFill>
                  <a:latin typeface="Times New Roman" pitchFamily="18" charset="0"/>
                </a:rPr>
                <a:t>Octant</a:t>
              </a:r>
              <a:endParaRPr lang="en-US" b="0">
                <a:latin typeface="Times New Roman" pitchFamily="18" charset="0"/>
              </a:endParaRPr>
            </a:p>
          </p:txBody>
        </p:sp>
        <p:grpSp>
          <p:nvGrpSpPr>
            <p:cNvPr id="260413" name="Group 317"/>
            <p:cNvGrpSpPr>
              <a:grpSpLocks/>
            </p:cNvGrpSpPr>
            <p:nvPr/>
          </p:nvGrpSpPr>
          <p:grpSpPr bwMode="auto">
            <a:xfrm>
              <a:off x="4389438" y="2986088"/>
              <a:ext cx="590550" cy="106363"/>
              <a:chOff x="661" y="2016"/>
              <a:chExt cx="403" cy="67"/>
            </a:xfrm>
          </p:grpSpPr>
          <p:sp>
            <p:nvSpPr>
              <p:cNvPr id="260414" name="Rectangle 318"/>
              <p:cNvSpPr>
                <a:spLocks noChangeArrowheads="1"/>
              </p:cNvSpPr>
              <p:nvPr/>
            </p:nvSpPr>
            <p:spPr bwMode="auto">
              <a:xfrm>
                <a:off x="727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15" name="Rectangle 319"/>
              <p:cNvSpPr>
                <a:spLocks noChangeArrowheads="1"/>
              </p:cNvSpPr>
              <p:nvPr/>
            </p:nvSpPr>
            <p:spPr bwMode="auto">
              <a:xfrm>
                <a:off x="783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16" name="Rectangle 320"/>
              <p:cNvSpPr>
                <a:spLocks noChangeArrowheads="1"/>
              </p:cNvSpPr>
              <p:nvPr/>
            </p:nvSpPr>
            <p:spPr bwMode="auto">
              <a:xfrm>
                <a:off x="839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17" name="Rectangle 321"/>
              <p:cNvSpPr>
                <a:spLocks noChangeArrowheads="1"/>
              </p:cNvSpPr>
              <p:nvPr/>
            </p:nvSpPr>
            <p:spPr bwMode="auto">
              <a:xfrm>
                <a:off x="895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18" name="Rectangle 322"/>
              <p:cNvSpPr>
                <a:spLocks noChangeArrowheads="1"/>
              </p:cNvSpPr>
              <p:nvPr/>
            </p:nvSpPr>
            <p:spPr bwMode="auto">
              <a:xfrm>
                <a:off x="951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19" name="Rectangle 323"/>
              <p:cNvSpPr>
                <a:spLocks noChangeArrowheads="1"/>
              </p:cNvSpPr>
              <p:nvPr/>
            </p:nvSpPr>
            <p:spPr bwMode="auto">
              <a:xfrm>
                <a:off x="1007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0" name="Rectangle 324"/>
              <p:cNvSpPr>
                <a:spLocks noChangeArrowheads="1"/>
              </p:cNvSpPr>
              <p:nvPr/>
            </p:nvSpPr>
            <p:spPr bwMode="auto">
              <a:xfrm>
                <a:off x="1063" y="2046"/>
                <a:ext cx="1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1" name="Freeform 325"/>
              <p:cNvSpPr>
                <a:spLocks/>
              </p:cNvSpPr>
              <p:nvPr/>
            </p:nvSpPr>
            <p:spPr bwMode="auto">
              <a:xfrm>
                <a:off x="661" y="2016"/>
                <a:ext cx="99" cy="67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0" y="34"/>
                  </a:cxn>
                  <a:cxn ang="0">
                    <a:pos x="99" y="67"/>
                  </a:cxn>
                  <a:cxn ang="0">
                    <a:pos x="68" y="34"/>
                  </a:cxn>
                  <a:cxn ang="0">
                    <a:pos x="99" y="0"/>
                  </a:cxn>
                </a:cxnLst>
                <a:rect l="0" t="0" r="r" b="b"/>
                <a:pathLst>
                  <a:path w="99" h="67">
                    <a:moveTo>
                      <a:pt x="99" y="0"/>
                    </a:moveTo>
                    <a:lnTo>
                      <a:pt x="0" y="34"/>
                    </a:lnTo>
                    <a:lnTo>
                      <a:pt x="99" y="67"/>
                    </a:lnTo>
                    <a:lnTo>
                      <a:pt x="68" y="34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22" name="Group 326"/>
            <p:cNvGrpSpPr>
              <a:grpSpLocks/>
            </p:cNvGrpSpPr>
            <p:nvPr/>
          </p:nvGrpSpPr>
          <p:grpSpPr bwMode="auto">
            <a:xfrm>
              <a:off x="4379913" y="3538538"/>
              <a:ext cx="590550" cy="106363"/>
              <a:chOff x="661" y="2208"/>
              <a:chExt cx="403" cy="67"/>
            </a:xfrm>
          </p:grpSpPr>
          <p:sp>
            <p:nvSpPr>
              <p:cNvPr id="260423" name="Rectangle 327"/>
              <p:cNvSpPr>
                <a:spLocks noChangeArrowheads="1"/>
              </p:cNvSpPr>
              <p:nvPr/>
            </p:nvSpPr>
            <p:spPr bwMode="auto">
              <a:xfrm>
                <a:off x="727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4" name="Rectangle 328"/>
              <p:cNvSpPr>
                <a:spLocks noChangeArrowheads="1"/>
              </p:cNvSpPr>
              <p:nvPr/>
            </p:nvSpPr>
            <p:spPr bwMode="auto">
              <a:xfrm>
                <a:off x="783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5" name="Rectangle 329"/>
              <p:cNvSpPr>
                <a:spLocks noChangeArrowheads="1"/>
              </p:cNvSpPr>
              <p:nvPr/>
            </p:nvSpPr>
            <p:spPr bwMode="auto">
              <a:xfrm>
                <a:off x="839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6" name="Rectangle 330"/>
              <p:cNvSpPr>
                <a:spLocks noChangeArrowheads="1"/>
              </p:cNvSpPr>
              <p:nvPr/>
            </p:nvSpPr>
            <p:spPr bwMode="auto">
              <a:xfrm>
                <a:off x="895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7" name="Rectangle 331"/>
              <p:cNvSpPr>
                <a:spLocks noChangeArrowheads="1"/>
              </p:cNvSpPr>
              <p:nvPr/>
            </p:nvSpPr>
            <p:spPr bwMode="auto">
              <a:xfrm>
                <a:off x="951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8" name="Rectangle 332"/>
              <p:cNvSpPr>
                <a:spLocks noChangeArrowheads="1"/>
              </p:cNvSpPr>
              <p:nvPr/>
            </p:nvSpPr>
            <p:spPr bwMode="auto">
              <a:xfrm>
                <a:off x="1007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29" name="Rectangle 333"/>
              <p:cNvSpPr>
                <a:spLocks noChangeArrowheads="1"/>
              </p:cNvSpPr>
              <p:nvPr/>
            </p:nvSpPr>
            <p:spPr bwMode="auto">
              <a:xfrm>
                <a:off x="1063" y="2238"/>
                <a:ext cx="1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0" name="Freeform 334"/>
              <p:cNvSpPr>
                <a:spLocks/>
              </p:cNvSpPr>
              <p:nvPr/>
            </p:nvSpPr>
            <p:spPr bwMode="auto">
              <a:xfrm>
                <a:off x="661" y="2208"/>
                <a:ext cx="99" cy="67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0" y="34"/>
                  </a:cxn>
                  <a:cxn ang="0">
                    <a:pos x="99" y="67"/>
                  </a:cxn>
                  <a:cxn ang="0">
                    <a:pos x="68" y="34"/>
                  </a:cxn>
                  <a:cxn ang="0">
                    <a:pos x="99" y="0"/>
                  </a:cxn>
                </a:cxnLst>
                <a:rect l="0" t="0" r="r" b="b"/>
                <a:pathLst>
                  <a:path w="99" h="67">
                    <a:moveTo>
                      <a:pt x="99" y="0"/>
                    </a:moveTo>
                    <a:lnTo>
                      <a:pt x="0" y="34"/>
                    </a:lnTo>
                    <a:lnTo>
                      <a:pt x="99" y="67"/>
                    </a:lnTo>
                    <a:lnTo>
                      <a:pt x="68" y="34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0431" name="Rectangle 335"/>
            <p:cNvSpPr>
              <a:spLocks noChangeArrowheads="1"/>
            </p:cNvSpPr>
            <p:nvPr/>
          </p:nvSpPr>
          <p:spPr bwMode="auto">
            <a:xfrm>
              <a:off x="4595813" y="3148013"/>
              <a:ext cx="860425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432" name="Rectangle 336"/>
            <p:cNvSpPr>
              <a:spLocks noChangeArrowheads="1"/>
            </p:cNvSpPr>
            <p:nvPr/>
          </p:nvSpPr>
          <p:spPr bwMode="auto">
            <a:xfrm>
              <a:off x="4681538" y="3206750"/>
              <a:ext cx="746125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400" b="0">
                  <a:solidFill>
                    <a:srgbClr val="FC0128"/>
                  </a:solidFill>
                  <a:latin typeface="Times New Roman" pitchFamily="18" charset="0"/>
                </a:rPr>
                <a:t>DC Power</a:t>
              </a:r>
              <a:endParaRPr lang="en-US" b="0">
                <a:latin typeface="Times New Roman" pitchFamily="18" charset="0"/>
              </a:endParaRPr>
            </a:p>
          </p:txBody>
        </p:sp>
        <p:grpSp>
          <p:nvGrpSpPr>
            <p:cNvPr id="260433" name="Group 337"/>
            <p:cNvGrpSpPr>
              <a:grpSpLocks/>
            </p:cNvGrpSpPr>
            <p:nvPr/>
          </p:nvGrpSpPr>
          <p:grpSpPr bwMode="auto">
            <a:xfrm>
              <a:off x="6521450" y="1258888"/>
              <a:ext cx="98425" cy="600075"/>
              <a:chOff x="2037" y="850"/>
              <a:chExt cx="67" cy="378"/>
            </a:xfrm>
          </p:grpSpPr>
          <p:sp>
            <p:nvSpPr>
              <p:cNvPr id="260434" name="Rectangle 338"/>
              <p:cNvSpPr>
                <a:spLocks noChangeArrowheads="1"/>
              </p:cNvSpPr>
              <p:nvPr/>
            </p:nvSpPr>
            <p:spPr bwMode="auto">
              <a:xfrm>
                <a:off x="2066" y="91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5" name="Rectangle 339"/>
              <p:cNvSpPr>
                <a:spLocks noChangeArrowheads="1"/>
              </p:cNvSpPr>
              <p:nvPr/>
            </p:nvSpPr>
            <p:spPr bwMode="auto">
              <a:xfrm>
                <a:off x="2066" y="972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6" name="Rectangle 340"/>
              <p:cNvSpPr>
                <a:spLocks noChangeArrowheads="1"/>
              </p:cNvSpPr>
              <p:nvPr/>
            </p:nvSpPr>
            <p:spPr bwMode="auto">
              <a:xfrm>
                <a:off x="2066" y="1028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7" name="Rectangle 341"/>
              <p:cNvSpPr>
                <a:spLocks noChangeArrowheads="1"/>
              </p:cNvSpPr>
              <p:nvPr/>
            </p:nvSpPr>
            <p:spPr bwMode="auto">
              <a:xfrm>
                <a:off x="2066" y="108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8" name="Rectangle 342"/>
              <p:cNvSpPr>
                <a:spLocks noChangeArrowheads="1"/>
              </p:cNvSpPr>
              <p:nvPr/>
            </p:nvSpPr>
            <p:spPr bwMode="auto">
              <a:xfrm>
                <a:off x="2066" y="1140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39" name="Rectangle 343"/>
              <p:cNvSpPr>
                <a:spLocks noChangeArrowheads="1"/>
              </p:cNvSpPr>
              <p:nvPr/>
            </p:nvSpPr>
            <p:spPr bwMode="auto">
              <a:xfrm>
                <a:off x="2066" y="119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0" name="Freeform 344"/>
              <p:cNvSpPr>
                <a:spLocks/>
              </p:cNvSpPr>
              <p:nvPr/>
            </p:nvSpPr>
            <p:spPr bwMode="auto">
              <a:xfrm>
                <a:off x="2037" y="850"/>
                <a:ext cx="67" cy="99"/>
              </a:xfrm>
              <a:custGeom>
                <a:avLst/>
                <a:gdLst/>
                <a:ahLst/>
                <a:cxnLst>
                  <a:cxn ang="0">
                    <a:pos x="67" y="99"/>
                  </a:cxn>
                  <a:cxn ang="0">
                    <a:pos x="33" y="0"/>
                  </a:cxn>
                  <a:cxn ang="0">
                    <a:pos x="0" y="99"/>
                  </a:cxn>
                  <a:cxn ang="0">
                    <a:pos x="33" y="68"/>
                  </a:cxn>
                  <a:cxn ang="0">
                    <a:pos x="67" y="99"/>
                  </a:cxn>
                </a:cxnLst>
                <a:rect l="0" t="0" r="r" b="b"/>
                <a:pathLst>
                  <a:path w="67" h="99">
                    <a:moveTo>
                      <a:pt x="67" y="99"/>
                    </a:moveTo>
                    <a:lnTo>
                      <a:pt x="33" y="0"/>
                    </a:lnTo>
                    <a:lnTo>
                      <a:pt x="0" y="99"/>
                    </a:lnTo>
                    <a:lnTo>
                      <a:pt x="33" y="68"/>
                    </a:lnTo>
                    <a:lnTo>
                      <a:pt x="67" y="99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41" name="Group 345"/>
            <p:cNvGrpSpPr>
              <a:grpSpLocks/>
            </p:cNvGrpSpPr>
            <p:nvPr/>
          </p:nvGrpSpPr>
          <p:grpSpPr bwMode="auto">
            <a:xfrm>
              <a:off x="5988050" y="1249363"/>
              <a:ext cx="98425" cy="600075"/>
              <a:chOff x="1835" y="850"/>
              <a:chExt cx="67" cy="378"/>
            </a:xfrm>
          </p:grpSpPr>
          <p:sp>
            <p:nvSpPr>
              <p:cNvPr id="260442" name="Rectangle 346"/>
              <p:cNvSpPr>
                <a:spLocks noChangeArrowheads="1"/>
              </p:cNvSpPr>
              <p:nvPr/>
            </p:nvSpPr>
            <p:spPr bwMode="auto">
              <a:xfrm>
                <a:off x="1864" y="91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3" name="Rectangle 347"/>
              <p:cNvSpPr>
                <a:spLocks noChangeArrowheads="1"/>
              </p:cNvSpPr>
              <p:nvPr/>
            </p:nvSpPr>
            <p:spPr bwMode="auto">
              <a:xfrm>
                <a:off x="1864" y="972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4" name="Rectangle 348"/>
              <p:cNvSpPr>
                <a:spLocks noChangeArrowheads="1"/>
              </p:cNvSpPr>
              <p:nvPr/>
            </p:nvSpPr>
            <p:spPr bwMode="auto">
              <a:xfrm>
                <a:off x="1864" y="1028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5" name="Rectangle 349"/>
              <p:cNvSpPr>
                <a:spLocks noChangeArrowheads="1"/>
              </p:cNvSpPr>
              <p:nvPr/>
            </p:nvSpPr>
            <p:spPr bwMode="auto">
              <a:xfrm>
                <a:off x="1864" y="108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6" name="Rectangle 350"/>
              <p:cNvSpPr>
                <a:spLocks noChangeArrowheads="1"/>
              </p:cNvSpPr>
              <p:nvPr/>
            </p:nvSpPr>
            <p:spPr bwMode="auto">
              <a:xfrm>
                <a:off x="1864" y="1140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7" name="Rectangle 351"/>
              <p:cNvSpPr>
                <a:spLocks noChangeArrowheads="1"/>
              </p:cNvSpPr>
              <p:nvPr/>
            </p:nvSpPr>
            <p:spPr bwMode="auto">
              <a:xfrm>
                <a:off x="1864" y="119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48" name="Freeform 352"/>
              <p:cNvSpPr>
                <a:spLocks/>
              </p:cNvSpPr>
              <p:nvPr/>
            </p:nvSpPr>
            <p:spPr bwMode="auto">
              <a:xfrm>
                <a:off x="1835" y="850"/>
                <a:ext cx="67" cy="99"/>
              </a:xfrm>
              <a:custGeom>
                <a:avLst/>
                <a:gdLst/>
                <a:ahLst/>
                <a:cxnLst>
                  <a:cxn ang="0">
                    <a:pos x="67" y="99"/>
                  </a:cxn>
                  <a:cxn ang="0">
                    <a:pos x="33" y="0"/>
                  </a:cxn>
                  <a:cxn ang="0">
                    <a:pos x="0" y="99"/>
                  </a:cxn>
                  <a:cxn ang="0">
                    <a:pos x="33" y="68"/>
                  </a:cxn>
                  <a:cxn ang="0">
                    <a:pos x="67" y="99"/>
                  </a:cxn>
                </a:cxnLst>
                <a:rect l="0" t="0" r="r" b="b"/>
                <a:pathLst>
                  <a:path w="67" h="99">
                    <a:moveTo>
                      <a:pt x="67" y="99"/>
                    </a:moveTo>
                    <a:lnTo>
                      <a:pt x="33" y="0"/>
                    </a:lnTo>
                    <a:lnTo>
                      <a:pt x="0" y="99"/>
                    </a:lnTo>
                    <a:lnTo>
                      <a:pt x="33" y="68"/>
                    </a:lnTo>
                    <a:lnTo>
                      <a:pt x="67" y="99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49" name="Group 353"/>
            <p:cNvGrpSpPr>
              <a:grpSpLocks/>
            </p:cNvGrpSpPr>
            <p:nvPr/>
          </p:nvGrpSpPr>
          <p:grpSpPr bwMode="auto">
            <a:xfrm>
              <a:off x="7642225" y="2987675"/>
              <a:ext cx="590550" cy="106363"/>
              <a:chOff x="2874" y="2017"/>
              <a:chExt cx="403" cy="67"/>
            </a:xfrm>
          </p:grpSpPr>
          <p:sp>
            <p:nvSpPr>
              <p:cNvPr id="260450" name="Rectangle 354"/>
              <p:cNvSpPr>
                <a:spLocks noChangeArrowheads="1"/>
              </p:cNvSpPr>
              <p:nvPr/>
            </p:nvSpPr>
            <p:spPr bwMode="auto">
              <a:xfrm>
                <a:off x="3179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1" name="Rectangle 355"/>
              <p:cNvSpPr>
                <a:spLocks noChangeArrowheads="1"/>
              </p:cNvSpPr>
              <p:nvPr/>
            </p:nvSpPr>
            <p:spPr bwMode="auto">
              <a:xfrm>
                <a:off x="3123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2" name="Rectangle 356"/>
              <p:cNvSpPr>
                <a:spLocks noChangeArrowheads="1"/>
              </p:cNvSpPr>
              <p:nvPr/>
            </p:nvSpPr>
            <p:spPr bwMode="auto">
              <a:xfrm>
                <a:off x="3067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3" name="Rectangle 357"/>
              <p:cNvSpPr>
                <a:spLocks noChangeArrowheads="1"/>
              </p:cNvSpPr>
              <p:nvPr/>
            </p:nvSpPr>
            <p:spPr bwMode="auto">
              <a:xfrm>
                <a:off x="3011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4" name="Rectangle 358"/>
              <p:cNvSpPr>
                <a:spLocks noChangeArrowheads="1"/>
              </p:cNvSpPr>
              <p:nvPr/>
            </p:nvSpPr>
            <p:spPr bwMode="auto">
              <a:xfrm>
                <a:off x="2955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5" name="Rectangle 359"/>
              <p:cNvSpPr>
                <a:spLocks noChangeArrowheads="1"/>
              </p:cNvSpPr>
              <p:nvPr/>
            </p:nvSpPr>
            <p:spPr bwMode="auto">
              <a:xfrm>
                <a:off x="2899" y="2046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6" name="Rectangle 360"/>
              <p:cNvSpPr>
                <a:spLocks noChangeArrowheads="1"/>
              </p:cNvSpPr>
              <p:nvPr/>
            </p:nvSpPr>
            <p:spPr bwMode="auto">
              <a:xfrm>
                <a:off x="2874" y="2046"/>
                <a:ext cx="1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57" name="Freeform 361"/>
              <p:cNvSpPr>
                <a:spLocks/>
              </p:cNvSpPr>
              <p:nvPr/>
            </p:nvSpPr>
            <p:spPr bwMode="auto">
              <a:xfrm>
                <a:off x="3178" y="2017"/>
                <a:ext cx="99" cy="67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99" y="33"/>
                  </a:cxn>
                  <a:cxn ang="0">
                    <a:pos x="0" y="0"/>
                  </a:cxn>
                  <a:cxn ang="0">
                    <a:pos x="31" y="33"/>
                  </a:cxn>
                  <a:cxn ang="0">
                    <a:pos x="0" y="67"/>
                  </a:cxn>
                </a:cxnLst>
                <a:rect l="0" t="0" r="r" b="b"/>
                <a:pathLst>
                  <a:path w="99" h="67">
                    <a:moveTo>
                      <a:pt x="0" y="67"/>
                    </a:moveTo>
                    <a:lnTo>
                      <a:pt x="99" y="33"/>
                    </a:lnTo>
                    <a:lnTo>
                      <a:pt x="0" y="0"/>
                    </a:lnTo>
                    <a:lnTo>
                      <a:pt x="31" y="33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58" name="Group 362"/>
            <p:cNvGrpSpPr>
              <a:grpSpLocks/>
            </p:cNvGrpSpPr>
            <p:nvPr/>
          </p:nvGrpSpPr>
          <p:grpSpPr bwMode="auto">
            <a:xfrm>
              <a:off x="7642225" y="3530600"/>
              <a:ext cx="590550" cy="106363"/>
              <a:chOff x="2874" y="2209"/>
              <a:chExt cx="403" cy="67"/>
            </a:xfrm>
          </p:grpSpPr>
          <p:sp>
            <p:nvSpPr>
              <p:cNvPr id="260459" name="Rectangle 363"/>
              <p:cNvSpPr>
                <a:spLocks noChangeArrowheads="1"/>
              </p:cNvSpPr>
              <p:nvPr/>
            </p:nvSpPr>
            <p:spPr bwMode="auto">
              <a:xfrm>
                <a:off x="3179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0" name="Rectangle 364"/>
              <p:cNvSpPr>
                <a:spLocks noChangeArrowheads="1"/>
              </p:cNvSpPr>
              <p:nvPr/>
            </p:nvSpPr>
            <p:spPr bwMode="auto">
              <a:xfrm>
                <a:off x="3123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1" name="Rectangle 365"/>
              <p:cNvSpPr>
                <a:spLocks noChangeArrowheads="1"/>
              </p:cNvSpPr>
              <p:nvPr/>
            </p:nvSpPr>
            <p:spPr bwMode="auto">
              <a:xfrm>
                <a:off x="3067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2" name="Rectangle 366"/>
              <p:cNvSpPr>
                <a:spLocks noChangeArrowheads="1"/>
              </p:cNvSpPr>
              <p:nvPr/>
            </p:nvSpPr>
            <p:spPr bwMode="auto">
              <a:xfrm>
                <a:off x="3011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3" name="Rectangle 367"/>
              <p:cNvSpPr>
                <a:spLocks noChangeArrowheads="1"/>
              </p:cNvSpPr>
              <p:nvPr/>
            </p:nvSpPr>
            <p:spPr bwMode="auto">
              <a:xfrm>
                <a:off x="2955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4" name="Rectangle 368"/>
              <p:cNvSpPr>
                <a:spLocks noChangeArrowheads="1"/>
              </p:cNvSpPr>
              <p:nvPr/>
            </p:nvSpPr>
            <p:spPr bwMode="auto">
              <a:xfrm>
                <a:off x="2899" y="2238"/>
                <a:ext cx="32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5" name="Rectangle 369"/>
              <p:cNvSpPr>
                <a:spLocks noChangeArrowheads="1"/>
              </p:cNvSpPr>
              <p:nvPr/>
            </p:nvSpPr>
            <p:spPr bwMode="auto">
              <a:xfrm>
                <a:off x="2874" y="2238"/>
                <a:ext cx="1" cy="8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6" name="Freeform 370"/>
              <p:cNvSpPr>
                <a:spLocks/>
              </p:cNvSpPr>
              <p:nvPr/>
            </p:nvSpPr>
            <p:spPr bwMode="auto">
              <a:xfrm>
                <a:off x="3178" y="2209"/>
                <a:ext cx="99" cy="67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99" y="33"/>
                  </a:cxn>
                  <a:cxn ang="0">
                    <a:pos x="0" y="0"/>
                  </a:cxn>
                  <a:cxn ang="0">
                    <a:pos x="31" y="33"/>
                  </a:cxn>
                  <a:cxn ang="0">
                    <a:pos x="0" y="67"/>
                  </a:cxn>
                </a:cxnLst>
                <a:rect l="0" t="0" r="r" b="b"/>
                <a:pathLst>
                  <a:path w="99" h="67">
                    <a:moveTo>
                      <a:pt x="0" y="67"/>
                    </a:moveTo>
                    <a:lnTo>
                      <a:pt x="99" y="33"/>
                    </a:lnTo>
                    <a:lnTo>
                      <a:pt x="0" y="0"/>
                    </a:lnTo>
                    <a:lnTo>
                      <a:pt x="31" y="33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67" name="Group 371"/>
            <p:cNvGrpSpPr>
              <a:grpSpLocks/>
            </p:cNvGrpSpPr>
            <p:nvPr/>
          </p:nvGrpSpPr>
          <p:grpSpPr bwMode="auto">
            <a:xfrm>
              <a:off x="6021388" y="4783138"/>
              <a:ext cx="98425" cy="600075"/>
              <a:chOff x="1834" y="3064"/>
              <a:chExt cx="67" cy="378"/>
            </a:xfrm>
          </p:grpSpPr>
          <p:sp>
            <p:nvSpPr>
              <p:cNvPr id="260468" name="Rectangle 372"/>
              <p:cNvSpPr>
                <a:spLocks noChangeArrowheads="1"/>
              </p:cNvSpPr>
              <p:nvPr/>
            </p:nvSpPr>
            <p:spPr bwMode="auto">
              <a:xfrm>
                <a:off x="1864" y="334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69" name="Rectangle 373"/>
              <p:cNvSpPr>
                <a:spLocks noChangeArrowheads="1"/>
              </p:cNvSpPr>
              <p:nvPr/>
            </p:nvSpPr>
            <p:spPr bwMode="auto">
              <a:xfrm>
                <a:off x="1864" y="3288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0" name="Rectangle 374"/>
              <p:cNvSpPr>
                <a:spLocks noChangeArrowheads="1"/>
              </p:cNvSpPr>
              <p:nvPr/>
            </p:nvSpPr>
            <p:spPr bwMode="auto">
              <a:xfrm>
                <a:off x="1864" y="3232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1" name="Rectangle 375"/>
              <p:cNvSpPr>
                <a:spLocks noChangeArrowheads="1"/>
              </p:cNvSpPr>
              <p:nvPr/>
            </p:nvSpPr>
            <p:spPr bwMode="auto">
              <a:xfrm>
                <a:off x="1864" y="317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2" name="Rectangle 376"/>
              <p:cNvSpPr>
                <a:spLocks noChangeArrowheads="1"/>
              </p:cNvSpPr>
              <p:nvPr/>
            </p:nvSpPr>
            <p:spPr bwMode="auto">
              <a:xfrm>
                <a:off x="1864" y="3120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3" name="Rectangle 377"/>
              <p:cNvSpPr>
                <a:spLocks noChangeArrowheads="1"/>
              </p:cNvSpPr>
              <p:nvPr/>
            </p:nvSpPr>
            <p:spPr bwMode="auto">
              <a:xfrm>
                <a:off x="1864" y="306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4" name="Freeform 378"/>
              <p:cNvSpPr>
                <a:spLocks/>
              </p:cNvSpPr>
              <p:nvPr/>
            </p:nvSpPr>
            <p:spPr bwMode="auto">
              <a:xfrm>
                <a:off x="1834" y="3343"/>
                <a:ext cx="67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99"/>
                  </a:cxn>
                  <a:cxn ang="0">
                    <a:pos x="67" y="0"/>
                  </a:cxn>
                  <a:cxn ang="0">
                    <a:pos x="34" y="31"/>
                  </a:cxn>
                  <a:cxn ang="0">
                    <a:pos x="0" y="0"/>
                  </a:cxn>
                </a:cxnLst>
                <a:rect l="0" t="0" r="r" b="b"/>
                <a:pathLst>
                  <a:path w="67" h="99">
                    <a:moveTo>
                      <a:pt x="0" y="0"/>
                    </a:moveTo>
                    <a:lnTo>
                      <a:pt x="34" y="99"/>
                    </a:lnTo>
                    <a:lnTo>
                      <a:pt x="67" y="0"/>
                    </a:lnTo>
                    <a:lnTo>
                      <a:pt x="34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75" name="Group 379"/>
            <p:cNvGrpSpPr>
              <a:grpSpLocks/>
            </p:cNvGrpSpPr>
            <p:nvPr/>
          </p:nvGrpSpPr>
          <p:grpSpPr bwMode="auto">
            <a:xfrm>
              <a:off x="6537325" y="4773613"/>
              <a:ext cx="98425" cy="600075"/>
              <a:chOff x="2036" y="3064"/>
              <a:chExt cx="67" cy="378"/>
            </a:xfrm>
          </p:grpSpPr>
          <p:sp>
            <p:nvSpPr>
              <p:cNvPr id="260476" name="Rectangle 380"/>
              <p:cNvSpPr>
                <a:spLocks noChangeArrowheads="1"/>
              </p:cNvSpPr>
              <p:nvPr/>
            </p:nvSpPr>
            <p:spPr bwMode="auto">
              <a:xfrm>
                <a:off x="2066" y="334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7" name="Rectangle 381"/>
              <p:cNvSpPr>
                <a:spLocks noChangeArrowheads="1"/>
              </p:cNvSpPr>
              <p:nvPr/>
            </p:nvSpPr>
            <p:spPr bwMode="auto">
              <a:xfrm>
                <a:off x="2066" y="3288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8" name="Rectangle 382"/>
              <p:cNvSpPr>
                <a:spLocks noChangeArrowheads="1"/>
              </p:cNvSpPr>
              <p:nvPr/>
            </p:nvSpPr>
            <p:spPr bwMode="auto">
              <a:xfrm>
                <a:off x="2066" y="3232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79" name="Rectangle 383"/>
              <p:cNvSpPr>
                <a:spLocks noChangeArrowheads="1"/>
              </p:cNvSpPr>
              <p:nvPr/>
            </p:nvSpPr>
            <p:spPr bwMode="auto">
              <a:xfrm>
                <a:off x="2066" y="3176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80" name="Rectangle 384"/>
              <p:cNvSpPr>
                <a:spLocks noChangeArrowheads="1"/>
              </p:cNvSpPr>
              <p:nvPr/>
            </p:nvSpPr>
            <p:spPr bwMode="auto">
              <a:xfrm>
                <a:off x="2066" y="3120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81" name="Rectangle 385"/>
              <p:cNvSpPr>
                <a:spLocks noChangeArrowheads="1"/>
              </p:cNvSpPr>
              <p:nvPr/>
            </p:nvSpPr>
            <p:spPr bwMode="auto">
              <a:xfrm>
                <a:off x="2066" y="3064"/>
                <a:ext cx="8" cy="3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82" name="Freeform 386"/>
              <p:cNvSpPr>
                <a:spLocks/>
              </p:cNvSpPr>
              <p:nvPr/>
            </p:nvSpPr>
            <p:spPr bwMode="auto">
              <a:xfrm>
                <a:off x="2036" y="3343"/>
                <a:ext cx="67" cy="9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99"/>
                  </a:cxn>
                  <a:cxn ang="0">
                    <a:pos x="67" y="0"/>
                  </a:cxn>
                  <a:cxn ang="0">
                    <a:pos x="34" y="31"/>
                  </a:cxn>
                  <a:cxn ang="0">
                    <a:pos x="0" y="0"/>
                  </a:cxn>
                </a:cxnLst>
                <a:rect l="0" t="0" r="r" b="b"/>
                <a:pathLst>
                  <a:path w="67" h="99">
                    <a:moveTo>
                      <a:pt x="0" y="0"/>
                    </a:moveTo>
                    <a:lnTo>
                      <a:pt x="34" y="99"/>
                    </a:lnTo>
                    <a:lnTo>
                      <a:pt x="67" y="0"/>
                    </a:lnTo>
                    <a:lnTo>
                      <a:pt x="34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83" name="Group 387"/>
            <p:cNvGrpSpPr>
              <a:grpSpLocks/>
            </p:cNvGrpSpPr>
            <p:nvPr/>
          </p:nvGrpSpPr>
          <p:grpSpPr bwMode="auto">
            <a:xfrm>
              <a:off x="7237413" y="1662113"/>
              <a:ext cx="304800" cy="315913"/>
              <a:chOff x="2609" y="1104"/>
              <a:chExt cx="208" cy="199"/>
            </a:xfrm>
          </p:grpSpPr>
          <p:sp>
            <p:nvSpPr>
              <p:cNvPr id="260484" name="Freeform 388"/>
              <p:cNvSpPr>
                <a:spLocks/>
              </p:cNvSpPr>
              <p:nvPr/>
            </p:nvSpPr>
            <p:spPr bwMode="auto">
              <a:xfrm>
                <a:off x="2609" y="1164"/>
                <a:ext cx="144" cy="139"/>
              </a:xfrm>
              <a:custGeom>
                <a:avLst/>
                <a:gdLst/>
                <a:ahLst/>
                <a:cxnLst>
                  <a:cxn ang="0">
                    <a:pos x="144" y="13"/>
                  </a:cxn>
                  <a:cxn ang="0">
                    <a:pos x="132" y="0"/>
                  </a:cxn>
                  <a:cxn ang="0">
                    <a:pos x="0" y="126"/>
                  </a:cxn>
                  <a:cxn ang="0">
                    <a:pos x="12" y="139"/>
                  </a:cxn>
                  <a:cxn ang="0">
                    <a:pos x="144" y="13"/>
                  </a:cxn>
                </a:cxnLst>
                <a:rect l="0" t="0" r="r" b="b"/>
                <a:pathLst>
                  <a:path w="144" h="139">
                    <a:moveTo>
                      <a:pt x="144" y="13"/>
                    </a:moveTo>
                    <a:lnTo>
                      <a:pt x="132" y="0"/>
                    </a:lnTo>
                    <a:lnTo>
                      <a:pt x="0" y="126"/>
                    </a:lnTo>
                    <a:lnTo>
                      <a:pt x="12" y="139"/>
                    </a:lnTo>
                    <a:lnTo>
                      <a:pt x="144" y="13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85" name="Freeform 389"/>
              <p:cNvSpPr>
                <a:spLocks/>
              </p:cNvSpPr>
              <p:nvPr/>
            </p:nvSpPr>
            <p:spPr bwMode="auto">
              <a:xfrm>
                <a:off x="2681" y="1104"/>
                <a:ext cx="136" cy="133"/>
              </a:xfrm>
              <a:custGeom>
                <a:avLst/>
                <a:gdLst/>
                <a:ahLst/>
                <a:cxnLst>
                  <a:cxn ang="0">
                    <a:pos x="64" y="133"/>
                  </a:cxn>
                  <a:cxn ang="0">
                    <a:pos x="136" y="0"/>
                  </a:cxn>
                  <a:cxn ang="0">
                    <a:pos x="0" y="65"/>
                  </a:cxn>
                  <a:cxn ang="0">
                    <a:pos x="64" y="68"/>
                  </a:cxn>
                  <a:cxn ang="0">
                    <a:pos x="64" y="133"/>
                  </a:cxn>
                </a:cxnLst>
                <a:rect l="0" t="0" r="r" b="b"/>
                <a:pathLst>
                  <a:path w="136" h="133">
                    <a:moveTo>
                      <a:pt x="64" y="133"/>
                    </a:moveTo>
                    <a:lnTo>
                      <a:pt x="136" y="0"/>
                    </a:lnTo>
                    <a:lnTo>
                      <a:pt x="0" y="65"/>
                    </a:lnTo>
                    <a:lnTo>
                      <a:pt x="64" y="68"/>
                    </a:lnTo>
                    <a:lnTo>
                      <a:pt x="64" y="133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86" name="Group 390"/>
            <p:cNvGrpSpPr>
              <a:grpSpLocks/>
            </p:cNvGrpSpPr>
            <p:nvPr/>
          </p:nvGrpSpPr>
          <p:grpSpPr bwMode="auto">
            <a:xfrm>
              <a:off x="7596188" y="2058988"/>
              <a:ext cx="290513" cy="301625"/>
              <a:chOff x="2854" y="1354"/>
              <a:chExt cx="199" cy="190"/>
            </a:xfrm>
          </p:grpSpPr>
          <p:sp>
            <p:nvSpPr>
              <p:cNvPr id="260487" name="Freeform 391"/>
              <p:cNvSpPr>
                <a:spLocks/>
              </p:cNvSpPr>
              <p:nvPr/>
            </p:nvSpPr>
            <p:spPr bwMode="auto">
              <a:xfrm>
                <a:off x="2854" y="1414"/>
                <a:ext cx="135" cy="130"/>
              </a:xfrm>
              <a:custGeom>
                <a:avLst/>
                <a:gdLst/>
                <a:ahLst/>
                <a:cxnLst>
                  <a:cxn ang="0">
                    <a:pos x="135" y="13"/>
                  </a:cxn>
                  <a:cxn ang="0">
                    <a:pos x="123" y="0"/>
                  </a:cxn>
                  <a:cxn ang="0">
                    <a:pos x="0" y="117"/>
                  </a:cxn>
                  <a:cxn ang="0">
                    <a:pos x="12" y="130"/>
                  </a:cxn>
                  <a:cxn ang="0">
                    <a:pos x="135" y="13"/>
                  </a:cxn>
                </a:cxnLst>
                <a:rect l="0" t="0" r="r" b="b"/>
                <a:pathLst>
                  <a:path w="135" h="130">
                    <a:moveTo>
                      <a:pt x="135" y="13"/>
                    </a:moveTo>
                    <a:lnTo>
                      <a:pt x="123" y="0"/>
                    </a:lnTo>
                    <a:lnTo>
                      <a:pt x="0" y="117"/>
                    </a:lnTo>
                    <a:lnTo>
                      <a:pt x="12" y="130"/>
                    </a:lnTo>
                    <a:lnTo>
                      <a:pt x="135" y="13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88" name="Freeform 392"/>
              <p:cNvSpPr>
                <a:spLocks/>
              </p:cNvSpPr>
              <p:nvPr/>
            </p:nvSpPr>
            <p:spPr bwMode="auto">
              <a:xfrm>
                <a:off x="2917" y="1354"/>
                <a:ext cx="136" cy="133"/>
              </a:xfrm>
              <a:custGeom>
                <a:avLst/>
                <a:gdLst/>
                <a:ahLst/>
                <a:cxnLst>
                  <a:cxn ang="0">
                    <a:pos x="64" y="133"/>
                  </a:cxn>
                  <a:cxn ang="0">
                    <a:pos x="136" y="0"/>
                  </a:cxn>
                  <a:cxn ang="0">
                    <a:pos x="0" y="65"/>
                  </a:cxn>
                  <a:cxn ang="0">
                    <a:pos x="64" y="68"/>
                  </a:cxn>
                  <a:cxn ang="0">
                    <a:pos x="64" y="133"/>
                  </a:cxn>
                </a:cxnLst>
                <a:rect l="0" t="0" r="r" b="b"/>
                <a:pathLst>
                  <a:path w="136" h="133">
                    <a:moveTo>
                      <a:pt x="64" y="133"/>
                    </a:moveTo>
                    <a:lnTo>
                      <a:pt x="136" y="0"/>
                    </a:lnTo>
                    <a:lnTo>
                      <a:pt x="0" y="65"/>
                    </a:lnTo>
                    <a:lnTo>
                      <a:pt x="64" y="68"/>
                    </a:lnTo>
                    <a:lnTo>
                      <a:pt x="64" y="133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89" name="Group 393"/>
            <p:cNvGrpSpPr>
              <a:grpSpLocks/>
            </p:cNvGrpSpPr>
            <p:nvPr/>
          </p:nvGrpSpPr>
          <p:grpSpPr bwMode="auto">
            <a:xfrm>
              <a:off x="5084763" y="1665288"/>
              <a:ext cx="304800" cy="315913"/>
              <a:chOff x="1142" y="1106"/>
              <a:chExt cx="207" cy="199"/>
            </a:xfrm>
          </p:grpSpPr>
          <p:sp>
            <p:nvSpPr>
              <p:cNvPr id="260490" name="Freeform 394"/>
              <p:cNvSpPr>
                <a:spLocks/>
              </p:cNvSpPr>
              <p:nvPr/>
            </p:nvSpPr>
            <p:spPr bwMode="auto">
              <a:xfrm>
                <a:off x="1206" y="1166"/>
                <a:ext cx="143" cy="139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131" y="139"/>
                  </a:cxn>
                  <a:cxn ang="0">
                    <a:pos x="143" y="126"/>
                  </a:cxn>
                  <a:cxn ang="0">
                    <a:pos x="12" y="0"/>
                  </a:cxn>
                </a:cxnLst>
                <a:rect l="0" t="0" r="r" b="b"/>
                <a:pathLst>
                  <a:path w="143" h="139">
                    <a:moveTo>
                      <a:pt x="12" y="0"/>
                    </a:moveTo>
                    <a:lnTo>
                      <a:pt x="0" y="13"/>
                    </a:lnTo>
                    <a:lnTo>
                      <a:pt x="131" y="139"/>
                    </a:lnTo>
                    <a:lnTo>
                      <a:pt x="143" y="12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91" name="Freeform 395"/>
              <p:cNvSpPr>
                <a:spLocks/>
              </p:cNvSpPr>
              <p:nvPr/>
            </p:nvSpPr>
            <p:spPr bwMode="auto">
              <a:xfrm>
                <a:off x="1142" y="1106"/>
                <a:ext cx="137" cy="132"/>
              </a:xfrm>
              <a:custGeom>
                <a:avLst/>
                <a:gdLst/>
                <a:ahLst/>
                <a:cxnLst>
                  <a:cxn ang="0">
                    <a:pos x="137" y="65"/>
                  </a:cxn>
                  <a:cxn ang="0">
                    <a:pos x="0" y="0"/>
                  </a:cxn>
                  <a:cxn ang="0">
                    <a:pos x="73" y="132"/>
                  </a:cxn>
                  <a:cxn ang="0">
                    <a:pos x="72" y="68"/>
                  </a:cxn>
                  <a:cxn ang="0">
                    <a:pos x="137" y="65"/>
                  </a:cxn>
                </a:cxnLst>
                <a:rect l="0" t="0" r="r" b="b"/>
                <a:pathLst>
                  <a:path w="137" h="132">
                    <a:moveTo>
                      <a:pt x="137" y="65"/>
                    </a:moveTo>
                    <a:lnTo>
                      <a:pt x="0" y="0"/>
                    </a:lnTo>
                    <a:lnTo>
                      <a:pt x="73" y="132"/>
                    </a:lnTo>
                    <a:lnTo>
                      <a:pt x="72" y="68"/>
                    </a:lnTo>
                    <a:lnTo>
                      <a:pt x="137" y="65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92" name="Group 396"/>
            <p:cNvGrpSpPr>
              <a:grpSpLocks/>
            </p:cNvGrpSpPr>
            <p:nvPr/>
          </p:nvGrpSpPr>
          <p:grpSpPr bwMode="auto">
            <a:xfrm>
              <a:off x="4714875" y="2068513"/>
              <a:ext cx="292100" cy="301625"/>
              <a:chOff x="889" y="1360"/>
              <a:chExt cx="199" cy="190"/>
            </a:xfrm>
          </p:grpSpPr>
          <p:sp>
            <p:nvSpPr>
              <p:cNvPr id="260493" name="Freeform 397"/>
              <p:cNvSpPr>
                <a:spLocks/>
              </p:cNvSpPr>
              <p:nvPr/>
            </p:nvSpPr>
            <p:spPr bwMode="auto">
              <a:xfrm>
                <a:off x="953" y="1420"/>
                <a:ext cx="135" cy="13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123" y="130"/>
                  </a:cxn>
                  <a:cxn ang="0">
                    <a:pos x="135" y="117"/>
                  </a:cxn>
                  <a:cxn ang="0">
                    <a:pos x="12" y="0"/>
                  </a:cxn>
                </a:cxnLst>
                <a:rect l="0" t="0" r="r" b="b"/>
                <a:pathLst>
                  <a:path w="135" h="130">
                    <a:moveTo>
                      <a:pt x="12" y="0"/>
                    </a:moveTo>
                    <a:lnTo>
                      <a:pt x="0" y="13"/>
                    </a:lnTo>
                    <a:lnTo>
                      <a:pt x="123" y="130"/>
                    </a:lnTo>
                    <a:lnTo>
                      <a:pt x="135" y="11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94" name="Freeform 398"/>
              <p:cNvSpPr>
                <a:spLocks/>
              </p:cNvSpPr>
              <p:nvPr/>
            </p:nvSpPr>
            <p:spPr bwMode="auto">
              <a:xfrm>
                <a:off x="889" y="1360"/>
                <a:ext cx="137" cy="132"/>
              </a:xfrm>
              <a:custGeom>
                <a:avLst/>
                <a:gdLst/>
                <a:ahLst/>
                <a:cxnLst>
                  <a:cxn ang="0">
                    <a:pos x="137" y="65"/>
                  </a:cxn>
                  <a:cxn ang="0">
                    <a:pos x="0" y="0"/>
                  </a:cxn>
                  <a:cxn ang="0">
                    <a:pos x="73" y="132"/>
                  </a:cxn>
                  <a:cxn ang="0">
                    <a:pos x="72" y="68"/>
                  </a:cxn>
                  <a:cxn ang="0">
                    <a:pos x="137" y="65"/>
                  </a:cxn>
                </a:cxnLst>
                <a:rect l="0" t="0" r="r" b="b"/>
                <a:pathLst>
                  <a:path w="137" h="132">
                    <a:moveTo>
                      <a:pt x="137" y="65"/>
                    </a:moveTo>
                    <a:lnTo>
                      <a:pt x="0" y="0"/>
                    </a:lnTo>
                    <a:lnTo>
                      <a:pt x="73" y="132"/>
                    </a:lnTo>
                    <a:lnTo>
                      <a:pt x="72" y="68"/>
                    </a:lnTo>
                    <a:lnTo>
                      <a:pt x="137" y="65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95" name="Group 399"/>
            <p:cNvGrpSpPr>
              <a:grpSpLocks/>
            </p:cNvGrpSpPr>
            <p:nvPr/>
          </p:nvGrpSpPr>
          <p:grpSpPr bwMode="auto">
            <a:xfrm>
              <a:off x="7161213" y="4692650"/>
              <a:ext cx="303213" cy="314325"/>
              <a:chOff x="2557" y="3013"/>
              <a:chExt cx="207" cy="198"/>
            </a:xfrm>
          </p:grpSpPr>
          <p:sp>
            <p:nvSpPr>
              <p:cNvPr id="260496" name="Freeform 400"/>
              <p:cNvSpPr>
                <a:spLocks/>
              </p:cNvSpPr>
              <p:nvPr/>
            </p:nvSpPr>
            <p:spPr bwMode="auto">
              <a:xfrm>
                <a:off x="2557" y="3013"/>
                <a:ext cx="143" cy="139"/>
              </a:xfrm>
              <a:custGeom>
                <a:avLst/>
                <a:gdLst/>
                <a:ahLst/>
                <a:cxnLst>
                  <a:cxn ang="0">
                    <a:pos x="131" y="139"/>
                  </a:cxn>
                  <a:cxn ang="0">
                    <a:pos x="143" y="126"/>
                  </a:cxn>
                  <a:cxn ang="0">
                    <a:pos x="12" y="0"/>
                  </a:cxn>
                  <a:cxn ang="0">
                    <a:pos x="0" y="13"/>
                  </a:cxn>
                  <a:cxn ang="0">
                    <a:pos x="131" y="139"/>
                  </a:cxn>
                </a:cxnLst>
                <a:rect l="0" t="0" r="r" b="b"/>
                <a:pathLst>
                  <a:path w="143" h="139">
                    <a:moveTo>
                      <a:pt x="131" y="139"/>
                    </a:moveTo>
                    <a:lnTo>
                      <a:pt x="143" y="126"/>
                    </a:lnTo>
                    <a:lnTo>
                      <a:pt x="12" y="0"/>
                    </a:lnTo>
                    <a:lnTo>
                      <a:pt x="0" y="13"/>
                    </a:lnTo>
                    <a:lnTo>
                      <a:pt x="131" y="139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497" name="Freeform 401"/>
              <p:cNvSpPr>
                <a:spLocks/>
              </p:cNvSpPr>
              <p:nvPr/>
            </p:nvSpPr>
            <p:spPr bwMode="auto">
              <a:xfrm>
                <a:off x="2627" y="3079"/>
                <a:ext cx="137" cy="13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37" y="132"/>
                  </a:cxn>
                  <a:cxn ang="0">
                    <a:pos x="64" y="0"/>
                  </a:cxn>
                  <a:cxn ang="0">
                    <a:pos x="65" y="64"/>
                  </a:cxn>
                  <a:cxn ang="0">
                    <a:pos x="0" y="67"/>
                  </a:cxn>
                </a:cxnLst>
                <a:rect l="0" t="0" r="r" b="b"/>
                <a:pathLst>
                  <a:path w="137" h="132">
                    <a:moveTo>
                      <a:pt x="0" y="67"/>
                    </a:moveTo>
                    <a:lnTo>
                      <a:pt x="137" y="132"/>
                    </a:lnTo>
                    <a:lnTo>
                      <a:pt x="64" y="0"/>
                    </a:lnTo>
                    <a:lnTo>
                      <a:pt x="65" y="64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498" name="Group 402"/>
            <p:cNvGrpSpPr>
              <a:grpSpLocks/>
            </p:cNvGrpSpPr>
            <p:nvPr/>
          </p:nvGrpSpPr>
          <p:grpSpPr bwMode="auto">
            <a:xfrm>
              <a:off x="7554913" y="4310063"/>
              <a:ext cx="290513" cy="300038"/>
              <a:chOff x="2826" y="2772"/>
              <a:chExt cx="198" cy="189"/>
            </a:xfrm>
          </p:grpSpPr>
          <p:sp>
            <p:nvSpPr>
              <p:cNvPr id="260499" name="Freeform 403"/>
              <p:cNvSpPr>
                <a:spLocks/>
              </p:cNvSpPr>
              <p:nvPr/>
            </p:nvSpPr>
            <p:spPr bwMode="auto">
              <a:xfrm>
                <a:off x="2826" y="2772"/>
                <a:ext cx="134" cy="130"/>
              </a:xfrm>
              <a:custGeom>
                <a:avLst/>
                <a:gdLst/>
                <a:ahLst/>
                <a:cxnLst>
                  <a:cxn ang="0">
                    <a:pos x="122" y="130"/>
                  </a:cxn>
                  <a:cxn ang="0">
                    <a:pos x="134" y="117"/>
                  </a:cxn>
                  <a:cxn ang="0">
                    <a:pos x="12" y="0"/>
                  </a:cxn>
                  <a:cxn ang="0">
                    <a:pos x="0" y="13"/>
                  </a:cxn>
                  <a:cxn ang="0">
                    <a:pos x="122" y="130"/>
                  </a:cxn>
                </a:cxnLst>
                <a:rect l="0" t="0" r="r" b="b"/>
                <a:pathLst>
                  <a:path w="134" h="130">
                    <a:moveTo>
                      <a:pt x="122" y="130"/>
                    </a:moveTo>
                    <a:lnTo>
                      <a:pt x="134" y="117"/>
                    </a:lnTo>
                    <a:lnTo>
                      <a:pt x="12" y="0"/>
                    </a:lnTo>
                    <a:lnTo>
                      <a:pt x="0" y="13"/>
                    </a:lnTo>
                    <a:lnTo>
                      <a:pt x="122" y="13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500" name="Freeform 404"/>
              <p:cNvSpPr>
                <a:spLocks/>
              </p:cNvSpPr>
              <p:nvPr/>
            </p:nvSpPr>
            <p:spPr bwMode="auto">
              <a:xfrm>
                <a:off x="2887" y="2829"/>
                <a:ext cx="137" cy="13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137" y="132"/>
                  </a:cxn>
                  <a:cxn ang="0">
                    <a:pos x="64" y="0"/>
                  </a:cxn>
                  <a:cxn ang="0">
                    <a:pos x="65" y="64"/>
                  </a:cxn>
                  <a:cxn ang="0">
                    <a:pos x="0" y="67"/>
                  </a:cxn>
                </a:cxnLst>
                <a:rect l="0" t="0" r="r" b="b"/>
                <a:pathLst>
                  <a:path w="137" h="132">
                    <a:moveTo>
                      <a:pt x="0" y="67"/>
                    </a:moveTo>
                    <a:lnTo>
                      <a:pt x="137" y="132"/>
                    </a:lnTo>
                    <a:lnTo>
                      <a:pt x="64" y="0"/>
                    </a:lnTo>
                    <a:lnTo>
                      <a:pt x="65" y="64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501" name="Group 405"/>
            <p:cNvGrpSpPr>
              <a:grpSpLocks/>
            </p:cNvGrpSpPr>
            <p:nvPr/>
          </p:nvGrpSpPr>
          <p:grpSpPr bwMode="auto">
            <a:xfrm>
              <a:off x="5118100" y="4683125"/>
              <a:ext cx="303213" cy="314325"/>
              <a:chOff x="1164" y="3007"/>
              <a:chExt cx="207" cy="198"/>
            </a:xfrm>
          </p:grpSpPr>
          <p:sp>
            <p:nvSpPr>
              <p:cNvPr id="260502" name="Freeform 406"/>
              <p:cNvSpPr>
                <a:spLocks/>
              </p:cNvSpPr>
              <p:nvPr/>
            </p:nvSpPr>
            <p:spPr bwMode="auto">
              <a:xfrm>
                <a:off x="1228" y="3007"/>
                <a:ext cx="143" cy="139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12" y="139"/>
                  </a:cxn>
                  <a:cxn ang="0">
                    <a:pos x="143" y="13"/>
                  </a:cxn>
                  <a:cxn ang="0">
                    <a:pos x="131" y="0"/>
                  </a:cxn>
                  <a:cxn ang="0">
                    <a:pos x="0" y="126"/>
                  </a:cxn>
                </a:cxnLst>
                <a:rect l="0" t="0" r="r" b="b"/>
                <a:pathLst>
                  <a:path w="143" h="139">
                    <a:moveTo>
                      <a:pt x="0" y="126"/>
                    </a:moveTo>
                    <a:lnTo>
                      <a:pt x="12" y="139"/>
                    </a:lnTo>
                    <a:lnTo>
                      <a:pt x="143" y="13"/>
                    </a:lnTo>
                    <a:lnTo>
                      <a:pt x="131" y="0"/>
                    </a:lnTo>
                    <a:lnTo>
                      <a:pt x="0" y="126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503" name="Freeform 407"/>
              <p:cNvSpPr>
                <a:spLocks/>
              </p:cNvSpPr>
              <p:nvPr/>
            </p:nvSpPr>
            <p:spPr bwMode="auto">
              <a:xfrm>
                <a:off x="1164" y="3072"/>
                <a:ext cx="136" cy="13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0" y="133"/>
                  </a:cxn>
                  <a:cxn ang="0">
                    <a:pos x="136" y="68"/>
                  </a:cxn>
                  <a:cxn ang="0">
                    <a:pos x="72" y="65"/>
                  </a:cxn>
                  <a:cxn ang="0">
                    <a:pos x="72" y="0"/>
                  </a:cxn>
                </a:cxnLst>
                <a:rect l="0" t="0" r="r" b="b"/>
                <a:pathLst>
                  <a:path w="136" h="133">
                    <a:moveTo>
                      <a:pt x="72" y="0"/>
                    </a:moveTo>
                    <a:lnTo>
                      <a:pt x="0" y="133"/>
                    </a:lnTo>
                    <a:lnTo>
                      <a:pt x="136" y="68"/>
                    </a:lnTo>
                    <a:lnTo>
                      <a:pt x="72" y="65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260504" name="Group 408"/>
            <p:cNvGrpSpPr>
              <a:grpSpLocks/>
            </p:cNvGrpSpPr>
            <p:nvPr/>
          </p:nvGrpSpPr>
          <p:grpSpPr bwMode="auto">
            <a:xfrm>
              <a:off x="4746625" y="4310063"/>
              <a:ext cx="292100" cy="300038"/>
              <a:chOff x="911" y="2772"/>
              <a:chExt cx="199" cy="189"/>
            </a:xfrm>
          </p:grpSpPr>
          <p:sp>
            <p:nvSpPr>
              <p:cNvPr id="260505" name="Freeform 409"/>
              <p:cNvSpPr>
                <a:spLocks/>
              </p:cNvSpPr>
              <p:nvPr/>
            </p:nvSpPr>
            <p:spPr bwMode="auto">
              <a:xfrm>
                <a:off x="975" y="2772"/>
                <a:ext cx="135" cy="130"/>
              </a:xfrm>
              <a:custGeom>
                <a:avLst/>
                <a:gdLst/>
                <a:ahLst/>
                <a:cxnLst>
                  <a:cxn ang="0">
                    <a:pos x="0" y="117"/>
                  </a:cxn>
                  <a:cxn ang="0">
                    <a:pos x="12" y="130"/>
                  </a:cxn>
                  <a:cxn ang="0">
                    <a:pos x="135" y="13"/>
                  </a:cxn>
                  <a:cxn ang="0">
                    <a:pos x="123" y="0"/>
                  </a:cxn>
                  <a:cxn ang="0">
                    <a:pos x="0" y="117"/>
                  </a:cxn>
                </a:cxnLst>
                <a:rect l="0" t="0" r="r" b="b"/>
                <a:pathLst>
                  <a:path w="135" h="130">
                    <a:moveTo>
                      <a:pt x="0" y="117"/>
                    </a:moveTo>
                    <a:lnTo>
                      <a:pt x="12" y="130"/>
                    </a:lnTo>
                    <a:lnTo>
                      <a:pt x="135" y="13"/>
                    </a:lnTo>
                    <a:lnTo>
                      <a:pt x="123" y="0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0506" name="Freeform 410"/>
              <p:cNvSpPr>
                <a:spLocks/>
              </p:cNvSpPr>
              <p:nvPr/>
            </p:nvSpPr>
            <p:spPr bwMode="auto">
              <a:xfrm>
                <a:off x="911" y="2828"/>
                <a:ext cx="136" cy="133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0" y="133"/>
                  </a:cxn>
                  <a:cxn ang="0">
                    <a:pos x="136" y="68"/>
                  </a:cxn>
                  <a:cxn ang="0">
                    <a:pos x="72" y="65"/>
                  </a:cxn>
                  <a:cxn ang="0">
                    <a:pos x="72" y="0"/>
                  </a:cxn>
                </a:cxnLst>
                <a:rect l="0" t="0" r="r" b="b"/>
                <a:pathLst>
                  <a:path w="136" h="133">
                    <a:moveTo>
                      <a:pt x="72" y="0"/>
                    </a:moveTo>
                    <a:lnTo>
                      <a:pt x="0" y="133"/>
                    </a:lnTo>
                    <a:lnTo>
                      <a:pt x="136" y="68"/>
                    </a:lnTo>
                    <a:lnTo>
                      <a:pt x="72" y="65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C01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60507" name="Rectangle 411"/>
            <p:cNvSpPr>
              <a:spLocks noChangeArrowheads="1"/>
            </p:cNvSpPr>
            <p:nvPr/>
          </p:nvSpPr>
          <p:spPr bwMode="auto">
            <a:xfrm>
              <a:off x="4587875" y="4876800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08" name="Rectangle 412"/>
            <p:cNvSpPr>
              <a:spLocks noChangeArrowheads="1"/>
            </p:cNvSpPr>
            <p:nvPr/>
          </p:nvSpPr>
          <p:spPr bwMode="auto">
            <a:xfrm>
              <a:off x="4876800" y="45720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509" name="Rectangle 413"/>
            <p:cNvSpPr>
              <a:spLocks noChangeArrowheads="1"/>
            </p:cNvSpPr>
            <p:nvPr/>
          </p:nvSpPr>
          <p:spPr bwMode="auto">
            <a:xfrm>
              <a:off x="4525963" y="1422400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10" name="Rectangle 414"/>
            <p:cNvSpPr>
              <a:spLocks noChangeArrowheads="1"/>
            </p:cNvSpPr>
            <p:nvPr/>
          </p:nvSpPr>
          <p:spPr bwMode="auto">
            <a:xfrm>
              <a:off x="4876800" y="18288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511" name="Rectangle 415"/>
            <p:cNvSpPr>
              <a:spLocks noChangeArrowheads="1"/>
            </p:cNvSpPr>
            <p:nvPr/>
          </p:nvSpPr>
          <p:spPr bwMode="auto">
            <a:xfrm>
              <a:off x="7802563" y="1428750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12" name="Rectangle 416"/>
            <p:cNvSpPr>
              <a:spLocks noChangeArrowheads="1"/>
            </p:cNvSpPr>
            <p:nvPr/>
          </p:nvSpPr>
          <p:spPr bwMode="auto">
            <a:xfrm>
              <a:off x="7543800" y="17526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513" name="Rectangle 417"/>
            <p:cNvSpPr>
              <a:spLocks noChangeArrowheads="1"/>
            </p:cNvSpPr>
            <p:nvPr/>
          </p:nvSpPr>
          <p:spPr bwMode="auto">
            <a:xfrm>
              <a:off x="7793038" y="4857750"/>
              <a:ext cx="27781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14" name="Rectangle 418"/>
            <p:cNvSpPr>
              <a:spLocks noChangeArrowheads="1"/>
            </p:cNvSpPr>
            <p:nvPr/>
          </p:nvSpPr>
          <p:spPr bwMode="auto">
            <a:xfrm>
              <a:off x="7543800" y="45720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515" name="Rectangle 419"/>
            <p:cNvSpPr>
              <a:spLocks noChangeArrowheads="1"/>
            </p:cNvSpPr>
            <p:nvPr/>
          </p:nvSpPr>
          <p:spPr bwMode="auto">
            <a:xfrm>
              <a:off x="8448675" y="3105150"/>
              <a:ext cx="276225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16" name="Rectangle 420"/>
            <p:cNvSpPr>
              <a:spLocks noChangeArrowheads="1"/>
            </p:cNvSpPr>
            <p:nvPr/>
          </p:nvSpPr>
          <p:spPr bwMode="auto">
            <a:xfrm>
              <a:off x="8077200" y="31242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Times New Roman" pitchFamily="18" charset="0"/>
                </a:rPr>
                <a:t>7</a:t>
              </a:r>
              <a:endParaRPr lang="en-US" b="0" dirty="0">
                <a:latin typeface="Times New Roman" pitchFamily="18" charset="0"/>
              </a:endParaRPr>
            </a:p>
          </p:txBody>
        </p:sp>
        <p:sp>
          <p:nvSpPr>
            <p:cNvPr id="260517" name="Rectangle 421"/>
            <p:cNvSpPr>
              <a:spLocks noChangeArrowheads="1"/>
            </p:cNvSpPr>
            <p:nvPr/>
          </p:nvSpPr>
          <p:spPr bwMode="auto">
            <a:xfrm>
              <a:off x="5372100" y="3006725"/>
              <a:ext cx="1962150" cy="582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0518" name="Rectangle 422"/>
            <p:cNvSpPr>
              <a:spLocks noChangeArrowheads="1"/>
            </p:cNvSpPr>
            <p:nvPr/>
          </p:nvSpPr>
          <p:spPr bwMode="auto">
            <a:xfrm>
              <a:off x="6151563" y="3063875"/>
              <a:ext cx="4397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LHC</a:t>
              </a:r>
              <a:endParaRPr lang="en-US" b="0">
                <a:latin typeface="Times New Roman" pitchFamily="18" charset="0"/>
              </a:endParaRPr>
            </a:p>
          </p:txBody>
        </p:sp>
        <p:sp>
          <p:nvSpPr>
            <p:cNvPr id="260519" name="Rectangle 423"/>
            <p:cNvSpPr>
              <a:spLocks noChangeArrowheads="1"/>
            </p:cNvSpPr>
            <p:nvPr/>
          </p:nvSpPr>
          <p:spPr bwMode="auto">
            <a:xfrm>
              <a:off x="5457825" y="3308350"/>
              <a:ext cx="19383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</a:rPr>
                <a:t>27 km Circumference </a:t>
              </a:r>
              <a:endParaRPr lang="en-US" b="0">
                <a:latin typeface="Times New Roman" pitchFamily="18" charset="0"/>
              </a:endParaRPr>
            </a:p>
          </p:txBody>
        </p:sp>
      </p:grpSp>
      <p:sp>
        <p:nvSpPr>
          <p:cNvPr id="260305" name="Oval 209"/>
          <p:cNvSpPr>
            <a:spLocks noChangeArrowheads="1"/>
          </p:cNvSpPr>
          <p:nvPr/>
        </p:nvSpPr>
        <p:spPr bwMode="auto">
          <a:xfrm>
            <a:off x="4114800" y="3352800"/>
            <a:ext cx="1676400" cy="1752600"/>
          </a:xfrm>
          <a:prstGeom prst="ellipse">
            <a:avLst/>
          </a:prstGeom>
          <a:noFill/>
          <a:ln w="28575">
            <a:solidFill>
              <a:srgbClr val="FF33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19" name="Content Placeholder 218"/>
          <p:cNvSpPr>
            <a:spLocks noGrp="1"/>
          </p:cNvSpPr>
          <p:nvPr>
            <p:ph sz="half" idx="1"/>
          </p:nvPr>
        </p:nvSpPr>
        <p:spPr>
          <a:xfrm>
            <a:off x="5562600" y="1371600"/>
            <a:ext cx="3352800" cy="1676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fr-FR" sz="3200" b="1" dirty="0" err="1" smtClean="0">
                <a:solidFill>
                  <a:schemeClr val="accent2"/>
                </a:solidFill>
              </a:rPr>
              <a:t>Powering</a:t>
            </a:r>
            <a:r>
              <a:rPr lang="fr-FR" sz="3200" b="1" dirty="0" smtClean="0">
                <a:solidFill>
                  <a:schemeClr val="accent2"/>
                </a:solidFill>
              </a:rPr>
              <a:t> </a:t>
            </a:r>
            <a:r>
              <a:rPr lang="fr-FR" sz="3200" b="1" dirty="0" err="1" smtClean="0">
                <a:solidFill>
                  <a:schemeClr val="accent2"/>
                </a:solidFill>
              </a:rPr>
              <a:t>Sector</a:t>
            </a:r>
            <a:r>
              <a:rPr lang="fr-FR" sz="3200" b="1" dirty="0" smtClean="0">
                <a:solidFill>
                  <a:schemeClr val="accent2"/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sz="3200" dirty="0" smtClean="0"/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154 aimants dipolaires,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environ 44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quadrip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ô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les;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dirty="0" smtClean="0">
                <a:latin typeface="Arial" pitchFamily="34" charset="0"/>
                <a:cs typeface="Arial" pitchFamily="34" charset="0"/>
              </a:rPr>
              <a:t>Longueur d’environ 3 km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Content Placeholder 218"/>
          <p:cNvSpPr txBox="1">
            <a:spLocks/>
          </p:cNvSpPr>
          <p:nvPr/>
        </p:nvSpPr>
        <p:spPr>
          <a:xfrm>
            <a:off x="457200" y="5867400"/>
            <a:ext cx="8153400" cy="83820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fr-FR" sz="3200" dirty="0" smtClean="0"/>
              <a:t>L’architecture magnétique du LHC se divise en huit secteurs principalement constitués de chaines d’aimants supraconducteurs, dipolaires ou quadripolaires raccordes en série</a:t>
            </a:r>
            <a:endParaRPr lang="fr-FR" sz="28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14400"/>
          </a:xfrm>
        </p:spPr>
        <p:txBody>
          <a:bodyPr/>
          <a:lstStyle/>
          <a:p>
            <a:pPr algn="ctr"/>
            <a:r>
              <a:rPr lang="fr-FR" sz="3600" dirty="0" smtClean="0">
                <a:solidFill>
                  <a:srgbClr val="FF9900"/>
                </a:solidFill>
              </a:rPr>
              <a:t>«Quench» - Protection </a:t>
            </a:r>
            <a:r>
              <a:rPr lang="fr-FR" sz="3600" dirty="0" smtClean="0">
                <a:solidFill>
                  <a:srgbClr val="FF9900"/>
                </a:solidFill>
              </a:rPr>
              <a:t>hydraulique modélisation </a:t>
            </a:r>
            <a:r>
              <a:rPr lang="fr-FR" sz="3600" dirty="0" smtClean="0">
                <a:solidFill>
                  <a:srgbClr val="FF9900"/>
                </a:solidFill>
              </a:rPr>
              <a:t>de processus</a:t>
            </a:r>
            <a:endParaRPr lang="en-GB" sz="3600" dirty="0">
              <a:solidFill>
                <a:srgbClr val="FF9900"/>
              </a:solidFill>
            </a:endParaRPr>
          </a:p>
        </p:txBody>
      </p:sp>
      <p:pic>
        <p:nvPicPr>
          <p:cNvPr id="4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800600"/>
            <a:ext cx="3727450" cy="1368425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828800"/>
            <a:ext cx="3019425" cy="1981199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4343400"/>
            <a:ext cx="3295650" cy="186690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1828800"/>
            <a:ext cx="3914775" cy="2371725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04800"/>
            <a:ext cx="6477000" cy="762000"/>
          </a:xfrm>
        </p:spPr>
        <p:txBody>
          <a:bodyPr/>
          <a:lstStyle/>
          <a:p>
            <a:pPr algn="r"/>
            <a:r>
              <a:rPr lang="en-GB" sz="2800" dirty="0"/>
              <a:t>Conclusions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8763000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sym typeface="Symbol" pitchFamily="18" charset="2"/>
              </a:rPr>
              <a:t>The LHC as </a:t>
            </a:r>
            <a:r>
              <a:rPr lang="en-US" sz="2000" dirty="0" smtClean="0">
                <a:sym typeface="Symbol" pitchFamily="18" charset="2"/>
              </a:rPr>
              <a:t>a project, it is much more complex and diversified than </a:t>
            </a:r>
            <a:r>
              <a:rPr lang="en-US" sz="2000" dirty="0" smtClean="0">
                <a:sym typeface="Symbol" pitchFamily="18" charset="2"/>
              </a:rPr>
              <a:t>any </a:t>
            </a:r>
            <a:r>
              <a:rPr lang="en-US" sz="2000" dirty="0" smtClean="0">
                <a:sym typeface="Symbol" pitchFamily="18" charset="2"/>
              </a:rPr>
              <a:t>other large accelerator project constructed to </a:t>
            </a:r>
            <a:r>
              <a:rPr lang="en-US" sz="2000" dirty="0" smtClean="0">
                <a:sym typeface="Symbol" pitchFamily="18" charset="2"/>
              </a:rPr>
              <a:t>date</a:t>
            </a:r>
          </a:p>
          <a:p>
            <a:pPr>
              <a:lnSpc>
                <a:spcPct val="90000"/>
              </a:lnSpc>
            </a:pPr>
            <a:endParaRPr lang="en-US" sz="20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ym typeface="Symbol" pitchFamily="18" charset="2"/>
              </a:rPr>
              <a:t>The LHC magnet protection system is as well the most complex and diversified system of this type ever built</a:t>
            </a:r>
          </a:p>
          <a:p>
            <a:pPr>
              <a:lnSpc>
                <a:spcPct val="90000"/>
              </a:lnSpc>
            </a:pPr>
            <a:endParaRPr lang="en-US" sz="20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ym typeface="Symbol" pitchFamily="18" charset="2"/>
              </a:rPr>
              <a:t>The </a:t>
            </a:r>
            <a:r>
              <a:rPr lang="en-US" sz="2000" dirty="0" smtClean="0">
                <a:sym typeface="Symbol" pitchFamily="18" charset="2"/>
              </a:rPr>
              <a:t>performance of the </a:t>
            </a:r>
            <a:r>
              <a:rPr lang="en-US" sz="2000" dirty="0" smtClean="0">
                <a:sym typeface="Symbol" pitchFamily="18" charset="2"/>
              </a:rPr>
              <a:t>protection system is of fundamental importance for the collider and must be thoroughly validated </a:t>
            </a:r>
            <a:r>
              <a:rPr lang="en-US" sz="2000" dirty="0" smtClean="0">
                <a:sym typeface="Symbol" pitchFamily="18" charset="2"/>
              </a:rPr>
              <a:t>before proceeding to run with significant stored beam </a:t>
            </a:r>
            <a:r>
              <a:rPr lang="en-US" sz="2000" dirty="0" smtClean="0">
                <a:sym typeface="Symbol" pitchFamily="18" charset="2"/>
              </a:rPr>
              <a:t>energy</a:t>
            </a:r>
          </a:p>
          <a:p>
            <a:pPr>
              <a:lnSpc>
                <a:spcPct val="90000"/>
              </a:lnSpc>
            </a:pPr>
            <a:endParaRPr lang="en-US" sz="2000" dirty="0" smtClean="0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ym typeface="Symbol" pitchFamily="18" charset="2"/>
              </a:rPr>
              <a:t>Commissioning of the protection system in the first sectors is ongoing and already demonstrated correctness of the functional principles and required performance of the equipment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Remerciement</a:t>
            </a:r>
            <a:r>
              <a:rPr lang="en-GB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GB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295400"/>
            <a:ext cx="7772400" cy="233124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K. </a:t>
            </a:r>
            <a:r>
              <a:rPr lang="fr-FR" sz="2000" dirty="0" err="1" smtClean="0"/>
              <a:t>Dahlerup</a:t>
            </a:r>
            <a:r>
              <a:rPr lang="fr-FR" sz="2000" dirty="0" smtClean="0"/>
              <a:t>-Pedersen</a:t>
            </a:r>
          </a:p>
          <a:p>
            <a:r>
              <a:rPr lang="fr-FR" sz="2000" dirty="0" smtClean="0"/>
              <a:t>R. </a:t>
            </a:r>
            <a:r>
              <a:rPr lang="fr-FR" sz="2000" dirty="0" err="1" smtClean="0"/>
              <a:t>Denz</a:t>
            </a:r>
            <a:endParaRPr lang="fr-FR" sz="2000" dirty="0" smtClean="0"/>
          </a:p>
          <a:p>
            <a:r>
              <a:rPr lang="fr-FR" sz="2000" dirty="0" smtClean="0"/>
              <a:t>A. </a:t>
            </a:r>
            <a:r>
              <a:rPr lang="fr-FR" sz="2000" dirty="0" err="1" smtClean="0"/>
              <a:t>Vergara</a:t>
            </a:r>
            <a:endParaRPr lang="en-GB" sz="20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90600" y="3810000"/>
            <a:ext cx="7315200" cy="535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/>
            <a:r>
              <a:rPr lang="fr-FR" sz="3200" dirty="0">
                <a:latin typeface="Verdana" pitchFamily="34" charset="0"/>
              </a:rPr>
              <a:t>Merci </a:t>
            </a:r>
            <a:r>
              <a:rPr lang="fr-FR" sz="3200" dirty="0" smtClean="0">
                <a:latin typeface="Verdana" pitchFamily="34" charset="0"/>
              </a:rPr>
              <a:t>de </a:t>
            </a:r>
            <a:r>
              <a:rPr lang="fr-FR" sz="3200" dirty="0">
                <a:latin typeface="Verdana" pitchFamily="34" charset="0"/>
              </a:rPr>
              <a:t>votre attention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" name="Object 3"/>
          <p:cNvGraphicFramePr>
            <a:graphicFrameLocks noChangeAspect="1"/>
          </p:cNvGraphicFramePr>
          <p:nvPr>
            <p:ph idx="1"/>
          </p:nvPr>
        </p:nvGraphicFramePr>
        <p:xfrm>
          <a:off x="533400" y="609600"/>
          <a:ext cx="8001000" cy="3679825"/>
        </p:xfrm>
        <a:graphic>
          <a:graphicData uri="http://schemas.openxmlformats.org/presentationml/2006/ole">
            <p:oleObj spid="_x0000_s351235" name="Designer Drawing" r:id="rId3" imgW="19577880" imgH="9004320" progId="">
              <p:embed/>
            </p:oleObj>
          </a:graphicData>
        </a:graphic>
      </p:graphicFrame>
      <p:sp>
        <p:nvSpPr>
          <p:cNvPr id="260317" name="Rectangle 221"/>
          <p:cNvSpPr>
            <a:spLocks noChangeArrowheads="1"/>
          </p:cNvSpPr>
          <p:nvPr/>
        </p:nvSpPr>
        <p:spPr bwMode="auto">
          <a:xfrm>
            <a:off x="304800" y="0"/>
            <a:ext cx="883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fr-FR" sz="4400" b="0" dirty="0">
                <a:solidFill>
                  <a:srgbClr val="FF9900"/>
                </a:solidFill>
              </a:rPr>
              <a:t>Sectorisation du LHC</a:t>
            </a:r>
          </a:p>
        </p:txBody>
      </p:sp>
      <p:sp>
        <p:nvSpPr>
          <p:cNvPr id="260320" name="Rectangle 224"/>
          <p:cNvSpPr>
            <a:spLocks noChangeArrowheads="1"/>
          </p:cNvSpPr>
          <p:nvPr/>
        </p:nvSpPr>
        <p:spPr bwMode="auto">
          <a:xfrm>
            <a:off x="3429000" y="3810000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 smtClean="0">
                <a:solidFill>
                  <a:schemeClr val="accent2"/>
                </a:solidFill>
                <a:latin typeface="Times New Roman" pitchFamily="18" charset="0"/>
              </a:rPr>
              <a:t>Sector 8-1</a:t>
            </a:r>
            <a:endParaRPr lang="en-US" sz="2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219" name="Content Placeholder 218"/>
          <p:cNvSpPr>
            <a:spLocks noGrp="1"/>
          </p:cNvSpPr>
          <p:nvPr>
            <p:ph sz="half" idx="1"/>
          </p:nvPr>
        </p:nvSpPr>
        <p:spPr>
          <a:xfrm>
            <a:off x="457200" y="4876800"/>
            <a:ext cx="3657600" cy="16764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fr-FR" sz="5100" b="1" dirty="0" err="1" smtClean="0">
                <a:solidFill>
                  <a:srgbClr val="FF0000"/>
                </a:solidFill>
              </a:rPr>
              <a:t>Powering</a:t>
            </a:r>
            <a:r>
              <a:rPr lang="fr-FR" sz="5100" b="1" dirty="0" smtClean="0">
                <a:solidFill>
                  <a:srgbClr val="FF0000"/>
                </a:solidFill>
              </a:rPr>
              <a:t> </a:t>
            </a:r>
            <a:r>
              <a:rPr lang="fr-FR" sz="5100" b="1" dirty="0" err="1" smtClean="0">
                <a:solidFill>
                  <a:srgbClr val="FF0000"/>
                </a:solidFill>
              </a:rPr>
              <a:t>Sector</a:t>
            </a:r>
            <a:r>
              <a:rPr lang="fr-FR" sz="5100" b="1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sz="3200" dirty="0" smtClean="0"/>
          </a:p>
          <a:p>
            <a:pPr>
              <a:tabLst>
                <a:tab pos="534988" algn="dec"/>
              </a:tabLst>
            </a:pPr>
            <a:r>
              <a:rPr lang="en-GB" sz="3800" dirty="0" smtClean="0"/>
              <a:t>	~210	cold circuits</a:t>
            </a:r>
          </a:p>
          <a:p>
            <a:pPr>
              <a:tabLst>
                <a:tab pos="534988" algn="dec"/>
              </a:tabLst>
            </a:pPr>
            <a:r>
              <a:rPr lang="en-GB" sz="3800" dirty="0" smtClean="0"/>
              <a:t> 	190 	orbit corrector circuits</a:t>
            </a:r>
          </a:p>
          <a:p>
            <a:pPr>
              <a:tabLst>
                <a:tab pos="534988" algn="dec"/>
              </a:tabLst>
            </a:pPr>
            <a:r>
              <a:rPr lang="en-GB" sz="3800" dirty="0" smtClean="0"/>
              <a:t>	~10 	warm circuits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Content Placeholder 218"/>
          <p:cNvSpPr txBox="1">
            <a:spLocks/>
          </p:cNvSpPr>
          <p:nvPr/>
        </p:nvSpPr>
        <p:spPr>
          <a:xfrm>
            <a:off x="5181600" y="4876800"/>
            <a:ext cx="3810000" cy="1524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600" dirty="0" smtClean="0">
                <a:solidFill>
                  <a:srgbClr val="008000"/>
                </a:solidFill>
                <a:latin typeface="+mn-lt"/>
              </a:rPr>
              <a:t> </a:t>
            </a:r>
            <a:r>
              <a:rPr lang="fr-FR" sz="2600" dirty="0" err="1" smtClean="0">
                <a:solidFill>
                  <a:srgbClr val="FF0000"/>
                </a:solidFill>
                <a:latin typeface="+mn-lt"/>
              </a:rPr>
              <a:t>Powering</a:t>
            </a:r>
            <a:r>
              <a:rPr lang="fr-FR" sz="26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600" dirty="0" err="1" smtClean="0">
                <a:solidFill>
                  <a:srgbClr val="FF0000"/>
                </a:solidFill>
                <a:latin typeface="+mn-lt"/>
              </a:rPr>
              <a:t>Subsectors</a:t>
            </a:r>
            <a:r>
              <a:rPr lang="fr-FR" sz="2600" dirty="0" smtClean="0">
                <a:solidFill>
                  <a:srgbClr val="FF0000"/>
                </a:solidFill>
                <a:latin typeface="+mn-lt"/>
              </a:rPr>
              <a:t>: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fr-FR" sz="1100" dirty="0" smtClean="0">
              <a:latin typeface="+mn-lt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</a:pPr>
            <a:r>
              <a:rPr lang="fr-FR" sz="1900" b="0" dirty="0" smtClean="0"/>
              <a:t>correspondent en général aux cryostats </a:t>
            </a:r>
            <a:r>
              <a:rPr lang="fr-FR" sz="1900" b="0" dirty="0" smtClean="0"/>
              <a:t>indépendants, </a:t>
            </a:r>
            <a:r>
              <a:rPr lang="fr-FR" sz="1900" b="0" dirty="0" smtClean="0"/>
              <a:t>facilitent la mise en opération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6" name="Group 11"/>
          <p:cNvGrpSpPr>
            <a:grpSpLocks/>
          </p:cNvGrpSpPr>
          <p:nvPr/>
        </p:nvGrpSpPr>
        <p:grpSpPr bwMode="auto">
          <a:xfrm>
            <a:off x="6526212" y="1809750"/>
            <a:ext cx="1422400" cy="1044575"/>
            <a:chOff x="4132" y="1354"/>
            <a:chExt cx="896" cy="658"/>
          </a:xfrm>
        </p:grpSpPr>
        <p:sp>
          <p:nvSpPr>
            <p:cNvPr id="207" name="Arc 12"/>
            <p:cNvSpPr>
              <a:spLocks/>
            </p:cNvSpPr>
            <p:nvPr/>
          </p:nvSpPr>
          <p:spPr bwMode="auto">
            <a:xfrm rot="19924470" flipV="1">
              <a:off x="4271" y="1441"/>
              <a:ext cx="653" cy="30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16026"/>
                <a:gd name="T1" fmla="*/ 0 h 21600"/>
                <a:gd name="T2" fmla="*/ 16026 w 16026"/>
                <a:gd name="T3" fmla="*/ 7118 h 21600"/>
                <a:gd name="T4" fmla="*/ 0 w 1602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26" h="21600" fill="none" extrusionOk="0">
                  <a:moveTo>
                    <a:pt x="-1" y="0"/>
                  </a:moveTo>
                  <a:cubicBezTo>
                    <a:pt x="6108" y="0"/>
                    <a:pt x="11930" y="2586"/>
                    <a:pt x="16025" y="7118"/>
                  </a:cubicBezTo>
                </a:path>
                <a:path w="16026" h="21600" stroke="0" extrusionOk="0">
                  <a:moveTo>
                    <a:pt x="-1" y="0"/>
                  </a:moveTo>
                  <a:cubicBezTo>
                    <a:pt x="6108" y="0"/>
                    <a:pt x="11930" y="2586"/>
                    <a:pt x="16025" y="7118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8" name="Line 13"/>
            <p:cNvSpPr>
              <a:spLocks noChangeShapeType="1"/>
            </p:cNvSpPr>
            <p:nvPr/>
          </p:nvSpPr>
          <p:spPr bwMode="auto">
            <a:xfrm flipV="1">
              <a:off x="4132" y="1874"/>
              <a:ext cx="260" cy="13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09" name="Line 14"/>
            <p:cNvSpPr>
              <a:spLocks noChangeShapeType="1"/>
            </p:cNvSpPr>
            <p:nvPr/>
          </p:nvSpPr>
          <p:spPr bwMode="auto">
            <a:xfrm flipV="1">
              <a:off x="4951" y="1354"/>
              <a:ext cx="77" cy="8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10" name="Line 15"/>
            <p:cNvSpPr>
              <a:spLocks noChangeShapeType="1"/>
            </p:cNvSpPr>
            <p:nvPr/>
          </p:nvSpPr>
          <p:spPr bwMode="auto">
            <a:xfrm flipV="1">
              <a:off x="4909" y="1436"/>
              <a:ext cx="46" cy="49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1" name="Group 16"/>
          <p:cNvGrpSpPr>
            <a:grpSpLocks/>
          </p:cNvGrpSpPr>
          <p:nvPr/>
        </p:nvGrpSpPr>
        <p:grpSpPr bwMode="auto">
          <a:xfrm>
            <a:off x="2390775" y="3111500"/>
            <a:ext cx="3143250" cy="471488"/>
            <a:chOff x="1527" y="2174"/>
            <a:chExt cx="1980" cy="297"/>
          </a:xfrm>
        </p:grpSpPr>
        <p:sp>
          <p:nvSpPr>
            <p:cNvPr id="212" name="Line 17"/>
            <p:cNvSpPr>
              <a:spLocks noChangeShapeType="1"/>
            </p:cNvSpPr>
            <p:nvPr/>
          </p:nvSpPr>
          <p:spPr bwMode="auto">
            <a:xfrm flipV="1">
              <a:off x="3299" y="2265"/>
              <a:ext cx="208" cy="69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13" name="Line 18"/>
            <p:cNvSpPr>
              <a:spLocks noChangeShapeType="1"/>
            </p:cNvSpPr>
            <p:nvPr/>
          </p:nvSpPr>
          <p:spPr bwMode="auto">
            <a:xfrm>
              <a:off x="1527" y="2452"/>
              <a:ext cx="201" cy="13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14" name="Line 19"/>
            <p:cNvSpPr>
              <a:spLocks noChangeShapeType="1"/>
            </p:cNvSpPr>
            <p:nvPr/>
          </p:nvSpPr>
          <p:spPr bwMode="auto">
            <a:xfrm flipH="1" flipV="1">
              <a:off x="1720" y="2464"/>
              <a:ext cx="67" cy="1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grpSp>
          <p:nvGrpSpPr>
            <p:cNvPr id="215" name="Group 20"/>
            <p:cNvGrpSpPr>
              <a:grpSpLocks/>
            </p:cNvGrpSpPr>
            <p:nvPr/>
          </p:nvGrpSpPr>
          <p:grpSpPr bwMode="auto">
            <a:xfrm>
              <a:off x="1787" y="2174"/>
              <a:ext cx="1514" cy="297"/>
              <a:chOff x="1787" y="2687"/>
              <a:chExt cx="1514" cy="297"/>
            </a:xfrm>
          </p:grpSpPr>
          <p:sp>
            <p:nvSpPr>
              <p:cNvPr id="216" name="Arc 21"/>
              <p:cNvSpPr>
                <a:spLocks/>
              </p:cNvSpPr>
              <p:nvPr/>
            </p:nvSpPr>
            <p:spPr bwMode="auto">
              <a:xfrm rot="52260" flipV="1">
                <a:off x="1787" y="2757"/>
                <a:ext cx="1002" cy="22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4196"/>
                  <a:gd name="T1" fmla="*/ 0 h 21600"/>
                  <a:gd name="T2" fmla="*/ 14196 w 14196"/>
                  <a:gd name="T3" fmla="*/ 5320 h 21600"/>
                  <a:gd name="T4" fmla="*/ 0 w 1419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96" h="21600" fill="none" extrusionOk="0">
                    <a:moveTo>
                      <a:pt x="-1" y="0"/>
                    </a:moveTo>
                    <a:cubicBezTo>
                      <a:pt x="5219" y="0"/>
                      <a:pt x="10262" y="1889"/>
                      <a:pt x="14195" y="5320"/>
                    </a:cubicBezTo>
                  </a:path>
                  <a:path w="14196" h="21600" stroke="0" extrusionOk="0">
                    <a:moveTo>
                      <a:pt x="-1" y="0"/>
                    </a:moveTo>
                    <a:cubicBezTo>
                      <a:pt x="5219" y="0"/>
                      <a:pt x="10262" y="1889"/>
                      <a:pt x="14195" y="532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7" name="Arc 22"/>
              <p:cNvSpPr>
                <a:spLocks/>
              </p:cNvSpPr>
              <p:nvPr/>
            </p:nvSpPr>
            <p:spPr bwMode="auto">
              <a:xfrm rot="21313445" flipV="1">
                <a:off x="2755" y="2687"/>
                <a:ext cx="546" cy="22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2444"/>
                  <a:gd name="T1" fmla="*/ 0 h 21600"/>
                  <a:gd name="T2" fmla="*/ 12444 w 12444"/>
                  <a:gd name="T3" fmla="*/ 3945 h 21600"/>
                  <a:gd name="T4" fmla="*/ 0 w 12444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444" h="21600" fill="none" extrusionOk="0">
                    <a:moveTo>
                      <a:pt x="-1" y="0"/>
                    </a:moveTo>
                    <a:cubicBezTo>
                      <a:pt x="4455" y="0"/>
                      <a:pt x="8802" y="1377"/>
                      <a:pt x="12444" y="3944"/>
                    </a:cubicBezTo>
                  </a:path>
                  <a:path w="12444" h="21600" stroke="0" extrusionOk="0">
                    <a:moveTo>
                      <a:pt x="-1" y="0"/>
                    </a:moveTo>
                    <a:cubicBezTo>
                      <a:pt x="4455" y="0"/>
                      <a:pt x="8802" y="1377"/>
                      <a:pt x="12444" y="394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218" name="Group 23"/>
          <p:cNvGrpSpPr>
            <a:grpSpLocks/>
          </p:cNvGrpSpPr>
          <p:nvPr/>
        </p:nvGrpSpPr>
        <p:grpSpPr bwMode="auto">
          <a:xfrm>
            <a:off x="609600" y="1295400"/>
            <a:ext cx="3836987" cy="1035050"/>
            <a:chOff x="215" y="3380"/>
            <a:chExt cx="2417" cy="652"/>
          </a:xfrm>
        </p:grpSpPr>
        <p:sp>
          <p:nvSpPr>
            <p:cNvPr id="220" name="Rectangle 24"/>
            <p:cNvSpPr>
              <a:spLocks noChangeArrowheads="1"/>
            </p:cNvSpPr>
            <p:nvPr/>
          </p:nvSpPr>
          <p:spPr bwMode="auto">
            <a:xfrm>
              <a:off x="215" y="3419"/>
              <a:ext cx="142" cy="136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3" name="Rectangle 25"/>
            <p:cNvSpPr>
              <a:spLocks noChangeArrowheads="1"/>
            </p:cNvSpPr>
            <p:nvPr/>
          </p:nvSpPr>
          <p:spPr bwMode="auto">
            <a:xfrm>
              <a:off x="215" y="3640"/>
              <a:ext cx="142" cy="13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4" name="Rectangle 26"/>
            <p:cNvSpPr>
              <a:spLocks noChangeArrowheads="1"/>
            </p:cNvSpPr>
            <p:nvPr/>
          </p:nvSpPr>
          <p:spPr bwMode="auto">
            <a:xfrm>
              <a:off x="215" y="3850"/>
              <a:ext cx="142" cy="13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" name="Text Box 27"/>
            <p:cNvSpPr txBox="1">
              <a:spLocks noChangeArrowheads="1"/>
            </p:cNvSpPr>
            <p:nvPr/>
          </p:nvSpPr>
          <p:spPr bwMode="auto">
            <a:xfrm>
              <a:off x="457" y="3380"/>
              <a:ext cx="17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</a:rPr>
                <a:t>arc and even matching section</a:t>
              </a:r>
            </a:p>
          </p:txBody>
        </p:sp>
        <p:sp>
          <p:nvSpPr>
            <p:cNvPr id="226" name="Text Box 28"/>
            <p:cNvSpPr txBox="1">
              <a:spLocks noChangeArrowheads="1"/>
            </p:cNvSpPr>
            <p:nvPr/>
          </p:nvSpPr>
          <p:spPr bwMode="auto">
            <a:xfrm>
              <a:off x="457" y="3600"/>
              <a:ext cx="21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>
                  <a:solidFill>
                    <a:schemeClr val="tx1"/>
                  </a:solidFill>
                </a:rPr>
                <a:t>inner triplets and odd matching section</a:t>
              </a:r>
            </a:p>
          </p:txBody>
        </p:sp>
        <p:sp>
          <p:nvSpPr>
            <p:cNvPr id="227" name="Text Box 29"/>
            <p:cNvSpPr txBox="1">
              <a:spLocks noChangeArrowheads="1"/>
            </p:cNvSpPr>
            <p:nvPr/>
          </p:nvSpPr>
          <p:spPr bwMode="auto">
            <a:xfrm>
              <a:off x="452" y="3820"/>
              <a:ext cx="91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chemeClr val="tx1"/>
                  </a:solidFill>
                </a:rPr>
                <a:t>warm magnets</a:t>
              </a:r>
            </a:p>
          </p:txBody>
        </p:sp>
      </p:grpSp>
      <p:sp>
        <p:nvSpPr>
          <p:cNvPr id="229" name="Oval 228"/>
          <p:cNvSpPr/>
          <p:nvPr/>
        </p:nvSpPr>
        <p:spPr>
          <a:xfrm>
            <a:off x="2971800" y="2514600"/>
            <a:ext cx="2057400" cy="990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305" name="Oval 209"/>
          <p:cNvSpPr>
            <a:spLocks noChangeArrowheads="1"/>
          </p:cNvSpPr>
          <p:nvPr/>
        </p:nvSpPr>
        <p:spPr bwMode="auto">
          <a:xfrm>
            <a:off x="2362200" y="2819400"/>
            <a:ext cx="3429000" cy="1600200"/>
          </a:xfrm>
          <a:prstGeom prst="ellipse">
            <a:avLst/>
          </a:prstGeom>
          <a:noFill/>
          <a:ln w="28575">
            <a:solidFill>
              <a:srgbClr val="FF33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0" name="Oval 209"/>
          <p:cNvSpPr>
            <a:spLocks noChangeArrowheads="1"/>
          </p:cNvSpPr>
          <p:nvPr/>
        </p:nvSpPr>
        <p:spPr bwMode="auto">
          <a:xfrm>
            <a:off x="5943600" y="1752600"/>
            <a:ext cx="3048000" cy="1295400"/>
          </a:xfrm>
          <a:prstGeom prst="ellipse">
            <a:avLst/>
          </a:prstGeom>
          <a:noFill/>
          <a:ln w="28575">
            <a:solidFill>
              <a:srgbClr val="FF3399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31" name="Rectangle 224"/>
          <p:cNvSpPr>
            <a:spLocks noChangeArrowheads="1"/>
          </p:cNvSpPr>
          <p:nvPr/>
        </p:nvSpPr>
        <p:spPr bwMode="auto">
          <a:xfrm>
            <a:off x="7239000" y="2362200"/>
            <a:ext cx="152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dirty="0" smtClean="0">
                <a:solidFill>
                  <a:schemeClr val="accent2"/>
                </a:solidFill>
                <a:latin typeface="Times New Roman" pitchFamily="18" charset="0"/>
              </a:rPr>
              <a:t>Sector 7-8</a:t>
            </a:r>
            <a:endParaRPr lang="en-US" sz="2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291" name="Rectangle 195"/>
          <p:cNvSpPr>
            <a:spLocks noChangeArrowheads="1"/>
          </p:cNvSpPr>
          <p:nvPr/>
        </p:nvSpPr>
        <p:spPr bwMode="auto">
          <a:xfrm>
            <a:off x="5381625" y="4110038"/>
            <a:ext cx="3132138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16" name="Title 215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838200"/>
          </a:xfrm>
        </p:spPr>
        <p:txBody>
          <a:bodyPr/>
          <a:lstStyle/>
          <a:p>
            <a:r>
              <a:rPr lang="fr-FR" sz="44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L’architecture magnétique du LHC </a:t>
            </a:r>
            <a:br>
              <a:rPr lang="fr-FR" sz="44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</a:br>
            <a:r>
              <a:rPr lang="fr-FR" sz="44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44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</a:br>
            <a:endParaRPr lang="en-GB" sz="4400" dirty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Text Placeholder 216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639762"/>
          </a:xfrm>
        </p:spPr>
        <p:txBody>
          <a:bodyPr/>
          <a:lstStyle/>
          <a:p>
            <a:r>
              <a:rPr lang="fr-FR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LHC Arc - Cellule élémentaire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8" name="Content Placeholder 217"/>
          <p:cNvSpPr>
            <a:spLocks noGrp="1"/>
          </p:cNvSpPr>
          <p:nvPr>
            <p:ph sz="quarter" idx="2"/>
          </p:nvPr>
        </p:nvSpPr>
        <p:spPr>
          <a:xfrm>
            <a:off x="457200" y="5410200"/>
            <a:ext cx="8229600" cy="1295400"/>
          </a:xfrm>
        </p:spPr>
        <p:txBody>
          <a:bodyPr/>
          <a:lstStyle/>
          <a:p>
            <a:r>
              <a:rPr lang="fr-FR" dirty="0" smtClean="0"/>
              <a:t>23 cellules (2.5 km) dans chaque secteur</a:t>
            </a:r>
            <a:endParaRPr lang="fr-FR" dirty="0"/>
          </a:p>
        </p:txBody>
      </p:sp>
      <p:grpSp>
        <p:nvGrpSpPr>
          <p:cNvPr id="22" name="Group 21"/>
          <p:cNvGrpSpPr/>
          <p:nvPr/>
        </p:nvGrpSpPr>
        <p:grpSpPr>
          <a:xfrm>
            <a:off x="152400" y="2209800"/>
            <a:ext cx="8856846" cy="2871258"/>
            <a:chOff x="228600" y="1600200"/>
            <a:chExt cx="8704446" cy="2871258"/>
          </a:xfrm>
        </p:grpSpPr>
        <p:pic>
          <p:nvPicPr>
            <p:cNvPr id="260319" name="Picture 22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600" y="1600200"/>
              <a:ext cx="8704446" cy="2871258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8" name="Rectangle 7"/>
            <p:cNvSpPr/>
            <p:nvPr/>
          </p:nvSpPr>
          <p:spPr>
            <a:xfrm>
              <a:off x="15240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384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4290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816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960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10400" y="2590800"/>
              <a:ext cx="609600" cy="6096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</a:rPr>
              <a:t>Le phénomène du «quench»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5334000" y="1600200"/>
            <a:ext cx="3810000" cy="47553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The superconducting state is defined by the critical surface 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B (T), J (A/mm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), T (K)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Magnets operate in conditions corresponding to a point  beneath the critical surface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 </a:t>
            </a:r>
            <a:r>
              <a:rPr lang="en-US" sz="1600" i="1" dirty="0" smtClean="0"/>
              <a:t>T=T</a:t>
            </a:r>
            <a:r>
              <a:rPr lang="en-US" sz="1600" i="1" baseline="-25000" dirty="0" smtClean="0"/>
              <a:t>op</a:t>
            </a:r>
            <a:r>
              <a:rPr lang="en-US" sz="1600" dirty="0" smtClean="0"/>
              <a:t>, </a:t>
            </a:r>
            <a:r>
              <a:rPr lang="en-US" sz="1600" i="1" dirty="0" smtClean="0"/>
              <a:t>J=</a:t>
            </a:r>
            <a:r>
              <a:rPr lang="en-US" sz="1600" i="1" dirty="0" err="1" smtClean="0"/>
              <a:t>J</a:t>
            </a:r>
            <a:r>
              <a:rPr lang="en-US" sz="1600" i="1" baseline="-25000" dirty="0" err="1" smtClean="0"/>
              <a:t>op</a:t>
            </a:r>
            <a:r>
              <a:rPr lang="en-US" sz="1600" dirty="0" smtClean="0"/>
              <a:t>, and </a:t>
            </a:r>
            <a:r>
              <a:rPr lang="en-US" sz="1600" i="1" dirty="0" smtClean="0"/>
              <a:t>B=B</a:t>
            </a:r>
            <a:r>
              <a:rPr lang="en-US" sz="1600" i="1" baseline="-25000" dirty="0" smtClean="0"/>
              <a:t>op</a:t>
            </a:r>
          </a:p>
          <a:p>
            <a:pPr lvl="1">
              <a:lnSpc>
                <a:spcPct val="90000"/>
              </a:lnSpc>
            </a:pP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Increasing the current in the magnet the critical surface is crossed and a small volume V</a:t>
            </a:r>
            <a:r>
              <a:rPr lang="en-US" sz="2000" i="1" dirty="0" smtClean="0"/>
              <a:t> </a:t>
            </a:r>
            <a:r>
              <a:rPr lang="en-US" sz="2000" dirty="0" smtClean="0"/>
              <a:t>of superconductor becomes normal 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The volume </a:t>
            </a:r>
            <a:r>
              <a:rPr lang="en-US" sz="2000" i="1" dirty="0" smtClean="0"/>
              <a:t>V </a:t>
            </a:r>
            <a:r>
              <a:rPr lang="en-US" sz="2000" dirty="0" smtClean="0"/>
              <a:t>starts dissipating heat because of Joule effect, and its temperature increases</a:t>
            </a:r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2400" y="1905000"/>
            <a:ext cx="5105400" cy="4329113"/>
            <a:chOff x="838200" y="1600200"/>
            <a:chExt cx="5291138" cy="4557713"/>
          </a:xfrm>
        </p:grpSpPr>
        <p:grpSp>
          <p:nvGrpSpPr>
            <p:cNvPr id="9" name="Group 8"/>
            <p:cNvGrpSpPr/>
            <p:nvPr/>
          </p:nvGrpSpPr>
          <p:grpSpPr>
            <a:xfrm>
              <a:off x="838200" y="1600200"/>
              <a:ext cx="5291138" cy="4557713"/>
              <a:chOff x="3505200" y="1295400"/>
              <a:chExt cx="5291138" cy="4557713"/>
            </a:xfrm>
          </p:grpSpPr>
          <p:pic>
            <p:nvPicPr>
              <p:cNvPr id="4" name="Picture 4" descr="FFinal_NbTi_g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05200" y="1295400"/>
                <a:ext cx="5291138" cy="4557713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4724400" y="4343400"/>
                <a:ext cx="2590800" cy="685800"/>
                <a:chOff x="2976" y="2736"/>
                <a:chExt cx="1632" cy="432"/>
              </a:xfrm>
            </p:grpSpPr>
            <p:sp>
              <p:nvSpPr>
                <p:cNvPr id="6" name="Arc 6"/>
                <p:cNvSpPr>
                  <a:spLocks/>
                </p:cNvSpPr>
                <p:nvPr/>
              </p:nvSpPr>
              <p:spPr bwMode="auto">
                <a:xfrm flipH="1" flipV="1">
                  <a:off x="2976" y="3024"/>
                  <a:ext cx="1614" cy="144"/>
                </a:xfrm>
                <a:custGeom>
                  <a:avLst/>
                  <a:gdLst>
                    <a:gd name="G0" fmla="+- 414 0 0"/>
                    <a:gd name="G1" fmla="+- 21600 0 0"/>
                    <a:gd name="G2" fmla="+- 21600 0 0"/>
                    <a:gd name="T0" fmla="*/ 0 w 21718"/>
                    <a:gd name="T1" fmla="*/ 4 h 21600"/>
                    <a:gd name="T2" fmla="*/ 21718 w 21718"/>
                    <a:gd name="T3" fmla="*/ 18036 h 21600"/>
                    <a:gd name="T4" fmla="*/ 414 w 21718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718" h="21600" fill="none" extrusionOk="0">
                      <a:moveTo>
                        <a:pt x="-1" y="3"/>
                      </a:moveTo>
                      <a:cubicBezTo>
                        <a:pt x="137" y="1"/>
                        <a:pt x="275" y="-1"/>
                        <a:pt x="414" y="0"/>
                      </a:cubicBezTo>
                      <a:cubicBezTo>
                        <a:pt x="10967" y="0"/>
                        <a:pt x="19976" y="7626"/>
                        <a:pt x="21717" y="18036"/>
                      </a:cubicBezTo>
                    </a:path>
                    <a:path w="21718" h="21600" stroke="0" extrusionOk="0">
                      <a:moveTo>
                        <a:pt x="-1" y="3"/>
                      </a:moveTo>
                      <a:cubicBezTo>
                        <a:pt x="137" y="1"/>
                        <a:pt x="275" y="-1"/>
                        <a:pt x="414" y="0"/>
                      </a:cubicBezTo>
                      <a:cubicBezTo>
                        <a:pt x="10967" y="0"/>
                        <a:pt x="19976" y="7626"/>
                        <a:pt x="21717" y="18036"/>
                      </a:cubicBezTo>
                      <a:lnTo>
                        <a:pt x="414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009900"/>
                  </a:solidFill>
                  <a:round/>
                  <a:headEnd/>
                  <a:tailEnd/>
                </a:ln>
                <a:effectLst/>
              </p:spPr>
              <p:txBody>
                <a:bodyPr rot="10800000" wrap="none" anchor="ctr"/>
                <a:lstStyle/>
                <a:p>
                  <a:pPr algn="ctr"/>
                  <a:endParaRPr lang="pl-PL">
                    <a:solidFill>
                      <a:srgbClr val="009900"/>
                    </a:solidFill>
                  </a:endParaRPr>
                </a:p>
              </p:txBody>
            </p:sp>
            <p:sp>
              <p:nvSpPr>
                <p:cNvPr id="7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2976" y="2736"/>
                  <a:ext cx="672" cy="336"/>
                </a:xfrm>
                <a:prstGeom prst="line">
                  <a:avLst/>
                </a:prstGeom>
                <a:noFill/>
                <a:ln w="57150">
                  <a:solidFill>
                    <a:srgbClr val="0099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3648" y="2736"/>
                  <a:ext cx="960" cy="432"/>
                </a:xfrm>
                <a:prstGeom prst="line">
                  <a:avLst/>
                </a:prstGeom>
                <a:noFill/>
                <a:ln w="57150">
                  <a:solidFill>
                    <a:srgbClr val="0099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13" name="Line Callout 2 (No Border) 12"/>
            <p:cNvSpPr/>
            <p:nvPr/>
          </p:nvSpPr>
          <p:spPr>
            <a:xfrm>
              <a:off x="4953000" y="2590800"/>
              <a:ext cx="1066800" cy="1143000"/>
            </a:xfrm>
            <a:prstGeom prst="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30147"/>
                <a:gd name="adj6" fmla="val -91205"/>
              </a:avLst>
            </a:prstGeom>
            <a:solidFill>
              <a:schemeClr val="bg2">
                <a:lumMod val="75000"/>
              </a:schemeClr>
            </a:solidFill>
            <a:ln w="50800" cap="rnd" cmpd="sng">
              <a:solidFill>
                <a:srgbClr val="FF3300"/>
              </a:solidFill>
              <a:bevel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rgbClr val="FF0000"/>
                  </a:solidFill>
                </a:rPr>
                <a:t>LHC Dipole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title"/>
          </p:nvPr>
        </p:nvSpPr>
        <p:spPr>
          <a:xfrm>
            <a:off x="304799" y="76200"/>
            <a:ext cx="8686801" cy="865188"/>
          </a:xfrm>
        </p:spPr>
        <p:txBody>
          <a:bodyPr>
            <a:normAutofit fontScale="90000"/>
          </a:bodyPr>
          <a:lstStyle/>
          <a:p>
            <a:pPr algn="r"/>
            <a:r>
              <a:rPr lang="fr-FR" sz="3200" dirty="0" smtClean="0">
                <a:solidFill>
                  <a:srgbClr val="FF9900"/>
                </a:solidFill>
              </a:rPr>
              <a:t>Le «quench»: Marge </a:t>
            </a:r>
            <a:r>
              <a:rPr lang="fr-FR" sz="3200" dirty="0">
                <a:solidFill>
                  <a:srgbClr val="FF9900"/>
                </a:solidFill>
              </a:rPr>
              <a:t>d‘opération d‘un aimant </a:t>
            </a:r>
            <a:r>
              <a:rPr lang="fr-FR" sz="3200" dirty="0" smtClean="0">
                <a:solidFill>
                  <a:srgbClr val="FF9900"/>
                </a:solidFill>
              </a:rPr>
              <a:t>supraconducteur dipolaire</a:t>
            </a:r>
            <a:endParaRPr lang="fr-FR" sz="3200" dirty="0">
              <a:solidFill>
                <a:srgbClr val="FF9900"/>
              </a:solidFill>
            </a:endParaRPr>
          </a:p>
        </p:txBody>
      </p:sp>
      <p:sp>
        <p:nvSpPr>
          <p:cNvPr id="232456" name="Text Box 8"/>
          <p:cNvSpPr txBox="1">
            <a:spLocks noChangeArrowheads="1"/>
          </p:cNvSpPr>
          <p:nvPr/>
        </p:nvSpPr>
        <p:spPr bwMode="auto">
          <a:xfrm>
            <a:off x="228600" y="6477000"/>
            <a:ext cx="2209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de-DE" b="0">
              <a:latin typeface="Book Antiqua" pitchFamily="18" charset="0"/>
            </a:endParaRPr>
          </a:p>
        </p:txBody>
      </p:sp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381000" y="990600"/>
            <a:ext cx="8610600" cy="55626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988" y="1362075"/>
            <a:ext cx="7918450" cy="4968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1277938" y="1614488"/>
            <a:ext cx="452437" cy="3952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sz="2000" b="0">
                <a:solidFill>
                  <a:srgbClr val="CC0000"/>
                </a:solidFill>
                <a:latin typeface="Book Antiqua" pitchFamily="18" charset="0"/>
              </a:rPr>
              <a:t>Bc</a:t>
            </a:r>
            <a:endParaRPr lang="de-DE" b="0">
              <a:solidFill>
                <a:srgbClr val="CC0000"/>
              </a:solidFill>
              <a:latin typeface="Book Antiqua" pitchFamily="18" charset="0"/>
            </a:endParaRPr>
          </a:p>
        </p:txBody>
      </p:sp>
      <p:sp>
        <p:nvSpPr>
          <p:cNvPr id="232455" name="Text Box 7"/>
          <p:cNvSpPr txBox="1">
            <a:spLocks noChangeArrowheads="1"/>
          </p:cNvSpPr>
          <p:nvPr/>
        </p:nvSpPr>
        <p:spPr bwMode="auto">
          <a:xfrm>
            <a:off x="7464425" y="4776788"/>
            <a:ext cx="4524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sz="2000" b="0">
                <a:solidFill>
                  <a:srgbClr val="CC0000"/>
                </a:solidFill>
                <a:latin typeface="Book Antiqua" pitchFamily="18" charset="0"/>
              </a:rPr>
              <a:t>Tc</a:t>
            </a:r>
            <a:endParaRPr lang="de-DE" b="0">
              <a:solidFill>
                <a:srgbClr val="CC0000"/>
              </a:solidFill>
              <a:latin typeface="Book Antiqua" pitchFamily="18" charset="0"/>
            </a:endParaRPr>
          </a:p>
        </p:txBody>
      </p:sp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7453312" y="5662613"/>
            <a:ext cx="928687" cy="400110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de-DE" sz="2000" b="0" dirty="0" smtClean="0">
                <a:solidFill>
                  <a:schemeClr val="bg2"/>
                </a:solidFill>
              </a:rPr>
              <a:t>9.2 </a:t>
            </a:r>
            <a:r>
              <a:rPr lang="de-DE" sz="2000" b="0" dirty="0">
                <a:solidFill>
                  <a:schemeClr val="bg2"/>
                </a:solidFill>
              </a:rPr>
              <a:t>K</a:t>
            </a:r>
            <a:endParaRPr lang="de-DE" b="0" dirty="0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232459" name="Text Box 11"/>
          <p:cNvSpPr txBox="1">
            <a:spLocks noChangeArrowheads="1"/>
          </p:cNvSpPr>
          <p:nvPr/>
        </p:nvSpPr>
        <p:spPr bwMode="auto">
          <a:xfrm>
            <a:off x="762000" y="990600"/>
            <a:ext cx="2622550" cy="427038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r>
              <a:rPr lang="de-DE" sz="2200" b="0">
                <a:solidFill>
                  <a:schemeClr val="bg2"/>
                </a:solidFill>
              </a:rPr>
              <a:t>B [T] </a:t>
            </a:r>
            <a:endParaRPr lang="de-DE" sz="2200" b="0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232472" name="Text Box 24"/>
          <p:cNvSpPr txBox="1">
            <a:spLocks noChangeArrowheads="1"/>
          </p:cNvSpPr>
          <p:nvPr/>
        </p:nvSpPr>
        <p:spPr bwMode="auto">
          <a:xfrm>
            <a:off x="3379788" y="5662613"/>
            <a:ext cx="2997200" cy="595312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SzTx/>
              <a:buFontTx/>
              <a:buNone/>
            </a:pPr>
            <a:endParaRPr lang="de-DE" sz="2200" b="0">
              <a:solidFill>
                <a:schemeClr val="bg2"/>
              </a:solidFill>
            </a:endParaRPr>
          </a:p>
          <a:p>
            <a:pPr>
              <a:lnSpc>
                <a:spcPct val="0"/>
              </a:lnSpc>
              <a:buClrTx/>
              <a:buSzTx/>
              <a:buFontTx/>
              <a:buNone/>
            </a:pPr>
            <a:r>
              <a:rPr lang="de-DE" sz="2200" b="0">
                <a:solidFill>
                  <a:schemeClr val="bg2"/>
                </a:solidFill>
              </a:rPr>
              <a:t>Temperature [K]                        </a:t>
            </a:r>
            <a:endParaRPr lang="de-DE" sz="2200" b="0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232473" name="Rectangle 25"/>
          <p:cNvSpPr>
            <a:spLocks noChangeArrowheads="1"/>
          </p:cNvSpPr>
          <p:nvPr/>
        </p:nvSpPr>
        <p:spPr bwMode="auto">
          <a:xfrm>
            <a:off x="6224588" y="3586163"/>
            <a:ext cx="1614487" cy="446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lnSpc>
                <a:spcPct val="100000"/>
              </a:lnSpc>
              <a:spcBef>
                <a:spcPct val="20000"/>
              </a:spcBef>
              <a:buClr>
                <a:srgbClr val="FF6600"/>
              </a:buClr>
              <a:buSzPct val="140000"/>
              <a:buFontTx/>
              <a:buNone/>
            </a:pPr>
            <a:r>
              <a:rPr lang="de-DE">
                <a:solidFill>
                  <a:srgbClr val="FF0000"/>
                </a:solidFill>
              </a:rPr>
              <a:t>QUENCH </a:t>
            </a:r>
          </a:p>
        </p:txBody>
      </p:sp>
      <p:sp>
        <p:nvSpPr>
          <p:cNvPr id="232474" name="Line 26"/>
          <p:cNvSpPr>
            <a:spLocks noChangeShapeType="1"/>
          </p:cNvSpPr>
          <p:nvPr/>
        </p:nvSpPr>
        <p:spPr bwMode="auto">
          <a:xfrm flipV="1">
            <a:off x="5148263" y="3808413"/>
            <a:ext cx="10763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arrow" w="med" len="med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2477" name="Rectangle 29"/>
          <p:cNvSpPr>
            <a:spLocks noChangeArrowheads="1"/>
          </p:cNvSpPr>
          <p:nvPr/>
        </p:nvSpPr>
        <p:spPr bwMode="auto">
          <a:xfrm>
            <a:off x="609600" y="2209800"/>
            <a:ext cx="533400" cy="28956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 dirty="0"/>
          </a:p>
        </p:txBody>
      </p:sp>
      <p:grpSp>
        <p:nvGrpSpPr>
          <p:cNvPr id="232461" name="Group 13"/>
          <p:cNvGrpSpPr>
            <a:grpSpLocks/>
          </p:cNvGrpSpPr>
          <p:nvPr/>
        </p:nvGrpSpPr>
        <p:grpSpPr bwMode="auto">
          <a:xfrm>
            <a:off x="765175" y="2325458"/>
            <a:ext cx="6457950" cy="3735617"/>
            <a:chOff x="528" y="1488"/>
            <a:chExt cx="4032" cy="2417"/>
          </a:xfrm>
        </p:grpSpPr>
        <p:sp>
          <p:nvSpPr>
            <p:cNvPr id="232462" name="Line 14"/>
            <p:cNvSpPr>
              <a:spLocks noChangeShapeType="1"/>
            </p:cNvSpPr>
            <p:nvPr/>
          </p:nvSpPr>
          <p:spPr bwMode="auto">
            <a:xfrm flipV="1">
              <a:off x="1536" y="1680"/>
              <a:ext cx="67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32463" name="Line 15"/>
            <p:cNvSpPr>
              <a:spLocks noChangeShapeType="1"/>
            </p:cNvSpPr>
            <p:nvPr/>
          </p:nvSpPr>
          <p:spPr bwMode="auto">
            <a:xfrm>
              <a:off x="1536" y="1488"/>
              <a:ext cx="0" cy="2112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2464" name="Text Box 16"/>
            <p:cNvSpPr txBox="1">
              <a:spLocks noChangeArrowheads="1"/>
            </p:cNvSpPr>
            <p:nvPr/>
          </p:nvSpPr>
          <p:spPr bwMode="auto">
            <a:xfrm>
              <a:off x="1344" y="3648"/>
              <a:ext cx="576" cy="257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2000" b="0">
                  <a:solidFill>
                    <a:schemeClr val="bg2"/>
                  </a:solidFill>
                </a:rPr>
                <a:t>1.9 K</a:t>
              </a:r>
              <a:endParaRPr lang="de-DE" b="0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2465" name="Line 17"/>
            <p:cNvSpPr>
              <a:spLocks noChangeShapeType="1"/>
            </p:cNvSpPr>
            <p:nvPr/>
          </p:nvSpPr>
          <p:spPr bwMode="auto">
            <a:xfrm flipH="1">
              <a:off x="816" y="1680"/>
              <a:ext cx="720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2466" name="Line 18"/>
            <p:cNvSpPr>
              <a:spLocks noChangeShapeType="1"/>
            </p:cNvSpPr>
            <p:nvPr/>
          </p:nvSpPr>
          <p:spPr bwMode="auto">
            <a:xfrm flipH="1">
              <a:off x="864" y="3216"/>
              <a:ext cx="672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2467" name="Line 19"/>
            <p:cNvSpPr>
              <a:spLocks noChangeShapeType="1"/>
            </p:cNvSpPr>
            <p:nvPr/>
          </p:nvSpPr>
          <p:spPr bwMode="auto">
            <a:xfrm flipV="1">
              <a:off x="1536" y="3216"/>
              <a:ext cx="3024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232470" name="Text Box 22"/>
            <p:cNvSpPr txBox="1">
              <a:spLocks noChangeArrowheads="1"/>
            </p:cNvSpPr>
            <p:nvPr/>
          </p:nvSpPr>
          <p:spPr bwMode="auto">
            <a:xfrm>
              <a:off x="576" y="1584"/>
              <a:ext cx="528" cy="257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2000" b="0">
                  <a:solidFill>
                    <a:schemeClr val="bg2"/>
                  </a:solidFill>
                </a:rPr>
                <a:t>8.3 T</a:t>
              </a:r>
              <a:endParaRPr lang="de-DE" b="0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  <p:sp>
          <p:nvSpPr>
            <p:cNvPr id="232471" name="Text Box 23"/>
            <p:cNvSpPr txBox="1">
              <a:spLocks noChangeArrowheads="1"/>
            </p:cNvSpPr>
            <p:nvPr/>
          </p:nvSpPr>
          <p:spPr bwMode="auto">
            <a:xfrm>
              <a:off x="528" y="3072"/>
              <a:ext cx="624" cy="257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de-DE" sz="2000" b="0">
                  <a:solidFill>
                    <a:schemeClr val="bg2"/>
                  </a:solidFill>
                </a:rPr>
                <a:t>0.54 T</a:t>
              </a:r>
              <a:endParaRPr lang="de-DE" b="0">
                <a:solidFill>
                  <a:schemeClr val="bg2"/>
                </a:solidFill>
                <a:latin typeface="Book Antiqua" pitchFamily="18" charset="0"/>
              </a:endParaRPr>
            </a:p>
          </p:txBody>
        </p:sp>
      </p:grpSp>
      <p:sp>
        <p:nvSpPr>
          <p:cNvPr id="232479" name="Text Box 31"/>
          <p:cNvSpPr txBox="1">
            <a:spLocks noChangeArrowheads="1"/>
          </p:cNvSpPr>
          <p:nvPr/>
        </p:nvSpPr>
        <p:spPr bwMode="auto">
          <a:xfrm>
            <a:off x="7299325" y="2279650"/>
            <a:ext cx="860425" cy="420688"/>
          </a:xfrm>
          <a:prstGeom prst="rect">
            <a:avLst/>
          </a:prstGeom>
          <a:solidFill>
            <a:srgbClr val="6100B2"/>
          </a:solidFill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dirty="0"/>
              <a:t>NbTi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914400"/>
          </a:xfrm>
        </p:spPr>
        <p:txBody>
          <a:bodyPr/>
          <a:lstStyle/>
          <a:p>
            <a:r>
              <a:rPr lang="fr-FR" dirty="0" smtClean="0">
                <a:solidFill>
                  <a:srgbClr val="FF9900"/>
                </a:solidFill>
                <a:latin typeface="Arial Narrow" pitchFamily="34" charset="0"/>
              </a:rPr>
              <a:t>Des perturbations provoquer transitions résistives</a:t>
            </a:r>
            <a:endParaRPr lang="en-GB" dirty="0">
              <a:solidFill>
                <a:srgbClr val="FF990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43000" y="3810000"/>
            <a:ext cx="7239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b="1" dirty="0">
                <a:latin typeface="Arial Narrow" pitchFamily="34" charset="0"/>
              </a:rPr>
              <a:t>Electrical disturbances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70000"/>
              <a:buFont typeface="Monotype Sorts" pitchFamily="2" charset="2"/>
              <a:buChar char="u"/>
            </a:pPr>
            <a:r>
              <a:rPr lang="en-GB" sz="2000" b="1" dirty="0">
                <a:latin typeface="Arial Narrow" pitchFamily="34" charset="0"/>
              </a:rPr>
              <a:t>Non uniform current </a:t>
            </a:r>
            <a:r>
              <a:rPr lang="en-GB" sz="2000" b="1" dirty="0" smtClean="0">
                <a:latin typeface="Arial Narrow" pitchFamily="34" charset="0"/>
              </a:rPr>
              <a:t>distribution </a:t>
            </a:r>
            <a:r>
              <a:rPr lang="en-GB" sz="2000" b="1" dirty="0">
                <a:latin typeface="Arial Narrow" pitchFamily="34" charset="0"/>
              </a:rPr>
              <a:t>in Rutherford cables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70000"/>
              <a:buFont typeface="Monotype Sorts" pitchFamily="2" charset="2"/>
              <a:buChar char="u"/>
            </a:pPr>
            <a:r>
              <a:rPr lang="en-GB" sz="2000" b="1" dirty="0">
                <a:latin typeface="Arial Narrow" pitchFamily="34" charset="0"/>
              </a:rPr>
              <a:t>Strain dependence of critical current, flux jumps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43000" y="21336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US" b="1" dirty="0">
                <a:latin typeface="Arial Narrow" pitchFamily="34" charset="0"/>
              </a:rPr>
              <a:t>Energy release in the magnet due to the </a:t>
            </a:r>
            <a:r>
              <a:rPr lang="en-US" b="1" dirty="0" smtClean="0">
                <a:latin typeface="Arial Narrow" pitchFamily="34" charset="0"/>
              </a:rPr>
              <a:t>beam losses </a:t>
            </a:r>
            <a:endParaRPr lang="en-US" b="1" dirty="0">
              <a:latin typeface="Arial Narrow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70000"/>
              <a:buFont typeface="Monotype Sorts" pitchFamily="2" charset="2"/>
              <a:buChar char="u"/>
            </a:pPr>
            <a:r>
              <a:rPr lang="en-US" sz="2000" b="1" dirty="0">
                <a:latin typeface="Arial Narrow" pitchFamily="34" charset="0"/>
              </a:rPr>
              <a:t>Beam losses from non-perfect setting up of cleaning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70000"/>
              <a:buFont typeface="Monotype Sorts" pitchFamily="2" charset="2"/>
              <a:buChar char="u"/>
            </a:pPr>
            <a:r>
              <a:rPr lang="en-US" sz="2000" b="1" dirty="0">
                <a:latin typeface="Arial Narrow" pitchFamily="34" charset="0"/>
              </a:rPr>
              <a:t>Fast beam losses </a:t>
            </a:r>
          </a:p>
          <a:p>
            <a:pPr marL="742950" lvl="1" indent="-285750">
              <a:spcBef>
                <a:spcPct val="20000"/>
              </a:spcBef>
              <a:buClr>
                <a:schemeClr val="hlink"/>
              </a:buClr>
              <a:buSzPct val="70000"/>
              <a:buFont typeface="Monotype Sorts" pitchFamily="2" charset="2"/>
              <a:buChar char="u"/>
            </a:pPr>
            <a:r>
              <a:rPr lang="en-US" sz="2000" b="1" dirty="0">
                <a:latin typeface="Arial Narrow" pitchFamily="34" charset="0"/>
              </a:rPr>
              <a:t>Beam gas scattering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143000" y="5181600"/>
            <a:ext cx="7315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dirty="0" smtClean="0">
                <a:latin typeface="Arial Narrow" pitchFamily="34" charset="0"/>
              </a:rPr>
              <a:t>Mechanical disturbances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2000" dirty="0" smtClean="0">
                <a:latin typeface="Arial Narrow" pitchFamily="34" charset="0"/>
              </a:rPr>
              <a:t>Conductor motions</a:t>
            </a:r>
          </a:p>
          <a:p>
            <a:pPr marL="800100" lvl="1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2000" dirty="0" smtClean="0">
                <a:latin typeface="Arial Narrow" pitchFamily="34" charset="0"/>
              </a:rPr>
              <a:t>Structural disturbances: micro-fractures, cracks, etc. </a:t>
            </a:r>
            <a:endParaRPr lang="en-GB" sz="2000" dirty="0">
              <a:latin typeface="Arial Narrow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57200" y="11430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fr-FR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Pendant le fonctionnement, des perturbations peuvent entraîner une brusque transition résistive de l'aimant</a:t>
            </a:r>
            <a:endParaRPr lang="en-GB" sz="2000" dirty="0">
              <a:solidFill>
                <a:schemeClr val="accent3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991600" cy="914400"/>
          </a:xfrm>
        </p:spPr>
        <p:txBody>
          <a:bodyPr/>
          <a:lstStyle/>
          <a:p>
            <a:r>
              <a:rPr lang="fr-FR" sz="3200" dirty="0" smtClean="0">
                <a:solidFill>
                  <a:srgbClr val="FF9900"/>
                </a:solidFill>
              </a:rPr>
              <a:t>La propagation des transitions résistives</a:t>
            </a:r>
            <a:endParaRPr lang="en-GB" sz="3200" dirty="0">
              <a:solidFill>
                <a:srgbClr val="FF9900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81000" y="1600200"/>
            <a:ext cx="8077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1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In LHC dipoles a quench propagates along </a:t>
            </a:r>
            <a:r>
              <a:rPr lang="en-GB" sz="1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s.c</a:t>
            </a:r>
            <a:r>
              <a:rPr lang="en-GB" sz="1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. cables with average velocity of:</a:t>
            </a:r>
          </a:p>
          <a:p>
            <a:pPr marL="1143000" lvl="2" indent="-2286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20-30 m/s at 8.34T 	</a:t>
            </a:r>
            <a:r>
              <a:rPr lang="en-GB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  <a:sym typeface="Monotype Sorts" pitchFamily="2" charset="2"/>
              </a:rPr>
              <a:t>   &gt;500ms to quench one turn</a:t>
            </a:r>
            <a:endParaRPr lang="en-GB" sz="1600" b="1" dirty="0">
              <a:solidFill>
                <a:schemeClr val="accent3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 marL="1143000" lvl="2" indent="-2286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50-70 cm/s at 0.54T	</a:t>
            </a:r>
            <a:r>
              <a:rPr lang="en-GB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  <a:sym typeface="Monotype Sorts" pitchFamily="2" charset="2"/>
              </a:rPr>
              <a:t>   &gt;21s to quench one turn</a:t>
            </a:r>
            <a:endParaRPr lang="en-GB" sz="2000" b="1" dirty="0">
              <a:solidFill>
                <a:schemeClr val="accent3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GB" sz="1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Narrow" pitchFamily="34" charset="0"/>
              </a:rPr>
              <a:t>At nominal field quench propagates transversally (turn-to-turn) every ca. 10ms</a:t>
            </a:r>
            <a:endParaRPr lang="en-GB" b="1" dirty="0">
              <a:solidFill>
                <a:schemeClr val="accent3">
                  <a:lumMod val="60000"/>
                  <a:lumOff val="40000"/>
                </a:schemeClr>
              </a:solidFill>
              <a:latin typeface="Arial Narrow" pitchFamily="34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n-GB" sz="2000" b="1" dirty="0">
              <a:solidFill>
                <a:srgbClr val="663300"/>
              </a:solidFill>
              <a:latin typeface="Arial Narrow" pitchFamily="34" charset="0"/>
            </a:endParaRPr>
          </a:p>
        </p:txBody>
      </p:sp>
      <p:pic>
        <p:nvPicPr>
          <p:cNvPr id="4" name="Picture 6" descr="D:\DOCS\Draw\SM18\endrzej-fin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76600"/>
            <a:ext cx="8391525" cy="303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2227</TotalTime>
  <Words>1123</Words>
  <PresentationFormat>On-screen Show (4:3)</PresentationFormat>
  <Paragraphs>220</Paragraphs>
  <Slides>32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Metro</vt:lpstr>
      <vt:lpstr>Designer Drawing</vt:lpstr>
      <vt:lpstr>Slide</vt:lpstr>
      <vt:lpstr>Microsoft Equation 3.0</vt:lpstr>
      <vt:lpstr>Equation</vt:lpstr>
      <vt:lpstr>Slide 1</vt:lpstr>
      <vt:lpstr>Contenu</vt:lpstr>
      <vt:lpstr>Slide 3</vt:lpstr>
      <vt:lpstr>Slide 4</vt:lpstr>
      <vt:lpstr>L’architecture magnétique du LHC   </vt:lpstr>
      <vt:lpstr>Le phénomène du «quench»</vt:lpstr>
      <vt:lpstr>Le «quench»: Marge d‘opération d‘un aimant supraconducteur dipolaire</vt:lpstr>
      <vt:lpstr>Des perturbations provoquer transitions résistives</vt:lpstr>
      <vt:lpstr>La propagation des transitions résistives</vt:lpstr>
      <vt:lpstr>Le «quench»: une montée de température</vt:lpstr>
      <vt:lpstr>La protection de circuits supraconducteurs du LHC</vt:lpstr>
      <vt:lpstr>Energie stockée dans les aimants supraconducteurs</vt:lpstr>
      <vt:lpstr>Ordres de grandeur</vt:lpstr>
      <vt:lpstr>Slide 14</vt:lpstr>
      <vt:lpstr>Détection de transition résistive</vt:lpstr>
      <vt:lpstr>Électronique de protection des aimants supraconducteurs</vt:lpstr>
      <vt:lpstr>Électronique de protection des aimants supraconducteurs</vt:lpstr>
      <vt:lpstr>Électronique de protection des aimants supraconducteurs</vt:lpstr>
      <vt:lpstr>Diodes de «by-pass» installées dans le bain d’hélium à 1.9 K</vt:lpstr>
      <vt:lpstr>Diodes de «by-pass»</vt:lpstr>
      <vt:lpstr>La protection des circuits d’aimants</vt:lpstr>
      <vt:lpstr>Energy Extraction Systems</vt:lpstr>
      <vt:lpstr>Disjoncteurs électromécaniques</vt:lpstr>
      <vt:lpstr>Résistances de décharge</vt:lpstr>
      <vt:lpstr>When will Energy Extraction be activated in the LHC?</vt:lpstr>
      <vt:lpstr>Slide 26</vt:lpstr>
      <vt:lpstr>Protection hydraulique par vannes et lignes de décharge</vt:lpstr>
      <vt:lpstr>«Quench» - Protection hydraulique</vt:lpstr>
      <vt:lpstr>«Quench» - Protection hydraulique modélisation de processus</vt:lpstr>
      <vt:lpstr>«Quench» - Protection hydraulique modélisation de processus</vt:lpstr>
      <vt:lpstr>Conclusions</vt:lpstr>
      <vt:lpstr>Remerciement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La protection des aimants lors de transitions résistives </dc:title>
  <dc:creator>A. Siemko</dc:creator>
  <dc:description>AFF</dc:description>
  <cp:lastModifiedBy>Siemko</cp:lastModifiedBy>
  <cp:revision>146</cp:revision>
  <dcterms:modified xsi:type="dcterms:W3CDTF">2008-04-10T10:57:35Z</dcterms:modified>
</cp:coreProperties>
</file>