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mov" ContentType="video/unknown"/>
  <Default Extension="rels" ContentType="application/vnd.openxmlformats-package.relationships+xml"/>
  <Default Extension="xml" ContentType="application/xml"/>
  <Default Extension="gif" ContentType="image/gif"/>
  <Default Extension="m4v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70" r:id="rId3"/>
    <p:sldId id="257" r:id="rId4"/>
    <p:sldId id="271" r:id="rId5"/>
    <p:sldId id="351" r:id="rId6"/>
    <p:sldId id="345" r:id="rId7"/>
    <p:sldId id="338" r:id="rId8"/>
    <p:sldId id="339" r:id="rId9"/>
    <p:sldId id="352" r:id="rId10"/>
    <p:sldId id="272" r:id="rId11"/>
    <p:sldId id="353" r:id="rId12"/>
    <p:sldId id="354" r:id="rId13"/>
    <p:sldId id="355" r:id="rId14"/>
    <p:sldId id="347" r:id="rId15"/>
    <p:sldId id="359" r:id="rId16"/>
    <p:sldId id="371" r:id="rId17"/>
    <p:sldId id="358" r:id="rId18"/>
    <p:sldId id="360" r:id="rId19"/>
    <p:sldId id="361" r:id="rId20"/>
    <p:sldId id="362" r:id="rId21"/>
    <p:sldId id="378" r:id="rId22"/>
    <p:sldId id="383" r:id="rId23"/>
    <p:sldId id="380" r:id="rId24"/>
    <p:sldId id="363" r:id="rId25"/>
    <p:sldId id="370" r:id="rId26"/>
    <p:sldId id="381" r:id="rId27"/>
    <p:sldId id="382" r:id="rId28"/>
    <p:sldId id="356" r:id="rId29"/>
    <p:sldId id="365" r:id="rId30"/>
    <p:sldId id="367" r:id="rId31"/>
    <p:sldId id="374" r:id="rId32"/>
    <p:sldId id="372" r:id="rId33"/>
    <p:sldId id="373" r:id="rId34"/>
    <p:sldId id="368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0FC3D"/>
    <a:srgbClr val="E71FCA"/>
    <a:srgbClr val="0DF3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4660"/>
  </p:normalViewPr>
  <p:slideViewPr>
    <p:cSldViewPr snapToGrid="0">
      <p:cViewPr varScale="1">
        <p:scale>
          <a:sx n="70" d="100"/>
          <a:sy n="70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4D467-2DED-432D-B7E8-14190F9BD015}" type="datetimeFigureOut">
              <a:rPr lang="en-US" smtClean="0"/>
              <a:pPr/>
              <a:t>6/26/2013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16CA2-6FC4-4837-B49E-4253E2284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411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2C37CD-FBF0-4849-9FF3-5A2F2FEFA1FF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594BB6-A87F-4F77-AE3F-24385C5A30AD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16CA2-6FC4-4837-B49E-4253E2284D64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604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80717"/>
            <a:ext cx="7772400" cy="769441"/>
          </a:xfrm>
          <a:noFill/>
        </p:spPr>
        <p:txBody>
          <a:bodyPr wrap="square" rtlCol="0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4400" b="1" kern="12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8" name="Picture 2" descr="\\cern.ch\dfs\Users\a\aapollon\Desktop\thesis images\CERN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84143" y="6521450"/>
            <a:ext cx="5711482" cy="365125"/>
          </a:xfrm>
        </p:spPr>
        <p:txBody>
          <a:bodyPr/>
          <a:lstStyle>
            <a:lvl1pPr>
              <a:defRPr sz="1400" i="1"/>
            </a:lvl1pPr>
          </a:lstStyle>
          <a:p>
            <a:r>
              <a:rPr lang="en-US" dirty="0" smtClean="0"/>
              <a:t>Beam Instrumentation Challenges- Dr. Rhodri Jones (CERN)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962025" y="1504950"/>
            <a:ext cx="7277100" cy="2406813"/>
          </a:xfrm>
        </p:spPr>
        <p:txBody>
          <a:bodyPr>
            <a:normAutofit/>
          </a:bodyPr>
          <a:lstStyle>
            <a:lvl1pPr>
              <a:defRPr lang="en-US" sz="4000" b="1" kern="1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9000"/>
            <a:lum bright="-19000" contrast="-12000"/>
          </a:blip>
          <a:srcRect/>
          <a:stretch>
            <a:fillRect t="4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\\cern.ch\dfs\Users\a\aapollon\Desktop\thesis images\CERNLOGO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055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algn="ctr"/>
            <a:fld id="{742AFEC6-65D6-4F2C-8740-31E4FFD76CD6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3041" y="6569172"/>
            <a:ext cx="5999871" cy="274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sz="1400" i="1" dirty="0" smtClean="0"/>
              <a:t>Beam Instrumentation Challenges- Dr. Rhodri Jones (CERN</a:t>
            </a:r>
            <a:r>
              <a:rPr lang="en-US" dirty="0" smtClean="0">
                <a:solidFill>
                  <a:prstClr val="black"/>
                </a:solidFill>
              </a:rPr>
              <a:t>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media" Target="../media/media2.mov"/><Relationship Id="rId7" Type="http://schemas.openxmlformats.org/officeDocument/2006/relationships/image" Target="../media/image69.png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6" Type="http://schemas.openxmlformats.org/officeDocument/2006/relationships/image" Target="../media/image68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ov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jpeg"/><Relationship Id="rId7" Type="http://schemas.openxmlformats.org/officeDocument/2006/relationships/image" Target="../media/image85.pn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11" Type="http://schemas.openxmlformats.org/officeDocument/2006/relationships/image" Target="../media/image89.gif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4" Type="http://schemas.openxmlformats.org/officeDocument/2006/relationships/image" Target="../media/image82.png"/><Relationship Id="rId9" Type="http://schemas.openxmlformats.org/officeDocument/2006/relationships/image" Target="../media/image8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gif"/><Relationship Id="rId3" Type="http://schemas.openxmlformats.org/officeDocument/2006/relationships/image" Target="../media/image31.png"/><Relationship Id="rId7" Type="http://schemas.openxmlformats.org/officeDocument/2006/relationships/image" Target="../media/image3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gif"/><Relationship Id="rId5" Type="http://schemas.openxmlformats.org/officeDocument/2006/relationships/image" Target="../media/image33.gif"/><Relationship Id="rId4" Type="http://schemas.openxmlformats.org/officeDocument/2006/relationships/image" Target="../media/image32.gif"/><Relationship Id="rId9" Type="http://schemas.openxmlformats.org/officeDocument/2006/relationships/image" Target="../media/image3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27520"/>
            <a:ext cx="7772400" cy="1938992"/>
          </a:xfrm>
        </p:spPr>
        <p:txBody>
          <a:bodyPr/>
          <a:lstStyle/>
          <a:p>
            <a:r>
              <a:rPr lang="en-US" sz="6000" dirty="0" smtClean="0"/>
              <a:t>Beam </a:t>
            </a:r>
            <a:r>
              <a:rPr lang="en-US" sz="6000" dirty="0"/>
              <a:t>I</a:t>
            </a:r>
            <a:r>
              <a:rPr lang="en-US" sz="6000" dirty="0" smtClean="0"/>
              <a:t>nstrumentation Challenges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2657" y="4014989"/>
            <a:ext cx="6858000" cy="243732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Dr. Rhodri Jones</a:t>
            </a:r>
          </a:p>
          <a:p>
            <a:r>
              <a:rPr lang="en-US" sz="2600" i="1" dirty="0" smtClean="0"/>
              <a:t>Head of the CERN Beam Instrumentation Group</a:t>
            </a:r>
          </a:p>
          <a:p>
            <a:endParaRPr lang="en-US" dirty="0" smtClean="0"/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oPAC</a:t>
            </a:r>
            <a:r>
              <a:rPr lang="en-US" dirty="0" smtClean="0"/>
              <a:t> Topical Workshop</a:t>
            </a:r>
          </a:p>
          <a:p>
            <a:r>
              <a:rPr lang="en-US" dirty="0" smtClean="0"/>
              <a:t>Grand Challenges in Accelerator </a:t>
            </a:r>
            <a:r>
              <a:rPr lang="en-US" dirty="0" err="1" smtClean="0"/>
              <a:t>Optimisation</a:t>
            </a:r>
            <a:endParaRPr lang="en-US" dirty="0" smtClean="0"/>
          </a:p>
          <a:p>
            <a:r>
              <a:rPr lang="en-US" sz="2600" i="1" dirty="0" smtClean="0"/>
              <a:t>CERN, Geneva, Switzerland - June 26</a:t>
            </a:r>
            <a:r>
              <a:rPr lang="en-US" sz="2600" i="1" baseline="30000" dirty="0" smtClean="0"/>
              <a:t>th</a:t>
            </a:r>
            <a:r>
              <a:rPr lang="en-US" sz="2600" i="1" dirty="0" smtClean="0"/>
              <a:t> – 27</a:t>
            </a:r>
            <a:r>
              <a:rPr lang="en-US" sz="2600" i="1" baseline="30000" dirty="0" smtClean="0"/>
              <a:t>th</a:t>
            </a:r>
            <a:r>
              <a:rPr lang="en-US" sz="2600" i="1" dirty="0" smtClean="0"/>
              <a:t> 2013</a:t>
            </a:r>
            <a:endParaRPr lang="en-US" sz="2600" dirty="0"/>
          </a:p>
        </p:txBody>
      </p:sp>
      <p:pic>
        <p:nvPicPr>
          <p:cNvPr id="1026" name="Picture 2" descr="1st oPAC Topical Workshop: Grand Challenges in Accelerator Optimis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158" y="79992"/>
            <a:ext cx="2381250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536" y="0"/>
            <a:ext cx="8505669" cy="914400"/>
          </a:xfrm>
        </p:spPr>
        <p:txBody>
          <a:bodyPr>
            <a:noAutofit/>
          </a:bodyPr>
          <a:lstStyle/>
          <a:p>
            <a:r>
              <a:rPr lang="en-US" sz="3500" dirty="0" err="1" smtClean="0"/>
              <a:t>Maximising</a:t>
            </a:r>
            <a:r>
              <a:rPr lang="en-US" sz="3500" dirty="0" smtClean="0"/>
              <a:t> the Available Data - Example</a:t>
            </a:r>
            <a:endParaRPr lang="en-US" sz="35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10</a:t>
            </a:fld>
            <a:endParaRPr lang="en-US" dirty="0"/>
          </a:p>
        </p:txBody>
      </p:sp>
      <p:sp>
        <p:nvSpPr>
          <p:cNvPr id="23" name="Rectangle 22"/>
          <p:cNvSpPr/>
          <p:nvPr/>
        </p:nvSpPr>
        <p:spPr bwMode="auto">
          <a:xfrm>
            <a:off x="63741" y="3405429"/>
            <a:ext cx="9039069" cy="3124339"/>
          </a:xfrm>
          <a:prstGeom prst="rect">
            <a:avLst/>
          </a:prstGeom>
          <a:solidFill>
            <a:srgbClr val="FFFFFF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68541" y="5214406"/>
            <a:ext cx="1152128" cy="50405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kern="0" dirty="0" smtClean="0">
                <a:solidFill>
                  <a:sysClr val="windowText" lastClr="000000"/>
                </a:solidFill>
                <a:latin typeface="Calibri"/>
              </a:rPr>
              <a:t>APD</a:t>
            </a:r>
            <a:endParaRPr lang="en-US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944805" y="4638342"/>
            <a:ext cx="1080120" cy="50405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kern="0" dirty="0" smtClean="0">
                <a:solidFill>
                  <a:sysClr val="windowText" lastClr="000000"/>
                </a:solidFill>
                <a:latin typeface="Calibri"/>
              </a:rPr>
              <a:t>TDC</a:t>
            </a:r>
            <a:endParaRPr lang="en-US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5807" y="5786273"/>
            <a:ext cx="1469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synchrotron light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52474" y="3956986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LHC turn clock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29" name="Straight Arrow Connector 28"/>
          <p:cNvCxnSpPr>
            <a:endCxn id="26" idx="1"/>
          </p:cNvCxnSpPr>
          <p:nvPr/>
        </p:nvCxnSpPr>
        <p:spPr>
          <a:xfrm flipV="1">
            <a:off x="2720669" y="4890370"/>
            <a:ext cx="1224136" cy="54006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>
          <a:xfrm>
            <a:off x="2016200" y="4294429"/>
            <a:ext cx="1928605" cy="487929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31" name="Rectangle 30"/>
          <p:cNvSpPr/>
          <p:nvPr/>
        </p:nvSpPr>
        <p:spPr>
          <a:xfrm>
            <a:off x="2839256" y="5256434"/>
            <a:ext cx="14740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Electrical pulse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848059" y="4142918"/>
            <a:ext cx="12777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Arrival time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3" name="Picture 32" descr="ldm-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79090" y="3618136"/>
            <a:ext cx="3429000" cy="2114550"/>
          </a:xfrm>
          <a:prstGeom prst="rect">
            <a:avLst/>
          </a:prstGeom>
        </p:spPr>
      </p:pic>
      <p:sp>
        <p:nvSpPr>
          <p:cNvPr id="34" name="Freeform 33"/>
          <p:cNvSpPr/>
          <p:nvPr/>
        </p:nvSpPr>
        <p:spPr bwMode="auto">
          <a:xfrm>
            <a:off x="5335158" y="4106752"/>
            <a:ext cx="3733800" cy="1593146"/>
          </a:xfrm>
          <a:custGeom>
            <a:avLst/>
            <a:gdLst>
              <a:gd name="connsiteX0" fmla="*/ 0 w 3437467"/>
              <a:gd name="connsiteY0" fmla="*/ 1591734 h 1591734"/>
              <a:gd name="connsiteX1" fmla="*/ 237067 w 3437467"/>
              <a:gd name="connsiteY1" fmla="*/ 1498600 h 1591734"/>
              <a:gd name="connsiteX2" fmla="*/ 584200 w 3437467"/>
              <a:gd name="connsiteY2" fmla="*/ 1329267 h 1591734"/>
              <a:gd name="connsiteX3" fmla="*/ 880533 w 3437467"/>
              <a:gd name="connsiteY3" fmla="*/ 1016000 h 1591734"/>
              <a:gd name="connsiteX4" fmla="*/ 1176867 w 3437467"/>
              <a:gd name="connsiteY4" fmla="*/ 626534 h 1591734"/>
              <a:gd name="connsiteX5" fmla="*/ 1397000 w 3437467"/>
              <a:gd name="connsiteY5" fmla="*/ 245534 h 1591734"/>
              <a:gd name="connsiteX6" fmla="*/ 1761067 w 3437467"/>
              <a:gd name="connsiteY6" fmla="*/ 0 h 1591734"/>
              <a:gd name="connsiteX7" fmla="*/ 2108200 w 3437467"/>
              <a:gd name="connsiteY7" fmla="*/ 245534 h 1591734"/>
              <a:gd name="connsiteX8" fmla="*/ 2353733 w 3437467"/>
              <a:gd name="connsiteY8" fmla="*/ 711200 h 1591734"/>
              <a:gd name="connsiteX9" fmla="*/ 2667000 w 3437467"/>
              <a:gd name="connsiteY9" fmla="*/ 1185334 h 1591734"/>
              <a:gd name="connsiteX10" fmla="*/ 2963333 w 3437467"/>
              <a:gd name="connsiteY10" fmla="*/ 1371600 h 1591734"/>
              <a:gd name="connsiteX11" fmla="*/ 3310467 w 3437467"/>
              <a:gd name="connsiteY11" fmla="*/ 1481667 h 1591734"/>
              <a:gd name="connsiteX12" fmla="*/ 3437467 w 3437467"/>
              <a:gd name="connsiteY12" fmla="*/ 1515534 h 1591734"/>
              <a:gd name="connsiteX0" fmla="*/ 0 w 3708400"/>
              <a:gd name="connsiteY0" fmla="*/ 1591734 h 1591734"/>
              <a:gd name="connsiteX1" fmla="*/ 237067 w 3708400"/>
              <a:gd name="connsiteY1" fmla="*/ 1498600 h 1591734"/>
              <a:gd name="connsiteX2" fmla="*/ 584200 w 3708400"/>
              <a:gd name="connsiteY2" fmla="*/ 1329267 h 1591734"/>
              <a:gd name="connsiteX3" fmla="*/ 880533 w 3708400"/>
              <a:gd name="connsiteY3" fmla="*/ 1016000 h 1591734"/>
              <a:gd name="connsiteX4" fmla="*/ 1176867 w 3708400"/>
              <a:gd name="connsiteY4" fmla="*/ 626534 h 1591734"/>
              <a:gd name="connsiteX5" fmla="*/ 1397000 w 3708400"/>
              <a:gd name="connsiteY5" fmla="*/ 245534 h 1591734"/>
              <a:gd name="connsiteX6" fmla="*/ 1761067 w 3708400"/>
              <a:gd name="connsiteY6" fmla="*/ 0 h 1591734"/>
              <a:gd name="connsiteX7" fmla="*/ 2108200 w 3708400"/>
              <a:gd name="connsiteY7" fmla="*/ 245534 h 1591734"/>
              <a:gd name="connsiteX8" fmla="*/ 2353733 w 3708400"/>
              <a:gd name="connsiteY8" fmla="*/ 711200 h 1591734"/>
              <a:gd name="connsiteX9" fmla="*/ 2667000 w 3708400"/>
              <a:gd name="connsiteY9" fmla="*/ 1185334 h 1591734"/>
              <a:gd name="connsiteX10" fmla="*/ 2963333 w 3708400"/>
              <a:gd name="connsiteY10" fmla="*/ 1371600 h 1591734"/>
              <a:gd name="connsiteX11" fmla="*/ 3310467 w 3708400"/>
              <a:gd name="connsiteY11" fmla="*/ 1481667 h 1591734"/>
              <a:gd name="connsiteX12" fmla="*/ 3708400 w 3708400"/>
              <a:gd name="connsiteY12" fmla="*/ 1583268 h 1591734"/>
              <a:gd name="connsiteX0" fmla="*/ 0 w 3708400"/>
              <a:gd name="connsiteY0" fmla="*/ 1591734 h 1591734"/>
              <a:gd name="connsiteX1" fmla="*/ 237067 w 3708400"/>
              <a:gd name="connsiteY1" fmla="*/ 1498600 h 1591734"/>
              <a:gd name="connsiteX2" fmla="*/ 584200 w 3708400"/>
              <a:gd name="connsiteY2" fmla="*/ 1329267 h 1591734"/>
              <a:gd name="connsiteX3" fmla="*/ 880533 w 3708400"/>
              <a:gd name="connsiteY3" fmla="*/ 1016000 h 1591734"/>
              <a:gd name="connsiteX4" fmla="*/ 1176867 w 3708400"/>
              <a:gd name="connsiteY4" fmla="*/ 626534 h 1591734"/>
              <a:gd name="connsiteX5" fmla="*/ 1397000 w 3708400"/>
              <a:gd name="connsiteY5" fmla="*/ 245534 h 1591734"/>
              <a:gd name="connsiteX6" fmla="*/ 1761067 w 3708400"/>
              <a:gd name="connsiteY6" fmla="*/ 0 h 1591734"/>
              <a:gd name="connsiteX7" fmla="*/ 2108200 w 3708400"/>
              <a:gd name="connsiteY7" fmla="*/ 245534 h 1591734"/>
              <a:gd name="connsiteX8" fmla="*/ 2353733 w 3708400"/>
              <a:gd name="connsiteY8" fmla="*/ 711200 h 1591734"/>
              <a:gd name="connsiteX9" fmla="*/ 2667000 w 3708400"/>
              <a:gd name="connsiteY9" fmla="*/ 1185334 h 1591734"/>
              <a:gd name="connsiteX10" fmla="*/ 2963333 w 3708400"/>
              <a:gd name="connsiteY10" fmla="*/ 1371600 h 1591734"/>
              <a:gd name="connsiteX11" fmla="*/ 3318933 w 3708400"/>
              <a:gd name="connsiteY11" fmla="*/ 1481667 h 1591734"/>
              <a:gd name="connsiteX12" fmla="*/ 3708400 w 3708400"/>
              <a:gd name="connsiteY12" fmla="*/ 1583268 h 1591734"/>
              <a:gd name="connsiteX0" fmla="*/ 0 w 3708400"/>
              <a:gd name="connsiteY0" fmla="*/ 1591734 h 1591734"/>
              <a:gd name="connsiteX1" fmla="*/ 237067 w 3708400"/>
              <a:gd name="connsiteY1" fmla="*/ 1498600 h 1591734"/>
              <a:gd name="connsiteX2" fmla="*/ 584200 w 3708400"/>
              <a:gd name="connsiteY2" fmla="*/ 1329267 h 1591734"/>
              <a:gd name="connsiteX3" fmla="*/ 880533 w 3708400"/>
              <a:gd name="connsiteY3" fmla="*/ 1016000 h 1591734"/>
              <a:gd name="connsiteX4" fmla="*/ 1176867 w 3708400"/>
              <a:gd name="connsiteY4" fmla="*/ 626534 h 1591734"/>
              <a:gd name="connsiteX5" fmla="*/ 1397000 w 3708400"/>
              <a:gd name="connsiteY5" fmla="*/ 245534 h 1591734"/>
              <a:gd name="connsiteX6" fmla="*/ 1761067 w 3708400"/>
              <a:gd name="connsiteY6" fmla="*/ 0 h 1591734"/>
              <a:gd name="connsiteX7" fmla="*/ 2108200 w 3708400"/>
              <a:gd name="connsiteY7" fmla="*/ 245534 h 1591734"/>
              <a:gd name="connsiteX8" fmla="*/ 2353733 w 3708400"/>
              <a:gd name="connsiteY8" fmla="*/ 711200 h 1591734"/>
              <a:gd name="connsiteX9" fmla="*/ 2667000 w 3708400"/>
              <a:gd name="connsiteY9" fmla="*/ 1185334 h 1591734"/>
              <a:gd name="connsiteX10" fmla="*/ 3124200 w 3708400"/>
              <a:gd name="connsiteY10" fmla="*/ 1380067 h 1591734"/>
              <a:gd name="connsiteX11" fmla="*/ 3318933 w 3708400"/>
              <a:gd name="connsiteY11" fmla="*/ 1481667 h 1591734"/>
              <a:gd name="connsiteX12" fmla="*/ 3708400 w 3708400"/>
              <a:gd name="connsiteY12" fmla="*/ 1583268 h 1591734"/>
              <a:gd name="connsiteX0" fmla="*/ 0 w 3708400"/>
              <a:gd name="connsiteY0" fmla="*/ 1591734 h 1591734"/>
              <a:gd name="connsiteX1" fmla="*/ 237067 w 3708400"/>
              <a:gd name="connsiteY1" fmla="*/ 1498600 h 1591734"/>
              <a:gd name="connsiteX2" fmla="*/ 584200 w 3708400"/>
              <a:gd name="connsiteY2" fmla="*/ 1329267 h 1591734"/>
              <a:gd name="connsiteX3" fmla="*/ 880533 w 3708400"/>
              <a:gd name="connsiteY3" fmla="*/ 1016000 h 1591734"/>
              <a:gd name="connsiteX4" fmla="*/ 1176867 w 3708400"/>
              <a:gd name="connsiteY4" fmla="*/ 626534 h 1591734"/>
              <a:gd name="connsiteX5" fmla="*/ 1397000 w 3708400"/>
              <a:gd name="connsiteY5" fmla="*/ 245534 h 1591734"/>
              <a:gd name="connsiteX6" fmla="*/ 1761067 w 3708400"/>
              <a:gd name="connsiteY6" fmla="*/ 0 h 1591734"/>
              <a:gd name="connsiteX7" fmla="*/ 2108200 w 3708400"/>
              <a:gd name="connsiteY7" fmla="*/ 245534 h 1591734"/>
              <a:gd name="connsiteX8" fmla="*/ 2353733 w 3708400"/>
              <a:gd name="connsiteY8" fmla="*/ 711200 h 1591734"/>
              <a:gd name="connsiteX9" fmla="*/ 2667000 w 3708400"/>
              <a:gd name="connsiteY9" fmla="*/ 1185334 h 1591734"/>
              <a:gd name="connsiteX10" fmla="*/ 3124200 w 3708400"/>
              <a:gd name="connsiteY10" fmla="*/ 1380067 h 1591734"/>
              <a:gd name="connsiteX11" fmla="*/ 3462866 w 3708400"/>
              <a:gd name="connsiteY11" fmla="*/ 1464734 h 1591734"/>
              <a:gd name="connsiteX12" fmla="*/ 3708400 w 3708400"/>
              <a:gd name="connsiteY12" fmla="*/ 1583268 h 1591734"/>
              <a:gd name="connsiteX0" fmla="*/ 0 w 3784600"/>
              <a:gd name="connsiteY0" fmla="*/ 1591734 h 1591734"/>
              <a:gd name="connsiteX1" fmla="*/ 237067 w 3784600"/>
              <a:gd name="connsiteY1" fmla="*/ 1498600 h 1591734"/>
              <a:gd name="connsiteX2" fmla="*/ 584200 w 3784600"/>
              <a:gd name="connsiteY2" fmla="*/ 1329267 h 1591734"/>
              <a:gd name="connsiteX3" fmla="*/ 880533 w 3784600"/>
              <a:gd name="connsiteY3" fmla="*/ 1016000 h 1591734"/>
              <a:gd name="connsiteX4" fmla="*/ 1176867 w 3784600"/>
              <a:gd name="connsiteY4" fmla="*/ 626534 h 1591734"/>
              <a:gd name="connsiteX5" fmla="*/ 1397000 w 3784600"/>
              <a:gd name="connsiteY5" fmla="*/ 245534 h 1591734"/>
              <a:gd name="connsiteX6" fmla="*/ 1761067 w 3784600"/>
              <a:gd name="connsiteY6" fmla="*/ 0 h 1591734"/>
              <a:gd name="connsiteX7" fmla="*/ 2108200 w 3784600"/>
              <a:gd name="connsiteY7" fmla="*/ 245534 h 1591734"/>
              <a:gd name="connsiteX8" fmla="*/ 2353733 w 3784600"/>
              <a:gd name="connsiteY8" fmla="*/ 711200 h 1591734"/>
              <a:gd name="connsiteX9" fmla="*/ 2667000 w 3784600"/>
              <a:gd name="connsiteY9" fmla="*/ 1185334 h 1591734"/>
              <a:gd name="connsiteX10" fmla="*/ 3124200 w 3784600"/>
              <a:gd name="connsiteY10" fmla="*/ 1380067 h 1591734"/>
              <a:gd name="connsiteX11" fmla="*/ 3462866 w 3784600"/>
              <a:gd name="connsiteY11" fmla="*/ 1464734 h 1591734"/>
              <a:gd name="connsiteX12" fmla="*/ 3784600 w 3784600"/>
              <a:gd name="connsiteY12" fmla="*/ 1566335 h 1591734"/>
              <a:gd name="connsiteX0" fmla="*/ 0 w 3733800"/>
              <a:gd name="connsiteY0" fmla="*/ 1591734 h 1591735"/>
              <a:gd name="connsiteX1" fmla="*/ 237067 w 3733800"/>
              <a:gd name="connsiteY1" fmla="*/ 1498600 h 1591735"/>
              <a:gd name="connsiteX2" fmla="*/ 584200 w 3733800"/>
              <a:gd name="connsiteY2" fmla="*/ 1329267 h 1591735"/>
              <a:gd name="connsiteX3" fmla="*/ 880533 w 3733800"/>
              <a:gd name="connsiteY3" fmla="*/ 1016000 h 1591735"/>
              <a:gd name="connsiteX4" fmla="*/ 1176867 w 3733800"/>
              <a:gd name="connsiteY4" fmla="*/ 626534 h 1591735"/>
              <a:gd name="connsiteX5" fmla="*/ 1397000 w 3733800"/>
              <a:gd name="connsiteY5" fmla="*/ 245534 h 1591735"/>
              <a:gd name="connsiteX6" fmla="*/ 1761067 w 3733800"/>
              <a:gd name="connsiteY6" fmla="*/ 0 h 1591735"/>
              <a:gd name="connsiteX7" fmla="*/ 2108200 w 3733800"/>
              <a:gd name="connsiteY7" fmla="*/ 245534 h 1591735"/>
              <a:gd name="connsiteX8" fmla="*/ 2353733 w 3733800"/>
              <a:gd name="connsiteY8" fmla="*/ 711200 h 1591735"/>
              <a:gd name="connsiteX9" fmla="*/ 2667000 w 3733800"/>
              <a:gd name="connsiteY9" fmla="*/ 1185334 h 1591735"/>
              <a:gd name="connsiteX10" fmla="*/ 3124200 w 3733800"/>
              <a:gd name="connsiteY10" fmla="*/ 1380067 h 1591735"/>
              <a:gd name="connsiteX11" fmla="*/ 3462866 w 3733800"/>
              <a:gd name="connsiteY11" fmla="*/ 1464734 h 1591735"/>
              <a:gd name="connsiteX12" fmla="*/ 3733800 w 3733800"/>
              <a:gd name="connsiteY12" fmla="*/ 1591735 h 1591735"/>
              <a:gd name="connsiteX0" fmla="*/ 0 w 3733800"/>
              <a:gd name="connsiteY0" fmla="*/ 1591734 h 1591735"/>
              <a:gd name="connsiteX1" fmla="*/ 237067 w 3733800"/>
              <a:gd name="connsiteY1" fmla="*/ 1498600 h 1591735"/>
              <a:gd name="connsiteX2" fmla="*/ 584200 w 3733800"/>
              <a:gd name="connsiteY2" fmla="*/ 1329267 h 1591735"/>
              <a:gd name="connsiteX3" fmla="*/ 880533 w 3733800"/>
              <a:gd name="connsiteY3" fmla="*/ 1016000 h 1591735"/>
              <a:gd name="connsiteX4" fmla="*/ 1176867 w 3733800"/>
              <a:gd name="connsiteY4" fmla="*/ 626534 h 1591735"/>
              <a:gd name="connsiteX5" fmla="*/ 1397000 w 3733800"/>
              <a:gd name="connsiteY5" fmla="*/ 245534 h 1591735"/>
              <a:gd name="connsiteX6" fmla="*/ 1761067 w 3733800"/>
              <a:gd name="connsiteY6" fmla="*/ 0 h 1591735"/>
              <a:gd name="connsiteX7" fmla="*/ 2108200 w 3733800"/>
              <a:gd name="connsiteY7" fmla="*/ 245534 h 1591735"/>
              <a:gd name="connsiteX8" fmla="*/ 2353733 w 3733800"/>
              <a:gd name="connsiteY8" fmla="*/ 711200 h 1591735"/>
              <a:gd name="connsiteX9" fmla="*/ 2667000 w 3733800"/>
              <a:gd name="connsiteY9" fmla="*/ 1185334 h 1591735"/>
              <a:gd name="connsiteX10" fmla="*/ 3124200 w 3733800"/>
              <a:gd name="connsiteY10" fmla="*/ 1380067 h 1591735"/>
              <a:gd name="connsiteX11" fmla="*/ 3454400 w 3733800"/>
              <a:gd name="connsiteY11" fmla="*/ 1515534 h 1591735"/>
              <a:gd name="connsiteX12" fmla="*/ 3733800 w 3733800"/>
              <a:gd name="connsiteY12" fmla="*/ 1591735 h 1591735"/>
              <a:gd name="connsiteX0" fmla="*/ 0 w 3733800"/>
              <a:gd name="connsiteY0" fmla="*/ 1591734 h 1591735"/>
              <a:gd name="connsiteX1" fmla="*/ 237067 w 3733800"/>
              <a:gd name="connsiteY1" fmla="*/ 1498600 h 1591735"/>
              <a:gd name="connsiteX2" fmla="*/ 584200 w 3733800"/>
              <a:gd name="connsiteY2" fmla="*/ 1329267 h 1591735"/>
              <a:gd name="connsiteX3" fmla="*/ 880533 w 3733800"/>
              <a:gd name="connsiteY3" fmla="*/ 1016000 h 1591735"/>
              <a:gd name="connsiteX4" fmla="*/ 1176867 w 3733800"/>
              <a:gd name="connsiteY4" fmla="*/ 626534 h 1591735"/>
              <a:gd name="connsiteX5" fmla="*/ 1397000 w 3733800"/>
              <a:gd name="connsiteY5" fmla="*/ 245534 h 1591735"/>
              <a:gd name="connsiteX6" fmla="*/ 1761067 w 3733800"/>
              <a:gd name="connsiteY6" fmla="*/ 0 h 1591735"/>
              <a:gd name="connsiteX7" fmla="*/ 2108200 w 3733800"/>
              <a:gd name="connsiteY7" fmla="*/ 245534 h 1591735"/>
              <a:gd name="connsiteX8" fmla="*/ 2353733 w 3733800"/>
              <a:gd name="connsiteY8" fmla="*/ 711200 h 1591735"/>
              <a:gd name="connsiteX9" fmla="*/ 2667000 w 3733800"/>
              <a:gd name="connsiteY9" fmla="*/ 1185334 h 1591735"/>
              <a:gd name="connsiteX10" fmla="*/ 3022600 w 3733800"/>
              <a:gd name="connsiteY10" fmla="*/ 1413933 h 1591735"/>
              <a:gd name="connsiteX11" fmla="*/ 3454400 w 3733800"/>
              <a:gd name="connsiteY11" fmla="*/ 1515534 h 1591735"/>
              <a:gd name="connsiteX12" fmla="*/ 3733800 w 3733800"/>
              <a:gd name="connsiteY12" fmla="*/ 1591735 h 1591735"/>
              <a:gd name="connsiteX0" fmla="*/ 0 w 3733800"/>
              <a:gd name="connsiteY0" fmla="*/ 1591734 h 1591735"/>
              <a:gd name="connsiteX1" fmla="*/ 237067 w 3733800"/>
              <a:gd name="connsiteY1" fmla="*/ 1498600 h 1591735"/>
              <a:gd name="connsiteX2" fmla="*/ 584200 w 3733800"/>
              <a:gd name="connsiteY2" fmla="*/ 1329267 h 1591735"/>
              <a:gd name="connsiteX3" fmla="*/ 880533 w 3733800"/>
              <a:gd name="connsiteY3" fmla="*/ 1016000 h 1591735"/>
              <a:gd name="connsiteX4" fmla="*/ 1176867 w 3733800"/>
              <a:gd name="connsiteY4" fmla="*/ 626534 h 1591735"/>
              <a:gd name="connsiteX5" fmla="*/ 1397000 w 3733800"/>
              <a:gd name="connsiteY5" fmla="*/ 245534 h 1591735"/>
              <a:gd name="connsiteX6" fmla="*/ 1761067 w 3733800"/>
              <a:gd name="connsiteY6" fmla="*/ 0 h 1591735"/>
              <a:gd name="connsiteX7" fmla="*/ 2108200 w 3733800"/>
              <a:gd name="connsiteY7" fmla="*/ 245534 h 1591735"/>
              <a:gd name="connsiteX8" fmla="*/ 2404533 w 3733800"/>
              <a:gd name="connsiteY8" fmla="*/ 694267 h 1591735"/>
              <a:gd name="connsiteX9" fmla="*/ 2667000 w 3733800"/>
              <a:gd name="connsiteY9" fmla="*/ 1185334 h 1591735"/>
              <a:gd name="connsiteX10" fmla="*/ 3022600 w 3733800"/>
              <a:gd name="connsiteY10" fmla="*/ 1413933 h 1591735"/>
              <a:gd name="connsiteX11" fmla="*/ 3454400 w 3733800"/>
              <a:gd name="connsiteY11" fmla="*/ 1515534 h 1591735"/>
              <a:gd name="connsiteX12" fmla="*/ 3733800 w 3733800"/>
              <a:gd name="connsiteY12" fmla="*/ 1591735 h 1591735"/>
              <a:gd name="connsiteX0" fmla="*/ 0 w 3733800"/>
              <a:gd name="connsiteY0" fmla="*/ 1593145 h 1593146"/>
              <a:gd name="connsiteX1" fmla="*/ 237067 w 3733800"/>
              <a:gd name="connsiteY1" fmla="*/ 1500011 h 1593146"/>
              <a:gd name="connsiteX2" fmla="*/ 584200 w 3733800"/>
              <a:gd name="connsiteY2" fmla="*/ 1330678 h 1593146"/>
              <a:gd name="connsiteX3" fmla="*/ 880533 w 3733800"/>
              <a:gd name="connsiteY3" fmla="*/ 1017411 h 1593146"/>
              <a:gd name="connsiteX4" fmla="*/ 1176867 w 3733800"/>
              <a:gd name="connsiteY4" fmla="*/ 627945 h 1593146"/>
              <a:gd name="connsiteX5" fmla="*/ 1397000 w 3733800"/>
              <a:gd name="connsiteY5" fmla="*/ 246945 h 1593146"/>
              <a:gd name="connsiteX6" fmla="*/ 1761067 w 3733800"/>
              <a:gd name="connsiteY6" fmla="*/ 1411 h 1593146"/>
              <a:gd name="connsiteX7" fmla="*/ 2184400 w 3733800"/>
              <a:gd name="connsiteY7" fmla="*/ 238479 h 1593146"/>
              <a:gd name="connsiteX8" fmla="*/ 2404533 w 3733800"/>
              <a:gd name="connsiteY8" fmla="*/ 695678 h 1593146"/>
              <a:gd name="connsiteX9" fmla="*/ 2667000 w 3733800"/>
              <a:gd name="connsiteY9" fmla="*/ 1186745 h 1593146"/>
              <a:gd name="connsiteX10" fmla="*/ 3022600 w 3733800"/>
              <a:gd name="connsiteY10" fmla="*/ 1415344 h 1593146"/>
              <a:gd name="connsiteX11" fmla="*/ 3454400 w 3733800"/>
              <a:gd name="connsiteY11" fmla="*/ 1516945 h 1593146"/>
              <a:gd name="connsiteX12" fmla="*/ 3733800 w 3733800"/>
              <a:gd name="connsiteY12" fmla="*/ 1593146 h 1593146"/>
              <a:gd name="connsiteX0" fmla="*/ 0 w 3733800"/>
              <a:gd name="connsiteY0" fmla="*/ 1593145 h 1593146"/>
              <a:gd name="connsiteX1" fmla="*/ 237067 w 3733800"/>
              <a:gd name="connsiteY1" fmla="*/ 1500011 h 1593146"/>
              <a:gd name="connsiteX2" fmla="*/ 584200 w 3733800"/>
              <a:gd name="connsiteY2" fmla="*/ 1330678 h 1593146"/>
              <a:gd name="connsiteX3" fmla="*/ 880533 w 3733800"/>
              <a:gd name="connsiteY3" fmla="*/ 1017411 h 1593146"/>
              <a:gd name="connsiteX4" fmla="*/ 1176867 w 3733800"/>
              <a:gd name="connsiteY4" fmla="*/ 627945 h 1593146"/>
              <a:gd name="connsiteX5" fmla="*/ 1397000 w 3733800"/>
              <a:gd name="connsiteY5" fmla="*/ 246945 h 1593146"/>
              <a:gd name="connsiteX6" fmla="*/ 1845734 w 3733800"/>
              <a:gd name="connsiteY6" fmla="*/ 1411 h 1593146"/>
              <a:gd name="connsiteX7" fmla="*/ 2184400 w 3733800"/>
              <a:gd name="connsiteY7" fmla="*/ 238479 h 1593146"/>
              <a:gd name="connsiteX8" fmla="*/ 2404533 w 3733800"/>
              <a:gd name="connsiteY8" fmla="*/ 695678 h 1593146"/>
              <a:gd name="connsiteX9" fmla="*/ 2667000 w 3733800"/>
              <a:gd name="connsiteY9" fmla="*/ 1186745 h 1593146"/>
              <a:gd name="connsiteX10" fmla="*/ 3022600 w 3733800"/>
              <a:gd name="connsiteY10" fmla="*/ 1415344 h 1593146"/>
              <a:gd name="connsiteX11" fmla="*/ 3454400 w 3733800"/>
              <a:gd name="connsiteY11" fmla="*/ 1516945 h 1593146"/>
              <a:gd name="connsiteX12" fmla="*/ 3733800 w 3733800"/>
              <a:gd name="connsiteY12" fmla="*/ 1593146 h 1593146"/>
              <a:gd name="connsiteX0" fmla="*/ 0 w 3733800"/>
              <a:gd name="connsiteY0" fmla="*/ 1593145 h 1593146"/>
              <a:gd name="connsiteX1" fmla="*/ 237067 w 3733800"/>
              <a:gd name="connsiteY1" fmla="*/ 1500011 h 1593146"/>
              <a:gd name="connsiteX2" fmla="*/ 584200 w 3733800"/>
              <a:gd name="connsiteY2" fmla="*/ 1330678 h 1593146"/>
              <a:gd name="connsiteX3" fmla="*/ 880533 w 3733800"/>
              <a:gd name="connsiteY3" fmla="*/ 1017411 h 1593146"/>
              <a:gd name="connsiteX4" fmla="*/ 1176867 w 3733800"/>
              <a:gd name="connsiteY4" fmla="*/ 627945 h 1593146"/>
              <a:gd name="connsiteX5" fmla="*/ 1498600 w 3733800"/>
              <a:gd name="connsiteY5" fmla="*/ 230011 h 1593146"/>
              <a:gd name="connsiteX6" fmla="*/ 1845734 w 3733800"/>
              <a:gd name="connsiteY6" fmla="*/ 1411 h 1593146"/>
              <a:gd name="connsiteX7" fmla="*/ 2184400 w 3733800"/>
              <a:gd name="connsiteY7" fmla="*/ 238479 h 1593146"/>
              <a:gd name="connsiteX8" fmla="*/ 2404533 w 3733800"/>
              <a:gd name="connsiteY8" fmla="*/ 695678 h 1593146"/>
              <a:gd name="connsiteX9" fmla="*/ 2667000 w 3733800"/>
              <a:gd name="connsiteY9" fmla="*/ 1186745 h 1593146"/>
              <a:gd name="connsiteX10" fmla="*/ 3022600 w 3733800"/>
              <a:gd name="connsiteY10" fmla="*/ 1415344 h 1593146"/>
              <a:gd name="connsiteX11" fmla="*/ 3454400 w 3733800"/>
              <a:gd name="connsiteY11" fmla="*/ 1516945 h 1593146"/>
              <a:gd name="connsiteX12" fmla="*/ 3733800 w 3733800"/>
              <a:gd name="connsiteY12" fmla="*/ 1593146 h 1593146"/>
              <a:gd name="connsiteX0" fmla="*/ 0 w 3733800"/>
              <a:gd name="connsiteY0" fmla="*/ 1593145 h 1593146"/>
              <a:gd name="connsiteX1" fmla="*/ 237067 w 3733800"/>
              <a:gd name="connsiteY1" fmla="*/ 1500011 h 1593146"/>
              <a:gd name="connsiteX2" fmla="*/ 584200 w 3733800"/>
              <a:gd name="connsiteY2" fmla="*/ 1330678 h 1593146"/>
              <a:gd name="connsiteX3" fmla="*/ 880533 w 3733800"/>
              <a:gd name="connsiteY3" fmla="*/ 1017411 h 1593146"/>
              <a:gd name="connsiteX4" fmla="*/ 1253067 w 3733800"/>
              <a:gd name="connsiteY4" fmla="*/ 619479 h 1593146"/>
              <a:gd name="connsiteX5" fmla="*/ 1498600 w 3733800"/>
              <a:gd name="connsiteY5" fmla="*/ 230011 h 1593146"/>
              <a:gd name="connsiteX6" fmla="*/ 1845734 w 3733800"/>
              <a:gd name="connsiteY6" fmla="*/ 1411 h 1593146"/>
              <a:gd name="connsiteX7" fmla="*/ 2184400 w 3733800"/>
              <a:gd name="connsiteY7" fmla="*/ 238479 h 1593146"/>
              <a:gd name="connsiteX8" fmla="*/ 2404533 w 3733800"/>
              <a:gd name="connsiteY8" fmla="*/ 695678 h 1593146"/>
              <a:gd name="connsiteX9" fmla="*/ 2667000 w 3733800"/>
              <a:gd name="connsiteY9" fmla="*/ 1186745 h 1593146"/>
              <a:gd name="connsiteX10" fmla="*/ 3022600 w 3733800"/>
              <a:gd name="connsiteY10" fmla="*/ 1415344 h 1593146"/>
              <a:gd name="connsiteX11" fmla="*/ 3454400 w 3733800"/>
              <a:gd name="connsiteY11" fmla="*/ 1516945 h 1593146"/>
              <a:gd name="connsiteX12" fmla="*/ 3733800 w 3733800"/>
              <a:gd name="connsiteY12" fmla="*/ 1593146 h 1593146"/>
              <a:gd name="connsiteX0" fmla="*/ 0 w 3733800"/>
              <a:gd name="connsiteY0" fmla="*/ 1593145 h 1593146"/>
              <a:gd name="connsiteX1" fmla="*/ 237067 w 3733800"/>
              <a:gd name="connsiteY1" fmla="*/ 1500011 h 1593146"/>
              <a:gd name="connsiteX2" fmla="*/ 584200 w 3733800"/>
              <a:gd name="connsiteY2" fmla="*/ 1330678 h 1593146"/>
              <a:gd name="connsiteX3" fmla="*/ 948267 w 3733800"/>
              <a:gd name="connsiteY3" fmla="*/ 1051277 h 1593146"/>
              <a:gd name="connsiteX4" fmla="*/ 1253067 w 3733800"/>
              <a:gd name="connsiteY4" fmla="*/ 619479 h 1593146"/>
              <a:gd name="connsiteX5" fmla="*/ 1498600 w 3733800"/>
              <a:gd name="connsiteY5" fmla="*/ 230011 h 1593146"/>
              <a:gd name="connsiteX6" fmla="*/ 1845734 w 3733800"/>
              <a:gd name="connsiteY6" fmla="*/ 1411 h 1593146"/>
              <a:gd name="connsiteX7" fmla="*/ 2184400 w 3733800"/>
              <a:gd name="connsiteY7" fmla="*/ 238479 h 1593146"/>
              <a:gd name="connsiteX8" fmla="*/ 2404533 w 3733800"/>
              <a:gd name="connsiteY8" fmla="*/ 695678 h 1593146"/>
              <a:gd name="connsiteX9" fmla="*/ 2667000 w 3733800"/>
              <a:gd name="connsiteY9" fmla="*/ 1186745 h 1593146"/>
              <a:gd name="connsiteX10" fmla="*/ 3022600 w 3733800"/>
              <a:gd name="connsiteY10" fmla="*/ 1415344 h 1593146"/>
              <a:gd name="connsiteX11" fmla="*/ 3454400 w 3733800"/>
              <a:gd name="connsiteY11" fmla="*/ 1516945 h 1593146"/>
              <a:gd name="connsiteX12" fmla="*/ 3733800 w 3733800"/>
              <a:gd name="connsiteY12" fmla="*/ 1593146 h 1593146"/>
              <a:gd name="connsiteX0" fmla="*/ 0 w 3733800"/>
              <a:gd name="connsiteY0" fmla="*/ 1593145 h 1593146"/>
              <a:gd name="connsiteX1" fmla="*/ 237067 w 3733800"/>
              <a:gd name="connsiteY1" fmla="*/ 1500011 h 1593146"/>
              <a:gd name="connsiteX2" fmla="*/ 584200 w 3733800"/>
              <a:gd name="connsiteY2" fmla="*/ 1330678 h 1593146"/>
              <a:gd name="connsiteX3" fmla="*/ 948267 w 3733800"/>
              <a:gd name="connsiteY3" fmla="*/ 1051277 h 1593146"/>
              <a:gd name="connsiteX4" fmla="*/ 1253067 w 3733800"/>
              <a:gd name="connsiteY4" fmla="*/ 619479 h 1593146"/>
              <a:gd name="connsiteX5" fmla="*/ 1498600 w 3733800"/>
              <a:gd name="connsiteY5" fmla="*/ 230011 h 1593146"/>
              <a:gd name="connsiteX6" fmla="*/ 1845734 w 3733800"/>
              <a:gd name="connsiteY6" fmla="*/ 1411 h 1593146"/>
              <a:gd name="connsiteX7" fmla="*/ 2184400 w 3733800"/>
              <a:gd name="connsiteY7" fmla="*/ 238479 h 1593146"/>
              <a:gd name="connsiteX8" fmla="*/ 2404533 w 3733800"/>
              <a:gd name="connsiteY8" fmla="*/ 695678 h 1593146"/>
              <a:gd name="connsiteX9" fmla="*/ 2667000 w 3733800"/>
              <a:gd name="connsiteY9" fmla="*/ 1093612 h 1593146"/>
              <a:gd name="connsiteX10" fmla="*/ 3022600 w 3733800"/>
              <a:gd name="connsiteY10" fmla="*/ 1415344 h 1593146"/>
              <a:gd name="connsiteX11" fmla="*/ 3454400 w 3733800"/>
              <a:gd name="connsiteY11" fmla="*/ 1516945 h 1593146"/>
              <a:gd name="connsiteX12" fmla="*/ 3733800 w 3733800"/>
              <a:gd name="connsiteY12" fmla="*/ 1593146 h 1593146"/>
              <a:gd name="connsiteX0" fmla="*/ 0 w 3733800"/>
              <a:gd name="connsiteY0" fmla="*/ 1593145 h 1593146"/>
              <a:gd name="connsiteX1" fmla="*/ 237067 w 3733800"/>
              <a:gd name="connsiteY1" fmla="*/ 1500011 h 1593146"/>
              <a:gd name="connsiteX2" fmla="*/ 584200 w 3733800"/>
              <a:gd name="connsiteY2" fmla="*/ 1330678 h 1593146"/>
              <a:gd name="connsiteX3" fmla="*/ 948267 w 3733800"/>
              <a:gd name="connsiteY3" fmla="*/ 1051277 h 1593146"/>
              <a:gd name="connsiteX4" fmla="*/ 1253067 w 3733800"/>
              <a:gd name="connsiteY4" fmla="*/ 619479 h 1593146"/>
              <a:gd name="connsiteX5" fmla="*/ 1498600 w 3733800"/>
              <a:gd name="connsiteY5" fmla="*/ 230011 h 1593146"/>
              <a:gd name="connsiteX6" fmla="*/ 1845734 w 3733800"/>
              <a:gd name="connsiteY6" fmla="*/ 1411 h 1593146"/>
              <a:gd name="connsiteX7" fmla="*/ 2184400 w 3733800"/>
              <a:gd name="connsiteY7" fmla="*/ 238479 h 1593146"/>
              <a:gd name="connsiteX8" fmla="*/ 2413000 w 3733800"/>
              <a:gd name="connsiteY8" fmla="*/ 644878 h 1593146"/>
              <a:gd name="connsiteX9" fmla="*/ 2667000 w 3733800"/>
              <a:gd name="connsiteY9" fmla="*/ 1093612 h 1593146"/>
              <a:gd name="connsiteX10" fmla="*/ 3022600 w 3733800"/>
              <a:gd name="connsiteY10" fmla="*/ 1415344 h 1593146"/>
              <a:gd name="connsiteX11" fmla="*/ 3454400 w 3733800"/>
              <a:gd name="connsiteY11" fmla="*/ 1516945 h 1593146"/>
              <a:gd name="connsiteX12" fmla="*/ 3733800 w 3733800"/>
              <a:gd name="connsiteY12" fmla="*/ 1593146 h 1593146"/>
              <a:gd name="connsiteX0" fmla="*/ 0 w 3733800"/>
              <a:gd name="connsiteY0" fmla="*/ 1593145 h 1593146"/>
              <a:gd name="connsiteX1" fmla="*/ 237067 w 3733800"/>
              <a:gd name="connsiteY1" fmla="*/ 1500011 h 1593146"/>
              <a:gd name="connsiteX2" fmla="*/ 584200 w 3733800"/>
              <a:gd name="connsiteY2" fmla="*/ 1330678 h 1593146"/>
              <a:gd name="connsiteX3" fmla="*/ 948267 w 3733800"/>
              <a:gd name="connsiteY3" fmla="*/ 1051277 h 1593146"/>
              <a:gd name="connsiteX4" fmla="*/ 1253067 w 3733800"/>
              <a:gd name="connsiteY4" fmla="*/ 619479 h 1593146"/>
              <a:gd name="connsiteX5" fmla="*/ 1498600 w 3733800"/>
              <a:gd name="connsiteY5" fmla="*/ 230011 h 1593146"/>
              <a:gd name="connsiteX6" fmla="*/ 1845734 w 3733800"/>
              <a:gd name="connsiteY6" fmla="*/ 1411 h 1593146"/>
              <a:gd name="connsiteX7" fmla="*/ 2184400 w 3733800"/>
              <a:gd name="connsiteY7" fmla="*/ 238479 h 1593146"/>
              <a:gd name="connsiteX8" fmla="*/ 2413000 w 3733800"/>
              <a:gd name="connsiteY8" fmla="*/ 644878 h 1593146"/>
              <a:gd name="connsiteX9" fmla="*/ 2667000 w 3733800"/>
              <a:gd name="connsiteY9" fmla="*/ 1093612 h 1593146"/>
              <a:gd name="connsiteX10" fmla="*/ 3014134 w 3733800"/>
              <a:gd name="connsiteY10" fmla="*/ 1347611 h 1593146"/>
              <a:gd name="connsiteX11" fmla="*/ 3454400 w 3733800"/>
              <a:gd name="connsiteY11" fmla="*/ 1516945 h 1593146"/>
              <a:gd name="connsiteX12" fmla="*/ 3733800 w 3733800"/>
              <a:gd name="connsiteY12" fmla="*/ 1593146 h 1593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1593146">
                <a:moveTo>
                  <a:pt x="0" y="1593145"/>
                </a:moveTo>
                <a:cubicBezTo>
                  <a:pt x="69850" y="1568450"/>
                  <a:pt x="139700" y="1543755"/>
                  <a:pt x="237067" y="1500011"/>
                </a:cubicBezTo>
                <a:cubicBezTo>
                  <a:pt x="334434" y="1456267"/>
                  <a:pt x="465667" y="1405467"/>
                  <a:pt x="584200" y="1330678"/>
                </a:cubicBezTo>
                <a:cubicBezTo>
                  <a:pt x="702733" y="1255889"/>
                  <a:pt x="836789" y="1169810"/>
                  <a:pt x="948267" y="1051277"/>
                </a:cubicBezTo>
                <a:cubicBezTo>
                  <a:pt x="1059745" y="932744"/>
                  <a:pt x="1161345" y="756357"/>
                  <a:pt x="1253067" y="619479"/>
                </a:cubicBezTo>
                <a:cubicBezTo>
                  <a:pt x="1344789" y="482601"/>
                  <a:pt x="1399822" y="333022"/>
                  <a:pt x="1498600" y="230011"/>
                </a:cubicBezTo>
                <a:cubicBezTo>
                  <a:pt x="1597378" y="127000"/>
                  <a:pt x="1731434" y="0"/>
                  <a:pt x="1845734" y="1411"/>
                </a:cubicBezTo>
                <a:cubicBezTo>
                  <a:pt x="1960034" y="2822"/>
                  <a:pt x="2089856" y="131235"/>
                  <a:pt x="2184400" y="238479"/>
                </a:cubicBezTo>
                <a:cubicBezTo>
                  <a:pt x="2278944" y="345724"/>
                  <a:pt x="2332567" y="502356"/>
                  <a:pt x="2413000" y="644878"/>
                </a:cubicBezTo>
                <a:cubicBezTo>
                  <a:pt x="2493433" y="787400"/>
                  <a:pt x="2566811" y="976490"/>
                  <a:pt x="2667000" y="1093612"/>
                </a:cubicBezTo>
                <a:cubicBezTo>
                  <a:pt x="2767189" y="1210734"/>
                  <a:pt x="2882901" y="1277056"/>
                  <a:pt x="3014134" y="1347611"/>
                </a:cubicBezTo>
                <a:cubicBezTo>
                  <a:pt x="3145367" y="1418166"/>
                  <a:pt x="3334456" y="1476023"/>
                  <a:pt x="3454400" y="1516945"/>
                </a:cubicBezTo>
                <a:cubicBezTo>
                  <a:pt x="3574344" y="1557867"/>
                  <a:pt x="3709811" y="1588207"/>
                  <a:pt x="3733800" y="1593146"/>
                </a:cubicBezTo>
              </a:path>
            </a:pathLst>
          </a:custGeom>
          <a:solidFill>
            <a:srgbClr val="FF0000">
              <a:alpha val="19000"/>
            </a:srgbClr>
          </a:solidFill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5" name="Freeform 34"/>
          <p:cNvSpPr/>
          <p:nvPr/>
        </p:nvSpPr>
        <p:spPr bwMode="auto">
          <a:xfrm>
            <a:off x="111204" y="4963291"/>
            <a:ext cx="685806" cy="427567"/>
          </a:xfrm>
          <a:custGeom>
            <a:avLst/>
            <a:gdLst>
              <a:gd name="connsiteX0" fmla="*/ 0 w 1193800"/>
              <a:gd name="connsiteY0" fmla="*/ 0 h 427567"/>
              <a:gd name="connsiteX1" fmla="*/ 567266 w 1193800"/>
              <a:gd name="connsiteY1" fmla="*/ 135467 h 427567"/>
              <a:gd name="connsiteX2" fmla="*/ 719666 w 1193800"/>
              <a:gd name="connsiteY2" fmla="*/ 381000 h 427567"/>
              <a:gd name="connsiteX3" fmla="*/ 1193800 w 1193800"/>
              <a:gd name="connsiteY3" fmla="*/ 414867 h 427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3800" h="427567">
                <a:moveTo>
                  <a:pt x="0" y="0"/>
                </a:moveTo>
                <a:cubicBezTo>
                  <a:pt x="223661" y="35983"/>
                  <a:pt x="447322" y="71967"/>
                  <a:pt x="567266" y="135467"/>
                </a:cubicBezTo>
                <a:cubicBezTo>
                  <a:pt x="687210" y="198967"/>
                  <a:pt x="615244" y="334433"/>
                  <a:pt x="719666" y="381000"/>
                </a:cubicBezTo>
                <a:cubicBezTo>
                  <a:pt x="824088" y="427567"/>
                  <a:pt x="1008944" y="421217"/>
                  <a:pt x="1193800" y="414867"/>
                </a:cubicBezTo>
              </a:path>
            </a:pathLst>
          </a:custGeom>
          <a:noFill/>
          <a:ln w="22225" cap="flat" cmpd="sng" algn="ctr"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6" name="Rounded Rectangle 35"/>
          <p:cNvSpPr/>
          <p:nvPr/>
        </p:nvSpPr>
        <p:spPr bwMode="auto">
          <a:xfrm>
            <a:off x="805476" y="5056425"/>
            <a:ext cx="84667" cy="651933"/>
          </a:xfrm>
          <a:prstGeom prst="roundRect">
            <a:avLst/>
          </a:pr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7" name="Freeform 36"/>
          <p:cNvSpPr/>
          <p:nvPr/>
        </p:nvSpPr>
        <p:spPr bwMode="auto">
          <a:xfrm>
            <a:off x="907076" y="5378157"/>
            <a:ext cx="651933" cy="101602"/>
          </a:xfrm>
          <a:custGeom>
            <a:avLst/>
            <a:gdLst>
              <a:gd name="connsiteX0" fmla="*/ 0 w 1193800"/>
              <a:gd name="connsiteY0" fmla="*/ 0 h 427567"/>
              <a:gd name="connsiteX1" fmla="*/ 567266 w 1193800"/>
              <a:gd name="connsiteY1" fmla="*/ 135467 h 427567"/>
              <a:gd name="connsiteX2" fmla="*/ 719666 w 1193800"/>
              <a:gd name="connsiteY2" fmla="*/ 381000 h 427567"/>
              <a:gd name="connsiteX3" fmla="*/ 1193800 w 1193800"/>
              <a:gd name="connsiteY3" fmla="*/ 414867 h 427567"/>
              <a:gd name="connsiteX0" fmla="*/ 0 w 1193800"/>
              <a:gd name="connsiteY0" fmla="*/ 0 h 435484"/>
              <a:gd name="connsiteX1" fmla="*/ 399715 w 1193800"/>
              <a:gd name="connsiteY1" fmla="*/ 87961 h 435484"/>
              <a:gd name="connsiteX2" fmla="*/ 719666 w 1193800"/>
              <a:gd name="connsiteY2" fmla="*/ 381000 h 435484"/>
              <a:gd name="connsiteX3" fmla="*/ 1193800 w 1193800"/>
              <a:gd name="connsiteY3" fmla="*/ 414867 h 435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3800" h="435484">
                <a:moveTo>
                  <a:pt x="0" y="0"/>
                </a:moveTo>
                <a:cubicBezTo>
                  <a:pt x="223661" y="35983"/>
                  <a:pt x="279771" y="24461"/>
                  <a:pt x="399715" y="87961"/>
                </a:cubicBezTo>
                <a:cubicBezTo>
                  <a:pt x="519659" y="151461"/>
                  <a:pt x="587319" y="326516"/>
                  <a:pt x="719666" y="381000"/>
                </a:cubicBezTo>
                <a:cubicBezTo>
                  <a:pt x="852013" y="435484"/>
                  <a:pt x="1008944" y="421217"/>
                  <a:pt x="1193800" y="414867"/>
                </a:cubicBezTo>
              </a:path>
            </a:pathLst>
          </a:custGeom>
          <a:noFill/>
          <a:ln w="22225" cap="flat" cmpd="sng" algn="ctr"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36601" y="4694077"/>
            <a:ext cx="14690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filter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5024925" y="4854366"/>
            <a:ext cx="919818" cy="158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40" name="Rectangle 39"/>
          <p:cNvSpPr/>
          <p:nvPr/>
        </p:nvSpPr>
        <p:spPr>
          <a:xfrm>
            <a:off x="5799735" y="3524851"/>
            <a:ext cx="2877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Longitudinal Bunch Shape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57397" y="1109271"/>
            <a:ext cx="8814216" cy="260599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LHC Longitudinal Density Monitor</a:t>
            </a:r>
            <a:endParaRPr lang="en-US" dirty="0"/>
          </a:p>
          <a:p>
            <a:pPr lvl="1"/>
            <a:r>
              <a:rPr lang="en-US" dirty="0"/>
              <a:t>Aims:</a:t>
            </a:r>
          </a:p>
          <a:p>
            <a:pPr lvl="2"/>
            <a:r>
              <a:rPr lang="en-US" dirty="0" smtClean="0"/>
              <a:t>Profile of the whole LHC ring with 50ps resolution</a:t>
            </a:r>
          </a:p>
          <a:p>
            <a:pPr lvl="2"/>
            <a:r>
              <a:rPr lang="en-US" dirty="0" smtClean="0"/>
              <a:t>High dynamic range for ghost charge measurement</a:t>
            </a:r>
          </a:p>
          <a:p>
            <a:pPr lvl="1"/>
            <a:r>
              <a:rPr lang="en-US" dirty="0"/>
              <a:t>Method:</a:t>
            </a:r>
          </a:p>
          <a:p>
            <a:pPr lvl="2"/>
            <a:r>
              <a:rPr lang="en-US" dirty="0" smtClean="0"/>
              <a:t>Single photon counting with Synchrotron light</a:t>
            </a:r>
          </a:p>
          <a:p>
            <a:pPr lvl="3"/>
            <a:r>
              <a:rPr lang="en-US" dirty="0" smtClean="0"/>
              <a:t>Avalanche photodiode detector</a:t>
            </a:r>
          </a:p>
          <a:p>
            <a:pPr lvl="3"/>
            <a:r>
              <a:rPr lang="en-US" dirty="0" smtClean="0"/>
              <a:t>50ps resolution TDC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641153" y="6220499"/>
            <a:ext cx="15028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A. Jeff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9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9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LDM </a:t>
            </a:r>
            <a:r>
              <a:rPr lang="en-US" dirty="0"/>
              <a:t>O</a:t>
            </a:r>
            <a:r>
              <a:rPr lang="en-US" dirty="0" smtClean="0"/>
              <a:t>n-line Correction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11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962025" y="1598929"/>
            <a:ext cx="7277100" cy="223869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8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0" y="930874"/>
            <a:ext cx="7735286" cy="1905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170" y="2782190"/>
            <a:ext cx="7735286" cy="188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6171" y="4659610"/>
            <a:ext cx="7735286" cy="1905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1" name="Group 85"/>
          <p:cNvGrpSpPr/>
          <p:nvPr/>
        </p:nvGrpSpPr>
        <p:grpSpPr>
          <a:xfrm>
            <a:off x="1281659" y="941258"/>
            <a:ext cx="7185007" cy="1289198"/>
            <a:chOff x="1281659" y="918584"/>
            <a:chExt cx="7185007" cy="1386014"/>
          </a:xfrm>
        </p:grpSpPr>
        <p:grpSp>
          <p:nvGrpSpPr>
            <p:cNvPr id="32" name="Group 70"/>
            <p:cNvGrpSpPr/>
            <p:nvPr/>
          </p:nvGrpSpPr>
          <p:grpSpPr>
            <a:xfrm>
              <a:off x="2996653" y="918584"/>
              <a:ext cx="3960440" cy="404664"/>
              <a:chOff x="2771800" y="-22485"/>
              <a:chExt cx="3960440" cy="404664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3635896" y="-22485"/>
                <a:ext cx="30963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Main bunch</a:t>
                </a: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46" name="Straight Arrow Connector 45"/>
              <p:cNvCxnSpPr>
                <a:stCxn id="45" idx="1"/>
              </p:cNvCxnSpPr>
              <p:nvPr/>
            </p:nvCxnSpPr>
            <p:spPr>
              <a:xfrm rot="10800000" flipV="1">
                <a:off x="2771800" y="162181"/>
                <a:ext cx="864096" cy="21999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  <a:tailEnd type="arrow"/>
              </a:ln>
              <a:effectLst/>
            </p:spPr>
          </p:cxnSp>
        </p:grpSp>
        <p:grpSp>
          <p:nvGrpSpPr>
            <p:cNvPr id="33" name="Group 73"/>
            <p:cNvGrpSpPr/>
            <p:nvPr/>
          </p:nvGrpSpPr>
          <p:grpSpPr>
            <a:xfrm>
              <a:off x="1281659" y="951437"/>
              <a:ext cx="1453541" cy="749947"/>
              <a:chOff x="552750" y="-394296"/>
              <a:chExt cx="1453541" cy="749947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552750" y="-394296"/>
                <a:ext cx="145354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Satellites</a:t>
                </a: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44" name="Straight Arrow Connector 43"/>
              <p:cNvCxnSpPr/>
              <p:nvPr/>
            </p:nvCxnSpPr>
            <p:spPr>
              <a:xfrm>
                <a:off x="1069911" y="-86559"/>
                <a:ext cx="667062" cy="44221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  <a:tailEnd type="arrow"/>
              </a:ln>
              <a:effectLst/>
            </p:spPr>
          </p:cxnSp>
        </p:grpSp>
        <p:grpSp>
          <p:nvGrpSpPr>
            <p:cNvPr id="34" name="Group 76"/>
            <p:cNvGrpSpPr/>
            <p:nvPr/>
          </p:nvGrpSpPr>
          <p:grpSpPr>
            <a:xfrm>
              <a:off x="4991731" y="1011194"/>
              <a:ext cx="2832579" cy="1252323"/>
              <a:chOff x="2894670" y="-2206747"/>
              <a:chExt cx="2832579" cy="1252323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3680311" y="-2206747"/>
                <a:ext cx="20469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Afterpulsing</a:t>
                </a: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 rot="5400000">
                <a:off x="2810348" y="-1855149"/>
                <a:ext cx="985047" cy="816403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  <a:tailEnd type="arrow"/>
              </a:ln>
              <a:effectLst/>
            </p:spPr>
          </p:cxnSp>
        </p:grpSp>
        <p:grpSp>
          <p:nvGrpSpPr>
            <p:cNvPr id="35" name="Group 79"/>
            <p:cNvGrpSpPr/>
            <p:nvPr/>
          </p:nvGrpSpPr>
          <p:grpSpPr>
            <a:xfrm>
              <a:off x="3386673" y="1536376"/>
              <a:ext cx="1762448" cy="768222"/>
              <a:chOff x="3665876" y="-2113613"/>
              <a:chExt cx="1762448" cy="768222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3665876" y="-2113613"/>
                <a:ext cx="17624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Deadtime</a:t>
                </a: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40" name="Straight Arrow Connector 39"/>
              <p:cNvCxnSpPr/>
              <p:nvPr/>
            </p:nvCxnSpPr>
            <p:spPr>
              <a:xfrm rot="5400000">
                <a:off x="3874625" y="-1647412"/>
                <a:ext cx="460808" cy="143234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  <a:tailEnd type="arrow"/>
              </a:ln>
              <a:effectLst/>
            </p:spPr>
          </p:cxnSp>
        </p:grpSp>
        <p:grpSp>
          <p:nvGrpSpPr>
            <p:cNvPr id="36" name="Group 82"/>
            <p:cNvGrpSpPr/>
            <p:nvPr/>
          </p:nvGrpSpPr>
          <p:grpSpPr>
            <a:xfrm>
              <a:off x="6176641" y="1576441"/>
              <a:ext cx="2290025" cy="599768"/>
              <a:chOff x="4079580" y="-57324"/>
              <a:chExt cx="2290025" cy="599768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4513514" y="-57324"/>
                <a:ext cx="18560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Ghost bunches</a:t>
                </a: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38" name="Straight Arrow Connector 37"/>
              <p:cNvCxnSpPr>
                <a:stCxn id="37" idx="1"/>
              </p:cNvCxnSpPr>
              <p:nvPr/>
            </p:nvCxnSpPr>
            <p:spPr>
              <a:xfrm rot="10800000" flipV="1">
                <a:off x="4079580" y="127342"/>
                <a:ext cx="433934" cy="415102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  <a:tailEnd type="arrow"/>
              </a:ln>
              <a:effectLst/>
            </p:spPr>
          </p:cxnSp>
        </p:grpSp>
      </p:grpSp>
      <p:sp>
        <p:nvSpPr>
          <p:cNvPr id="47" name="Rounded Rectangle 46"/>
          <p:cNvSpPr/>
          <p:nvPr/>
        </p:nvSpPr>
        <p:spPr>
          <a:xfrm>
            <a:off x="5237729" y="2822276"/>
            <a:ext cx="2880320" cy="803737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kern="0" dirty="0" smtClean="0">
                <a:solidFill>
                  <a:sysClr val="window" lastClr="FFFFFF"/>
                </a:solidFill>
                <a:latin typeface="Calibri"/>
              </a:rPr>
              <a:t>Corrected for deadtime</a:t>
            </a:r>
            <a:endParaRPr lang="en-US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5237729" y="4789254"/>
            <a:ext cx="2880320" cy="803737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kern="0" dirty="0" smtClean="0">
                <a:solidFill>
                  <a:sysClr val="window" lastClr="FFFFFF"/>
                </a:solidFill>
                <a:latin typeface="Calibri"/>
              </a:rPr>
              <a:t>Corrected for deadtime and afterpulsing</a:t>
            </a:r>
            <a:endParaRPr lang="en-US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1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4" dur="indefinite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7" grpId="1" animBg="1"/>
      <p:bldP spid="4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LDM 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12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05946" y="1021492"/>
            <a:ext cx="8773297" cy="104620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Able to profile the whole ring within a matter of  minutes</a:t>
            </a:r>
          </a:p>
          <a:p>
            <a:pPr lvl="1"/>
            <a:r>
              <a:rPr lang="en-US" dirty="0" smtClean="0"/>
              <a:t>Critical input for accurate luminosity calibration of the experiments</a:t>
            </a:r>
            <a:endParaRPr lang="en-US" dirty="0"/>
          </a:p>
        </p:txBody>
      </p:sp>
      <p:pic>
        <p:nvPicPr>
          <p:cNvPr id="5" name="Picture 2" descr="\\cern.ch\dfs\Users\a\ajeff\Documents\First results of LDM\satellites - filled with no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330" y="2034749"/>
            <a:ext cx="8892413" cy="4490277"/>
          </a:xfrm>
          <a:prstGeom prst="rect">
            <a:avLst/>
          </a:prstGeo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536" y="0"/>
            <a:ext cx="8505669" cy="914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Challenges for Beam Instrumentation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13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49159" y="2751438"/>
            <a:ext cx="8814216" cy="37617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/>
              <a:t>Dealing with high beam powers</a:t>
            </a:r>
          </a:p>
          <a:p>
            <a:pPr lvl="1" algn="ctr">
              <a:buNone/>
            </a:pPr>
            <a:r>
              <a:rPr lang="en-US" dirty="0" smtClean="0"/>
              <a:t>Non-invasive measurement techniques</a:t>
            </a:r>
          </a:p>
          <a:p>
            <a:pPr algn="ctr">
              <a:buNone/>
            </a:pPr>
            <a:endParaRPr lang="en-US" dirty="0" smtClean="0"/>
          </a:p>
          <a:p>
            <a:pPr lvl="1"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536" y="0"/>
            <a:ext cx="8505669" cy="914400"/>
          </a:xfrm>
        </p:spPr>
        <p:txBody>
          <a:bodyPr>
            <a:noAutofit/>
          </a:bodyPr>
          <a:lstStyle/>
          <a:p>
            <a:r>
              <a:rPr lang="en-US" sz="3500" dirty="0" smtClean="0"/>
              <a:t>Dealing with High Beam Power - The Issues</a:t>
            </a:r>
            <a:endParaRPr lang="en-US" sz="35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14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57397" y="1109273"/>
            <a:ext cx="8814216" cy="216196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Traditional invasive diagnostics no longer suitable</a:t>
            </a:r>
          </a:p>
          <a:p>
            <a:pPr lvl="1"/>
            <a:r>
              <a:rPr lang="en-US" dirty="0" smtClean="0"/>
              <a:t>Materials do not withstand energy deposition</a:t>
            </a:r>
          </a:p>
          <a:p>
            <a:pPr lvl="2"/>
            <a:r>
              <a:rPr lang="en-US" dirty="0" smtClean="0"/>
              <a:t>Burning of holes or breaking of wires </a:t>
            </a:r>
          </a:p>
          <a:p>
            <a:pPr lvl="1"/>
            <a:r>
              <a:rPr lang="en-US" dirty="0" smtClean="0"/>
              <a:t>Use of superconducting RF structures </a:t>
            </a:r>
          </a:p>
          <a:p>
            <a:pPr lvl="2"/>
            <a:r>
              <a:rPr lang="en-US" dirty="0" smtClean="0"/>
              <a:t>Risk of contamination on breakage or sputtering of the intercepted material</a:t>
            </a:r>
          </a:p>
        </p:txBody>
      </p:sp>
      <p:pic>
        <p:nvPicPr>
          <p:cNvPr id="5" name="Picture 5" descr="?displaypic=Secondary%20Emitance%20Monitor%2FSem%20Fil%2032%2F270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91574" y="3494758"/>
            <a:ext cx="2638559" cy="2055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1251" y="2996538"/>
            <a:ext cx="3322749" cy="3548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6" name="Picture 4" descr="fw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39211" y="3367296"/>
            <a:ext cx="3531721" cy="25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8" name="Curved Right Arrow 97"/>
          <p:cNvSpPr/>
          <p:nvPr/>
        </p:nvSpPr>
        <p:spPr bwMode="auto">
          <a:xfrm rot="9173547">
            <a:off x="3652152" y="3418838"/>
            <a:ext cx="855216" cy="1607838"/>
          </a:xfrm>
          <a:prstGeom prst="curvedRightArrow">
            <a:avLst>
              <a:gd name="adj1" fmla="val 8471"/>
              <a:gd name="adj2" fmla="val 15711"/>
              <a:gd name="adj3" fmla="val 42109"/>
            </a:avLst>
          </a:pr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536" y="0"/>
            <a:ext cx="8505669" cy="9144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prstClr val="black"/>
                </a:solidFill>
              </a:rPr>
              <a:t>Measuring the Size of High Power Beams</a:t>
            </a:r>
            <a:endParaRPr lang="en-US" sz="35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15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57397" y="1109272"/>
            <a:ext cx="8814216" cy="207180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Synchrotron Light Diagnostics</a:t>
            </a:r>
          </a:p>
          <a:p>
            <a:pPr lvl="1"/>
            <a:r>
              <a:rPr lang="en-US" dirty="0" smtClean="0"/>
              <a:t>Only for electron &amp; very high energy proton/ion machines (LHC)</a:t>
            </a:r>
          </a:p>
          <a:p>
            <a:pPr lvl="2"/>
            <a:r>
              <a:rPr lang="en-US" dirty="0" smtClean="0"/>
              <a:t>Difficult to separate the light from the beam for linear accelerators</a:t>
            </a:r>
          </a:p>
          <a:p>
            <a:pPr lvl="1"/>
            <a:r>
              <a:rPr lang="en-US" dirty="0" smtClean="0"/>
              <a:t>Difficult to get absolute calibration</a:t>
            </a:r>
          </a:p>
          <a:p>
            <a:pPr lvl="2"/>
            <a:r>
              <a:rPr lang="en-US" dirty="0" smtClean="0"/>
              <a:t>Image correction factors typically bigger than the beam size!</a:t>
            </a:r>
          </a:p>
          <a:p>
            <a:pPr lvl="1"/>
            <a:r>
              <a:rPr lang="en-US" dirty="0" smtClean="0"/>
              <a:t>Additional challenges lie in fast cameras &amp; signal treatment chains for bunch by bunch measurement  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</p:txBody>
      </p:sp>
      <p:pic>
        <p:nvPicPr>
          <p:cNvPr id="320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93756"/>
            <a:ext cx="5653825" cy="332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0844" y="2936383"/>
            <a:ext cx="3415882" cy="1751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22094" t="52283" r="725" b="4095"/>
          <a:stretch>
            <a:fillRect/>
          </a:stretch>
        </p:blipFill>
        <p:spPr bwMode="auto">
          <a:xfrm>
            <a:off x="5648935" y="4765184"/>
            <a:ext cx="3469307" cy="1751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6064" y="3232598"/>
            <a:ext cx="33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 Synchrotron Light Diagnostics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>
                <a:solidFill>
                  <a:prstClr val="black"/>
                </a:solidFill>
              </a:rPr>
              <a:t>Measuring the Size of </a:t>
            </a:r>
            <a:r>
              <a:rPr lang="en-US" sz="3800" dirty="0" smtClean="0">
                <a:solidFill>
                  <a:prstClr val="black"/>
                </a:solidFill>
              </a:rPr>
              <a:t>Intense Bunches</a:t>
            </a:r>
            <a:endParaRPr lang="en-US" sz="3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16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-1" y="1002442"/>
            <a:ext cx="8397026" cy="3015766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Standard OTR not an </a:t>
            </a:r>
            <a:r>
              <a:rPr lang="en-US" dirty="0"/>
              <a:t>option for </a:t>
            </a:r>
            <a:r>
              <a:rPr lang="en-US" dirty="0" smtClean="0"/>
              <a:t>short intense bunches (main issue for LCLS)</a:t>
            </a:r>
          </a:p>
          <a:p>
            <a:pPr lvl="1"/>
            <a:r>
              <a:rPr lang="en-US" sz="3400" dirty="0" smtClean="0"/>
              <a:t>Signal swamped by Coherent OTR from micro-bunching within the main bunch</a:t>
            </a:r>
            <a:endParaRPr lang="en-US" sz="3400" dirty="0"/>
          </a:p>
          <a:p>
            <a:r>
              <a:rPr lang="en-US" dirty="0" smtClean="0"/>
              <a:t>One proposal is </a:t>
            </a:r>
            <a:r>
              <a:rPr lang="en-US" dirty="0"/>
              <a:t>to go to luminescent </a:t>
            </a:r>
            <a:r>
              <a:rPr lang="en-US" dirty="0" smtClean="0"/>
              <a:t>Screens</a:t>
            </a:r>
            <a:endParaRPr lang="en-US" dirty="0"/>
          </a:p>
          <a:p>
            <a:pPr lvl="1"/>
            <a:r>
              <a:rPr lang="en-US" sz="3400" dirty="0" smtClean="0"/>
              <a:t>There </a:t>
            </a:r>
            <a:r>
              <a:rPr lang="en-US" sz="3400" dirty="0"/>
              <a:t>will </a:t>
            </a:r>
            <a:r>
              <a:rPr lang="en-US" sz="3400" dirty="0" smtClean="0"/>
              <a:t>still be </a:t>
            </a:r>
            <a:r>
              <a:rPr lang="en-US" sz="3400" dirty="0"/>
              <a:t>COTR at polished </a:t>
            </a:r>
            <a:r>
              <a:rPr lang="en-US" sz="3400" dirty="0" smtClean="0"/>
              <a:t>surfaces</a:t>
            </a:r>
            <a:endParaRPr lang="en-US" sz="3400" dirty="0"/>
          </a:p>
          <a:p>
            <a:pPr lvl="1"/>
            <a:r>
              <a:rPr lang="en-US" sz="3400" dirty="0" smtClean="0"/>
              <a:t>Resolution </a:t>
            </a:r>
            <a:r>
              <a:rPr lang="en-US" sz="3400" dirty="0"/>
              <a:t>might </a:t>
            </a:r>
            <a:r>
              <a:rPr lang="en-US" sz="3400" dirty="0" smtClean="0"/>
              <a:t>be a problem</a:t>
            </a:r>
          </a:p>
          <a:p>
            <a:r>
              <a:rPr lang="en-US" dirty="0"/>
              <a:t>Investigation of temporal suppression of </a:t>
            </a:r>
            <a:r>
              <a:rPr lang="en-US" dirty="0" smtClean="0"/>
              <a:t>COTR</a:t>
            </a:r>
            <a:endParaRPr lang="en-US" dirty="0"/>
          </a:p>
          <a:p>
            <a:pPr lvl="1"/>
            <a:r>
              <a:rPr lang="en-US" sz="3400" dirty="0" smtClean="0"/>
              <a:t>Scintillation </a:t>
            </a:r>
            <a:r>
              <a:rPr lang="en-US" sz="3400" dirty="0"/>
              <a:t>screen + fast gated </a:t>
            </a:r>
            <a:r>
              <a:rPr lang="en-US" sz="3400" dirty="0" smtClean="0"/>
              <a:t>camera</a:t>
            </a:r>
          </a:p>
          <a:p>
            <a:pPr lvl="1"/>
            <a:r>
              <a:rPr lang="en-US" sz="3400" dirty="0" smtClean="0"/>
              <a:t>Proof-of-principle at </a:t>
            </a:r>
            <a:r>
              <a:rPr lang="en-US" sz="3400" dirty="0"/>
              <a:t>FLASH, </a:t>
            </a:r>
            <a:r>
              <a:rPr lang="en-US" sz="3400" dirty="0" smtClean="0"/>
              <a:t>DESY</a:t>
            </a:r>
            <a:endParaRPr lang="en-US" sz="3400" dirty="0"/>
          </a:p>
          <a:p>
            <a:r>
              <a:rPr lang="en-US" dirty="0"/>
              <a:t>Resolution of scintillation screens needs </a:t>
            </a:r>
            <a:r>
              <a:rPr lang="en-US" dirty="0" smtClean="0"/>
              <a:t>study</a:t>
            </a:r>
            <a:endParaRPr lang="en-US" dirty="0"/>
          </a:p>
          <a:p>
            <a:pPr lvl="1"/>
            <a:r>
              <a:rPr lang="en-US" sz="3400" dirty="0" smtClean="0"/>
              <a:t>Synergy with ion beam diagnostics</a:t>
            </a:r>
          </a:p>
          <a:p>
            <a:pPr lvl="1"/>
            <a:r>
              <a:rPr lang="en-US" sz="3400" dirty="0" smtClean="0"/>
              <a:t>Similar studies ongoing for FAIR</a:t>
            </a:r>
            <a:endParaRPr lang="en-US" sz="3400" dirty="0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5214551" y="1598137"/>
            <a:ext cx="4698144" cy="1471759"/>
            <a:chOff x="4835235" y="1762088"/>
            <a:chExt cx="4981865" cy="1354853"/>
          </a:xfrm>
        </p:grpSpPr>
        <p:pic>
          <p:nvPicPr>
            <p:cNvPr id="8" name="Grafik 15" descr="more_compressed_no_streak.jpg"/>
            <p:cNvPicPr>
              <a:picLocks noChangeAspect="1"/>
            </p:cNvPicPr>
            <p:nvPr/>
          </p:nvPicPr>
          <p:blipFill>
            <a:blip r:embed="rId2" cstate="print"/>
            <a:srcRect l="12762" t="7378" r="64999" b="70343"/>
            <a:stretch>
              <a:fillRect/>
            </a:stretch>
          </p:blipFill>
          <p:spPr bwMode="auto">
            <a:xfrm>
              <a:off x="4835235" y="1762088"/>
              <a:ext cx="2488808" cy="1354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feld 84"/>
            <p:cNvSpPr txBox="1">
              <a:spLocks noChangeArrowheads="1"/>
            </p:cNvSpPr>
            <p:nvPr/>
          </p:nvSpPr>
          <p:spPr bwMode="auto">
            <a:xfrm>
              <a:off x="7285790" y="1993228"/>
              <a:ext cx="2531310" cy="6819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</a:pPr>
              <a:r>
                <a:rPr lang="en-US" altLang="zh-CN" sz="1200" dirty="0" smtClean="0">
                  <a:solidFill>
                    <a:srgbClr val="261748"/>
                  </a:solidFill>
                </a:rPr>
                <a:t>Al coated Si OTR screen, 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</a:pPr>
              <a:r>
                <a:rPr lang="en-US" altLang="zh-CN" sz="1200" dirty="0" smtClean="0">
                  <a:solidFill>
                    <a:srgbClr val="261748"/>
                  </a:solidFill>
                </a:rPr>
                <a:t>COTR light,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</a:pPr>
              <a:r>
                <a:rPr lang="en-US" altLang="zh-CN" sz="1200" dirty="0" smtClean="0">
                  <a:solidFill>
                    <a:srgbClr val="261748"/>
                  </a:solidFill>
                </a:rPr>
                <a:t>Coherent SR</a:t>
              </a:r>
              <a:endParaRPr lang="zh-CN" altLang="en-US" sz="1200" dirty="0" smtClean="0">
                <a:solidFill>
                  <a:srgbClr val="261748"/>
                </a:solidFill>
              </a:endParaRPr>
            </a:p>
          </p:txBody>
        </p:sp>
      </p:grpSp>
      <p:grpSp>
        <p:nvGrpSpPr>
          <p:cNvPr id="11" name="Gruppieren 8"/>
          <p:cNvGrpSpPr>
            <a:grpSpLocks/>
          </p:cNvGrpSpPr>
          <p:nvPr/>
        </p:nvGrpSpPr>
        <p:grpSpPr bwMode="auto">
          <a:xfrm>
            <a:off x="5214551" y="3077768"/>
            <a:ext cx="4550366" cy="1553912"/>
            <a:chOff x="4547932" y="3239083"/>
            <a:chExt cx="5119432" cy="1430083"/>
          </a:xfrm>
        </p:grpSpPr>
        <p:pic>
          <p:nvPicPr>
            <p:cNvPr id="12" name="Grafik 13" descr="more_compressed_no_streak.jpg"/>
            <p:cNvPicPr>
              <a:picLocks noChangeAspect="1"/>
            </p:cNvPicPr>
            <p:nvPr/>
          </p:nvPicPr>
          <p:blipFill>
            <a:blip r:embed="rId2" cstate="print"/>
            <a:srcRect l="40788" t="7620" r="37106" b="70586"/>
            <a:stretch>
              <a:fillRect/>
            </a:stretch>
          </p:blipFill>
          <p:spPr bwMode="auto">
            <a:xfrm>
              <a:off x="4547932" y="3239083"/>
              <a:ext cx="2629507" cy="14300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feld 85"/>
            <p:cNvSpPr txBox="1">
              <a:spLocks noChangeArrowheads="1"/>
            </p:cNvSpPr>
            <p:nvPr/>
          </p:nvSpPr>
          <p:spPr bwMode="auto">
            <a:xfrm>
              <a:off x="7255042" y="3729788"/>
              <a:ext cx="2412322" cy="594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</a:pPr>
              <a:r>
                <a:rPr lang="en-US" altLang="zh-CN" sz="1200" dirty="0" err="1" smtClean="0">
                  <a:solidFill>
                    <a:srgbClr val="261748"/>
                  </a:solidFill>
                </a:rPr>
                <a:t>LuAG</a:t>
              </a:r>
              <a:r>
                <a:rPr lang="en-US" altLang="zh-CN" sz="1200" dirty="0" smtClean="0">
                  <a:solidFill>
                    <a:srgbClr val="261748"/>
                  </a:solidFill>
                </a:rPr>
                <a:t> screen,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</a:pPr>
              <a:r>
                <a:rPr lang="en-US" altLang="zh-CN" sz="1200" dirty="0" smtClean="0">
                  <a:solidFill>
                    <a:srgbClr val="261748"/>
                  </a:solidFill>
                </a:rPr>
                <a:t>COTR &amp;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</a:pPr>
              <a:r>
                <a:rPr lang="en-US" altLang="zh-CN" sz="1200" dirty="0" smtClean="0">
                  <a:solidFill>
                    <a:srgbClr val="261748"/>
                  </a:solidFill>
                </a:rPr>
                <a:t>scintillation light</a:t>
              </a:r>
              <a:endParaRPr lang="zh-CN" altLang="en-US" sz="1200" dirty="0" smtClean="0">
                <a:solidFill>
                  <a:srgbClr val="261748"/>
                </a:solidFill>
              </a:endParaRPr>
            </a:p>
          </p:txBody>
        </p:sp>
      </p:grpSp>
      <p:grpSp>
        <p:nvGrpSpPr>
          <p:cNvPr id="14" name="Gruppieren 9"/>
          <p:cNvGrpSpPr>
            <a:grpSpLocks/>
          </p:cNvGrpSpPr>
          <p:nvPr/>
        </p:nvGrpSpPr>
        <p:grpSpPr bwMode="auto">
          <a:xfrm>
            <a:off x="5214551" y="4638298"/>
            <a:ext cx="4484000" cy="1481129"/>
            <a:chOff x="4559963" y="4789433"/>
            <a:chExt cx="5034160" cy="1434446"/>
          </a:xfrm>
        </p:grpSpPr>
        <p:pic>
          <p:nvPicPr>
            <p:cNvPr id="15" name="Grafik 11" descr="more_compressed_no_streak.jpg"/>
            <p:cNvPicPr>
              <a:picLocks noChangeAspect="1"/>
            </p:cNvPicPr>
            <p:nvPr/>
          </p:nvPicPr>
          <p:blipFill>
            <a:blip r:embed="rId2" cstate="print"/>
            <a:srcRect l="68947" t="7620" r="9079" b="70586"/>
            <a:stretch>
              <a:fillRect/>
            </a:stretch>
          </p:blipFill>
          <p:spPr bwMode="auto">
            <a:xfrm>
              <a:off x="4559963" y="4789433"/>
              <a:ext cx="2627907" cy="143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feld 86"/>
            <p:cNvSpPr txBox="1">
              <a:spLocks noChangeArrowheads="1"/>
            </p:cNvSpPr>
            <p:nvPr/>
          </p:nvSpPr>
          <p:spPr bwMode="auto">
            <a:xfrm>
              <a:off x="7293808" y="5353381"/>
              <a:ext cx="2300315" cy="717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</a:pPr>
              <a:r>
                <a:rPr lang="en-US" altLang="zh-CN" sz="1200" smtClean="0">
                  <a:solidFill>
                    <a:srgbClr val="261748"/>
                  </a:solidFill>
                </a:rPr>
                <a:t>LuAG screen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</a:pPr>
              <a:r>
                <a:rPr lang="en-US" altLang="zh-CN" sz="1200" smtClean="0">
                  <a:solidFill>
                    <a:srgbClr val="261748"/>
                  </a:solidFill>
                </a:rPr>
                <a:t>+100ns delay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</a:pPr>
              <a:r>
                <a:rPr lang="en-US" altLang="zh-CN" sz="1200" smtClean="0">
                  <a:solidFill>
                    <a:srgbClr val="261748"/>
                  </a:solidFill>
                </a:rPr>
                <a:t>Only scintillation light</a:t>
              </a:r>
              <a:endParaRPr lang="zh-CN" altLang="en-US" sz="1200" smtClean="0">
                <a:solidFill>
                  <a:srgbClr val="261748"/>
                </a:solidFill>
              </a:endParaRPr>
            </a:p>
          </p:txBody>
        </p:sp>
      </p:grpSp>
      <p:pic>
        <p:nvPicPr>
          <p:cNvPr id="17" name="Grafik 10" descr="13SMATCH.png"/>
          <p:cNvPicPr>
            <a:picLocks noChangeAspect="1"/>
          </p:cNvPicPr>
          <p:nvPr/>
        </p:nvPicPr>
        <p:blipFill>
          <a:blip r:embed="rId3" cstate="print"/>
          <a:srcRect t="16757" b="15308"/>
          <a:stretch>
            <a:fillRect/>
          </a:stretch>
        </p:blipFill>
        <p:spPr bwMode="auto">
          <a:xfrm>
            <a:off x="486546" y="3753445"/>
            <a:ext cx="3683000" cy="282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feld 17"/>
          <p:cNvSpPr txBox="1">
            <a:spLocks noChangeArrowheads="1"/>
          </p:cNvSpPr>
          <p:nvPr/>
        </p:nvSpPr>
        <p:spPr bwMode="auto">
          <a:xfrm>
            <a:off x="6253392" y="6084415"/>
            <a:ext cx="1358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None/>
            </a:pPr>
            <a:r>
              <a:rPr lang="en-US" sz="1200" dirty="0" smtClean="0">
                <a:solidFill>
                  <a:srgbClr val="261748"/>
                </a:solidFill>
              </a:rPr>
              <a:t>Courtesy of M. Yan</a:t>
            </a:r>
          </a:p>
        </p:txBody>
      </p:sp>
      <p:pic>
        <p:nvPicPr>
          <p:cNvPr id="19" name="Picture 19" descr="target-ladder"/>
          <p:cNvPicPr>
            <a:picLocks noChangeAspect="1" noChangeArrowheads="1"/>
          </p:cNvPicPr>
          <p:nvPr/>
        </p:nvPicPr>
        <p:blipFill>
          <a:blip r:embed="rId4" cstate="print">
            <a:lum bright="12000"/>
          </a:blip>
          <a:srcRect b="33522"/>
          <a:stretch>
            <a:fillRect/>
          </a:stretch>
        </p:blipFill>
        <p:spPr bwMode="auto">
          <a:xfrm rot="16200000">
            <a:off x="3443361" y="4446449"/>
            <a:ext cx="2564435" cy="945656"/>
          </a:xfrm>
          <a:prstGeom prst="rect">
            <a:avLst/>
          </a:prstGeom>
          <a:noFill/>
        </p:spPr>
      </p:pic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-64395" y="6284893"/>
            <a:ext cx="2075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K. Wittenburg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536" y="0"/>
            <a:ext cx="8505669" cy="914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Non-Invasive Beam Size Measurement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17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7244" y="1109271"/>
            <a:ext cx="5251731" cy="208468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Laser wire scanner</a:t>
            </a:r>
          </a:p>
          <a:p>
            <a:pPr lvl="1"/>
            <a:r>
              <a:rPr lang="en-US" dirty="0" smtClean="0"/>
              <a:t>Good candidate for H</a:t>
            </a:r>
            <a:r>
              <a:rPr lang="en-US" baseline="30000" dirty="0" smtClean="0"/>
              <a:t>-</a:t>
            </a:r>
            <a:r>
              <a:rPr lang="en-US" dirty="0" smtClean="0"/>
              <a:t> &amp; electrons</a:t>
            </a:r>
          </a:p>
          <a:p>
            <a:pPr lvl="2"/>
            <a:r>
              <a:rPr lang="en-US" dirty="0" smtClean="0"/>
              <a:t>Can measure down to micron level</a:t>
            </a:r>
          </a:p>
          <a:p>
            <a:pPr lvl="1"/>
            <a:r>
              <a:rPr lang="en-US" dirty="0" smtClean="0"/>
              <a:t>Needs conversion to turn-key instrument</a:t>
            </a:r>
          </a:p>
          <a:p>
            <a:pPr lvl="2"/>
            <a:r>
              <a:rPr lang="en-US" dirty="0" smtClean="0"/>
              <a:t>Reliable laser system</a:t>
            </a:r>
          </a:p>
          <a:p>
            <a:pPr lvl="2"/>
            <a:r>
              <a:rPr lang="en-US" dirty="0" smtClean="0"/>
              <a:t>Laser distribution to multiple measurement stations </a:t>
            </a:r>
          </a:p>
          <a:p>
            <a:pPr lvl="2"/>
            <a:endParaRPr lang="en-US" dirty="0" smtClean="0"/>
          </a:p>
        </p:txBody>
      </p:sp>
      <p:pic>
        <p:nvPicPr>
          <p:cNvPr id="5" name="Object 1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33" r="-203" b="-2428"/>
          <a:stretch>
            <a:fillRect/>
          </a:stretch>
        </p:blipFill>
        <p:spPr bwMode="auto">
          <a:xfrm>
            <a:off x="257576" y="3155325"/>
            <a:ext cx="5043295" cy="3193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6139737" y="3425779"/>
            <a:ext cx="2577110" cy="3026534"/>
            <a:chOff x="3252536" y="876276"/>
            <a:chExt cx="3001927" cy="5233254"/>
          </a:xfrm>
        </p:grpSpPr>
        <p:grpSp>
          <p:nvGrpSpPr>
            <p:cNvPr id="7" name="Group 32"/>
            <p:cNvGrpSpPr/>
            <p:nvPr/>
          </p:nvGrpSpPr>
          <p:grpSpPr>
            <a:xfrm>
              <a:off x="3252536" y="876276"/>
              <a:ext cx="3001927" cy="5233254"/>
              <a:chOff x="251811" y="813381"/>
              <a:chExt cx="4280642" cy="5306625"/>
            </a:xfrm>
          </p:grpSpPr>
          <p:pic>
            <p:nvPicPr>
              <p:cNvPr id="18" name="Picture 9" descr="fig_hor_emm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066"/>
              <a:stretch>
                <a:fillRect/>
              </a:stretch>
            </p:blipFill>
            <p:spPr>
              <a:xfrm>
                <a:off x="251811" y="3428999"/>
                <a:ext cx="4280642" cy="2691007"/>
              </a:xfrm>
              <a:prstGeom prst="rect">
                <a:avLst/>
              </a:prstGeom>
            </p:spPr>
          </p:pic>
          <p:pic>
            <p:nvPicPr>
              <p:cNvPr id="16" name="Picture 5" descr="mebt_emitt_hm_30mA_hor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400" y="813381"/>
                <a:ext cx="3646049" cy="27169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2" name="Oval 11"/>
            <p:cNvSpPr/>
            <p:nvPr/>
          </p:nvSpPr>
          <p:spPr>
            <a:xfrm rot="2912962">
              <a:off x="4001695" y="4527882"/>
              <a:ext cx="1480351" cy="533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prstClr val="white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 rot="1653367">
              <a:off x="4043368" y="2214456"/>
              <a:ext cx="1498342" cy="38803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prstClr val="white"/>
                </a:solidFill>
              </a:endParaRPr>
            </a:p>
          </p:txBody>
        </p:sp>
      </p:grp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-64395" y="6284893"/>
            <a:ext cx="2068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A. Alexandrov</a:t>
            </a:r>
            <a:endParaRPr lang="en-US" sz="1400" dirty="0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41702" y="1068948"/>
            <a:ext cx="3889422" cy="222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536" y="0"/>
            <a:ext cx="8505669" cy="9144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prstClr val="black"/>
                </a:solidFill>
              </a:rPr>
              <a:t>Non-Invasive Beam Size Measurement</a:t>
            </a:r>
            <a:endParaRPr lang="en-US" sz="35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18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57397" y="1017431"/>
            <a:ext cx="8814216" cy="5495795"/>
          </a:xfrm>
        </p:spPr>
        <p:txBody>
          <a:bodyPr>
            <a:normAutofit/>
          </a:bodyPr>
          <a:lstStyle/>
          <a:p>
            <a:r>
              <a:rPr lang="en-US" dirty="0" smtClean="0"/>
              <a:t>Beam Induced Fluorescence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37" name="Line 7"/>
          <p:cNvSpPr>
            <a:spLocks noChangeShapeType="1"/>
          </p:cNvSpPr>
          <p:nvPr/>
        </p:nvSpPr>
        <p:spPr bwMode="auto">
          <a:xfrm>
            <a:off x="2937416" y="4305299"/>
            <a:ext cx="2676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Line 8"/>
          <p:cNvSpPr>
            <a:spLocks noChangeShapeType="1"/>
          </p:cNvSpPr>
          <p:nvPr/>
        </p:nvSpPr>
        <p:spPr bwMode="auto">
          <a:xfrm>
            <a:off x="2921541" y="3092449"/>
            <a:ext cx="2719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9" name="Group 9"/>
          <p:cNvGrpSpPr>
            <a:grpSpLocks/>
          </p:cNvGrpSpPr>
          <p:nvPr/>
        </p:nvGrpSpPr>
        <p:grpSpPr bwMode="auto">
          <a:xfrm>
            <a:off x="1946816" y="3322637"/>
            <a:ext cx="933451" cy="957262"/>
            <a:chOff x="50" y="3245"/>
            <a:chExt cx="588" cy="603"/>
          </a:xfrm>
        </p:grpSpPr>
        <p:sp>
          <p:nvSpPr>
            <p:cNvPr id="40" name="AutoShape 10"/>
            <p:cNvSpPr>
              <a:spLocks noChangeArrowheads="1"/>
            </p:cNvSpPr>
            <p:nvPr/>
          </p:nvSpPr>
          <p:spPr bwMode="auto">
            <a:xfrm rot="-3715650">
              <a:off x="228" y="3364"/>
              <a:ext cx="372" cy="133"/>
            </a:xfrm>
            <a:custGeom>
              <a:avLst/>
              <a:gdLst>
                <a:gd name="T0" fmla="*/ 279 w 21600"/>
                <a:gd name="T1" fmla="*/ 0 h 21600"/>
                <a:gd name="T2" fmla="*/ 0 w 21600"/>
                <a:gd name="T3" fmla="*/ 67 h 21600"/>
                <a:gd name="T4" fmla="*/ 279 w 21600"/>
                <a:gd name="T5" fmla="*/ 133 h 21600"/>
                <a:gd name="T6" fmla="*/ 372 w 21600"/>
                <a:gd name="T7" fmla="*/ 6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8 w 21600"/>
                <a:gd name="T13" fmla="*/ 5359 h 21600"/>
                <a:gd name="T14" fmla="*/ 18871 w 21600"/>
                <a:gd name="T15" fmla="*/ 162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CC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1" name="Text Box 11"/>
            <p:cNvSpPr txBox="1">
              <a:spLocks noChangeArrowheads="1"/>
            </p:cNvSpPr>
            <p:nvPr/>
          </p:nvSpPr>
          <p:spPr bwMode="auto">
            <a:xfrm>
              <a:off x="50" y="3556"/>
              <a:ext cx="588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sz="2400" b="1" dirty="0">
                  <a:solidFill>
                    <a:srgbClr val="000000"/>
                  </a:solidFill>
                  <a:latin typeface="Times New Roman" pitchFamily="18" charset="0"/>
                </a:rPr>
                <a:t>Beam</a:t>
              </a:r>
            </a:p>
          </p:txBody>
        </p:sp>
      </p:grp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3191416" y="4378324"/>
            <a:ext cx="1735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2000">
                <a:latin typeface="Times New Roman" pitchFamily="18" charset="0"/>
              </a:rPr>
              <a:t>N</a:t>
            </a:r>
            <a:r>
              <a:rPr lang="en-US" sz="2000" baseline="-25000">
                <a:latin typeface="Times New Roman" pitchFamily="18" charset="0"/>
              </a:rPr>
              <a:t>2 </a:t>
            </a:r>
            <a:r>
              <a:rPr lang="en-US" sz="2000">
                <a:latin typeface="Times New Roman" pitchFamily="18" charset="0"/>
              </a:rPr>
              <a:t>ground state</a:t>
            </a:r>
            <a:endParaRPr lang="en-US" sz="2000" baseline="-25000">
              <a:latin typeface="Times New Roman" pitchFamily="18" charset="0"/>
            </a:endParaRPr>
          </a:p>
        </p:txBody>
      </p:sp>
      <p:sp>
        <p:nvSpPr>
          <p:cNvPr id="43" name="Text Box 13"/>
          <p:cNvSpPr txBox="1">
            <a:spLocks noChangeArrowheads="1"/>
          </p:cNvSpPr>
          <p:nvPr/>
        </p:nvSpPr>
        <p:spPr bwMode="auto">
          <a:xfrm>
            <a:off x="2970754" y="3762374"/>
            <a:ext cx="384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e</a:t>
            </a:r>
            <a:r>
              <a:rPr lang="en-US" sz="2400" baseline="30000">
                <a:latin typeface="Times New Roman" pitchFamily="18" charset="0"/>
              </a:rPr>
              <a:t>-</a:t>
            </a:r>
          </a:p>
        </p:txBody>
      </p:sp>
      <p:sp>
        <p:nvSpPr>
          <p:cNvPr id="44" name="Text Box 14"/>
          <p:cNvSpPr txBox="1">
            <a:spLocks noChangeArrowheads="1"/>
          </p:cNvSpPr>
          <p:nvPr/>
        </p:nvSpPr>
        <p:spPr bwMode="auto">
          <a:xfrm>
            <a:off x="3264441" y="2681287"/>
            <a:ext cx="17478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2000">
                <a:latin typeface="Times New Roman" pitchFamily="18" charset="0"/>
              </a:rPr>
              <a:t>N</a:t>
            </a:r>
            <a:r>
              <a:rPr lang="en-US" sz="2000" baseline="-25000">
                <a:latin typeface="Times New Roman" pitchFamily="18" charset="0"/>
              </a:rPr>
              <a:t>2 </a:t>
            </a:r>
            <a:r>
              <a:rPr lang="en-US" sz="2000">
                <a:latin typeface="Times New Roman" pitchFamily="18" charset="0"/>
              </a:rPr>
              <a:t>excited state</a:t>
            </a:r>
            <a:endParaRPr lang="en-US" sz="2000" baseline="-25000">
              <a:latin typeface="Times New Roman" pitchFamily="18" charset="0"/>
            </a:endParaRPr>
          </a:p>
        </p:txBody>
      </p:sp>
      <p:sp>
        <p:nvSpPr>
          <p:cNvPr id="45" name="Freeform 15"/>
          <p:cNvSpPr>
            <a:spLocks/>
          </p:cNvSpPr>
          <p:nvPr/>
        </p:nvSpPr>
        <p:spPr bwMode="auto">
          <a:xfrm>
            <a:off x="4751929" y="3395662"/>
            <a:ext cx="1150937" cy="420687"/>
          </a:xfrm>
          <a:custGeom>
            <a:avLst/>
            <a:gdLst>
              <a:gd name="T0" fmla="*/ 0 w 725"/>
              <a:gd name="T1" fmla="*/ 147 h 265"/>
              <a:gd name="T2" fmla="*/ 59 w 725"/>
              <a:gd name="T3" fmla="*/ 16 h 265"/>
              <a:gd name="T4" fmla="*/ 141 w 725"/>
              <a:gd name="T5" fmla="*/ 245 h 265"/>
              <a:gd name="T6" fmla="*/ 218 w 725"/>
              <a:gd name="T7" fmla="*/ 29 h 265"/>
              <a:gd name="T8" fmla="*/ 303 w 725"/>
              <a:gd name="T9" fmla="*/ 265 h 265"/>
              <a:gd name="T10" fmla="*/ 388 w 725"/>
              <a:gd name="T11" fmla="*/ 29 h 265"/>
              <a:gd name="T12" fmla="*/ 457 w 725"/>
              <a:gd name="T13" fmla="*/ 225 h 265"/>
              <a:gd name="T14" fmla="*/ 527 w 725"/>
              <a:gd name="T15" fmla="*/ 29 h 265"/>
              <a:gd name="T16" fmla="*/ 579 w 725"/>
              <a:gd name="T17" fmla="*/ 175 h 265"/>
              <a:gd name="T18" fmla="*/ 725 w 725"/>
              <a:gd name="T19" fmla="*/ 175 h 26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25"/>
              <a:gd name="T31" fmla="*/ 0 h 265"/>
              <a:gd name="T32" fmla="*/ 725 w 725"/>
              <a:gd name="T33" fmla="*/ 265 h 26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25" h="265">
                <a:moveTo>
                  <a:pt x="0" y="147"/>
                </a:moveTo>
                <a:cubicBezTo>
                  <a:pt x="11" y="125"/>
                  <a:pt x="36" y="0"/>
                  <a:pt x="59" y="16"/>
                </a:cubicBezTo>
                <a:cubicBezTo>
                  <a:pt x="82" y="32"/>
                  <a:pt x="115" y="243"/>
                  <a:pt x="141" y="245"/>
                </a:cubicBezTo>
                <a:cubicBezTo>
                  <a:pt x="167" y="247"/>
                  <a:pt x="191" y="27"/>
                  <a:pt x="218" y="29"/>
                </a:cubicBezTo>
                <a:cubicBezTo>
                  <a:pt x="246" y="32"/>
                  <a:pt x="274" y="265"/>
                  <a:pt x="303" y="265"/>
                </a:cubicBezTo>
                <a:cubicBezTo>
                  <a:pt x="332" y="265"/>
                  <a:pt x="362" y="36"/>
                  <a:pt x="388" y="29"/>
                </a:cubicBezTo>
                <a:cubicBezTo>
                  <a:pt x="414" y="23"/>
                  <a:pt x="434" y="225"/>
                  <a:pt x="457" y="225"/>
                </a:cubicBezTo>
                <a:cubicBezTo>
                  <a:pt x="481" y="225"/>
                  <a:pt x="507" y="38"/>
                  <a:pt x="527" y="29"/>
                </a:cubicBezTo>
                <a:cubicBezTo>
                  <a:pt x="548" y="21"/>
                  <a:pt x="546" y="151"/>
                  <a:pt x="579" y="175"/>
                </a:cubicBezTo>
                <a:cubicBezTo>
                  <a:pt x="612" y="199"/>
                  <a:pt x="668" y="186"/>
                  <a:pt x="725" y="175"/>
                </a:cubicBezTo>
              </a:path>
            </a:pathLst>
          </a:custGeom>
          <a:noFill/>
          <a:ln w="38100">
            <a:solidFill>
              <a:srgbClr val="FF33CC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Text Box 16"/>
          <p:cNvSpPr txBox="1">
            <a:spLocks noChangeArrowheads="1"/>
          </p:cNvSpPr>
          <p:nvPr/>
        </p:nvSpPr>
        <p:spPr bwMode="auto">
          <a:xfrm>
            <a:off x="5910804" y="3349624"/>
            <a:ext cx="939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2000">
                <a:latin typeface="Times New Roman" pitchFamily="18" charset="0"/>
              </a:rPr>
              <a:t>Photon</a:t>
            </a:r>
          </a:p>
          <a:p>
            <a:r>
              <a:rPr lang="en-US" sz="2000">
                <a:latin typeface="Times New Roman" pitchFamily="18" charset="0"/>
              </a:rPr>
              <a:t>emitted</a:t>
            </a:r>
          </a:p>
        </p:txBody>
      </p:sp>
      <p:sp>
        <p:nvSpPr>
          <p:cNvPr id="47" name="Oval 17"/>
          <p:cNvSpPr>
            <a:spLocks noChangeArrowheads="1"/>
          </p:cNvSpPr>
          <p:nvPr/>
        </p:nvSpPr>
        <p:spPr bwMode="auto">
          <a:xfrm>
            <a:off x="3259679" y="4219574"/>
            <a:ext cx="155575" cy="155575"/>
          </a:xfrm>
          <a:prstGeom prst="ellipse">
            <a:avLst/>
          </a:prstGeom>
          <a:solidFill>
            <a:srgbClr val="66FFFF"/>
          </a:solidFill>
          <a:ln w="12700" algn="ctr">
            <a:solidFill>
              <a:srgbClr val="3333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Oval 18"/>
          <p:cNvSpPr>
            <a:spLocks noChangeArrowheads="1"/>
          </p:cNvSpPr>
          <p:nvPr/>
        </p:nvSpPr>
        <p:spPr bwMode="auto">
          <a:xfrm>
            <a:off x="4075654" y="3021012"/>
            <a:ext cx="155575" cy="155575"/>
          </a:xfrm>
          <a:prstGeom prst="ellipse">
            <a:avLst/>
          </a:prstGeom>
          <a:solidFill>
            <a:srgbClr val="66FFFF"/>
          </a:solidFill>
          <a:ln w="12700" algn="ctr">
            <a:solidFill>
              <a:srgbClr val="3333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  <p:pic>
        <p:nvPicPr>
          <p:cNvPr id="2052" name="Picture 4" descr="Colorful Aurora Borealis in Finla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82"/>
          <a:stretch/>
        </p:blipFill>
        <p:spPr bwMode="auto">
          <a:xfrm>
            <a:off x="623060" y="1733265"/>
            <a:ext cx="7817999" cy="480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pat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34 -0.00047 C 0.00782 0.00092 0.01806 -0.00625 0.02292 -0.01505 C 0.02726 -0.02338 0.02639 -0.0338 0.02032 -0.03935 C 0.01493 -0.04468 0.00625 -0.04352 0.00191 -0.03473 C -0.00243 -0.0257 0.00122 -0.01875 0.01025 -0.01922 C 0.01945 -0.02107 0.02987 -0.02824 0.03421 -0.03658 C 0.03837 -0.04491 0.0375 -0.05533 0.0316 -0.06065 C 0.02605 -0.06621 0.01719 -0.06412 0.01337 -0.05579 C 0.00903 -0.04792 0.0125 -0.04074 0.02171 -0.04121 C 0.03091 -0.04144 0.04098 -0.04908 0.04497 -0.05764 C 0.05 -0.06644 0.04896 -0.07732 0.04341 -0.08287 C 0.03768 -0.0882 0.02882 -0.08565 0.02431 -0.07662 C 0.02032 -0.06945 0.02396 -0.06204 0.0323 -0.06204 C 0.0415 -0.0625 0.05243 -0.07084 0.05677 -0.07894 C 0.06077 -0.08704 0.0599 -0.09815 0.05434 -0.10394 C 0.04862 -0.10926 0.03993 -0.10625 0.03559 -0.09861 C 0.0316 -0.09028 0.03542 -0.08357 0.0441 -0.08357 C 0.05261 -0.08426 0.06337 -0.09144 0.06737 -0.10023 C 0.07257 -0.10903 0.07084 -0.11945 0.06511 -0.125 C 0.05921 -0.13056 0.0507 -0.12801 0.04705 -0.11968 C 0.04237 -0.11158 0.04584 -0.10417 0.05469 -0.10533 C 0.06407 -0.10556 0.075 -0.11366 0.07865 -0.12084 C 0.08299 -0.12917 0.08195 -0.14051 0.07639 -0.1456 C 0.07066 -0.15139 0.06198 -0.14885 0.05799 -0.14074 C 0.05348 -0.13403 0.05764 -0.12616 0.06615 -0.12616 C 0.075 -0.12662 0.08577 -0.13449 0.08976 -0.14283 C 0.09427 -0.15023 0.09323 -0.16204 0.08733 -0.16736 C 0.08177 -0.17292 0.07344 -0.1706 0.06945 -0.16227 C 0.06476 -0.15417 0.06858 -0.14723 0.07743 -0.14815 C 0.08646 -0.14861 0.09688 -0.15579 0.10122 -0.16412 C 0.10556 -0.17199 0.10382 -0.18218 0.09862 -0.18773 C 0.09254 -0.19352 0.08351 -0.19144 0.07969 -0.18264 C 0.07622 -0.17523 0.07952 -0.16898 0.08872 -0.16991 " pathEditMode="relative" rAng="12906172" ptsTypes="fffffffffffffffffffffffffffffffff">
                                      <p:cBhvr>
                                        <p:cTn id="9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00" y="-94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0" presetClass="path" presetSubtype="0" repeatCount="200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78 0.00162 C -0.04757 -0.00301 -0.04583 -0.00718 -0.04236 -0.00718 C -0.03837 -0.00718 -0.03698 -0.00301 -0.03559 0.00162 C -0.03385 0.00671 -0.03264 0.01204 -0.02812 0.01204 C -0.02413 0.01204 -0.02292 0.00671 -0.02101 0.00162 C -0.02031 -0.00301 -0.0184 -0.00718 -0.01458 -0.00718 C -0.01094 -0.00718 -0.0092 -0.00301 -0.00781 0.00162 C -0.0066 0.00671 -0.00469 0.01204 -0.00087 0.01204 C 0.00313 0.01204 0.00625 0.00162 0.00625 0.00185 C 0.00747 -0.00301 0.00885 -0.00718 0.01285 -0.00718 C 0.01684 -0.00718 0.01823 -0.00301 0.01944 0.00162 C 0.02118 0.00671 0.02257 0.01204 0.02708 0.01204 C 0.0309 0.01204 0.03229 0.00671 0.03351 0.00162 C 0.03542 -0.00301 0.03663 -0.00718 0.04063 -0.00718 C 0.0441 -0.00718 0.04583 -0.00301 0.04722 0.00162 C 0.04861 0.00671 0.05035 0.01204 0.05434 0.01204 C 0.05833 0.01204 0.05955 0.00671 0.06146 0.00162 " pathEditMode="relative" rAng="0" ptsTypes="fffffffffffffffff">
                                      <p:cBhvr>
                                        <p:cTn id="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0" y="1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2" presetClass="exit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53" presetClass="pat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85185E-6 C -0.00434 0.00972 -0.00347 0.02546 0.00104 0.03449 C 0.00486 0.04352 0.01267 0.04653 0.01892 0.0412 C 0.02465 0.03611 0.02726 0.025 0.02274 0.01666 C 0.0184 0.00741 0.01181 0.00949 0.00886 0.02083 C 0.0066 0.0331 0.00729 0.04838 0.01163 0.05671 C 0.0158 0.06551 0.02309 0.06852 0.02934 0.06319 C 0.03507 0.05833 0.03681 0.04676 0.03281 0.03889 C 0.02917 0.03055 0.02274 0.03194 0.01927 0.04282 C 0.01632 0.05486 0.01736 0.07014 0.02188 0.07847 C 0.0257 0.08796 0.03403 0.0912 0.03976 0.08657 C 0.04583 0.08148 0.0474 0.06967 0.04306 0.05995 C 0.03941 0.05301 0.03299 0.0544 0.03004 0.06458 C 0.02691 0.07592 0.02795 0.09259 0.03195 0.10069 C 0.03611 0.10949 0.0441 0.11273 0.05017 0.10787 C 0.0559 0.10301 0.05712 0.09051 0.05382 0.08264 C 0.04983 0.07477 0.0434 0.07662 0.04028 0.0875 C 0.03733 0.09815 0.03802 0.11412 0.04254 0.12268 C 0.0467 0.13217 0.05469 0.13426 0.06042 0.12916 C 0.06649 0.1243 0.0684 0.1125 0.06406 0.10509 C 0.0599 0.09606 0.05365 0.09768 0.05104 0.10879 C 0.04757 0.1206 0.04913 0.1368 0.05243 0.14421 C 0.05642 0.15254 0.06458 0.15579 0.07049 0.15116 C 0.07674 0.14606 0.0783 0.13495 0.07431 0.12685 C 0.07136 0.11829 0.06424 0.12037 0.06094 0.13102 C 0.05816 0.14213 0.0592 0.15833 0.06337 0.16643 C 0.06684 0.175 0.07535 0.17778 0.08142 0.17315 C 0.08733 0.16852 0.08854 0.15741 0.08472 0.14884 C 0.08108 0.14028 0.07465 0.14236 0.0717 0.15301 C 0.0684 0.16504 0.06962 0.18032 0.07344 0.18889 C 0.07726 0.19745 0.0849 0.19838 0.0908 0.19491 C 0.09722 0.18981 0.09948 0.17778 0.09462 0.16898 C 0.09115 0.16273 0.08524 0.16342 0.08229 0.17569 " pathEditMode="relative" rAng="-1921730" ptsTypes="fffffffffffffffffffffffffffffffff">
                                      <p:cBhvr>
                                        <p:cTn id="2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0" y="97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/>
      <p:bldP spid="47" grpId="0" animBg="1"/>
      <p:bldP spid="48" grpId="0" animBg="1"/>
      <p:bldP spid="48" grpId="1" animBg="1"/>
      <p:bldP spid="48" grpId="2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536" y="0"/>
            <a:ext cx="8505669" cy="9144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prstClr val="black"/>
                </a:solidFill>
              </a:rPr>
              <a:t>Non-Invasive Beam Size Measurement</a:t>
            </a:r>
            <a:endParaRPr lang="en-US" sz="35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19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57397" y="1017430"/>
            <a:ext cx="8814216" cy="221147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Beam Induced Fluorescence</a:t>
            </a:r>
          </a:p>
          <a:p>
            <a:pPr lvl="1"/>
            <a:r>
              <a:rPr lang="en-US" dirty="0" smtClean="0"/>
              <a:t>Issues</a:t>
            </a:r>
          </a:p>
          <a:p>
            <a:pPr lvl="2"/>
            <a:r>
              <a:rPr lang="en-US" dirty="0" smtClean="0"/>
              <a:t>Sensitivity to radiation</a:t>
            </a:r>
          </a:p>
          <a:p>
            <a:pPr lvl="2"/>
            <a:r>
              <a:rPr lang="en-US" dirty="0" smtClean="0"/>
              <a:t>Low signal yield </a:t>
            </a:r>
            <a:r>
              <a:rPr lang="en-US" dirty="0" smtClean="0">
                <a:sym typeface="Symbol"/>
              </a:rPr>
              <a:t> vacuum </a:t>
            </a:r>
            <a:r>
              <a:rPr lang="en-US" dirty="0" smtClean="0">
                <a:sym typeface="Symbol"/>
              </a:rPr>
              <a:t>bump</a:t>
            </a:r>
          </a:p>
          <a:p>
            <a:pPr lvl="2"/>
            <a:r>
              <a:rPr lang="en-US" dirty="0" smtClean="0">
                <a:sym typeface="Symbol"/>
              </a:rPr>
              <a:t>Drift of excited gas molecules</a:t>
            </a:r>
          </a:p>
          <a:p>
            <a:pPr marL="914400" lvl="2" indent="0">
              <a:buNone/>
            </a:pPr>
            <a:r>
              <a:rPr lang="en-US" dirty="0"/>
              <a:t>  </a:t>
            </a:r>
            <a:r>
              <a:rPr lang="en-US" dirty="0" smtClean="0"/>
              <a:t>     </a:t>
            </a:r>
            <a:r>
              <a:rPr lang="en-US" dirty="0" smtClean="0">
                <a:sym typeface="Symbol"/>
              </a:rPr>
              <a:t> broadening of profile</a:t>
            </a:r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pic>
        <p:nvPicPr>
          <p:cNvPr id="20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8665" y="1779296"/>
            <a:ext cx="3533775" cy="19843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  <p:pic>
        <p:nvPicPr>
          <p:cNvPr id="3215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8087" y="3825025"/>
            <a:ext cx="3994230" cy="26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9" name="Group 5"/>
          <p:cNvGrpSpPr>
            <a:grpSpLocks/>
          </p:cNvGrpSpPr>
          <p:nvPr/>
        </p:nvGrpSpPr>
        <p:grpSpPr bwMode="auto">
          <a:xfrm>
            <a:off x="0" y="3054349"/>
            <a:ext cx="5460642" cy="3448242"/>
            <a:chOff x="0" y="572"/>
            <a:chExt cx="5513" cy="3523"/>
          </a:xfrm>
        </p:grpSpPr>
        <p:pic>
          <p:nvPicPr>
            <p:cNvPr id="21" name="Picture 33" descr="System_1_V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2000" contrast="6000"/>
            </a:blip>
            <a:srcRect/>
            <a:stretch>
              <a:fillRect/>
            </a:stretch>
          </p:blipFill>
          <p:spPr bwMode="auto">
            <a:xfrm>
              <a:off x="0" y="649"/>
              <a:ext cx="5152" cy="3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Line 7"/>
            <p:cNvSpPr>
              <a:spLocks noChangeShapeType="1"/>
            </p:cNvSpPr>
            <p:nvPr/>
          </p:nvSpPr>
          <p:spPr bwMode="auto">
            <a:xfrm flipV="1">
              <a:off x="340" y="2473"/>
              <a:ext cx="1403" cy="821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3" name="Text Box 8"/>
            <p:cNvSpPr txBox="1">
              <a:spLocks noChangeArrowheads="1"/>
            </p:cNvSpPr>
            <p:nvPr/>
          </p:nvSpPr>
          <p:spPr bwMode="auto">
            <a:xfrm rot="-1848740">
              <a:off x="168" y="2798"/>
              <a:ext cx="910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400" b="1" smtClean="0">
                  <a:solidFill>
                    <a:srgbClr val="FF0000"/>
                  </a:solidFill>
                  <a:latin typeface="Times New Roman" pitchFamily="18" charset="0"/>
                  <a:ea typeface="ＭＳ Ｐゴシック" pitchFamily="84" charset="-128"/>
                </a:rPr>
                <a:t>Ion</a:t>
              </a:r>
              <a:r>
                <a:rPr lang="de-DE" sz="1400" smtClean="0">
                  <a:solidFill>
                    <a:srgbClr val="FF0000"/>
                  </a:solidFill>
                  <a:latin typeface="Times New Roman" pitchFamily="18" charset="0"/>
                  <a:ea typeface="ＭＳ Ｐゴシック" pitchFamily="84" charset="-128"/>
                </a:rPr>
                <a:t> </a:t>
              </a:r>
              <a:r>
                <a:rPr lang="de-DE" sz="1400" b="1" smtClean="0">
                  <a:solidFill>
                    <a:srgbClr val="FF0000"/>
                  </a:solidFill>
                  <a:latin typeface="Times New Roman" pitchFamily="18" charset="0"/>
                  <a:ea typeface="ＭＳ Ｐゴシック" pitchFamily="84" charset="-128"/>
                </a:rPr>
                <a:t>beam</a:t>
              </a:r>
            </a:p>
          </p:txBody>
        </p:sp>
        <p:sp>
          <p:nvSpPr>
            <p:cNvPr id="24" name="Text Box 11"/>
            <p:cNvSpPr txBox="1">
              <a:spLocks noChangeArrowheads="1"/>
            </p:cNvSpPr>
            <p:nvPr/>
          </p:nvSpPr>
          <p:spPr bwMode="auto">
            <a:xfrm rot="-1792015">
              <a:off x="1757" y="1573"/>
              <a:ext cx="1420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400" b="1" dirty="0" smtClean="0">
                  <a:solidFill>
                    <a:srgbClr val="FFFFFF"/>
                  </a:solidFill>
                  <a:latin typeface="Times New Roman" pitchFamily="18" charset="0"/>
                  <a:ea typeface="ＭＳ Ｐゴシック" pitchFamily="84" charset="-128"/>
                </a:rPr>
                <a:t>Blackened walls</a:t>
              </a:r>
            </a:p>
          </p:txBody>
        </p:sp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 rot="-1751849">
              <a:off x="123" y="1044"/>
              <a:ext cx="1270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smtClean="0">
                  <a:solidFill>
                    <a:srgbClr val="000000"/>
                  </a:solidFill>
                  <a:latin typeface="Times New Roman" pitchFamily="18" charset="0"/>
                  <a:ea typeface="ＭＳ Ｐゴシック" pitchFamily="84" charset="-128"/>
                </a:rPr>
                <a:t>Vacuum</a:t>
              </a:r>
              <a:r>
                <a:rPr lang="de-DE" sz="1400" smtClean="0">
                  <a:solidFill>
                    <a:srgbClr val="000000"/>
                  </a:solidFill>
                  <a:latin typeface="Times New Roman" pitchFamily="18" charset="0"/>
                  <a:ea typeface="ＭＳ Ｐゴシック" pitchFamily="84" charset="-128"/>
                </a:rPr>
                <a:t> gauge</a:t>
              </a: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auto">
            <a:xfrm rot="-1811049">
              <a:off x="4016" y="2060"/>
              <a:ext cx="61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400" smtClean="0">
                  <a:solidFill>
                    <a:srgbClr val="000000"/>
                  </a:solidFill>
                  <a:latin typeface="Times New Roman" pitchFamily="18" charset="0"/>
                  <a:ea typeface="ＭＳ Ｐゴシック" pitchFamily="84" charset="-128"/>
                </a:rPr>
                <a:t>Valve</a:t>
              </a:r>
            </a:p>
          </p:txBody>
        </p:sp>
        <p:sp>
          <p:nvSpPr>
            <p:cNvPr id="27" name="Text Box 21"/>
            <p:cNvSpPr txBox="1">
              <a:spLocks noChangeArrowheads="1"/>
            </p:cNvSpPr>
            <p:nvPr/>
          </p:nvSpPr>
          <p:spPr bwMode="auto">
            <a:xfrm rot="-1817502">
              <a:off x="1567" y="3052"/>
              <a:ext cx="864" cy="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400" smtClean="0">
                  <a:solidFill>
                    <a:srgbClr val="000000"/>
                  </a:solidFill>
                  <a:latin typeface="Times New Roman" pitchFamily="18" charset="0"/>
                  <a:ea typeface="ＭＳ Ｐゴシック" pitchFamily="84" charset="-128"/>
                </a:rPr>
                <a:t>Viewport</a:t>
              </a:r>
            </a:p>
          </p:txBody>
        </p:sp>
        <p:sp>
          <p:nvSpPr>
            <p:cNvPr id="28" name="Line 23"/>
            <p:cNvSpPr>
              <a:spLocks noChangeShapeType="1"/>
            </p:cNvSpPr>
            <p:nvPr/>
          </p:nvSpPr>
          <p:spPr bwMode="auto">
            <a:xfrm flipV="1">
              <a:off x="1338" y="1933"/>
              <a:ext cx="273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9" name="Text Box 24"/>
            <p:cNvSpPr txBox="1">
              <a:spLocks noChangeArrowheads="1"/>
            </p:cNvSpPr>
            <p:nvPr/>
          </p:nvSpPr>
          <p:spPr bwMode="auto">
            <a:xfrm rot="-1840667">
              <a:off x="72" y="2232"/>
              <a:ext cx="1363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400" smtClean="0">
                  <a:solidFill>
                    <a:srgbClr val="000000"/>
                  </a:solidFill>
                  <a:latin typeface="Times New Roman" pitchFamily="18" charset="0"/>
                  <a:ea typeface="ＭＳ Ｐゴシック" pitchFamily="84" charset="-128"/>
                </a:rPr>
                <a:t>150mm flange</a:t>
              </a:r>
            </a:p>
          </p:txBody>
        </p:sp>
        <p:sp>
          <p:nvSpPr>
            <p:cNvPr id="30" name="Text Box 28"/>
            <p:cNvSpPr txBox="1">
              <a:spLocks noChangeArrowheads="1"/>
            </p:cNvSpPr>
            <p:nvPr/>
          </p:nvSpPr>
          <p:spPr bwMode="auto">
            <a:xfrm>
              <a:off x="2420" y="3566"/>
              <a:ext cx="2863" cy="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400" b="1" smtClean="0">
                  <a:solidFill>
                    <a:srgbClr val="000000"/>
                  </a:solidFill>
                  <a:latin typeface="Arial" pitchFamily="34" charset="0"/>
                  <a:ea typeface="ＭＳ Ｐゴシック" pitchFamily="84" charset="-128"/>
                </a:rPr>
                <a:t>Lens, Image-Intensifier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400" b="1" smtClean="0">
                  <a:solidFill>
                    <a:srgbClr val="000000"/>
                  </a:solidFill>
                  <a:latin typeface="Arial" pitchFamily="34" charset="0"/>
                  <a:ea typeface="ＭＳ Ｐゴシック" pitchFamily="84" charset="-128"/>
                </a:rPr>
                <a:t>and CCD FireWire-Camera</a:t>
              </a:r>
            </a:p>
          </p:txBody>
        </p:sp>
        <p:sp>
          <p:nvSpPr>
            <p:cNvPr id="31" name="Line 16"/>
            <p:cNvSpPr>
              <a:spLocks noChangeShapeType="1"/>
            </p:cNvSpPr>
            <p:nvPr/>
          </p:nvSpPr>
          <p:spPr bwMode="auto">
            <a:xfrm flipH="1">
              <a:off x="3470" y="845"/>
              <a:ext cx="317" cy="635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2" name="Text Box 17"/>
            <p:cNvSpPr txBox="1">
              <a:spLocks noChangeArrowheads="1"/>
            </p:cNvSpPr>
            <p:nvPr/>
          </p:nvSpPr>
          <p:spPr bwMode="auto">
            <a:xfrm>
              <a:off x="3878" y="572"/>
              <a:ext cx="1635" cy="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400" b="1" smtClean="0">
                  <a:solidFill>
                    <a:srgbClr val="0000FF"/>
                  </a:solidFill>
                  <a:latin typeface="Times New Roman" pitchFamily="18" charset="0"/>
                  <a:ea typeface="ＭＳ Ｐゴシック" pitchFamily="84" charset="-128"/>
                </a:rPr>
                <a:t>N</a:t>
              </a:r>
              <a:r>
                <a:rPr lang="de-DE" sz="1400" b="1" baseline="-25000" smtClean="0">
                  <a:solidFill>
                    <a:srgbClr val="0000FF"/>
                  </a:solidFill>
                  <a:latin typeface="Times New Roman" pitchFamily="18" charset="0"/>
                  <a:ea typeface="ＭＳ Ｐゴシック" pitchFamily="84" charset="-128"/>
                </a:rPr>
                <a:t>2</a:t>
              </a:r>
              <a:r>
                <a:rPr lang="de-DE" sz="1400" b="1" smtClean="0">
                  <a:solidFill>
                    <a:srgbClr val="0000FF"/>
                  </a:solidFill>
                  <a:latin typeface="Times New Roman" pitchFamily="18" charset="0"/>
                  <a:ea typeface="ＭＳ Ｐゴシック" pitchFamily="84" charset="-128"/>
                </a:rPr>
                <a:t>-fluorescent gas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400" b="1" smtClean="0">
                  <a:solidFill>
                    <a:srgbClr val="0000FF"/>
                  </a:solidFill>
                  <a:latin typeface="Times New Roman" pitchFamily="18" charset="0"/>
                  <a:ea typeface="ＭＳ Ｐゴシック" pitchFamily="84" charset="-128"/>
                </a:rPr>
                <a:t>equally distributed</a:t>
              </a:r>
            </a:p>
          </p:txBody>
        </p:sp>
        <p:sp>
          <p:nvSpPr>
            <p:cNvPr id="33" name="AutoShape 18"/>
            <p:cNvSpPr>
              <a:spLocks noChangeArrowheads="1"/>
            </p:cNvSpPr>
            <p:nvPr/>
          </p:nvSpPr>
          <p:spPr bwMode="auto">
            <a:xfrm>
              <a:off x="2622" y="2024"/>
              <a:ext cx="363" cy="635"/>
            </a:xfrm>
            <a:prstGeom prst="downArrow">
              <a:avLst>
                <a:gd name="adj1" fmla="val 50000"/>
                <a:gd name="adj2" fmla="val 43733"/>
              </a:avLst>
            </a:prstGeom>
            <a:solidFill>
              <a:srgbClr val="00FF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4" name="Line 23"/>
            <p:cNvSpPr>
              <a:spLocks noChangeShapeType="1"/>
            </p:cNvSpPr>
            <p:nvPr/>
          </p:nvSpPr>
          <p:spPr bwMode="auto">
            <a:xfrm flipV="1">
              <a:off x="2380" y="2840"/>
              <a:ext cx="273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-64395" y="6284893"/>
            <a:ext cx="2083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M. Schwickert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914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Introduction to Beam Instrumentation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2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28824" y="1251677"/>
            <a:ext cx="8925236" cy="5351488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B</a:t>
            </a:r>
            <a:r>
              <a:rPr lang="en-GB" dirty="0" smtClean="0"/>
              <a:t>eam instrumentation provides “eyes” for machine operators</a:t>
            </a:r>
          </a:p>
          <a:p>
            <a:pPr lvl="1"/>
            <a:r>
              <a:rPr lang="en-GB" dirty="0" smtClean="0"/>
              <a:t>The instruments that observe beam behaviour</a:t>
            </a:r>
          </a:p>
          <a:p>
            <a:pPr lvl="1"/>
            <a:r>
              <a:rPr lang="en-US" dirty="0" smtClean="0"/>
              <a:t>An accelerator can never be better than the instruments measuring its performance!</a:t>
            </a:r>
          </a:p>
          <a:p>
            <a:pPr lvl="1"/>
            <a:endParaRPr lang="en-US" dirty="0" smtClean="0"/>
          </a:p>
          <a:p>
            <a:r>
              <a:rPr lang="en-GB" dirty="0"/>
              <a:t>What does work in beam instrumentation entail?</a:t>
            </a:r>
          </a:p>
          <a:p>
            <a:pPr lvl="1"/>
            <a:r>
              <a:rPr lang="en-US" dirty="0" smtClean="0"/>
              <a:t>Design, construction &amp; operation of instruments to observe particle beams</a:t>
            </a:r>
          </a:p>
          <a:p>
            <a:pPr lvl="1"/>
            <a:r>
              <a:rPr lang="en-US" dirty="0" smtClean="0"/>
              <a:t>R&amp;D to innovate or improve existing techniques to fulfill new requirements</a:t>
            </a:r>
          </a:p>
          <a:p>
            <a:pPr lvl="1"/>
            <a:r>
              <a:rPr lang="en-US" dirty="0" smtClean="0"/>
              <a:t>A combination of many disciplines</a:t>
            </a:r>
          </a:p>
          <a:p>
            <a:pPr lvl="2"/>
            <a:r>
              <a:rPr lang="en-US" dirty="0" smtClean="0"/>
              <a:t>Applied &amp; Accelerator Physics and a lot of Mechanical, Electronic &amp; Software Engineering</a:t>
            </a:r>
          </a:p>
          <a:p>
            <a:pPr lvl="1"/>
            <a:r>
              <a:rPr lang="en-US" b="1" dirty="0" smtClean="0"/>
              <a:t>A fascinating field of work!</a:t>
            </a:r>
          </a:p>
          <a:p>
            <a:pPr lvl="1"/>
            <a:endParaRPr lang="en-GB" dirty="0" smtClean="0"/>
          </a:p>
          <a:p>
            <a:r>
              <a:rPr lang="en-GB" dirty="0"/>
              <a:t>What </a:t>
            </a:r>
            <a:r>
              <a:rPr lang="en-GB" dirty="0" smtClean="0"/>
              <a:t>are the main beam </a:t>
            </a:r>
            <a:r>
              <a:rPr lang="en-GB" dirty="0"/>
              <a:t>parameters </a:t>
            </a:r>
            <a:r>
              <a:rPr lang="en-GB" dirty="0" smtClean="0"/>
              <a:t>measured?</a:t>
            </a:r>
            <a:endParaRPr lang="en-GB" dirty="0"/>
          </a:p>
          <a:p>
            <a:pPr lvl="1"/>
            <a:r>
              <a:rPr lang="en-GB" dirty="0" smtClean="0"/>
              <a:t>Beam Position to control location of the beam in the accelerator</a:t>
            </a:r>
          </a:p>
          <a:p>
            <a:pPr lvl="1"/>
            <a:r>
              <a:rPr lang="en-GB" dirty="0" smtClean="0"/>
              <a:t>Beam Intensity to measure operational efficiency</a:t>
            </a:r>
          </a:p>
          <a:p>
            <a:pPr lvl="1"/>
            <a:r>
              <a:rPr lang="en-GB" dirty="0" smtClean="0"/>
              <a:t>Beam Loss to ensure safe operation</a:t>
            </a:r>
          </a:p>
          <a:p>
            <a:pPr lvl="1"/>
            <a:r>
              <a:rPr lang="en-GB" dirty="0" smtClean="0"/>
              <a:t>Transverse Beam profiles</a:t>
            </a:r>
          </a:p>
          <a:p>
            <a:pPr lvl="1"/>
            <a:r>
              <a:rPr lang="en-GB" dirty="0" smtClean="0"/>
              <a:t>Longitudinal Beam profiles</a:t>
            </a:r>
          </a:p>
        </p:txBody>
      </p:sp>
      <p:sp>
        <p:nvSpPr>
          <p:cNvPr id="5" name="Right Brace 4"/>
          <p:cNvSpPr/>
          <p:nvPr/>
        </p:nvSpPr>
        <p:spPr>
          <a:xfrm>
            <a:off x="3552669" y="5643797"/>
            <a:ext cx="157397" cy="457200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77522" y="5681272"/>
            <a:ext cx="22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</a:t>
            </a:r>
            <a:r>
              <a:rPr lang="en-US" dirty="0" err="1" smtClean="0"/>
              <a:t>optimise</a:t>
            </a:r>
            <a:r>
              <a:rPr lang="en-US" dirty="0" smtClean="0"/>
              <a:t> operation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536" y="0"/>
            <a:ext cx="8505669" cy="9144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prstClr val="black"/>
                </a:solidFill>
              </a:rPr>
              <a:t>Non-Invasive Beam Size Measurement</a:t>
            </a:r>
            <a:endParaRPr lang="en-US" sz="35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20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5728" y="1017431"/>
            <a:ext cx="8814216" cy="212942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Residual Gas </a:t>
            </a:r>
            <a:r>
              <a:rPr lang="en-US" dirty="0" err="1" smtClean="0"/>
              <a:t>Ionisation</a:t>
            </a:r>
            <a:endParaRPr lang="en-US" dirty="0" smtClean="0"/>
          </a:p>
          <a:p>
            <a:pPr lvl="1"/>
            <a:r>
              <a:rPr lang="en-US" dirty="0" smtClean="0"/>
              <a:t>Some 10 times more sensitive than BIF</a:t>
            </a:r>
          </a:p>
          <a:p>
            <a:pPr lvl="1"/>
            <a:r>
              <a:rPr lang="en-US" dirty="0" smtClean="0"/>
              <a:t>More complicated to build</a:t>
            </a:r>
          </a:p>
          <a:p>
            <a:pPr lvl="2"/>
            <a:r>
              <a:rPr lang="en-US" dirty="0" smtClean="0"/>
              <a:t>High voltage network</a:t>
            </a:r>
          </a:p>
          <a:p>
            <a:pPr lvl="2"/>
            <a:r>
              <a:rPr lang="en-US" dirty="0" smtClean="0"/>
              <a:t>Guiding magnetic field</a:t>
            </a:r>
          </a:p>
          <a:p>
            <a:pPr lvl="1"/>
            <a:r>
              <a:rPr lang="en-US" dirty="0" smtClean="0"/>
              <a:t>Image broadening due to space charge</a:t>
            </a:r>
          </a:p>
          <a:p>
            <a:pPr lvl="1"/>
            <a:r>
              <a:rPr lang="en-US" dirty="0" smtClean="0"/>
              <a:t>Ageing of detectors an issue</a:t>
            </a:r>
          </a:p>
          <a:p>
            <a:pPr lvl="2"/>
            <a:endParaRPr lang="en-US" dirty="0" smtClean="0"/>
          </a:p>
        </p:txBody>
      </p:sp>
      <p:pic>
        <p:nvPicPr>
          <p:cNvPr id="38" name="Picture 23" descr="E-Field_Princi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3364" y="1868748"/>
            <a:ext cx="4520490" cy="4297815"/>
          </a:xfrm>
          <a:prstGeom prst="rect">
            <a:avLst/>
          </a:prstGeom>
          <a:noFill/>
        </p:spPr>
      </p:pic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64395" y="6284893"/>
            <a:ext cx="2083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M. Schwickert</a:t>
            </a:r>
            <a:endParaRPr lang="en-US" sz="1400" dirty="0"/>
          </a:p>
        </p:txBody>
      </p:sp>
      <p:pic>
        <p:nvPicPr>
          <p:cNvPr id="14" name="Picture 6" descr="BIF-vs-IPM-all-gase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5538" y="2833352"/>
            <a:ext cx="2611600" cy="37442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21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00401" y="1125388"/>
            <a:ext cx="8561537" cy="1181084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Electron </a:t>
            </a:r>
            <a:r>
              <a:rPr lang="en-GB" dirty="0" smtClean="0"/>
              <a:t>Beam </a:t>
            </a:r>
            <a:r>
              <a:rPr lang="en-GB" dirty="0" smtClean="0"/>
              <a:t>Scanner</a:t>
            </a:r>
          </a:p>
          <a:p>
            <a:pPr lvl="1"/>
            <a:r>
              <a:rPr lang="en-GB" dirty="0" smtClean="0"/>
              <a:t>Derive beam profile from deflection of low energy electron beam scanned across the high energy proton beam</a:t>
            </a:r>
            <a:endParaRPr lang="en-GB" dirty="0"/>
          </a:p>
        </p:txBody>
      </p:sp>
      <p:pic>
        <p:nvPicPr>
          <p:cNvPr id="187" name="Picture 186" descr="Fig3_Diagr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33" y="2732488"/>
            <a:ext cx="9057708" cy="3108755"/>
          </a:xfrm>
          <a:prstGeom prst="rect">
            <a:avLst/>
          </a:prstGeom>
        </p:spPr>
      </p:pic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1484143" y="6521450"/>
            <a:ext cx="5711482" cy="365125"/>
          </a:xfrm>
        </p:spPr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24683" y="20472"/>
            <a:ext cx="8505669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solidFill>
                  <a:prstClr val="black"/>
                </a:solidFill>
              </a:rPr>
              <a:t>Non-Invasive Beam Size Measurement</a:t>
            </a:r>
            <a:endParaRPr lang="en-GB" sz="3500" dirty="0"/>
          </a:p>
        </p:txBody>
      </p:sp>
      <p:sp>
        <p:nvSpPr>
          <p:cNvPr id="10" name="TextBox 9"/>
          <p:cNvSpPr txBox="1"/>
          <p:nvPr/>
        </p:nvSpPr>
        <p:spPr>
          <a:xfrm>
            <a:off x="7189552" y="6257596"/>
            <a:ext cx="1919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</a:t>
            </a:r>
            <a:r>
              <a:rPr lang="en-US" sz="1400" dirty="0" smtClean="0"/>
              <a:t>W. Blokland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2355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22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00401" y="1125388"/>
            <a:ext cx="9006813" cy="1181084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Electron </a:t>
            </a:r>
            <a:r>
              <a:rPr lang="en-GB" dirty="0" smtClean="0"/>
              <a:t>Beam </a:t>
            </a:r>
            <a:r>
              <a:rPr lang="en-GB" dirty="0" smtClean="0"/>
              <a:t>Scanner</a:t>
            </a:r>
            <a:r>
              <a:rPr lang="en-GB" dirty="0"/>
              <a:t> </a:t>
            </a:r>
            <a:r>
              <a:rPr lang="en-GB" dirty="0" smtClean="0"/>
              <a:t>– how it works</a:t>
            </a:r>
          </a:p>
          <a:p>
            <a:pPr lvl="1"/>
            <a:r>
              <a:rPr lang="en-US" b="0" dirty="0">
                <a:latin typeface="Arial"/>
                <a:ea typeface="ＭＳ Ｐゴシック" charset="-128"/>
                <a:cs typeface="Arial"/>
              </a:rPr>
              <a:t>Look at the deflected projection of a tilted sheet of </a:t>
            </a:r>
            <a:r>
              <a:rPr lang="en-US" b="0" dirty="0" smtClean="0">
                <a:latin typeface="Arial"/>
                <a:ea typeface="ＭＳ Ｐゴシック" charset="-128"/>
                <a:cs typeface="Arial"/>
              </a:rPr>
              <a:t>electrons</a:t>
            </a:r>
            <a:endParaRPr lang="en-US" b="0" baseline="30000" dirty="0">
              <a:latin typeface="Arial"/>
              <a:ea typeface="ＭＳ Ｐゴシック" charset="-128"/>
              <a:cs typeface="Arial"/>
            </a:endParaRPr>
          </a:p>
          <a:p>
            <a:endParaRPr lang="en-GB" dirty="0" smtClean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1484143" y="6521450"/>
            <a:ext cx="5711482" cy="365125"/>
          </a:xfrm>
        </p:spPr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24683" y="20472"/>
            <a:ext cx="8505669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solidFill>
                  <a:prstClr val="black"/>
                </a:solidFill>
              </a:rPr>
              <a:t>Non-Invasive Beam Size Measurement</a:t>
            </a:r>
            <a:endParaRPr lang="en-GB" sz="3500" dirty="0"/>
          </a:p>
        </p:txBody>
      </p:sp>
      <p:pic>
        <p:nvPicPr>
          <p:cNvPr id="9" name="ELS_Movie_Processed.m4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133601" y="3251608"/>
            <a:ext cx="4114799" cy="32766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299665" y="4366186"/>
            <a:ext cx="2015535" cy="1515535"/>
            <a:chOff x="5299665" y="2714778"/>
            <a:chExt cx="2015535" cy="1515535"/>
          </a:xfrm>
        </p:grpSpPr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96000" y="2714778"/>
              <a:ext cx="1219200" cy="1515535"/>
            </a:xfrm>
            <a:custGeom>
              <a:avLst/>
              <a:gdLst>
                <a:gd name="connsiteX0" fmla="*/ 0 w 223"/>
                <a:gd name="connsiteY0" fmla="*/ 361 h 397"/>
                <a:gd name="connsiteX1" fmla="*/ 58 w 223"/>
                <a:gd name="connsiteY1" fmla="*/ 78 h 397"/>
                <a:gd name="connsiteX2" fmla="*/ 110 w 223"/>
                <a:gd name="connsiteY2" fmla="*/ 45 h 397"/>
                <a:gd name="connsiteX3" fmla="*/ 223 w 223"/>
                <a:gd name="connsiteY3" fmla="*/ 350 h 397"/>
                <a:gd name="connsiteX0" fmla="*/ 0 w 223"/>
                <a:gd name="connsiteY0" fmla="*/ 357 h 370"/>
                <a:gd name="connsiteX1" fmla="*/ 58 w 223"/>
                <a:gd name="connsiteY1" fmla="*/ 74 h 370"/>
                <a:gd name="connsiteX2" fmla="*/ 110 w 223"/>
                <a:gd name="connsiteY2" fmla="*/ 41 h 370"/>
                <a:gd name="connsiteX3" fmla="*/ 149 w 223"/>
                <a:gd name="connsiteY3" fmla="*/ 319 h 370"/>
                <a:gd name="connsiteX4" fmla="*/ 223 w 223"/>
                <a:gd name="connsiteY4" fmla="*/ 346 h 370"/>
                <a:gd name="connsiteX0" fmla="*/ 0 w 223"/>
                <a:gd name="connsiteY0" fmla="*/ 357 h 370"/>
                <a:gd name="connsiteX1" fmla="*/ 53 w 223"/>
                <a:gd name="connsiteY1" fmla="*/ 311 h 370"/>
                <a:gd name="connsiteX2" fmla="*/ 58 w 223"/>
                <a:gd name="connsiteY2" fmla="*/ 74 h 370"/>
                <a:gd name="connsiteX3" fmla="*/ 110 w 223"/>
                <a:gd name="connsiteY3" fmla="*/ 41 h 370"/>
                <a:gd name="connsiteX4" fmla="*/ 149 w 223"/>
                <a:gd name="connsiteY4" fmla="*/ 319 h 370"/>
                <a:gd name="connsiteX5" fmla="*/ 223 w 223"/>
                <a:gd name="connsiteY5" fmla="*/ 346 h 370"/>
                <a:gd name="connsiteX0" fmla="*/ 0 w 287"/>
                <a:gd name="connsiteY0" fmla="*/ 357 h 370"/>
                <a:gd name="connsiteX1" fmla="*/ 117 w 287"/>
                <a:gd name="connsiteY1" fmla="*/ 311 h 370"/>
                <a:gd name="connsiteX2" fmla="*/ 122 w 287"/>
                <a:gd name="connsiteY2" fmla="*/ 74 h 370"/>
                <a:gd name="connsiteX3" fmla="*/ 174 w 287"/>
                <a:gd name="connsiteY3" fmla="*/ 41 h 370"/>
                <a:gd name="connsiteX4" fmla="*/ 213 w 287"/>
                <a:gd name="connsiteY4" fmla="*/ 319 h 370"/>
                <a:gd name="connsiteX5" fmla="*/ 287 w 287"/>
                <a:gd name="connsiteY5" fmla="*/ 346 h 370"/>
                <a:gd name="connsiteX0" fmla="*/ 0 w 353"/>
                <a:gd name="connsiteY0" fmla="*/ 357 h 370"/>
                <a:gd name="connsiteX1" fmla="*/ 117 w 353"/>
                <a:gd name="connsiteY1" fmla="*/ 311 h 370"/>
                <a:gd name="connsiteX2" fmla="*/ 122 w 353"/>
                <a:gd name="connsiteY2" fmla="*/ 74 h 370"/>
                <a:gd name="connsiteX3" fmla="*/ 174 w 353"/>
                <a:gd name="connsiteY3" fmla="*/ 41 h 370"/>
                <a:gd name="connsiteX4" fmla="*/ 213 w 353"/>
                <a:gd name="connsiteY4" fmla="*/ 319 h 370"/>
                <a:gd name="connsiteX5" fmla="*/ 353 w 353"/>
                <a:gd name="connsiteY5" fmla="*/ 346 h 370"/>
                <a:gd name="connsiteX0" fmla="*/ 0 w 353"/>
                <a:gd name="connsiteY0" fmla="*/ 353 h 354"/>
                <a:gd name="connsiteX1" fmla="*/ 117 w 353"/>
                <a:gd name="connsiteY1" fmla="*/ 307 h 354"/>
                <a:gd name="connsiteX2" fmla="*/ 122 w 353"/>
                <a:gd name="connsiteY2" fmla="*/ 70 h 354"/>
                <a:gd name="connsiteX3" fmla="*/ 174 w 353"/>
                <a:gd name="connsiteY3" fmla="*/ 37 h 354"/>
                <a:gd name="connsiteX4" fmla="*/ 238 w 353"/>
                <a:gd name="connsiteY4" fmla="*/ 290 h 354"/>
                <a:gd name="connsiteX5" fmla="*/ 353 w 353"/>
                <a:gd name="connsiteY5" fmla="*/ 342 h 354"/>
                <a:gd name="connsiteX0" fmla="*/ 0 w 353"/>
                <a:gd name="connsiteY0" fmla="*/ 353 h 354"/>
                <a:gd name="connsiteX1" fmla="*/ 117 w 353"/>
                <a:gd name="connsiteY1" fmla="*/ 307 h 354"/>
                <a:gd name="connsiteX2" fmla="*/ 122 w 353"/>
                <a:gd name="connsiteY2" fmla="*/ 70 h 354"/>
                <a:gd name="connsiteX3" fmla="*/ 174 w 353"/>
                <a:gd name="connsiteY3" fmla="*/ 37 h 354"/>
                <a:gd name="connsiteX4" fmla="*/ 238 w 353"/>
                <a:gd name="connsiteY4" fmla="*/ 290 h 354"/>
                <a:gd name="connsiteX5" fmla="*/ 353 w 353"/>
                <a:gd name="connsiteY5" fmla="*/ 342 h 354"/>
                <a:gd name="connsiteX0" fmla="*/ 0 w 353"/>
                <a:gd name="connsiteY0" fmla="*/ 319 h 326"/>
                <a:gd name="connsiteX1" fmla="*/ 117 w 353"/>
                <a:gd name="connsiteY1" fmla="*/ 273 h 326"/>
                <a:gd name="connsiteX2" fmla="*/ 174 w 353"/>
                <a:gd name="connsiteY2" fmla="*/ 3 h 326"/>
                <a:gd name="connsiteX3" fmla="*/ 238 w 353"/>
                <a:gd name="connsiteY3" fmla="*/ 256 h 326"/>
                <a:gd name="connsiteX4" fmla="*/ 353 w 353"/>
                <a:gd name="connsiteY4" fmla="*/ 308 h 326"/>
                <a:gd name="connsiteX0" fmla="*/ 0 w 353"/>
                <a:gd name="connsiteY0" fmla="*/ 319 h 319"/>
                <a:gd name="connsiteX1" fmla="*/ 107 w 353"/>
                <a:gd name="connsiteY1" fmla="*/ 238 h 319"/>
                <a:gd name="connsiteX2" fmla="*/ 174 w 353"/>
                <a:gd name="connsiteY2" fmla="*/ 3 h 319"/>
                <a:gd name="connsiteX3" fmla="*/ 238 w 353"/>
                <a:gd name="connsiteY3" fmla="*/ 256 h 319"/>
                <a:gd name="connsiteX4" fmla="*/ 353 w 353"/>
                <a:gd name="connsiteY4" fmla="*/ 308 h 319"/>
                <a:gd name="connsiteX0" fmla="*/ 0 w 363"/>
                <a:gd name="connsiteY0" fmla="*/ 272 h 308"/>
                <a:gd name="connsiteX1" fmla="*/ 117 w 363"/>
                <a:gd name="connsiteY1" fmla="*/ 238 h 308"/>
                <a:gd name="connsiteX2" fmla="*/ 184 w 363"/>
                <a:gd name="connsiteY2" fmla="*/ 3 h 308"/>
                <a:gd name="connsiteX3" fmla="*/ 248 w 363"/>
                <a:gd name="connsiteY3" fmla="*/ 256 h 308"/>
                <a:gd name="connsiteX4" fmla="*/ 363 w 363"/>
                <a:gd name="connsiteY4" fmla="*/ 308 h 308"/>
                <a:gd name="connsiteX0" fmla="*/ 0 w 363"/>
                <a:gd name="connsiteY0" fmla="*/ 272 h 308"/>
                <a:gd name="connsiteX1" fmla="*/ 117 w 363"/>
                <a:gd name="connsiteY1" fmla="*/ 238 h 308"/>
                <a:gd name="connsiteX2" fmla="*/ 184 w 363"/>
                <a:gd name="connsiteY2" fmla="*/ 3 h 308"/>
                <a:gd name="connsiteX3" fmla="*/ 248 w 363"/>
                <a:gd name="connsiteY3" fmla="*/ 256 h 308"/>
                <a:gd name="connsiteX4" fmla="*/ 363 w 363"/>
                <a:gd name="connsiteY4" fmla="*/ 308 h 308"/>
                <a:gd name="connsiteX0" fmla="*/ 0 w 363"/>
                <a:gd name="connsiteY0" fmla="*/ 277 h 313"/>
                <a:gd name="connsiteX1" fmla="*/ 111 w 363"/>
                <a:gd name="connsiteY1" fmla="*/ 215 h 313"/>
                <a:gd name="connsiteX2" fmla="*/ 184 w 363"/>
                <a:gd name="connsiteY2" fmla="*/ 8 h 313"/>
                <a:gd name="connsiteX3" fmla="*/ 248 w 363"/>
                <a:gd name="connsiteY3" fmla="*/ 261 h 313"/>
                <a:gd name="connsiteX4" fmla="*/ 363 w 363"/>
                <a:gd name="connsiteY4" fmla="*/ 313 h 313"/>
                <a:gd name="connsiteX0" fmla="*/ 0 w 357"/>
                <a:gd name="connsiteY0" fmla="*/ 264 h 313"/>
                <a:gd name="connsiteX1" fmla="*/ 105 w 357"/>
                <a:gd name="connsiteY1" fmla="*/ 215 h 313"/>
                <a:gd name="connsiteX2" fmla="*/ 178 w 357"/>
                <a:gd name="connsiteY2" fmla="*/ 8 h 313"/>
                <a:gd name="connsiteX3" fmla="*/ 242 w 357"/>
                <a:gd name="connsiteY3" fmla="*/ 261 h 313"/>
                <a:gd name="connsiteX4" fmla="*/ 357 w 357"/>
                <a:gd name="connsiteY4" fmla="*/ 313 h 313"/>
                <a:gd name="connsiteX0" fmla="*/ 41 w 398"/>
                <a:gd name="connsiteY0" fmla="*/ 264 h 313"/>
                <a:gd name="connsiteX1" fmla="*/ 146 w 398"/>
                <a:gd name="connsiteY1" fmla="*/ 215 h 313"/>
                <a:gd name="connsiteX2" fmla="*/ 219 w 398"/>
                <a:gd name="connsiteY2" fmla="*/ 8 h 313"/>
                <a:gd name="connsiteX3" fmla="*/ 283 w 398"/>
                <a:gd name="connsiteY3" fmla="*/ 261 h 313"/>
                <a:gd name="connsiteX4" fmla="*/ 398 w 398"/>
                <a:gd name="connsiteY4" fmla="*/ 313 h 313"/>
                <a:gd name="connsiteX0" fmla="*/ 41 w 400"/>
                <a:gd name="connsiteY0" fmla="*/ 239 h 313"/>
                <a:gd name="connsiteX1" fmla="*/ 148 w 400"/>
                <a:gd name="connsiteY1" fmla="*/ 215 h 313"/>
                <a:gd name="connsiteX2" fmla="*/ 221 w 400"/>
                <a:gd name="connsiteY2" fmla="*/ 8 h 313"/>
                <a:gd name="connsiteX3" fmla="*/ 285 w 400"/>
                <a:gd name="connsiteY3" fmla="*/ 261 h 313"/>
                <a:gd name="connsiteX4" fmla="*/ 400 w 400"/>
                <a:gd name="connsiteY4" fmla="*/ 313 h 313"/>
                <a:gd name="connsiteX0" fmla="*/ 41 w 400"/>
                <a:gd name="connsiteY0" fmla="*/ 226 h 313"/>
                <a:gd name="connsiteX1" fmla="*/ 148 w 400"/>
                <a:gd name="connsiteY1" fmla="*/ 215 h 313"/>
                <a:gd name="connsiteX2" fmla="*/ 221 w 400"/>
                <a:gd name="connsiteY2" fmla="*/ 8 h 313"/>
                <a:gd name="connsiteX3" fmla="*/ 285 w 400"/>
                <a:gd name="connsiteY3" fmla="*/ 261 h 313"/>
                <a:gd name="connsiteX4" fmla="*/ 400 w 400"/>
                <a:gd name="connsiteY4" fmla="*/ 313 h 313"/>
                <a:gd name="connsiteX0" fmla="*/ 0 w 359"/>
                <a:gd name="connsiteY0" fmla="*/ 226 h 313"/>
                <a:gd name="connsiteX1" fmla="*/ 107 w 359"/>
                <a:gd name="connsiteY1" fmla="*/ 215 h 313"/>
                <a:gd name="connsiteX2" fmla="*/ 180 w 359"/>
                <a:gd name="connsiteY2" fmla="*/ 8 h 313"/>
                <a:gd name="connsiteX3" fmla="*/ 244 w 359"/>
                <a:gd name="connsiteY3" fmla="*/ 261 h 313"/>
                <a:gd name="connsiteX4" fmla="*/ 359 w 359"/>
                <a:gd name="connsiteY4" fmla="*/ 313 h 313"/>
                <a:gd name="connsiteX0" fmla="*/ 0 w 341"/>
                <a:gd name="connsiteY0" fmla="*/ 233 h 313"/>
                <a:gd name="connsiteX1" fmla="*/ 89 w 341"/>
                <a:gd name="connsiteY1" fmla="*/ 215 h 313"/>
                <a:gd name="connsiteX2" fmla="*/ 162 w 341"/>
                <a:gd name="connsiteY2" fmla="*/ 8 h 313"/>
                <a:gd name="connsiteX3" fmla="*/ 226 w 341"/>
                <a:gd name="connsiteY3" fmla="*/ 261 h 313"/>
                <a:gd name="connsiteX4" fmla="*/ 341 w 341"/>
                <a:gd name="connsiteY4" fmla="*/ 313 h 313"/>
                <a:gd name="connsiteX0" fmla="*/ 0 w 341"/>
                <a:gd name="connsiteY0" fmla="*/ 233 h 313"/>
                <a:gd name="connsiteX1" fmla="*/ 89 w 341"/>
                <a:gd name="connsiteY1" fmla="*/ 215 h 313"/>
                <a:gd name="connsiteX2" fmla="*/ 162 w 341"/>
                <a:gd name="connsiteY2" fmla="*/ 8 h 313"/>
                <a:gd name="connsiteX3" fmla="*/ 226 w 341"/>
                <a:gd name="connsiteY3" fmla="*/ 261 h 313"/>
                <a:gd name="connsiteX4" fmla="*/ 341 w 341"/>
                <a:gd name="connsiteY4" fmla="*/ 313 h 313"/>
                <a:gd name="connsiteX0" fmla="*/ 0 w 341"/>
                <a:gd name="connsiteY0" fmla="*/ 306 h 317"/>
                <a:gd name="connsiteX1" fmla="*/ 89 w 341"/>
                <a:gd name="connsiteY1" fmla="*/ 215 h 317"/>
                <a:gd name="connsiteX2" fmla="*/ 162 w 341"/>
                <a:gd name="connsiteY2" fmla="*/ 8 h 317"/>
                <a:gd name="connsiteX3" fmla="*/ 226 w 341"/>
                <a:gd name="connsiteY3" fmla="*/ 261 h 317"/>
                <a:gd name="connsiteX4" fmla="*/ 341 w 341"/>
                <a:gd name="connsiteY4" fmla="*/ 313 h 317"/>
                <a:gd name="connsiteX0" fmla="*/ 0 w 341"/>
                <a:gd name="connsiteY0" fmla="*/ 306 h 313"/>
                <a:gd name="connsiteX1" fmla="*/ 89 w 341"/>
                <a:gd name="connsiteY1" fmla="*/ 215 h 313"/>
                <a:gd name="connsiteX2" fmla="*/ 162 w 341"/>
                <a:gd name="connsiteY2" fmla="*/ 8 h 313"/>
                <a:gd name="connsiteX3" fmla="*/ 226 w 341"/>
                <a:gd name="connsiteY3" fmla="*/ 261 h 313"/>
                <a:gd name="connsiteX4" fmla="*/ 341 w 341"/>
                <a:gd name="connsiteY4" fmla="*/ 313 h 313"/>
                <a:gd name="connsiteX0" fmla="*/ 0 w 341"/>
                <a:gd name="connsiteY0" fmla="*/ 299 h 306"/>
                <a:gd name="connsiteX1" fmla="*/ 89 w 341"/>
                <a:gd name="connsiteY1" fmla="*/ 245 h 306"/>
                <a:gd name="connsiteX2" fmla="*/ 162 w 341"/>
                <a:gd name="connsiteY2" fmla="*/ 1 h 306"/>
                <a:gd name="connsiteX3" fmla="*/ 226 w 341"/>
                <a:gd name="connsiteY3" fmla="*/ 254 h 306"/>
                <a:gd name="connsiteX4" fmla="*/ 341 w 341"/>
                <a:gd name="connsiteY4" fmla="*/ 306 h 306"/>
                <a:gd name="connsiteX0" fmla="*/ 0 w 341"/>
                <a:gd name="connsiteY0" fmla="*/ 299 h 306"/>
                <a:gd name="connsiteX1" fmla="*/ 89 w 341"/>
                <a:gd name="connsiteY1" fmla="*/ 245 h 306"/>
                <a:gd name="connsiteX2" fmla="*/ 162 w 341"/>
                <a:gd name="connsiteY2" fmla="*/ 1 h 306"/>
                <a:gd name="connsiteX3" fmla="*/ 226 w 341"/>
                <a:gd name="connsiteY3" fmla="*/ 254 h 306"/>
                <a:gd name="connsiteX4" fmla="*/ 341 w 341"/>
                <a:gd name="connsiteY4" fmla="*/ 306 h 306"/>
                <a:gd name="connsiteX0" fmla="*/ 0 w 341"/>
                <a:gd name="connsiteY0" fmla="*/ 304 h 335"/>
                <a:gd name="connsiteX1" fmla="*/ 89 w 341"/>
                <a:gd name="connsiteY1" fmla="*/ 250 h 335"/>
                <a:gd name="connsiteX2" fmla="*/ 162 w 341"/>
                <a:gd name="connsiteY2" fmla="*/ 6 h 335"/>
                <a:gd name="connsiteX3" fmla="*/ 226 w 341"/>
                <a:gd name="connsiteY3" fmla="*/ 284 h 335"/>
                <a:gd name="connsiteX4" fmla="*/ 341 w 341"/>
                <a:gd name="connsiteY4" fmla="*/ 311 h 335"/>
                <a:gd name="connsiteX0" fmla="*/ 0 w 475"/>
                <a:gd name="connsiteY0" fmla="*/ 304 h 335"/>
                <a:gd name="connsiteX1" fmla="*/ 89 w 475"/>
                <a:gd name="connsiteY1" fmla="*/ 250 h 335"/>
                <a:gd name="connsiteX2" fmla="*/ 162 w 475"/>
                <a:gd name="connsiteY2" fmla="*/ 6 h 335"/>
                <a:gd name="connsiteX3" fmla="*/ 226 w 475"/>
                <a:gd name="connsiteY3" fmla="*/ 284 h 335"/>
                <a:gd name="connsiteX4" fmla="*/ 341 w 475"/>
                <a:gd name="connsiteY4" fmla="*/ 311 h 335"/>
                <a:gd name="connsiteX0" fmla="*/ 0 w 526"/>
                <a:gd name="connsiteY0" fmla="*/ 304 h 320"/>
                <a:gd name="connsiteX1" fmla="*/ 89 w 526"/>
                <a:gd name="connsiteY1" fmla="*/ 250 h 320"/>
                <a:gd name="connsiteX2" fmla="*/ 162 w 526"/>
                <a:gd name="connsiteY2" fmla="*/ 6 h 320"/>
                <a:gd name="connsiteX3" fmla="*/ 226 w 526"/>
                <a:gd name="connsiteY3" fmla="*/ 284 h 320"/>
                <a:gd name="connsiteX4" fmla="*/ 392 w 526"/>
                <a:gd name="connsiteY4" fmla="*/ 224 h 320"/>
                <a:gd name="connsiteX0" fmla="*/ 0 w 392"/>
                <a:gd name="connsiteY0" fmla="*/ 304 h 320"/>
                <a:gd name="connsiteX1" fmla="*/ 89 w 392"/>
                <a:gd name="connsiteY1" fmla="*/ 250 h 320"/>
                <a:gd name="connsiteX2" fmla="*/ 162 w 392"/>
                <a:gd name="connsiteY2" fmla="*/ 6 h 320"/>
                <a:gd name="connsiteX3" fmla="*/ 226 w 392"/>
                <a:gd name="connsiteY3" fmla="*/ 284 h 320"/>
                <a:gd name="connsiteX4" fmla="*/ 392 w 392"/>
                <a:gd name="connsiteY4" fmla="*/ 224 h 320"/>
                <a:gd name="connsiteX0" fmla="*/ 0 w 392"/>
                <a:gd name="connsiteY0" fmla="*/ 304 h 339"/>
                <a:gd name="connsiteX1" fmla="*/ 89 w 392"/>
                <a:gd name="connsiteY1" fmla="*/ 250 h 339"/>
                <a:gd name="connsiteX2" fmla="*/ 162 w 392"/>
                <a:gd name="connsiteY2" fmla="*/ 6 h 339"/>
                <a:gd name="connsiteX3" fmla="*/ 226 w 392"/>
                <a:gd name="connsiteY3" fmla="*/ 284 h 339"/>
                <a:gd name="connsiteX4" fmla="*/ 392 w 392"/>
                <a:gd name="connsiteY4" fmla="*/ 311 h 339"/>
                <a:gd name="connsiteX0" fmla="*/ 0 w 392"/>
                <a:gd name="connsiteY0" fmla="*/ 304 h 335"/>
                <a:gd name="connsiteX1" fmla="*/ 89 w 392"/>
                <a:gd name="connsiteY1" fmla="*/ 250 h 335"/>
                <a:gd name="connsiteX2" fmla="*/ 162 w 392"/>
                <a:gd name="connsiteY2" fmla="*/ 6 h 335"/>
                <a:gd name="connsiteX3" fmla="*/ 226 w 392"/>
                <a:gd name="connsiteY3" fmla="*/ 284 h 335"/>
                <a:gd name="connsiteX4" fmla="*/ 392 w 392"/>
                <a:gd name="connsiteY4" fmla="*/ 311 h 335"/>
                <a:gd name="connsiteX0" fmla="*/ 0 w 392"/>
                <a:gd name="connsiteY0" fmla="*/ 304 h 329"/>
                <a:gd name="connsiteX1" fmla="*/ 89 w 392"/>
                <a:gd name="connsiteY1" fmla="*/ 250 h 329"/>
                <a:gd name="connsiteX2" fmla="*/ 162 w 392"/>
                <a:gd name="connsiteY2" fmla="*/ 6 h 329"/>
                <a:gd name="connsiteX3" fmla="*/ 226 w 392"/>
                <a:gd name="connsiteY3" fmla="*/ 284 h 329"/>
                <a:gd name="connsiteX4" fmla="*/ 392 w 392"/>
                <a:gd name="connsiteY4" fmla="*/ 311 h 329"/>
                <a:gd name="connsiteX0" fmla="*/ 0 w 392"/>
                <a:gd name="connsiteY0" fmla="*/ 298 h 323"/>
                <a:gd name="connsiteX1" fmla="*/ 89 w 392"/>
                <a:gd name="connsiteY1" fmla="*/ 275 h 323"/>
                <a:gd name="connsiteX2" fmla="*/ 162 w 392"/>
                <a:gd name="connsiteY2" fmla="*/ 0 h 323"/>
                <a:gd name="connsiteX3" fmla="*/ 226 w 392"/>
                <a:gd name="connsiteY3" fmla="*/ 278 h 323"/>
                <a:gd name="connsiteX4" fmla="*/ 392 w 392"/>
                <a:gd name="connsiteY4" fmla="*/ 305 h 323"/>
                <a:gd name="connsiteX0" fmla="*/ 0 w 392"/>
                <a:gd name="connsiteY0" fmla="*/ 298 h 323"/>
                <a:gd name="connsiteX1" fmla="*/ 115 w 392"/>
                <a:gd name="connsiteY1" fmla="*/ 275 h 323"/>
                <a:gd name="connsiteX2" fmla="*/ 162 w 392"/>
                <a:gd name="connsiteY2" fmla="*/ 0 h 323"/>
                <a:gd name="connsiteX3" fmla="*/ 226 w 392"/>
                <a:gd name="connsiteY3" fmla="*/ 278 h 323"/>
                <a:gd name="connsiteX4" fmla="*/ 392 w 392"/>
                <a:gd name="connsiteY4" fmla="*/ 305 h 323"/>
                <a:gd name="connsiteX0" fmla="*/ 0 w 392"/>
                <a:gd name="connsiteY0" fmla="*/ 298 h 323"/>
                <a:gd name="connsiteX1" fmla="*/ 115 w 392"/>
                <a:gd name="connsiteY1" fmla="*/ 275 h 323"/>
                <a:gd name="connsiteX2" fmla="*/ 162 w 392"/>
                <a:gd name="connsiteY2" fmla="*/ 0 h 323"/>
                <a:gd name="connsiteX3" fmla="*/ 226 w 392"/>
                <a:gd name="connsiteY3" fmla="*/ 278 h 323"/>
                <a:gd name="connsiteX4" fmla="*/ 392 w 392"/>
                <a:gd name="connsiteY4" fmla="*/ 305 h 323"/>
                <a:gd name="connsiteX0" fmla="*/ 0 w 452"/>
                <a:gd name="connsiteY0" fmla="*/ 298 h 323"/>
                <a:gd name="connsiteX1" fmla="*/ 175 w 452"/>
                <a:gd name="connsiteY1" fmla="*/ 275 h 323"/>
                <a:gd name="connsiteX2" fmla="*/ 222 w 452"/>
                <a:gd name="connsiteY2" fmla="*/ 0 h 323"/>
                <a:gd name="connsiteX3" fmla="*/ 286 w 452"/>
                <a:gd name="connsiteY3" fmla="*/ 278 h 323"/>
                <a:gd name="connsiteX4" fmla="*/ 452 w 452"/>
                <a:gd name="connsiteY4" fmla="*/ 305 h 323"/>
                <a:gd name="connsiteX0" fmla="*/ 0 w 452"/>
                <a:gd name="connsiteY0" fmla="*/ 298 h 323"/>
                <a:gd name="connsiteX1" fmla="*/ 175 w 452"/>
                <a:gd name="connsiteY1" fmla="*/ 275 h 323"/>
                <a:gd name="connsiteX2" fmla="*/ 222 w 452"/>
                <a:gd name="connsiteY2" fmla="*/ 0 h 323"/>
                <a:gd name="connsiteX3" fmla="*/ 286 w 452"/>
                <a:gd name="connsiteY3" fmla="*/ 278 h 323"/>
                <a:gd name="connsiteX4" fmla="*/ 452 w 452"/>
                <a:gd name="connsiteY4" fmla="*/ 305 h 323"/>
                <a:gd name="connsiteX0" fmla="*/ 0 w 452"/>
                <a:gd name="connsiteY0" fmla="*/ 298 h 323"/>
                <a:gd name="connsiteX1" fmla="*/ 175 w 452"/>
                <a:gd name="connsiteY1" fmla="*/ 275 h 323"/>
                <a:gd name="connsiteX2" fmla="*/ 222 w 452"/>
                <a:gd name="connsiteY2" fmla="*/ 0 h 323"/>
                <a:gd name="connsiteX3" fmla="*/ 286 w 452"/>
                <a:gd name="connsiteY3" fmla="*/ 278 h 323"/>
                <a:gd name="connsiteX4" fmla="*/ 452 w 452"/>
                <a:gd name="connsiteY4" fmla="*/ 305 h 323"/>
                <a:gd name="connsiteX0" fmla="*/ 0 w 452"/>
                <a:gd name="connsiteY0" fmla="*/ 298 h 323"/>
                <a:gd name="connsiteX1" fmla="*/ 175 w 452"/>
                <a:gd name="connsiteY1" fmla="*/ 275 h 323"/>
                <a:gd name="connsiteX2" fmla="*/ 222 w 452"/>
                <a:gd name="connsiteY2" fmla="*/ 0 h 323"/>
                <a:gd name="connsiteX3" fmla="*/ 286 w 452"/>
                <a:gd name="connsiteY3" fmla="*/ 278 h 323"/>
                <a:gd name="connsiteX4" fmla="*/ 452 w 452"/>
                <a:gd name="connsiteY4" fmla="*/ 305 h 323"/>
                <a:gd name="connsiteX0" fmla="*/ 0 w 452"/>
                <a:gd name="connsiteY0" fmla="*/ 298 h 323"/>
                <a:gd name="connsiteX1" fmla="*/ 175 w 452"/>
                <a:gd name="connsiteY1" fmla="*/ 275 h 323"/>
                <a:gd name="connsiteX2" fmla="*/ 222 w 452"/>
                <a:gd name="connsiteY2" fmla="*/ 0 h 323"/>
                <a:gd name="connsiteX3" fmla="*/ 286 w 452"/>
                <a:gd name="connsiteY3" fmla="*/ 278 h 323"/>
                <a:gd name="connsiteX4" fmla="*/ 452 w 452"/>
                <a:gd name="connsiteY4" fmla="*/ 305 h 323"/>
                <a:gd name="connsiteX0" fmla="*/ 0 w 452"/>
                <a:gd name="connsiteY0" fmla="*/ 298 h 323"/>
                <a:gd name="connsiteX1" fmla="*/ 175 w 452"/>
                <a:gd name="connsiteY1" fmla="*/ 275 h 323"/>
                <a:gd name="connsiteX2" fmla="*/ 222 w 452"/>
                <a:gd name="connsiteY2" fmla="*/ 0 h 323"/>
                <a:gd name="connsiteX3" fmla="*/ 286 w 452"/>
                <a:gd name="connsiteY3" fmla="*/ 278 h 323"/>
                <a:gd name="connsiteX4" fmla="*/ 452 w 452"/>
                <a:gd name="connsiteY4" fmla="*/ 305 h 323"/>
                <a:gd name="connsiteX0" fmla="*/ 0 w 452"/>
                <a:gd name="connsiteY0" fmla="*/ 298 h 323"/>
                <a:gd name="connsiteX1" fmla="*/ 175 w 452"/>
                <a:gd name="connsiteY1" fmla="*/ 275 h 323"/>
                <a:gd name="connsiteX2" fmla="*/ 222 w 452"/>
                <a:gd name="connsiteY2" fmla="*/ 0 h 323"/>
                <a:gd name="connsiteX3" fmla="*/ 286 w 452"/>
                <a:gd name="connsiteY3" fmla="*/ 278 h 323"/>
                <a:gd name="connsiteX4" fmla="*/ 452 w 452"/>
                <a:gd name="connsiteY4" fmla="*/ 305 h 323"/>
                <a:gd name="connsiteX0" fmla="*/ 0 w 452"/>
                <a:gd name="connsiteY0" fmla="*/ 298 h 328"/>
                <a:gd name="connsiteX1" fmla="*/ 175 w 452"/>
                <a:gd name="connsiteY1" fmla="*/ 275 h 328"/>
                <a:gd name="connsiteX2" fmla="*/ 222 w 452"/>
                <a:gd name="connsiteY2" fmla="*/ 0 h 328"/>
                <a:gd name="connsiteX3" fmla="*/ 286 w 452"/>
                <a:gd name="connsiteY3" fmla="*/ 278 h 328"/>
                <a:gd name="connsiteX4" fmla="*/ 452 w 452"/>
                <a:gd name="connsiteY4" fmla="*/ 305 h 328"/>
                <a:gd name="connsiteX0" fmla="*/ 0 w 452"/>
                <a:gd name="connsiteY0" fmla="*/ 298 h 328"/>
                <a:gd name="connsiteX1" fmla="*/ 175 w 452"/>
                <a:gd name="connsiteY1" fmla="*/ 275 h 328"/>
                <a:gd name="connsiteX2" fmla="*/ 222 w 452"/>
                <a:gd name="connsiteY2" fmla="*/ 0 h 328"/>
                <a:gd name="connsiteX3" fmla="*/ 286 w 452"/>
                <a:gd name="connsiteY3" fmla="*/ 278 h 328"/>
                <a:gd name="connsiteX4" fmla="*/ 452 w 452"/>
                <a:gd name="connsiteY4" fmla="*/ 305 h 328"/>
                <a:gd name="connsiteX0" fmla="*/ 0 w 452"/>
                <a:gd name="connsiteY0" fmla="*/ 298 h 323"/>
                <a:gd name="connsiteX1" fmla="*/ 175 w 452"/>
                <a:gd name="connsiteY1" fmla="*/ 275 h 323"/>
                <a:gd name="connsiteX2" fmla="*/ 222 w 452"/>
                <a:gd name="connsiteY2" fmla="*/ 0 h 323"/>
                <a:gd name="connsiteX3" fmla="*/ 286 w 452"/>
                <a:gd name="connsiteY3" fmla="*/ 278 h 323"/>
                <a:gd name="connsiteX4" fmla="*/ 452 w 452"/>
                <a:gd name="connsiteY4" fmla="*/ 305 h 323"/>
                <a:gd name="connsiteX0" fmla="*/ 0 w 452"/>
                <a:gd name="connsiteY0" fmla="*/ 298 h 323"/>
                <a:gd name="connsiteX1" fmla="*/ 175 w 452"/>
                <a:gd name="connsiteY1" fmla="*/ 275 h 323"/>
                <a:gd name="connsiteX2" fmla="*/ 222 w 452"/>
                <a:gd name="connsiteY2" fmla="*/ 0 h 323"/>
                <a:gd name="connsiteX3" fmla="*/ 286 w 452"/>
                <a:gd name="connsiteY3" fmla="*/ 278 h 323"/>
                <a:gd name="connsiteX4" fmla="*/ 452 w 452"/>
                <a:gd name="connsiteY4" fmla="*/ 305 h 323"/>
                <a:gd name="connsiteX0" fmla="*/ 0 w 452"/>
                <a:gd name="connsiteY0" fmla="*/ 298 h 323"/>
                <a:gd name="connsiteX1" fmla="*/ 149 w 452"/>
                <a:gd name="connsiteY1" fmla="*/ 275 h 323"/>
                <a:gd name="connsiteX2" fmla="*/ 222 w 452"/>
                <a:gd name="connsiteY2" fmla="*/ 0 h 323"/>
                <a:gd name="connsiteX3" fmla="*/ 286 w 452"/>
                <a:gd name="connsiteY3" fmla="*/ 278 h 323"/>
                <a:gd name="connsiteX4" fmla="*/ 452 w 452"/>
                <a:gd name="connsiteY4" fmla="*/ 305 h 323"/>
                <a:gd name="connsiteX0" fmla="*/ 0 w 452"/>
                <a:gd name="connsiteY0" fmla="*/ 298 h 323"/>
                <a:gd name="connsiteX1" fmla="*/ 149 w 452"/>
                <a:gd name="connsiteY1" fmla="*/ 275 h 323"/>
                <a:gd name="connsiteX2" fmla="*/ 222 w 452"/>
                <a:gd name="connsiteY2" fmla="*/ 0 h 323"/>
                <a:gd name="connsiteX3" fmla="*/ 286 w 452"/>
                <a:gd name="connsiteY3" fmla="*/ 278 h 323"/>
                <a:gd name="connsiteX4" fmla="*/ 452 w 452"/>
                <a:gd name="connsiteY4" fmla="*/ 305 h 323"/>
                <a:gd name="connsiteX0" fmla="*/ 0 w 452"/>
                <a:gd name="connsiteY0" fmla="*/ 298 h 323"/>
                <a:gd name="connsiteX1" fmla="*/ 149 w 452"/>
                <a:gd name="connsiteY1" fmla="*/ 275 h 323"/>
                <a:gd name="connsiteX2" fmla="*/ 222 w 452"/>
                <a:gd name="connsiteY2" fmla="*/ 0 h 323"/>
                <a:gd name="connsiteX3" fmla="*/ 286 w 452"/>
                <a:gd name="connsiteY3" fmla="*/ 278 h 323"/>
                <a:gd name="connsiteX4" fmla="*/ 452 w 452"/>
                <a:gd name="connsiteY4" fmla="*/ 305 h 323"/>
                <a:gd name="connsiteX0" fmla="*/ 0 w 452"/>
                <a:gd name="connsiteY0" fmla="*/ 298 h 323"/>
                <a:gd name="connsiteX1" fmla="*/ 149 w 452"/>
                <a:gd name="connsiteY1" fmla="*/ 275 h 323"/>
                <a:gd name="connsiteX2" fmla="*/ 222 w 452"/>
                <a:gd name="connsiteY2" fmla="*/ 0 h 323"/>
                <a:gd name="connsiteX3" fmla="*/ 286 w 452"/>
                <a:gd name="connsiteY3" fmla="*/ 278 h 323"/>
                <a:gd name="connsiteX4" fmla="*/ 452 w 452"/>
                <a:gd name="connsiteY4" fmla="*/ 305 h 323"/>
                <a:gd name="connsiteX0" fmla="*/ 0 w 426"/>
                <a:gd name="connsiteY0" fmla="*/ 298 h 323"/>
                <a:gd name="connsiteX1" fmla="*/ 123 w 426"/>
                <a:gd name="connsiteY1" fmla="*/ 275 h 323"/>
                <a:gd name="connsiteX2" fmla="*/ 196 w 426"/>
                <a:gd name="connsiteY2" fmla="*/ 0 h 323"/>
                <a:gd name="connsiteX3" fmla="*/ 260 w 426"/>
                <a:gd name="connsiteY3" fmla="*/ 278 h 323"/>
                <a:gd name="connsiteX4" fmla="*/ 426 w 426"/>
                <a:gd name="connsiteY4" fmla="*/ 305 h 323"/>
                <a:gd name="connsiteX0" fmla="*/ 0 w 465"/>
                <a:gd name="connsiteY0" fmla="*/ 298 h 323"/>
                <a:gd name="connsiteX1" fmla="*/ 162 w 465"/>
                <a:gd name="connsiteY1" fmla="*/ 275 h 323"/>
                <a:gd name="connsiteX2" fmla="*/ 235 w 465"/>
                <a:gd name="connsiteY2" fmla="*/ 0 h 323"/>
                <a:gd name="connsiteX3" fmla="*/ 299 w 465"/>
                <a:gd name="connsiteY3" fmla="*/ 278 h 323"/>
                <a:gd name="connsiteX4" fmla="*/ 465 w 465"/>
                <a:gd name="connsiteY4" fmla="*/ 305 h 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5" h="323">
                  <a:moveTo>
                    <a:pt x="0" y="298"/>
                  </a:moveTo>
                  <a:cubicBezTo>
                    <a:pt x="56" y="300"/>
                    <a:pt x="121" y="301"/>
                    <a:pt x="162" y="275"/>
                  </a:cubicBezTo>
                  <a:cubicBezTo>
                    <a:pt x="210" y="245"/>
                    <a:pt x="212" y="0"/>
                    <a:pt x="235" y="0"/>
                  </a:cubicBezTo>
                  <a:cubicBezTo>
                    <a:pt x="258" y="0"/>
                    <a:pt x="261" y="227"/>
                    <a:pt x="299" y="278"/>
                  </a:cubicBezTo>
                  <a:cubicBezTo>
                    <a:pt x="347" y="323"/>
                    <a:pt x="409" y="304"/>
                    <a:pt x="465" y="305"/>
                  </a:cubicBezTo>
                </a:path>
              </a:pathLst>
            </a:custGeom>
            <a:noFill/>
            <a:ln w="28575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2210153" lon="18720000" rev="225455"/>
              </a:camera>
              <a:lightRig rig="threePt" dir="t"/>
            </a:scene3d>
            <a:sp3d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Line 26"/>
            <p:cNvSpPr>
              <a:spLocks noChangeShapeType="1"/>
            </p:cNvSpPr>
            <p:nvPr/>
          </p:nvSpPr>
          <p:spPr bwMode="auto">
            <a:xfrm>
              <a:off x="5909265" y="3400578"/>
              <a:ext cx="415335" cy="2961"/>
            </a:xfrm>
            <a:prstGeom prst="line">
              <a:avLst/>
            </a:prstGeom>
            <a:noFill/>
            <a:ln w="38100" cap="rnd" cmpd="sng" algn="ctr">
              <a:solidFill>
                <a:srgbClr val="0000FF">
                  <a:alpha val="56000"/>
                </a:srgb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Line 26"/>
            <p:cNvSpPr>
              <a:spLocks noChangeShapeType="1"/>
            </p:cNvSpPr>
            <p:nvPr/>
          </p:nvSpPr>
          <p:spPr bwMode="auto">
            <a:xfrm>
              <a:off x="5299665" y="3400578"/>
              <a:ext cx="415335" cy="2961"/>
            </a:xfrm>
            <a:prstGeom prst="line">
              <a:avLst/>
            </a:prstGeom>
            <a:noFill/>
            <a:ln w="38100" cap="rnd" cmpd="sng" algn="ctr">
              <a:solidFill>
                <a:srgbClr val="0000FF">
                  <a:alpha val="56000"/>
                </a:srgb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pitchFamily="-65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5514762" y="2867178"/>
              <a:ext cx="623103" cy="1028930"/>
            </a:xfrm>
            <a:prstGeom prst="rect">
              <a:avLst/>
            </a:prstGeom>
            <a:solidFill>
              <a:srgbClr val="FF6600">
                <a:alpha val="18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  <a:scene3d>
              <a:camera prst="orthographicFront">
                <a:rot lat="2100000" lon="18300000" rev="0"/>
              </a:camera>
              <a:lightRig rig="threePt" dir="t"/>
            </a:scene3d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b="1" i="1" u="sng" dirty="0" smtClean="0">
                  <a:solidFill>
                    <a:prstClr val="black"/>
                  </a:solidFill>
                  <a:latin typeface="Arial" pitchFamily="-107" charset="0"/>
                  <a:cs typeface="Arial" charset="0"/>
                </a:rPr>
                <a:t>dy</a:t>
              </a:r>
              <a:endParaRPr lang="en-US" sz="2000" b="1" i="1" u="sng" dirty="0">
                <a:solidFill>
                  <a:prstClr val="black"/>
                </a:solidFill>
                <a:latin typeface="Arial" pitchFamily="-107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b="1" i="1" dirty="0">
                  <a:solidFill>
                    <a:prstClr val="black"/>
                  </a:solidFill>
                  <a:latin typeface="Arial" pitchFamily="-107" charset="0"/>
                  <a:cs typeface="Arial" charset="0"/>
                </a:rPr>
                <a:t>dx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90600" y="3556408"/>
            <a:ext cx="175846" cy="195250"/>
            <a:chOff x="1387231" y="1856021"/>
            <a:chExt cx="175846" cy="195250"/>
          </a:xfrm>
          <a:scene3d>
            <a:camera prst="perspectiveFront">
              <a:rot lat="1140000" lon="840000" rev="21240000"/>
            </a:camera>
            <a:lightRig rig="threePt" dir="t"/>
          </a:scene3d>
        </p:grpSpPr>
        <p:cxnSp>
          <p:nvCxnSpPr>
            <p:cNvPr id="16" name="Straight Connector 15"/>
            <p:cNvCxnSpPr/>
            <p:nvPr/>
          </p:nvCxnSpPr>
          <p:spPr>
            <a:xfrm flipH="1">
              <a:off x="1387231" y="2041702"/>
              <a:ext cx="175846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sp3d>
              <a:bevelT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1471898" y="1856021"/>
              <a:ext cx="0" cy="19525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sp3d>
              <a:bevelT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17"/>
          <p:cNvSpPr/>
          <p:nvPr/>
        </p:nvSpPr>
        <p:spPr>
          <a:xfrm>
            <a:off x="1828800" y="2461186"/>
            <a:ext cx="1943652" cy="369332"/>
          </a:xfrm>
          <a:prstGeom prst="rect">
            <a:avLst/>
          </a:prstGeom>
          <a:noFill/>
          <a:scene3d>
            <a:camera prst="perspectiveFront" fov="2700000">
              <a:rot lat="1124834" lon="829632" rev="21054000"/>
            </a:camera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n w="12700">
                  <a:solidFill>
                    <a:prstClr val="black">
                      <a:lumMod val="65000"/>
                      <a:lumOff val="35000"/>
                    </a:prstClr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cs typeface="Arial" charset="0"/>
              </a:rPr>
              <a:t>Quadrupoles</a:t>
            </a:r>
            <a:endParaRPr lang="en-US" b="1" dirty="0">
              <a:ln w="12700">
                <a:solidFill>
                  <a:prstClr val="black">
                    <a:lumMod val="65000"/>
                    <a:lumOff val="35000"/>
                  </a:prstClr>
                </a:solidFill>
                <a:prstDash val="solid"/>
              </a:ln>
              <a:solidFill>
                <a:prstClr val="black">
                  <a:lumMod val="85000"/>
                  <a:lumOff val="15000"/>
                </a:prst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 flipV="1">
            <a:off x="895464" y="4111835"/>
            <a:ext cx="175846" cy="195250"/>
            <a:chOff x="1392705" y="1856021"/>
            <a:chExt cx="175846" cy="195250"/>
          </a:xfrm>
          <a:scene3d>
            <a:camera prst="perspectiveFront">
              <a:rot lat="1140000" lon="840000" rev="21240000"/>
            </a:camera>
            <a:lightRig rig="threePt" dir="t"/>
          </a:scene3d>
        </p:grpSpPr>
        <p:cxnSp>
          <p:nvCxnSpPr>
            <p:cNvPr id="20" name="Straight Connector 19"/>
            <p:cNvCxnSpPr/>
            <p:nvPr/>
          </p:nvCxnSpPr>
          <p:spPr>
            <a:xfrm flipH="1">
              <a:off x="1392705" y="2041702"/>
              <a:ext cx="175846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sp3d>
              <a:bevelT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1471898" y="1856021"/>
              <a:ext cx="0" cy="19525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sp3d>
              <a:bevelT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Freeform 21"/>
          <p:cNvSpPr/>
          <p:nvPr/>
        </p:nvSpPr>
        <p:spPr>
          <a:xfrm rot="1068338">
            <a:off x="1442241" y="2781154"/>
            <a:ext cx="385500" cy="3014330"/>
          </a:xfrm>
          <a:custGeom>
            <a:avLst/>
            <a:gdLst>
              <a:gd name="connsiteX0" fmla="*/ 52102 w 423333"/>
              <a:gd name="connsiteY0" fmla="*/ 0 h 1817077"/>
              <a:gd name="connsiteX1" fmla="*/ 123743 w 423333"/>
              <a:gd name="connsiteY1" fmla="*/ 162820 h 1817077"/>
              <a:gd name="connsiteX2" fmla="*/ 240974 w 423333"/>
              <a:gd name="connsiteY2" fmla="*/ 905282 h 1817077"/>
              <a:gd name="connsiteX3" fmla="*/ 78154 w 423333"/>
              <a:gd name="connsiteY3" fmla="*/ 1699846 h 1817077"/>
              <a:gd name="connsiteX4" fmla="*/ 0 w 423333"/>
              <a:gd name="connsiteY4" fmla="*/ 1810564 h 1817077"/>
              <a:gd name="connsiteX5" fmla="*/ 397282 w 423333"/>
              <a:gd name="connsiteY5" fmla="*/ 1817077 h 1817077"/>
              <a:gd name="connsiteX6" fmla="*/ 319128 w 423333"/>
              <a:gd name="connsiteY6" fmla="*/ 1732410 h 1817077"/>
              <a:gd name="connsiteX7" fmla="*/ 254000 w 423333"/>
              <a:gd name="connsiteY7" fmla="*/ 918308 h 1817077"/>
              <a:gd name="connsiteX8" fmla="*/ 351692 w 423333"/>
              <a:gd name="connsiteY8" fmla="*/ 149795 h 1817077"/>
              <a:gd name="connsiteX9" fmla="*/ 423333 w 423333"/>
              <a:gd name="connsiteY9" fmla="*/ 0 h 1817077"/>
              <a:gd name="connsiteX10" fmla="*/ 52102 w 423333"/>
              <a:gd name="connsiteY10" fmla="*/ 0 h 1817077"/>
              <a:gd name="connsiteX0" fmla="*/ 52102 w 423333"/>
              <a:gd name="connsiteY0" fmla="*/ 0 h 1817077"/>
              <a:gd name="connsiteX1" fmla="*/ 123743 w 423333"/>
              <a:gd name="connsiteY1" fmla="*/ 162820 h 1817077"/>
              <a:gd name="connsiteX2" fmla="*/ 240974 w 423333"/>
              <a:gd name="connsiteY2" fmla="*/ 905282 h 1817077"/>
              <a:gd name="connsiteX3" fmla="*/ 78154 w 423333"/>
              <a:gd name="connsiteY3" fmla="*/ 1699846 h 1817077"/>
              <a:gd name="connsiteX4" fmla="*/ 0 w 423333"/>
              <a:gd name="connsiteY4" fmla="*/ 1810564 h 1817077"/>
              <a:gd name="connsiteX5" fmla="*/ 397282 w 423333"/>
              <a:gd name="connsiteY5" fmla="*/ 1817077 h 1817077"/>
              <a:gd name="connsiteX6" fmla="*/ 319128 w 423333"/>
              <a:gd name="connsiteY6" fmla="*/ 1732410 h 1817077"/>
              <a:gd name="connsiteX7" fmla="*/ 286564 w 423333"/>
              <a:gd name="connsiteY7" fmla="*/ 905283 h 1817077"/>
              <a:gd name="connsiteX8" fmla="*/ 351692 w 423333"/>
              <a:gd name="connsiteY8" fmla="*/ 149795 h 1817077"/>
              <a:gd name="connsiteX9" fmla="*/ 423333 w 423333"/>
              <a:gd name="connsiteY9" fmla="*/ 0 h 1817077"/>
              <a:gd name="connsiteX10" fmla="*/ 52102 w 423333"/>
              <a:gd name="connsiteY10" fmla="*/ 0 h 1817077"/>
              <a:gd name="connsiteX0" fmla="*/ 52102 w 423333"/>
              <a:gd name="connsiteY0" fmla="*/ 0 h 1817077"/>
              <a:gd name="connsiteX1" fmla="*/ 123743 w 423333"/>
              <a:gd name="connsiteY1" fmla="*/ 162820 h 1817077"/>
              <a:gd name="connsiteX2" fmla="*/ 195385 w 423333"/>
              <a:gd name="connsiteY2" fmla="*/ 905282 h 1817077"/>
              <a:gd name="connsiteX3" fmla="*/ 78154 w 423333"/>
              <a:gd name="connsiteY3" fmla="*/ 1699846 h 1817077"/>
              <a:gd name="connsiteX4" fmla="*/ 0 w 423333"/>
              <a:gd name="connsiteY4" fmla="*/ 1810564 h 1817077"/>
              <a:gd name="connsiteX5" fmla="*/ 397282 w 423333"/>
              <a:gd name="connsiteY5" fmla="*/ 1817077 h 1817077"/>
              <a:gd name="connsiteX6" fmla="*/ 319128 w 423333"/>
              <a:gd name="connsiteY6" fmla="*/ 1732410 h 1817077"/>
              <a:gd name="connsiteX7" fmla="*/ 286564 w 423333"/>
              <a:gd name="connsiteY7" fmla="*/ 905283 h 1817077"/>
              <a:gd name="connsiteX8" fmla="*/ 351692 w 423333"/>
              <a:gd name="connsiteY8" fmla="*/ 149795 h 1817077"/>
              <a:gd name="connsiteX9" fmla="*/ 423333 w 423333"/>
              <a:gd name="connsiteY9" fmla="*/ 0 h 1817077"/>
              <a:gd name="connsiteX10" fmla="*/ 52102 w 423333"/>
              <a:gd name="connsiteY10" fmla="*/ 0 h 1817077"/>
              <a:gd name="connsiteX0" fmla="*/ 52102 w 423333"/>
              <a:gd name="connsiteY0" fmla="*/ 0 h 1817077"/>
              <a:gd name="connsiteX1" fmla="*/ 123743 w 423333"/>
              <a:gd name="connsiteY1" fmla="*/ 162820 h 1817077"/>
              <a:gd name="connsiteX2" fmla="*/ 169333 w 423333"/>
              <a:gd name="connsiteY2" fmla="*/ 905282 h 1817077"/>
              <a:gd name="connsiteX3" fmla="*/ 78154 w 423333"/>
              <a:gd name="connsiteY3" fmla="*/ 1699846 h 1817077"/>
              <a:gd name="connsiteX4" fmla="*/ 0 w 423333"/>
              <a:gd name="connsiteY4" fmla="*/ 1810564 h 1817077"/>
              <a:gd name="connsiteX5" fmla="*/ 397282 w 423333"/>
              <a:gd name="connsiteY5" fmla="*/ 1817077 h 1817077"/>
              <a:gd name="connsiteX6" fmla="*/ 319128 w 423333"/>
              <a:gd name="connsiteY6" fmla="*/ 1732410 h 1817077"/>
              <a:gd name="connsiteX7" fmla="*/ 286564 w 423333"/>
              <a:gd name="connsiteY7" fmla="*/ 905283 h 1817077"/>
              <a:gd name="connsiteX8" fmla="*/ 351692 w 423333"/>
              <a:gd name="connsiteY8" fmla="*/ 149795 h 1817077"/>
              <a:gd name="connsiteX9" fmla="*/ 423333 w 423333"/>
              <a:gd name="connsiteY9" fmla="*/ 0 h 1817077"/>
              <a:gd name="connsiteX10" fmla="*/ 52102 w 423333"/>
              <a:gd name="connsiteY10" fmla="*/ 0 h 1817077"/>
              <a:gd name="connsiteX0" fmla="*/ 52102 w 423333"/>
              <a:gd name="connsiteY0" fmla="*/ 0 h 1817077"/>
              <a:gd name="connsiteX1" fmla="*/ 123743 w 423333"/>
              <a:gd name="connsiteY1" fmla="*/ 162820 h 1817077"/>
              <a:gd name="connsiteX2" fmla="*/ 169333 w 423333"/>
              <a:gd name="connsiteY2" fmla="*/ 905282 h 1817077"/>
              <a:gd name="connsiteX3" fmla="*/ 39077 w 423333"/>
              <a:gd name="connsiteY3" fmla="*/ 1712872 h 1817077"/>
              <a:gd name="connsiteX4" fmla="*/ 0 w 423333"/>
              <a:gd name="connsiteY4" fmla="*/ 1810564 h 1817077"/>
              <a:gd name="connsiteX5" fmla="*/ 397282 w 423333"/>
              <a:gd name="connsiteY5" fmla="*/ 1817077 h 1817077"/>
              <a:gd name="connsiteX6" fmla="*/ 319128 w 423333"/>
              <a:gd name="connsiteY6" fmla="*/ 1732410 h 1817077"/>
              <a:gd name="connsiteX7" fmla="*/ 286564 w 423333"/>
              <a:gd name="connsiteY7" fmla="*/ 905283 h 1817077"/>
              <a:gd name="connsiteX8" fmla="*/ 351692 w 423333"/>
              <a:gd name="connsiteY8" fmla="*/ 149795 h 1817077"/>
              <a:gd name="connsiteX9" fmla="*/ 423333 w 423333"/>
              <a:gd name="connsiteY9" fmla="*/ 0 h 1817077"/>
              <a:gd name="connsiteX10" fmla="*/ 52102 w 423333"/>
              <a:gd name="connsiteY10" fmla="*/ 0 h 1817077"/>
              <a:gd name="connsiteX0" fmla="*/ 52102 w 423333"/>
              <a:gd name="connsiteY0" fmla="*/ 0 h 1817077"/>
              <a:gd name="connsiteX1" fmla="*/ 123743 w 423333"/>
              <a:gd name="connsiteY1" fmla="*/ 162820 h 1817077"/>
              <a:gd name="connsiteX2" fmla="*/ 169333 w 423333"/>
              <a:gd name="connsiteY2" fmla="*/ 905282 h 1817077"/>
              <a:gd name="connsiteX3" fmla="*/ 91179 w 423333"/>
              <a:gd name="connsiteY3" fmla="*/ 1432820 h 1817077"/>
              <a:gd name="connsiteX4" fmla="*/ 39077 w 423333"/>
              <a:gd name="connsiteY4" fmla="*/ 1712872 h 1817077"/>
              <a:gd name="connsiteX5" fmla="*/ 0 w 423333"/>
              <a:gd name="connsiteY5" fmla="*/ 1810564 h 1817077"/>
              <a:gd name="connsiteX6" fmla="*/ 397282 w 423333"/>
              <a:gd name="connsiteY6" fmla="*/ 1817077 h 1817077"/>
              <a:gd name="connsiteX7" fmla="*/ 319128 w 423333"/>
              <a:gd name="connsiteY7" fmla="*/ 1732410 h 1817077"/>
              <a:gd name="connsiteX8" fmla="*/ 286564 w 423333"/>
              <a:gd name="connsiteY8" fmla="*/ 905283 h 1817077"/>
              <a:gd name="connsiteX9" fmla="*/ 351692 w 423333"/>
              <a:gd name="connsiteY9" fmla="*/ 149795 h 1817077"/>
              <a:gd name="connsiteX10" fmla="*/ 423333 w 423333"/>
              <a:gd name="connsiteY10" fmla="*/ 0 h 1817077"/>
              <a:gd name="connsiteX11" fmla="*/ 52102 w 423333"/>
              <a:gd name="connsiteY11" fmla="*/ 0 h 1817077"/>
              <a:gd name="connsiteX0" fmla="*/ 52102 w 423333"/>
              <a:gd name="connsiteY0" fmla="*/ 0 h 1817077"/>
              <a:gd name="connsiteX1" fmla="*/ 123743 w 423333"/>
              <a:gd name="connsiteY1" fmla="*/ 162820 h 1817077"/>
              <a:gd name="connsiteX2" fmla="*/ 169333 w 423333"/>
              <a:gd name="connsiteY2" fmla="*/ 905282 h 1817077"/>
              <a:gd name="connsiteX3" fmla="*/ 91179 w 423333"/>
              <a:gd name="connsiteY3" fmla="*/ 1432820 h 1817077"/>
              <a:gd name="connsiteX4" fmla="*/ 39077 w 423333"/>
              <a:gd name="connsiteY4" fmla="*/ 1712872 h 1817077"/>
              <a:gd name="connsiteX5" fmla="*/ 0 w 423333"/>
              <a:gd name="connsiteY5" fmla="*/ 1810564 h 1817077"/>
              <a:gd name="connsiteX6" fmla="*/ 397282 w 423333"/>
              <a:gd name="connsiteY6" fmla="*/ 1817077 h 1817077"/>
              <a:gd name="connsiteX7" fmla="*/ 319128 w 423333"/>
              <a:gd name="connsiteY7" fmla="*/ 1615179 h 1817077"/>
              <a:gd name="connsiteX8" fmla="*/ 286564 w 423333"/>
              <a:gd name="connsiteY8" fmla="*/ 905283 h 1817077"/>
              <a:gd name="connsiteX9" fmla="*/ 351692 w 423333"/>
              <a:gd name="connsiteY9" fmla="*/ 149795 h 1817077"/>
              <a:gd name="connsiteX10" fmla="*/ 423333 w 423333"/>
              <a:gd name="connsiteY10" fmla="*/ 0 h 1817077"/>
              <a:gd name="connsiteX11" fmla="*/ 52102 w 423333"/>
              <a:gd name="connsiteY11" fmla="*/ 0 h 1817077"/>
              <a:gd name="connsiteX0" fmla="*/ 52102 w 423333"/>
              <a:gd name="connsiteY0" fmla="*/ 0 h 1817077"/>
              <a:gd name="connsiteX1" fmla="*/ 123743 w 423333"/>
              <a:gd name="connsiteY1" fmla="*/ 162820 h 1817077"/>
              <a:gd name="connsiteX2" fmla="*/ 175846 w 423333"/>
              <a:gd name="connsiteY2" fmla="*/ 944358 h 1817077"/>
              <a:gd name="connsiteX3" fmla="*/ 91179 w 423333"/>
              <a:gd name="connsiteY3" fmla="*/ 1432820 h 1817077"/>
              <a:gd name="connsiteX4" fmla="*/ 39077 w 423333"/>
              <a:gd name="connsiteY4" fmla="*/ 1712872 h 1817077"/>
              <a:gd name="connsiteX5" fmla="*/ 0 w 423333"/>
              <a:gd name="connsiteY5" fmla="*/ 1810564 h 1817077"/>
              <a:gd name="connsiteX6" fmla="*/ 397282 w 423333"/>
              <a:gd name="connsiteY6" fmla="*/ 1817077 h 1817077"/>
              <a:gd name="connsiteX7" fmla="*/ 319128 w 423333"/>
              <a:gd name="connsiteY7" fmla="*/ 1615179 h 1817077"/>
              <a:gd name="connsiteX8" fmla="*/ 286564 w 423333"/>
              <a:gd name="connsiteY8" fmla="*/ 905283 h 1817077"/>
              <a:gd name="connsiteX9" fmla="*/ 351692 w 423333"/>
              <a:gd name="connsiteY9" fmla="*/ 149795 h 1817077"/>
              <a:gd name="connsiteX10" fmla="*/ 423333 w 423333"/>
              <a:gd name="connsiteY10" fmla="*/ 0 h 1817077"/>
              <a:gd name="connsiteX11" fmla="*/ 52102 w 423333"/>
              <a:gd name="connsiteY11" fmla="*/ 0 h 1817077"/>
              <a:gd name="connsiteX0" fmla="*/ 52102 w 423333"/>
              <a:gd name="connsiteY0" fmla="*/ 0 h 1817077"/>
              <a:gd name="connsiteX1" fmla="*/ 123743 w 423333"/>
              <a:gd name="connsiteY1" fmla="*/ 162820 h 1817077"/>
              <a:gd name="connsiteX2" fmla="*/ 175846 w 423333"/>
              <a:gd name="connsiteY2" fmla="*/ 944358 h 1817077"/>
              <a:gd name="connsiteX3" fmla="*/ 91179 w 423333"/>
              <a:gd name="connsiteY3" fmla="*/ 1432820 h 1817077"/>
              <a:gd name="connsiteX4" fmla="*/ 39077 w 423333"/>
              <a:gd name="connsiteY4" fmla="*/ 1712872 h 1817077"/>
              <a:gd name="connsiteX5" fmla="*/ 0 w 423333"/>
              <a:gd name="connsiteY5" fmla="*/ 1810564 h 1817077"/>
              <a:gd name="connsiteX6" fmla="*/ 397282 w 423333"/>
              <a:gd name="connsiteY6" fmla="*/ 1817077 h 1817077"/>
              <a:gd name="connsiteX7" fmla="*/ 319128 w 423333"/>
              <a:gd name="connsiteY7" fmla="*/ 1615179 h 1817077"/>
              <a:gd name="connsiteX8" fmla="*/ 286564 w 423333"/>
              <a:gd name="connsiteY8" fmla="*/ 905283 h 1817077"/>
              <a:gd name="connsiteX9" fmla="*/ 351692 w 423333"/>
              <a:gd name="connsiteY9" fmla="*/ 149795 h 1817077"/>
              <a:gd name="connsiteX10" fmla="*/ 423333 w 423333"/>
              <a:gd name="connsiteY10" fmla="*/ 0 h 1817077"/>
              <a:gd name="connsiteX11" fmla="*/ 52102 w 423333"/>
              <a:gd name="connsiteY11" fmla="*/ 0 h 1817077"/>
              <a:gd name="connsiteX0" fmla="*/ 52102 w 423333"/>
              <a:gd name="connsiteY0" fmla="*/ 0 h 1817077"/>
              <a:gd name="connsiteX1" fmla="*/ 123743 w 423333"/>
              <a:gd name="connsiteY1" fmla="*/ 162820 h 1817077"/>
              <a:gd name="connsiteX2" fmla="*/ 175846 w 423333"/>
              <a:gd name="connsiteY2" fmla="*/ 944358 h 1817077"/>
              <a:gd name="connsiteX3" fmla="*/ 91179 w 423333"/>
              <a:gd name="connsiteY3" fmla="*/ 1432820 h 1817077"/>
              <a:gd name="connsiteX4" fmla="*/ 39077 w 423333"/>
              <a:gd name="connsiteY4" fmla="*/ 1712872 h 1817077"/>
              <a:gd name="connsiteX5" fmla="*/ 0 w 423333"/>
              <a:gd name="connsiteY5" fmla="*/ 1810564 h 1817077"/>
              <a:gd name="connsiteX6" fmla="*/ 397282 w 423333"/>
              <a:gd name="connsiteY6" fmla="*/ 1817077 h 1817077"/>
              <a:gd name="connsiteX7" fmla="*/ 319128 w 423333"/>
              <a:gd name="connsiteY7" fmla="*/ 1615179 h 1817077"/>
              <a:gd name="connsiteX8" fmla="*/ 286564 w 423333"/>
              <a:gd name="connsiteY8" fmla="*/ 905283 h 1817077"/>
              <a:gd name="connsiteX9" fmla="*/ 351692 w 423333"/>
              <a:gd name="connsiteY9" fmla="*/ 149795 h 1817077"/>
              <a:gd name="connsiteX10" fmla="*/ 423333 w 423333"/>
              <a:gd name="connsiteY10" fmla="*/ 0 h 1817077"/>
              <a:gd name="connsiteX11" fmla="*/ 52102 w 423333"/>
              <a:gd name="connsiteY11" fmla="*/ 0 h 1817077"/>
              <a:gd name="connsiteX0" fmla="*/ 52102 w 423333"/>
              <a:gd name="connsiteY0" fmla="*/ 0 h 1817077"/>
              <a:gd name="connsiteX1" fmla="*/ 123743 w 423333"/>
              <a:gd name="connsiteY1" fmla="*/ 162820 h 1817077"/>
              <a:gd name="connsiteX2" fmla="*/ 175846 w 423333"/>
              <a:gd name="connsiteY2" fmla="*/ 944358 h 1817077"/>
              <a:gd name="connsiteX3" fmla="*/ 91179 w 423333"/>
              <a:gd name="connsiteY3" fmla="*/ 1432820 h 1817077"/>
              <a:gd name="connsiteX4" fmla="*/ 39077 w 423333"/>
              <a:gd name="connsiteY4" fmla="*/ 1712872 h 1817077"/>
              <a:gd name="connsiteX5" fmla="*/ 0 w 423333"/>
              <a:gd name="connsiteY5" fmla="*/ 1810564 h 1817077"/>
              <a:gd name="connsiteX6" fmla="*/ 397282 w 423333"/>
              <a:gd name="connsiteY6" fmla="*/ 1817077 h 1817077"/>
              <a:gd name="connsiteX7" fmla="*/ 319128 w 423333"/>
              <a:gd name="connsiteY7" fmla="*/ 1615179 h 1817077"/>
              <a:gd name="connsiteX8" fmla="*/ 286564 w 423333"/>
              <a:gd name="connsiteY8" fmla="*/ 905283 h 1817077"/>
              <a:gd name="connsiteX9" fmla="*/ 351692 w 423333"/>
              <a:gd name="connsiteY9" fmla="*/ 149795 h 1817077"/>
              <a:gd name="connsiteX10" fmla="*/ 423333 w 423333"/>
              <a:gd name="connsiteY10" fmla="*/ 0 h 1817077"/>
              <a:gd name="connsiteX11" fmla="*/ 52102 w 423333"/>
              <a:gd name="connsiteY11" fmla="*/ 0 h 1817077"/>
              <a:gd name="connsiteX0" fmla="*/ 52102 w 423333"/>
              <a:gd name="connsiteY0" fmla="*/ 0 h 1817077"/>
              <a:gd name="connsiteX1" fmla="*/ 123743 w 423333"/>
              <a:gd name="connsiteY1" fmla="*/ 162820 h 1817077"/>
              <a:gd name="connsiteX2" fmla="*/ 175846 w 423333"/>
              <a:gd name="connsiteY2" fmla="*/ 944358 h 1817077"/>
              <a:gd name="connsiteX3" fmla="*/ 91179 w 423333"/>
              <a:gd name="connsiteY3" fmla="*/ 1432820 h 1817077"/>
              <a:gd name="connsiteX4" fmla="*/ 39077 w 423333"/>
              <a:gd name="connsiteY4" fmla="*/ 1712872 h 1817077"/>
              <a:gd name="connsiteX5" fmla="*/ 0 w 423333"/>
              <a:gd name="connsiteY5" fmla="*/ 1810564 h 1817077"/>
              <a:gd name="connsiteX6" fmla="*/ 397282 w 423333"/>
              <a:gd name="connsiteY6" fmla="*/ 1817077 h 1817077"/>
              <a:gd name="connsiteX7" fmla="*/ 319128 w 423333"/>
              <a:gd name="connsiteY7" fmla="*/ 1615179 h 1817077"/>
              <a:gd name="connsiteX8" fmla="*/ 286564 w 423333"/>
              <a:gd name="connsiteY8" fmla="*/ 905283 h 1817077"/>
              <a:gd name="connsiteX9" fmla="*/ 351692 w 423333"/>
              <a:gd name="connsiteY9" fmla="*/ 149795 h 1817077"/>
              <a:gd name="connsiteX10" fmla="*/ 423333 w 423333"/>
              <a:gd name="connsiteY10" fmla="*/ 0 h 1817077"/>
              <a:gd name="connsiteX11" fmla="*/ 52102 w 423333"/>
              <a:gd name="connsiteY11" fmla="*/ 0 h 1817077"/>
              <a:gd name="connsiteX0" fmla="*/ 52102 w 423333"/>
              <a:gd name="connsiteY0" fmla="*/ 0 h 1817077"/>
              <a:gd name="connsiteX1" fmla="*/ 123743 w 423333"/>
              <a:gd name="connsiteY1" fmla="*/ 162820 h 1817077"/>
              <a:gd name="connsiteX2" fmla="*/ 175846 w 423333"/>
              <a:gd name="connsiteY2" fmla="*/ 944358 h 1817077"/>
              <a:gd name="connsiteX3" fmla="*/ 91179 w 423333"/>
              <a:gd name="connsiteY3" fmla="*/ 1432820 h 1817077"/>
              <a:gd name="connsiteX4" fmla="*/ 39077 w 423333"/>
              <a:gd name="connsiteY4" fmla="*/ 1712872 h 1817077"/>
              <a:gd name="connsiteX5" fmla="*/ 0 w 423333"/>
              <a:gd name="connsiteY5" fmla="*/ 1810564 h 1817077"/>
              <a:gd name="connsiteX6" fmla="*/ 397282 w 423333"/>
              <a:gd name="connsiteY6" fmla="*/ 1817077 h 1817077"/>
              <a:gd name="connsiteX7" fmla="*/ 319128 w 423333"/>
              <a:gd name="connsiteY7" fmla="*/ 1615179 h 1817077"/>
              <a:gd name="connsiteX8" fmla="*/ 280051 w 423333"/>
              <a:gd name="connsiteY8" fmla="*/ 931334 h 1817077"/>
              <a:gd name="connsiteX9" fmla="*/ 351692 w 423333"/>
              <a:gd name="connsiteY9" fmla="*/ 149795 h 1817077"/>
              <a:gd name="connsiteX10" fmla="*/ 423333 w 423333"/>
              <a:gd name="connsiteY10" fmla="*/ 0 h 1817077"/>
              <a:gd name="connsiteX11" fmla="*/ 52102 w 423333"/>
              <a:gd name="connsiteY11" fmla="*/ 0 h 1817077"/>
              <a:gd name="connsiteX0" fmla="*/ 52102 w 423333"/>
              <a:gd name="connsiteY0" fmla="*/ 0 h 1817077"/>
              <a:gd name="connsiteX1" fmla="*/ 143281 w 423333"/>
              <a:gd name="connsiteY1" fmla="*/ 436358 h 1817077"/>
              <a:gd name="connsiteX2" fmla="*/ 175846 w 423333"/>
              <a:gd name="connsiteY2" fmla="*/ 944358 h 1817077"/>
              <a:gd name="connsiteX3" fmla="*/ 91179 w 423333"/>
              <a:gd name="connsiteY3" fmla="*/ 1432820 h 1817077"/>
              <a:gd name="connsiteX4" fmla="*/ 39077 w 423333"/>
              <a:gd name="connsiteY4" fmla="*/ 1712872 h 1817077"/>
              <a:gd name="connsiteX5" fmla="*/ 0 w 423333"/>
              <a:gd name="connsiteY5" fmla="*/ 1810564 h 1817077"/>
              <a:gd name="connsiteX6" fmla="*/ 397282 w 423333"/>
              <a:gd name="connsiteY6" fmla="*/ 1817077 h 1817077"/>
              <a:gd name="connsiteX7" fmla="*/ 319128 w 423333"/>
              <a:gd name="connsiteY7" fmla="*/ 1615179 h 1817077"/>
              <a:gd name="connsiteX8" fmla="*/ 280051 w 423333"/>
              <a:gd name="connsiteY8" fmla="*/ 931334 h 1817077"/>
              <a:gd name="connsiteX9" fmla="*/ 351692 w 423333"/>
              <a:gd name="connsiteY9" fmla="*/ 149795 h 1817077"/>
              <a:gd name="connsiteX10" fmla="*/ 423333 w 423333"/>
              <a:gd name="connsiteY10" fmla="*/ 0 h 1817077"/>
              <a:gd name="connsiteX11" fmla="*/ 52102 w 423333"/>
              <a:gd name="connsiteY11" fmla="*/ 0 h 1817077"/>
              <a:gd name="connsiteX0" fmla="*/ 52102 w 423333"/>
              <a:gd name="connsiteY0" fmla="*/ 0 h 1817077"/>
              <a:gd name="connsiteX1" fmla="*/ 143281 w 423333"/>
              <a:gd name="connsiteY1" fmla="*/ 436358 h 1817077"/>
              <a:gd name="connsiteX2" fmla="*/ 175846 w 423333"/>
              <a:gd name="connsiteY2" fmla="*/ 944358 h 1817077"/>
              <a:gd name="connsiteX3" fmla="*/ 91179 w 423333"/>
              <a:gd name="connsiteY3" fmla="*/ 1432820 h 1817077"/>
              <a:gd name="connsiteX4" fmla="*/ 39077 w 423333"/>
              <a:gd name="connsiteY4" fmla="*/ 1712872 h 1817077"/>
              <a:gd name="connsiteX5" fmla="*/ 0 w 423333"/>
              <a:gd name="connsiteY5" fmla="*/ 1810564 h 1817077"/>
              <a:gd name="connsiteX6" fmla="*/ 397282 w 423333"/>
              <a:gd name="connsiteY6" fmla="*/ 1817077 h 1817077"/>
              <a:gd name="connsiteX7" fmla="*/ 319128 w 423333"/>
              <a:gd name="connsiteY7" fmla="*/ 1615179 h 1817077"/>
              <a:gd name="connsiteX8" fmla="*/ 280051 w 423333"/>
              <a:gd name="connsiteY8" fmla="*/ 931334 h 1817077"/>
              <a:gd name="connsiteX9" fmla="*/ 351692 w 423333"/>
              <a:gd name="connsiteY9" fmla="*/ 149795 h 1817077"/>
              <a:gd name="connsiteX10" fmla="*/ 423333 w 423333"/>
              <a:gd name="connsiteY10" fmla="*/ 0 h 1817077"/>
              <a:gd name="connsiteX11" fmla="*/ 52102 w 423333"/>
              <a:gd name="connsiteY11" fmla="*/ 0 h 1817077"/>
              <a:gd name="connsiteX0" fmla="*/ 52102 w 423333"/>
              <a:gd name="connsiteY0" fmla="*/ 0 h 1817077"/>
              <a:gd name="connsiteX1" fmla="*/ 143281 w 423333"/>
              <a:gd name="connsiteY1" fmla="*/ 436358 h 1817077"/>
              <a:gd name="connsiteX2" fmla="*/ 175846 w 423333"/>
              <a:gd name="connsiteY2" fmla="*/ 944358 h 1817077"/>
              <a:gd name="connsiteX3" fmla="*/ 91179 w 423333"/>
              <a:gd name="connsiteY3" fmla="*/ 1432820 h 1817077"/>
              <a:gd name="connsiteX4" fmla="*/ 39077 w 423333"/>
              <a:gd name="connsiteY4" fmla="*/ 1712872 h 1817077"/>
              <a:gd name="connsiteX5" fmla="*/ 0 w 423333"/>
              <a:gd name="connsiteY5" fmla="*/ 1810564 h 1817077"/>
              <a:gd name="connsiteX6" fmla="*/ 397282 w 423333"/>
              <a:gd name="connsiteY6" fmla="*/ 1817077 h 1817077"/>
              <a:gd name="connsiteX7" fmla="*/ 319128 w 423333"/>
              <a:gd name="connsiteY7" fmla="*/ 1615179 h 1817077"/>
              <a:gd name="connsiteX8" fmla="*/ 280051 w 423333"/>
              <a:gd name="connsiteY8" fmla="*/ 931334 h 1817077"/>
              <a:gd name="connsiteX9" fmla="*/ 312615 w 423333"/>
              <a:gd name="connsiteY9" fmla="*/ 397282 h 1817077"/>
              <a:gd name="connsiteX10" fmla="*/ 423333 w 423333"/>
              <a:gd name="connsiteY10" fmla="*/ 0 h 1817077"/>
              <a:gd name="connsiteX11" fmla="*/ 52102 w 423333"/>
              <a:gd name="connsiteY11" fmla="*/ 0 h 1817077"/>
              <a:gd name="connsiteX0" fmla="*/ 52102 w 423333"/>
              <a:gd name="connsiteY0" fmla="*/ 0 h 1817077"/>
              <a:gd name="connsiteX1" fmla="*/ 91178 w 423333"/>
              <a:gd name="connsiteY1" fmla="*/ 195384 h 1817077"/>
              <a:gd name="connsiteX2" fmla="*/ 175846 w 423333"/>
              <a:gd name="connsiteY2" fmla="*/ 944358 h 1817077"/>
              <a:gd name="connsiteX3" fmla="*/ 91179 w 423333"/>
              <a:gd name="connsiteY3" fmla="*/ 1432820 h 1817077"/>
              <a:gd name="connsiteX4" fmla="*/ 39077 w 423333"/>
              <a:gd name="connsiteY4" fmla="*/ 1712872 h 1817077"/>
              <a:gd name="connsiteX5" fmla="*/ 0 w 423333"/>
              <a:gd name="connsiteY5" fmla="*/ 1810564 h 1817077"/>
              <a:gd name="connsiteX6" fmla="*/ 397282 w 423333"/>
              <a:gd name="connsiteY6" fmla="*/ 1817077 h 1817077"/>
              <a:gd name="connsiteX7" fmla="*/ 319128 w 423333"/>
              <a:gd name="connsiteY7" fmla="*/ 1615179 h 1817077"/>
              <a:gd name="connsiteX8" fmla="*/ 280051 w 423333"/>
              <a:gd name="connsiteY8" fmla="*/ 931334 h 1817077"/>
              <a:gd name="connsiteX9" fmla="*/ 312615 w 423333"/>
              <a:gd name="connsiteY9" fmla="*/ 397282 h 1817077"/>
              <a:gd name="connsiteX10" fmla="*/ 423333 w 423333"/>
              <a:gd name="connsiteY10" fmla="*/ 0 h 1817077"/>
              <a:gd name="connsiteX11" fmla="*/ 52102 w 423333"/>
              <a:gd name="connsiteY11" fmla="*/ 0 h 1817077"/>
              <a:gd name="connsiteX0" fmla="*/ 52102 w 423333"/>
              <a:gd name="connsiteY0" fmla="*/ 0 h 1817077"/>
              <a:gd name="connsiteX1" fmla="*/ 91178 w 423333"/>
              <a:gd name="connsiteY1" fmla="*/ 195384 h 1817077"/>
              <a:gd name="connsiteX2" fmla="*/ 143282 w 423333"/>
              <a:gd name="connsiteY2" fmla="*/ 820614 h 1817077"/>
              <a:gd name="connsiteX3" fmla="*/ 91179 w 423333"/>
              <a:gd name="connsiteY3" fmla="*/ 1432820 h 1817077"/>
              <a:gd name="connsiteX4" fmla="*/ 39077 w 423333"/>
              <a:gd name="connsiteY4" fmla="*/ 1712872 h 1817077"/>
              <a:gd name="connsiteX5" fmla="*/ 0 w 423333"/>
              <a:gd name="connsiteY5" fmla="*/ 1810564 h 1817077"/>
              <a:gd name="connsiteX6" fmla="*/ 397282 w 423333"/>
              <a:gd name="connsiteY6" fmla="*/ 1817077 h 1817077"/>
              <a:gd name="connsiteX7" fmla="*/ 319128 w 423333"/>
              <a:gd name="connsiteY7" fmla="*/ 1615179 h 1817077"/>
              <a:gd name="connsiteX8" fmla="*/ 280051 w 423333"/>
              <a:gd name="connsiteY8" fmla="*/ 931334 h 1817077"/>
              <a:gd name="connsiteX9" fmla="*/ 312615 w 423333"/>
              <a:gd name="connsiteY9" fmla="*/ 397282 h 1817077"/>
              <a:gd name="connsiteX10" fmla="*/ 423333 w 423333"/>
              <a:gd name="connsiteY10" fmla="*/ 0 h 1817077"/>
              <a:gd name="connsiteX11" fmla="*/ 52102 w 423333"/>
              <a:gd name="connsiteY11" fmla="*/ 0 h 1817077"/>
              <a:gd name="connsiteX0" fmla="*/ 52102 w 423333"/>
              <a:gd name="connsiteY0" fmla="*/ 0 h 1817077"/>
              <a:gd name="connsiteX1" fmla="*/ 91178 w 423333"/>
              <a:gd name="connsiteY1" fmla="*/ 195384 h 1817077"/>
              <a:gd name="connsiteX2" fmla="*/ 143282 w 423333"/>
              <a:gd name="connsiteY2" fmla="*/ 820614 h 1817077"/>
              <a:gd name="connsiteX3" fmla="*/ 91179 w 423333"/>
              <a:gd name="connsiteY3" fmla="*/ 1432820 h 1817077"/>
              <a:gd name="connsiteX4" fmla="*/ 39077 w 423333"/>
              <a:gd name="connsiteY4" fmla="*/ 1712872 h 1817077"/>
              <a:gd name="connsiteX5" fmla="*/ 0 w 423333"/>
              <a:gd name="connsiteY5" fmla="*/ 1810564 h 1817077"/>
              <a:gd name="connsiteX6" fmla="*/ 397282 w 423333"/>
              <a:gd name="connsiteY6" fmla="*/ 1817077 h 1817077"/>
              <a:gd name="connsiteX7" fmla="*/ 319128 w 423333"/>
              <a:gd name="connsiteY7" fmla="*/ 1615179 h 1817077"/>
              <a:gd name="connsiteX8" fmla="*/ 267025 w 423333"/>
              <a:gd name="connsiteY8" fmla="*/ 859693 h 1817077"/>
              <a:gd name="connsiteX9" fmla="*/ 312615 w 423333"/>
              <a:gd name="connsiteY9" fmla="*/ 397282 h 1817077"/>
              <a:gd name="connsiteX10" fmla="*/ 423333 w 423333"/>
              <a:gd name="connsiteY10" fmla="*/ 0 h 1817077"/>
              <a:gd name="connsiteX11" fmla="*/ 52102 w 423333"/>
              <a:gd name="connsiteY11" fmla="*/ 0 h 1817077"/>
              <a:gd name="connsiteX0" fmla="*/ 52102 w 423333"/>
              <a:gd name="connsiteY0" fmla="*/ 0 h 1817077"/>
              <a:gd name="connsiteX1" fmla="*/ 91178 w 423333"/>
              <a:gd name="connsiteY1" fmla="*/ 195384 h 1817077"/>
              <a:gd name="connsiteX2" fmla="*/ 149795 w 423333"/>
              <a:gd name="connsiteY2" fmla="*/ 898768 h 1817077"/>
              <a:gd name="connsiteX3" fmla="*/ 91179 w 423333"/>
              <a:gd name="connsiteY3" fmla="*/ 1432820 h 1817077"/>
              <a:gd name="connsiteX4" fmla="*/ 39077 w 423333"/>
              <a:gd name="connsiteY4" fmla="*/ 1712872 h 1817077"/>
              <a:gd name="connsiteX5" fmla="*/ 0 w 423333"/>
              <a:gd name="connsiteY5" fmla="*/ 1810564 h 1817077"/>
              <a:gd name="connsiteX6" fmla="*/ 397282 w 423333"/>
              <a:gd name="connsiteY6" fmla="*/ 1817077 h 1817077"/>
              <a:gd name="connsiteX7" fmla="*/ 319128 w 423333"/>
              <a:gd name="connsiteY7" fmla="*/ 1615179 h 1817077"/>
              <a:gd name="connsiteX8" fmla="*/ 267025 w 423333"/>
              <a:gd name="connsiteY8" fmla="*/ 859693 h 1817077"/>
              <a:gd name="connsiteX9" fmla="*/ 312615 w 423333"/>
              <a:gd name="connsiteY9" fmla="*/ 397282 h 1817077"/>
              <a:gd name="connsiteX10" fmla="*/ 423333 w 423333"/>
              <a:gd name="connsiteY10" fmla="*/ 0 h 1817077"/>
              <a:gd name="connsiteX11" fmla="*/ 52102 w 423333"/>
              <a:gd name="connsiteY11" fmla="*/ 0 h 1817077"/>
              <a:gd name="connsiteX0" fmla="*/ 52102 w 423333"/>
              <a:gd name="connsiteY0" fmla="*/ 0 h 1817077"/>
              <a:gd name="connsiteX1" fmla="*/ 91178 w 423333"/>
              <a:gd name="connsiteY1" fmla="*/ 195384 h 1817077"/>
              <a:gd name="connsiteX2" fmla="*/ 149795 w 423333"/>
              <a:gd name="connsiteY2" fmla="*/ 898768 h 1817077"/>
              <a:gd name="connsiteX3" fmla="*/ 91179 w 423333"/>
              <a:gd name="connsiteY3" fmla="*/ 1432820 h 1817077"/>
              <a:gd name="connsiteX4" fmla="*/ 0 w 423333"/>
              <a:gd name="connsiteY4" fmla="*/ 1810564 h 1817077"/>
              <a:gd name="connsiteX5" fmla="*/ 397282 w 423333"/>
              <a:gd name="connsiteY5" fmla="*/ 1817077 h 1817077"/>
              <a:gd name="connsiteX6" fmla="*/ 319128 w 423333"/>
              <a:gd name="connsiteY6" fmla="*/ 1615179 h 1817077"/>
              <a:gd name="connsiteX7" fmla="*/ 267025 w 423333"/>
              <a:gd name="connsiteY7" fmla="*/ 859693 h 1817077"/>
              <a:gd name="connsiteX8" fmla="*/ 312615 w 423333"/>
              <a:gd name="connsiteY8" fmla="*/ 397282 h 1817077"/>
              <a:gd name="connsiteX9" fmla="*/ 423333 w 423333"/>
              <a:gd name="connsiteY9" fmla="*/ 0 h 1817077"/>
              <a:gd name="connsiteX10" fmla="*/ 52102 w 423333"/>
              <a:gd name="connsiteY10" fmla="*/ 0 h 1817077"/>
              <a:gd name="connsiteX0" fmla="*/ 52102 w 423333"/>
              <a:gd name="connsiteY0" fmla="*/ 0 h 1817077"/>
              <a:gd name="connsiteX1" fmla="*/ 91178 w 423333"/>
              <a:gd name="connsiteY1" fmla="*/ 195384 h 1817077"/>
              <a:gd name="connsiteX2" fmla="*/ 149795 w 423333"/>
              <a:gd name="connsiteY2" fmla="*/ 898768 h 1817077"/>
              <a:gd name="connsiteX3" fmla="*/ 65127 w 423333"/>
              <a:gd name="connsiteY3" fmla="*/ 1628204 h 1817077"/>
              <a:gd name="connsiteX4" fmla="*/ 0 w 423333"/>
              <a:gd name="connsiteY4" fmla="*/ 1810564 h 1817077"/>
              <a:gd name="connsiteX5" fmla="*/ 397282 w 423333"/>
              <a:gd name="connsiteY5" fmla="*/ 1817077 h 1817077"/>
              <a:gd name="connsiteX6" fmla="*/ 319128 w 423333"/>
              <a:gd name="connsiteY6" fmla="*/ 1615179 h 1817077"/>
              <a:gd name="connsiteX7" fmla="*/ 267025 w 423333"/>
              <a:gd name="connsiteY7" fmla="*/ 859693 h 1817077"/>
              <a:gd name="connsiteX8" fmla="*/ 312615 w 423333"/>
              <a:gd name="connsiteY8" fmla="*/ 397282 h 1817077"/>
              <a:gd name="connsiteX9" fmla="*/ 423333 w 423333"/>
              <a:gd name="connsiteY9" fmla="*/ 0 h 1817077"/>
              <a:gd name="connsiteX10" fmla="*/ 52102 w 423333"/>
              <a:gd name="connsiteY10" fmla="*/ 0 h 1817077"/>
              <a:gd name="connsiteX0" fmla="*/ 52102 w 423333"/>
              <a:gd name="connsiteY0" fmla="*/ 0 h 1817077"/>
              <a:gd name="connsiteX1" fmla="*/ 91178 w 423333"/>
              <a:gd name="connsiteY1" fmla="*/ 195384 h 1817077"/>
              <a:gd name="connsiteX2" fmla="*/ 149795 w 423333"/>
              <a:gd name="connsiteY2" fmla="*/ 898768 h 1817077"/>
              <a:gd name="connsiteX3" fmla="*/ 65127 w 423333"/>
              <a:gd name="connsiteY3" fmla="*/ 1628204 h 1817077"/>
              <a:gd name="connsiteX4" fmla="*/ 0 w 423333"/>
              <a:gd name="connsiteY4" fmla="*/ 1810564 h 1817077"/>
              <a:gd name="connsiteX5" fmla="*/ 397282 w 423333"/>
              <a:gd name="connsiteY5" fmla="*/ 1817077 h 1817077"/>
              <a:gd name="connsiteX6" fmla="*/ 319128 w 423333"/>
              <a:gd name="connsiteY6" fmla="*/ 1615179 h 1817077"/>
              <a:gd name="connsiteX7" fmla="*/ 267025 w 423333"/>
              <a:gd name="connsiteY7" fmla="*/ 859693 h 1817077"/>
              <a:gd name="connsiteX8" fmla="*/ 325640 w 423333"/>
              <a:gd name="connsiteY8" fmla="*/ 227948 h 1817077"/>
              <a:gd name="connsiteX9" fmla="*/ 423333 w 423333"/>
              <a:gd name="connsiteY9" fmla="*/ 0 h 1817077"/>
              <a:gd name="connsiteX10" fmla="*/ 52102 w 423333"/>
              <a:gd name="connsiteY10" fmla="*/ 0 h 1817077"/>
              <a:gd name="connsiteX0" fmla="*/ 52102 w 423333"/>
              <a:gd name="connsiteY0" fmla="*/ 0 h 1817077"/>
              <a:gd name="connsiteX1" fmla="*/ 91178 w 423333"/>
              <a:gd name="connsiteY1" fmla="*/ 195384 h 1817077"/>
              <a:gd name="connsiteX2" fmla="*/ 149795 w 423333"/>
              <a:gd name="connsiteY2" fmla="*/ 898768 h 1817077"/>
              <a:gd name="connsiteX3" fmla="*/ 65127 w 423333"/>
              <a:gd name="connsiteY3" fmla="*/ 1628204 h 1817077"/>
              <a:gd name="connsiteX4" fmla="*/ 0 w 423333"/>
              <a:gd name="connsiteY4" fmla="*/ 1810564 h 1817077"/>
              <a:gd name="connsiteX5" fmla="*/ 397282 w 423333"/>
              <a:gd name="connsiteY5" fmla="*/ 1817077 h 1817077"/>
              <a:gd name="connsiteX6" fmla="*/ 319128 w 423333"/>
              <a:gd name="connsiteY6" fmla="*/ 1615179 h 1817077"/>
              <a:gd name="connsiteX7" fmla="*/ 267025 w 423333"/>
              <a:gd name="connsiteY7" fmla="*/ 859693 h 1817077"/>
              <a:gd name="connsiteX8" fmla="*/ 325640 w 423333"/>
              <a:gd name="connsiteY8" fmla="*/ 227948 h 1817077"/>
              <a:gd name="connsiteX9" fmla="*/ 423333 w 423333"/>
              <a:gd name="connsiteY9" fmla="*/ 0 h 1817077"/>
              <a:gd name="connsiteX10" fmla="*/ 52102 w 423333"/>
              <a:gd name="connsiteY10" fmla="*/ 0 h 1817077"/>
              <a:gd name="connsiteX0" fmla="*/ 52102 w 423333"/>
              <a:gd name="connsiteY0" fmla="*/ 0 h 1817077"/>
              <a:gd name="connsiteX1" fmla="*/ 97691 w 423333"/>
              <a:gd name="connsiteY1" fmla="*/ 240973 h 1817077"/>
              <a:gd name="connsiteX2" fmla="*/ 149795 w 423333"/>
              <a:gd name="connsiteY2" fmla="*/ 898768 h 1817077"/>
              <a:gd name="connsiteX3" fmla="*/ 65127 w 423333"/>
              <a:gd name="connsiteY3" fmla="*/ 1628204 h 1817077"/>
              <a:gd name="connsiteX4" fmla="*/ 0 w 423333"/>
              <a:gd name="connsiteY4" fmla="*/ 1810564 h 1817077"/>
              <a:gd name="connsiteX5" fmla="*/ 397282 w 423333"/>
              <a:gd name="connsiteY5" fmla="*/ 1817077 h 1817077"/>
              <a:gd name="connsiteX6" fmla="*/ 319128 w 423333"/>
              <a:gd name="connsiteY6" fmla="*/ 1615179 h 1817077"/>
              <a:gd name="connsiteX7" fmla="*/ 267025 w 423333"/>
              <a:gd name="connsiteY7" fmla="*/ 859693 h 1817077"/>
              <a:gd name="connsiteX8" fmla="*/ 325640 w 423333"/>
              <a:gd name="connsiteY8" fmla="*/ 227948 h 1817077"/>
              <a:gd name="connsiteX9" fmla="*/ 423333 w 423333"/>
              <a:gd name="connsiteY9" fmla="*/ 0 h 1817077"/>
              <a:gd name="connsiteX10" fmla="*/ 52102 w 423333"/>
              <a:gd name="connsiteY10" fmla="*/ 0 h 1817077"/>
              <a:gd name="connsiteX0" fmla="*/ 52102 w 423333"/>
              <a:gd name="connsiteY0" fmla="*/ 0 h 1817077"/>
              <a:gd name="connsiteX1" fmla="*/ 97691 w 423333"/>
              <a:gd name="connsiteY1" fmla="*/ 240973 h 1817077"/>
              <a:gd name="connsiteX2" fmla="*/ 149795 w 423333"/>
              <a:gd name="connsiteY2" fmla="*/ 898768 h 1817077"/>
              <a:gd name="connsiteX3" fmla="*/ 65127 w 423333"/>
              <a:gd name="connsiteY3" fmla="*/ 1628204 h 1817077"/>
              <a:gd name="connsiteX4" fmla="*/ 0 w 423333"/>
              <a:gd name="connsiteY4" fmla="*/ 1810564 h 1817077"/>
              <a:gd name="connsiteX5" fmla="*/ 397282 w 423333"/>
              <a:gd name="connsiteY5" fmla="*/ 1817077 h 1817077"/>
              <a:gd name="connsiteX6" fmla="*/ 319128 w 423333"/>
              <a:gd name="connsiteY6" fmla="*/ 1615179 h 1817077"/>
              <a:gd name="connsiteX7" fmla="*/ 267025 w 423333"/>
              <a:gd name="connsiteY7" fmla="*/ 859693 h 1817077"/>
              <a:gd name="connsiteX8" fmla="*/ 345178 w 423333"/>
              <a:gd name="connsiteY8" fmla="*/ 227948 h 1817077"/>
              <a:gd name="connsiteX9" fmla="*/ 423333 w 423333"/>
              <a:gd name="connsiteY9" fmla="*/ 0 h 1817077"/>
              <a:gd name="connsiteX10" fmla="*/ 52102 w 423333"/>
              <a:gd name="connsiteY10" fmla="*/ 0 h 1817077"/>
              <a:gd name="connsiteX0" fmla="*/ 52102 w 423333"/>
              <a:gd name="connsiteY0" fmla="*/ 0 h 1817077"/>
              <a:gd name="connsiteX1" fmla="*/ 97691 w 423333"/>
              <a:gd name="connsiteY1" fmla="*/ 240973 h 1817077"/>
              <a:gd name="connsiteX2" fmla="*/ 149795 w 423333"/>
              <a:gd name="connsiteY2" fmla="*/ 898768 h 1817077"/>
              <a:gd name="connsiteX3" fmla="*/ 65127 w 423333"/>
              <a:gd name="connsiteY3" fmla="*/ 1628204 h 1817077"/>
              <a:gd name="connsiteX4" fmla="*/ 0 w 423333"/>
              <a:gd name="connsiteY4" fmla="*/ 1810564 h 1817077"/>
              <a:gd name="connsiteX5" fmla="*/ 397282 w 423333"/>
              <a:gd name="connsiteY5" fmla="*/ 1817077 h 1817077"/>
              <a:gd name="connsiteX6" fmla="*/ 319128 w 423333"/>
              <a:gd name="connsiteY6" fmla="*/ 1615179 h 1817077"/>
              <a:gd name="connsiteX7" fmla="*/ 267025 w 423333"/>
              <a:gd name="connsiteY7" fmla="*/ 859693 h 1817077"/>
              <a:gd name="connsiteX8" fmla="*/ 345178 w 423333"/>
              <a:gd name="connsiteY8" fmla="*/ 227948 h 1817077"/>
              <a:gd name="connsiteX9" fmla="*/ 423333 w 423333"/>
              <a:gd name="connsiteY9" fmla="*/ 0 h 1817077"/>
              <a:gd name="connsiteX10" fmla="*/ 52102 w 423333"/>
              <a:gd name="connsiteY10" fmla="*/ 0 h 1817077"/>
              <a:gd name="connsiteX0" fmla="*/ 52102 w 423333"/>
              <a:gd name="connsiteY0" fmla="*/ 0 h 1810564"/>
              <a:gd name="connsiteX1" fmla="*/ 97691 w 423333"/>
              <a:gd name="connsiteY1" fmla="*/ 240973 h 1810564"/>
              <a:gd name="connsiteX2" fmla="*/ 149795 w 423333"/>
              <a:gd name="connsiteY2" fmla="*/ 898768 h 1810564"/>
              <a:gd name="connsiteX3" fmla="*/ 65127 w 423333"/>
              <a:gd name="connsiteY3" fmla="*/ 1628204 h 1810564"/>
              <a:gd name="connsiteX4" fmla="*/ 0 w 423333"/>
              <a:gd name="connsiteY4" fmla="*/ 1810564 h 1810564"/>
              <a:gd name="connsiteX5" fmla="*/ 410308 w 423333"/>
              <a:gd name="connsiteY5" fmla="*/ 1804052 h 1810564"/>
              <a:gd name="connsiteX6" fmla="*/ 319128 w 423333"/>
              <a:gd name="connsiteY6" fmla="*/ 1615179 h 1810564"/>
              <a:gd name="connsiteX7" fmla="*/ 267025 w 423333"/>
              <a:gd name="connsiteY7" fmla="*/ 859693 h 1810564"/>
              <a:gd name="connsiteX8" fmla="*/ 345178 w 423333"/>
              <a:gd name="connsiteY8" fmla="*/ 227948 h 1810564"/>
              <a:gd name="connsiteX9" fmla="*/ 423333 w 423333"/>
              <a:gd name="connsiteY9" fmla="*/ 0 h 1810564"/>
              <a:gd name="connsiteX10" fmla="*/ 52102 w 423333"/>
              <a:gd name="connsiteY10" fmla="*/ 0 h 1810564"/>
              <a:gd name="connsiteX0" fmla="*/ 52102 w 423333"/>
              <a:gd name="connsiteY0" fmla="*/ 0 h 1810565"/>
              <a:gd name="connsiteX1" fmla="*/ 97691 w 423333"/>
              <a:gd name="connsiteY1" fmla="*/ 240973 h 1810565"/>
              <a:gd name="connsiteX2" fmla="*/ 149795 w 423333"/>
              <a:gd name="connsiteY2" fmla="*/ 898768 h 1810565"/>
              <a:gd name="connsiteX3" fmla="*/ 65127 w 423333"/>
              <a:gd name="connsiteY3" fmla="*/ 1628204 h 1810565"/>
              <a:gd name="connsiteX4" fmla="*/ 0 w 423333"/>
              <a:gd name="connsiteY4" fmla="*/ 1810564 h 1810565"/>
              <a:gd name="connsiteX5" fmla="*/ 403796 w 423333"/>
              <a:gd name="connsiteY5" fmla="*/ 1810565 h 1810565"/>
              <a:gd name="connsiteX6" fmla="*/ 319128 w 423333"/>
              <a:gd name="connsiteY6" fmla="*/ 1615179 h 1810565"/>
              <a:gd name="connsiteX7" fmla="*/ 267025 w 423333"/>
              <a:gd name="connsiteY7" fmla="*/ 859693 h 1810565"/>
              <a:gd name="connsiteX8" fmla="*/ 345178 w 423333"/>
              <a:gd name="connsiteY8" fmla="*/ 227948 h 1810565"/>
              <a:gd name="connsiteX9" fmla="*/ 423333 w 423333"/>
              <a:gd name="connsiteY9" fmla="*/ 0 h 1810565"/>
              <a:gd name="connsiteX10" fmla="*/ 52102 w 423333"/>
              <a:gd name="connsiteY10" fmla="*/ 0 h 1810565"/>
              <a:gd name="connsiteX0" fmla="*/ 52102 w 423333"/>
              <a:gd name="connsiteY0" fmla="*/ 0 h 1810565"/>
              <a:gd name="connsiteX1" fmla="*/ 97691 w 423333"/>
              <a:gd name="connsiteY1" fmla="*/ 240973 h 1810565"/>
              <a:gd name="connsiteX2" fmla="*/ 149795 w 423333"/>
              <a:gd name="connsiteY2" fmla="*/ 898768 h 1810565"/>
              <a:gd name="connsiteX3" fmla="*/ 65127 w 423333"/>
              <a:gd name="connsiteY3" fmla="*/ 1628204 h 1810565"/>
              <a:gd name="connsiteX4" fmla="*/ 0 w 423333"/>
              <a:gd name="connsiteY4" fmla="*/ 1810564 h 1810565"/>
              <a:gd name="connsiteX5" fmla="*/ 403796 w 423333"/>
              <a:gd name="connsiteY5" fmla="*/ 1810565 h 1810565"/>
              <a:gd name="connsiteX6" fmla="*/ 319128 w 423333"/>
              <a:gd name="connsiteY6" fmla="*/ 1615179 h 1810565"/>
              <a:gd name="connsiteX7" fmla="*/ 267025 w 423333"/>
              <a:gd name="connsiteY7" fmla="*/ 859693 h 1810565"/>
              <a:gd name="connsiteX8" fmla="*/ 345178 w 423333"/>
              <a:gd name="connsiteY8" fmla="*/ 227948 h 1810565"/>
              <a:gd name="connsiteX9" fmla="*/ 423333 w 423333"/>
              <a:gd name="connsiteY9" fmla="*/ 0 h 1810565"/>
              <a:gd name="connsiteX10" fmla="*/ 52102 w 423333"/>
              <a:gd name="connsiteY10" fmla="*/ 0 h 1810565"/>
              <a:gd name="connsiteX0" fmla="*/ 52102 w 423333"/>
              <a:gd name="connsiteY0" fmla="*/ 0 h 1810565"/>
              <a:gd name="connsiteX1" fmla="*/ 97691 w 423333"/>
              <a:gd name="connsiteY1" fmla="*/ 240973 h 1810565"/>
              <a:gd name="connsiteX2" fmla="*/ 149795 w 423333"/>
              <a:gd name="connsiteY2" fmla="*/ 898768 h 1810565"/>
              <a:gd name="connsiteX3" fmla="*/ 65127 w 423333"/>
              <a:gd name="connsiteY3" fmla="*/ 1628204 h 1810565"/>
              <a:gd name="connsiteX4" fmla="*/ 0 w 423333"/>
              <a:gd name="connsiteY4" fmla="*/ 1810564 h 1810565"/>
              <a:gd name="connsiteX5" fmla="*/ 403796 w 423333"/>
              <a:gd name="connsiteY5" fmla="*/ 1810565 h 1810565"/>
              <a:gd name="connsiteX6" fmla="*/ 319128 w 423333"/>
              <a:gd name="connsiteY6" fmla="*/ 1615179 h 1810565"/>
              <a:gd name="connsiteX7" fmla="*/ 267025 w 423333"/>
              <a:gd name="connsiteY7" fmla="*/ 859693 h 1810565"/>
              <a:gd name="connsiteX8" fmla="*/ 345178 w 423333"/>
              <a:gd name="connsiteY8" fmla="*/ 227948 h 1810565"/>
              <a:gd name="connsiteX9" fmla="*/ 423333 w 423333"/>
              <a:gd name="connsiteY9" fmla="*/ 0 h 1810565"/>
              <a:gd name="connsiteX10" fmla="*/ 52102 w 423333"/>
              <a:gd name="connsiteY10" fmla="*/ 0 h 1810565"/>
              <a:gd name="connsiteX0" fmla="*/ 52102 w 423333"/>
              <a:gd name="connsiteY0" fmla="*/ 0 h 1810565"/>
              <a:gd name="connsiteX1" fmla="*/ 91178 w 423333"/>
              <a:gd name="connsiteY1" fmla="*/ 175845 h 1810565"/>
              <a:gd name="connsiteX2" fmla="*/ 149795 w 423333"/>
              <a:gd name="connsiteY2" fmla="*/ 898768 h 1810565"/>
              <a:gd name="connsiteX3" fmla="*/ 65127 w 423333"/>
              <a:gd name="connsiteY3" fmla="*/ 1628204 h 1810565"/>
              <a:gd name="connsiteX4" fmla="*/ 0 w 423333"/>
              <a:gd name="connsiteY4" fmla="*/ 1810564 h 1810565"/>
              <a:gd name="connsiteX5" fmla="*/ 403796 w 423333"/>
              <a:gd name="connsiteY5" fmla="*/ 1810565 h 1810565"/>
              <a:gd name="connsiteX6" fmla="*/ 319128 w 423333"/>
              <a:gd name="connsiteY6" fmla="*/ 1615179 h 1810565"/>
              <a:gd name="connsiteX7" fmla="*/ 267025 w 423333"/>
              <a:gd name="connsiteY7" fmla="*/ 859693 h 1810565"/>
              <a:gd name="connsiteX8" fmla="*/ 345178 w 423333"/>
              <a:gd name="connsiteY8" fmla="*/ 227948 h 1810565"/>
              <a:gd name="connsiteX9" fmla="*/ 423333 w 423333"/>
              <a:gd name="connsiteY9" fmla="*/ 0 h 1810565"/>
              <a:gd name="connsiteX10" fmla="*/ 52102 w 423333"/>
              <a:gd name="connsiteY10" fmla="*/ 0 h 1810565"/>
              <a:gd name="connsiteX0" fmla="*/ 52102 w 423333"/>
              <a:gd name="connsiteY0" fmla="*/ 0 h 1810565"/>
              <a:gd name="connsiteX1" fmla="*/ 91178 w 423333"/>
              <a:gd name="connsiteY1" fmla="*/ 175845 h 1810565"/>
              <a:gd name="connsiteX2" fmla="*/ 149795 w 423333"/>
              <a:gd name="connsiteY2" fmla="*/ 898768 h 1810565"/>
              <a:gd name="connsiteX3" fmla="*/ 65127 w 423333"/>
              <a:gd name="connsiteY3" fmla="*/ 1628204 h 1810565"/>
              <a:gd name="connsiteX4" fmla="*/ 0 w 423333"/>
              <a:gd name="connsiteY4" fmla="*/ 1810564 h 1810565"/>
              <a:gd name="connsiteX5" fmla="*/ 403796 w 423333"/>
              <a:gd name="connsiteY5" fmla="*/ 1810565 h 1810565"/>
              <a:gd name="connsiteX6" fmla="*/ 319128 w 423333"/>
              <a:gd name="connsiteY6" fmla="*/ 1615179 h 1810565"/>
              <a:gd name="connsiteX7" fmla="*/ 267025 w 423333"/>
              <a:gd name="connsiteY7" fmla="*/ 859693 h 1810565"/>
              <a:gd name="connsiteX8" fmla="*/ 345178 w 423333"/>
              <a:gd name="connsiteY8" fmla="*/ 227948 h 1810565"/>
              <a:gd name="connsiteX9" fmla="*/ 423333 w 423333"/>
              <a:gd name="connsiteY9" fmla="*/ 0 h 1810565"/>
              <a:gd name="connsiteX10" fmla="*/ 52102 w 423333"/>
              <a:gd name="connsiteY10" fmla="*/ 0 h 1810565"/>
              <a:gd name="connsiteX0" fmla="*/ 52102 w 423333"/>
              <a:gd name="connsiteY0" fmla="*/ 0 h 1810565"/>
              <a:gd name="connsiteX1" fmla="*/ 91178 w 423333"/>
              <a:gd name="connsiteY1" fmla="*/ 175845 h 1810565"/>
              <a:gd name="connsiteX2" fmla="*/ 149795 w 423333"/>
              <a:gd name="connsiteY2" fmla="*/ 898768 h 1810565"/>
              <a:gd name="connsiteX3" fmla="*/ 65127 w 423333"/>
              <a:gd name="connsiteY3" fmla="*/ 1628204 h 1810565"/>
              <a:gd name="connsiteX4" fmla="*/ 0 w 423333"/>
              <a:gd name="connsiteY4" fmla="*/ 1810564 h 1810565"/>
              <a:gd name="connsiteX5" fmla="*/ 403796 w 423333"/>
              <a:gd name="connsiteY5" fmla="*/ 1810565 h 1810565"/>
              <a:gd name="connsiteX6" fmla="*/ 319128 w 423333"/>
              <a:gd name="connsiteY6" fmla="*/ 1615179 h 1810565"/>
              <a:gd name="connsiteX7" fmla="*/ 267025 w 423333"/>
              <a:gd name="connsiteY7" fmla="*/ 859693 h 1810565"/>
              <a:gd name="connsiteX8" fmla="*/ 364717 w 423333"/>
              <a:gd name="connsiteY8" fmla="*/ 169333 h 1810565"/>
              <a:gd name="connsiteX9" fmla="*/ 423333 w 423333"/>
              <a:gd name="connsiteY9" fmla="*/ 0 h 1810565"/>
              <a:gd name="connsiteX10" fmla="*/ 52102 w 423333"/>
              <a:gd name="connsiteY10" fmla="*/ 0 h 1810565"/>
              <a:gd name="connsiteX0" fmla="*/ 52102 w 423333"/>
              <a:gd name="connsiteY0" fmla="*/ 0 h 1810565"/>
              <a:gd name="connsiteX1" fmla="*/ 91178 w 423333"/>
              <a:gd name="connsiteY1" fmla="*/ 175845 h 1810565"/>
              <a:gd name="connsiteX2" fmla="*/ 149795 w 423333"/>
              <a:gd name="connsiteY2" fmla="*/ 898768 h 1810565"/>
              <a:gd name="connsiteX3" fmla="*/ 65127 w 423333"/>
              <a:gd name="connsiteY3" fmla="*/ 1628204 h 1810565"/>
              <a:gd name="connsiteX4" fmla="*/ 0 w 423333"/>
              <a:gd name="connsiteY4" fmla="*/ 1810564 h 1810565"/>
              <a:gd name="connsiteX5" fmla="*/ 403796 w 423333"/>
              <a:gd name="connsiteY5" fmla="*/ 1810565 h 1810565"/>
              <a:gd name="connsiteX6" fmla="*/ 319128 w 423333"/>
              <a:gd name="connsiteY6" fmla="*/ 1615179 h 1810565"/>
              <a:gd name="connsiteX7" fmla="*/ 299589 w 423333"/>
              <a:gd name="connsiteY7" fmla="*/ 872718 h 1810565"/>
              <a:gd name="connsiteX8" fmla="*/ 364717 w 423333"/>
              <a:gd name="connsiteY8" fmla="*/ 169333 h 1810565"/>
              <a:gd name="connsiteX9" fmla="*/ 423333 w 423333"/>
              <a:gd name="connsiteY9" fmla="*/ 0 h 1810565"/>
              <a:gd name="connsiteX10" fmla="*/ 52102 w 423333"/>
              <a:gd name="connsiteY10" fmla="*/ 0 h 1810565"/>
              <a:gd name="connsiteX0" fmla="*/ 52102 w 423333"/>
              <a:gd name="connsiteY0" fmla="*/ 0 h 1810565"/>
              <a:gd name="connsiteX1" fmla="*/ 91178 w 423333"/>
              <a:gd name="connsiteY1" fmla="*/ 175845 h 1810565"/>
              <a:gd name="connsiteX2" fmla="*/ 149795 w 423333"/>
              <a:gd name="connsiteY2" fmla="*/ 898768 h 1810565"/>
              <a:gd name="connsiteX3" fmla="*/ 65127 w 423333"/>
              <a:gd name="connsiteY3" fmla="*/ 1628204 h 1810565"/>
              <a:gd name="connsiteX4" fmla="*/ 0 w 423333"/>
              <a:gd name="connsiteY4" fmla="*/ 1810564 h 1810565"/>
              <a:gd name="connsiteX5" fmla="*/ 403796 w 423333"/>
              <a:gd name="connsiteY5" fmla="*/ 1810565 h 1810565"/>
              <a:gd name="connsiteX6" fmla="*/ 319128 w 423333"/>
              <a:gd name="connsiteY6" fmla="*/ 1615179 h 1810565"/>
              <a:gd name="connsiteX7" fmla="*/ 273538 w 423333"/>
              <a:gd name="connsiteY7" fmla="*/ 872718 h 1810565"/>
              <a:gd name="connsiteX8" fmla="*/ 364717 w 423333"/>
              <a:gd name="connsiteY8" fmla="*/ 169333 h 1810565"/>
              <a:gd name="connsiteX9" fmla="*/ 423333 w 423333"/>
              <a:gd name="connsiteY9" fmla="*/ 0 h 1810565"/>
              <a:gd name="connsiteX10" fmla="*/ 52102 w 423333"/>
              <a:gd name="connsiteY10" fmla="*/ 0 h 1810565"/>
              <a:gd name="connsiteX0" fmla="*/ 52102 w 423333"/>
              <a:gd name="connsiteY0" fmla="*/ 0 h 1810565"/>
              <a:gd name="connsiteX1" fmla="*/ 91178 w 423333"/>
              <a:gd name="connsiteY1" fmla="*/ 175845 h 1810565"/>
              <a:gd name="connsiteX2" fmla="*/ 149795 w 423333"/>
              <a:gd name="connsiteY2" fmla="*/ 898768 h 1810565"/>
              <a:gd name="connsiteX3" fmla="*/ 65127 w 423333"/>
              <a:gd name="connsiteY3" fmla="*/ 1628204 h 1810565"/>
              <a:gd name="connsiteX4" fmla="*/ 0 w 423333"/>
              <a:gd name="connsiteY4" fmla="*/ 1810564 h 1810565"/>
              <a:gd name="connsiteX5" fmla="*/ 403796 w 423333"/>
              <a:gd name="connsiteY5" fmla="*/ 1810565 h 1810565"/>
              <a:gd name="connsiteX6" fmla="*/ 319128 w 423333"/>
              <a:gd name="connsiteY6" fmla="*/ 1615179 h 1810565"/>
              <a:gd name="connsiteX7" fmla="*/ 273538 w 423333"/>
              <a:gd name="connsiteY7" fmla="*/ 872718 h 1810565"/>
              <a:gd name="connsiteX8" fmla="*/ 351692 w 423333"/>
              <a:gd name="connsiteY8" fmla="*/ 195384 h 1810565"/>
              <a:gd name="connsiteX9" fmla="*/ 423333 w 423333"/>
              <a:gd name="connsiteY9" fmla="*/ 0 h 1810565"/>
              <a:gd name="connsiteX10" fmla="*/ 52102 w 423333"/>
              <a:gd name="connsiteY10" fmla="*/ 0 h 1810565"/>
              <a:gd name="connsiteX0" fmla="*/ 52102 w 403796"/>
              <a:gd name="connsiteY0" fmla="*/ 0 h 1810565"/>
              <a:gd name="connsiteX1" fmla="*/ 91178 w 403796"/>
              <a:gd name="connsiteY1" fmla="*/ 175845 h 1810565"/>
              <a:gd name="connsiteX2" fmla="*/ 149795 w 403796"/>
              <a:gd name="connsiteY2" fmla="*/ 898768 h 1810565"/>
              <a:gd name="connsiteX3" fmla="*/ 65127 w 403796"/>
              <a:gd name="connsiteY3" fmla="*/ 1628204 h 1810565"/>
              <a:gd name="connsiteX4" fmla="*/ 0 w 403796"/>
              <a:gd name="connsiteY4" fmla="*/ 1810564 h 1810565"/>
              <a:gd name="connsiteX5" fmla="*/ 403796 w 403796"/>
              <a:gd name="connsiteY5" fmla="*/ 1810565 h 1810565"/>
              <a:gd name="connsiteX6" fmla="*/ 319128 w 403796"/>
              <a:gd name="connsiteY6" fmla="*/ 1615179 h 1810565"/>
              <a:gd name="connsiteX7" fmla="*/ 273538 w 403796"/>
              <a:gd name="connsiteY7" fmla="*/ 872718 h 1810565"/>
              <a:gd name="connsiteX8" fmla="*/ 351692 w 403796"/>
              <a:gd name="connsiteY8" fmla="*/ 195384 h 1810565"/>
              <a:gd name="connsiteX9" fmla="*/ 390769 w 403796"/>
              <a:gd name="connsiteY9" fmla="*/ 0 h 1810565"/>
              <a:gd name="connsiteX10" fmla="*/ 52102 w 403796"/>
              <a:gd name="connsiteY10" fmla="*/ 0 h 1810565"/>
              <a:gd name="connsiteX0" fmla="*/ 52102 w 390769"/>
              <a:gd name="connsiteY0" fmla="*/ 0 h 1810564"/>
              <a:gd name="connsiteX1" fmla="*/ 91178 w 390769"/>
              <a:gd name="connsiteY1" fmla="*/ 175845 h 1810564"/>
              <a:gd name="connsiteX2" fmla="*/ 149795 w 390769"/>
              <a:gd name="connsiteY2" fmla="*/ 898768 h 1810564"/>
              <a:gd name="connsiteX3" fmla="*/ 65127 w 390769"/>
              <a:gd name="connsiteY3" fmla="*/ 1628204 h 1810564"/>
              <a:gd name="connsiteX4" fmla="*/ 0 w 390769"/>
              <a:gd name="connsiteY4" fmla="*/ 1810564 h 1810564"/>
              <a:gd name="connsiteX5" fmla="*/ 377745 w 390769"/>
              <a:gd name="connsiteY5" fmla="*/ 1804052 h 1810564"/>
              <a:gd name="connsiteX6" fmla="*/ 319128 w 390769"/>
              <a:gd name="connsiteY6" fmla="*/ 1615179 h 1810564"/>
              <a:gd name="connsiteX7" fmla="*/ 273538 w 390769"/>
              <a:gd name="connsiteY7" fmla="*/ 872718 h 1810564"/>
              <a:gd name="connsiteX8" fmla="*/ 351692 w 390769"/>
              <a:gd name="connsiteY8" fmla="*/ 195384 h 1810564"/>
              <a:gd name="connsiteX9" fmla="*/ 390769 w 390769"/>
              <a:gd name="connsiteY9" fmla="*/ 0 h 1810564"/>
              <a:gd name="connsiteX10" fmla="*/ 52102 w 390769"/>
              <a:gd name="connsiteY10" fmla="*/ 0 h 1810564"/>
              <a:gd name="connsiteX0" fmla="*/ 16208 w 354875"/>
              <a:gd name="connsiteY0" fmla="*/ 0 h 1804052"/>
              <a:gd name="connsiteX1" fmla="*/ 55284 w 354875"/>
              <a:gd name="connsiteY1" fmla="*/ 175845 h 1804052"/>
              <a:gd name="connsiteX2" fmla="*/ 113901 w 354875"/>
              <a:gd name="connsiteY2" fmla="*/ 898768 h 1804052"/>
              <a:gd name="connsiteX3" fmla="*/ 29233 w 354875"/>
              <a:gd name="connsiteY3" fmla="*/ 1628204 h 1804052"/>
              <a:gd name="connsiteX4" fmla="*/ 3183 w 354875"/>
              <a:gd name="connsiteY4" fmla="*/ 1797538 h 1804052"/>
              <a:gd name="connsiteX5" fmla="*/ 341851 w 354875"/>
              <a:gd name="connsiteY5" fmla="*/ 1804052 h 1804052"/>
              <a:gd name="connsiteX6" fmla="*/ 283234 w 354875"/>
              <a:gd name="connsiteY6" fmla="*/ 1615179 h 1804052"/>
              <a:gd name="connsiteX7" fmla="*/ 237644 w 354875"/>
              <a:gd name="connsiteY7" fmla="*/ 872718 h 1804052"/>
              <a:gd name="connsiteX8" fmla="*/ 315798 w 354875"/>
              <a:gd name="connsiteY8" fmla="*/ 195384 h 1804052"/>
              <a:gd name="connsiteX9" fmla="*/ 354875 w 354875"/>
              <a:gd name="connsiteY9" fmla="*/ 0 h 1804052"/>
              <a:gd name="connsiteX10" fmla="*/ 16208 w 354875"/>
              <a:gd name="connsiteY10" fmla="*/ 0 h 1804052"/>
              <a:gd name="connsiteX0" fmla="*/ 16208 w 354875"/>
              <a:gd name="connsiteY0" fmla="*/ 0 h 1810564"/>
              <a:gd name="connsiteX1" fmla="*/ 55284 w 354875"/>
              <a:gd name="connsiteY1" fmla="*/ 175845 h 1810564"/>
              <a:gd name="connsiteX2" fmla="*/ 113901 w 354875"/>
              <a:gd name="connsiteY2" fmla="*/ 898768 h 1810564"/>
              <a:gd name="connsiteX3" fmla="*/ 29233 w 354875"/>
              <a:gd name="connsiteY3" fmla="*/ 1628204 h 1810564"/>
              <a:gd name="connsiteX4" fmla="*/ 3183 w 354875"/>
              <a:gd name="connsiteY4" fmla="*/ 1810564 h 1810564"/>
              <a:gd name="connsiteX5" fmla="*/ 341851 w 354875"/>
              <a:gd name="connsiteY5" fmla="*/ 1804052 h 1810564"/>
              <a:gd name="connsiteX6" fmla="*/ 283234 w 354875"/>
              <a:gd name="connsiteY6" fmla="*/ 1615179 h 1810564"/>
              <a:gd name="connsiteX7" fmla="*/ 237644 w 354875"/>
              <a:gd name="connsiteY7" fmla="*/ 872718 h 1810564"/>
              <a:gd name="connsiteX8" fmla="*/ 315798 w 354875"/>
              <a:gd name="connsiteY8" fmla="*/ 195384 h 1810564"/>
              <a:gd name="connsiteX9" fmla="*/ 354875 w 354875"/>
              <a:gd name="connsiteY9" fmla="*/ 0 h 1810564"/>
              <a:gd name="connsiteX10" fmla="*/ 16208 w 354875"/>
              <a:gd name="connsiteY10" fmla="*/ 0 h 1810564"/>
              <a:gd name="connsiteX0" fmla="*/ 26050 w 364717"/>
              <a:gd name="connsiteY0" fmla="*/ 0 h 1810564"/>
              <a:gd name="connsiteX1" fmla="*/ 65126 w 364717"/>
              <a:gd name="connsiteY1" fmla="*/ 175845 h 1810564"/>
              <a:gd name="connsiteX2" fmla="*/ 123743 w 364717"/>
              <a:gd name="connsiteY2" fmla="*/ 898768 h 1810564"/>
              <a:gd name="connsiteX3" fmla="*/ 39075 w 364717"/>
              <a:gd name="connsiteY3" fmla="*/ 1628204 h 1810564"/>
              <a:gd name="connsiteX4" fmla="*/ 0 w 364717"/>
              <a:gd name="connsiteY4" fmla="*/ 1810564 h 1810564"/>
              <a:gd name="connsiteX5" fmla="*/ 351693 w 364717"/>
              <a:gd name="connsiteY5" fmla="*/ 1804052 h 1810564"/>
              <a:gd name="connsiteX6" fmla="*/ 293076 w 364717"/>
              <a:gd name="connsiteY6" fmla="*/ 1615179 h 1810564"/>
              <a:gd name="connsiteX7" fmla="*/ 247486 w 364717"/>
              <a:gd name="connsiteY7" fmla="*/ 872718 h 1810564"/>
              <a:gd name="connsiteX8" fmla="*/ 325640 w 364717"/>
              <a:gd name="connsiteY8" fmla="*/ 195384 h 1810564"/>
              <a:gd name="connsiteX9" fmla="*/ 364717 w 364717"/>
              <a:gd name="connsiteY9" fmla="*/ 0 h 1810564"/>
              <a:gd name="connsiteX10" fmla="*/ 26050 w 364717"/>
              <a:gd name="connsiteY10" fmla="*/ 0 h 1810564"/>
              <a:gd name="connsiteX0" fmla="*/ 26050 w 364717"/>
              <a:gd name="connsiteY0" fmla="*/ 0 h 1810564"/>
              <a:gd name="connsiteX1" fmla="*/ 65126 w 364717"/>
              <a:gd name="connsiteY1" fmla="*/ 175845 h 1810564"/>
              <a:gd name="connsiteX2" fmla="*/ 123743 w 364717"/>
              <a:gd name="connsiteY2" fmla="*/ 898768 h 1810564"/>
              <a:gd name="connsiteX3" fmla="*/ 39075 w 364717"/>
              <a:gd name="connsiteY3" fmla="*/ 1628204 h 1810564"/>
              <a:gd name="connsiteX4" fmla="*/ 0 w 364717"/>
              <a:gd name="connsiteY4" fmla="*/ 1810564 h 1810564"/>
              <a:gd name="connsiteX5" fmla="*/ 351693 w 364717"/>
              <a:gd name="connsiteY5" fmla="*/ 1804052 h 1810564"/>
              <a:gd name="connsiteX6" fmla="*/ 293076 w 364717"/>
              <a:gd name="connsiteY6" fmla="*/ 1615179 h 1810564"/>
              <a:gd name="connsiteX7" fmla="*/ 247486 w 364717"/>
              <a:gd name="connsiteY7" fmla="*/ 872718 h 1810564"/>
              <a:gd name="connsiteX8" fmla="*/ 325640 w 364717"/>
              <a:gd name="connsiteY8" fmla="*/ 195384 h 1810564"/>
              <a:gd name="connsiteX9" fmla="*/ 364717 w 364717"/>
              <a:gd name="connsiteY9" fmla="*/ 0 h 1810564"/>
              <a:gd name="connsiteX10" fmla="*/ 26050 w 364717"/>
              <a:gd name="connsiteY10" fmla="*/ 0 h 1810564"/>
              <a:gd name="connsiteX0" fmla="*/ 26050 w 364717"/>
              <a:gd name="connsiteY0" fmla="*/ 0 h 1817077"/>
              <a:gd name="connsiteX1" fmla="*/ 65126 w 364717"/>
              <a:gd name="connsiteY1" fmla="*/ 175845 h 1817077"/>
              <a:gd name="connsiteX2" fmla="*/ 123743 w 364717"/>
              <a:gd name="connsiteY2" fmla="*/ 898768 h 1817077"/>
              <a:gd name="connsiteX3" fmla="*/ 39075 w 364717"/>
              <a:gd name="connsiteY3" fmla="*/ 1628204 h 1817077"/>
              <a:gd name="connsiteX4" fmla="*/ 0 w 364717"/>
              <a:gd name="connsiteY4" fmla="*/ 1810564 h 1817077"/>
              <a:gd name="connsiteX5" fmla="*/ 351693 w 364717"/>
              <a:gd name="connsiteY5" fmla="*/ 1817077 h 1817077"/>
              <a:gd name="connsiteX6" fmla="*/ 293076 w 364717"/>
              <a:gd name="connsiteY6" fmla="*/ 1615179 h 1817077"/>
              <a:gd name="connsiteX7" fmla="*/ 247486 w 364717"/>
              <a:gd name="connsiteY7" fmla="*/ 872718 h 1817077"/>
              <a:gd name="connsiteX8" fmla="*/ 325640 w 364717"/>
              <a:gd name="connsiteY8" fmla="*/ 195384 h 1817077"/>
              <a:gd name="connsiteX9" fmla="*/ 364717 w 364717"/>
              <a:gd name="connsiteY9" fmla="*/ 0 h 1817077"/>
              <a:gd name="connsiteX10" fmla="*/ 26050 w 364717"/>
              <a:gd name="connsiteY10" fmla="*/ 0 h 1817077"/>
              <a:gd name="connsiteX0" fmla="*/ 32563 w 371230"/>
              <a:gd name="connsiteY0" fmla="*/ 0 h 1823589"/>
              <a:gd name="connsiteX1" fmla="*/ 71639 w 371230"/>
              <a:gd name="connsiteY1" fmla="*/ 175845 h 1823589"/>
              <a:gd name="connsiteX2" fmla="*/ 130256 w 371230"/>
              <a:gd name="connsiteY2" fmla="*/ 898768 h 1823589"/>
              <a:gd name="connsiteX3" fmla="*/ 45588 w 371230"/>
              <a:gd name="connsiteY3" fmla="*/ 1628204 h 1823589"/>
              <a:gd name="connsiteX4" fmla="*/ 0 w 371230"/>
              <a:gd name="connsiteY4" fmla="*/ 1823589 h 1823589"/>
              <a:gd name="connsiteX5" fmla="*/ 358206 w 371230"/>
              <a:gd name="connsiteY5" fmla="*/ 1817077 h 1823589"/>
              <a:gd name="connsiteX6" fmla="*/ 299589 w 371230"/>
              <a:gd name="connsiteY6" fmla="*/ 1615179 h 1823589"/>
              <a:gd name="connsiteX7" fmla="*/ 253999 w 371230"/>
              <a:gd name="connsiteY7" fmla="*/ 872718 h 1823589"/>
              <a:gd name="connsiteX8" fmla="*/ 332153 w 371230"/>
              <a:gd name="connsiteY8" fmla="*/ 195384 h 1823589"/>
              <a:gd name="connsiteX9" fmla="*/ 371230 w 371230"/>
              <a:gd name="connsiteY9" fmla="*/ 0 h 1823589"/>
              <a:gd name="connsiteX10" fmla="*/ 32563 w 371230"/>
              <a:gd name="connsiteY10" fmla="*/ 0 h 1823589"/>
              <a:gd name="connsiteX0" fmla="*/ 32563 w 371230"/>
              <a:gd name="connsiteY0" fmla="*/ 0 h 1831347"/>
              <a:gd name="connsiteX1" fmla="*/ 71639 w 371230"/>
              <a:gd name="connsiteY1" fmla="*/ 175845 h 1831347"/>
              <a:gd name="connsiteX2" fmla="*/ 130256 w 371230"/>
              <a:gd name="connsiteY2" fmla="*/ 898768 h 1831347"/>
              <a:gd name="connsiteX3" fmla="*/ 45588 w 371230"/>
              <a:gd name="connsiteY3" fmla="*/ 1628204 h 1831347"/>
              <a:gd name="connsiteX4" fmla="*/ 0 w 371230"/>
              <a:gd name="connsiteY4" fmla="*/ 1823589 h 1831347"/>
              <a:gd name="connsiteX5" fmla="*/ 354639 w 371230"/>
              <a:gd name="connsiteY5" fmla="*/ 1831347 h 1831347"/>
              <a:gd name="connsiteX6" fmla="*/ 299589 w 371230"/>
              <a:gd name="connsiteY6" fmla="*/ 1615179 h 1831347"/>
              <a:gd name="connsiteX7" fmla="*/ 253999 w 371230"/>
              <a:gd name="connsiteY7" fmla="*/ 872718 h 1831347"/>
              <a:gd name="connsiteX8" fmla="*/ 332153 w 371230"/>
              <a:gd name="connsiteY8" fmla="*/ 195384 h 1831347"/>
              <a:gd name="connsiteX9" fmla="*/ 371230 w 371230"/>
              <a:gd name="connsiteY9" fmla="*/ 0 h 1831347"/>
              <a:gd name="connsiteX10" fmla="*/ 32563 w 371230"/>
              <a:gd name="connsiteY10" fmla="*/ 0 h 1831347"/>
              <a:gd name="connsiteX0" fmla="*/ 32563 w 371230"/>
              <a:gd name="connsiteY0" fmla="*/ 0 h 1827779"/>
              <a:gd name="connsiteX1" fmla="*/ 71639 w 371230"/>
              <a:gd name="connsiteY1" fmla="*/ 175845 h 1827779"/>
              <a:gd name="connsiteX2" fmla="*/ 130256 w 371230"/>
              <a:gd name="connsiteY2" fmla="*/ 898768 h 1827779"/>
              <a:gd name="connsiteX3" fmla="*/ 45588 w 371230"/>
              <a:gd name="connsiteY3" fmla="*/ 1628204 h 1827779"/>
              <a:gd name="connsiteX4" fmla="*/ 0 w 371230"/>
              <a:gd name="connsiteY4" fmla="*/ 1823589 h 1827779"/>
              <a:gd name="connsiteX5" fmla="*/ 351072 w 371230"/>
              <a:gd name="connsiteY5" fmla="*/ 1827779 h 1827779"/>
              <a:gd name="connsiteX6" fmla="*/ 299589 w 371230"/>
              <a:gd name="connsiteY6" fmla="*/ 1615179 h 1827779"/>
              <a:gd name="connsiteX7" fmla="*/ 253999 w 371230"/>
              <a:gd name="connsiteY7" fmla="*/ 872718 h 1827779"/>
              <a:gd name="connsiteX8" fmla="*/ 332153 w 371230"/>
              <a:gd name="connsiteY8" fmla="*/ 195384 h 1827779"/>
              <a:gd name="connsiteX9" fmla="*/ 371230 w 371230"/>
              <a:gd name="connsiteY9" fmla="*/ 0 h 1827779"/>
              <a:gd name="connsiteX10" fmla="*/ 32563 w 371230"/>
              <a:gd name="connsiteY10" fmla="*/ 0 h 1827779"/>
              <a:gd name="connsiteX0" fmla="*/ 32563 w 371230"/>
              <a:gd name="connsiteY0" fmla="*/ 0 h 1824212"/>
              <a:gd name="connsiteX1" fmla="*/ 71639 w 371230"/>
              <a:gd name="connsiteY1" fmla="*/ 175845 h 1824212"/>
              <a:gd name="connsiteX2" fmla="*/ 130256 w 371230"/>
              <a:gd name="connsiteY2" fmla="*/ 898768 h 1824212"/>
              <a:gd name="connsiteX3" fmla="*/ 45588 w 371230"/>
              <a:gd name="connsiteY3" fmla="*/ 1628204 h 1824212"/>
              <a:gd name="connsiteX4" fmla="*/ 0 w 371230"/>
              <a:gd name="connsiteY4" fmla="*/ 1823589 h 1824212"/>
              <a:gd name="connsiteX5" fmla="*/ 351072 w 371230"/>
              <a:gd name="connsiteY5" fmla="*/ 1824212 h 1824212"/>
              <a:gd name="connsiteX6" fmla="*/ 299589 w 371230"/>
              <a:gd name="connsiteY6" fmla="*/ 1615179 h 1824212"/>
              <a:gd name="connsiteX7" fmla="*/ 253999 w 371230"/>
              <a:gd name="connsiteY7" fmla="*/ 872718 h 1824212"/>
              <a:gd name="connsiteX8" fmla="*/ 332153 w 371230"/>
              <a:gd name="connsiteY8" fmla="*/ 195384 h 1824212"/>
              <a:gd name="connsiteX9" fmla="*/ 371230 w 371230"/>
              <a:gd name="connsiteY9" fmla="*/ 0 h 1824212"/>
              <a:gd name="connsiteX10" fmla="*/ 32563 w 371230"/>
              <a:gd name="connsiteY10" fmla="*/ 0 h 1824212"/>
              <a:gd name="connsiteX0" fmla="*/ 46833 w 385500"/>
              <a:gd name="connsiteY0" fmla="*/ 0 h 1824212"/>
              <a:gd name="connsiteX1" fmla="*/ 85909 w 385500"/>
              <a:gd name="connsiteY1" fmla="*/ 175845 h 1824212"/>
              <a:gd name="connsiteX2" fmla="*/ 144526 w 385500"/>
              <a:gd name="connsiteY2" fmla="*/ 898768 h 1824212"/>
              <a:gd name="connsiteX3" fmla="*/ 59858 w 385500"/>
              <a:gd name="connsiteY3" fmla="*/ 1628204 h 1824212"/>
              <a:gd name="connsiteX4" fmla="*/ 0 w 385500"/>
              <a:gd name="connsiteY4" fmla="*/ 1823589 h 1824212"/>
              <a:gd name="connsiteX5" fmla="*/ 365342 w 385500"/>
              <a:gd name="connsiteY5" fmla="*/ 1824212 h 1824212"/>
              <a:gd name="connsiteX6" fmla="*/ 313859 w 385500"/>
              <a:gd name="connsiteY6" fmla="*/ 1615179 h 1824212"/>
              <a:gd name="connsiteX7" fmla="*/ 268269 w 385500"/>
              <a:gd name="connsiteY7" fmla="*/ 872718 h 1824212"/>
              <a:gd name="connsiteX8" fmla="*/ 346423 w 385500"/>
              <a:gd name="connsiteY8" fmla="*/ 195384 h 1824212"/>
              <a:gd name="connsiteX9" fmla="*/ 385500 w 385500"/>
              <a:gd name="connsiteY9" fmla="*/ 0 h 1824212"/>
              <a:gd name="connsiteX10" fmla="*/ 46833 w 385500"/>
              <a:gd name="connsiteY10" fmla="*/ 0 h 1824212"/>
              <a:gd name="connsiteX0" fmla="*/ 46833 w 385500"/>
              <a:gd name="connsiteY0" fmla="*/ 0 h 1824212"/>
              <a:gd name="connsiteX1" fmla="*/ 85909 w 385500"/>
              <a:gd name="connsiteY1" fmla="*/ 175845 h 1824212"/>
              <a:gd name="connsiteX2" fmla="*/ 144526 w 385500"/>
              <a:gd name="connsiteY2" fmla="*/ 898768 h 1824212"/>
              <a:gd name="connsiteX3" fmla="*/ 59858 w 385500"/>
              <a:gd name="connsiteY3" fmla="*/ 1628204 h 1824212"/>
              <a:gd name="connsiteX4" fmla="*/ 0 w 385500"/>
              <a:gd name="connsiteY4" fmla="*/ 1823589 h 1824212"/>
              <a:gd name="connsiteX5" fmla="*/ 365342 w 385500"/>
              <a:gd name="connsiteY5" fmla="*/ 1824212 h 1824212"/>
              <a:gd name="connsiteX6" fmla="*/ 313859 w 385500"/>
              <a:gd name="connsiteY6" fmla="*/ 1615179 h 1824212"/>
              <a:gd name="connsiteX7" fmla="*/ 264702 w 385500"/>
              <a:gd name="connsiteY7" fmla="*/ 901257 h 1824212"/>
              <a:gd name="connsiteX8" fmla="*/ 346423 w 385500"/>
              <a:gd name="connsiteY8" fmla="*/ 195384 h 1824212"/>
              <a:gd name="connsiteX9" fmla="*/ 385500 w 385500"/>
              <a:gd name="connsiteY9" fmla="*/ 0 h 1824212"/>
              <a:gd name="connsiteX10" fmla="*/ 46833 w 385500"/>
              <a:gd name="connsiteY10" fmla="*/ 0 h 1824212"/>
              <a:gd name="connsiteX0" fmla="*/ 46833 w 385500"/>
              <a:gd name="connsiteY0" fmla="*/ 0 h 1824212"/>
              <a:gd name="connsiteX1" fmla="*/ 85909 w 385500"/>
              <a:gd name="connsiteY1" fmla="*/ 175845 h 1824212"/>
              <a:gd name="connsiteX2" fmla="*/ 144526 w 385500"/>
              <a:gd name="connsiteY2" fmla="*/ 898768 h 1824212"/>
              <a:gd name="connsiteX3" fmla="*/ 59858 w 385500"/>
              <a:gd name="connsiteY3" fmla="*/ 1628204 h 1824212"/>
              <a:gd name="connsiteX4" fmla="*/ 0 w 385500"/>
              <a:gd name="connsiteY4" fmla="*/ 1823589 h 1824212"/>
              <a:gd name="connsiteX5" fmla="*/ 365342 w 385500"/>
              <a:gd name="connsiteY5" fmla="*/ 1824212 h 1824212"/>
              <a:gd name="connsiteX6" fmla="*/ 313859 w 385500"/>
              <a:gd name="connsiteY6" fmla="*/ 1615179 h 1824212"/>
              <a:gd name="connsiteX7" fmla="*/ 264702 w 385500"/>
              <a:gd name="connsiteY7" fmla="*/ 901257 h 1824212"/>
              <a:gd name="connsiteX8" fmla="*/ 346423 w 385500"/>
              <a:gd name="connsiteY8" fmla="*/ 195384 h 1824212"/>
              <a:gd name="connsiteX9" fmla="*/ 385500 w 385500"/>
              <a:gd name="connsiteY9" fmla="*/ 0 h 1824212"/>
              <a:gd name="connsiteX10" fmla="*/ 46833 w 385500"/>
              <a:gd name="connsiteY10" fmla="*/ 0 h 1824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85500" h="1824212">
                <a:moveTo>
                  <a:pt x="46833" y="0"/>
                </a:moveTo>
                <a:lnTo>
                  <a:pt x="85909" y="175845"/>
                </a:lnTo>
                <a:cubicBezTo>
                  <a:pt x="129328" y="429845"/>
                  <a:pt x="153209" y="631742"/>
                  <a:pt x="144526" y="898768"/>
                </a:cubicBezTo>
                <a:cubicBezTo>
                  <a:pt x="144526" y="1074613"/>
                  <a:pt x="92422" y="1458871"/>
                  <a:pt x="59858" y="1628204"/>
                </a:cubicBezTo>
                <a:cubicBezTo>
                  <a:pt x="-928" y="1799709"/>
                  <a:pt x="21709" y="1762802"/>
                  <a:pt x="0" y="1823589"/>
                </a:cubicBezTo>
                <a:lnTo>
                  <a:pt x="365342" y="1824212"/>
                </a:lnTo>
                <a:lnTo>
                  <a:pt x="313859" y="1615179"/>
                </a:lnTo>
                <a:cubicBezTo>
                  <a:pt x="283465" y="1365521"/>
                  <a:pt x="256018" y="1137889"/>
                  <a:pt x="264702" y="901257"/>
                </a:cubicBezTo>
                <a:cubicBezTo>
                  <a:pt x="260360" y="649428"/>
                  <a:pt x="298663" y="453726"/>
                  <a:pt x="346423" y="195384"/>
                </a:cubicBezTo>
                <a:cubicBezTo>
                  <a:pt x="373554" y="67298"/>
                  <a:pt x="352936" y="141111"/>
                  <a:pt x="385500" y="0"/>
                </a:cubicBezTo>
                <a:lnTo>
                  <a:pt x="46833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rgbClr val="A6A6A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28600" y="3175408"/>
            <a:ext cx="1740186" cy="369332"/>
          </a:xfrm>
          <a:prstGeom prst="rect">
            <a:avLst/>
          </a:prstGeom>
          <a:noFill/>
          <a:scene3d>
            <a:camera prst="perspectiveFront" fov="2700000">
              <a:rot lat="1124834" lon="829632" rev="21054000"/>
            </a:camera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n w="12700">
                  <a:solidFill>
                    <a:prstClr val="black">
                      <a:lumMod val="65000"/>
                      <a:lumOff val="35000"/>
                    </a:prstClr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cs typeface="Arial" charset="0"/>
              </a:rPr>
              <a:t>Deflector</a:t>
            </a:r>
            <a:endParaRPr lang="en-US" b="1" dirty="0">
              <a:ln w="12700">
                <a:solidFill>
                  <a:prstClr val="black">
                    <a:lumMod val="65000"/>
                    <a:lumOff val="35000"/>
                  </a:prstClr>
                </a:solidFill>
                <a:prstDash val="solid"/>
              </a:ln>
              <a:solidFill>
                <a:prstClr val="black">
                  <a:lumMod val="85000"/>
                  <a:lumOff val="15000"/>
                </a:prst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4" name="Oval 23"/>
          <p:cNvSpPr/>
          <p:nvPr/>
        </p:nvSpPr>
        <p:spPr>
          <a:xfrm rot="1279369">
            <a:off x="2323035" y="2880119"/>
            <a:ext cx="232552" cy="318129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282941" y="3985186"/>
            <a:ext cx="1765059" cy="400110"/>
          </a:xfrm>
          <a:prstGeom prst="rect">
            <a:avLst/>
          </a:prstGeom>
          <a:noFill/>
          <a:scene3d>
            <a:camera prst="perspectiveFront" fov="2700000">
              <a:rot lat="1124834" lon="829632" rev="21114000"/>
            </a:camera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n w="12700">
                  <a:solidFill>
                    <a:prstClr val="black">
                      <a:lumMod val="65000"/>
                      <a:lumOff val="35000"/>
                    </a:prstClr>
                  </a:solidFill>
                  <a:prstDash val="solid"/>
                </a:ln>
                <a:solidFill>
                  <a:srgbClr val="8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cs typeface="Arial" charset="0"/>
              </a:rPr>
              <a:t>Electrons </a:t>
            </a:r>
            <a:r>
              <a:rPr lang="en-US" sz="2000" b="1" dirty="0" smtClean="0">
                <a:ln w="12700">
                  <a:solidFill>
                    <a:prstClr val="black">
                      <a:lumMod val="65000"/>
                      <a:lumOff val="35000"/>
                    </a:prstClr>
                  </a:solidFill>
                  <a:prstDash val="solid"/>
                </a:ln>
                <a:solidFill>
                  <a:srgbClr val="8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sz="2000" b="1" dirty="0">
              <a:ln w="12700">
                <a:solidFill>
                  <a:prstClr val="black">
                    <a:lumMod val="65000"/>
                    <a:lumOff val="35000"/>
                  </a:prstClr>
                </a:solidFill>
                <a:prstDash val="solid"/>
              </a:ln>
              <a:solidFill>
                <a:srgbClr val="8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457200" y="2946808"/>
            <a:ext cx="3124200" cy="3095777"/>
            <a:chOff x="539492" y="1155725"/>
            <a:chExt cx="3407238" cy="3670485"/>
          </a:xfrm>
        </p:grpSpPr>
        <p:cxnSp>
          <p:nvCxnSpPr>
            <p:cNvPr id="27" name="Straight Connector 26"/>
            <p:cNvCxnSpPr/>
            <p:nvPr/>
          </p:nvCxnSpPr>
          <p:spPr>
            <a:xfrm flipH="1" flipV="1">
              <a:off x="2068087" y="4684216"/>
              <a:ext cx="550082" cy="141994"/>
            </a:xfrm>
            <a:prstGeom prst="line">
              <a:avLst/>
            </a:prstGeom>
            <a:ln w="12700" cmpd="sng">
              <a:solidFill>
                <a:srgbClr val="800000">
                  <a:alpha val="63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 flipV="1">
              <a:off x="1764606" y="2822623"/>
              <a:ext cx="303481" cy="1861593"/>
            </a:xfrm>
            <a:prstGeom prst="line">
              <a:avLst/>
            </a:prstGeom>
            <a:ln w="12700" cmpd="sng">
              <a:solidFill>
                <a:srgbClr val="800000">
                  <a:alpha val="63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3373601" y="1162238"/>
              <a:ext cx="573129" cy="123742"/>
            </a:xfrm>
            <a:prstGeom prst="line">
              <a:avLst/>
            </a:prstGeom>
            <a:ln w="12700" cmpd="sng">
              <a:solidFill>
                <a:srgbClr val="800000">
                  <a:alpha val="63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1999397" y="1155725"/>
              <a:ext cx="1374204" cy="905281"/>
            </a:xfrm>
            <a:prstGeom prst="line">
              <a:avLst/>
            </a:prstGeom>
            <a:ln w="12700" cmpd="sng">
              <a:solidFill>
                <a:srgbClr val="800000">
                  <a:alpha val="63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1117035" y="2236860"/>
              <a:ext cx="647570" cy="585760"/>
            </a:xfrm>
            <a:prstGeom prst="line">
              <a:avLst/>
            </a:prstGeom>
            <a:ln w="12700" cmpd="sng">
              <a:solidFill>
                <a:srgbClr val="800000">
                  <a:alpha val="63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1107148" y="2061006"/>
              <a:ext cx="892248" cy="175854"/>
            </a:xfrm>
            <a:prstGeom prst="line">
              <a:avLst/>
            </a:prstGeom>
            <a:ln w="12700" cmpd="sng">
              <a:solidFill>
                <a:srgbClr val="800000">
                  <a:alpha val="63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 flipV="1">
              <a:off x="539492" y="2109791"/>
              <a:ext cx="573129" cy="123742"/>
            </a:xfrm>
            <a:prstGeom prst="line">
              <a:avLst/>
            </a:prstGeom>
            <a:ln w="12700" cmpd="sng">
              <a:solidFill>
                <a:srgbClr val="800000">
                  <a:alpha val="63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2011_01_27 Movie.mo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532850" y="2261008"/>
            <a:ext cx="2574364" cy="1641157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7162800" y="3980598"/>
            <a:ext cx="10791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100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Multiple scans</a:t>
            </a:r>
            <a:endParaRPr lang="en-US" sz="1100" i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275103" y="6063516"/>
            <a:ext cx="3775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take the derivative to get the profile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-2275" y="6248182"/>
            <a:ext cx="1919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</a:t>
            </a:r>
            <a:r>
              <a:rPr lang="en-US" sz="1400" dirty="0" smtClean="0"/>
              <a:t>W. Blokland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3848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0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306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306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306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500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5" dur="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video>
              <p:cMediaNode vol="80000">
                <p:cTn id="26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27" repeatCount="indefinite" fill="hold" display="0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23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00401" y="1125388"/>
            <a:ext cx="8561537" cy="57485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Electron Beam </a:t>
            </a:r>
            <a:r>
              <a:rPr lang="en-GB" dirty="0" smtClean="0"/>
              <a:t>Scanner – the challenges </a:t>
            </a:r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64"/>
          <a:stretch/>
        </p:blipFill>
        <p:spPr bwMode="auto">
          <a:xfrm>
            <a:off x="433615" y="1692321"/>
            <a:ext cx="8275963" cy="4776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24683" y="20472"/>
            <a:ext cx="8505669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solidFill>
                  <a:prstClr val="black"/>
                </a:solidFill>
              </a:rPr>
              <a:t>Non-Invasive Beam Size Measurement</a:t>
            </a:r>
            <a:endParaRPr lang="en-GB" sz="35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257595"/>
            <a:ext cx="1919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</a:t>
            </a:r>
            <a:r>
              <a:rPr lang="en-US" sz="1400" dirty="0" smtClean="0"/>
              <a:t>W. Blokland</a:t>
            </a:r>
            <a:endParaRPr lang="en-US" sz="1400" dirty="0"/>
          </a:p>
        </p:txBody>
      </p:sp>
      <p:sp>
        <p:nvSpPr>
          <p:cNvPr id="10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1484143" y="6521450"/>
            <a:ext cx="5711482" cy="365125"/>
          </a:xfrm>
        </p:spPr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</p:spTree>
    <p:extLst>
      <p:ext uri="{BB962C8B-B14F-4D97-AF65-F5344CB8AC3E}">
        <p14:creationId xmlns:p14="http://schemas.microsoft.com/office/powerpoint/2010/main" val="30673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536" y="0"/>
            <a:ext cx="8505669" cy="914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Challenges for Beam Instrumentation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24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49159" y="2751438"/>
            <a:ext cx="8814216" cy="37617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  Dealing </a:t>
            </a:r>
            <a:r>
              <a:rPr lang="en-US" dirty="0"/>
              <a:t>with high beam </a:t>
            </a:r>
            <a:r>
              <a:rPr lang="en-US" dirty="0" smtClean="0"/>
              <a:t>powers</a:t>
            </a:r>
          </a:p>
          <a:p>
            <a:pPr lvl="1" algn="ctr">
              <a:buNone/>
            </a:pPr>
            <a:r>
              <a:rPr lang="en-US" dirty="0" smtClean="0"/>
              <a:t>Robust and Reliable Machine Protection Systems</a:t>
            </a:r>
          </a:p>
          <a:p>
            <a:pPr algn="ctr">
              <a:buNone/>
            </a:pPr>
            <a:endParaRPr lang="en-US" dirty="0" smtClean="0"/>
          </a:p>
          <a:p>
            <a:pPr lvl="1"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 Loss Monitors – New Materials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25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76414" y="1028433"/>
            <a:ext cx="4537254" cy="219128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Diamond Detectors</a:t>
            </a:r>
          </a:p>
          <a:p>
            <a:pPr lvl="1"/>
            <a:r>
              <a:rPr lang="en-US" dirty="0" smtClean="0"/>
              <a:t>Fast &amp; sensitive</a:t>
            </a:r>
          </a:p>
          <a:p>
            <a:pPr lvl="1"/>
            <a:r>
              <a:rPr lang="en-US" dirty="0" smtClean="0"/>
              <a:t>Used in LHC to distinguish bunch by bunch losses</a:t>
            </a:r>
          </a:p>
          <a:p>
            <a:pPr lvl="1"/>
            <a:r>
              <a:rPr lang="en-US" dirty="0" smtClean="0"/>
              <a:t>Investigations now ongoing to see if they can work in cryogenic conditions</a:t>
            </a:r>
            <a:endParaRPr lang="en-US" dirty="0"/>
          </a:p>
        </p:txBody>
      </p:sp>
      <p:pic>
        <p:nvPicPr>
          <p:cNvPr id="5" name="Picture 8" descr="Bildschirmfoto 2011-06-09 um 05.18.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51"/>
          <a:stretch>
            <a:fillRect/>
          </a:stretch>
        </p:blipFill>
        <p:spPr>
          <a:xfrm>
            <a:off x="231820" y="3229758"/>
            <a:ext cx="3855457" cy="311785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2184"/>
          <a:stretch>
            <a:fillRect/>
          </a:stretch>
        </p:blipFill>
        <p:spPr bwMode="auto">
          <a:xfrm>
            <a:off x="4803820" y="1012923"/>
            <a:ext cx="4340180" cy="3198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5938" y="4112791"/>
            <a:ext cx="4739425" cy="2263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75164" y="6207620"/>
            <a:ext cx="20687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E. Griesmayer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Cryogenic Beam Loss Monitors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Instrumentation Challenges- Dr. Rhodri Jones (CERN)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545910" y="1187356"/>
            <a:ext cx="8379726" cy="5281684"/>
          </a:xfrm>
        </p:spPr>
        <p:txBody>
          <a:bodyPr>
            <a:normAutofit fontScale="92500" lnSpcReduction="10000"/>
          </a:bodyPr>
          <a:lstStyle/>
          <a:p>
            <a:r>
              <a:rPr lang="en-GB" b="0" dirty="0" smtClean="0"/>
              <a:t>Silicon</a:t>
            </a:r>
          </a:p>
          <a:p>
            <a:pPr lvl="1"/>
            <a:r>
              <a:rPr lang="en-GB" b="0" dirty="0" smtClean="0"/>
              <a:t>Successfully </a:t>
            </a:r>
            <a:r>
              <a:rPr lang="en-GB" b="0" dirty="0"/>
              <a:t>used at 1 K at CERN in </a:t>
            </a:r>
            <a:r>
              <a:rPr lang="en-GB" b="0" dirty="0" smtClean="0"/>
              <a:t>1976</a:t>
            </a:r>
            <a:endParaRPr lang="en-GB" b="0" dirty="0"/>
          </a:p>
          <a:p>
            <a:r>
              <a:rPr lang="en-GB" b="0" dirty="0" smtClean="0"/>
              <a:t>Diamond</a:t>
            </a:r>
            <a:endParaRPr lang="en-GB" b="0" dirty="0"/>
          </a:p>
          <a:p>
            <a:pPr lvl="1"/>
            <a:r>
              <a:rPr lang="en-GB" b="0" dirty="0" smtClean="0"/>
              <a:t>Successfully </a:t>
            </a:r>
            <a:r>
              <a:rPr lang="en-GB" b="0" dirty="0"/>
              <a:t>in use as LHC BLM at </a:t>
            </a:r>
            <a:r>
              <a:rPr lang="en-GB" b="0" dirty="0" smtClean="0"/>
              <a:t>room temperature</a:t>
            </a:r>
            <a:endParaRPr lang="en-GB" b="0" dirty="0"/>
          </a:p>
          <a:p>
            <a:pPr lvl="1"/>
            <a:r>
              <a:rPr lang="en-GB" b="0" dirty="0" smtClean="0"/>
              <a:t>Better resistance to radiation than </a:t>
            </a:r>
            <a:r>
              <a:rPr lang="en-GB" b="0" dirty="0"/>
              <a:t>Si at room temperature</a:t>
            </a:r>
          </a:p>
          <a:p>
            <a:pPr lvl="1"/>
            <a:r>
              <a:rPr lang="en-GB" b="0" dirty="0" smtClean="0"/>
              <a:t>Less </a:t>
            </a:r>
            <a:r>
              <a:rPr lang="en-GB" b="0" dirty="0"/>
              <a:t>leakage current than Si at </a:t>
            </a:r>
            <a:r>
              <a:rPr lang="en-GB" b="0" dirty="0" smtClean="0"/>
              <a:t>room temperature</a:t>
            </a:r>
            <a:endParaRPr lang="en-GB" dirty="0"/>
          </a:p>
          <a:p>
            <a:pPr lvl="1"/>
            <a:r>
              <a:rPr lang="en-GB" b="0" dirty="0" smtClean="0"/>
              <a:t>Does </a:t>
            </a:r>
            <a:r>
              <a:rPr lang="en-GB" b="0" dirty="0"/>
              <a:t>it work in liquid helium?</a:t>
            </a:r>
          </a:p>
          <a:p>
            <a:r>
              <a:rPr lang="en-GB" b="0" dirty="0" smtClean="0"/>
              <a:t>Liquid </a:t>
            </a:r>
            <a:r>
              <a:rPr lang="en-GB" b="0" dirty="0"/>
              <a:t>helium ionisation chamber</a:t>
            </a:r>
          </a:p>
          <a:p>
            <a:pPr lvl="1"/>
            <a:r>
              <a:rPr lang="en-GB" dirty="0" smtClean="0"/>
              <a:t>Advantage :</a:t>
            </a:r>
            <a:r>
              <a:rPr lang="en-GB" b="0" dirty="0" smtClean="0"/>
              <a:t> </a:t>
            </a:r>
            <a:r>
              <a:rPr lang="en-GB" dirty="0" smtClean="0"/>
              <a:t>n</a:t>
            </a:r>
            <a:r>
              <a:rPr lang="en-GB" b="0" dirty="0" smtClean="0"/>
              <a:t>o </a:t>
            </a:r>
            <a:r>
              <a:rPr lang="en-GB" b="0" dirty="0"/>
              <a:t>radiation hardness </a:t>
            </a:r>
            <a:r>
              <a:rPr lang="en-GB" b="0" dirty="0" smtClean="0"/>
              <a:t>issue</a:t>
            </a:r>
          </a:p>
          <a:p>
            <a:pPr lvl="1"/>
            <a:r>
              <a:rPr lang="en-GB" dirty="0" smtClean="0"/>
              <a:t>Disadvantage : </a:t>
            </a:r>
            <a:r>
              <a:rPr lang="en-GB" dirty="0"/>
              <a:t>s</a:t>
            </a:r>
            <a:r>
              <a:rPr lang="en-GB" b="0" dirty="0" smtClean="0"/>
              <a:t>low </a:t>
            </a:r>
            <a:r>
              <a:rPr lang="en-GB" b="0" dirty="0"/>
              <a:t>(charge mobility of 0.02 cm2/V/s)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34022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Cryogenic Beam Loss Monitors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27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 Instrumentation Challenges- Dr. Rhodri Jones (CERN)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29512" y="982653"/>
            <a:ext cx="8905306" cy="1203407"/>
          </a:xfrm>
        </p:spPr>
        <p:txBody>
          <a:bodyPr>
            <a:normAutofit lnSpcReduction="10000"/>
          </a:bodyPr>
          <a:lstStyle/>
          <a:p>
            <a:r>
              <a:rPr lang="en-GB" dirty="0"/>
              <a:t>Diamond results</a:t>
            </a:r>
          </a:p>
          <a:p>
            <a:pPr lvl="1"/>
            <a:r>
              <a:rPr lang="en-GB" dirty="0"/>
              <a:t>Single particle (response averaged </a:t>
            </a:r>
            <a:r>
              <a:rPr lang="en-GB" dirty="0" smtClean="0"/>
              <a:t>from ~5000 </a:t>
            </a:r>
            <a:r>
              <a:rPr lang="en-GB" dirty="0"/>
              <a:t>pulses)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291" y="2186060"/>
            <a:ext cx="7451678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84691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536" y="0"/>
            <a:ext cx="8505669" cy="914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Challenges for Beam Instrumentation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28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49159" y="2751438"/>
            <a:ext cx="8814216" cy="37617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  Dealing </a:t>
            </a:r>
            <a:r>
              <a:rPr lang="en-US" dirty="0"/>
              <a:t>with </a:t>
            </a:r>
            <a:r>
              <a:rPr lang="en-US" dirty="0" smtClean="0"/>
              <a:t>the ultra-fast</a:t>
            </a:r>
          </a:p>
          <a:p>
            <a:pPr lvl="1" algn="ctr">
              <a:buNone/>
            </a:pPr>
            <a:r>
              <a:rPr lang="en-US" dirty="0" smtClean="0"/>
              <a:t>Measurements on the </a:t>
            </a:r>
            <a:r>
              <a:rPr lang="en-US" dirty="0" err="1" smtClean="0"/>
              <a:t>femto</a:t>
            </a:r>
            <a:r>
              <a:rPr lang="en-US" dirty="0" smtClean="0"/>
              <a:t>-second timescale</a:t>
            </a:r>
          </a:p>
          <a:p>
            <a:pPr algn="ctr">
              <a:buNone/>
            </a:pPr>
            <a:endParaRPr lang="en-US" dirty="0" smtClean="0"/>
          </a:p>
          <a:p>
            <a:pPr lvl="1"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Ultra-Short Bunch Length Diagnostics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29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0" y="1002674"/>
            <a:ext cx="5000893" cy="240681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Next Generation FELs &amp; Linear Colliders</a:t>
            </a:r>
          </a:p>
          <a:p>
            <a:pPr lvl="1"/>
            <a:r>
              <a:rPr lang="en-US" dirty="0" smtClean="0"/>
              <a:t>Use ultra short bunches to increase brightness or improve luminosity</a:t>
            </a:r>
          </a:p>
          <a:p>
            <a:r>
              <a:rPr lang="en-US" dirty="0"/>
              <a:t>How do we </a:t>
            </a:r>
            <a:r>
              <a:rPr lang="en-US" dirty="0" smtClean="0"/>
              <a:t>currently measure </a:t>
            </a:r>
            <a:r>
              <a:rPr lang="en-US" dirty="0"/>
              <a:t>such short bunches?</a:t>
            </a:r>
          </a:p>
          <a:p>
            <a:pPr lvl="1"/>
            <a:r>
              <a:rPr lang="en-US" dirty="0" smtClean="0"/>
              <a:t>Transverse deflecting cavity</a:t>
            </a:r>
          </a:p>
        </p:txBody>
      </p:sp>
      <p:graphicFrame>
        <p:nvGraphicFramePr>
          <p:cNvPr id="5" name="Table 10"/>
          <p:cNvGraphicFramePr>
            <a:graphicFrameLocks noGrp="1"/>
          </p:cNvGraphicFramePr>
          <p:nvPr/>
        </p:nvGraphicFramePr>
        <p:xfrm>
          <a:off x="5046373" y="1075388"/>
          <a:ext cx="3904444" cy="2698121"/>
        </p:xfrm>
        <a:graphic>
          <a:graphicData uri="http://schemas.openxmlformats.org/drawingml/2006/table">
            <a:tbl>
              <a:tblPr/>
              <a:tblGrid>
                <a:gridCol w="1831902"/>
                <a:gridCol w="2072542"/>
              </a:tblGrid>
              <a:tr h="441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p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 @ LHC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B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250ps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ED3D7"/>
                    </a:solidFill>
                  </a:tcPr>
                </a:tc>
              </a:tr>
              <a:tr h="441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H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 @ SNS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B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100ps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ED3D7"/>
                    </a:solidFill>
                  </a:tcPr>
                </a:tc>
              </a:tr>
              <a:tr h="441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e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 @ ILC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B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500fs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ED3D7"/>
                    </a:solidFill>
                  </a:tcPr>
                </a:tc>
              </a:tr>
              <a:tr h="441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e</a:t>
                      </a:r>
                      <a:r>
                        <a:rPr kumimoji="0" lang="en-US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 @ CLIC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B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130fs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ED3D7"/>
                    </a:solidFill>
                  </a:tcPr>
                </a:tc>
              </a:tr>
              <a:tr h="441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e</a:t>
                      </a:r>
                      <a:r>
                        <a:rPr kumimoji="0" lang="en-US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 @ XFEL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B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80fs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ED3D7"/>
                    </a:solidFill>
                  </a:tcPr>
                </a:tc>
              </a:tr>
              <a:tr h="488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e</a:t>
                      </a:r>
                      <a:r>
                        <a:rPr kumimoji="0" lang="en-US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 @ LCLS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BF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</a:rPr>
                        <a:t>75fs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ED3D7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138" y="3799266"/>
            <a:ext cx="8810798" cy="270525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298448" y="3979572"/>
            <a:ext cx="2672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</a:rPr>
              <a:t>Destructive Measurement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Trends in Accelerators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3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15330" y="1094281"/>
            <a:ext cx="8682681" cy="556409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Bigger, Faster, Better!</a:t>
            </a:r>
          </a:p>
          <a:p>
            <a:pPr lvl="1"/>
            <a:r>
              <a:rPr lang="en-US" dirty="0" smtClean="0"/>
              <a:t>High energy machines for particle physics</a:t>
            </a:r>
          </a:p>
          <a:p>
            <a:pPr lvl="2"/>
            <a:r>
              <a:rPr lang="en-US" dirty="0" smtClean="0"/>
              <a:t>LHC, HL-LHC, HE-LHC (CERN) </a:t>
            </a:r>
          </a:p>
          <a:p>
            <a:pPr lvl="2"/>
            <a:r>
              <a:rPr lang="en-US" dirty="0" smtClean="0"/>
              <a:t>CLIC/ILC (R&amp;D)</a:t>
            </a:r>
          </a:p>
          <a:p>
            <a:pPr lvl="1"/>
            <a:r>
              <a:rPr lang="en-US" dirty="0" smtClean="0"/>
              <a:t>High current machines</a:t>
            </a:r>
          </a:p>
          <a:p>
            <a:pPr lvl="2"/>
            <a:r>
              <a:rPr lang="en-US" dirty="0" smtClean="0"/>
              <a:t>Neutron sources – material science</a:t>
            </a:r>
          </a:p>
          <a:p>
            <a:pPr lvl="3"/>
            <a:r>
              <a:rPr lang="en-US" dirty="0" smtClean="0"/>
              <a:t>SNS (US), ESS (Sweden), CSNS (China), IFMIF (Japan), …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/>
              <a:t>Neutrino Production</a:t>
            </a:r>
          </a:p>
          <a:p>
            <a:pPr lvl="3"/>
            <a:r>
              <a:rPr lang="en-US" dirty="0" smtClean="0"/>
              <a:t>T2K (JPARC, Japan), </a:t>
            </a:r>
            <a:r>
              <a:rPr lang="en-US" dirty="0" err="1" smtClean="0"/>
              <a:t>NuMI</a:t>
            </a:r>
            <a:r>
              <a:rPr lang="en-US" dirty="0" smtClean="0"/>
              <a:t>/Nova (FNAL, US), CNGS (CERN), Project-X (FNAL, US), …  </a:t>
            </a:r>
          </a:p>
          <a:p>
            <a:pPr lvl="1"/>
            <a:r>
              <a:rPr lang="en-US" dirty="0" smtClean="0"/>
              <a:t>High Brightness machines</a:t>
            </a:r>
          </a:p>
          <a:p>
            <a:pPr lvl="2"/>
            <a:r>
              <a:rPr lang="en-US" dirty="0" smtClean="0"/>
              <a:t>X-ray Free Electron Lasers – probing complex, ultra-small structures</a:t>
            </a:r>
          </a:p>
          <a:p>
            <a:pPr lvl="3"/>
            <a:r>
              <a:rPr lang="en-US" dirty="0" smtClean="0"/>
              <a:t>LCLS (SLAC, US), European XFEL (DESY, DE), …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Compact</a:t>
            </a:r>
            <a:r>
              <a:rPr lang="en-US" dirty="0"/>
              <a:t> </a:t>
            </a:r>
            <a:r>
              <a:rPr lang="en-US" dirty="0" smtClean="0"/>
              <a:t>or Exotic!</a:t>
            </a:r>
          </a:p>
          <a:p>
            <a:pPr lvl="1"/>
            <a:r>
              <a:rPr lang="en-US" dirty="0" smtClean="0"/>
              <a:t>Rare radioactive isotope machines</a:t>
            </a:r>
          </a:p>
          <a:p>
            <a:pPr lvl="2"/>
            <a:r>
              <a:rPr lang="en-US" dirty="0" smtClean="0"/>
              <a:t>FAIR (GSI, DE), HIE-ISOLDE (CERN)</a:t>
            </a:r>
          </a:p>
          <a:p>
            <a:pPr lvl="1"/>
            <a:r>
              <a:rPr lang="en-US" dirty="0" smtClean="0"/>
              <a:t>Anti-matter machines</a:t>
            </a:r>
          </a:p>
          <a:p>
            <a:pPr lvl="2"/>
            <a:r>
              <a:rPr lang="en-US" dirty="0" smtClean="0"/>
              <a:t>ELENA (CERN), FAIR (GSI, DE)</a:t>
            </a:r>
          </a:p>
          <a:p>
            <a:pPr lvl="1"/>
            <a:r>
              <a:rPr lang="en-US" dirty="0" smtClean="0"/>
              <a:t>Medical proton/ion therapy machines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Non </a:t>
            </a:r>
            <a:r>
              <a:rPr lang="en-US" sz="3600" dirty="0" smtClean="0"/>
              <a:t>Destructive – Electro-Optic Sampling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30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5" descr="EOSD sce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09" y="1017425"/>
            <a:ext cx="8298269" cy="2422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EOTD sce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87414" y="3412388"/>
            <a:ext cx="8306364" cy="31172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708844" y="3013657"/>
            <a:ext cx="190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</a:rPr>
              <a:t>Spectral Decoding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28212" y="6166834"/>
            <a:ext cx="1997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</a:rPr>
              <a:t>Temporal decoding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417" y="3039414"/>
            <a:ext cx="3935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Limited to &gt;250fs by laser bandwidth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8269" y="5966767"/>
            <a:ext cx="41335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Limited to &gt;30fs by sampling laser pulse &amp;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response of electro-optic materials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Non </a:t>
            </a:r>
            <a:r>
              <a:rPr lang="en-US" sz="3600" dirty="0" smtClean="0"/>
              <a:t>Destructive – Electro-Optic Sampling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31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31820" y="1171978"/>
            <a:ext cx="8667481" cy="1622738"/>
          </a:xfrm>
        </p:spPr>
        <p:txBody>
          <a:bodyPr>
            <a:normAutofit fontScale="92500"/>
          </a:bodyPr>
          <a:lstStyle/>
          <a:p>
            <a:r>
              <a:rPr lang="en-US" dirty="0"/>
              <a:t>Shortest measured electron bunch </a:t>
            </a:r>
            <a:r>
              <a:rPr lang="en-US" dirty="0" smtClean="0"/>
              <a:t>profile</a:t>
            </a:r>
          </a:p>
          <a:p>
            <a:pPr lvl="1"/>
            <a:r>
              <a:rPr lang="en-US" dirty="0" smtClean="0"/>
              <a:t>79.3 </a:t>
            </a:r>
            <a:r>
              <a:rPr lang="en-US" dirty="0" smtClean="0">
                <a:latin typeface="Symbol" pitchFamily="18" charset="2"/>
              </a:rPr>
              <a:t></a:t>
            </a:r>
            <a:r>
              <a:rPr lang="en-US" dirty="0" smtClean="0"/>
              <a:t> 7.5 </a:t>
            </a:r>
            <a:r>
              <a:rPr lang="en-US" dirty="0" err="1" smtClean="0"/>
              <a:t>fs</a:t>
            </a:r>
            <a:r>
              <a:rPr lang="en-US" dirty="0" smtClean="0"/>
              <a:t> at DESY FLASH</a:t>
            </a:r>
          </a:p>
          <a:p>
            <a:pPr lvl="1"/>
            <a:r>
              <a:rPr lang="en-US" dirty="0" smtClean="0"/>
              <a:t>Using </a:t>
            </a:r>
            <a:r>
              <a:rPr lang="en-US" dirty="0"/>
              <a:t>65um thick </a:t>
            </a:r>
            <a:r>
              <a:rPr lang="en-US" dirty="0" err="1"/>
              <a:t>GaP</a:t>
            </a:r>
            <a:r>
              <a:rPr lang="en-US" dirty="0"/>
              <a:t> </a:t>
            </a:r>
            <a:r>
              <a:rPr lang="en-US" dirty="0" smtClean="0"/>
              <a:t>crystal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365" y="2818326"/>
            <a:ext cx="5503709" cy="3556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216833" y="6207620"/>
            <a:ext cx="18748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A. Gillespie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536" y="0"/>
            <a:ext cx="8505669" cy="914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Challenges for Beam Instrumentation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32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49159" y="2751438"/>
            <a:ext cx="8814216" cy="3761788"/>
          </a:xfrm>
        </p:spPr>
        <p:txBody>
          <a:bodyPr>
            <a:normAutofit/>
          </a:bodyPr>
          <a:lstStyle/>
          <a:p>
            <a:pPr lvl="1" algn="ctr">
              <a:buNone/>
            </a:pP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Dealing with the ultra-low</a:t>
            </a:r>
          </a:p>
          <a:p>
            <a:pPr lvl="1" algn="ctr">
              <a:buNone/>
            </a:pPr>
            <a:r>
              <a:rPr lang="en-US" dirty="0" smtClean="0"/>
              <a:t>Measurement of very small beam currents</a:t>
            </a:r>
          </a:p>
          <a:p>
            <a:pPr lvl="1"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lvl="1"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Measuring very low Intensity Beams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33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0" y="1159099"/>
            <a:ext cx="9143999" cy="336138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Measuring rare ions and antiprotons</a:t>
            </a:r>
          </a:p>
          <a:p>
            <a:pPr lvl="1"/>
            <a:r>
              <a:rPr lang="en-US" dirty="0" smtClean="0"/>
              <a:t>Currents well below 1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A resolution of traditional Direct Current Beam Transformers</a:t>
            </a:r>
          </a:p>
          <a:p>
            <a:r>
              <a:rPr lang="en-US" dirty="0"/>
              <a:t>Superconducting </a:t>
            </a:r>
            <a:r>
              <a:rPr lang="en-US" dirty="0" err="1"/>
              <a:t>QUantum</a:t>
            </a:r>
            <a:r>
              <a:rPr lang="en-US" dirty="0"/>
              <a:t> Interference </a:t>
            </a:r>
            <a:r>
              <a:rPr lang="en-US" dirty="0" smtClean="0"/>
              <a:t>Devices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overcome the limits of conventional </a:t>
            </a:r>
            <a:r>
              <a:rPr lang="en-US" dirty="0" smtClean="0"/>
              <a:t>systems</a:t>
            </a:r>
          </a:p>
          <a:p>
            <a:pPr lvl="1"/>
            <a:r>
              <a:rPr lang="en-US" dirty="0" smtClean="0"/>
              <a:t>Both low and high temperature versions have been developed</a:t>
            </a:r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hallenges</a:t>
            </a:r>
          </a:p>
          <a:p>
            <a:pPr lvl="1"/>
            <a:r>
              <a:rPr lang="en-US" dirty="0" smtClean="0"/>
              <a:t>Shielding the detector from stray fields</a:t>
            </a:r>
          </a:p>
          <a:p>
            <a:pPr lvl="2"/>
            <a:r>
              <a:rPr lang="en-US" dirty="0" smtClean="0"/>
              <a:t>Earth’s </a:t>
            </a:r>
            <a:r>
              <a:rPr lang="en-US" dirty="0"/>
              <a:t>magnetic field </a:t>
            </a:r>
            <a:r>
              <a:rPr lang="en-US" dirty="0" smtClean="0"/>
              <a:t>~ 50µT</a:t>
            </a:r>
          </a:p>
          <a:p>
            <a:pPr lvl="2"/>
            <a:r>
              <a:rPr lang="en-US" dirty="0" smtClean="0"/>
              <a:t>Field </a:t>
            </a:r>
            <a:r>
              <a:rPr lang="en-US" dirty="0"/>
              <a:t>produced by </a:t>
            </a:r>
            <a:r>
              <a:rPr lang="en-US" dirty="0" smtClean="0"/>
              <a:t>100 </a:t>
            </a:r>
            <a:r>
              <a:rPr lang="en-US" dirty="0" err="1"/>
              <a:t>nA</a:t>
            </a:r>
            <a:r>
              <a:rPr lang="en-US" dirty="0"/>
              <a:t> beam at 10 </a:t>
            </a:r>
            <a:r>
              <a:rPr lang="en-US" dirty="0" smtClean="0"/>
              <a:t>cm ~ </a:t>
            </a:r>
            <a:r>
              <a:rPr lang="en-US" dirty="0"/>
              <a:t>0.2 </a:t>
            </a:r>
            <a:r>
              <a:rPr lang="en-US" dirty="0" err="1"/>
              <a:t>pT</a:t>
            </a:r>
            <a:r>
              <a:rPr lang="en-US" dirty="0"/>
              <a:t> </a:t>
            </a:r>
            <a:r>
              <a:rPr lang="en-US" dirty="0" smtClean="0"/>
              <a:t>!</a:t>
            </a:r>
          </a:p>
          <a:p>
            <a:pPr lvl="1">
              <a:defRPr/>
            </a:pPr>
            <a:r>
              <a:rPr lang="en-US" dirty="0" smtClean="0"/>
              <a:t>Making the system compact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3775" y="2741054"/>
            <a:ext cx="3317754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4"/>
          <p:cNvSpPr txBox="1">
            <a:spLocks/>
          </p:cNvSpPr>
          <p:nvPr/>
        </p:nvSpPr>
        <p:spPr>
          <a:xfrm>
            <a:off x="0" y="4411018"/>
            <a:ext cx="5808372" cy="200266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Cryogenic Current Comparator (CCC)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sz="2800" dirty="0" smtClean="0"/>
              <a:t>C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harged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particle beam induces screening currents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sz="2800" dirty="0" smtClean="0"/>
              <a:t>T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oroidal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pick-up coil of niobium with ferromagnetic core is used to measure magnetic field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sz="2800" dirty="0" smtClean="0"/>
              <a:t>S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ignal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from coil is fed through a superconducting transformer for impedance matching to the input coil of the readout DC SQUID.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34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27928" y="1067069"/>
            <a:ext cx="8916071" cy="3144324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Particle </a:t>
            </a:r>
            <a:r>
              <a:rPr lang="en-US" dirty="0"/>
              <a:t>Beam </a:t>
            </a:r>
            <a:r>
              <a:rPr lang="en-US" dirty="0" smtClean="0"/>
              <a:t>Diagnostic systems are continually evolving to meet the requirements of</a:t>
            </a:r>
          </a:p>
          <a:p>
            <a:pPr lvl="1"/>
            <a:r>
              <a:rPr lang="en-US" dirty="0" smtClean="0"/>
              <a:t>ever more powerful and sophisticated accelerators</a:t>
            </a:r>
          </a:p>
          <a:p>
            <a:pPr lvl="1"/>
            <a:r>
              <a:rPr lang="en-US" dirty="0" smtClean="0"/>
              <a:t>ever more demanding specifications</a:t>
            </a:r>
          </a:p>
          <a:p>
            <a:r>
              <a:rPr lang="en-US" dirty="0" smtClean="0"/>
              <a:t>Many synergies between the developments required for all types of new accelerator facilities</a:t>
            </a:r>
          </a:p>
          <a:p>
            <a:pPr lvl="1"/>
            <a:r>
              <a:rPr lang="en-US" dirty="0" smtClean="0"/>
              <a:t>Ideal subject for collaboration on an international level</a:t>
            </a:r>
          </a:p>
          <a:p>
            <a:pPr lvl="1"/>
            <a:r>
              <a:rPr lang="en-US" dirty="0" smtClean="0"/>
              <a:t>Was already underway between the major accelerator laboratories worldwide</a:t>
            </a:r>
          </a:p>
          <a:p>
            <a:pPr lvl="1"/>
            <a:r>
              <a:rPr lang="en-US" dirty="0" smtClean="0"/>
              <a:t>Now strengthened and extended to universities and industry via European Networks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  <p:pic>
        <p:nvPicPr>
          <p:cNvPr id="2050" name="Picture 2" descr="http://www.liv.ac.uk/media/livacuk/ditanet/images/DITAN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067" y="4229529"/>
            <a:ext cx="2210143" cy="413314"/>
          </a:xfrm>
          <a:prstGeom prst="rect">
            <a:avLst/>
          </a:prstGeom>
          <a:noFill/>
        </p:spPr>
      </p:pic>
      <p:pic>
        <p:nvPicPr>
          <p:cNvPr id="2058" name="Picture 10" descr="http://www.liv.ac.uk/media/livacuk/opac/images/oPAC-logo-cmyk-150x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856" y="4895335"/>
            <a:ext cx="1428750" cy="485775"/>
          </a:xfrm>
          <a:prstGeom prst="rect">
            <a:avLst/>
          </a:prstGeom>
          <a:noFill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16672" y="3791209"/>
            <a:ext cx="5538788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5" cstate="print"/>
          <a:srcRect l="28963"/>
          <a:stretch>
            <a:fillRect/>
          </a:stretch>
        </p:blipFill>
        <p:spPr bwMode="auto">
          <a:xfrm>
            <a:off x="4720275" y="4953510"/>
            <a:ext cx="3863547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 descr="http://www.liv.ac.uk/media/livacuk/la3net/images/downloadimages/LA3NE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2972" y="5646438"/>
            <a:ext cx="1847678" cy="650649"/>
          </a:xfrm>
          <a:prstGeom prst="rect">
            <a:avLst/>
          </a:prstGeom>
          <a:noFill/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7" cstate="print"/>
          <a:srcRect l="24260" r="68316"/>
          <a:stretch>
            <a:fillRect/>
          </a:stretch>
        </p:blipFill>
        <p:spPr bwMode="auto">
          <a:xfrm>
            <a:off x="3393983" y="5024046"/>
            <a:ext cx="704308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7" cstate="print"/>
          <a:srcRect t="42001" r="90654"/>
          <a:stretch>
            <a:fillRect/>
          </a:stretch>
        </p:blipFill>
        <p:spPr bwMode="auto">
          <a:xfrm>
            <a:off x="2572259" y="5511109"/>
            <a:ext cx="874824" cy="621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7" cstate="print"/>
          <a:srcRect l="2662" t="96" r="90654" b="56076"/>
          <a:stretch>
            <a:fillRect/>
          </a:stretch>
        </p:blipFill>
        <p:spPr bwMode="auto">
          <a:xfrm>
            <a:off x="6145427" y="4547287"/>
            <a:ext cx="625623" cy="469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6" descr="ORNL_managed by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361" y="6194125"/>
            <a:ext cx="1752381" cy="223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print"/>
          <a:srcRect l="67828" r="25138"/>
          <a:stretch>
            <a:fillRect/>
          </a:stretch>
        </p:blipFill>
        <p:spPr bwMode="auto">
          <a:xfrm>
            <a:off x="4102438" y="5033851"/>
            <a:ext cx="659026" cy="107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12708" y="6183829"/>
            <a:ext cx="776416" cy="202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37439" y="6194340"/>
            <a:ext cx="572530" cy="20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Homepage"/>
          <p:cNvPicPr>
            <a:picLocks noChangeAspect="1" noChangeArrowheads="1"/>
          </p:cNvPicPr>
          <p:nvPr/>
        </p:nvPicPr>
        <p:blipFill>
          <a:blip r:embed="rId11" cstate="print"/>
          <a:srcRect l="82110"/>
          <a:stretch>
            <a:fillRect/>
          </a:stretch>
        </p:blipFill>
        <p:spPr bwMode="auto">
          <a:xfrm>
            <a:off x="3996653" y="6160384"/>
            <a:ext cx="775579" cy="279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536" y="0"/>
            <a:ext cx="8505669" cy="914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Challenges for Beam Instrumentation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57397" y="1109272"/>
            <a:ext cx="8814216" cy="540395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Unprecedented request for precision</a:t>
            </a:r>
          </a:p>
          <a:p>
            <a:pPr lvl="1"/>
            <a:r>
              <a:rPr lang="en-US" dirty="0" smtClean="0"/>
              <a:t>Positioning down to well below the micron level</a:t>
            </a:r>
          </a:p>
          <a:p>
            <a:r>
              <a:rPr lang="en-US" dirty="0" smtClean="0"/>
              <a:t>Treatment of increasingly more data</a:t>
            </a:r>
          </a:p>
          <a:p>
            <a:pPr lvl="1"/>
            <a:r>
              <a:rPr lang="en-US" dirty="0" smtClean="0"/>
              <a:t>Bunch by bunch measurements for all parameters</a:t>
            </a:r>
          </a:p>
          <a:p>
            <a:r>
              <a:rPr lang="en-US" dirty="0" smtClean="0"/>
              <a:t>Dealing with high beam powers</a:t>
            </a:r>
          </a:p>
          <a:p>
            <a:pPr lvl="1"/>
            <a:r>
              <a:rPr lang="en-US" dirty="0" smtClean="0"/>
              <a:t>Non-invasive measurement techniques</a:t>
            </a:r>
          </a:p>
          <a:p>
            <a:pPr lvl="1"/>
            <a:r>
              <a:rPr lang="en-US" dirty="0" smtClean="0"/>
              <a:t>Robust and reliable machine protection systems</a:t>
            </a:r>
          </a:p>
          <a:p>
            <a:r>
              <a:rPr lang="en-US" dirty="0" smtClean="0"/>
              <a:t>Dealing with the ultra-fast</a:t>
            </a:r>
          </a:p>
          <a:p>
            <a:pPr lvl="1"/>
            <a:r>
              <a:rPr lang="en-US" dirty="0" smtClean="0"/>
              <a:t>Measurements on the </a:t>
            </a:r>
            <a:r>
              <a:rPr lang="en-US" dirty="0" err="1" smtClean="0"/>
              <a:t>femto</a:t>
            </a:r>
            <a:r>
              <a:rPr lang="en-US" dirty="0" smtClean="0"/>
              <a:t>-second timescale</a:t>
            </a:r>
          </a:p>
          <a:p>
            <a:r>
              <a:rPr lang="en-US" dirty="0" smtClean="0"/>
              <a:t>Dealing with the ultra-low</a:t>
            </a:r>
          </a:p>
          <a:p>
            <a:pPr lvl="1"/>
            <a:r>
              <a:rPr lang="en-US" dirty="0" smtClean="0"/>
              <a:t>Measurement of very small beam currents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536" y="0"/>
            <a:ext cx="8505669" cy="914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Challenges for Beam Instrumentation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5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49159" y="2751438"/>
            <a:ext cx="8814216" cy="37617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The Quest for Unprecedented Precision</a:t>
            </a:r>
          </a:p>
          <a:p>
            <a:pPr lvl="1"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/>
              <a:t>Beam Position Monitoring – The </a:t>
            </a:r>
            <a:r>
              <a:rPr lang="en-US" sz="3400" dirty="0" smtClean="0"/>
              <a:t>Challenges</a:t>
            </a:r>
            <a:endParaRPr lang="en-US" sz="3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40043" y="943570"/>
            <a:ext cx="8884036" cy="268405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Typically one of the largest BI systems</a:t>
            </a:r>
          </a:p>
          <a:p>
            <a:pPr lvl="1"/>
            <a:r>
              <a:rPr lang="en-US" dirty="0" smtClean="0"/>
              <a:t>LHC has 1100 BPMs – CLIC drive beam requires 40000! This</a:t>
            </a:r>
            <a:r>
              <a:rPr lang="en-US" dirty="0" smtClean="0">
                <a:sym typeface="Symbol"/>
              </a:rPr>
              <a:t> implies:</a:t>
            </a:r>
            <a:endParaRPr lang="en-US" dirty="0" smtClean="0"/>
          </a:p>
          <a:p>
            <a:pPr lvl="2"/>
            <a:r>
              <a:rPr lang="en-US" dirty="0" smtClean="0"/>
              <a:t>Precision engineering at low cost</a:t>
            </a:r>
          </a:p>
          <a:p>
            <a:pPr lvl="2"/>
            <a:r>
              <a:rPr lang="en-US" dirty="0" smtClean="0"/>
              <a:t>Simple, robust, yet very highly performing electronics</a:t>
            </a:r>
          </a:p>
          <a:p>
            <a:pPr lvl="3"/>
            <a:r>
              <a:rPr lang="en-US" dirty="0" err="1" smtClean="0"/>
              <a:t>Digitise</a:t>
            </a:r>
            <a:r>
              <a:rPr lang="en-US" dirty="0" smtClean="0"/>
              <a:t> as soon as possible (now doable with advances in ADCs &amp; digital treatment systems)</a:t>
            </a:r>
          </a:p>
          <a:p>
            <a:pPr lvl="3"/>
            <a:r>
              <a:rPr lang="en-US" dirty="0" smtClean="0"/>
              <a:t>Radiation Tolerant (improves S/N, </a:t>
            </a:r>
            <a:r>
              <a:rPr lang="en-US" dirty="0" err="1" smtClean="0"/>
              <a:t>minimises</a:t>
            </a:r>
            <a:r>
              <a:rPr lang="en-US" dirty="0" smtClean="0"/>
              <a:t> expensive cabling BUT needs significant testing time)</a:t>
            </a:r>
          </a:p>
          <a:p>
            <a:pPr lvl="1"/>
            <a:r>
              <a:rPr lang="en-US" dirty="0" smtClean="0"/>
              <a:t>XFEL’s and Linear Colliders increasingly asking for very high resolution</a:t>
            </a:r>
          </a:p>
          <a:p>
            <a:pPr lvl="2"/>
            <a:r>
              <a:rPr lang="en-US" dirty="0" smtClean="0"/>
              <a:t>Well below 1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 for single pass </a:t>
            </a:r>
            <a:endParaRPr lang="en-US" dirty="0"/>
          </a:p>
        </p:txBody>
      </p:sp>
      <p:pic>
        <p:nvPicPr>
          <p:cNvPr id="6" name="Picture 5" descr="Threading.1.TDI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Threading.2.IR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Threading.3.IR6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Threading.4.IR6c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Threading.5.IR5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Threading.6.IR5c1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Threading.7.IR5c2.g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Threading.8.IR5c3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Threading.9.IR5c4.gif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Threading.10.IR5c5.gif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Threading.11.IR4.gi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Threading.12.IR3.gif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Threading.13.IR3c1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Threading.14.IR3c2.gif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Threading.15.IR3c3.gif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Threading.16.IR3c4.gif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Threading.17.IR3c5.gif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5" descr="Threading.18.IR2.gif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3" descr="Threading.19.IR2c1.gif"/>
          <p:cNvPicPr>
            <a:picLocks noChangeAspect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4" descr="Threading.20.IR2c2.gif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 descr="Threading.21.IR2c3.gif"/>
          <p:cNvPicPr>
            <a:picLocks noChangeAspect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3" descr="Threading.22.IR1.gif"/>
          <p:cNvPicPr>
            <a:picLocks noChangeAspect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7" descr="Threading.23.IR1c1.gif"/>
          <p:cNvPicPr>
            <a:picLocks noChangeAspect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8" descr="Threading.24.IR1c2.gif"/>
          <p:cNvPicPr>
            <a:picLocks noChangeAspect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9" descr="Threading.25.IR1c3.gif"/>
          <p:cNvPicPr>
            <a:picLocks noChangeAspect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 descr="Threading.26.IR1c4.gif"/>
          <p:cNvPicPr>
            <a:picLocks noChangeAspect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1" descr="Threading.27.IR8.gif"/>
          <p:cNvPicPr>
            <a:picLocks noChangeAspect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307299" y="3132040"/>
            <a:ext cx="8521908" cy="34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895866" y="32952"/>
            <a:ext cx="8229600" cy="914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Improving the Precision for Next Generation Accelerators</a:t>
            </a:r>
            <a:endParaRPr lang="en-US" sz="3600" dirty="0"/>
          </a:p>
        </p:txBody>
      </p:sp>
      <p:sp>
        <p:nvSpPr>
          <p:cNvPr id="38" name="Content Placeholder 37"/>
          <p:cNvSpPr>
            <a:spLocks noGrp="1"/>
          </p:cNvSpPr>
          <p:nvPr>
            <p:ph type="body" sz="quarter" idx="12"/>
          </p:nvPr>
        </p:nvSpPr>
        <p:spPr>
          <a:xfrm>
            <a:off x="115330" y="1079158"/>
            <a:ext cx="9028670" cy="275143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Standard BPMs give intensity signals - need to subtract them to obtain a difference which is proportional to position</a:t>
            </a:r>
          </a:p>
          <a:p>
            <a:pPr lvl="1"/>
            <a:r>
              <a:rPr lang="en-US" dirty="0" smtClean="0"/>
              <a:t>Difficult to do electronically without some of the intensity information leaking through</a:t>
            </a:r>
          </a:p>
          <a:p>
            <a:pPr lvl="2"/>
            <a:r>
              <a:rPr lang="en-US" dirty="0" smtClean="0"/>
              <a:t>When looking for small differences this leakage can dominate the measurement</a:t>
            </a:r>
          </a:p>
          <a:p>
            <a:r>
              <a:rPr lang="en-US" dirty="0" smtClean="0"/>
              <a:t>Solution – cavity BPMs allowing sub micron resolution</a:t>
            </a:r>
          </a:p>
          <a:p>
            <a:pPr lvl="1"/>
            <a:r>
              <a:rPr lang="en-US" dirty="0" smtClean="0"/>
              <a:t>Design the detector in such a way as to only collect only the difference signal</a:t>
            </a:r>
          </a:p>
          <a:p>
            <a:pPr lvl="2"/>
            <a:r>
              <a:rPr lang="en-US" dirty="0" smtClean="0"/>
              <a:t>Dipole Mode TM</a:t>
            </a:r>
            <a:r>
              <a:rPr lang="en-US" baseline="-25000" dirty="0" smtClean="0"/>
              <a:t>11</a:t>
            </a:r>
            <a:r>
              <a:rPr lang="en-US" dirty="0" smtClean="0"/>
              <a:t> proportional to position &amp; shifted in frequency with respect to monopole mode</a:t>
            </a:r>
          </a:p>
          <a:p>
            <a:endParaRPr lang="en-US" dirty="0"/>
          </a:p>
        </p:txBody>
      </p:sp>
      <p:sp>
        <p:nvSpPr>
          <p:cNvPr id="50" name="Rectangle 49"/>
          <p:cNvSpPr/>
          <p:nvPr/>
        </p:nvSpPr>
        <p:spPr bwMode="auto">
          <a:xfrm>
            <a:off x="1432094" y="3163974"/>
            <a:ext cx="6410328" cy="3368693"/>
          </a:xfrm>
          <a:prstGeom prst="rect">
            <a:avLst/>
          </a:prstGeom>
          <a:solidFill>
            <a:srgbClr val="FFFFFF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grpSp>
        <p:nvGrpSpPr>
          <p:cNvPr id="2" name="Group 59"/>
          <p:cNvGrpSpPr>
            <a:grpSpLocks/>
          </p:cNvGrpSpPr>
          <p:nvPr/>
        </p:nvGrpSpPr>
        <p:grpSpPr bwMode="auto">
          <a:xfrm>
            <a:off x="1476779" y="3179189"/>
            <a:ext cx="6070433" cy="3276586"/>
            <a:chOff x="6055" y="1253"/>
            <a:chExt cx="4218" cy="247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6055" y="1253"/>
              <a:ext cx="4218" cy="2306"/>
              <a:chOff x="2960" y="1026"/>
              <a:chExt cx="2800" cy="1515"/>
            </a:xfrm>
          </p:grpSpPr>
          <p:pic>
            <p:nvPicPr>
              <p:cNvPr id="63" name="Picture 12" descr="resonator_movie_v2_voltage14_lin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60" y="1026"/>
                <a:ext cx="2800" cy="1515"/>
              </a:xfrm>
              <a:prstGeom prst="rect">
                <a:avLst/>
              </a:prstGeom>
              <a:noFill/>
              <a:ln/>
              <a:effectLst/>
            </p:spPr>
          </p:pic>
          <p:sp>
            <p:nvSpPr>
              <p:cNvPr id="64" name="Rectangle 14"/>
              <p:cNvSpPr>
                <a:spLocks noChangeArrowheads="1"/>
              </p:cNvSpPr>
              <p:nvPr/>
            </p:nvSpPr>
            <p:spPr bwMode="auto">
              <a:xfrm>
                <a:off x="4105" y="2432"/>
                <a:ext cx="544" cy="9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Rectangle 15"/>
              <p:cNvSpPr>
                <a:spLocks noChangeArrowheads="1"/>
              </p:cNvSpPr>
              <p:nvPr/>
            </p:nvSpPr>
            <p:spPr bwMode="auto">
              <a:xfrm>
                <a:off x="5500" y="1162"/>
                <a:ext cx="182" cy="18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Rectangle 16"/>
              <p:cNvSpPr>
                <a:spLocks noChangeArrowheads="1"/>
              </p:cNvSpPr>
              <p:nvPr/>
            </p:nvSpPr>
            <p:spPr bwMode="auto">
              <a:xfrm>
                <a:off x="4014" y="1071"/>
                <a:ext cx="726" cy="1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Text Box 17"/>
              <p:cNvSpPr txBox="1">
                <a:spLocks noChangeArrowheads="1"/>
              </p:cNvSpPr>
              <p:nvPr/>
            </p:nvSpPr>
            <p:spPr bwMode="auto">
              <a:xfrm>
                <a:off x="5103" y="2387"/>
                <a:ext cx="265" cy="1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FFFFFF"/>
                    </a:solidFill>
                  </a:rPr>
                  <a:t>f / GHz</a:t>
                </a:r>
              </a:p>
            </p:txBody>
          </p:sp>
          <p:sp>
            <p:nvSpPr>
              <p:cNvPr id="68" name="Text Box 18"/>
              <p:cNvSpPr txBox="1">
                <a:spLocks noChangeArrowheads="1"/>
              </p:cNvSpPr>
              <p:nvPr/>
            </p:nvSpPr>
            <p:spPr bwMode="auto">
              <a:xfrm rot="-5400000">
                <a:off x="3009" y="1371"/>
                <a:ext cx="211" cy="1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FFFFFF"/>
                    </a:solidFill>
                  </a:rPr>
                  <a:t>U / V</a:t>
                </a:r>
              </a:p>
            </p:txBody>
          </p:sp>
        </p:grpSp>
        <p:sp>
          <p:nvSpPr>
            <p:cNvPr id="52" name="Text Box 23"/>
            <p:cNvSpPr txBox="1">
              <a:spLocks noChangeArrowheads="1"/>
            </p:cNvSpPr>
            <p:nvPr/>
          </p:nvSpPr>
          <p:spPr bwMode="auto">
            <a:xfrm>
              <a:off x="7336" y="1267"/>
              <a:ext cx="1483" cy="27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</a:rPr>
                <a:t>Frequency Domain</a:t>
              </a:r>
            </a:p>
          </p:txBody>
        </p:sp>
        <p:grpSp>
          <p:nvGrpSpPr>
            <p:cNvPr id="4" name="Group 58"/>
            <p:cNvGrpSpPr>
              <a:grpSpLocks/>
            </p:cNvGrpSpPr>
            <p:nvPr/>
          </p:nvGrpSpPr>
          <p:grpSpPr bwMode="auto">
            <a:xfrm>
              <a:off x="6736" y="1525"/>
              <a:ext cx="3039" cy="2203"/>
              <a:chOff x="1066" y="1316"/>
              <a:chExt cx="3039" cy="2203"/>
            </a:xfrm>
          </p:grpSpPr>
          <p:sp>
            <p:nvSpPr>
              <p:cNvPr id="54" name="Text Box 42"/>
              <p:cNvSpPr txBox="1">
                <a:spLocks noChangeArrowheads="1"/>
              </p:cNvSpPr>
              <p:nvPr/>
            </p:nvSpPr>
            <p:spPr bwMode="auto">
              <a:xfrm>
                <a:off x="1906" y="1316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FFFFFF"/>
                    </a:solidFill>
                  </a:rPr>
                  <a:t>TM</a:t>
                </a:r>
                <a:r>
                  <a:rPr lang="en-US" sz="1600" baseline="-25000">
                    <a:solidFill>
                      <a:srgbClr val="FFFFFF"/>
                    </a:solidFill>
                  </a:rPr>
                  <a:t>01</a:t>
                </a:r>
              </a:p>
            </p:txBody>
          </p:sp>
          <p:sp>
            <p:nvSpPr>
              <p:cNvPr id="55" name="Text Box 43"/>
              <p:cNvSpPr txBox="1">
                <a:spLocks noChangeArrowheads="1"/>
              </p:cNvSpPr>
              <p:nvPr/>
            </p:nvSpPr>
            <p:spPr bwMode="auto">
              <a:xfrm>
                <a:off x="2472" y="2627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FFFFFF"/>
                    </a:solidFill>
                  </a:rPr>
                  <a:t>TM</a:t>
                </a:r>
                <a:r>
                  <a:rPr lang="en-US" sz="1600" baseline="-25000">
                    <a:solidFill>
                      <a:srgbClr val="FFFFFF"/>
                    </a:solidFill>
                  </a:rPr>
                  <a:t>11</a:t>
                </a:r>
              </a:p>
            </p:txBody>
          </p:sp>
          <p:sp>
            <p:nvSpPr>
              <p:cNvPr id="56" name="Text Box 44"/>
              <p:cNvSpPr txBox="1">
                <a:spLocks noChangeArrowheads="1"/>
              </p:cNvSpPr>
              <p:nvPr/>
            </p:nvSpPr>
            <p:spPr bwMode="auto">
              <a:xfrm>
                <a:off x="3559" y="2150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FFFFFF"/>
                    </a:solidFill>
                  </a:rPr>
                  <a:t>TM</a:t>
                </a:r>
                <a:r>
                  <a:rPr lang="en-US" sz="1600" baseline="-25000">
                    <a:solidFill>
                      <a:srgbClr val="FFFFFF"/>
                    </a:solidFill>
                  </a:rPr>
                  <a:t>02</a:t>
                </a:r>
              </a:p>
            </p:txBody>
          </p:sp>
          <p:sp>
            <p:nvSpPr>
              <p:cNvPr id="57" name="Text Box 46"/>
              <p:cNvSpPr txBox="1">
                <a:spLocks noChangeArrowheads="1"/>
              </p:cNvSpPr>
              <p:nvPr/>
            </p:nvSpPr>
            <p:spPr bwMode="auto">
              <a:xfrm>
                <a:off x="1814" y="3263"/>
                <a:ext cx="426" cy="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i="1" dirty="0">
                    <a:solidFill>
                      <a:srgbClr val="010199"/>
                    </a:solidFill>
                  </a:rPr>
                  <a:t>U~Q</a:t>
                </a:r>
              </a:p>
            </p:txBody>
          </p:sp>
          <p:sp>
            <p:nvSpPr>
              <p:cNvPr id="58" name="Text Box 47"/>
              <p:cNvSpPr txBox="1">
                <a:spLocks noChangeArrowheads="1"/>
              </p:cNvSpPr>
              <p:nvPr/>
            </p:nvSpPr>
            <p:spPr bwMode="auto">
              <a:xfrm>
                <a:off x="2471" y="3263"/>
                <a:ext cx="474" cy="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i="1">
                    <a:solidFill>
                      <a:srgbClr val="010199"/>
                    </a:solidFill>
                  </a:rPr>
                  <a:t>U~Qr</a:t>
                </a:r>
              </a:p>
            </p:txBody>
          </p:sp>
          <p:sp>
            <p:nvSpPr>
              <p:cNvPr id="59" name="Text Box 48"/>
              <p:cNvSpPr txBox="1">
                <a:spLocks noChangeArrowheads="1"/>
              </p:cNvSpPr>
              <p:nvPr/>
            </p:nvSpPr>
            <p:spPr bwMode="auto">
              <a:xfrm>
                <a:off x="3554" y="3263"/>
                <a:ext cx="426" cy="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i="1" dirty="0">
                    <a:solidFill>
                      <a:srgbClr val="010199"/>
                    </a:solidFill>
                  </a:rPr>
                  <a:t>U~Q</a:t>
                </a:r>
              </a:p>
            </p:txBody>
          </p:sp>
          <p:pic>
            <p:nvPicPr>
              <p:cNvPr id="60" name="Picture 55" descr="resonator_movie_v2_06"/>
              <p:cNvPicPr>
                <a:picLocks noChangeAspect="1" noChangeArrowheads="1" noCrop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066" y="1661"/>
                <a:ext cx="873" cy="471"/>
              </a:xfrm>
              <a:prstGeom prst="rect">
                <a:avLst/>
              </a:prstGeom>
              <a:noFill/>
            </p:spPr>
          </p:pic>
          <p:pic>
            <p:nvPicPr>
              <p:cNvPr id="61" name="Picture 56" descr="resonator_movie_v2_09"/>
              <p:cNvPicPr>
                <a:picLocks noChangeAspect="1" noChangeArrowheads="1" noCrop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200" y="1616"/>
                <a:ext cx="953" cy="516"/>
              </a:xfrm>
              <a:prstGeom prst="rect">
                <a:avLst/>
              </a:prstGeom>
              <a:noFill/>
            </p:spPr>
          </p:pic>
          <p:pic>
            <p:nvPicPr>
              <p:cNvPr id="62" name="Picture 57" descr="resonator_movie_v2_10"/>
              <p:cNvPicPr>
                <a:picLocks noChangeAspect="1" noChangeArrowheads="1" noCrop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152" y="1661"/>
                <a:ext cx="953" cy="515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41" name="TextBox 40"/>
          <p:cNvSpPr txBox="1"/>
          <p:nvPr/>
        </p:nvSpPr>
        <p:spPr>
          <a:xfrm>
            <a:off x="1260389" y="6082963"/>
            <a:ext cx="2044110" cy="458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Courtesy of D. Lipka,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DESY, Hamburg</a:t>
            </a:r>
          </a:p>
        </p:txBody>
      </p:sp>
      <p:pic>
        <p:nvPicPr>
          <p:cNvPr id="44" name="Picture 56" descr="resonator_movie_v2_09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19174" y="3817126"/>
            <a:ext cx="1603706" cy="868323"/>
          </a:xfrm>
          <a:prstGeom prst="rect">
            <a:avLst/>
          </a:prstGeom>
          <a:noFill/>
        </p:spPr>
      </p:pic>
      <p:pic>
        <p:nvPicPr>
          <p:cNvPr id="29" name="Picture 55" descr="resonator_movie_v2_06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62081" y="3804405"/>
            <a:ext cx="1724925" cy="930630"/>
          </a:xfrm>
          <a:prstGeom prst="rect">
            <a:avLst/>
          </a:prstGeom>
          <a:noFill/>
        </p:spPr>
      </p:pic>
      <p:pic>
        <p:nvPicPr>
          <p:cNvPr id="31" name="Picture 57" descr="resonator_movie_v2_10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12041" y="3793341"/>
            <a:ext cx="1591062" cy="859808"/>
          </a:xfrm>
          <a:prstGeom prst="rect">
            <a:avLst/>
          </a:prstGeom>
          <a:noFill/>
        </p:spPr>
      </p:pic>
      <p:sp>
        <p:nvSpPr>
          <p:cNvPr id="30" name="Text Box 42"/>
          <p:cNvSpPr txBox="1">
            <a:spLocks noChangeArrowheads="1"/>
          </p:cNvSpPr>
          <p:nvPr/>
        </p:nvSpPr>
        <p:spPr bwMode="auto">
          <a:xfrm>
            <a:off x="3631872" y="3570642"/>
            <a:ext cx="6319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</a:rPr>
              <a:t>TM</a:t>
            </a:r>
            <a:r>
              <a:rPr lang="en-US" sz="1600" baseline="-25000">
                <a:solidFill>
                  <a:srgbClr val="000000"/>
                </a:solidFill>
              </a:rPr>
              <a:t>01</a:t>
            </a:r>
          </a:p>
        </p:txBody>
      </p:sp>
      <p:sp>
        <p:nvSpPr>
          <p:cNvPr id="32" name="Text Box 43"/>
          <p:cNvSpPr txBox="1">
            <a:spLocks noChangeArrowheads="1"/>
          </p:cNvSpPr>
          <p:nvPr/>
        </p:nvSpPr>
        <p:spPr bwMode="auto">
          <a:xfrm>
            <a:off x="4603703" y="5297007"/>
            <a:ext cx="6217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TM</a:t>
            </a:r>
            <a:r>
              <a:rPr lang="en-US" sz="1600" baseline="-25000" dirty="0">
                <a:solidFill>
                  <a:srgbClr val="000000"/>
                </a:solidFill>
              </a:rPr>
              <a:t>11</a:t>
            </a:r>
          </a:p>
        </p:txBody>
      </p:sp>
      <p:sp>
        <p:nvSpPr>
          <p:cNvPr id="33" name="Text Box 44"/>
          <p:cNvSpPr txBox="1">
            <a:spLocks noChangeArrowheads="1"/>
          </p:cNvSpPr>
          <p:nvPr/>
        </p:nvSpPr>
        <p:spPr bwMode="auto">
          <a:xfrm>
            <a:off x="6187764" y="4703520"/>
            <a:ext cx="6319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TM</a:t>
            </a:r>
            <a:r>
              <a:rPr lang="en-US" sz="1600" baseline="-25000" dirty="0">
                <a:solidFill>
                  <a:srgbClr val="000000"/>
                </a:solidFill>
              </a:rPr>
              <a:t>02</a:t>
            </a:r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7</a:t>
            </a:fld>
            <a:endParaRPr lang="en-US" dirty="0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0" grpId="0" animBg="1"/>
      <p:bldP spid="41" grpId="0"/>
      <p:bldP spid="30" grpId="0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State of the Art BPMs</a:t>
            </a:r>
            <a:endParaRPr lang="en-US" dirty="0"/>
          </a:p>
        </p:txBody>
      </p:sp>
      <p:grpSp>
        <p:nvGrpSpPr>
          <p:cNvPr id="2" name="Group 16"/>
          <p:cNvGrpSpPr/>
          <p:nvPr/>
        </p:nvGrpSpPr>
        <p:grpSpPr>
          <a:xfrm>
            <a:off x="480449" y="1424197"/>
            <a:ext cx="8121112" cy="2496921"/>
            <a:chOff x="-5305" y="3838092"/>
            <a:chExt cx="9149305" cy="2813050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-5305" y="3838092"/>
              <a:ext cx="5051425" cy="2813050"/>
              <a:chOff x="83" y="1491"/>
              <a:chExt cx="2854" cy="1591"/>
            </a:xfrm>
          </p:grpSpPr>
          <p:pic>
            <p:nvPicPr>
              <p:cNvPr id="52229" name="Picture 5" descr="resonator_movie_v5_waveguide_04"/>
              <p:cNvPicPr>
                <a:picLocks noChangeAspect="1" noChangeArrowheads="1" noCrop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3" y="1563"/>
                <a:ext cx="2809" cy="1519"/>
              </a:xfrm>
              <a:prstGeom prst="rect">
                <a:avLst/>
              </a:prstGeom>
              <a:noFill/>
            </p:spPr>
          </p:pic>
          <p:sp>
            <p:nvSpPr>
              <p:cNvPr id="52231" name="Rectangle 7"/>
              <p:cNvSpPr>
                <a:spLocks noChangeArrowheads="1"/>
              </p:cNvSpPr>
              <p:nvPr/>
            </p:nvSpPr>
            <p:spPr bwMode="auto">
              <a:xfrm>
                <a:off x="2519" y="1491"/>
                <a:ext cx="418" cy="95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pic>
          <p:nvPicPr>
            <p:cNvPr id="52230" name="Picture 6" descr="resonator_movie_v5_waveguide_03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76560" y="3966788"/>
              <a:ext cx="4967440" cy="2682389"/>
            </a:xfrm>
            <a:prstGeom prst="rect">
              <a:avLst/>
            </a:prstGeom>
            <a:noFill/>
          </p:spPr>
        </p:pic>
        <p:sp>
          <p:nvSpPr>
            <p:cNvPr id="52233" name="Rectangle 9"/>
            <p:cNvSpPr>
              <a:spLocks noChangeArrowheads="1"/>
            </p:cNvSpPr>
            <p:nvPr/>
          </p:nvSpPr>
          <p:spPr bwMode="auto">
            <a:xfrm>
              <a:off x="8388864" y="3983058"/>
              <a:ext cx="749831" cy="15777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2235" name="Text Box 11"/>
            <p:cNvSpPr txBox="1">
              <a:spLocks noChangeArrowheads="1"/>
            </p:cNvSpPr>
            <p:nvPr/>
          </p:nvSpPr>
          <p:spPr bwMode="auto">
            <a:xfrm>
              <a:off x="64767" y="3990141"/>
              <a:ext cx="183896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</a:rPr>
                <a:t>Monopole Mode</a:t>
              </a:r>
            </a:p>
          </p:txBody>
        </p:sp>
        <p:sp>
          <p:nvSpPr>
            <p:cNvPr id="52236" name="Text Box 12"/>
            <p:cNvSpPr txBox="1">
              <a:spLocks noChangeArrowheads="1"/>
            </p:cNvSpPr>
            <p:nvPr/>
          </p:nvSpPr>
          <p:spPr bwMode="auto">
            <a:xfrm>
              <a:off x="7405767" y="4047373"/>
              <a:ext cx="147989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</a:rPr>
                <a:t>Dipole Mode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705112" y="3529634"/>
            <a:ext cx="2059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Courtesy of D. Lipka,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DESY, Hamburg</a:t>
            </a:r>
          </a:p>
        </p:txBody>
      </p:sp>
      <p:grpSp>
        <p:nvGrpSpPr>
          <p:cNvPr id="4" name="Group 21"/>
          <p:cNvGrpSpPr/>
          <p:nvPr/>
        </p:nvGrpSpPr>
        <p:grpSpPr>
          <a:xfrm>
            <a:off x="490292" y="4732637"/>
            <a:ext cx="8281749" cy="1817280"/>
            <a:chOff x="490292" y="4831493"/>
            <a:chExt cx="8281749" cy="1817280"/>
          </a:xfrm>
        </p:grpSpPr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51579" y="4874218"/>
              <a:ext cx="2642905" cy="177455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pic>
          <p:nvPicPr>
            <p:cNvPr id="18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 t="52531"/>
            <a:stretch>
              <a:fillRect/>
            </a:stretch>
          </p:blipFill>
          <p:spPr bwMode="auto">
            <a:xfrm>
              <a:off x="5578664" y="4873610"/>
              <a:ext cx="3193377" cy="177516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pic>
          <p:nvPicPr>
            <p:cNvPr id="29697" name="Picture 1"/>
            <p:cNvPicPr>
              <a:picLocks noChangeAspect="1" noChangeArrowheads="1"/>
            </p:cNvPicPr>
            <p:nvPr/>
          </p:nvPicPr>
          <p:blipFill>
            <a:blip r:embed="rId7" cstate="print"/>
            <a:srcRect l="14015" r="7861"/>
            <a:stretch>
              <a:fillRect/>
            </a:stretch>
          </p:blipFill>
          <p:spPr bwMode="auto">
            <a:xfrm>
              <a:off x="495946" y="4874217"/>
              <a:ext cx="2071454" cy="1774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490292" y="4831493"/>
              <a:ext cx="20594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rgbClr val="000000"/>
                  </a:solidFill>
                </a:rPr>
                <a:t>Courtesy of D. Lipka &amp; Y. Honda</a:t>
              </a:r>
            </a:p>
          </p:txBody>
        </p:sp>
      </p:grpSp>
      <p:sp>
        <p:nvSpPr>
          <p:cNvPr id="23" name="Text Placeholder 22"/>
          <p:cNvSpPr>
            <a:spLocks noGrp="1"/>
          </p:cNvSpPr>
          <p:nvPr>
            <p:ph type="body" sz="quarter" idx="12"/>
          </p:nvPr>
        </p:nvSpPr>
        <p:spPr>
          <a:xfrm>
            <a:off x="205946" y="988540"/>
            <a:ext cx="8682681" cy="389649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Obtain signal using waveguides that only couple to dipole mode</a:t>
            </a:r>
          </a:p>
          <a:p>
            <a:pPr lvl="1"/>
            <a:r>
              <a:rPr lang="en-US" dirty="0" smtClean="0"/>
              <a:t>Further suppression of monopole mode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6"/>
            <a:endParaRPr lang="en-US" dirty="0" smtClean="0"/>
          </a:p>
          <a:p>
            <a:r>
              <a:rPr lang="en-US" dirty="0"/>
              <a:t>Prototype BPM for ILC Final Focus</a:t>
            </a:r>
          </a:p>
          <a:p>
            <a:pPr lvl="1"/>
            <a:r>
              <a:rPr lang="en-US" dirty="0" smtClean="0"/>
              <a:t>Required resolution of 2nm (yes </a:t>
            </a:r>
            <a:r>
              <a:rPr lang="en-US" dirty="0" err="1" smtClean="0"/>
              <a:t>nano</a:t>
            </a:r>
            <a:r>
              <a:rPr lang="en-US" dirty="0" smtClean="0"/>
              <a:t>!) in a 6×12mm diameter beam pipe</a:t>
            </a:r>
          </a:p>
          <a:p>
            <a:pPr lvl="1"/>
            <a:r>
              <a:rPr lang="en-US" dirty="0" smtClean="0"/>
              <a:t>Achieved World Record (so far!) resolution of 8.7nm at ATF2 (KEK, Japan)</a:t>
            </a:r>
          </a:p>
          <a:p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536" y="0"/>
            <a:ext cx="8505669" cy="914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Challenges for Beam Instrumentation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9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49159" y="2751438"/>
            <a:ext cx="8814216" cy="37617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err="1" smtClean="0"/>
              <a:t>Maximising</a:t>
            </a:r>
            <a:r>
              <a:rPr lang="en-US" dirty="0" smtClean="0"/>
              <a:t> the Available Data</a:t>
            </a:r>
          </a:p>
          <a:p>
            <a:pPr lvl="1"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Beam Instrumentation Challenges- Dr. Rhodri Jones (CERN)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33812</TotalTime>
  <Words>2067</Words>
  <Application>Microsoft Office PowerPoint</Application>
  <PresentationFormat>On-screen Show (4:3)</PresentationFormat>
  <Paragraphs>400</Paragraphs>
  <Slides>34</Slides>
  <Notes>3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Theme1</vt:lpstr>
      <vt:lpstr>Beam Instrumentation Challenges</vt:lpstr>
      <vt:lpstr>Introduction to Beam Instrumentation</vt:lpstr>
      <vt:lpstr>Trends in Accelerators</vt:lpstr>
      <vt:lpstr>Challenges for Beam Instrumentation</vt:lpstr>
      <vt:lpstr>Challenges for Beam Instrumentation</vt:lpstr>
      <vt:lpstr>Beam Position Monitoring – The Challenges</vt:lpstr>
      <vt:lpstr>Improving the Precision for Next Generation Accelerators</vt:lpstr>
      <vt:lpstr>Today’s State of the Art BPMs</vt:lpstr>
      <vt:lpstr>Challenges for Beam Instrumentation</vt:lpstr>
      <vt:lpstr>Maximising the Available Data - Example</vt:lpstr>
      <vt:lpstr>LDM On-line Correction</vt:lpstr>
      <vt:lpstr>LDM Results</vt:lpstr>
      <vt:lpstr>Challenges for Beam Instrumentation</vt:lpstr>
      <vt:lpstr>Dealing with High Beam Power - The Issues</vt:lpstr>
      <vt:lpstr>Measuring the Size of High Power Beams</vt:lpstr>
      <vt:lpstr>Measuring the Size of Intense Bunches</vt:lpstr>
      <vt:lpstr>Non-Invasive Beam Size Measurement</vt:lpstr>
      <vt:lpstr>Non-Invasive Beam Size Measurement</vt:lpstr>
      <vt:lpstr>Non-Invasive Beam Size Measurement</vt:lpstr>
      <vt:lpstr>Non-Invasive Beam Size Measurement</vt:lpstr>
      <vt:lpstr>PowerPoint Presentation</vt:lpstr>
      <vt:lpstr>PowerPoint Presentation</vt:lpstr>
      <vt:lpstr>PowerPoint Presentation</vt:lpstr>
      <vt:lpstr>Challenges for Beam Instrumentation</vt:lpstr>
      <vt:lpstr>Beam Loss Monitors – New Materials</vt:lpstr>
      <vt:lpstr>Cryogenic Beam Loss Monitors</vt:lpstr>
      <vt:lpstr>Cryogenic Beam Loss Monitors</vt:lpstr>
      <vt:lpstr>Challenges for Beam Instrumentation</vt:lpstr>
      <vt:lpstr>Ultra-Short Bunch Length Diagnostics</vt:lpstr>
      <vt:lpstr>Non Destructive – Electro-Optic Sampling</vt:lpstr>
      <vt:lpstr>Non Destructive – Electro-Optic Sampling</vt:lpstr>
      <vt:lpstr>Challenges for Beam Instrumentation</vt:lpstr>
      <vt:lpstr>Measuring very low Intensity Beams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Rhodri Jones</cp:lastModifiedBy>
  <cp:revision>2467</cp:revision>
  <dcterms:created xsi:type="dcterms:W3CDTF">2011-12-08T17:41:14Z</dcterms:created>
  <dcterms:modified xsi:type="dcterms:W3CDTF">2013-06-26T08:12:54Z</dcterms:modified>
</cp:coreProperties>
</file>