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98" r:id="rId2"/>
    <p:sldId id="300" r:id="rId3"/>
    <p:sldId id="266" r:id="rId4"/>
    <p:sldId id="259" r:id="rId5"/>
    <p:sldId id="262" r:id="rId6"/>
    <p:sldId id="267" r:id="rId7"/>
    <p:sldId id="301" r:id="rId8"/>
    <p:sldId id="258" r:id="rId9"/>
    <p:sldId id="269" r:id="rId10"/>
    <p:sldId id="276" r:id="rId11"/>
    <p:sldId id="279" r:id="rId12"/>
    <p:sldId id="299" r:id="rId13"/>
    <p:sldId id="283" r:id="rId14"/>
    <p:sldId id="302" r:id="rId15"/>
    <p:sldId id="303" r:id="rId16"/>
    <p:sldId id="304" r:id="rId17"/>
    <p:sldId id="305" r:id="rId18"/>
    <p:sldId id="306" r:id="rId19"/>
    <p:sldId id="307" r:id="rId20"/>
    <p:sldId id="308" r:id="rId21"/>
  </p:sldIdLst>
  <p:sldSz cx="9906000" cy="6858000" type="A4"/>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0000FF"/>
    <a:srgbClr val="E2C8BC"/>
    <a:srgbClr val="F5F1A9"/>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261" autoAdjust="0"/>
  </p:normalViewPr>
  <p:slideViewPr>
    <p:cSldViewPr>
      <p:cViewPr varScale="1">
        <p:scale>
          <a:sx n="96" d="100"/>
          <a:sy n="96" d="100"/>
        </p:scale>
        <p:origin x="-102" y="-162"/>
      </p:cViewPr>
      <p:guideLst>
        <p:guide orient="horz" pos="2160"/>
        <p:guide pos="3120"/>
      </p:guideLst>
    </p:cSldViewPr>
  </p:slideViewPr>
  <p:outlineViewPr>
    <p:cViewPr>
      <p:scale>
        <a:sx n="33" d="100"/>
        <a:sy n="33" d="100"/>
      </p:scale>
      <p:origin x="258"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46F69F-EA86-4FDE-BEB2-3E3DB5F4A313}" type="datetimeFigureOut">
              <a:rPr lang="en-GB" smtClean="0"/>
              <a:t>10/04/2013</a:t>
            </a:fld>
            <a:endParaRPr lang="en-GB"/>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8EA2D7-08C8-40E6-A65E-FF64FF905ADF}" type="slidenum">
              <a:rPr lang="en-GB" smtClean="0"/>
              <a:t>‹#›</a:t>
            </a:fld>
            <a:endParaRPr lang="en-GB"/>
          </a:p>
        </p:txBody>
      </p:sp>
    </p:spTree>
    <p:extLst>
      <p:ext uri="{BB962C8B-B14F-4D97-AF65-F5344CB8AC3E}">
        <p14:creationId xmlns:p14="http://schemas.microsoft.com/office/powerpoint/2010/main" val="2930070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98EA2D7-08C8-40E6-A65E-FF64FF905ADF}" type="slidenum">
              <a:rPr lang="en-GB" smtClean="0"/>
              <a:t>14</a:t>
            </a:fld>
            <a:endParaRPr lang="en-GB"/>
          </a:p>
        </p:txBody>
      </p:sp>
    </p:spTree>
    <p:extLst>
      <p:ext uri="{BB962C8B-B14F-4D97-AF65-F5344CB8AC3E}">
        <p14:creationId xmlns:p14="http://schemas.microsoft.com/office/powerpoint/2010/main" val="20437996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2283191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95300" y="1600200"/>
            <a:ext cx="89154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692918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8"/>
            <a:ext cx="222885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0" y="274638"/>
            <a:ext cx="653415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951472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95300" y="274638"/>
            <a:ext cx="89154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82936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95300" y="1600200"/>
            <a:ext cx="89154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691236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6186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21006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865840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412746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44948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81865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02062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1.xml.rels><?xml version="1.0" encoding="UTF-8" standalone="yes"?>
<Relationships xmlns="http://schemas.openxmlformats.org/package/2006/relationships"><Relationship Id="rId3" Type="http://schemas.openxmlformats.org/officeDocument/2006/relationships/image" Target="../media/image42.jpeg"/><Relationship Id="rId7" Type="http://schemas.openxmlformats.org/officeDocument/2006/relationships/image" Target="../media/image41.png"/><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11.png"/><Relationship Id="rId4" Type="http://schemas.openxmlformats.org/officeDocument/2006/relationships/image" Target="../media/image43.png"/></Relationships>
</file>

<file path=ppt/slides/_rels/slide12.xml.rels><?xml version="1.0" encoding="UTF-8" standalone="yes"?>
<Relationships xmlns="http://schemas.openxmlformats.org/package/2006/relationships"><Relationship Id="rId3" Type="http://schemas.openxmlformats.org/officeDocument/2006/relationships/image" Target="../media/image45.jpeg"/><Relationship Id="rId7" Type="http://schemas.openxmlformats.org/officeDocument/2006/relationships/image" Target="../media/image49.jpeg"/><Relationship Id="rId2" Type="http://schemas.openxmlformats.org/officeDocument/2006/relationships/image" Target="../media/image44.gif"/><Relationship Id="rId1" Type="http://schemas.openxmlformats.org/officeDocument/2006/relationships/slideLayout" Target="../slideLayouts/slideLayout2.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1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14.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4.png"/></Relationships>
</file>

<file path=ppt/slides/_rels/slide1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 Id="rId5" Type="http://schemas.openxmlformats.org/officeDocument/2006/relationships/image" Target="../media/image58.png"/><Relationship Id="rId4" Type="http://schemas.openxmlformats.org/officeDocument/2006/relationships/image" Target="../media/image57.png"/></Relationships>
</file>

<file path=ppt/slides/_rels/slide1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17.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image" Target="../media/image62.png"/><Relationship Id="rId1" Type="http://schemas.openxmlformats.org/officeDocument/2006/relationships/slideLayout" Target="../slideLayouts/slideLayout7.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1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7.xml"/><Relationship Id="rId4" Type="http://schemas.openxmlformats.org/officeDocument/2006/relationships/image" Target="../media/image71.png"/></Relationships>
</file>

<file path=ppt/slides/_rels/slide1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 Id="rId4" Type="http://schemas.openxmlformats.org/officeDocument/2006/relationships/image" Target="../media/image7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18.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9.png"/><Relationship Id="rId4" Type="http://schemas.openxmlformats.org/officeDocument/2006/relationships/image" Target="../media/image17.wmf"/></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27.wmf"/><Relationship Id="rId13" Type="http://schemas.openxmlformats.org/officeDocument/2006/relationships/image" Target="../media/image32.png"/><Relationship Id="rId18" Type="http://schemas.openxmlformats.org/officeDocument/2006/relationships/image" Target="../media/image21.wmf"/><Relationship Id="rId3" Type="http://schemas.openxmlformats.org/officeDocument/2006/relationships/image" Target="../media/image22.wmf"/><Relationship Id="rId7" Type="http://schemas.openxmlformats.org/officeDocument/2006/relationships/image" Target="../media/image26.wmf"/><Relationship Id="rId12" Type="http://schemas.openxmlformats.org/officeDocument/2006/relationships/image" Target="../media/image31.png"/><Relationship Id="rId17" Type="http://schemas.openxmlformats.org/officeDocument/2006/relationships/oleObject" Target="../embeddings/oleObject3.bin"/><Relationship Id="rId2" Type="http://schemas.openxmlformats.org/officeDocument/2006/relationships/slideLayout" Target="../slideLayouts/slideLayout1.xml"/><Relationship Id="rId16" Type="http://schemas.openxmlformats.org/officeDocument/2006/relationships/image" Target="../media/image35.png"/><Relationship Id="rId1" Type="http://schemas.openxmlformats.org/officeDocument/2006/relationships/vmlDrawing" Target="../drawings/vmlDrawing2.vml"/><Relationship Id="rId6" Type="http://schemas.openxmlformats.org/officeDocument/2006/relationships/image" Target="../media/image25.wmf"/><Relationship Id="rId11" Type="http://schemas.openxmlformats.org/officeDocument/2006/relationships/image" Target="../media/image30.png"/><Relationship Id="rId5" Type="http://schemas.openxmlformats.org/officeDocument/2006/relationships/image" Target="../media/image24.wmf"/><Relationship Id="rId15" Type="http://schemas.openxmlformats.org/officeDocument/2006/relationships/image" Target="../media/image34.png"/><Relationship Id="rId10" Type="http://schemas.openxmlformats.org/officeDocument/2006/relationships/image" Target="../media/image29.wmf"/><Relationship Id="rId4" Type="http://schemas.openxmlformats.org/officeDocument/2006/relationships/image" Target="../media/image23.wmf"/><Relationship Id="rId9" Type="http://schemas.openxmlformats.org/officeDocument/2006/relationships/image" Target="../media/image28.wmf"/><Relationship Id="rId1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73514" y="1676400"/>
            <a:ext cx="7269747" cy="1938992"/>
          </a:xfrm>
          <a:prstGeom prst="rect">
            <a:avLst/>
          </a:prstGeom>
          <a:noFill/>
        </p:spPr>
        <p:txBody>
          <a:bodyPr wrap="none" rtlCol="0">
            <a:spAutoFit/>
          </a:bodyPr>
          <a:lstStyle/>
          <a:p>
            <a:pPr algn="ctr"/>
            <a:r>
              <a:rPr lang="en-GB" sz="3200" dirty="0" smtClean="0"/>
              <a:t>X-band SLED type Pulse Compressor. </a:t>
            </a:r>
          </a:p>
          <a:p>
            <a:pPr algn="ctr"/>
            <a:r>
              <a:rPr lang="en-GB" sz="3200" dirty="0" smtClean="0"/>
              <a:t>Made in CERN.</a:t>
            </a:r>
          </a:p>
          <a:p>
            <a:pPr algn="ctr"/>
            <a:endParaRPr lang="en-GB" sz="3200" dirty="0"/>
          </a:p>
          <a:p>
            <a:pPr algn="ctr"/>
            <a:r>
              <a:rPr lang="en-GB" sz="2400" dirty="0" smtClean="0"/>
              <a:t>I. Syratchev</a:t>
            </a:r>
            <a:endParaRPr lang="en-GB" sz="2400" dirty="0"/>
          </a:p>
        </p:txBody>
      </p:sp>
      <p:sp>
        <p:nvSpPr>
          <p:cNvPr id="3" name="TextBox 2"/>
          <p:cNvSpPr txBox="1"/>
          <p:nvPr/>
        </p:nvSpPr>
        <p:spPr>
          <a:xfrm>
            <a:off x="152400" y="6367670"/>
            <a:ext cx="1544012" cy="369332"/>
          </a:xfrm>
          <a:prstGeom prst="rect">
            <a:avLst/>
          </a:prstGeom>
          <a:noFill/>
        </p:spPr>
        <p:txBody>
          <a:bodyPr wrap="none" rtlCol="0">
            <a:spAutoFit/>
          </a:bodyPr>
          <a:lstStyle/>
          <a:p>
            <a:r>
              <a:rPr lang="en-GB" dirty="0" smtClean="0"/>
              <a:t>April 10 2013</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1379538"/>
            <a:ext cx="4572000" cy="4478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FF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219"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86400" y="1066800"/>
            <a:ext cx="3241675" cy="2495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FF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292" name="Text Box 11"/>
          <p:cNvSpPr txBox="1">
            <a:spLocks noChangeArrowheads="1"/>
          </p:cNvSpPr>
          <p:nvPr/>
        </p:nvSpPr>
        <p:spPr bwMode="auto">
          <a:xfrm>
            <a:off x="838200" y="381000"/>
            <a:ext cx="8229600" cy="581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defRPr/>
            </a:pPr>
            <a:r>
              <a:rPr lang="en-US" sz="1600" dirty="0" smtClean="0">
                <a:latin typeface="+mn-lt"/>
              </a:rPr>
              <a:t>The concept of the BOC (originally VPM – VLEPP Power Multiplier) was proposed in 1990 (</a:t>
            </a:r>
            <a:r>
              <a:rPr lang="en-US" sz="1600" dirty="0" err="1" smtClean="0">
                <a:latin typeface="+mn-lt"/>
              </a:rPr>
              <a:t>Balakin</a:t>
            </a:r>
            <a:r>
              <a:rPr lang="en-US" sz="1600" dirty="0" smtClean="0">
                <a:latin typeface="+mn-lt"/>
              </a:rPr>
              <a:t>, Syratchev). In 1994 the fist X-band VPM was tested in KEK.</a:t>
            </a:r>
          </a:p>
        </p:txBody>
      </p:sp>
      <p:sp>
        <p:nvSpPr>
          <p:cNvPr id="9221" name="Text Box 14"/>
          <p:cNvSpPr txBox="1">
            <a:spLocks noChangeArrowheads="1"/>
          </p:cNvSpPr>
          <p:nvPr/>
        </p:nvSpPr>
        <p:spPr bwMode="auto">
          <a:xfrm>
            <a:off x="6180138" y="1490663"/>
            <a:ext cx="538162" cy="274637"/>
          </a:xfrm>
          <a:prstGeom prst="rect">
            <a:avLst/>
          </a:prstGeom>
          <a:solidFill>
            <a:schemeClr val="bg1"/>
          </a:solidFill>
          <a:ln>
            <a:noFill/>
          </a:ln>
          <a:effectLst/>
          <a:extLst>
            <a:ext uri="{91240B29-F687-4F45-9708-019B960494DF}">
              <a14:hiddenLine xmlns:a14="http://schemas.microsoft.com/office/drawing/2010/main" w="0">
                <a:solidFill>
                  <a:srgbClr val="FF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n-US" sz="1200">
                <a:solidFill>
                  <a:srgbClr val="0066FF"/>
                </a:solidFill>
                <a:latin typeface="Comic Sans MS" pitchFamily="66" charset="0"/>
                <a:sym typeface="Symbol" pitchFamily="18" charset="2"/>
              </a:rPr>
              <a:t>input</a:t>
            </a:r>
          </a:p>
        </p:txBody>
      </p:sp>
      <p:sp>
        <p:nvSpPr>
          <p:cNvPr id="9222" name="Text Box 15"/>
          <p:cNvSpPr txBox="1">
            <a:spLocks noChangeArrowheads="1"/>
          </p:cNvSpPr>
          <p:nvPr/>
        </p:nvSpPr>
        <p:spPr bwMode="auto">
          <a:xfrm>
            <a:off x="7385050" y="1530350"/>
            <a:ext cx="866775" cy="274638"/>
          </a:xfrm>
          <a:prstGeom prst="rect">
            <a:avLst/>
          </a:prstGeom>
          <a:solidFill>
            <a:schemeClr val="bg1"/>
          </a:solidFill>
          <a:ln>
            <a:noFill/>
          </a:ln>
          <a:effectLst/>
          <a:extLst>
            <a:ext uri="{91240B29-F687-4F45-9708-019B960494DF}">
              <a14:hiddenLine xmlns:a14="http://schemas.microsoft.com/office/drawing/2010/main" w="0">
                <a:solidFill>
                  <a:srgbClr val="FF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n-US" sz="1200">
                <a:solidFill>
                  <a:srgbClr val="0066FF"/>
                </a:solidFill>
                <a:latin typeface="Comic Sans MS" pitchFamily="66" charset="0"/>
                <a:sym typeface="Symbol" pitchFamily="18" charset="2"/>
              </a:rPr>
              <a:t>reflected</a:t>
            </a:r>
          </a:p>
        </p:txBody>
      </p:sp>
      <p:sp>
        <p:nvSpPr>
          <p:cNvPr id="9223" name="Text Box 16"/>
          <p:cNvSpPr txBox="1">
            <a:spLocks noChangeArrowheads="1"/>
          </p:cNvSpPr>
          <p:nvPr/>
        </p:nvSpPr>
        <p:spPr bwMode="auto">
          <a:xfrm>
            <a:off x="7329488" y="2805113"/>
            <a:ext cx="646112" cy="274637"/>
          </a:xfrm>
          <a:prstGeom prst="rect">
            <a:avLst/>
          </a:prstGeom>
          <a:solidFill>
            <a:schemeClr val="bg1"/>
          </a:solidFill>
          <a:ln>
            <a:noFill/>
          </a:ln>
          <a:effectLst/>
          <a:extLst>
            <a:ext uri="{91240B29-F687-4F45-9708-019B960494DF}">
              <a14:hiddenLine xmlns:a14="http://schemas.microsoft.com/office/drawing/2010/main" w="0">
                <a:solidFill>
                  <a:srgbClr val="FF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n-US" sz="1200">
                <a:solidFill>
                  <a:srgbClr val="0066FF"/>
                </a:solidFill>
                <a:latin typeface="Comic Sans MS" pitchFamily="66" charset="0"/>
                <a:sym typeface="Symbol" pitchFamily="18" charset="2"/>
              </a:rPr>
              <a:t>output</a:t>
            </a:r>
          </a:p>
        </p:txBody>
      </p:sp>
      <p:sp>
        <p:nvSpPr>
          <p:cNvPr id="9224" name="Text Box 17"/>
          <p:cNvSpPr txBox="1">
            <a:spLocks noChangeArrowheads="1"/>
          </p:cNvSpPr>
          <p:nvPr/>
        </p:nvSpPr>
        <p:spPr bwMode="auto">
          <a:xfrm>
            <a:off x="6259513" y="2992438"/>
            <a:ext cx="733425" cy="274637"/>
          </a:xfrm>
          <a:prstGeom prst="rect">
            <a:avLst/>
          </a:prstGeom>
          <a:solidFill>
            <a:schemeClr val="bg1"/>
          </a:solidFill>
          <a:ln>
            <a:noFill/>
          </a:ln>
          <a:effectLst/>
          <a:extLst>
            <a:ext uri="{91240B29-F687-4F45-9708-019B960494DF}">
              <a14:hiddenLine xmlns:a14="http://schemas.microsoft.com/office/drawing/2010/main" w="0">
                <a:solidFill>
                  <a:srgbClr val="FF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n-US" sz="1200">
                <a:solidFill>
                  <a:srgbClr val="0066FF"/>
                </a:solidFill>
                <a:latin typeface="Comic Sans MS" pitchFamily="66" charset="0"/>
                <a:sym typeface="Symbol" pitchFamily="18" charset="2"/>
              </a:rPr>
              <a:t>150MW</a:t>
            </a:r>
          </a:p>
        </p:txBody>
      </p:sp>
      <p:pic>
        <p:nvPicPr>
          <p:cNvPr id="9225"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6600" y="3581400"/>
            <a:ext cx="2590800" cy="161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6"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6600" y="5029200"/>
            <a:ext cx="2590800"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7" name="Picture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600" y="4343400"/>
            <a:ext cx="21336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8" name="Text Box 22"/>
          <p:cNvSpPr txBox="1">
            <a:spLocks noChangeArrowheads="1"/>
          </p:cNvSpPr>
          <p:nvPr/>
        </p:nvSpPr>
        <p:spPr bwMode="auto">
          <a:xfrm>
            <a:off x="7620000" y="3810000"/>
            <a:ext cx="7239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800"/>
              <a:t>Open cavity</a:t>
            </a:r>
          </a:p>
        </p:txBody>
      </p:sp>
      <p:sp>
        <p:nvSpPr>
          <p:cNvPr id="9229" name="Text Box 23"/>
          <p:cNvSpPr txBox="1">
            <a:spLocks noChangeArrowheads="1"/>
          </p:cNvSpPr>
          <p:nvPr/>
        </p:nvSpPr>
        <p:spPr bwMode="auto">
          <a:xfrm>
            <a:off x="7696200" y="5257800"/>
            <a:ext cx="79057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800"/>
              <a:t>Closed cavity</a:t>
            </a:r>
          </a:p>
        </p:txBody>
      </p:sp>
      <p:sp>
        <p:nvSpPr>
          <p:cNvPr id="9230" name="Text Box 24"/>
          <p:cNvSpPr txBox="1">
            <a:spLocks noChangeArrowheads="1"/>
          </p:cNvSpPr>
          <p:nvPr/>
        </p:nvSpPr>
        <p:spPr bwMode="auto">
          <a:xfrm>
            <a:off x="8610600" y="3784600"/>
            <a:ext cx="9032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000"/>
              <a:t>Q</a:t>
            </a:r>
            <a:r>
              <a:rPr lang="en-US" sz="1000" baseline="-25000"/>
              <a:t>0</a:t>
            </a:r>
            <a:r>
              <a:rPr lang="en-US" sz="1000"/>
              <a:t> = 1.9x10</a:t>
            </a:r>
            <a:r>
              <a:rPr lang="en-US" sz="1000" baseline="30000"/>
              <a:t>5</a:t>
            </a:r>
            <a:endParaRPr lang="en-US" sz="1000"/>
          </a:p>
        </p:txBody>
      </p:sp>
      <p:sp>
        <p:nvSpPr>
          <p:cNvPr id="9231" name="Line 25"/>
          <p:cNvSpPr>
            <a:spLocks noChangeShapeType="1"/>
          </p:cNvSpPr>
          <p:nvPr/>
        </p:nvSpPr>
        <p:spPr bwMode="auto">
          <a:xfrm flipH="1" flipV="1">
            <a:off x="8534400" y="3810000"/>
            <a:ext cx="76200" cy="76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32" name="Text Box 26"/>
          <p:cNvSpPr txBox="1">
            <a:spLocks noChangeArrowheads="1"/>
          </p:cNvSpPr>
          <p:nvPr/>
        </p:nvSpPr>
        <p:spPr bwMode="auto">
          <a:xfrm>
            <a:off x="5105400" y="3886200"/>
            <a:ext cx="1655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200">
                <a:latin typeface="Comic Sans MS" pitchFamily="66" charset="0"/>
              </a:rPr>
              <a:t>Test cavity (TM</a:t>
            </a:r>
            <a:r>
              <a:rPr lang="en-US" sz="1200" baseline="-25000">
                <a:latin typeface="Comic Sans MS" pitchFamily="66" charset="0"/>
              </a:rPr>
              <a:t>25,1,1</a:t>
            </a:r>
            <a:r>
              <a:rPr lang="en-US" sz="1200">
                <a:latin typeface="Comic Sans MS" pitchFamily="66" charset="0"/>
              </a:rPr>
              <a:t>)</a:t>
            </a:r>
          </a:p>
          <a:p>
            <a:pPr algn="ctr" eaLnBrk="1" hangingPunct="1"/>
            <a:r>
              <a:rPr lang="en-US" sz="1200">
                <a:latin typeface="Comic Sans MS" pitchFamily="66" charset="0"/>
              </a:rPr>
              <a:t>Diameter 0.263 m</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2728913" y="5673725"/>
            <a:ext cx="17557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eaLnBrk="0" hangingPunct="0">
              <a:defRPr/>
            </a:pPr>
            <a:r>
              <a:rPr lang="en-US" sz="1600">
                <a:effectLst>
                  <a:outerShdw blurRad="38100" dist="38100" dir="2700000" algn="tl">
                    <a:srgbClr val="C0C0C0"/>
                  </a:outerShdw>
                </a:effectLst>
                <a:latin typeface="+mn-lt"/>
              </a:rPr>
              <a:t>Internal view </a:t>
            </a:r>
          </a:p>
          <a:p>
            <a:pPr algn="ctr" eaLnBrk="0" hangingPunct="0">
              <a:defRPr/>
            </a:pPr>
            <a:r>
              <a:rPr lang="en-US" sz="1600">
                <a:effectLst>
                  <a:outerShdw blurRad="38100" dist="38100" dir="2700000" algn="tl">
                    <a:srgbClr val="C0C0C0"/>
                  </a:outerShdw>
                </a:effectLst>
                <a:latin typeface="+mn-lt"/>
              </a:rPr>
              <a:t>of coupling holes</a:t>
            </a:r>
          </a:p>
        </p:txBody>
      </p:sp>
      <p:pic>
        <p:nvPicPr>
          <p:cNvPr id="1024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938" y="762000"/>
            <a:ext cx="3763962" cy="4446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44"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938" y="4611688"/>
            <a:ext cx="2227262" cy="153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318" name="Text Box 6"/>
          <p:cNvSpPr txBox="1">
            <a:spLocks noChangeArrowheads="1"/>
          </p:cNvSpPr>
          <p:nvPr/>
        </p:nvSpPr>
        <p:spPr bwMode="auto">
          <a:xfrm>
            <a:off x="1951038" y="104775"/>
            <a:ext cx="5530850"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defRPr/>
            </a:pPr>
            <a:r>
              <a:rPr lang="en-US" dirty="0" smtClean="0">
                <a:latin typeface="+mn-lt"/>
              </a:rPr>
              <a:t>3 GHz BOC RF pulse compressor for CTF3 (2000)</a:t>
            </a:r>
            <a:endParaRPr lang="en-US" sz="2400" b="1" i="1" dirty="0" smtClean="0">
              <a:latin typeface="+mn-lt"/>
            </a:endParaRPr>
          </a:p>
        </p:txBody>
      </p:sp>
      <p:pic>
        <p:nvPicPr>
          <p:cNvPr id="10246" name="Picture 9"/>
          <p:cNvPicPr>
            <a:picLocks noChangeAspect="1" noChangeArrowheads="1"/>
          </p:cNvPicPr>
          <p:nvPr/>
        </p:nvPicPr>
        <p:blipFill>
          <a:blip r:embed="rId5">
            <a:extLst>
              <a:ext uri="{28A0092B-C50C-407E-A947-70E740481C1C}">
                <a14:useLocalDpi xmlns:a14="http://schemas.microsoft.com/office/drawing/2010/main" val="0"/>
              </a:ext>
            </a:extLst>
          </a:blip>
          <a:srcRect t="18024" b="22041"/>
          <a:stretch>
            <a:fillRect/>
          </a:stretch>
        </p:blipFill>
        <p:spPr bwMode="auto">
          <a:xfrm>
            <a:off x="4551363" y="1371600"/>
            <a:ext cx="5095875"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10247" name="Object 10"/>
          <p:cNvGraphicFramePr>
            <a:graphicFrameLocks noChangeAspect="1"/>
          </p:cNvGraphicFramePr>
          <p:nvPr/>
        </p:nvGraphicFramePr>
        <p:xfrm>
          <a:off x="5410200" y="3678238"/>
          <a:ext cx="3449638" cy="2271712"/>
        </p:xfrm>
        <a:graphic>
          <a:graphicData uri="http://schemas.openxmlformats.org/presentationml/2006/ole">
            <mc:AlternateContent xmlns:mc="http://schemas.openxmlformats.org/markup-compatibility/2006">
              <mc:Choice xmlns:v="urn:schemas-microsoft-com:vml" Requires="v">
                <p:oleObj spid="_x0000_s10257" name="Photo Editor Photo" r:id="rId6" imgW="12193057" imgH="9144793" progId="MSPhotoEd.3">
                  <p:embed/>
                </p:oleObj>
              </mc:Choice>
              <mc:Fallback>
                <p:oleObj name="Photo Editor Photo" r:id="rId6" imgW="12193057" imgH="9144793" progId="MSPhotoEd.3">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l="-6204" t="-6488" r="-1300" b="12102"/>
                      <a:stretch>
                        <a:fillRect/>
                      </a:stretch>
                    </p:blipFill>
                    <p:spPr bwMode="auto">
                      <a:xfrm>
                        <a:off x="5410200" y="3678238"/>
                        <a:ext cx="3449638" cy="2271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48" name="Text Box 11"/>
          <p:cNvSpPr txBox="1">
            <a:spLocks noChangeArrowheads="1"/>
          </p:cNvSpPr>
          <p:nvPr/>
        </p:nvSpPr>
        <p:spPr bwMode="auto">
          <a:xfrm>
            <a:off x="5718175" y="2847975"/>
            <a:ext cx="12554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600" b="1">
                <a:solidFill>
                  <a:schemeClr val="bg1"/>
                </a:solidFill>
                <a:latin typeface="+mn-lt"/>
              </a:rPr>
              <a:t>XX century</a:t>
            </a:r>
          </a:p>
        </p:txBody>
      </p:sp>
      <p:sp>
        <p:nvSpPr>
          <p:cNvPr id="10249" name="Text Box 12"/>
          <p:cNvSpPr txBox="1">
            <a:spLocks noChangeArrowheads="1"/>
          </p:cNvSpPr>
          <p:nvPr/>
        </p:nvSpPr>
        <p:spPr bwMode="auto">
          <a:xfrm>
            <a:off x="5867400" y="5673725"/>
            <a:ext cx="131318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600" b="1">
                <a:solidFill>
                  <a:schemeClr val="bg1"/>
                </a:solidFill>
                <a:latin typeface="+mn-lt"/>
              </a:rPr>
              <a:t>XXI century</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8" descr="full_BOC_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0088" y="722313"/>
            <a:ext cx="4762500" cy="285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7" name="Picture 29" descr="2"/>
          <p:cNvPicPr>
            <a:picLocks noChangeAspect="1" noChangeArrowheads="1"/>
          </p:cNvPicPr>
          <p:nvPr/>
        </p:nvPicPr>
        <p:blipFill>
          <a:blip r:embed="rId3">
            <a:extLst>
              <a:ext uri="{28A0092B-C50C-407E-A947-70E740481C1C}">
                <a14:useLocalDpi xmlns:a14="http://schemas.microsoft.com/office/drawing/2010/main" val="0"/>
              </a:ext>
            </a:extLst>
          </a:blip>
          <a:srcRect l="11903" r="13084"/>
          <a:stretch>
            <a:fillRect/>
          </a:stretch>
        </p:blipFill>
        <p:spPr bwMode="auto">
          <a:xfrm>
            <a:off x="0" y="782638"/>
            <a:ext cx="2520950" cy="272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38" descr="2010-10-26-P11"/>
          <p:cNvPicPr>
            <a:picLocks noChangeAspect="1" noChangeArrowheads="1"/>
          </p:cNvPicPr>
          <p:nvPr/>
        </p:nvPicPr>
        <p:blipFill>
          <a:blip r:embed="rId4">
            <a:extLst>
              <a:ext uri="{28A0092B-C50C-407E-A947-70E740481C1C}">
                <a14:useLocalDpi xmlns:a14="http://schemas.microsoft.com/office/drawing/2010/main" val="0"/>
              </a:ext>
            </a:extLst>
          </a:blip>
          <a:srcRect l="10899" r="11063"/>
          <a:stretch>
            <a:fillRect/>
          </a:stretch>
        </p:blipFill>
        <p:spPr bwMode="auto">
          <a:xfrm>
            <a:off x="7483475" y="722313"/>
            <a:ext cx="1584325"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39" descr="2010-10-26-P13"/>
          <p:cNvPicPr>
            <a:picLocks noChangeAspect="1" noChangeArrowheads="1"/>
          </p:cNvPicPr>
          <p:nvPr/>
        </p:nvPicPr>
        <p:blipFill>
          <a:blip r:embed="rId5">
            <a:extLst>
              <a:ext uri="{28A0092B-C50C-407E-A947-70E740481C1C}">
                <a14:useLocalDpi xmlns:a14="http://schemas.microsoft.com/office/drawing/2010/main" val="0"/>
              </a:ext>
            </a:extLst>
          </a:blip>
          <a:srcRect r="2811"/>
          <a:stretch>
            <a:fillRect/>
          </a:stretch>
        </p:blipFill>
        <p:spPr bwMode="auto">
          <a:xfrm>
            <a:off x="5791200" y="914400"/>
            <a:ext cx="1528763"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6"/>
          <p:cNvSpPr txBox="1">
            <a:spLocks noChangeArrowheads="1"/>
          </p:cNvSpPr>
          <p:nvPr/>
        </p:nvSpPr>
        <p:spPr bwMode="auto">
          <a:xfrm>
            <a:off x="2033588" y="104775"/>
            <a:ext cx="5365750"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defRPr/>
            </a:pPr>
            <a:r>
              <a:rPr lang="en-US" dirty="0" smtClean="0">
                <a:latin typeface="+mn-lt"/>
              </a:rPr>
              <a:t>5.7 GHz BOC RF pulse compressor for PCI (2012)</a:t>
            </a:r>
            <a:endParaRPr lang="en-US" sz="2400" b="1" i="1" dirty="0" smtClean="0">
              <a:latin typeface="+mn-lt"/>
            </a:endParaRPr>
          </a:p>
        </p:txBody>
      </p:sp>
      <p:pic>
        <p:nvPicPr>
          <p:cNvPr id="1127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 y="3810000"/>
            <a:ext cx="3429000" cy="257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72"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70338" y="3810000"/>
            <a:ext cx="3429000" cy="257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73" name="Text Box 4"/>
          <p:cNvSpPr txBox="1">
            <a:spLocks noChangeArrowheads="1"/>
          </p:cNvSpPr>
          <p:nvPr/>
        </p:nvSpPr>
        <p:spPr bwMode="auto">
          <a:xfrm>
            <a:off x="7620000" y="4343400"/>
            <a:ext cx="1990725" cy="116998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1000"/>
              <a:t>BOC’s unloaded Quality factor</a:t>
            </a:r>
          </a:p>
          <a:p>
            <a:pPr eaLnBrk="1" hangingPunct="1">
              <a:spcBef>
                <a:spcPct val="50000"/>
              </a:spcBef>
            </a:pPr>
            <a:r>
              <a:rPr lang="en-US" sz="1000"/>
              <a:t>Goal: </a:t>
            </a:r>
            <a:r>
              <a:rPr lang="en-US" sz="1000">
                <a:cs typeface="Arial" charset="0"/>
              </a:rPr>
              <a:t>≥ 190000</a:t>
            </a:r>
          </a:p>
          <a:p>
            <a:pPr eaLnBrk="1" hangingPunct="1">
              <a:spcBef>
                <a:spcPct val="50000"/>
              </a:spcBef>
            </a:pPr>
            <a:r>
              <a:rPr lang="en-US" sz="1000">
                <a:cs typeface="Arial" charset="0"/>
              </a:rPr>
              <a:t>HFSS: 210000</a:t>
            </a:r>
          </a:p>
          <a:p>
            <a:pPr eaLnBrk="1" hangingPunct="1">
              <a:spcBef>
                <a:spcPct val="50000"/>
              </a:spcBef>
            </a:pPr>
            <a:r>
              <a:rPr lang="en-US" sz="1000">
                <a:cs typeface="Arial" charset="0"/>
              </a:rPr>
              <a:t>Measured: 204000</a:t>
            </a:r>
          </a:p>
          <a:p>
            <a:pPr eaLnBrk="1" hangingPunct="1">
              <a:spcBef>
                <a:spcPct val="50000"/>
              </a:spcBef>
            </a:pPr>
            <a:r>
              <a:rPr lang="en-US" sz="1000">
                <a:cs typeface="Arial" charset="0"/>
              </a:rPr>
              <a:t>Beta: 9.4</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12"/>
          <p:cNvSpPr txBox="1">
            <a:spLocks noChangeArrowheads="1"/>
          </p:cNvSpPr>
          <p:nvPr/>
        </p:nvSpPr>
        <p:spPr bwMode="auto">
          <a:xfrm>
            <a:off x="1497013" y="152400"/>
            <a:ext cx="6767512"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dirty="0" smtClean="0">
                <a:latin typeface="+mn-lt"/>
              </a:rPr>
              <a:t>The third generation of the SLED type pulse compressor</a:t>
            </a:r>
          </a:p>
          <a:p>
            <a:pPr algn="ctr" eaLnBrk="1" hangingPunct="1">
              <a:defRPr/>
            </a:pPr>
            <a:r>
              <a:rPr lang="en-US" dirty="0" smtClean="0">
                <a:latin typeface="+mn-lt"/>
              </a:rPr>
              <a:t>with beating modes in a cavity  (BMC). 2009 (GYCOM, Russia).</a:t>
            </a:r>
          </a:p>
        </p:txBody>
      </p:sp>
      <p:pic>
        <p:nvPicPr>
          <p:cNvPr id="12291"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4648200"/>
            <a:ext cx="9248775"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15" descr="new compressor SLED2 + grating2"/>
          <p:cNvPicPr>
            <a:picLocks noChangeAspect="1" noChangeArrowheads="1"/>
          </p:cNvPicPr>
          <p:nvPr/>
        </p:nvPicPr>
        <p:blipFill>
          <a:blip r:embed="rId3">
            <a:extLst>
              <a:ext uri="{28A0092B-C50C-407E-A947-70E740481C1C}">
                <a14:useLocalDpi xmlns:a14="http://schemas.microsoft.com/office/drawing/2010/main" val="0"/>
              </a:ext>
            </a:extLst>
          </a:blip>
          <a:srcRect l="5769"/>
          <a:stretch>
            <a:fillRect/>
          </a:stretch>
        </p:blipFill>
        <p:spPr bwMode="auto">
          <a:xfrm>
            <a:off x="152400" y="838200"/>
            <a:ext cx="4114800" cy="328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0" name="Text Box 22"/>
          <p:cNvSpPr txBox="1">
            <a:spLocks noChangeArrowheads="1"/>
          </p:cNvSpPr>
          <p:nvPr/>
        </p:nvSpPr>
        <p:spPr bwMode="auto">
          <a:xfrm>
            <a:off x="1295400" y="6324600"/>
            <a:ext cx="1687513" cy="254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000" smtClean="0">
                <a:latin typeface="+mn-lt"/>
              </a:rPr>
              <a:t>H10-&gt;H01 mode converter</a:t>
            </a:r>
          </a:p>
        </p:txBody>
      </p:sp>
      <p:sp>
        <p:nvSpPr>
          <p:cNvPr id="17421" name="Line 23"/>
          <p:cNvSpPr>
            <a:spLocks noChangeShapeType="1"/>
          </p:cNvSpPr>
          <p:nvPr/>
        </p:nvSpPr>
        <p:spPr bwMode="auto">
          <a:xfrm flipV="1">
            <a:off x="2286000" y="6019800"/>
            <a:ext cx="762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17422" name="Text Box 24"/>
          <p:cNvSpPr txBox="1">
            <a:spLocks noChangeArrowheads="1"/>
          </p:cNvSpPr>
          <p:nvPr/>
        </p:nvSpPr>
        <p:spPr bwMode="auto">
          <a:xfrm>
            <a:off x="3048000" y="6324600"/>
            <a:ext cx="1233488" cy="254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000" smtClean="0">
                <a:latin typeface="+mn-lt"/>
              </a:rPr>
              <a:t>Mode mixing taper</a:t>
            </a:r>
          </a:p>
        </p:txBody>
      </p:sp>
      <p:sp>
        <p:nvSpPr>
          <p:cNvPr id="17423" name="Line 25"/>
          <p:cNvSpPr>
            <a:spLocks noChangeShapeType="1"/>
          </p:cNvSpPr>
          <p:nvPr/>
        </p:nvSpPr>
        <p:spPr bwMode="auto">
          <a:xfrm flipV="1">
            <a:off x="3352800" y="6096000"/>
            <a:ext cx="1524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17424" name="Text Box 26"/>
          <p:cNvSpPr txBox="1">
            <a:spLocks noChangeArrowheads="1"/>
          </p:cNvSpPr>
          <p:nvPr/>
        </p:nvSpPr>
        <p:spPr bwMode="auto">
          <a:xfrm>
            <a:off x="4572000" y="6400800"/>
            <a:ext cx="1309688" cy="254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000" smtClean="0">
                <a:latin typeface="+mn-lt"/>
              </a:rPr>
              <a:t>Beating wave cavity</a:t>
            </a:r>
          </a:p>
        </p:txBody>
      </p:sp>
      <p:sp>
        <p:nvSpPr>
          <p:cNvPr id="17425" name="Line 27"/>
          <p:cNvSpPr>
            <a:spLocks noChangeShapeType="1"/>
          </p:cNvSpPr>
          <p:nvPr/>
        </p:nvSpPr>
        <p:spPr bwMode="auto">
          <a:xfrm flipV="1">
            <a:off x="5638800" y="6172200"/>
            <a:ext cx="1524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17426" name="Text Box 28"/>
          <p:cNvSpPr txBox="1">
            <a:spLocks noChangeArrowheads="1"/>
          </p:cNvSpPr>
          <p:nvPr/>
        </p:nvSpPr>
        <p:spPr bwMode="auto">
          <a:xfrm>
            <a:off x="304800" y="6324600"/>
            <a:ext cx="825500" cy="254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000" smtClean="0">
                <a:latin typeface="+mn-lt"/>
              </a:rPr>
              <a:t>3-db hybrid</a:t>
            </a:r>
          </a:p>
        </p:txBody>
      </p:sp>
      <p:sp>
        <p:nvSpPr>
          <p:cNvPr id="17427" name="Text Box 29"/>
          <p:cNvSpPr txBox="1">
            <a:spLocks noChangeArrowheads="1"/>
          </p:cNvSpPr>
          <p:nvPr/>
        </p:nvSpPr>
        <p:spPr bwMode="auto">
          <a:xfrm>
            <a:off x="4114800" y="5029200"/>
            <a:ext cx="1050925" cy="3079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400" smtClean="0">
                <a:latin typeface="+mn-lt"/>
              </a:rPr>
              <a:t>Q</a:t>
            </a:r>
            <a:r>
              <a:rPr lang="en-US" sz="1400" baseline="-25000" smtClean="0">
                <a:latin typeface="+mn-lt"/>
              </a:rPr>
              <a:t>0</a:t>
            </a:r>
            <a:r>
              <a:rPr lang="en-US" sz="1400" smtClean="0">
                <a:latin typeface="+mn-lt"/>
              </a:rPr>
              <a:t> ~ 2x10</a:t>
            </a:r>
            <a:r>
              <a:rPr lang="en-US" sz="1400" baseline="30000" smtClean="0">
                <a:latin typeface="+mn-lt"/>
              </a:rPr>
              <a:t>5</a:t>
            </a:r>
            <a:endParaRPr lang="en-US" sz="1400" smtClean="0">
              <a:latin typeface="+mn-lt"/>
            </a:endParaRPr>
          </a:p>
        </p:txBody>
      </p:sp>
      <p:pic>
        <p:nvPicPr>
          <p:cNvPr id="12302" name="Picture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2987" y="847656"/>
            <a:ext cx="3095625" cy="2376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303" name="TextBox 1"/>
          <p:cNvSpPr txBox="1">
            <a:spLocks noChangeArrowheads="1"/>
          </p:cNvSpPr>
          <p:nvPr/>
        </p:nvSpPr>
        <p:spPr bwMode="auto">
          <a:xfrm>
            <a:off x="3991768" y="3725862"/>
            <a:ext cx="5180013"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 typeface="Arial" charset="0"/>
              <a:buChar char="•"/>
            </a:pPr>
            <a:r>
              <a:rPr lang="en-GB" dirty="0">
                <a:solidFill>
                  <a:srgbClr val="FF0000"/>
                </a:solidFill>
              </a:rPr>
              <a:t>Measured Q</a:t>
            </a:r>
            <a:r>
              <a:rPr lang="en-GB" baseline="-25000" dirty="0">
                <a:solidFill>
                  <a:srgbClr val="FF0000"/>
                </a:solidFill>
              </a:rPr>
              <a:t>0</a:t>
            </a:r>
            <a:r>
              <a:rPr lang="en-GB" dirty="0">
                <a:solidFill>
                  <a:srgbClr val="FF0000"/>
                </a:solidFill>
              </a:rPr>
              <a:t> ~ 1.6x10</a:t>
            </a:r>
            <a:r>
              <a:rPr lang="en-GB" baseline="30000" dirty="0">
                <a:solidFill>
                  <a:srgbClr val="FF0000"/>
                </a:solidFill>
              </a:rPr>
              <a:t>5</a:t>
            </a:r>
            <a:r>
              <a:rPr lang="en-GB" dirty="0">
                <a:solidFill>
                  <a:srgbClr val="FF0000"/>
                </a:solidFill>
              </a:rPr>
              <a:t> (expected ~ 2x10</a:t>
            </a:r>
            <a:r>
              <a:rPr lang="en-GB" baseline="30000" dirty="0">
                <a:solidFill>
                  <a:srgbClr val="FF0000"/>
                </a:solidFill>
              </a:rPr>
              <a:t>5</a:t>
            </a:r>
            <a:r>
              <a:rPr lang="en-GB" dirty="0">
                <a:solidFill>
                  <a:srgbClr val="FF0000"/>
                </a:solidFill>
              </a:rPr>
              <a:t> )</a:t>
            </a:r>
          </a:p>
          <a:p>
            <a:pPr eaLnBrk="1" hangingPunct="1">
              <a:buFont typeface="Arial" charset="0"/>
              <a:buChar char="•"/>
            </a:pPr>
            <a:r>
              <a:rPr lang="en-GB" dirty="0">
                <a:solidFill>
                  <a:srgbClr val="FF0000"/>
                </a:solidFill>
              </a:rPr>
              <a:t>Tuning plungers heating up problem.</a:t>
            </a:r>
          </a:p>
          <a:p>
            <a:pPr eaLnBrk="1" hangingPunct="1">
              <a:buFont typeface="Arial" charset="0"/>
              <a:buChar char="•"/>
            </a:pPr>
            <a:r>
              <a:rPr lang="en-GB" dirty="0">
                <a:solidFill>
                  <a:srgbClr val="FF0000"/>
                </a:solidFill>
              </a:rPr>
              <a:t>Backlashes problem with plungers movement.</a:t>
            </a:r>
          </a:p>
        </p:txBody>
      </p:sp>
      <p:sp>
        <p:nvSpPr>
          <p:cNvPr id="17412" name="Text Box 14"/>
          <p:cNvSpPr txBox="1">
            <a:spLocks noChangeArrowheads="1"/>
          </p:cNvSpPr>
          <p:nvPr/>
        </p:nvSpPr>
        <p:spPr bwMode="auto">
          <a:xfrm>
            <a:off x="3505200" y="3187700"/>
            <a:ext cx="615315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2000" dirty="0" smtClean="0">
                <a:latin typeface="+mn-lt"/>
              </a:rPr>
              <a:t>First BMC is now </a:t>
            </a:r>
            <a:r>
              <a:rPr lang="en-US" sz="2000" u="sng" dirty="0" smtClean="0">
                <a:latin typeface="+mn-lt"/>
              </a:rPr>
              <a:t>successfully</a:t>
            </a:r>
            <a:r>
              <a:rPr lang="en-US" sz="2000" dirty="0" smtClean="0">
                <a:latin typeface="+mn-lt"/>
              </a:rPr>
              <a:t> operated at XBOX #1.</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ERNHOMER.cern.ch\rleuxe\Public\CLIC-PC-Cavity\CLIC - PC Cavity - 2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7008" y="31018"/>
            <a:ext cx="6827544" cy="51816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181600" y="210234"/>
            <a:ext cx="4267199" cy="646331"/>
          </a:xfrm>
          <a:prstGeom prst="rect">
            <a:avLst/>
          </a:prstGeom>
          <a:noFill/>
        </p:spPr>
        <p:txBody>
          <a:bodyPr wrap="square" rtlCol="0">
            <a:spAutoFit/>
          </a:bodyPr>
          <a:lstStyle/>
          <a:p>
            <a:pPr algn="r"/>
            <a:r>
              <a:rPr lang="en-GB" dirty="0" smtClean="0"/>
              <a:t>X-band SLED pule compressor at 2013 (back to the roots)</a:t>
            </a:r>
            <a:endParaRPr lang="en-GB" dirty="0"/>
          </a:p>
        </p:txBody>
      </p:sp>
      <p:sp>
        <p:nvSpPr>
          <p:cNvPr id="4" name="TextBox 3"/>
          <p:cNvSpPr txBox="1"/>
          <p:nvPr/>
        </p:nvSpPr>
        <p:spPr>
          <a:xfrm>
            <a:off x="4793307" y="1049923"/>
            <a:ext cx="2820003" cy="338554"/>
          </a:xfrm>
          <a:prstGeom prst="rect">
            <a:avLst/>
          </a:prstGeom>
          <a:noFill/>
        </p:spPr>
        <p:txBody>
          <a:bodyPr wrap="none" rtlCol="0">
            <a:spAutoFit/>
          </a:bodyPr>
          <a:lstStyle/>
          <a:p>
            <a:r>
              <a:rPr lang="en-GB" sz="1600" dirty="0" smtClean="0"/>
              <a:t>Cavity operating </a:t>
            </a:r>
            <a:r>
              <a:rPr lang="en-GB" sz="1600" dirty="0" smtClean="0"/>
              <a:t>mode H</a:t>
            </a:r>
            <a:r>
              <a:rPr lang="en-GB" sz="1600" baseline="-25000" dirty="0" smtClean="0"/>
              <a:t>0,1,32</a:t>
            </a:r>
            <a:endParaRPr lang="en-GB" sz="1600" dirty="0"/>
          </a:p>
        </p:txBody>
      </p:sp>
      <p:cxnSp>
        <p:nvCxnSpPr>
          <p:cNvPr id="6" name="Straight Arrow Connector 5"/>
          <p:cNvCxnSpPr/>
          <p:nvPr/>
        </p:nvCxnSpPr>
        <p:spPr>
          <a:xfrm flipH="1">
            <a:off x="5303565" y="1388477"/>
            <a:ext cx="457200" cy="65204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913165" y="1701969"/>
            <a:ext cx="1814920" cy="338554"/>
          </a:xfrm>
          <a:prstGeom prst="rect">
            <a:avLst/>
          </a:prstGeom>
          <a:noFill/>
        </p:spPr>
        <p:txBody>
          <a:bodyPr wrap="none" rtlCol="0">
            <a:spAutoFit/>
          </a:bodyPr>
          <a:lstStyle/>
          <a:p>
            <a:r>
              <a:rPr lang="en-GB" sz="1600" dirty="0" smtClean="0"/>
              <a:t>Integrated cooling</a:t>
            </a:r>
            <a:endParaRPr lang="en-GB" sz="1600" dirty="0"/>
          </a:p>
        </p:txBody>
      </p:sp>
      <p:cxnSp>
        <p:nvCxnSpPr>
          <p:cNvPr id="9" name="Straight Arrow Connector 8"/>
          <p:cNvCxnSpPr/>
          <p:nvPr/>
        </p:nvCxnSpPr>
        <p:spPr>
          <a:xfrm flipH="1">
            <a:off x="6141765" y="2040523"/>
            <a:ext cx="304800" cy="457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6820625" y="2954923"/>
            <a:ext cx="692740" cy="381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979965" y="2497723"/>
            <a:ext cx="1602887" cy="584775"/>
          </a:xfrm>
          <a:prstGeom prst="rect">
            <a:avLst/>
          </a:prstGeom>
          <a:noFill/>
        </p:spPr>
        <p:txBody>
          <a:bodyPr wrap="square" rtlCol="0">
            <a:spAutoFit/>
          </a:bodyPr>
          <a:lstStyle/>
          <a:p>
            <a:pPr algn="r"/>
            <a:r>
              <a:rPr lang="en-GB" sz="1600" dirty="0" smtClean="0"/>
              <a:t>Compact mode launcher</a:t>
            </a:r>
            <a:endParaRPr lang="en-GB" sz="1600" dirty="0"/>
          </a:p>
        </p:txBody>
      </p:sp>
      <p:sp>
        <p:nvSpPr>
          <p:cNvPr id="14" name="TextBox 13"/>
          <p:cNvSpPr txBox="1"/>
          <p:nvPr/>
        </p:nvSpPr>
        <p:spPr>
          <a:xfrm>
            <a:off x="6807059" y="4416119"/>
            <a:ext cx="2763706" cy="584775"/>
          </a:xfrm>
          <a:prstGeom prst="rect">
            <a:avLst/>
          </a:prstGeom>
          <a:noFill/>
        </p:spPr>
        <p:txBody>
          <a:bodyPr wrap="square" rtlCol="0">
            <a:spAutoFit/>
          </a:bodyPr>
          <a:lstStyle/>
          <a:p>
            <a:r>
              <a:rPr lang="en-GB" sz="1600" dirty="0" smtClean="0"/>
              <a:t>Double-height -3dB hybrid, made at CEA/CERN</a:t>
            </a:r>
            <a:endParaRPr lang="en-GB" sz="1600" dirty="0"/>
          </a:p>
        </p:txBody>
      </p:sp>
      <p:cxnSp>
        <p:nvCxnSpPr>
          <p:cNvPr id="16" name="Straight Arrow Connector 15"/>
          <p:cNvCxnSpPr>
            <a:stCxn id="14" idx="1"/>
          </p:cNvCxnSpPr>
          <p:nvPr/>
        </p:nvCxnSpPr>
        <p:spPr>
          <a:xfrm flipH="1" flipV="1">
            <a:off x="6196117" y="4111320"/>
            <a:ext cx="610942" cy="5971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34608" y="34451"/>
            <a:ext cx="2176983" cy="584775"/>
          </a:xfrm>
          <a:prstGeom prst="rect">
            <a:avLst/>
          </a:prstGeom>
          <a:noFill/>
        </p:spPr>
        <p:txBody>
          <a:bodyPr wrap="square" rtlCol="0">
            <a:spAutoFit/>
          </a:bodyPr>
          <a:lstStyle/>
          <a:p>
            <a:r>
              <a:rPr lang="en-GB" sz="1600" dirty="0" smtClean="0"/>
              <a:t>Manual resonant frequency de-tuners</a:t>
            </a:r>
            <a:endParaRPr lang="en-GB" sz="1600" dirty="0"/>
          </a:p>
        </p:txBody>
      </p:sp>
      <p:cxnSp>
        <p:nvCxnSpPr>
          <p:cNvPr id="19" name="Straight Arrow Connector 18"/>
          <p:cNvCxnSpPr/>
          <p:nvPr/>
        </p:nvCxnSpPr>
        <p:spPr>
          <a:xfrm>
            <a:off x="2103165" y="326838"/>
            <a:ext cx="762000" cy="11348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960165" y="619226"/>
            <a:ext cx="362934" cy="76925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600611" y="2621818"/>
            <a:ext cx="1676399" cy="584775"/>
          </a:xfrm>
          <a:prstGeom prst="rect">
            <a:avLst/>
          </a:prstGeom>
          <a:noFill/>
        </p:spPr>
        <p:txBody>
          <a:bodyPr wrap="square" rtlCol="0">
            <a:spAutoFit/>
          </a:bodyPr>
          <a:lstStyle/>
          <a:p>
            <a:r>
              <a:rPr lang="en-GB" sz="1600" dirty="0" smtClean="0"/>
              <a:t>Common vacuum circuit</a:t>
            </a:r>
            <a:endParaRPr lang="en-GB" sz="1600" dirty="0"/>
          </a:p>
        </p:txBody>
      </p:sp>
      <p:cxnSp>
        <p:nvCxnSpPr>
          <p:cNvPr id="26" name="Straight Arrow Connector 25"/>
          <p:cNvCxnSpPr/>
          <p:nvPr/>
        </p:nvCxnSpPr>
        <p:spPr>
          <a:xfrm flipH="1" flipV="1">
            <a:off x="2484165" y="1388477"/>
            <a:ext cx="1447800" cy="123334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536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608" y="4021723"/>
            <a:ext cx="1933575" cy="150059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cxnSp>
        <p:nvCxnSpPr>
          <p:cNvPr id="28" name="Straight Arrow Connector 27"/>
          <p:cNvCxnSpPr/>
          <p:nvPr/>
        </p:nvCxnSpPr>
        <p:spPr>
          <a:xfrm flipV="1">
            <a:off x="1201395" y="2421523"/>
            <a:ext cx="368370" cy="1600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96864" y="4008411"/>
            <a:ext cx="1379527" cy="338554"/>
          </a:xfrm>
          <a:prstGeom prst="rect">
            <a:avLst/>
          </a:prstGeom>
          <a:noFill/>
        </p:spPr>
        <p:txBody>
          <a:bodyPr wrap="square" rtlCol="0">
            <a:spAutoFit/>
          </a:bodyPr>
          <a:lstStyle/>
          <a:p>
            <a:r>
              <a:rPr lang="en-GB" sz="1600" dirty="0" smtClean="0"/>
              <a:t>Fixed tuners</a:t>
            </a:r>
            <a:endParaRPr lang="en-GB" sz="1600" dirty="0"/>
          </a:p>
        </p:txBody>
      </p:sp>
      <p:cxnSp>
        <p:nvCxnSpPr>
          <p:cNvPr id="31" name="Straight Arrow Connector 30"/>
          <p:cNvCxnSpPr>
            <a:stCxn id="30" idx="2"/>
          </p:cNvCxnSpPr>
          <p:nvPr/>
        </p:nvCxnSpPr>
        <p:spPr>
          <a:xfrm>
            <a:off x="886628" y="4346965"/>
            <a:ext cx="149737" cy="20815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360" name="TextBox 15359"/>
          <p:cNvSpPr txBox="1"/>
          <p:nvPr/>
        </p:nvSpPr>
        <p:spPr>
          <a:xfrm>
            <a:off x="2743200" y="5212618"/>
            <a:ext cx="5827236" cy="1323439"/>
          </a:xfrm>
          <a:prstGeom prst="rect">
            <a:avLst/>
          </a:prstGeom>
          <a:noFill/>
          <a:ln>
            <a:solidFill>
              <a:schemeClr val="tx1"/>
            </a:solidFill>
          </a:ln>
        </p:spPr>
        <p:txBody>
          <a:bodyPr wrap="none" rtlCol="0">
            <a:spAutoFit/>
          </a:bodyPr>
          <a:lstStyle/>
          <a:p>
            <a:r>
              <a:rPr lang="en-GB" sz="1600" dirty="0" smtClean="0"/>
              <a:t>Objectives:</a:t>
            </a:r>
          </a:p>
          <a:p>
            <a:pPr marL="342900" indent="-342900">
              <a:buFont typeface="+mj-lt"/>
              <a:buAutoNum type="arabicPeriod"/>
            </a:pPr>
            <a:r>
              <a:rPr lang="en-GB" sz="1600" dirty="0" smtClean="0"/>
              <a:t>Compact (inexpensive) RF design</a:t>
            </a:r>
          </a:p>
          <a:p>
            <a:pPr marL="342900" indent="-342900">
              <a:buFont typeface="+mj-lt"/>
              <a:buAutoNum type="arabicPeriod"/>
            </a:pPr>
            <a:r>
              <a:rPr lang="en-GB" sz="1600" dirty="0" smtClean="0"/>
              <a:t>Relaxed fabrication tolerances</a:t>
            </a:r>
          </a:p>
          <a:p>
            <a:pPr marL="342900" indent="-342900">
              <a:buFont typeface="+mj-lt"/>
              <a:buAutoNum type="arabicPeriod"/>
            </a:pPr>
            <a:r>
              <a:rPr lang="en-GB" sz="1600" dirty="0" smtClean="0"/>
              <a:t>Fixed frequency tuners (frequency control by temperature)</a:t>
            </a:r>
          </a:p>
          <a:p>
            <a:pPr marL="342900" indent="-342900">
              <a:buFont typeface="+mj-lt"/>
              <a:buAutoNum type="arabicPeriod"/>
            </a:pPr>
            <a:r>
              <a:rPr lang="en-GB" sz="1600" dirty="0" smtClean="0"/>
              <a:t>Detuning option.</a:t>
            </a:r>
            <a:endParaRPr lang="en-GB" sz="1600" dirty="0"/>
          </a:p>
        </p:txBody>
      </p:sp>
    </p:spTree>
    <p:extLst>
      <p:ext uri="{BB962C8B-B14F-4D97-AF65-F5344CB8AC3E}">
        <p14:creationId xmlns:p14="http://schemas.microsoft.com/office/powerpoint/2010/main" val="31867276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8"/>
          <p:cNvGrpSpPr/>
          <p:nvPr/>
        </p:nvGrpSpPr>
        <p:grpSpPr>
          <a:xfrm>
            <a:off x="570384" y="764704"/>
            <a:ext cx="8324850" cy="1440160"/>
            <a:chOff x="776536" y="3861048"/>
            <a:chExt cx="8324850" cy="1440160"/>
          </a:xfrm>
        </p:grpSpPr>
        <p:pic>
          <p:nvPicPr>
            <p:cNvPr id="4" name="Picture 3"/>
            <p:cNvPicPr>
              <a:picLocks noChangeAspect="1" noChangeArrowheads="1"/>
            </p:cNvPicPr>
            <p:nvPr/>
          </p:nvPicPr>
          <p:blipFill>
            <a:blip r:embed="rId2" cstate="print"/>
            <a:srcRect t="57076" b="31130"/>
            <a:stretch>
              <a:fillRect/>
            </a:stretch>
          </p:blipFill>
          <p:spPr bwMode="auto">
            <a:xfrm>
              <a:off x="776536" y="3861048"/>
              <a:ext cx="8324850" cy="720080"/>
            </a:xfrm>
            <a:prstGeom prst="rect">
              <a:avLst/>
            </a:prstGeom>
            <a:noFill/>
            <a:ln w="9525">
              <a:noFill/>
              <a:miter lim="800000"/>
              <a:headEnd/>
              <a:tailEnd/>
            </a:ln>
          </p:spPr>
        </p:pic>
        <p:pic>
          <p:nvPicPr>
            <p:cNvPr id="5" name="Picture 3"/>
            <p:cNvPicPr>
              <a:picLocks noChangeAspect="1" noChangeArrowheads="1"/>
            </p:cNvPicPr>
            <p:nvPr/>
          </p:nvPicPr>
          <p:blipFill>
            <a:blip r:embed="rId2" cstate="print"/>
            <a:srcRect t="57076" b="31130"/>
            <a:stretch>
              <a:fillRect/>
            </a:stretch>
          </p:blipFill>
          <p:spPr bwMode="auto">
            <a:xfrm flipV="1">
              <a:off x="776536" y="4581128"/>
              <a:ext cx="8324850" cy="720080"/>
            </a:xfrm>
            <a:prstGeom prst="rect">
              <a:avLst/>
            </a:prstGeom>
            <a:noFill/>
            <a:ln w="9525">
              <a:noFill/>
              <a:miter lim="800000"/>
              <a:headEnd/>
              <a:tailEnd/>
            </a:ln>
          </p:spPr>
        </p:pic>
      </p:grpSp>
      <p:cxnSp>
        <p:nvCxnSpPr>
          <p:cNvPr id="6" name="Straight Connector 5"/>
          <p:cNvCxnSpPr/>
          <p:nvPr/>
        </p:nvCxnSpPr>
        <p:spPr>
          <a:xfrm flipH="1">
            <a:off x="498376" y="1196752"/>
            <a:ext cx="43204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498376" y="1772816"/>
            <a:ext cx="43204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714400" y="1196752"/>
            <a:ext cx="0" cy="576064"/>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rot="16200000">
            <a:off x="168926" y="1310178"/>
            <a:ext cx="822661" cy="307777"/>
          </a:xfrm>
          <a:prstGeom prst="rect">
            <a:avLst/>
          </a:prstGeom>
        </p:spPr>
        <p:txBody>
          <a:bodyPr wrap="none">
            <a:spAutoFit/>
          </a:bodyPr>
          <a:lstStyle/>
          <a:p>
            <a:r>
              <a:rPr lang="en-GB" sz="1400" dirty="0" smtClean="0">
                <a:sym typeface="Symbol"/>
              </a:rPr>
              <a:t> 36.27 </a:t>
            </a:r>
            <a:endParaRPr lang="en-GB" sz="1400" dirty="0"/>
          </a:p>
        </p:txBody>
      </p:sp>
      <p:grpSp>
        <p:nvGrpSpPr>
          <p:cNvPr id="28" name="Group 27"/>
          <p:cNvGrpSpPr/>
          <p:nvPr/>
        </p:nvGrpSpPr>
        <p:grpSpPr>
          <a:xfrm>
            <a:off x="285846" y="3116345"/>
            <a:ext cx="3600400" cy="2907499"/>
            <a:chOff x="200472" y="2636912"/>
            <a:chExt cx="3600400" cy="2907499"/>
          </a:xfrm>
        </p:grpSpPr>
        <p:pic>
          <p:nvPicPr>
            <p:cNvPr id="10" name="Picture 4"/>
            <p:cNvPicPr>
              <a:picLocks noChangeAspect="1" noChangeArrowheads="1"/>
            </p:cNvPicPr>
            <p:nvPr/>
          </p:nvPicPr>
          <p:blipFill>
            <a:blip r:embed="rId3" cstate="print"/>
            <a:srcRect/>
            <a:stretch>
              <a:fillRect/>
            </a:stretch>
          </p:blipFill>
          <p:spPr bwMode="auto">
            <a:xfrm>
              <a:off x="200472" y="2852936"/>
              <a:ext cx="3600400" cy="2691475"/>
            </a:xfrm>
            <a:prstGeom prst="rect">
              <a:avLst/>
            </a:prstGeom>
            <a:noFill/>
            <a:ln w="9525">
              <a:noFill/>
              <a:miter lim="800000"/>
              <a:headEnd/>
              <a:tailEnd/>
            </a:ln>
          </p:spPr>
        </p:pic>
        <p:sp>
          <p:nvSpPr>
            <p:cNvPr id="11" name="TextBox 10"/>
            <p:cNvSpPr txBox="1"/>
            <p:nvPr/>
          </p:nvSpPr>
          <p:spPr>
            <a:xfrm>
              <a:off x="344488" y="2636912"/>
              <a:ext cx="3187155" cy="276999"/>
            </a:xfrm>
            <a:prstGeom prst="rect">
              <a:avLst/>
            </a:prstGeom>
            <a:noFill/>
          </p:spPr>
          <p:txBody>
            <a:bodyPr wrap="none" rtlCol="0">
              <a:spAutoFit/>
            </a:bodyPr>
            <a:lstStyle/>
            <a:p>
              <a:r>
                <a:rPr lang="en-GB" sz="1200" dirty="0" smtClean="0"/>
                <a:t>Iris thickness 2 mm with inner filler radius 1 mm</a:t>
              </a:r>
              <a:endParaRPr lang="en-GB" sz="1200" dirty="0"/>
            </a:p>
          </p:txBody>
        </p:sp>
        <p:cxnSp>
          <p:nvCxnSpPr>
            <p:cNvPr id="12" name="Straight Arrow Connector 11"/>
            <p:cNvCxnSpPr/>
            <p:nvPr/>
          </p:nvCxnSpPr>
          <p:spPr>
            <a:xfrm flipH="1">
              <a:off x="1640632" y="3429000"/>
              <a:ext cx="360040" cy="28803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784648" y="3212976"/>
              <a:ext cx="556884" cy="276999"/>
            </a:xfrm>
            <a:prstGeom prst="rect">
              <a:avLst/>
            </a:prstGeom>
            <a:noFill/>
          </p:spPr>
          <p:txBody>
            <a:bodyPr wrap="none" rtlCol="0">
              <a:spAutoFit/>
            </a:bodyPr>
            <a:lstStyle/>
            <a:p>
              <a:r>
                <a:rPr lang="en-GB" sz="1200" dirty="0" smtClean="0"/>
                <a:t>target</a:t>
              </a:r>
              <a:endParaRPr lang="en-GB" sz="1200" dirty="0"/>
            </a:p>
          </p:txBody>
        </p:sp>
        <p:sp>
          <p:nvSpPr>
            <p:cNvPr id="19" name="TextBox 18"/>
            <p:cNvSpPr txBox="1"/>
            <p:nvPr/>
          </p:nvSpPr>
          <p:spPr>
            <a:xfrm>
              <a:off x="2288704" y="3068960"/>
              <a:ext cx="1368151" cy="276999"/>
            </a:xfrm>
            <a:prstGeom prst="rect">
              <a:avLst/>
            </a:prstGeom>
            <a:noFill/>
          </p:spPr>
          <p:txBody>
            <a:bodyPr wrap="square" rtlCol="0">
              <a:spAutoFit/>
            </a:bodyPr>
            <a:lstStyle/>
            <a:p>
              <a:r>
                <a:rPr lang="en-GB" sz="1200" dirty="0" smtClean="0"/>
                <a:t>Q</a:t>
              </a:r>
              <a:r>
                <a:rPr lang="en-GB" sz="1200" baseline="-25000" dirty="0" smtClean="0"/>
                <a:t>0</a:t>
              </a:r>
              <a:r>
                <a:rPr lang="en-GB" sz="1200" dirty="0" smtClean="0"/>
                <a:t> = 1.78x10</a:t>
              </a:r>
              <a:r>
                <a:rPr lang="en-GB" sz="1200" baseline="30000" dirty="0" smtClean="0"/>
                <a:t>5</a:t>
              </a:r>
              <a:endParaRPr lang="en-GB" sz="1200" dirty="0"/>
            </a:p>
          </p:txBody>
        </p:sp>
        <p:sp>
          <p:nvSpPr>
            <p:cNvPr id="20" name="TextBox 19"/>
            <p:cNvSpPr txBox="1"/>
            <p:nvPr/>
          </p:nvSpPr>
          <p:spPr>
            <a:xfrm>
              <a:off x="1856656" y="4653136"/>
              <a:ext cx="458780" cy="276999"/>
            </a:xfrm>
            <a:prstGeom prst="rect">
              <a:avLst/>
            </a:prstGeom>
            <a:noFill/>
          </p:spPr>
          <p:txBody>
            <a:bodyPr wrap="none" rtlCol="0">
              <a:spAutoFit/>
            </a:bodyPr>
            <a:lstStyle/>
            <a:p>
              <a:r>
                <a:rPr lang="en-GB" sz="1200" dirty="0" smtClean="0"/>
                <a:t>5.85</a:t>
              </a:r>
              <a:endParaRPr lang="en-GB" sz="1200" dirty="0"/>
            </a:p>
          </p:txBody>
        </p:sp>
        <p:cxnSp>
          <p:nvCxnSpPr>
            <p:cNvPr id="21" name="Straight Arrow Connector 20"/>
            <p:cNvCxnSpPr>
              <a:stCxn id="20" idx="1"/>
            </p:cNvCxnSpPr>
            <p:nvPr/>
          </p:nvCxnSpPr>
          <p:spPr>
            <a:xfrm flipH="1" flipV="1">
              <a:off x="1568624" y="4653136"/>
              <a:ext cx="288032" cy="138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216696" y="4293096"/>
              <a:ext cx="720080" cy="276999"/>
            </a:xfrm>
            <a:prstGeom prst="rect">
              <a:avLst/>
            </a:prstGeom>
            <a:noFill/>
          </p:spPr>
          <p:txBody>
            <a:bodyPr wrap="square" rtlCol="0">
              <a:spAutoFit/>
            </a:bodyPr>
            <a:lstStyle/>
            <a:p>
              <a:r>
                <a:rPr lang="en-GB" sz="1200" dirty="0" smtClean="0">
                  <a:solidFill>
                    <a:srgbClr val="FF0000"/>
                  </a:solidFill>
                </a:rPr>
                <a:t>Q </a:t>
              </a:r>
              <a:r>
                <a:rPr lang="en-GB" sz="1200" baseline="-25000" dirty="0" smtClean="0">
                  <a:solidFill>
                    <a:srgbClr val="FF0000"/>
                  </a:solidFill>
                </a:rPr>
                <a:t>Loaded</a:t>
              </a:r>
              <a:endParaRPr lang="en-GB" sz="1200" dirty="0">
                <a:solidFill>
                  <a:srgbClr val="FF0000"/>
                </a:solidFill>
              </a:endParaRPr>
            </a:p>
          </p:txBody>
        </p:sp>
        <p:sp>
          <p:nvSpPr>
            <p:cNvPr id="23" name="TextBox 22"/>
            <p:cNvSpPr txBox="1"/>
            <p:nvPr/>
          </p:nvSpPr>
          <p:spPr>
            <a:xfrm>
              <a:off x="1064568" y="4509120"/>
              <a:ext cx="464101" cy="276999"/>
            </a:xfrm>
            <a:prstGeom prst="rect">
              <a:avLst/>
            </a:prstGeom>
            <a:noFill/>
          </p:spPr>
          <p:txBody>
            <a:bodyPr wrap="none" rtlCol="0">
              <a:spAutoFit/>
            </a:bodyPr>
            <a:lstStyle/>
            <a:p>
              <a:r>
                <a:rPr lang="en-GB" sz="1200" dirty="0" smtClean="0">
                  <a:solidFill>
                    <a:srgbClr val="0000FF"/>
                  </a:solidFill>
                </a:rPr>
                <a:t>beta</a:t>
              </a:r>
              <a:endParaRPr lang="en-GB" sz="1200" dirty="0">
                <a:solidFill>
                  <a:srgbClr val="0000FF"/>
                </a:solidFill>
              </a:endParaRPr>
            </a:p>
          </p:txBody>
        </p:sp>
      </p:grpSp>
      <p:sp>
        <p:nvSpPr>
          <p:cNvPr id="25" name="TextBox 24"/>
          <p:cNvSpPr txBox="1"/>
          <p:nvPr/>
        </p:nvSpPr>
        <p:spPr>
          <a:xfrm>
            <a:off x="1066800" y="431544"/>
            <a:ext cx="6482865" cy="338554"/>
          </a:xfrm>
          <a:prstGeom prst="rect">
            <a:avLst/>
          </a:prstGeom>
          <a:noFill/>
        </p:spPr>
        <p:txBody>
          <a:bodyPr wrap="none" rtlCol="0">
            <a:spAutoFit/>
          </a:bodyPr>
          <a:lstStyle/>
          <a:p>
            <a:r>
              <a:rPr lang="en-GB" sz="1600" dirty="0" smtClean="0"/>
              <a:t>Cavity operating </a:t>
            </a:r>
            <a:r>
              <a:rPr lang="en-GB" sz="1600" dirty="0" smtClean="0"/>
              <a:t>mode </a:t>
            </a:r>
            <a:r>
              <a:rPr lang="en-GB" sz="1600" dirty="0" smtClean="0"/>
              <a:t>H</a:t>
            </a:r>
            <a:r>
              <a:rPr lang="en-GB" sz="1600" baseline="-25000" dirty="0" smtClean="0"/>
              <a:t>0,1,32</a:t>
            </a:r>
            <a:r>
              <a:rPr lang="en-GB" sz="1600" dirty="0" smtClean="0"/>
              <a:t> , length 0.444 m, Q</a:t>
            </a:r>
            <a:r>
              <a:rPr lang="en-GB" sz="1600" baseline="-25000" dirty="0" smtClean="0"/>
              <a:t>0</a:t>
            </a:r>
            <a:r>
              <a:rPr lang="en-GB" sz="1600" dirty="0" smtClean="0"/>
              <a:t> (HFSS) = 1.78x10</a:t>
            </a:r>
            <a:r>
              <a:rPr lang="en-GB" sz="1600" baseline="30000" dirty="0" smtClean="0"/>
              <a:t>5</a:t>
            </a:r>
            <a:endParaRPr lang="en-GB" sz="1600" dirty="0"/>
          </a:p>
        </p:txBody>
      </p:sp>
      <p:sp>
        <p:nvSpPr>
          <p:cNvPr id="26" name="TextBox 25"/>
          <p:cNvSpPr txBox="1"/>
          <p:nvPr/>
        </p:nvSpPr>
        <p:spPr>
          <a:xfrm>
            <a:off x="7391400" y="47687"/>
            <a:ext cx="2390398" cy="369332"/>
          </a:xfrm>
          <a:prstGeom prst="rect">
            <a:avLst/>
          </a:prstGeom>
          <a:noFill/>
        </p:spPr>
        <p:txBody>
          <a:bodyPr wrap="none" rtlCol="0">
            <a:spAutoFit/>
          </a:bodyPr>
          <a:lstStyle/>
          <a:p>
            <a:r>
              <a:rPr lang="en-GB" dirty="0" smtClean="0"/>
              <a:t>Storage cavity design</a:t>
            </a:r>
            <a:endParaRPr lang="en-GB" dirty="0"/>
          </a:p>
        </p:txBody>
      </p:sp>
      <p:pic>
        <p:nvPicPr>
          <p:cNvPr id="1638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42229" y="3238279"/>
            <a:ext cx="3233737" cy="22694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Rectangle 26"/>
          <p:cNvSpPr/>
          <p:nvPr/>
        </p:nvSpPr>
        <p:spPr>
          <a:xfrm>
            <a:off x="4876800" y="2837547"/>
            <a:ext cx="1552028" cy="338554"/>
          </a:xfrm>
          <a:prstGeom prst="rect">
            <a:avLst/>
          </a:prstGeom>
        </p:spPr>
        <p:txBody>
          <a:bodyPr wrap="none">
            <a:spAutoFit/>
          </a:bodyPr>
          <a:lstStyle/>
          <a:p>
            <a:r>
              <a:rPr lang="en-GB" sz="1600" dirty="0" smtClean="0"/>
              <a:t>Adiabatic taper</a:t>
            </a:r>
            <a:endParaRPr lang="en-GB" sz="1600" dirty="0"/>
          </a:p>
        </p:txBody>
      </p:sp>
      <p:sp>
        <p:nvSpPr>
          <p:cNvPr id="30" name="Rectangle 29"/>
          <p:cNvSpPr/>
          <p:nvPr/>
        </p:nvSpPr>
        <p:spPr>
          <a:xfrm>
            <a:off x="1598064" y="2700479"/>
            <a:ext cx="1309974" cy="338554"/>
          </a:xfrm>
          <a:prstGeom prst="rect">
            <a:avLst/>
          </a:prstGeom>
        </p:spPr>
        <p:txBody>
          <a:bodyPr wrap="none">
            <a:spAutoFit/>
          </a:bodyPr>
          <a:lstStyle/>
          <a:p>
            <a:r>
              <a:rPr lang="en-GB" sz="1600" dirty="0" smtClean="0"/>
              <a:t>Coupling iris</a:t>
            </a:r>
            <a:endParaRPr lang="en-GB" sz="1600" dirty="0"/>
          </a:p>
        </p:txBody>
      </p:sp>
      <p:cxnSp>
        <p:nvCxnSpPr>
          <p:cNvPr id="31" name="Straight Arrow Connector 30"/>
          <p:cNvCxnSpPr>
            <a:stCxn id="30" idx="1"/>
          </p:cNvCxnSpPr>
          <p:nvPr/>
        </p:nvCxnSpPr>
        <p:spPr>
          <a:xfrm flipH="1" flipV="1">
            <a:off x="1149942" y="1875397"/>
            <a:ext cx="448122" cy="99435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385" name="Straight Arrow Connector 16384"/>
          <p:cNvCxnSpPr>
            <a:stCxn id="27" idx="3"/>
          </p:cNvCxnSpPr>
          <p:nvPr/>
        </p:nvCxnSpPr>
        <p:spPr>
          <a:xfrm flipV="1">
            <a:off x="6428828" y="1981200"/>
            <a:ext cx="1332489" cy="102562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638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5552" y="3199292"/>
            <a:ext cx="2952750" cy="2430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300524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8464" y="3683059"/>
            <a:ext cx="3960440" cy="1815882"/>
          </a:xfrm>
          <a:prstGeom prst="rect">
            <a:avLst/>
          </a:prstGeom>
          <a:noFill/>
        </p:spPr>
        <p:txBody>
          <a:bodyPr wrap="square" rtlCol="0">
            <a:spAutoFit/>
          </a:bodyPr>
          <a:lstStyle/>
          <a:p>
            <a:r>
              <a:rPr lang="en-GB" sz="1600" dirty="0" smtClean="0"/>
              <a:t>The frequency tuning sensitivity with the piston repositioning is </a:t>
            </a:r>
            <a:r>
              <a:rPr lang="en-GB" sz="1600" dirty="0" smtClean="0"/>
              <a:t>2 </a:t>
            </a:r>
            <a:r>
              <a:rPr lang="en-GB" sz="1600" dirty="0" smtClean="0"/>
              <a:t>MHz/mm. To provide reflection in a steady state &lt;-20 dB, the cavities need to be synchronized to the level better than 0.1 MHz, that will require mechanical repositioning or re-machining the piston surface in  steps </a:t>
            </a:r>
            <a:r>
              <a:rPr lang="en-GB" sz="1600" b="1" dirty="0" smtClean="0"/>
              <a:t>&lt;4.5 microns</a:t>
            </a:r>
            <a:r>
              <a:rPr lang="en-GB" sz="1600" dirty="0" smtClean="0"/>
              <a:t>. </a:t>
            </a:r>
            <a:endParaRPr lang="en-GB" sz="1600" dirty="0"/>
          </a:p>
        </p:txBody>
      </p:sp>
      <p:sp>
        <p:nvSpPr>
          <p:cNvPr id="3" name="TextBox 2"/>
          <p:cNvSpPr txBox="1"/>
          <p:nvPr/>
        </p:nvSpPr>
        <p:spPr>
          <a:xfrm>
            <a:off x="4520952" y="1196752"/>
            <a:ext cx="4536504" cy="1569660"/>
          </a:xfrm>
          <a:prstGeom prst="rect">
            <a:avLst/>
          </a:prstGeom>
          <a:noFill/>
        </p:spPr>
        <p:txBody>
          <a:bodyPr wrap="square" rtlCol="0">
            <a:spAutoFit/>
          </a:bodyPr>
          <a:lstStyle/>
          <a:p>
            <a:r>
              <a:rPr lang="en-GB" sz="1600" dirty="0" smtClean="0"/>
              <a:t>To provide reliability and robustness of the cavity tuning, it is decided to make the position of the tuning piston fixed. That means that iterative re-machining process of the piston will be required. To reduce the sensitivity of the iterations, </a:t>
            </a:r>
            <a:r>
              <a:rPr lang="en-GB" sz="1600" u="sng" dirty="0" smtClean="0"/>
              <a:t>the area of the intervention</a:t>
            </a:r>
            <a:r>
              <a:rPr lang="en-GB" sz="1600" dirty="0" smtClean="0"/>
              <a:t> is defined in a special way:</a:t>
            </a:r>
            <a:endParaRPr lang="en-GB" sz="1600" dirty="0"/>
          </a:p>
        </p:txBody>
      </p:sp>
      <p:pic>
        <p:nvPicPr>
          <p:cNvPr id="4" name="Picture 2"/>
          <p:cNvPicPr>
            <a:picLocks noChangeAspect="1" noChangeArrowheads="1"/>
          </p:cNvPicPr>
          <p:nvPr/>
        </p:nvPicPr>
        <p:blipFill>
          <a:blip r:embed="rId2" cstate="print"/>
          <a:srcRect l="50000" t="7542" r="19300" b="24053"/>
          <a:stretch>
            <a:fillRect/>
          </a:stretch>
        </p:blipFill>
        <p:spPr bwMode="auto">
          <a:xfrm rot="5400000">
            <a:off x="5178025" y="2195863"/>
            <a:ext cx="1440160" cy="2610290"/>
          </a:xfrm>
          <a:prstGeom prst="rect">
            <a:avLst/>
          </a:prstGeom>
          <a:noFill/>
          <a:ln w="9525">
            <a:noFill/>
            <a:miter lim="800000"/>
            <a:headEnd/>
            <a:tailEnd/>
          </a:ln>
        </p:spPr>
      </p:pic>
      <p:sp>
        <p:nvSpPr>
          <p:cNvPr id="5" name="TextBox 4"/>
          <p:cNvSpPr txBox="1"/>
          <p:nvPr/>
        </p:nvSpPr>
        <p:spPr>
          <a:xfrm>
            <a:off x="4448944" y="3933056"/>
            <a:ext cx="2431435" cy="276999"/>
          </a:xfrm>
          <a:prstGeom prst="rect">
            <a:avLst/>
          </a:prstGeom>
          <a:noFill/>
        </p:spPr>
        <p:txBody>
          <a:bodyPr wrap="none" rtlCol="0">
            <a:spAutoFit/>
          </a:bodyPr>
          <a:lstStyle/>
          <a:p>
            <a:r>
              <a:rPr lang="en-GB" sz="1200" dirty="0" smtClean="0"/>
              <a:t>Magnetic field on the piston surface</a:t>
            </a:r>
            <a:endParaRPr lang="en-GB" sz="1200" dirty="0"/>
          </a:p>
        </p:txBody>
      </p:sp>
      <p:sp>
        <p:nvSpPr>
          <p:cNvPr id="6" name="Oval 5"/>
          <p:cNvSpPr/>
          <p:nvPr/>
        </p:nvSpPr>
        <p:spPr>
          <a:xfrm rot="858867">
            <a:off x="5171543" y="3031400"/>
            <a:ext cx="360040" cy="648072"/>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Arrow Connector 6"/>
          <p:cNvCxnSpPr>
            <a:stCxn id="6" idx="1"/>
          </p:cNvCxnSpPr>
          <p:nvPr/>
        </p:nvCxnSpPr>
        <p:spPr>
          <a:xfrm flipH="1" flipV="1">
            <a:off x="4953000" y="2708920"/>
            <a:ext cx="331872" cy="3930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8" name="Picture 3"/>
          <p:cNvPicPr>
            <a:picLocks noChangeAspect="1" noChangeArrowheads="1"/>
          </p:cNvPicPr>
          <p:nvPr/>
        </p:nvPicPr>
        <p:blipFill>
          <a:blip r:embed="rId3" cstate="print"/>
          <a:srcRect l="31832" t="2824" r="21739" b="25233"/>
          <a:stretch>
            <a:fillRect/>
          </a:stretch>
        </p:blipFill>
        <p:spPr bwMode="auto">
          <a:xfrm rot="5400000" flipH="1">
            <a:off x="4851249" y="4178822"/>
            <a:ext cx="1584176" cy="2100755"/>
          </a:xfrm>
          <a:prstGeom prst="rect">
            <a:avLst/>
          </a:prstGeom>
          <a:noFill/>
          <a:ln w="9525">
            <a:noFill/>
            <a:miter lim="800000"/>
            <a:headEnd/>
            <a:tailEnd/>
          </a:ln>
        </p:spPr>
      </p:pic>
      <p:cxnSp>
        <p:nvCxnSpPr>
          <p:cNvPr id="9" name="Straight Connector 8"/>
          <p:cNvCxnSpPr/>
          <p:nvPr/>
        </p:nvCxnSpPr>
        <p:spPr>
          <a:xfrm flipV="1">
            <a:off x="4953000" y="4869160"/>
            <a:ext cx="648072" cy="6480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385048" y="4941168"/>
            <a:ext cx="428322" cy="307777"/>
          </a:xfrm>
          <a:prstGeom prst="rect">
            <a:avLst/>
          </a:prstGeom>
          <a:noFill/>
        </p:spPr>
        <p:txBody>
          <a:bodyPr wrap="none" rtlCol="0">
            <a:spAutoFit/>
          </a:bodyPr>
          <a:lstStyle/>
          <a:p>
            <a:r>
              <a:rPr lang="en-GB" sz="1400" dirty="0" smtClean="0"/>
              <a:t>45</a:t>
            </a:r>
            <a:r>
              <a:rPr lang="en-GB" sz="1400" baseline="30000" dirty="0" smtClean="0"/>
              <a:t>0</a:t>
            </a:r>
            <a:endParaRPr lang="en-GB" sz="1400" dirty="0"/>
          </a:p>
        </p:txBody>
      </p:sp>
      <p:cxnSp>
        <p:nvCxnSpPr>
          <p:cNvPr id="11" name="Straight Arrow Connector 10"/>
          <p:cNvCxnSpPr/>
          <p:nvPr/>
        </p:nvCxnSpPr>
        <p:spPr>
          <a:xfrm>
            <a:off x="4736976" y="4797152"/>
            <a:ext cx="432048" cy="43204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304928" y="4365104"/>
            <a:ext cx="1152127" cy="461665"/>
          </a:xfrm>
          <a:prstGeom prst="rect">
            <a:avLst/>
          </a:prstGeom>
          <a:noFill/>
        </p:spPr>
        <p:txBody>
          <a:bodyPr wrap="square" rtlCol="0">
            <a:spAutoFit/>
          </a:bodyPr>
          <a:lstStyle/>
          <a:p>
            <a:r>
              <a:rPr lang="en-GB" sz="1200" dirty="0" smtClean="0"/>
              <a:t>Re-machining direction</a:t>
            </a:r>
            <a:endParaRPr lang="en-GB" sz="1200" dirty="0"/>
          </a:p>
        </p:txBody>
      </p:sp>
      <p:sp>
        <p:nvSpPr>
          <p:cNvPr id="13" name="TextBox 12"/>
          <p:cNvSpPr txBox="1"/>
          <p:nvPr/>
        </p:nvSpPr>
        <p:spPr>
          <a:xfrm>
            <a:off x="6825208" y="4509120"/>
            <a:ext cx="2592288" cy="1384995"/>
          </a:xfrm>
          <a:prstGeom prst="rect">
            <a:avLst/>
          </a:prstGeom>
          <a:noFill/>
        </p:spPr>
        <p:txBody>
          <a:bodyPr wrap="square" rtlCol="0">
            <a:spAutoFit/>
          </a:bodyPr>
          <a:lstStyle/>
          <a:p>
            <a:r>
              <a:rPr lang="en-GB" sz="1400" dirty="0" smtClean="0"/>
              <a:t>Re- machining of the 45</a:t>
            </a:r>
            <a:r>
              <a:rPr lang="en-GB" sz="1400" baseline="30000" dirty="0" smtClean="0"/>
              <a:t>0</a:t>
            </a:r>
            <a:r>
              <a:rPr lang="en-GB" sz="1400" dirty="0" smtClean="0"/>
              <a:t> chamfer at the piston inner diameter gives tuning sensitivity of  1.1 MHz/mm – about 20 times less than retouching the flat part.</a:t>
            </a:r>
            <a:endParaRPr lang="en-GB" sz="1400" dirty="0"/>
          </a:p>
        </p:txBody>
      </p:sp>
      <p:pic>
        <p:nvPicPr>
          <p:cNvPr id="1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5497" y="1477526"/>
            <a:ext cx="2376487" cy="1857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3733800" y="128642"/>
            <a:ext cx="5867400" cy="369332"/>
          </a:xfrm>
          <a:prstGeom prst="rect">
            <a:avLst/>
          </a:prstGeom>
          <a:noFill/>
        </p:spPr>
        <p:txBody>
          <a:bodyPr wrap="square" rtlCol="0">
            <a:spAutoFit/>
          </a:bodyPr>
          <a:lstStyle/>
          <a:p>
            <a:r>
              <a:rPr lang="en-GB" dirty="0"/>
              <a:t>Cavity frequency </a:t>
            </a:r>
            <a:r>
              <a:rPr lang="en-GB" dirty="0" smtClean="0"/>
              <a:t>tuning by re-machining piston surfaces</a:t>
            </a:r>
            <a:endParaRPr lang="en-GB" dirty="0"/>
          </a:p>
        </p:txBody>
      </p:sp>
      <p:sp>
        <p:nvSpPr>
          <p:cNvPr id="16" name="TextBox 15"/>
          <p:cNvSpPr txBox="1"/>
          <p:nvPr/>
        </p:nvSpPr>
        <p:spPr>
          <a:xfrm>
            <a:off x="6041153" y="764095"/>
            <a:ext cx="1237839" cy="369332"/>
          </a:xfrm>
          <a:prstGeom prst="rect">
            <a:avLst/>
          </a:prstGeom>
          <a:noFill/>
        </p:spPr>
        <p:txBody>
          <a:bodyPr wrap="none" rtlCol="0">
            <a:spAutoFit/>
          </a:bodyPr>
          <a:lstStyle/>
          <a:p>
            <a:r>
              <a:rPr lang="en-GB" dirty="0" smtClean="0"/>
              <a:t>Fine tuning</a:t>
            </a:r>
            <a:endParaRPr lang="en-GB" dirty="0"/>
          </a:p>
        </p:txBody>
      </p:sp>
      <p:sp>
        <p:nvSpPr>
          <p:cNvPr id="17" name="TextBox 16"/>
          <p:cNvSpPr txBox="1"/>
          <p:nvPr/>
        </p:nvSpPr>
        <p:spPr>
          <a:xfrm>
            <a:off x="1208584" y="260648"/>
            <a:ext cx="1479123" cy="369332"/>
          </a:xfrm>
          <a:prstGeom prst="rect">
            <a:avLst/>
          </a:prstGeom>
          <a:noFill/>
        </p:spPr>
        <p:txBody>
          <a:bodyPr wrap="none" rtlCol="0">
            <a:spAutoFit/>
          </a:bodyPr>
          <a:lstStyle/>
          <a:p>
            <a:r>
              <a:rPr lang="en-GB" dirty="0" smtClean="0"/>
              <a:t>Coarse tuning</a:t>
            </a:r>
            <a:endParaRPr lang="en-GB" dirty="0"/>
          </a:p>
        </p:txBody>
      </p:sp>
      <p:cxnSp>
        <p:nvCxnSpPr>
          <p:cNvPr id="18" name="Straight Arrow Connector 17"/>
          <p:cNvCxnSpPr/>
          <p:nvPr/>
        </p:nvCxnSpPr>
        <p:spPr>
          <a:xfrm flipH="1" flipV="1">
            <a:off x="1136576" y="1268760"/>
            <a:ext cx="648072" cy="86409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32520" y="948761"/>
            <a:ext cx="1398268" cy="307777"/>
          </a:xfrm>
          <a:prstGeom prst="rect">
            <a:avLst/>
          </a:prstGeom>
          <a:noFill/>
        </p:spPr>
        <p:txBody>
          <a:bodyPr wrap="none" rtlCol="0">
            <a:spAutoFit/>
          </a:bodyPr>
          <a:lstStyle/>
          <a:p>
            <a:r>
              <a:rPr lang="en-GB" sz="1400" dirty="0" smtClean="0"/>
              <a:t>Frequency down</a:t>
            </a:r>
            <a:endParaRPr lang="en-GB" sz="1400" dirty="0"/>
          </a:p>
        </p:txBody>
      </p:sp>
      <p:cxnSp>
        <p:nvCxnSpPr>
          <p:cNvPr id="20" name="Straight Arrow Connector 19"/>
          <p:cNvCxnSpPr/>
          <p:nvPr/>
        </p:nvCxnSpPr>
        <p:spPr>
          <a:xfrm flipV="1">
            <a:off x="2687707" y="1268760"/>
            <a:ext cx="249069" cy="1080120"/>
          </a:xfrm>
          <a:prstGeom prst="straightConnector1">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360712" y="950449"/>
            <a:ext cx="1176156" cy="307777"/>
          </a:xfrm>
          <a:prstGeom prst="rect">
            <a:avLst/>
          </a:prstGeom>
          <a:noFill/>
        </p:spPr>
        <p:txBody>
          <a:bodyPr wrap="none" rtlCol="0">
            <a:spAutoFit/>
          </a:bodyPr>
          <a:lstStyle/>
          <a:p>
            <a:r>
              <a:rPr lang="en-GB" sz="1400" dirty="0" smtClean="0"/>
              <a:t>Frequency up</a:t>
            </a:r>
            <a:endParaRPr lang="en-GB" sz="1400" dirty="0"/>
          </a:p>
        </p:txBody>
      </p:sp>
    </p:spTree>
    <p:extLst>
      <p:ext uri="{BB962C8B-B14F-4D97-AF65-F5344CB8AC3E}">
        <p14:creationId xmlns:p14="http://schemas.microsoft.com/office/powerpoint/2010/main" val="1111126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115"/>
          <a:stretch/>
        </p:blipFill>
        <p:spPr bwMode="auto">
          <a:xfrm>
            <a:off x="372716" y="4297254"/>
            <a:ext cx="2952328" cy="22404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731"/>
          <a:stretch/>
        </p:blipFill>
        <p:spPr bwMode="auto">
          <a:xfrm>
            <a:off x="556624" y="1128902"/>
            <a:ext cx="2736304" cy="21400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313664" y="821125"/>
            <a:ext cx="777777" cy="307777"/>
          </a:xfrm>
          <a:prstGeom prst="rect">
            <a:avLst/>
          </a:prstGeom>
        </p:spPr>
        <p:txBody>
          <a:bodyPr wrap="none">
            <a:spAutoFit/>
          </a:bodyPr>
          <a:lstStyle/>
          <a:p>
            <a:r>
              <a:rPr lang="en-GB" sz="1400" dirty="0">
                <a:solidFill>
                  <a:srgbClr val="FF0000"/>
                </a:solidFill>
              </a:rPr>
              <a:t>11.9712</a:t>
            </a:r>
          </a:p>
        </p:txBody>
      </p:sp>
      <p:sp>
        <p:nvSpPr>
          <p:cNvPr id="5" name="Rectangle 4"/>
          <p:cNvSpPr/>
          <p:nvPr/>
        </p:nvSpPr>
        <p:spPr>
          <a:xfrm>
            <a:off x="1535887" y="801823"/>
            <a:ext cx="777777" cy="307777"/>
          </a:xfrm>
          <a:prstGeom prst="rect">
            <a:avLst/>
          </a:prstGeom>
        </p:spPr>
        <p:txBody>
          <a:bodyPr wrap="none">
            <a:spAutoFit/>
          </a:bodyPr>
          <a:lstStyle/>
          <a:p>
            <a:r>
              <a:rPr lang="en-GB" sz="1400" dirty="0">
                <a:solidFill>
                  <a:srgbClr val="0000FF"/>
                </a:solidFill>
              </a:rPr>
              <a:t>11.9674</a:t>
            </a:r>
          </a:p>
        </p:txBody>
      </p:sp>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38083" y="3433158"/>
            <a:ext cx="995607" cy="7781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2168373" y="3289039"/>
            <a:ext cx="2037737" cy="954107"/>
          </a:xfrm>
          <a:prstGeom prst="rect">
            <a:avLst/>
          </a:prstGeom>
          <a:noFill/>
        </p:spPr>
        <p:txBody>
          <a:bodyPr wrap="none" rtlCol="0">
            <a:spAutoFit/>
          </a:bodyPr>
          <a:lstStyle/>
          <a:p>
            <a:r>
              <a:rPr lang="en-GB" sz="1400" dirty="0" smtClean="0"/>
              <a:t>Re-machined pistons:</a:t>
            </a:r>
          </a:p>
          <a:p>
            <a:r>
              <a:rPr lang="en-GB" sz="1400" dirty="0" smtClean="0"/>
              <a:t>#1 -&gt; +0.8</a:t>
            </a:r>
            <a:r>
              <a:rPr lang="en-GB" sz="1400" baseline="30000" dirty="0" smtClean="0"/>
              <a:t>-0.003/+0.009</a:t>
            </a:r>
            <a:r>
              <a:rPr lang="en-GB" sz="1400" dirty="0" smtClean="0"/>
              <a:t> mm</a:t>
            </a:r>
          </a:p>
          <a:p>
            <a:r>
              <a:rPr lang="en-GB" sz="1400" dirty="0" smtClean="0"/>
              <a:t>#2 -&gt; +0.99</a:t>
            </a:r>
            <a:r>
              <a:rPr lang="en-GB" sz="1400" baseline="30000" dirty="0" smtClean="0"/>
              <a:t>+0.006/+0.007</a:t>
            </a:r>
            <a:r>
              <a:rPr lang="en-GB" sz="1400" dirty="0" smtClean="0"/>
              <a:t> mm</a:t>
            </a:r>
          </a:p>
          <a:p>
            <a:r>
              <a:rPr lang="en-GB" sz="1400" dirty="0" smtClean="0"/>
              <a:t>Expected: 11.9872 GHz</a:t>
            </a:r>
            <a:endParaRPr lang="en-GB" sz="1400" dirty="0"/>
          </a:p>
        </p:txBody>
      </p:sp>
      <p:sp>
        <p:nvSpPr>
          <p:cNvPr id="8" name="Rectangle 7"/>
          <p:cNvSpPr/>
          <p:nvPr/>
        </p:nvSpPr>
        <p:spPr>
          <a:xfrm>
            <a:off x="2176804" y="5107283"/>
            <a:ext cx="869149" cy="307777"/>
          </a:xfrm>
          <a:prstGeom prst="rect">
            <a:avLst/>
          </a:prstGeom>
        </p:spPr>
        <p:txBody>
          <a:bodyPr wrap="none">
            <a:spAutoFit/>
          </a:bodyPr>
          <a:lstStyle/>
          <a:p>
            <a:r>
              <a:rPr lang="en-GB" sz="1400" dirty="0" smtClean="0">
                <a:solidFill>
                  <a:srgbClr val="FF0000"/>
                </a:solidFill>
              </a:rPr>
              <a:t>11.98715</a:t>
            </a:r>
            <a:endParaRPr lang="en-GB" sz="1400" dirty="0">
              <a:solidFill>
                <a:srgbClr val="FF0000"/>
              </a:solidFill>
            </a:endParaRPr>
          </a:p>
        </p:txBody>
      </p:sp>
      <p:sp>
        <p:nvSpPr>
          <p:cNvPr id="9" name="TextBox 8"/>
          <p:cNvSpPr txBox="1"/>
          <p:nvPr/>
        </p:nvSpPr>
        <p:spPr>
          <a:xfrm>
            <a:off x="1038083" y="325714"/>
            <a:ext cx="1913985" cy="369332"/>
          </a:xfrm>
          <a:prstGeom prst="rect">
            <a:avLst/>
          </a:prstGeom>
          <a:noFill/>
        </p:spPr>
        <p:txBody>
          <a:bodyPr wrap="none" rtlCol="0">
            <a:spAutoFit/>
          </a:bodyPr>
          <a:lstStyle/>
          <a:p>
            <a:r>
              <a:rPr lang="en-GB" dirty="0" smtClean="0"/>
              <a:t>Measured at 30 </a:t>
            </a:r>
            <a:r>
              <a:rPr lang="en-GB" baseline="30000" dirty="0" smtClean="0"/>
              <a:t>0</a:t>
            </a:r>
            <a:r>
              <a:rPr lang="en-GB" dirty="0" smtClean="0"/>
              <a:t>C</a:t>
            </a:r>
            <a:endParaRPr lang="en-GB" dirty="0"/>
          </a:p>
        </p:txBody>
      </p:sp>
      <p:sp>
        <p:nvSpPr>
          <p:cNvPr id="10" name="Curved Right Arrow 9"/>
          <p:cNvSpPr/>
          <p:nvPr/>
        </p:nvSpPr>
        <p:spPr>
          <a:xfrm>
            <a:off x="200472" y="2852936"/>
            <a:ext cx="504056" cy="1584176"/>
          </a:xfrm>
          <a:prstGeom prst="curvedRight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TextBox 10"/>
          <p:cNvSpPr txBox="1"/>
          <p:nvPr/>
        </p:nvSpPr>
        <p:spPr>
          <a:xfrm>
            <a:off x="6376260" y="110270"/>
            <a:ext cx="3154582" cy="400110"/>
          </a:xfrm>
          <a:prstGeom prst="rect">
            <a:avLst/>
          </a:prstGeom>
          <a:noFill/>
        </p:spPr>
        <p:txBody>
          <a:bodyPr wrap="none" rtlCol="0">
            <a:spAutoFit/>
          </a:bodyPr>
          <a:lstStyle/>
          <a:p>
            <a:r>
              <a:rPr lang="en-GB" sz="2000" dirty="0" smtClean="0"/>
              <a:t>PC cavities tuning. 1-st step. </a:t>
            </a:r>
            <a:endParaRPr lang="en-GB" sz="2000" dirty="0"/>
          </a:p>
        </p:txBody>
      </p:sp>
      <p:cxnSp>
        <p:nvCxnSpPr>
          <p:cNvPr id="12" name="Straight Arrow Connector 11"/>
          <p:cNvCxnSpPr/>
          <p:nvPr/>
        </p:nvCxnSpPr>
        <p:spPr>
          <a:xfrm>
            <a:off x="1848880" y="3573016"/>
            <a:ext cx="0" cy="24920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74936" y="1109599"/>
            <a:ext cx="2966968" cy="2179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4709" y="4271533"/>
            <a:ext cx="3067422" cy="22039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2317" y="1197185"/>
            <a:ext cx="3438525" cy="2638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6789576" y="605681"/>
            <a:ext cx="2387961" cy="369332"/>
          </a:xfrm>
          <a:prstGeom prst="rect">
            <a:avLst/>
          </a:prstGeom>
          <a:noFill/>
        </p:spPr>
        <p:txBody>
          <a:bodyPr wrap="none" rtlCol="0">
            <a:spAutoFit/>
          </a:bodyPr>
          <a:lstStyle/>
          <a:p>
            <a:r>
              <a:rPr lang="en-GB" dirty="0" smtClean="0"/>
              <a:t>Predicted compression:</a:t>
            </a:r>
            <a:endParaRPr lang="en-GB" dirty="0"/>
          </a:p>
        </p:txBody>
      </p:sp>
      <p:sp>
        <p:nvSpPr>
          <p:cNvPr id="17" name="TextBox 16"/>
          <p:cNvSpPr txBox="1"/>
          <p:nvPr/>
        </p:nvSpPr>
        <p:spPr>
          <a:xfrm>
            <a:off x="8409384" y="2636912"/>
            <a:ext cx="663964" cy="307777"/>
          </a:xfrm>
          <a:prstGeom prst="rect">
            <a:avLst/>
          </a:prstGeom>
          <a:noFill/>
        </p:spPr>
        <p:txBody>
          <a:bodyPr wrap="none" rtlCol="0">
            <a:spAutoFit/>
          </a:bodyPr>
          <a:lstStyle/>
          <a:p>
            <a:r>
              <a:rPr lang="en-GB" sz="1400" dirty="0" smtClean="0"/>
              <a:t>250 ns</a:t>
            </a:r>
            <a:endParaRPr lang="en-GB" sz="1400" dirty="0"/>
          </a:p>
        </p:txBody>
      </p:sp>
      <p:sp>
        <p:nvSpPr>
          <p:cNvPr id="18" name="TextBox 17"/>
          <p:cNvSpPr txBox="1"/>
          <p:nvPr/>
        </p:nvSpPr>
        <p:spPr>
          <a:xfrm>
            <a:off x="4237785" y="615014"/>
            <a:ext cx="979755" cy="369332"/>
          </a:xfrm>
          <a:prstGeom prst="rect">
            <a:avLst/>
          </a:prstGeom>
          <a:noFill/>
        </p:spPr>
        <p:txBody>
          <a:bodyPr wrap="none" rtlCol="0">
            <a:spAutoFit/>
          </a:bodyPr>
          <a:lstStyle/>
          <a:p>
            <a:r>
              <a:rPr lang="en-GB" dirty="0" smtClean="0"/>
              <a:t>Original:</a:t>
            </a:r>
            <a:endParaRPr lang="en-GB" dirty="0"/>
          </a:p>
        </p:txBody>
      </p:sp>
      <p:pic>
        <p:nvPicPr>
          <p:cNvPr id="19" name="Picture 6"/>
          <p:cNvPicPr>
            <a:picLocks noChangeAspect="1" noChangeArrowheads="1"/>
          </p:cNvPicPr>
          <p:nvPr/>
        </p:nvPicPr>
        <p:blipFill rotWithShape="1">
          <a:blip r:embed="rId8">
            <a:extLst>
              <a:ext uri="{28A0092B-C50C-407E-A947-70E740481C1C}">
                <a14:useLocalDpi xmlns:a14="http://schemas.microsoft.com/office/drawing/2010/main" val="0"/>
              </a:ext>
            </a:extLst>
          </a:blip>
          <a:srcRect t="2544" r="4702"/>
          <a:stretch/>
        </p:blipFill>
        <p:spPr bwMode="auto">
          <a:xfrm>
            <a:off x="6239827" y="4267990"/>
            <a:ext cx="2833521" cy="22696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p:cNvSpPr txBox="1"/>
          <p:nvPr/>
        </p:nvSpPr>
        <p:spPr>
          <a:xfrm>
            <a:off x="4237785" y="3822223"/>
            <a:ext cx="1131913" cy="369332"/>
          </a:xfrm>
          <a:prstGeom prst="rect">
            <a:avLst/>
          </a:prstGeom>
          <a:noFill/>
        </p:spPr>
        <p:txBody>
          <a:bodyPr wrap="none" rtlCol="0">
            <a:spAutoFit/>
          </a:bodyPr>
          <a:lstStyle/>
          <a:p>
            <a:r>
              <a:rPr lang="en-GB" dirty="0" smtClean="0"/>
              <a:t>1</a:t>
            </a:r>
            <a:r>
              <a:rPr lang="en-GB" baseline="30000" dirty="0" smtClean="0"/>
              <a:t>st</a:t>
            </a:r>
            <a:r>
              <a:rPr lang="en-GB" dirty="0" smtClean="0"/>
              <a:t> tuning:</a:t>
            </a:r>
            <a:endParaRPr lang="en-GB" dirty="0"/>
          </a:p>
        </p:txBody>
      </p:sp>
      <p:sp>
        <p:nvSpPr>
          <p:cNvPr id="21" name="TextBox 20"/>
          <p:cNvSpPr txBox="1"/>
          <p:nvPr/>
        </p:nvSpPr>
        <p:spPr>
          <a:xfrm>
            <a:off x="7983556" y="5661248"/>
            <a:ext cx="597279" cy="307777"/>
          </a:xfrm>
          <a:prstGeom prst="rect">
            <a:avLst/>
          </a:prstGeom>
          <a:noFill/>
        </p:spPr>
        <p:txBody>
          <a:bodyPr wrap="none" rtlCol="0">
            <a:spAutoFit/>
          </a:bodyPr>
          <a:lstStyle/>
          <a:p>
            <a:r>
              <a:rPr lang="en-GB" sz="1400" dirty="0" smtClean="0"/>
              <a:t>Zoom</a:t>
            </a:r>
            <a:endParaRPr lang="en-GB" sz="1400" dirty="0"/>
          </a:p>
        </p:txBody>
      </p:sp>
    </p:spTree>
    <p:extLst>
      <p:ext uri="{BB962C8B-B14F-4D97-AF65-F5344CB8AC3E}">
        <p14:creationId xmlns:p14="http://schemas.microsoft.com/office/powerpoint/2010/main" val="16900842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219200"/>
            <a:ext cx="4114800" cy="3324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830449" y="115957"/>
            <a:ext cx="6934200" cy="400110"/>
          </a:xfrm>
          <a:prstGeom prst="rect">
            <a:avLst/>
          </a:prstGeom>
          <a:noFill/>
        </p:spPr>
        <p:txBody>
          <a:bodyPr wrap="square" rtlCol="0">
            <a:spAutoFit/>
          </a:bodyPr>
          <a:lstStyle/>
          <a:p>
            <a:r>
              <a:rPr lang="en-GB" sz="2000" dirty="0" smtClean="0"/>
              <a:t>PC cavities </a:t>
            </a:r>
            <a:r>
              <a:rPr lang="en-GB" sz="2000" dirty="0" smtClean="0"/>
              <a:t>tuning; 2-nd step + final tuning with chamfer. </a:t>
            </a:r>
            <a:endParaRPr lang="en-GB" sz="2000" dirty="0"/>
          </a:p>
        </p:txBody>
      </p:sp>
      <p:sp>
        <p:nvSpPr>
          <p:cNvPr id="4" name="TextBox 3"/>
          <p:cNvSpPr txBox="1"/>
          <p:nvPr/>
        </p:nvSpPr>
        <p:spPr>
          <a:xfrm>
            <a:off x="1143000" y="3117574"/>
            <a:ext cx="1697388" cy="307777"/>
          </a:xfrm>
          <a:prstGeom prst="rect">
            <a:avLst/>
          </a:prstGeom>
          <a:noFill/>
        </p:spPr>
        <p:txBody>
          <a:bodyPr wrap="none" rtlCol="0">
            <a:spAutoFit/>
          </a:bodyPr>
          <a:lstStyle/>
          <a:p>
            <a:r>
              <a:rPr lang="en-GB" sz="1400" dirty="0" smtClean="0"/>
              <a:t>F</a:t>
            </a:r>
            <a:r>
              <a:rPr lang="en-GB" sz="1400" baseline="-25000" dirty="0" smtClean="0"/>
              <a:t>c</a:t>
            </a:r>
            <a:r>
              <a:rPr lang="en-GB" sz="1400" dirty="0" smtClean="0"/>
              <a:t>=11.990528 GHz</a:t>
            </a:r>
            <a:endParaRPr lang="en-GB" sz="1400" dirty="0"/>
          </a:p>
        </p:txBody>
      </p:sp>
      <p:sp>
        <p:nvSpPr>
          <p:cNvPr id="5" name="TextBox 4"/>
          <p:cNvSpPr txBox="1"/>
          <p:nvPr/>
        </p:nvSpPr>
        <p:spPr>
          <a:xfrm>
            <a:off x="614025" y="849868"/>
            <a:ext cx="8044190" cy="369332"/>
          </a:xfrm>
          <a:prstGeom prst="rect">
            <a:avLst/>
          </a:prstGeom>
          <a:noFill/>
        </p:spPr>
        <p:txBody>
          <a:bodyPr wrap="none" rtlCol="0">
            <a:spAutoFit/>
          </a:bodyPr>
          <a:lstStyle/>
          <a:p>
            <a:r>
              <a:rPr lang="en-GB" dirty="0" smtClean="0"/>
              <a:t>Fit to theory: beta=5.85 (expected 5.85); </a:t>
            </a:r>
            <a:r>
              <a:rPr lang="en-GB" dirty="0" smtClean="0">
                <a:solidFill>
                  <a:srgbClr val="0000FF"/>
                </a:solidFill>
              </a:rPr>
              <a:t>Q</a:t>
            </a:r>
            <a:r>
              <a:rPr lang="en-GB" baseline="-25000" dirty="0" smtClean="0">
                <a:solidFill>
                  <a:srgbClr val="0000FF"/>
                </a:solidFill>
              </a:rPr>
              <a:t>0</a:t>
            </a:r>
            <a:r>
              <a:rPr lang="en-GB" dirty="0" smtClean="0">
                <a:solidFill>
                  <a:srgbClr val="0000FF"/>
                </a:solidFill>
              </a:rPr>
              <a:t>~2.0x10</a:t>
            </a:r>
            <a:r>
              <a:rPr lang="en-GB" baseline="30000" dirty="0" smtClean="0">
                <a:solidFill>
                  <a:srgbClr val="0000FF"/>
                </a:solidFill>
              </a:rPr>
              <a:t>5</a:t>
            </a:r>
            <a:r>
              <a:rPr lang="en-GB" dirty="0" smtClean="0">
                <a:solidFill>
                  <a:srgbClr val="0000FF"/>
                </a:solidFill>
              </a:rPr>
              <a:t>!!! </a:t>
            </a:r>
            <a:r>
              <a:rPr lang="en-GB" dirty="0" smtClean="0"/>
              <a:t>(expected 1.78x10</a:t>
            </a:r>
            <a:r>
              <a:rPr lang="en-GB" baseline="30000" dirty="0" smtClean="0"/>
              <a:t>5</a:t>
            </a:r>
            <a:r>
              <a:rPr lang="en-GB" dirty="0" smtClean="0"/>
              <a:t> ) </a:t>
            </a:r>
            <a:endParaRPr lang="en-GB" dirty="0"/>
          </a:p>
        </p:txBody>
      </p:sp>
      <p:sp>
        <p:nvSpPr>
          <p:cNvPr id="6" name="TextBox 5"/>
          <p:cNvSpPr txBox="1"/>
          <p:nvPr/>
        </p:nvSpPr>
        <p:spPr>
          <a:xfrm>
            <a:off x="734949" y="5580964"/>
            <a:ext cx="4191000" cy="646331"/>
          </a:xfrm>
          <a:prstGeom prst="rect">
            <a:avLst/>
          </a:prstGeom>
          <a:noFill/>
          <a:ln>
            <a:solidFill>
              <a:schemeClr val="tx1"/>
            </a:solidFill>
          </a:ln>
        </p:spPr>
        <p:txBody>
          <a:bodyPr wrap="square" rtlCol="0">
            <a:spAutoFit/>
          </a:bodyPr>
          <a:lstStyle/>
          <a:p>
            <a:pPr algn="ctr"/>
            <a:r>
              <a:rPr lang="en-GB" dirty="0" smtClean="0"/>
              <a:t>The pulse compressor performance is above expected!</a:t>
            </a:r>
            <a:endParaRPr lang="en-GB" dirty="0"/>
          </a:p>
        </p:txBody>
      </p:sp>
      <p:pic>
        <p:nvPicPr>
          <p:cNvPr id="1741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3278" y="1219199"/>
            <a:ext cx="4210050" cy="3324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4527929"/>
            <a:ext cx="2743200" cy="21060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859672" y="4648200"/>
            <a:ext cx="3503606" cy="584775"/>
          </a:xfrm>
          <a:prstGeom prst="rect">
            <a:avLst/>
          </a:prstGeom>
          <a:noFill/>
        </p:spPr>
        <p:txBody>
          <a:bodyPr wrap="square" rtlCol="0">
            <a:spAutoFit/>
          </a:bodyPr>
          <a:lstStyle/>
          <a:p>
            <a:r>
              <a:rPr lang="en-GB" sz="1600" dirty="0" smtClean="0"/>
              <a:t>Operational temperature at vacuum (for 11.9942 GHz): 29.35 </a:t>
            </a:r>
            <a:r>
              <a:rPr lang="en-GB" sz="1600" baseline="30000" dirty="0" smtClean="0"/>
              <a:t>0</a:t>
            </a:r>
            <a:r>
              <a:rPr lang="en-GB" sz="1600" dirty="0" smtClean="0"/>
              <a:t>C</a:t>
            </a:r>
            <a:endParaRPr lang="en-GB" sz="1600" dirty="0"/>
          </a:p>
        </p:txBody>
      </p:sp>
    </p:spTree>
    <p:extLst>
      <p:ext uri="{BB962C8B-B14F-4D97-AF65-F5344CB8AC3E}">
        <p14:creationId xmlns:p14="http://schemas.microsoft.com/office/powerpoint/2010/main" val="26322026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3912" y="3940794"/>
            <a:ext cx="3339966"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419083" y="3548270"/>
            <a:ext cx="7964424" cy="338554"/>
          </a:xfrm>
          <a:prstGeom prst="rect">
            <a:avLst/>
          </a:prstGeom>
          <a:noFill/>
        </p:spPr>
        <p:txBody>
          <a:bodyPr wrap="none" rtlCol="0">
            <a:spAutoFit/>
          </a:bodyPr>
          <a:lstStyle/>
          <a:p>
            <a:r>
              <a:rPr lang="en-GB" sz="1600" dirty="0" smtClean="0"/>
              <a:t>De-tuning cavity with a ‘small’ piston </a:t>
            </a:r>
            <a:r>
              <a:rPr lang="en-GB" sz="1600" dirty="0"/>
              <a:t>a</a:t>
            </a:r>
            <a:r>
              <a:rPr lang="en-GB" sz="1600" dirty="0" smtClean="0"/>
              <a:t>llows to make PC transparent (no compression)</a:t>
            </a:r>
            <a:endParaRPr lang="en-GB" sz="1600" dirty="0"/>
          </a:p>
        </p:txBody>
      </p:sp>
      <p:pic>
        <p:nvPicPr>
          <p:cNvPr id="1843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0112" y="3940794"/>
            <a:ext cx="3524250" cy="26543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642112" y="4743415"/>
            <a:ext cx="1114408" cy="369332"/>
          </a:xfrm>
          <a:prstGeom prst="rect">
            <a:avLst/>
          </a:prstGeom>
          <a:noFill/>
        </p:spPr>
        <p:txBody>
          <a:bodyPr wrap="none" rtlCol="0">
            <a:spAutoFit/>
          </a:bodyPr>
          <a:lstStyle/>
          <a:p>
            <a:r>
              <a:rPr lang="en-GB" dirty="0" smtClean="0"/>
              <a:t>+25 MHz</a:t>
            </a:r>
            <a:endParaRPr lang="en-GB" dirty="0"/>
          </a:p>
        </p:txBody>
      </p:sp>
      <p:sp>
        <p:nvSpPr>
          <p:cNvPr id="5" name="Oval 4"/>
          <p:cNvSpPr/>
          <p:nvPr/>
        </p:nvSpPr>
        <p:spPr>
          <a:xfrm flipV="1">
            <a:off x="2898912" y="4759116"/>
            <a:ext cx="152400" cy="152400"/>
          </a:xfrm>
          <a:prstGeom prst="ellipse">
            <a:avLst/>
          </a:prstGeom>
          <a:solidFill>
            <a:srgbClr val="FF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Arrow Connector 6"/>
          <p:cNvCxnSpPr/>
          <p:nvPr/>
        </p:nvCxnSpPr>
        <p:spPr>
          <a:xfrm flipV="1">
            <a:off x="2975112" y="4928081"/>
            <a:ext cx="0" cy="1225826"/>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280951" y="152400"/>
            <a:ext cx="1912703" cy="461665"/>
          </a:xfrm>
          <a:prstGeom prst="rect">
            <a:avLst/>
          </a:prstGeom>
          <a:noFill/>
        </p:spPr>
        <p:txBody>
          <a:bodyPr wrap="none" rtlCol="0">
            <a:spAutoFit/>
          </a:bodyPr>
          <a:lstStyle/>
          <a:p>
            <a:r>
              <a:rPr lang="en-GB" sz="2400" dirty="0" smtClean="0"/>
              <a:t>Other issues</a:t>
            </a:r>
            <a:endParaRPr lang="en-GB" sz="2400" dirty="0"/>
          </a:p>
        </p:txBody>
      </p:sp>
      <p:pic>
        <p:nvPicPr>
          <p:cNvPr id="1843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597500"/>
            <a:ext cx="3482838" cy="28826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4407220" y="1392489"/>
            <a:ext cx="3980577" cy="646331"/>
          </a:xfrm>
          <a:prstGeom prst="rect">
            <a:avLst/>
          </a:prstGeom>
          <a:noFill/>
        </p:spPr>
        <p:txBody>
          <a:bodyPr wrap="none" rtlCol="0">
            <a:spAutoFit/>
          </a:bodyPr>
          <a:lstStyle/>
          <a:p>
            <a:r>
              <a:rPr lang="en-GB" dirty="0" smtClean="0"/>
              <a:t>Cavity matching is about -30 dB</a:t>
            </a:r>
          </a:p>
          <a:p>
            <a:r>
              <a:rPr lang="en-GB" dirty="0" smtClean="0"/>
              <a:t>(to be confirmed after final assembly)</a:t>
            </a:r>
            <a:endParaRPr lang="en-GB" dirty="0"/>
          </a:p>
        </p:txBody>
      </p:sp>
    </p:spTree>
    <p:extLst>
      <p:ext uri="{BB962C8B-B14F-4D97-AF65-F5344CB8AC3E}">
        <p14:creationId xmlns:p14="http://schemas.microsoft.com/office/powerpoint/2010/main" val="40196374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3"/>
          <p:cNvSpPr txBox="1">
            <a:spLocks noChangeArrowheads="1"/>
          </p:cNvSpPr>
          <p:nvPr/>
        </p:nvSpPr>
        <p:spPr bwMode="auto">
          <a:xfrm>
            <a:off x="1275522" y="311150"/>
            <a:ext cx="7558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2400" smtClean="0">
                <a:latin typeface="+mn-lt"/>
              </a:rPr>
              <a:t>Why do we need the pulse compression technology!?</a:t>
            </a:r>
          </a:p>
        </p:txBody>
      </p:sp>
      <p:sp>
        <p:nvSpPr>
          <p:cNvPr id="75780" name="Text Box 4"/>
          <p:cNvSpPr txBox="1">
            <a:spLocks noChangeArrowheads="1"/>
          </p:cNvSpPr>
          <p:nvPr/>
        </p:nvSpPr>
        <p:spPr bwMode="auto">
          <a:xfrm>
            <a:off x="513522" y="914400"/>
            <a:ext cx="9067800" cy="1477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latin typeface="+mn-lt"/>
              </a:rPr>
              <a:t>      There is a general knowledge, that for the similar average power, it is much easy to build RF power amplifier (like klystron) with moderate peak power and long RF pulses, than the device with short pulses and high peak power. The same true for the klystron modulator. From the other hand, NC accelerating structure normally needs relatively short RF pulses, factor 3-10 shorter then the convenient  klystron pulse.</a:t>
            </a:r>
          </a:p>
        </p:txBody>
      </p:sp>
      <p:grpSp>
        <p:nvGrpSpPr>
          <p:cNvPr id="75803" name="Group 27"/>
          <p:cNvGrpSpPr>
            <a:grpSpLocks/>
          </p:cNvGrpSpPr>
          <p:nvPr/>
        </p:nvGrpSpPr>
        <p:grpSpPr bwMode="auto">
          <a:xfrm>
            <a:off x="437322" y="2895600"/>
            <a:ext cx="9067800" cy="3294063"/>
            <a:chOff x="288" y="1968"/>
            <a:chExt cx="5712" cy="2075"/>
          </a:xfrm>
        </p:grpSpPr>
        <p:sp>
          <p:nvSpPr>
            <p:cNvPr id="3077" name="Rectangle 5"/>
            <p:cNvSpPr>
              <a:spLocks noChangeArrowheads="1"/>
            </p:cNvSpPr>
            <p:nvPr/>
          </p:nvSpPr>
          <p:spPr bwMode="auto">
            <a:xfrm>
              <a:off x="288" y="3120"/>
              <a:ext cx="5712" cy="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atin typeface="+mn-lt"/>
                </a:rPr>
                <a:t>    The pulse compression is a technology which allows to increase the peak RF power in exchange for the RF pulse length reduction. The method has a limited efficiency. First due to the ohmic losses in the RF storage element and second, if the system parameters are kept constant during the pulse (passive method), because of the transient processes in a system.</a:t>
              </a:r>
            </a:p>
          </p:txBody>
        </p:sp>
        <p:grpSp>
          <p:nvGrpSpPr>
            <p:cNvPr id="1030" name="Group 26"/>
            <p:cNvGrpSpPr>
              <a:grpSpLocks/>
            </p:cNvGrpSpPr>
            <p:nvPr/>
          </p:nvGrpSpPr>
          <p:grpSpPr bwMode="auto">
            <a:xfrm>
              <a:off x="1536" y="1968"/>
              <a:ext cx="2544" cy="1002"/>
              <a:chOff x="1344" y="2016"/>
              <a:chExt cx="2544" cy="1002"/>
            </a:xfrm>
          </p:grpSpPr>
          <p:sp>
            <p:nvSpPr>
              <p:cNvPr id="3079" name="AutoShape 6"/>
              <p:cNvSpPr>
                <a:spLocks noChangeArrowheads="1"/>
              </p:cNvSpPr>
              <p:nvPr/>
            </p:nvSpPr>
            <p:spPr bwMode="auto">
              <a:xfrm rot="5400000">
                <a:off x="1512" y="2088"/>
                <a:ext cx="672" cy="528"/>
              </a:xfrm>
              <a:prstGeom prst="triangle">
                <a:avLst>
                  <a:gd name="adj" fmla="val 50000"/>
                </a:avLst>
              </a:prstGeom>
              <a:solidFill>
                <a:schemeClr val="accent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latin typeface="+mn-lt"/>
                </a:endParaRPr>
              </a:p>
            </p:txBody>
          </p:sp>
          <p:sp>
            <p:nvSpPr>
              <p:cNvPr id="3080" name="Oval 7"/>
              <p:cNvSpPr>
                <a:spLocks noChangeArrowheads="1"/>
              </p:cNvSpPr>
              <p:nvPr/>
            </p:nvSpPr>
            <p:spPr bwMode="auto">
              <a:xfrm>
                <a:off x="2688" y="2016"/>
                <a:ext cx="624" cy="672"/>
              </a:xfrm>
              <a:prstGeom prst="ellipse">
                <a:avLst/>
              </a:prstGeom>
              <a:solidFill>
                <a:srgbClr val="E2C8BC"/>
              </a:solidFill>
              <a:ln w="9525">
                <a:solidFill>
                  <a:srgbClr val="E2C8B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latin typeface="+mn-lt"/>
                </a:endParaRPr>
              </a:p>
            </p:txBody>
          </p:sp>
          <p:sp>
            <p:nvSpPr>
              <p:cNvPr id="3081" name="Line 11"/>
              <p:cNvSpPr>
                <a:spLocks noChangeShapeType="1"/>
              </p:cNvSpPr>
              <p:nvPr/>
            </p:nvSpPr>
            <p:spPr bwMode="auto">
              <a:xfrm>
                <a:off x="2112" y="2352"/>
                <a:ext cx="576" cy="0"/>
              </a:xfrm>
              <a:prstGeom prst="line">
                <a:avLst/>
              </a:prstGeom>
              <a:noFill/>
              <a:ln w="31750">
                <a:solidFill>
                  <a:srgbClr val="993366"/>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3082" name="Line 12"/>
              <p:cNvSpPr>
                <a:spLocks noChangeShapeType="1"/>
              </p:cNvSpPr>
              <p:nvPr/>
            </p:nvSpPr>
            <p:spPr bwMode="auto">
              <a:xfrm>
                <a:off x="3312" y="2352"/>
                <a:ext cx="576" cy="0"/>
              </a:xfrm>
              <a:prstGeom prst="line">
                <a:avLst/>
              </a:prstGeom>
              <a:noFill/>
              <a:ln w="31750">
                <a:solidFill>
                  <a:srgbClr val="993366"/>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3083" name="Line 13"/>
              <p:cNvSpPr>
                <a:spLocks noChangeShapeType="1"/>
              </p:cNvSpPr>
              <p:nvPr/>
            </p:nvSpPr>
            <p:spPr bwMode="auto">
              <a:xfrm>
                <a:off x="2160" y="2256"/>
                <a:ext cx="9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3084" name="Line 14"/>
              <p:cNvSpPr>
                <a:spLocks noChangeShapeType="1"/>
              </p:cNvSpPr>
              <p:nvPr/>
            </p:nvSpPr>
            <p:spPr bwMode="auto">
              <a:xfrm flipV="1">
                <a:off x="2256" y="216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3085" name="Line 15"/>
              <p:cNvSpPr>
                <a:spLocks noChangeShapeType="1"/>
              </p:cNvSpPr>
              <p:nvPr/>
            </p:nvSpPr>
            <p:spPr bwMode="auto">
              <a:xfrm>
                <a:off x="2256" y="2160"/>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3086" name="Line 16"/>
              <p:cNvSpPr>
                <a:spLocks noChangeShapeType="1"/>
              </p:cNvSpPr>
              <p:nvPr/>
            </p:nvSpPr>
            <p:spPr bwMode="auto">
              <a:xfrm>
                <a:off x="2496" y="216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3087" name="Line 17"/>
              <p:cNvSpPr>
                <a:spLocks noChangeShapeType="1"/>
              </p:cNvSpPr>
              <p:nvPr/>
            </p:nvSpPr>
            <p:spPr bwMode="auto">
              <a:xfrm>
                <a:off x="2496" y="2256"/>
                <a:ext cx="9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3088" name="Line 18"/>
              <p:cNvSpPr>
                <a:spLocks noChangeShapeType="1"/>
              </p:cNvSpPr>
              <p:nvPr/>
            </p:nvSpPr>
            <p:spPr bwMode="auto">
              <a:xfrm>
                <a:off x="3408" y="2256"/>
                <a:ext cx="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3089" name="Line 19"/>
              <p:cNvSpPr>
                <a:spLocks noChangeShapeType="1"/>
              </p:cNvSpPr>
              <p:nvPr/>
            </p:nvSpPr>
            <p:spPr bwMode="auto">
              <a:xfrm flipV="1">
                <a:off x="3456" y="2016"/>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3090" name="Line 20"/>
              <p:cNvSpPr>
                <a:spLocks noChangeShapeType="1"/>
              </p:cNvSpPr>
              <p:nvPr/>
            </p:nvSpPr>
            <p:spPr bwMode="auto">
              <a:xfrm>
                <a:off x="3456" y="2016"/>
                <a:ext cx="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3091" name="Line 21"/>
              <p:cNvSpPr>
                <a:spLocks noChangeShapeType="1"/>
              </p:cNvSpPr>
              <p:nvPr/>
            </p:nvSpPr>
            <p:spPr bwMode="auto">
              <a:xfrm>
                <a:off x="3504" y="2016"/>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3092" name="Line 22"/>
              <p:cNvSpPr>
                <a:spLocks noChangeShapeType="1"/>
              </p:cNvSpPr>
              <p:nvPr/>
            </p:nvSpPr>
            <p:spPr bwMode="auto">
              <a:xfrm>
                <a:off x="3504" y="2256"/>
                <a:ext cx="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3093" name="Text Box 23"/>
              <p:cNvSpPr txBox="1">
                <a:spLocks noChangeArrowheads="1"/>
              </p:cNvSpPr>
              <p:nvPr/>
            </p:nvSpPr>
            <p:spPr bwMode="auto">
              <a:xfrm>
                <a:off x="1344" y="2688"/>
                <a:ext cx="724"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400" smtClean="0">
                    <a:latin typeface="+mn-lt"/>
                  </a:rPr>
                  <a:t>RF amplifier</a:t>
                </a:r>
              </a:p>
            </p:txBody>
          </p:sp>
          <p:sp>
            <p:nvSpPr>
              <p:cNvPr id="3094" name="Rectangle 25"/>
              <p:cNvSpPr>
                <a:spLocks noChangeArrowheads="1"/>
              </p:cNvSpPr>
              <p:nvPr/>
            </p:nvSpPr>
            <p:spPr bwMode="auto">
              <a:xfrm>
                <a:off x="2544" y="2688"/>
                <a:ext cx="1056"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1400">
                    <a:latin typeface="+mn-lt"/>
                  </a:rPr>
                  <a:t>RF energy storage element</a:t>
                </a:r>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578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58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8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ERNHOMER.cern.ch\rleuxe\Public\CLIC-PC-Cavity\CLIC - PC Cavity - 0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38400" y="2286000"/>
            <a:ext cx="5783462" cy="2821378"/>
          </a:xfrm>
          <a:prstGeom prst="rect">
            <a:avLst/>
          </a:prstGeom>
          <a:noFill/>
          <a:extLst>
            <a:ext uri="{909E8E84-426E-40DD-AFC4-6F175D3DCCD1}">
              <a14:hiddenFill xmlns:a14="http://schemas.microsoft.com/office/drawing/2010/main">
                <a:solidFill>
                  <a:srgbClr val="FFFFFF"/>
                </a:solidFill>
              </a14:hiddenFill>
            </a:ext>
          </a:extLst>
        </p:spPr>
      </p:pic>
      <p:pic>
        <p:nvPicPr>
          <p:cNvPr id="1945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9675" b="24963"/>
          <a:stretch/>
        </p:blipFill>
        <p:spPr bwMode="auto">
          <a:xfrm>
            <a:off x="380999" y="401144"/>
            <a:ext cx="5981493" cy="24337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393062" y="457200"/>
            <a:ext cx="3326552" cy="369332"/>
          </a:xfrm>
          <a:prstGeom prst="rect">
            <a:avLst/>
          </a:prstGeom>
          <a:noFill/>
        </p:spPr>
        <p:txBody>
          <a:bodyPr wrap="none" rtlCol="0">
            <a:spAutoFit/>
          </a:bodyPr>
          <a:lstStyle/>
          <a:p>
            <a:r>
              <a:rPr lang="en-GB" dirty="0" smtClean="0"/>
              <a:t>Simulations vs. measurements</a:t>
            </a:r>
            <a:endParaRPr lang="en-GB" dirty="0"/>
          </a:p>
        </p:txBody>
      </p:sp>
      <p:sp>
        <p:nvSpPr>
          <p:cNvPr id="6" name="TextBox 5"/>
          <p:cNvSpPr txBox="1"/>
          <p:nvPr/>
        </p:nvSpPr>
        <p:spPr>
          <a:xfrm>
            <a:off x="762000" y="4953000"/>
            <a:ext cx="8811855" cy="1477328"/>
          </a:xfrm>
          <a:prstGeom prst="rect">
            <a:avLst/>
          </a:prstGeom>
          <a:noFill/>
        </p:spPr>
        <p:txBody>
          <a:bodyPr wrap="square" rtlCol="0">
            <a:spAutoFit/>
          </a:bodyPr>
          <a:lstStyle/>
          <a:p>
            <a:r>
              <a:rPr lang="en-GB" dirty="0" smtClean="0"/>
              <a:t>HFSS simulations using file </a:t>
            </a:r>
            <a:r>
              <a:rPr lang="en-GB" dirty="0" smtClean="0"/>
              <a:t>from </a:t>
            </a:r>
            <a:r>
              <a:rPr lang="en-GB" dirty="0" smtClean="0"/>
              <a:t>Raphael, gave the frequency: 11.9994 GHz.</a:t>
            </a:r>
          </a:p>
          <a:p>
            <a:r>
              <a:rPr lang="en-GB" dirty="0" smtClean="0"/>
              <a:t>The only possible explanations for ~ 30 MHz discrepancy through fab. </a:t>
            </a:r>
            <a:r>
              <a:rPr lang="en-GB" dirty="0"/>
              <a:t>e</a:t>
            </a:r>
            <a:r>
              <a:rPr lang="en-GB" dirty="0" smtClean="0"/>
              <a:t>rrors are:</a:t>
            </a:r>
          </a:p>
          <a:p>
            <a:pPr marL="342900" indent="-342900">
              <a:buAutoNum type="arabicPeriod"/>
            </a:pPr>
            <a:r>
              <a:rPr lang="en-GB" dirty="0" smtClean="0"/>
              <a:t>Cavities diameter is bigger by ~ 1.5 mm, or </a:t>
            </a:r>
          </a:p>
          <a:p>
            <a:pPr marL="342900" indent="-342900">
              <a:buAutoNum type="arabicPeriod"/>
            </a:pPr>
            <a:r>
              <a:rPr lang="en-GB" dirty="0" smtClean="0"/>
              <a:t>The cavity length is longer by ~ 1.5 mm, or    </a:t>
            </a:r>
          </a:p>
          <a:p>
            <a:pPr marL="342900" indent="-342900">
              <a:buAutoNum type="arabicPeriod"/>
            </a:pPr>
            <a:r>
              <a:rPr lang="en-GB" dirty="0" smtClean="0"/>
              <a:t> Some combinations of the two</a:t>
            </a:r>
            <a:endParaRPr lang="en-GB" dirty="0"/>
          </a:p>
        </p:txBody>
      </p:sp>
    </p:spTree>
    <p:extLst>
      <p:ext uri="{BB962C8B-B14F-4D97-AF65-F5344CB8AC3E}">
        <p14:creationId xmlns:p14="http://schemas.microsoft.com/office/powerpoint/2010/main" val="41422395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8"/>
          <p:cNvSpPr txBox="1">
            <a:spLocks noChangeArrowheads="1"/>
          </p:cNvSpPr>
          <p:nvPr/>
        </p:nvSpPr>
        <p:spPr bwMode="auto">
          <a:xfrm>
            <a:off x="1371600" y="1852613"/>
            <a:ext cx="1244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600" smtClean="0">
                <a:latin typeface="+mn-lt"/>
              </a:rPr>
              <a:t>Cavity (ies)</a:t>
            </a:r>
          </a:p>
        </p:txBody>
      </p:sp>
      <p:pic>
        <p:nvPicPr>
          <p:cNvPr id="2051"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514600"/>
            <a:ext cx="2057400"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4267200"/>
            <a:ext cx="736600" cy="74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25" name="Oval 17"/>
          <p:cNvSpPr>
            <a:spLocks noChangeArrowheads="1"/>
          </p:cNvSpPr>
          <p:nvPr/>
        </p:nvSpPr>
        <p:spPr bwMode="auto">
          <a:xfrm>
            <a:off x="1676400" y="4191000"/>
            <a:ext cx="685800" cy="685800"/>
          </a:xfrm>
          <a:prstGeom prst="ellipse">
            <a:avLst/>
          </a:prstGeom>
          <a:noFill/>
          <a:ln w="19050">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latin typeface="+mn-lt"/>
            </a:endParaRPr>
          </a:p>
        </p:txBody>
      </p:sp>
      <p:sp>
        <p:nvSpPr>
          <p:cNvPr id="4126" name="Oval 10"/>
          <p:cNvSpPr>
            <a:spLocks noChangeArrowheads="1"/>
          </p:cNvSpPr>
          <p:nvPr/>
        </p:nvSpPr>
        <p:spPr bwMode="auto">
          <a:xfrm>
            <a:off x="1752600" y="4267200"/>
            <a:ext cx="533400" cy="533400"/>
          </a:xfrm>
          <a:prstGeom prst="ellipse">
            <a:avLst/>
          </a:prstGeom>
          <a:noFill/>
          <a:ln w="19050">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latin typeface="+mn-lt"/>
            </a:endParaRPr>
          </a:p>
        </p:txBody>
      </p:sp>
      <p:sp>
        <p:nvSpPr>
          <p:cNvPr id="4127" name="Oval 11"/>
          <p:cNvSpPr>
            <a:spLocks noChangeArrowheads="1"/>
          </p:cNvSpPr>
          <p:nvPr/>
        </p:nvSpPr>
        <p:spPr bwMode="auto">
          <a:xfrm>
            <a:off x="1676400" y="4191000"/>
            <a:ext cx="685800" cy="685800"/>
          </a:xfrm>
          <a:prstGeom prst="ellipse">
            <a:avLst/>
          </a:prstGeom>
          <a:noFill/>
          <a:ln w="9525">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latin typeface="+mn-lt"/>
            </a:endParaRPr>
          </a:p>
        </p:txBody>
      </p:sp>
      <p:sp>
        <p:nvSpPr>
          <p:cNvPr id="4128" name="Rectangle 12"/>
          <p:cNvSpPr>
            <a:spLocks noChangeArrowheads="1"/>
          </p:cNvSpPr>
          <p:nvPr/>
        </p:nvSpPr>
        <p:spPr bwMode="auto">
          <a:xfrm>
            <a:off x="1939925" y="4806950"/>
            <a:ext cx="152400" cy="152400"/>
          </a:xfrm>
          <a:prstGeom prst="rect">
            <a:avLst/>
          </a:prstGeom>
          <a:solidFill>
            <a:schemeClr val="bg1"/>
          </a:solidFill>
          <a:ln>
            <a:noFill/>
          </a:ln>
          <a:effectLst/>
          <a:extLst>
            <a:ext uri="{91240B29-F687-4F45-9708-019B960494DF}">
              <a14:hiddenLine xmlns:a14="http://schemas.microsoft.com/office/drawing/2010/main" w="9525">
                <a:solidFill>
                  <a:srgbClr val="9933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latin typeface="+mn-lt"/>
            </a:endParaRPr>
          </a:p>
        </p:txBody>
      </p:sp>
      <p:sp>
        <p:nvSpPr>
          <p:cNvPr id="4129" name="Line 13"/>
          <p:cNvSpPr>
            <a:spLocks noChangeShapeType="1"/>
          </p:cNvSpPr>
          <p:nvPr/>
        </p:nvSpPr>
        <p:spPr bwMode="auto">
          <a:xfrm>
            <a:off x="1905000" y="4876800"/>
            <a:ext cx="0" cy="152400"/>
          </a:xfrm>
          <a:prstGeom prst="line">
            <a:avLst/>
          </a:prstGeom>
          <a:noFill/>
          <a:ln w="9525">
            <a:solidFill>
              <a:srgbClr val="99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4130" name="Line 14"/>
          <p:cNvSpPr>
            <a:spLocks noChangeShapeType="1"/>
          </p:cNvSpPr>
          <p:nvPr/>
        </p:nvSpPr>
        <p:spPr bwMode="auto">
          <a:xfrm>
            <a:off x="2105025" y="4852988"/>
            <a:ext cx="0" cy="152400"/>
          </a:xfrm>
          <a:prstGeom prst="line">
            <a:avLst/>
          </a:prstGeom>
          <a:noFill/>
          <a:ln w="9525">
            <a:solidFill>
              <a:srgbClr val="99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4131" name="Line 15"/>
          <p:cNvSpPr>
            <a:spLocks noChangeShapeType="1"/>
          </p:cNvSpPr>
          <p:nvPr/>
        </p:nvSpPr>
        <p:spPr bwMode="auto">
          <a:xfrm>
            <a:off x="1524000" y="5029200"/>
            <a:ext cx="381000" cy="0"/>
          </a:xfrm>
          <a:prstGeom prst="line">
            <a:avLst/>
          </a:prstGeom>
          <a:noFill/>
          <a:ln w="9525">
            <a:solidFill>
              <a:srgbClr val="99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4132" name="Line 16"/>
          <p:cNvSpPr>
            <a:spLocks noChangeShapeType="1"/>
          </p:cNvSpPr>
          <p:nvPr/>
        </p:nvSpPr>
        <p:spPr bwMode="auto">
          <a:xfrm>
            <a:off x="2105025" y="5029200"/>
            <a:ext cx="381000" cy="0"/>
          </a:xfrm>
          <a:prstGeom prst="line">
            <a:avLst/>
          </a:prstGeom>
          <a:noFill/>
          <a:ln w="9525">
            <a:solidFill>
              <a:srgbClr val="99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4133" name="Line 18"/>
          <p:cNvSpPr>
            <a:spLocks noChangeShapeType="1"/>
          </p:cNvSpPr>
          <p:nvPr/>
        </p:nvSpPr>
        <p:spPr bwMode="auto">
          <a:xfrm>
            <a:off x="1905000" y="4876800"/>
            <a:ext cx="0" cy="152400"/>
          </a:xfrm>
          <a:prstGeom prst="line">
            <a:avLst/>
          </a:prstGeom>
          <a:noFill/>
          <a:ln w="19050">
            <a:solidFill>
              <a:srgbClr val="99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4134" name="Line 19"/>
          <p:cNvSpPr>
            <a:spLocks noChangeShapeType="1"/>
          </p:cNvSpPr>
          <p:nvPr/>
        </p:nvSpPr>
        <p:spPr bwMode="auto">
          <a:xfrm>
            <a:off x="2105025" y="4852988"/>
            <a:ext cx="0" cy="152400"/>
          </a:xfrm>
          <a:prstGeom prst="line">
            <a:avLst/>
          </a:prstGeom>
          <a:noFill/>
          <a:ln w="19050">
            <a:solidFill>
              <a:srgbClr val="99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4135" name="Line 20"/>
          <p:cNvSpPr>
            <a:spLocks noChangeShapeType="1"/>
          </p:cNvSpPr>
          <p:nvPr/>
        </p:nvSpPr>
        <p:spPr bwMode="auto">
          <a:xfrm>
            <a:off x="1524000" y="5029200"/>
            <a:ext cx="381000" cy="0"/>
          </a:xfrm>
          <a:prstGeom prst="line">
            <a:avLst/>
          </a:prstGeom>
          <a:noFill/>
          <a:ln w="19050">
            <a:solidFill>
              <a:srgbClr val="99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4136" name="Line 21"/>
          <p:cNvSpPr>
            <a:spLocks noChangeShapeType="1"/>
          </p:cNvSpPr>
          <p:nvPr/>
        </p:nvSpPr>
        <p:spPr bwMode="auto">
          <a:xfrm>
            <a:off x="2105025" y="5029200"/>
            <a:ext cx="381000" cy="0"/>
          </a:xfrm>
          <a:prstGeom prst="line">
            <a:avLst/>
          </a:prstGeom>
          <a:noFill/>
          <a:ln w="19050">
            <a:solidFill>
              <a:srgbClr val="99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4137" name="AutoShape 22"/>
          <p:cNvSpPr>
            <a:spLocks noChangeArrowheads="1"/>
          </p:cNvSpPr>
          <p:nvPr/>
        </p:nvSpPr>
        <p:spPr bwMode="auto">
          <a:xfrm rot="5400000">
            <a:off x="1028700" y="4799013"/>
            <a:ext cx="533400" cy="457200"/>
          </a:xfrm>
          <a:prstGeom prst="triangle">
            <a:avLst>
              <a:gd name="adj" fmla="val 50000"/>
            </a:avLst>
          </a:prstGeom>
          <a:noFill/>
          <a:ln w="19050">
            <a:solidFill>
              <a:srgbClr val="9933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latin typeface="+mn-lt"/>
            </a:endParaRPr>
          </a:p>
        </p:txBody>
      </p:sp>
      <p:sp>
        <p:nvSpPr>
          <p:cNvPr id="4101" name="Text Box 26"/>
          <p:cNvSpPr txBox="1">
            <a:spLocks noChangeArrowheads="1"/>
          </p:cNvSpPr>
          <p:nvPr/>
        </p:nvSpPr>
        <p:spPr bwMode="auto">
          <a:xfrm>
            <a:off x="1676400" y="5181600"/>
            <a:ext cx="5222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b="1" smtClean="0">
                <a:solidFill>
                  <a:srgbClr val="0000FF"/>
                </a:solidFill>
                <a:latin typeface="+mn-lt"/>
              </a:rPr>
              <a:t>BOC</a:t>
            </a:r>
          </a:p>
        </p:txBody>
      </p:sp>
      <p:pic>
        <p:nvPicPr>
          <p:cNvPr id="2067" name="Picture 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1295400"/>
            <a:ext cx="1762125" cy="1906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8" name="Picture 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3124200"/>
            <a:ext cx="1905000" cy="148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9" name="Picture 29"/>
          <p:cNvPicPr>
            <a:picLocks noChangeAspect="1" noChangeArrowheads="1"/>
          </p:cNvPicPr>
          <p:nvPr/>
        </p:nvPicPr>
        <p:blipFill>
          <a:blip r:embed="rId6">
            <a:extLst>
              <a:ext uri="{28A0092B-C50C-407E-A947-70E740481C1C}">
                <a14:useLocalDpi xmlns:a14="http://schemas.microsoft.com/office/drawing/2010/main" val="0"/>
              </a:ext>
            </a:extLst>
          </a:blip>
          <a:srcRect t="4065"/>
          <a:stretch>
            <a:fillRect/>
          </a:stretch>
        </p:blipFill>
        <p:spPr bwMode="auto">
          <a:xfrm>
            <a:off x="3505200" y="4572000"/>
            <a:ext cx="2057400" cy="1798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05" name="Text Box 30"/>
          <p:cNvSpPr txBox="1">
            <a:spLocks noChangeArrowheads="1"/>
          </p:cNvSpPr>
          <p:nvPr/>
        </p:nvSpPr>
        <p:spPr bwMode="auto">
          <a:xfrm>
            <a:off x="3352800" y="182563"/>
            <a:ext cx="2497138"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latin typeface="+mn-lt"/>
              </a:rPr>
              <a:t>RF Pulse compressors</a:t>
            </a:r>
          </a:p>
        </p:txBody>
      </p:sp>
      <p:sp>
        <p:nvSpPr>
          <p:cNvPr id="4106" name="Text Box 31"/>
          <p:cNvSpPr txBox="1">
            <a:spLocks noChangeArrowheads="1"/>
          </p:cNvSpPr>
          <p:nvPr/>
        </p:nvSpPr>
        <p:spPr bwMode="auto">
          <a:xfrm>
            <a:off x="3352800" y="1395413"/>
            <a:ext cx="8794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600" smtClean="0">
                <a:latin typeface="+mn-lt"/>
              </a:rPr>
              <a:t>Delay</a:t>
            </a:r>
          </a:p>
          <a:p>
            <a:pPr eaLnBrk="1" hangingPunct="1">
              <a:defRPr/>
            </a:pPr>
            <a:r>
              <a:rPr lang="en-US" sz="1600" smtClean="0">
                <a:latin typeface="+mn-lt"/>
              </a:rPr>
              <a:t>Line (s)</a:t>
            </a:r>
          </a:p>
        </p:txBody>
      </p:sp>
      <p:sp>
        <p:nvSpPr>
          <p:cNvPr id="4107" name="Rectangle 33"/>
          <p:cNvSpPr>
            <a:spLocks noChangeArrowheads="1"/>
          </p:cNvSpPr>
          <p:nvPr/>
        </p:nvSpPr>
        <p:spPr bwMode="auto">
          <a:xfrm>
            <a:off x="1676400" y="914400"/>
            <a:ext cx="3095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1600">
                <a:latin typeface="+mn-lt"/>
              </a:rPr>
              <a:t>RF energy storage element (s):</a:t>
            </a:r>
          </a:p>
        </p:txBody>
      </p:sp>
      <p:sp>
        <p:nvSpPr>
          <p:cNvPr id="4108" name="Rectangle 34"/>
          <p:cNvSpPr>
            <a:spLocks noChangeArrowheads="1"/>
          </p:cNvSpPr>
          <p:nvPr/>
        </p:nvSpPr>
        <p:spPr bwMode="auto">
          <a:xfrm>
            <a:off x="762000" y="838200"/>
            <a:ext cx="4953000" cy="5638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latin typeface="+mn-lt"/>
            </a:endParaRPr>
          </a:p>
        </p:txBody>
      </p:sp>
      <p:sp>
        <p:nvSpPr>
          <p:cNvPr id="4109" name="Rectangle 35"/>
          <p:cNvSpPr>
            <a:spLocks noChangeArrowheads="1"/>
          </p:cNvSpPr>
          <p:nvPr/>
        </p:nvSpPr>
        <p:spPr bwMode="auto">
          <a:xfrm>
            <a:off x="6019800" y="838200"/>
            <a:ext cx="3657600"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sz="1600">
                <a:latin typeface="+mn-lt"/>
              </a:rPr>
              <a:t>          Operational regime:</a:t>
            </a:r>
          </a:p>
          <a:p>
            <a:pPr>
              <a:defRPr/>
            </a:pPr>
            <a:endParaRPr lang="en-US" sz="1600">
              <a:latin typeface="+mn-lt"/>
            </a:endParaRPr>
          </a:p>
          <a:p>
            <a:pPr>
              <a:buFont typeface="Wingdings" pitchFamily="2" charset="2"/>
              <a:buChar char="Ø"/>
              <a:defRPr/>
            </a:pPr>
            <a:r>
              <a:rPr lang="en-US" sz="1600">
                <a:latin typeface="+mn-lt"/>
              </a:rPr>
              <a:t>Active. The properties of the RF storage network (coupling/phase) can be controlled externally. It allows to increase efficiency.</a:t>
            </a:r>
          </a:p>
          <a:p>
            <a:pPr>
              <a:buFont typeface="Wingdings" pitchFamily="2" charset="2"/>
              <a:buChar char="Ø"/>
              <a:defRPr/>
            </a:pPr>
            <a:r>
              <a:rPr lang="en-US" sz="1600">
                <a:latin typeface="+mn-lt"/>
              </a:rPr>
              <a:t>Passive. The phase/amplitude modulation of the RF power source</a:t>
            </a:r>
          </a:p>
        </p:txBody>
      </p:sp>
      <p:sp>
        <p:nvSpPr>
          <p:cNvPr id="4110" name="Rectangle 36"/>
          <p:cNvSpPr>
            <a:spLocks noChangeArrowheads="1"/>
          </p:cNvSpPr>
          <p:nvPr/>
        </p:nvSpPr>
        <p:spPr bwMode="auto">
          <a:xfrm>
            <a:off x="5715000" y="838200"/>
            <a:ext cx="3886200" cy="2133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latin typeface="+mn-lt"/>
            </a:endParaRPr>
          </a:p>
        </p:txBody>
      </p:sp>
      <p:sp>
        <p:nvSpPr>
          <p:cNvPr id="4122" name="Freeform 44"/>
          <p:cNvSpPr>
            <a:spLocks/>
          </p:cNvSpPr>
          <p:nvPr/>
        </p:nvSpPr>
        <p:spPr bwMode="auto">
          <a:xfrm>
            <a:off x="5791200" y="1524000"/>
            <a:ext cx="533400" cy="2057400"/>
          </a:xfrm>
          <a:custGeom>
            <a:avLst/>
            <a:gdLst>
              <a:gd name="T0" fmla="*/ 233 w 515"/>
              <a:gd name="T1" fmla="*/ 0 h 1183"/>
              <a:gd name="T2" fmla="*/ 196 w 515"/>
              <a:gd name="T3" fmla="*/ 27 h 1183"/>
              <a:gd name="T4" fmla="*/ 168 w 515"/>
              <a:gd name="T5" fmla="*/ 90 h 1183"/>
              <a:gd name="T6" fmla="*/ 143 w 515"/>
              <a:gd name="T7" fmla="*/ 117 h 1183"/>
              <a:gd name="T8" fmla="*/ 106 w 515"/>
              <a:gd name="T9" fmla="*/ 185 h 1183"/>
              <a:gd name="T10" fmla="*/ 65 w 515"/>
              <a:gd name="T11" fmla="*/ 267 h 1183"/>
              <a:gd name="T12" fmla="*/ 49 w 515"/>
              <a:gd name="T13" fmla="*/ 330 h 1183"/>
              <a:gd name="T14" fmla="*/ 33 w 515"/>
              <a:gd name="T15" fmla="*/ 370 h 1183"/>
              <a:gd name="T16" fmla="*/ 16 w 515"/>
              <a:gd name="T17" fmla="*/ 439 h 1183"/>
              <a:gd name="T18" fmla="*/ 0 w 515"/>
              <a:gd name="T19" fmla="*/ 555 h 1183"/>
              <a:gd name="T20" fmla="*/ 4 w 515"/>
              <a:gd name="T21" fmla="*/ 789 h 1183"/>
              <a:gd name="T22" fmla="*/ 29 w 515"/>
              <a:gd name="T23" fmla="*/ 871 h 1183"/>
              <a:gd name="T24" fmla="*/ 110 w 515"/>
              <a:gd name="T25" fmla="*/ 1050 h 1183"/>
              <a:gd name="T26" fmla="*/ 119 w 515"/>
              <a:gd name="T27" fmla="*/ 1070 h 1183"/>
              <a:gd name="T28" fmla="*/ 143 w 515"/>
              <a:gd name="T29" fmla="*/ 1098 h 1183"/>
              <a:gd name="T30" fmla="*/ 188 w 515"/>
              <a:gd name="T31" fmla="*/ 1159 h 1183"/>
              <a:gd name="T32" fmla="*/ 274 w 515"/>
              <a:gd name="T33" fmla="*/ 1241 h 1183"/>
              <a:gd name="T34" fmla="*/ 311 w 515"/>
              <a:gd name="T35" fmla="*/ 1276 h 1183"/>
              <a:gd name="T36" fmla="*/ 335 w 515"/>
              <a:gd name="T37" fmla="*/ 1296 h 118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15" h="1183">
                <a:moveTo>
                  <a:pt x="357" y="0"/>
                </a:moveTo>
                <a:cubicBezTo>
                  <a:pt x="336" y="7"/>
                  <a:pt x="320" y="13"/>
                  <a:pt x="301" y="25"/>
                </a:cubicBezTo>
                <a:cubicBezTo>
                  <a:pt x="289" y="42"/>
                  <a:pt x="273" y="68"/>
                  <a:pt x="257" y="82"/>
                </a:cubicBezTo>
                <a:cubicBezTo>
                  <a:pt x="246" y="92"/>
                  <a:pt x="219" y="107"/>
                  <a:pt x="219" y="107"/>
                </a:cubicBezTo>
                <a:cubicBezTo>
                  <a:pt x="211" y="130"/>
                  <a:pt x="184" y="156"/>
                  <a:pt x="163" y="169"/>
                </a:cubicBezTo>
                <a:cubicBezTo>
                  <a:pt x="145" y="196"/>
                  <a:pt x="123" y="222"/>
                  <a:pt x="100" y="244"/>
                </a:cubicBezTo>
                <a:cubicBezTo>
                  <a:pt x="94" y="263"/>
                  <a:pt x="85" y="284"/>
                  <a:pt x="75" y="301"/>
                </a:cubicBezTo>
                <a:cubicBezTo>
                  <a:pt x="68" y="314"/>
                  <a:pt x="50" y="338"/>
                  <a:pt x="50" y="338"/>
                </a:cubicBezTo>
                <a:cubicBezTo>
                  <a:pt x="44" y="362"/>
                  <a:pt x="30" y="377"/>
                  <a:pt x="25" y="401"/>
                </a:cubicBezTo>
                <a:cubicBezTo>
                  <a:pt x="17" y="437"/>
                  <a:pt x="12" y="472"/>
                  <a:pt x="0" y="507"/>
                </a:cubicBezTo>
                <a:cubicBezTo>
                  <a:pt x="2" y="578"/>
                  <a:pt x="2" y="649"/>
                  <a:pt x="6" y="720"/>
                </a:cubicBezTo>
                <a:cubicBezTo>
                  <a:pt x="8" y="747"/>
                  <a:pt x="30" y="774"/>
                  <a:pt x="44" y="795"/>
                </a:cubicBezTo>
                <a:cubicBezTo>
                  <a:pt x="81" y="850"/>
                  <a:pt x="112" y="922"/>
                  <a:pt x="169" y="958"/>
                </a:cubicBezTo>
                <a:cubicBezTo>
                  <a:pt x="173" y="964"/>
                  <a:pt x="176" y="972"/>
                  <a:pt x="182" y="977"/>
                </a:cubicBezTo>
                <a:cubicBezTo>
                  <a:pt x="193" y="987"/>
                  <a:pt x="219" y="1002"/>
                  <a:pt x="219" y="1002"/>
                </a:cubicBezTo>
                <a:cubicBezTo>
                  <a:pt x="237" y="1029"/>
                  <a:pt x="266" y="1036"/>
                  <a:pt x="288" y="1058"/>
                </a:cubicBezTo>
                <a:cubicBezTo>
                  <a:pt x="324" y="1094"/>
                  <a:pt x="372" y="1118"/>
                  <a:pt x="420" y="1133"/>
                </a:cubicBezTo>
                <a:cubicBezTo>
                  <a:pt x="438" y="1146"/>
                  <a:pt x="454" y="1158"/>
                  <a:pt x="476" y="1165"/>
                </a:cubicBezTo>
                <a:cubicBezTo>
                  <a:pt x="515" y="1178"/>
                  <a:pt x="513" y="1164"/>
                  <a:pt x="513" y="1183"/>
                </a:cubicBezTo>
              </a:path>
            </a:pathLst>
          </a:custGeom>
          <a:noFill/>
          <a:ln w="15875">
            <a:solidFill>
              <a:srgbClr val="FF3300"/>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GB">
              <a:latin typeface="+mn-lt"/>
            </a:endParaRPr>
          </a:p>
        </p:txBody>
      </p:sp>
      <p:sp>
        <p:nvSpPr>
          <p:cNvPr id="4123" name="Text Box 45"/>
          <p:cNvSpPr txBox="1">
            <a:spLocks noChangeArrowheads="1"/>
          </p:cNvSpPr>
          <p:nvPr/>
        </p:nvSpPr>
        <p:spPr bwMode="auto">
          <a:xfrm>
            <a:off x="6324600" y="3200400"/>
            <a:ext cx="3200400" cy="83026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600" dirty="0" smtClean="0">
                <a:latin typeface="+mn-lt"/>
                <a:ea typeface="Batang" pitchFamily="18" charset="-127"/>
              </a:rPr>
              <a:t>After decade of development,  the  powerful enough active elements are still not available. </a:t>
            </a:r>
          </a:p>
        </p:txBody>
      </p:sp>
      <p:sp>
        <p:nvSpPr>
          <p:cNvPr id="4119" name="Text Box 42"/>
          <p:cNvSpPr txBox="1">
            <a:spLocks noChangeArrowheads="1"/>
          </p:cNvSpPr>
          <p:nvPr/>
        </p:nvSpPr>
        <p:spPr bwMode="auto">
          <a:xfrm>
            <a:off x="6324600" y="4852988"/>
            <a:ext cx="3216275" cy="13239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600" smtClean="0">
                <a:latin typeface="+mn-lt"/>
              </a:rPr>
              <a:t>The length of the delay line is proportional to the pulse length. At a low frequency/long pulse SLED II, BPC and DLDS become impractical!</a:t>
            </a:r>
          </a:p>
        </p:txBody>
      </p:sp>
      <p:sp>
        <p:nvSpPr>
          <p:cNvPr id="4121" name="AutoShape 48"/>
          <p:cNvSpPr>
            <a:spLocks noChangeArrowheads="1"/>
          </p:cNvSpPr>
          <p:nvPr/>
        </p:nvSpPr>
        <p:spPr bwMode="auto">
          <a:xfrm>
            <a:off x="5638800" y="5294313"/>
            <a:ext cx="685800" cy="457200"/>
          </a:xfrm>
          <a:prstGeom prst="rightArrow">
            <a:avLst>
              <a:gd name="adj1" fmla="val 50000"/>
              <a:gd name="adj2" fmla="val 37500"/>
            </a:avLst>
          </a:prstGeom>
          <a:solidFill>
            <a:schemeClr val="bg1"/>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latin typeface="+mn-lt"/>
            </a:endParaRPr>
          </a:p>
        </p:txBody>
      </p:sp>
      <p:sp>
        <p:nvSpPr>
          <p:cNvPr id="4114" name="AutoShape 54"/>
          <p:cNvSpPr>
            <a:spLocks noChangeArrowheads="1"/>
          </p:cNvSpPr>
          <p:nvPr/>
        </p:nvSpPr>
        <p:spPr bwMode="auto">
          <a:xfrm>
            <a:off x="6019800" y="2362200"/>
            <a:ext cx="3276600" cy="523875"/>
          </a:xfrm>
          <a:prstGeom prst="roundRect">
            <a:avLst>
              <a:gd name="adj" fmla="val 16667"/>
            </a:avLst>
          </a:prstGeom>
          <a:noFill/>
          <a:ln w="19050">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latin typeface="+mn-lt"/>
            </a:endParaRPr>
          </a:p>
        </p:txBody>
      </p:sp>
      <p:sp>
        <p:nvSpPr>
          <p:cNvPr id="4115" name="AutoShape 55"/>
          <p:cNvSpPr>
            <a:spLocks noChangeArrowheads="1"/>
          </p:cNvSpPr>
          <p:nvPr/>
        </p:nvSpPr>
        <p:spPr bwMode="auto">
          <a:xfrm>
            <a:off x="838200" y="1676400"/>
            <a:ext cx="2209800" cy="3962400"/>
          </a:xfrm>
          <a:prstGeom prst="roundRect">
            <a:avLst>
              <a:gd name="adj" fmla="val 16667"/>
            </a:avLst>
          </a:prstGeom>
          <a:noFill/>
          <a:ln w="19050">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latin typeface="+mn-lt"/>
            </a:endParaRPr>
          </a:p>
        </p:txBody>
      </p:sp>
      <p:sp>
        <p:nvSpPr>
          <p:cNvPr id="42" name="AutoShape 55"/>
          <p:cNvSpPr>
            <a:spLocks noChangeArrowheads="1"/>
          </p:cNvSpPr>
          <p:nvPr/>
        </p:nvSpPr>
        <p:spPr bwMode="auto">
          <a:xfrm>
            <a:off x="3352800" y="1331913"/>
            <a:ext cx="2209800" cy="5038725"/>
          </a:xfrm>
          <a:prstGeom prst="roundRect">
            <a:avLst>
              <a:gd name="adj" fmla="val 16667"/>
            </a:avLst>
          </a:prstGeom>
          <a:noFill/>
          <a:ln w="19050">
            <a:solidFill>
              <a:srgbClr val="FFC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latin typeface="+mn-l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590800"/>
            <a:ext cx="4267200" cy="406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075" name="Group 15"/>
          <p:cNvGrpSpPr>
            <a:grpSpLocks/>
          </p:cNvGrpSpPr>
          <p:nvPr/>
        </p:nvGrpSpPr>
        <p:grpSpPr bwMode="auto">
          <a:xfrm>
            <a:off x="381000" y="152400"/>
            <a:ext cx="2971800" cy="1322388"/>
            <a:chOff x="720" y="1204"/>
            <a:chExt cx="1872" cy="833"/>
          </a:xfrm>
        </p:grpSpPr>
        <p:pic>
          <p:nvPicPr>
            <p:cNvPr id="3084" name="Picture 13"/>
            <p:cNvPicPr>
              <a:picLocks noChangeAspect="1" noChangeArrowheads="1"/>
            </p:cNvPicPr>
            <p:nvPr/>
          </p:nvPicPr>
          <p:blipFill>
            <a:blip r:embed="rId3">
              <a:extLst>
                <a:ext uri="{28A0092B-C50C-407E-A947-70E740481C1C}">
                  <a14:useLocalDpi xmlns:a14="http://schemas.microsoft.com/office/drawing/2010/main" val="0"/>
                </a:ext>
              </a:extLst>
            </a:blip>
            <a:srcRect t="68085" r="30357"/>
            <a:stretch>
              <a:fillRect/>
            </a:stretch>
          </p:blipFill>
          <p:spPr bwMode="auto">
            <a:xfrm>
              <a:off x="720" y="1632"/>
              <a:ext cx="1872"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5" name="Picture 14"/>
            <p:cNvPicPr>
              <a:picLocks noChangeAspect="1" noChangeArrowheads="1"/>
            </p:cNvPicPr>
            <p:nvPr/>
          </p:nvPicPr>
          <p:blipFill>
            <a:blip r:embed="rId3">
              <a:extLst>
                <a:ext uri="{28A0092B-C50C-407E-A947-70E740481C1C}">
                  <a14:useLocalDpi xmlns:a14="http://schemas.microsoft.com/office/drawing/2010/main" val="0"/>
                </a:ext>
              </a:extLst>
            </a:blip>
            <a:srcRect l="71710" t="3998" b="66272"/>
            <a:stretch>
              <a:fillRect/>
            </a:stretch>
          </p:blipFill>
          <p:spPr bwMode="auto">
            <a:xfrm>
              <a:off x="1392" y="1204"/>
              <a:ext cx="864" cy="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3076"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676400"/>
            <a:ext cx="4114800" cy="877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18"/>
          <p:cNvPicPr>
            <a:picLocks noChangeAspect="1" noChangeArrowheads="1"/>
          </p:cNvPicPr>
          <p:nvPr/>
        </p:nvPicPr>
        <p:blipFill>
          <a:blip r:embed="rId5">
            <a:extLst>
              <a:ext uri="{28A0092B-C50C-407E-A947-70E740481C1C}">
                <a14:useLocalDpi xmlns:a14="http://schemas.microsoft.com/office/drawing/2010/main" val="0"/>
              </a:ext>
            </a:extLst>
          </a:blip>
          <a:srcRect t="31111"/>
          <a:stretch>
            <a:fillRect/>
          </a:stretch>
        </p:blipFill>
        <p:spPr bwMode="auto">
          <a:xfrm>
            <a:off x="5562600" y="457200"/>
            <a:ext cx="3216275"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8" name="Text Box 19"/>
          <p:cNvSpPr txBox="1">
            <a:spLocks noChangeArrowheads="1"/>
          </p:cNvSpPr>
          <p:nvPr/>
        </p:nvSpPr>
        <p:spPr bwMode="auto">
          <a:xfrm>
            <a:off x="381000" y="1524000"/>
            <a:ext cx="333375" cy="2746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a:solidFill>
                  <a:srgbClr val="0000FF"/>
                </a:solidFill>
                <a:latin typeface="Comic Sans MS" pitchFamily="66" charset="0"/>
              </a:rPr>
              <a:t>1)</a:t>
            </a:r>
          </a:p>
        </p:txBody>
      </p:sp>
      <p:sp>
        <p:nvSpPr>
          <p:cNvPr id="3079" name="Text Box 20"/>
          <p:cNvSpPr txBox="1">
            <a:spLocks noChangeArrowheads="1"/>
          </p:cNvSpPr>
          <p:nvPr/>
        </p:nvSpPr>
        <p:spPr bwMode="auto">
          <a:xfrm>
            <a:off x="381000" y="2514600"/>
            <a:ext cx="3333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a:solidFill>
                  <a:srgbClr val="0000FF"/>
                </a:solidFill>
                <a:latin typeface="Comic Sans MS" pitchFamily="66" charset="0"/>
              </a:rPr>
              <a:t>2)</a:t>
            </a:r>
          </a:p>
        </p:txBody>
      </p:sp>
      <p:sp>
        <p:nvSpPr>
          <p:cNvPr id="3080" name="Text Box 23"/>
          <p:cNvSpPr txBox="1">
            <a:spLocks noChangeArrowheads="1"/>
          </p:cNvSpPr>
          <p:nvPr/>
        </p:nvSpPr>
        <p:spPr bwMode="auto">
          <a:xfrm>
            <a:off x="1905000" y="4038600"/>
            <a:ext cx="974725" cy="2444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000">
                <a:solidFill>
                  <a:srgbClr val="FF3300"/>
                </a:solidFill>
              </a:rPr>
              <a:t>TE</a:t>
            </a:r>
            <a:r>
              <a:rPr lang="en-US" sz="1000" baseline="-25000">
                <a:solidFill>
                  <a:srgbClr val="FF3300"/>
                </a:solidFill>
              </a:rPr>
              <a:t>015</a:t>
            </a:r>
            <a:r>
              <a:rPr lang="en-US" sz="1000">
                <a:solidFill>
                  <a:srgbClr val="FF3300"/>
                </a:solidFill>
              </a:rPr>
              <a:t>, Q</a:t>
            </a:r>
            <a:r>
              <a:rPr lang="en-US" sz="1000" baseline="-25000">
                <a:solidFill>
                  <a:srgbClr val="FF3300"/>
                </a:solidFill>
              </a:rPr>
              <a:t>0</a:t>
            </a:r>
            <a:r>
              <a:rPr lang="en-US" sz="1000">
                <a:solidFill>
                  <a:srgbClr val="FF3300"/>
                </a:solidFill>
              </a:rPr>
              <a:t>~10</a:t>
            </a:r>
            <a:r>
              <a:rPr lang="en-US" sz="1000" baseline="30000">
                <a:solidFill>
                  <a:srgbClr val="FF3300"/>
                </a:solidFill>
              </a:rPr>
              <a:t>5</a:t>
            </a:r>
            <a:endParaRPr lang="en-US" sz="1000">
              <a:solidFill>
                <a:srgbClr val="FF3300"/>
              </a:solidFill>
            </a:endParaRPr>
          </a:p>
        </p:txBody>
      </p:sp>
      <p:sp>
        <p:nvSpPr>
          <p:cNvPr id="5129" name="Text Box 24"/>
          <p:cNvSpPr txBox="1">
            <a:spLocks noChangeArrowheads="1"/>
          </p:cNvSpPr>
          <p:nvPr/>
        </p:nvSpPr>
        <p:spPr bwMode="auto">
          <a:xfrm>
            <a:off x="3200400" y="0"/>
            <a:ext cx="3659188"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latin typeface="+mn-lt"/>
              </a:rPr>
              <a:t>The story started at SLAC in 1973</a:t>
            </a:r>
          </a:p>
        </p:txBody>
      </p:sp>
      <p:sp>
        <p:nvSpPr>
          <p:cNvPr id="3082" name="Text Box 25"/>
          <p:cNvSpPr txBox="1">
            <a:spLocks noChangeArrowheads="1"/>
          </p:cNvSpPr>
          <p:nvPr/>
        </p:nvSpPr>
        <p:spPr bwMode="auto">
          <a:xfrm>
            <a:off x="7620000" y="2133600"/>
            <a:ext cx="153193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a:solidFill>
                  <a:srgbClr val="0000FF"/>
                </a:solidFill>
                <a:latin typeface="Comic Sans MS" pitchFamily="66" charset="0"/>
              </a:rPr>
              <a:t>3) 180</a:t>
            </a:r>
            <a:r>
              <a:rPr lang="en-US" sz="1200" b="1" baseline="30000">
                <a:solidFill>
                  <a:srgbClr val="0000FF"/>
                </a:solidFill>
                <a:latin typeface="Comic Sans MS" pitchFamily="66" charset="0"/>
              </a:rPr>
              <a:t>0</a:t>
            </a:r>
            <a:r>
              <a:rPr lang="en-US" sz="1200" b="1">
                <a:solidFill>
                  <a:srgbClr val="0000FF"/>
                </a:solidFill>
                <a:latin typeface="Comic Sans MS" pitchFamily="66" charset="0"/>
              </a:rPr>
              <a:t> phase flip</a:t>
            </a:r>
          </a:p>
        </p:txBody>
      </p:sp>
      <p:pic>
        <p:nvPicPr>
          <p:cNvPr id="3083" name="Picture 2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10200" y="2819400"/>
            <a:ext cx="3554413" cy="374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2"/>
          <p:cNvPicPr>
            <a:picLocks noChangeAspect="1" noChangeArrowheads="1"/>
          </p:cNvPicPr>
          <p:nvPr/>
        </p:nvPicPr>
        <p:blipFill>
          <a:blip r:embed="rId2">
            <a:extLst>
              <a:ext uri="{28A0092B-C50C-407E-A947-70E740481C1C}">
                <a14:useLocalDpi xmlns:a14="http://schemas.microsoft.com/office/drawing/2010/main" val="0"/>
              </a:ext>
            </a:extLst>
          </a:blip>
          <a:srcRect t="18024" b="22041"/>
          <a:stretch>
            <a:fillRect/>
          </a:stretch>
        </p:blipFill>
        <p:spPr bwMode="auto">
          <a:xfrm>
            <a:off x="152400" y="2895600"/>
            <a:ext cx="7315200" cy="3281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099"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533400"/>
            <a:ext cx="3657600" cy="219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00"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609600"/>
            <a:ext cx="4257675" cy="217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49" name="Text Box 15"/>
          <p:cNvSpPr txBox="1">
            <a:spLocks noChangeArrowheads="1"/>
          </p:cNvSpPr>
          <p:nvPr/>
        </p:nvSpPr>
        <p:spPr bwMode="auto">
          <a:xfrm>
            <a:off x="6934200" y="11113"/>
            <a:ext cx="1262063"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latin typeface="+mn-lt"/>
              </a:rPr>
              <a:t>Later on…</a:t>
            </a:r>
          </a:p>
        </p:txBody>
      </p:sp>
      <p:sp>
        <p:nvSpPr>
          <p:cNvPr id="6150" name="Rectangle 17"/>
          <p:cNvSpPr>
            <a:spLocks noChangeArrowheads="1"/>
          </p:cNvSpPr>
          <p:nvPr/>
        </p:nvSpPr>
        <p:spPr bwMode="auto">
          <a:xfrm>
            <a:off x="685800" y="2133600"/>
            <a:ext cx="2895600" cy="304800"/>
          </a:xfrm>
          <a:prstGeom prst="rect">
            <a:avLst/>
          </a:prstGeom>
          <a:noFill/>
          <a:ln w="9525">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latin typeface="+mn-lt"/>
            </a:endParaRPr>
          </a:p>
        </p:txBody>
      </p:sp>
      <p:sp>
        <p:nvSpPr>
          <p:cNvPr id="6151" name="Rectangle 19"/>
          <p:cNvSpPr>
            <a:spLocks noChangeArrowheads="1"/>
          </p:cNvSpPr>
          <p:nvPr/>
        </p:nvSpPr>
        <p:spPr bwMode="auto">
          <a:xfrm>
            <a:off x="4953000" y="914400"/>
            <a:ext cx="1479550"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atin typeface="+mn-lt"/>
              </a:rPr>
              <a:t>CERN, 1985</a:t>
            </a:r>
          </a:p>
        </p:txBody>
      </p:sp>
      <p:sp>
        <p:nvSpPr>
          <p:cNvPr id="6152" name="Rectangle 20"/>
          <p:cNvSpPr>
            <a:spLocks noChangeArrowheads="1"/>
          </p:cNvSpPr>
          <p:nvPr/>
        </p:nvSpPr>
        <p:spPr bwMode="auto">
          <a:xfrm>
            <a:off x="7008813" y="4876800"/>
            <a:ext cx="2724150"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atin typeface="+mn-lt"/>
              </a:rPr>
              <a:t>Still in operation at CTF3</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4114800"/>
            <a:ext cx="3506788"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71" name="Text Box 5"/>
          <p:cNvSpPr txBox="1">
            <a:spLocks noChangeArrowheads="1"/>
          </p:cNvSpPr>
          <p:nvPr/>
        </p:nvSpPr>
        <p:spPr bwMode="auto">
          <a:xfrm>
            <a:off x="3200400" y="0"/>
            <a:ext cx="1890713"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mtClean="0">
                <a:latin typeface="+mn-lt"/>
              </a:rPr>
              <a:t>And continued…</a:t>
            </a:r>
          </a:p>
        </p:txBody>
      </p:sp>
      <p:pic>
        <p:nvPicPr>
          <p:cNvPr id="5124" name="Picture 7"/>
          <p:cNvPicPr>
            <a:picLocks noChangeAspect="1" noChangeArrowheads="1"/>
          </p:cNvPicPr>
          <p:nvPr/>
        </p:nvPicPr>
        <p:blipFill>
          <a:blip r:embed="rId3">
            <a:extLst>
              <a:ext uri="{28A0092B-C50C-407E-A947-70E740481C1C}">
                <a14:useLocalDpi xmlns:a14="http://schemas.microsoft.com/office/drawing/2010/main" val="0"/>
              </a:ext>
            </a:extLst>
          </a:blip>
          <a:srcRect b="7353"/>
          <a:stretch>
            <a:fillRect/>
          </a:stretch>
        </p:blipFill>
        <p:spPr bwMode="auto">
          <a:xfrm>
            <a:off x="457200" y="1066800"/>
            <a:ext cx="4732338"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73" name="Text Box 9"/>
          <p:cNvSpPr txBox="1">
            <a:spLocks noChangeArrowheads="1"/>
          </p:cNvSpPr>
          <p:nvPr/>
        </p:nvSpPr>
        <p:spPr bwMode="auto">
          <a:xfrm>
            <a:off x="3962400" y="1143000"/>
            <a:ext cx="974725" cy="2444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000" smtClean="0">
                <a:latin typeface="+mn-lt"/>
              </a:rPr>
              <a:t>TE</a:t>
            </a:r>
            <a:r>
              <a:rPr lang="en-US" sz="1000" baseline="-25000" smtClean="0">
                <a:latin typeface="+mn-lt"/>
              </a:rPr>
              <a:t>015</a:t>
            </a:r>
            <a:r>
              <a:rPr lang="en-US" sz="1000" smtClean="0">
                <a:latin typeface="+mn-lt"/>
              </a:rPr>
              <a:t>, Q</a:t>
            </a:r>
            <a:r>
              <a:rPr lang="en-US" sz="1000" baseline="-25000" smtClean="0">
                <a:latin typeface="+mn-lt"/>
              </a:rPr>
              <a:t>0</a:t>
            </a:r>
            <a:r>
              <a:rPr lang="en-US" sz="1000" smtClean="0">
                <a:latin typeface="+mn-lt"/>
              </a:rPr>
              <a:t>~10</a:t>
            </a:r>
            <a:r>
              <a:rPr lang="en-US" sz="1000" baseline="30000" smtClean="0">
                <a:latin typeface="+mn-lt"/>
              </a:rPr>
              <a:t>5</a:t>
            </a:r>
            <a:endParaRPr lang="en-US" sz="1000" smtClean="0">
              <a:latin typeface="+mn-lt"/>
            </a:endParaRPr>
          </a:p>
        </p:txBody>
      </p:sp>
      <p:sp>
        <p:nvSpPr>
          <p:cNvPr id="7174" name="Text Box 10"/>
          <p:cNvSpPr txBox="1">
            <a:spLocks noChangeArrowheads="1"/>
          </p:cNvSpPr>
          <p:nvPr/>
        </p:nvSpPr>
        <p:spPr bwMode="auto">
          <a:xfrm>
            <a:off x="1600200" y="533400"/>
            <a:ext cx="2971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600" smtClean="0">
                <a:latin typeface="+mn-lt"/>
              </a:rPr>
              <a:t>KEK, ATF&amp;KEKB, Japan 1992.</a:t>
            </a:r>
          </a:p>
        </p:txBody>
      </p:sp>
      <p:pic>
        <p:nvPicPr>
          <p:cNvPr id="5127"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1143000"/>
            <a:ext cx="3124200" cy="2392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76" name="Rectangle 12"/>
          <p:cNvSpPr>
            <a:spLocks noChangeArrowheads="1"/>
          </p:cNvSpPr>
          <p:nvPr/>
        </p:nvSpPr>
        <p:spPr bwMode="auto">
          <a:xfrm>
            <a:off x="5791200" y="455613"/>
            <a:ext cx="3011488" cy="614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defRPr/>
            </a:pPr>
            <a:r>
              <a:rPr lang="en-US" sz="1600">
                <a:latin typeface="+mn-lt"/>
              </a:rPr>
              <a:t>Pohang Accelerator Laboratory</a:t>
            </a:r>
          </a:p>
          <a:p>
            <a:pPr>
              <a:defRPr/>
            </a:pPr>
            <a:r>
              <a:rPr lang="en-US" sz="1600">
                <a:latin typeface="+mn-lt"/>
              </a:rPr>
              <a:t>Korea, 1994?</a:t>
            </a:r>
            <a:r>
              <a:rPr lang="en-US">
                <a:latin typeface="+mn-lt"/>
              </a:rPr>
              <a:t> </a:t>
            </a:r>
          </a:p>
        </p:txBody>
      </p:sp>
      <p:sp>
        <p:nvSpPr>
          <p:cNvPr id="7177" name="Text Box 13"/>
          <p:cNvSpPr txBox="1">
            <a:spLocks noChangeArrowheads="1"/>
          </p:cNvSpPr>
          <p:nvPr/>
        </p:nvSpPr>
        <p:spPr bwMode="auto">
          <a:xfrm>
            <a:off x="8077200" y="4267200"/>
            <a:ext cx="974725" cy="2444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000" smtClean="0">
                <a:latin typeface="+mn-lt"/>
              </a:rPr>
              <a:t>TE</a:t>
            </a:r>
            <a:r>
              <a:rPr lang="en-US" sz="1000" baseline="-25000" smtClean="0">
                <a:latin typeface="+mn-lt"/>
              </a:rPr>
              <a:t>015</a:t>
            </a:r>
            <a:r>
              <a:rPr lang="en-US" sz="1000" smtClean="0">
                <a:latin typeface="+mn-lt"/>
              </a:rPr>
              <a:t>, Q</a:t>
            </a:r>
            <a:r>
              <a:rPr lang="en-US" sz="1000" baseline="-25000" smtClean="0">
                <a:latin typeface="+mn-lt"/>
              </a:rPr>
              <a:t>0</a:t>
            </a:r>
            <a:r>
              <a:rPr lang="en-US" sz="1000" smtClean="0">
                <a:latin typeface="+mn-lt"/>
              </a:rPr>
              <a:t>~10</a:t>
            </a:r>
            <a:r>
              <a:rPr lang="en-US" sz="1000" baseline="30000" smtClean="0">
                <a:latin typeface="+mn-lt"/>
              </a:rPr>
              <a:t>5</a:t>
            </a:r>
            <a:endParaRPr lang="en-US" sz="1000" smtClean="0">
              <a:latin typeface="+mn-lt"/>
            </a:endParaRPr>
          </a:p>
        </p:txBody>
      </p:sp>
      <p:sp>
        <p:nvSpPr>
          <p:cNvPr id="7178" name="Text Box 16"/>
          <p:cNvSpPr txBox="1">
            <a:spLocks noChangeArrowheads="1"/>
          </p:cNvSpPr>
          <p:nvPr/>
        </p:nvSpPr>
        <p:spPr bwMode="auto">
          <a:xfrm>
            <a:off x="5867400" y="3124200"/>
            <a:ext cx="974725" cy="2444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000" smtClean="0">
                <a:latin typeface="+mn-lt"/>
              </a:rPr>
              <a:t>TE</a:t>
            </a:r>
            <a:r>
              <a:rPr lang="en-US" sz="1000" baseline="-25000" smtClean="0">
                <a:latin typeface="+mn-lt"/>
              </a:rPr>
              <a:t>015</a:t>
            </a:r>
            <a:r>
              <a:rPr lang="en-US" sz="1000" smtClean="0">
                <a:latin typeface="+mn-lt"/>
              </a:rPr>
              <a:t>, Q</a:t>
            </a:r>
            <a:r>
              <a:rPr lang="en-US" sz="1000" baseline="-25000" smtClean="0">
                <a:latin typeface="+mn-lt"/>
              </a:rPr>
              <a:t>0</a:t>
            </a:r>
            <a:r>
              <a:rPr lang="en-US" sz="1000" smtClean="0">
                <a:latin typeface="+mn-lt"/>
              </a:rPr>
              <a:t>~10</a:t>
            </a:r>
            <a:r>
              <a:rPr lang="en-US" sz="1000" baseline="30000" smtClean="0">
                <a:latin typeface="+mn-lt"/>
              </a:rPr>
              <a:t>5</a:t>
            </a:r>
            <a:endParaRPr lang="en-US" sz="1000" smtClean="0">
              <a:latin typeface="+mn-lt"/>
            </a:endParaRPr>
          </a:p>
        </p:txBody>
      </p:sp>
      <p:sp>
        <p:nvSpPr>
          <p:cNvPr id="7179" name="Rectangle 18"/>
          <p:cNvSpPr>
            <a:spLocks noChangeArrowheads="1"/>
          </p:cNvSpPr>
          <p:nvPr/>
        </p:nvSpPr>
        <p:spPr bwMode="auto">
          <a:xfrm>
            <a:off x="5562600" y="3657600"/>
            <a:ext cx="33464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1600">
                <a:latin typeface="+mn-lt"/>
              </a:rPr>
              <a:t>BINP, Novosibirsk, Russia, 2000?</a:t>
            </a:r>
          </a:p>
        </p:txBody>
      </p:sp>
      <p:sp>
        <p:nvSpPr>
          <p:cNvPr id="7180" name="Text Box 19"/>
          <p:cNvSpPr txBox="1">
            <a:spLocks noChangeArrowheads="1"/>
          </p:cNvSpPr>
          <p:nvPr/>
        </p:nvSpPr>
        <p:spPr bwMode="auto">
          <a:xfrm>
            <a:off x="304800" y="4800600"/>
            <a:ext cx="48768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mtClean="0">
                <a:latin typeface="+mn-lt"/>
              </a:rPr>
              <a:t>For almost 35 years more then hundred of S-band SLED type pulse compressors are successfully operated worldwide.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4"/>
          <p:cNvSpPr txBox="1">
            <a:spLocks noChangeArrowheads="1"/>
          </p:cNvSpPr>
          <p:nvPr/>
        </p:nvSpPr>
        <p:spPr bwMode="auto">
          <a:xfrm>
            <a:off x="1752600" y="152400"/>
            <a:ext cx="55848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latin typeface="+mn-lt"/>
              </a:rPr>
              <a:t>SLED type pulse compressor at higher frequencies</a:t>
            </a:r>
          </a:p>
        </p:txBody>
      </p:sp>
      <p:graphicFrame>
        <p:nvGraphicFramePr>
          <p:cNvPr id="6147" name="Object 5"/>
          <p:cNvGraphicFramePr>
            <a:graphicFrameLocks noChangeAspect="1"/>
          </p:cNvGraphicFramePr>
          <p:nvPr/>
        </p:nvGraphicFramePr>
        <p:xfrm>
          <a:off x="6096000" y="1219200"/>
          <a:ext cx="2971800" cy="2508250"/>
        </p:xfrm>
        <a:graphic>
          <a:graphicData uri="http://schemas.openxmlformats.org/presentationml/2006/ole">
            <mc:AlternateContent xmlns:mc="http://schemas.openxmlformats.org/markup-compatibility/2006">
              <mc:Choice xmlns:v="urn:schemas-microsoft-com:vml" Requires="v">
                <p:oleObj spid="_x0000_s6186" name="Mathcad" r:id="rId3" imgW="3362325" imgH="2838450" progId="Mathcad">
                  <p:embed/>
                </p:oleObj>
              </mc:Choice>
              <mc:Fallback>
                <p:oleObj name="Mathcad" r:id="rId3" imgW="3362325" imgH="2838450" progId="Mathcad">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1219200"/>
                        <a:ext cx="2971800" cy="250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48" name="Text Box 6"/>
          <p:cNvSpPr txBox="1">
            <a:spLocks noChangeArrowheads="1"/>
          </p:cNvSpPr>
          <p:nvPr/>
        </p:nvSpPr>
        <p:spPr bwMode="auto">
          <a:xfrm rot="-1804115">
            <a:off x="6705600" y="1828800"/>
            <a:ext cx="8350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solidFill>
                  <a:srgbClr val="FF3300"/>
                </a:solidFill>
              </a:rPr>
              <a:t>Q</a:t>
            </a:r>
            <a:r>
              <a:rPr lang="en-US" sz="1200" baseline="-25000">
                <a:solidFill>
                  <a:srgbClr val="FF3300"/>
                </a:solidFill>
              </a:rPr>
              <a:t>0</a:t>
            </a:r>
            <a:r>
              <a:rPr lang="en-US" sz="1200">
                <a:solidFill>
                  <a:srgbClr val="FF3300"/>
                </a:solidFill>
              </a:rPr>
              <a:t>=2x10</a:t>
            </a:r>
            <a:r>
              <a:rPr lang="en-US" sz="1200" baseline="30000">
                <a:solidFill>
                  <a:srgbClr val="FF3300"/>
                </a:solidFill>
              </a:rPr>
              <a:t>5</a:t>
            </a:r>
            <a:endParaRPr lang="en-US" sz="1200">
              <a:solidFill>
                <a:srgbClr val="FF3300"/>
              </a:solidFill>
            </a:endParaRPr>
          </a:p>
        </p:txBody>
      </p:sp>
      <p:sp>
        <p:nvSpPr>
          <p:cNvPr id="6149" name="Text Box 7"/>
          <p:cNvSpPr txBox="1">
            <a:spLocks noChangeArrowheads="1"/>
          </p:cNvSpPr>
          <p:nvPr/>
        </p:nvSpPr>
        <p:spPr bwMode="auto">
          <a:xfrm rot="-670905">
            <a:off x="7848600" y="2743200"/>
            <a:ext cx="8350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solidFill>
                  <a:srgbClr val="0000FF"/>
                </a:solidFill>
              </a:rPr>
              <a:t>Q</a:t>
            </a:r>
            <a:r>
              <a:rPr lang="en-US" sz="1200" baseline="-25000">
                <a:solidFill>
                  <a:srgbClr val="0000FF"/>
                </a:solidFill>
              </a:rPr>
              <a:t>0</a:t>
            </a:r>
            <a:r>
              <a:rPr lang="en-US" sz="1200">
                <a:solidFill>
                  <a:srgbClr val="0000FF"/>
                </a:solidFill>
              </a:rPr>
              <a:t>=1x10</a:t>
            </a:r>
            <a:r>
              <a:rPr lang="en-US" sz="1200" baseline="30000">
                <a:solidFill>
                  <a:srgbClr val="0000FF"/>
                </a:solidFill>
              </a:rPr>
              <a:t>5</a:t>
            </a:r>
            <a:endParaRPr lang="en-US" sz="1200">
              <a:solidFill>
                <a:srgbClr val="0000FF"/>
              </a:solidFill>
            </a:endParaRPr>
          </a:p>
        </p:txBody>
      </p:sp>
      <p:sp>
        <p:nvSpPr>
          <p:cNvPr id="6150" name="Text Box 8"/>
          <p:cNvSpPr txBox="1">
            <a:spLocks noChangeArrowheads="1"/>
          </p:cNvSpPr>
          <p:nvPr/>
        </p:nvSpPr>
        <p:spPr bwMode="auto">
          <a:xfrm>
            <a:off x="7086600" y="3581400"/>
            <a:ext cx="12922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t>Frequency, GHz</a:t>
            </a:r>
          </a:p>
        </p:txBody>
      </p:sp>
      <p:sp>
        <p:nvSpPr>
          <p:cNvPr id="6151" name="Text Box 9"/>
          <p:cNvSpPr txBox="1">
            <a:spLocks noChangeArrowheads="1"/>
          </p:cNvSpPr>
          <p:nvPr/>
        </p:nvSpPr>
        <p:spPr bwMode="auto">
          <a:xfrm>
            <a:off x="6781800" y="990600"/>
            <a:ext cx="18081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t>H</a:t>
            </a:r>
            <a:r>
              <a:rPr lang="en-US" sz="1200" baseline="-25000"/>
              <a:t>01N</a:t>
            </a:r>
            <a:r>
              <a:rPr lang="en-US" sz="1200"/>
              <a:t> cavity performance</a:t>
            </a:r>
          </a:p>
        </p:txBody>
      </p:sp>
      <p:sp>
        <p:nvSpPr>
          <p:cNvPr id="6152" name="Oval 10"/>
          <p:cNvSpPr>
            <a:spLocks noChangeArrowheads="1"/>
          </p:cNvSpPr>
          <p:nvPr/>
        </p:nvSpPr>
        <p:spPr bwMode="auto">
          <a:xfrm>
            <a:off x="7162800" y="2362200"/>
            <a:ext cx="76200" cy="76200"/>
          </a:xfrm>
          <a:prstGeom prst="ellipse">
            <a:avLst/>
          </a:prstGeom>
          <a:solidFill>
            <a:srgbClr val="9933FF"/>
          </a:solidFill>
          <a:ln w="9525">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153" name="Text Box 11"/>
          <p:cNvSpPr txBox="1">
            <a:spLocks noChangeArrowheads="1"/>
          </p:cNvSpPr>
          <p:nvPr/>
        </p:nvSpPr>
        <p:spPr bwMode="auto">
          <a:xfrm>
            <a:off x="7467600" y="2133600"/>
            <a:ext cx="9032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000"/>
              <a:t>Q</a:t>
            </a:r>
            <a:r>
              <a:rPr lang="en-US" sz="1000" baseline="-25000"/>
              <a:t>0</a:t>
            </a:r>
            <a:r>
              <a:rPr lang="en-US" sz="1000"/>
              <a:t>=1.65x10</a:t>
            </a:r>
            <a:r>
              <a:rPr lang="en-US" sz="1000" baseline="30000"/>
              <a:t>5</a:t>
            </a:r>
            <a:endParaRPr lang="en-US" sz="1000"/>
          </a:p>
          <a:p>
            <a:pPr eaLnBrk="1" hangingPunct="1"/>
            <a:r>
              <a:rPr lang="en-US" sz="1000"/>
              <a:t>(Spring 8)</a:t>
            </a:r>
          </a:p>
        </p:txBody>
      </p:sp>
      <p:sp>
        <p:nvSpPr>
          <p:cNvPr id="6154" name="Line 12"/>
          <p:cNvSpPr>
            <a:spLocks noChangeShapeType="1"/>
          </p:cNvSpPr>
          <p:nvPr/>
        </p:nvSpPr>
        <p:spPr bwMode="auto">
          <a:xfrm flipH="1">
            <a:off x="7315200" y="2362200"/>
            <a:ext cx="152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55" name="Text Box 13"/>
          <p:cNvSpPr txBox="1">
            <a:spLocks noChangeArrowheads="1"/>
          </p:cNvSpPr>
          <p:nvPr/>
        </p:nvSpPr>
        <p:spPr bwMode="auto">
          <a:xfrm rot="-5400000">
            <a:off x="5099050" y="2368550"/>
            <a:ext cx="165893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t>Longitudinal index (N)</a:t>
            </a:r>
          </a:p>
        </p:txBody>
      </p:sp>
      <p:pic>
        <p:nvPicPr>
          <p:cNvPr id="6156"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1066800"/>
            <a:ext cx="4572000" cy="359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57" name="Line 15"/>
          <p:cNvSpPr>
            <a:spLocks noChangeShapeType="1"/>
          </p:cNvSpPr>
          <p:nvPr/>
        </p:nvSpPr>
        <p:spPr bwMode="auto">
          <a:xfrm flipV="1">
            <a:off x="2667000" y="2971800"/>
            <a:ext cx="0" cy="12192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58" name="Line 16"/>
          <p:cNvSpPr>
            <a:spLocks noChangeShapeType="1"/>
          </p:cNvSpPr>
          <p:nvPr/>
        </p:nvSpPr>
        <p:spPr bwMode="auto">
          <a:xfrm flipH="1">
            <a:off x="990600" y="2971800"/>
            <a:ext cx="1676400" cy="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aphicFrame>
        <p:nvGraphicFramePr>
          <p:cNvPr id="6159" name="Object 17"/>
          <p:cNvGraphicFramePr>
            <a:graphicFrameLocks noChangeAspect="1"/>
          </p:cNvGraphicFramePr>
          <p:nvPr/>
        </p:nvGraphicFramePr>
        <p:xfrm>
          <a:off x="4038600" y="3733800"/>
          <a:ext cx="1282700" cy="381000"/>
        </p:xfrm>
        <a:graphic>
          <a:graphicData uri="http://schemas.openxmlformats.org/presentationml/2006/ole">
            <mc:AlternateContent xmlns:mc="http://schemas.openxmlformats.org/markup-compatibility/2006">
              <mc:Choice xmlns:v="urn:schemas-microsoft-com:vml" Requires="v">
                <p:oleObj spid="_x0000_s6187" name="Equation" r:id="rId6" imgW="1282700" imgH="381000" progId="Equation.3">
                  <p:embed/>
                </p:oleObj>
              </mc:Choice>
              <mc:Fallback>
                <p:oleObj name="Equation" r:id="rId6" imgW="1282700" imgH="381000" progId="Equation.3">
                  <p:embed/>
                  <p:pic>
                    <p:nvPicPr>
                      <p:cNvPr id="0" name="Object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38600" y="3733800"/>
                        <a:ext cx="1282700" cy="381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60" name="Text Box 18"/>
          <p:cNvSpPr txBox="1">
            <a:spLocks noChangeArrowheads="1"/>
          </p:cNvSpPr>
          <p:nvPr/>
        </p:nvSpPr>
        <p:spPr bwMode="auto">
          <a:xfrm>
            <a:off x="1600200" y="762000"/>
            <a:ext cx="23288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t>SLED power gain/efficiency plot</a:t>
            </a:r>
          </a:p>
        </p:txBody>
      </p:sp>
      <p:sp>
        <p:nvSpPr>
          <p:cNvPr id="6161" name="Text Box 19"/>
          <p:cNvSpPr txBox="1">
            <a:spLocks noChangeArrowheads="1"/>
          </p:cNvSpPr>
          <p:nvPr/>
        </p:nvSpPr>
        <p:spPr bwMode="auto">
          <a:xfrm>
            <a:off x="381000" y="4724400"/>
            <a:ext cx="5238750"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t>Exercise:</a:t>
            </a:r>
          </a:p>
          <a:p>
            <a:pPr eaLnBrk="1" hangingPunct="1"/>
            <a:r>
              <a:rPr lang="en-US" sz="1200"/>
              <a:t>F=6 GHz, T</a:t>
            </a:r>
            <a:r>
              <a:rPr lang="en-US" sz="1200" baseline="-25000"/>
              <a:t>KL</a:t>
            </a:r>
            <a:r>
              <a:rPr lang="en-US" sz="1200"/>
              <a:t>=2500 ns, T</a:t>
            </a:r>
            <a:r>
              <a:rPr lang="en-US" sz="1200" baseline="-25000"/>
              <a:t>out</a:t>
            </a:r>
            <a:r>
              <a:rPr lang="en-US" sz="1200"/>
              <a:t> = 500 ns (C=5), target efficiency 70% (Pg=3.5)</a:t>
            </a:r>
          </a:p>
          <a:p>
            <a:pPr eaLnBrk="1" hangingPunct="1"/>
            <a:r>
              <a:rPr lang="en-US" sz="1200"/>
              <a:t>X=6.7. To satisfy, the cavity unloaded Q-factor should be:  3.2x10</a:t>
            </a:r>
            <a:r>
              <a:rPr lang="en-US" sz="1200" baseline="30000"/>
              <a:t>5</a:t>
            </a:r>
            <a:endParaRPr lang="en-US" sz="1200"/>
          </a:p>
        </p:txBody>
      </p:sp>
      <p:sp>
        <p:nvSpPr>
          <p:cNvPr id="6162" name="Text Box 21"/>
          <p:cNvSpPr txBox="1">
            <a:spLocks noChangeArrowheads="1"/>
          </p:cNvSpPr>
          <p:nvPr/>
        </p:nvSpPr>
        <p:spPr bwMode="auto">
          <a:xfrm>
            <a:off x="1143000" y="2667000"/>
            <a:ext cx="14112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t>Q</a:t>
            </a:r>
            <a:r>
              <a:rPr lang="en-US" sz="1200" baseline="-25000"/>
              <a:t>0</a:t>
            </a:r>
            <a:r>
              <a:rPr lang="en-US" sz="1200"/>
              <a:t>=3x10</a:t>
            </a:r>
            <a:r>
              <a:rPr lang="en-US" sz="1200" baseline="30000"/>
              <a:t>5</a:t>
            </a:r>
            <a:r>
              <a:rPr lang="en-US" sz="1200"/>
              <a:t> (6 GHz)</a:t>
            </a:r>
          </a:p>
        </p:txBody>
      </p:sp>
      <p:sp>
        <p:nvSpPr>
          <p:cNvPr id="6163" name="Line 23"/>
          <p:cNvSpPr>
            <a:spLocks noChangeShapeType="1"/>
          </p:cNvSpPr>
          <p:nvPr/>
        </p:nvSpPr>
        <p:spPr bwMode="auto">
          <a:xfrm>
            <a:off x="990600" y="3733800"/>
            <a:ext cx="1828800" cy="0"/>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64" name="Line 24"/>
          <p:cNvSpPr>
            <a:spLocks noChangeShapeType="1"/>
          </p:cNvSpPr>
          <p:nvPr/>
        </p:nvSpPr>
        <p:spPr bwMode="auto">
          <a:xfrm flipV="1">
            <a:off x="2819400" y="37338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65" name="Text Box 25"/>
          <p:cNvSpPr txBox="1">
            <a:spLocks noChangeArrowheads="1"/>
          </p:cNvSpPr>
          <p:nvPr/>
        </p:nvSpPr>
        <p:spPr bwMode="auto">
          <a:xfrm>
            <a:off x="5619750" y="4379913"/>
            <a:ext cx="4133850" cy="1477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To keep reasonable compression efficiency at a higher frequencies, it is necessary to increase the cavity longitudinal index N, thus the relative length of the cavity. </a:t>
            </a:r>
          </a:p>
        </p:txBody>
      </p:sp>
      <p:sp>
        <p:nvSpPr>
          <p:cNvPr id="6166" name="Oval 26"/>
          <p:cNvSpPr>
            <a:spLocks noChangeArrowheads="1"/>
          </p:cNvSpPr>
          <p:nvPr/>
        </p:nvSpPr>
        <p:spPr bwMode="auto">
          <a:xfrm>
            <a:off x="6553200" y="3048000"/>
            <a:ext cx="76200" cy="76200"/>
          </a:xfrm>
          <a:prstGeom prst="ellipse">
            <a:avLst/>
          </a:prstGeom>
          <a:solidFill>
            <a:srgbClr val="9933FF"/>
          </a:solidFill>
          <a:ln w="9525">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167" name="Rectangle 28"/>
          <p:cNvSpPr>
            <a:spLocks noChangeArrowheads="1"/>
          </p:cNvSpPr>
          <p:nvPr/>
        </p:nvSpPr>
        <p:spPr bwMode="auto">
          <a:xfrm>
            <a:off x="6781800" y="2971800"/>
            <a:ext cx="5143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000"/>
              <a:t>SLED</a:t>
            </a:r>
          </a:p>
        </p:txBody>
      </p:sp>
      <p:sp>
        <p:nvSpPr>
          <p:cNvPr id="6168" name="Line 29"/>
          <p:cNvSpPr>
            <a:spLocks noChangeShapeType="1"/>
          </p:cNvSpPr>
          <p:nvPr/>
        </p:nvSpPr>
        <p:spPr bwMode="auto">
          <a:xfrm flipH="1">
            <a:off x="6705600" y="3124200"/>
            <a:ext cx="152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69" name="Oval 30"/>
          <p:cNvSpPr>
            <a:spLocks noChangeArrowheads="1"/>
          </p:cNvSpPr>
          <p:nvPr/>
        </p:nvSpPr>
        <p:spPr bwMode="auto">
          <a:xfrm>
            <a:off x="6553200" y="2819400"/>
            <a:ext cx="76200" cy="76200"/>
          </a:xfrm>
          <a:prstGeom prst="ellipse">
            <a:avLst/>
          </a:prstGeom>
          <a:solidFill>
            <a:srgbClr val="9933FF"/>
          </a:solidFill>
          <a:ln w="9525">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170" name="Text Box 31"/>
          <p:cNvSpPr txBox="1">
            <a:spLocks noChangeArrowheads="1"/>
          </p:cNvSpPr>
          <p:nvPr/>
        </p:nvSpPr>
        <p:spPr bwMode="auto">
          <a:xfrm>
            <a:off x="6629400" y="2514600"/>
            <a:ext cx="8334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000"/>
              <a:t>Q</a:t>
            </a:r>
            <a:r>
              <a:rPr lang="en-US" sz="1000" baseline="-25000"/>
              <a:t>0</a:t>
            </a:r>
            <a:r>
              <a:rPr lang="en-US" sz="1000"/>
              <a:t>=1.8x10</a:t>
            </a:r>
            <a:r>
              <a:rPr lang="en-US" sz="1000" baseline="30000"/>
              <a:t>5</a:t>
            </a:r>
            <a:endParaRPr lang="en-US" sz="1000"/>
          </a:p>
          <a:p>
            <a:pPr eaLnBrk="1" hangingPunct="1"/>
            <a:r>
              <a:rPr lang="en-US" sz="1000"/>
              <a:t>(LIPS)</a:t>
            </a:r>
          </a:p>
        </p:txBody>
      </p:sp>
      <p:sp>
        <p:nvSpPr>
          <p:cNvPr id="6171" name="Line 32"/>
          <p:cNvSpPr>
            <a:spLocks noChangeShapeType="1"/>
          </p:cNvSpPr>
          <p:nvPr/>
        </p:nvSpPr>
        <p:spPr bwMode="auto">
          <a:xfrm flipH="1">
            <a:off x="6629400" y="2667000"/>
            <a:ext cx="762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1295400"/>
            <a:ext cx="4953000" cy="424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71" name="Text Box 25"/>
          <p:cNvSpPr txBox="1">
            <a:spLocks noChangeArrowheads="1"/>
          </p:cNvSpPr>
          <p:nvPr/>
        </p:nvSpPr>
        <p:spPr bwMode="auto">
          <a:xfrm>
            <a:off x="1371600" y="4495800"/>
            <a:ext cx="341947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solidFill>
                  <a:srgbClr val="FF3300"/>
                </a:solidFill>
                <a:latin typeface="Comic Sans MS" pitchFamily="66" charset="0"/>
              </a:rPr>
              <a:t>B</a:t>
            </a:r>
            <a:r>
              <a:rPr lang="en-US" sz="2000">
                <a:latin typeface="Comic Sans MS" pitchFamily="66" charset="0"/>
              </a:rPr>
              <a:t>arrel</a:t>
            </a:r>
          </a:p>
          <a:p>
            <a:r>
              <a:rPr lang="en-US" sz="2000">
                <a:solidFill>
                  <a:srgbClr val="FF3300"/>
                </a:solidFill>
                <a:latin typeface="Comic Sans MS" pitchFamily="66" charset="0"/>
              </a:rPr>
              <a:t>O</a:t>
            </a:r>
            <a:r>
              <a:rPr lang="en-US" sz="2000">
                <a:latin typeface="Comic Sans MS" pitchFamily="66" charset="0"/>
              </a:rPr>
              <a:t>pen</a:t>
            </a:r>
          </a:p>
          <a:p>
            <a:r>
              <a:rPr lang="en-US" sz="2000">
                <a:solidFill>
                  <a:srgbClr val="FF3300"/>
                </a:solidFill>
                <a:latin typeface="Comic Sans MS" pitchFamily="66" charset="0"/>
              </a:rPr>
              <a:t>C</a:t>
            </a:r>
            <a:r>
              <a:rPr lang="en-US" sz="2000">
                <a:latin typeface="Comic Sans MS" pitchFamily="66" charset="0"/>
              </a:rPr>
              <a:t>avity RF pulse compressor</a:t>
            </a:r>
          </a:p>
        </p:txBody>
      </p:sp>
      <p:sp>
        <p:nvSpPr>
          <p:cNvPr id="9220" name="Text Box 27"/>
          <p:cNvSpPr txBox="1">
            <a:spLocks noChangeArrowheads="1"/>
          </p:cNvSpPr>
          <p:nvPr/>
        </p:nvSpPr>
        <p:spPr bwMode="auto">
          <a:xfrm>
            <a:off x="1752600" y="152400"/>
            <a:ext cx="64341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latin typeface="+mn-lt"/>
              </a:rPr>
              <a:t>The second generation of the SLED type pulse compressor</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Oval 5"/>
          <p:cNvSpPr>
            <a:spLocks noChangeArrowheads="1"/>
          </p:cNvSpPr>
          <p:nvPr/>
        </p:nvSpPr>
        <p:spPr bwMode="auto">
          <a:xfrm>
            <a:off x="976313" y="676275"/>
            <a:ext cx="2527300" cy="1978025"/>
          </a:xfrm>
          <a:prstGeom prst="ellipse">
            <a:avLst/>
          </a:prstGeom>
          <a:solidFill>
            <a:srgbClr val="FFFFFF"/>
          </a:solidFill>
          <a:ln w="28575">
            <a:solidFill>
              <a:srgbClr val="FF3300"/>
            </a:solidFill>
            <a:prstDash val="sysDot"/>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GB">
              <a:latin typeface="+mn-lt"/>
            </a:endParaRPr>
          </a:p>
        </p:txBody>
      </p:sp>
      <p:sp>
        <p:nvSpPr>
          <p:cNvPr id="10243" name="Arc 6"/>
          <p:cNvSpPr>
            <a:spLocks/>
          </p:cNvSpPr>
          <p:nvPr/>
        </p:nvSpPr>
        <p:spPr bwMode="auto">
          <a:xfrm flipH="1">
            <a:off x="2771775" y="754063"/>
            <a:ext cx="1057275" cy="1812925"/>
          </a:xfrm>
          <a:custGeom>
            <a:avLst/>
            <a:gdLst>
              <a:gd name="T0" fmla="*/ 21201 w 22042"/>
              <a:gd name="T1" fmla="*/ 0 h 43200"/>
              <a:gd name="T2" fmla="*/ 0 w 22042"/>
              <a:gd name="T3" fmla="*/ 1812715 h 43200"/>
              <a:gd name="T4" fmla="*/ 21201 w 22042"/>
              <a:gd name="T5" fmla="*/ 906463 h 43200"/>
              <a:gd name="T6" fmla="*/ 0 60000 65536"/>
              <a:gd name="T7" fmla="*/ 0 60000 65536"/>
              <a:gd name="T8" fmla="*/ 0 60000 65536"/>
            </a:gdLst>
            <a:ahLst/>
            <a:cxnLst>
              <a:cxn ang="T6">
                <a:pos x="T0" y="T1"/>
              </a:cxn>
              <a:cxn ang="T7">
                <a:pos x="T2" y="T3"/>
              </a:cxn>
              <a:cxn ang="T8">
                <a:pos x="T4" y="T5"/>
              </a:cxn>
            </a:cxnLst>
            <a:rect l="0" t="0" r="r" b="b"/>
            <a:pathLst>
              <a:path w="22042" h="43200" fill="none" extrusionOk="0">
                <a:moveTo>
                  <a:pt x="441" y="0"/>
                </a:moveTo>
                <a:cubicBezTo>
                  <a:pt x="12371" y="0"/>
                  <a:pt x="22042" y="9670"/>
                  <a:pt x="22042" y="21600"/>
                </a:cubicBezTo>
                <a:cubicBezTo>
                  <a:pt x="22042" y="33529"/>
                  <a:pt x="12371" y="43200"/>
                  <a:pt x="442" y="43200"/>
                </a:cubicBezTo>
                <a:cubicBezTo>
                  <a:pt x="294" y="43200"/>
                  <a:pt x="147" y="43198"/>
                  <a:pt x="-1" y="43195"/>
                </a:cubicBezTo>
              </a:path>
              <a:path w="22042" h="43200" stroke="0" extrusionOk="0">
                <a:moveTo>
                  <a:pt x="441" y="0"/>
                </a:moveTo>
                <a:cubicBezTo>
                  <a:pt x="12371" y="0"/>
                  <a:pt x="22042" y="9670"/>
                  <a:pt x="22042" y="21600"/>
                </a:cubicBezTo>
                <a:cubicBezTo>
                  <a:pt x="22042" y="33529"/>
                  <a:pt x="12371" y="43200"/>
                  <a:pt x="442" y="43200"/>
                </a:cubicBezTo>
                <a:cubicBezTo>
                  <a:pt x="294" y="43200"/>
                  <a:pt x="147" y="43198"/>
                  <a:pt x="-1" y="43195"/>
                </a:cubicBezTo>
                <a:lnTo>
                  <a:pt x="442" y="21600"/>
                </a:lnTo>
                <a:lnTo>
                  <a:pt x="441" y="0"/>
                </a:lnTo>
                <a:close/>
              </a:path>
            </a:pathLst>
          </a:custGeom>
          <a:noFill/>
          <a:ln w="28575">
            <a:solidFill>
              <a:srgbClr val="0066FF"/>
            </a:solidFill>
            <a:prstDash val="sysDot"/>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GB">
              <a:latin typeface="+mn-lt"/>
            </a:endParaRPr>
          </a:p>
        </p:txBody>
      </p:sp>
      <p:sp>
        <p:nvSpPr>
          <p:cNvPr id="10244" name="Line 7"/>
          <p:cNvSpPr>
            <a:spLocks noChangeShapeType="1"/>
          </p:cNvSpPr>
          <p:nvPr/>
        </p:nvSpPr>
        <p:spPr bwMode="auto">
          <a:xfrm flipV="1">
            <a:off x="2246313" y="185738"/>
            <a:ext cx="0" cy="2697162"/>
          </a:xfrm>
          <a:prstGeom prst="line">
            <a:avLst/>
          </a:prstGeom>
          <a:noFill/>
          <a:ln w="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GB">
              <a:latin typeface="+mn-lt"/>
            </a:endParaRPr>
          </a:p>
        </p:txBody>
      </p:sp>
      <p:sp>
        <p:nvSpPr>
          <p:cNvPr id="10245" name="Line 8"/>
          <p:cNvSpPr>
            <a:spLocks noChangeShapeType="1"/>
          </p:cNvSpPr>
          <p:nvPr/>
        </p:nvSpPr>
        <p:spPr bwMode="auto">
          <a:xfrm>
            <a:off x="873125" y="1728788"/>
            <a:ext cx="3244850" cy="0"/>
          </a:xfrm>
          <a:prstGeom prst="line">
            <a:avLst/>
          </a:prstGeom>
          <a:noFill/>
          <a:ln w="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GB">
              <a:latin typeface="+mn-lt"/>
            </a:endParaRPr>
          </a:p>
        </p:txBody>
      </p:sp>
      <p:sp>
        <p:nvSpPr>
          <p:cNvPr id="10246" name="Arc 9"/>
          <p:cNvSpPr>
            <a:spLocks/>
          </p:cNvSpPr>
          <p:nvPr/>
        </p:nvSpPr>
        <p:spPr bwMode="auto">
          <a:xfrm>
            <a:off x="2246313" y="977900"/>
            <a:ext cx="1263650" cy="1379538"/>
          </a:xfrm>
          <a:custGeom>
            <a:avLst/>
            <a:gdLst>
              <a:gd name="T0" fmla="*/ 897016 w 21600"/>
              <a:gd name="T1" fmla="*/ 0 h 30394"/>
              <a:gd name="T2" fmla="*/ 899005 w 21600"/>
              <a:gd name="T3" fmla="*/ 1379538 h 30394"/>
              <a:gd name="T4" fmla="*/ 0 w 21600"/>
              <a:gd name="T5" fmla="*/ 690541 h 30394"/>
              <a:gd name="T6" fmla="*/ 0 60000 65536"/>
              <a:gd name="T7" fmla="*/ 0 60000 65536"/>
              <a:gd name="T8" fmla="*/ 0 60000 65536"/>
            </a:gdLst>
            <a:ahLst/>
            <a:cxnLst>
              <a:cxn ang="T6">
                <a:pos x="T0" y="T1"/>
              </a:cxn>
              <a:cxn ang="T7">
                <a:pos x="T2" y="T3"/>
              </a:cxn>
              <a:cxn ang="T8">
                <a:pos x="T4" y="T5"/>
              </a:cxn>
            </a:cxnLst>
            <a:rect l="0" t="0" r="r" b="b"/>
            <a:pathLst>
              <a:path w="21600" h="30394" fill="none" extrusionOk="0">
                <a:moveTo>
                  <a:pt x="15332" y="0"/>
                </a:moveTo>
                <a:cubicBezTo>
                  <a:pt x="19347" y="4045"/>
                  <a:pt x="21600" y="9514"/>
                  <a:pt x="21600" y="15214"/>
                </a:cubicBezTo>
                <a:cubicBezTo>
                  <a:pt x="21600" y="20896"/>
                  <a:pt x="19360" y="26350"/>
                  <a:pt x="15366" y="30393"/>
                </a:cubicBezTo>
              </a:path>
              <a:path w="21600" h="30394" stroke="0" extrusionOk="0">
                <a:moveTo>
                  <a:pt x="15332" y="0"/>
                </a:moveTo>
                <a:cubicBezTo>
                  <a:pt x="19347" y="4045"/>
                  <a:pt x="21600" y="9514"/>
                  <a:pt x="21600" y="15214"/>
                </a:cubicBezTo>
                <a:cubicBezTo>
                  <a:pt x="21600" y="20896"/>
                  <a:pt x="19360" y="26350"/>
                  <a:pt x="15366" y="30393"/>
                </a:cubicBezTo>
                <a:lnTo>
                  <a:pt x="0" y="15214"/>
                </a:lnTo>
                <a:lnTo>
                  <a:pt x="15332" y="0"/>
                </a:lnTo>
                <a:close/>
              </a:path>
            </a:pathLst>
          </a:custGeom>
          <a:noFill/>
          <a:ln w="1905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GB">
              <a:latin typeface="+mn-lt"/>
            </a:endParaRPr>
          </a:p>
        </p:txBody>
      </p:sp>
      <p:sp>
        <p:nvSpPr>
          <p:cNvPr id="10247" name="Arc 10"/>
          <p:cNvSpPr>
            <a:spLocks/>
          </p:cNvSpPr>
          <p:nvPr/>
        </p:nvSpPr>
        <p:spPr bwMode="auto">
          <a:xfrm flipH="1">
            <a:off x="974725" y="977900"/>
            <a:ext cx="1263650" cy="1379538"/>
          </a:xfrm>
          <a:custGeom>
            <a:avLst/>
            <a:gdLst>
              <a:gd name="T0" fmla="*/ 897016 w 21600"/>
              <a:gd name="T1" fmla="*/ 0 h 30394"/>
              <a:gd name="T2" fmla="*/ 899005 w 21600"/>
              <a:gd name="T3" fmla="*/ 1379538 h 30394"/>
              <a:gd name="T4" fmla="*/ 0 w 21600"/>
              <a:gd name="T5" fmla="*/ 690541 h 30394"/>
              <a:gd name="T6" fmla="*/ 0 60000 65536"/>
              <a:gd name="T7" fmla="*/ 0 60000 65536"/>
              <a:gd name="T8" fmla="*/ 0 60000 65536"/>
            </a:gdLst>
            <a:ahLst/>
            <a:cxnLst>
              <a:cxn ang="T6">
                <a:pos x="T0" y="T1"/>
              </a:cxn>
              <a:cxn ang="T7">
                <a:pos x="T2" y="T3"/>
              </a:cxn>
              <a:cxn ang="T8">
                <a:pos x="T4" y="T5"/>
              </a:cxn>
            </a:cxnLst>
            <a:rect l="0" t="0" r="r" b="b"/>
            <a:pathLst>
              <a:path w="21600" h="30394" fill="none" extrusionOk="0">
                <a:moveTo>
                  <a:pt x="15332" y="0"/>
                </a:moveTo>
                <a:cubicBezTo>
                  <a:pt x="19347" y="4045"/>
                  <a:pt x="21600" y="9514"/>
                  <a:pt x="21600" y="15214"/>
                </a:cubicBezTo>
                <a:cubicBezTo>
                  <a:pt x="21600" y="20896"/>
                  <a:pt x="19360" y="26350"/>
                  <a:pt x="15366" y="30393"/>
                </a:cubicBezTo>
              </a:path>
              <a:path w="21600" h="30394" stroke="0" extrusionOk="0">
                <a:moveTo>
                  <a:pt x="15332" y="0"/>
                </a:moveTo>
                <a:cubicBezTo>
                  <a:pt x="19347" y="4045"/>
                  <a:pt x="21600" y="9514"/>
                  <a:pt x="21600" y="15214"/>
                </a:cubicBezTo>
                <a:cubicBezTo>
                  <a:pt x="21600" y="20896"/>
                  <a:pt x="19360" y="26350"/>
                  <a:pt x="15366" y="30393"/>
                </a:cubicBezTo>
                <a:lnTo>
                  <a:pt x="0" y="15214"/>
                </a:lnTo>
                <a:lnTo>
                  <a:pt x="15332" y="0"/>
                </a:lnTo>
                <a:close/>
              </a:path>
            </a:pathLst>
          </a:custGeom>
          <a:noFill/>
          <a:ln w="1905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GB">
              <a:latin typeface="+mn-lt"/>
            </a:endParaRPr>
          </a:p>
        </p:txBody>
      </p:sp>
      <p:sp>
        <p:nvSpPr>
          <p:cNvPr id="10248" name="Arc 11"/>
          <p:cNvSpPr>
            <a:spLocks/>
          </p:cNvSpPr>
          <p:nvPr/>
        </p:nvSpPr>
        <p:spPr bwMode="auto">
          <a:xfrm>
            <a:off x="647700" y="757238"/>
            <a:ext cx="1057275" cy="1814512"/>
          </a:xfrm>
          <a:custGeom>
            <a:avLst/>
            <a:gdLst>
              <a:gd name="T0" fmla="*/ 21201 w 22042"/>
              <a:gd name="T1" fmla="*/ 0 h 43200"/>
              <a:gd name="T2" fmla="*/ 0 w 22042"/>
              <a:gd name="T3" fmla="*/ 1814302 h 43200"/>
              <a:gd name="T4" fmla="*/ 21201 w 22042"/>
              <a:gd name="T5" fmla="*/ 907256 h 43200"/>
              <a:gd name="T6" fmla="*/ 0 60000 65536"/>
              <a:gd name="T7" fmla="*/ 0 60000 65536"/>
              <a:gd name="T8" fmla="*/ 0 60000 65536"/>
            </a:gdLst>
            <a:ahLst/>
            <a:cxnLst>
              <a:cxn ang="T6">
                <a:pos x="T0" y="T1"/>
              </a:cxn>
              <a:cxn ang="T7">
                <a:pos x="T2" y="T3"/>
              </a:cxn>
              <a:cxn ang="T8">
                <a:pos x="T4" y="T5"/>
              </a:cxn>
            </a:cxnLst>
            <a:rect l="0" t="0" r="r" b="b"/>
            <a:pathLst>
              <a:path w="22042" h="43200" fill="none" extrusionOk="0">
                <a:moveTo>
                  <a:pt x="441" y="0"/>
                </a:moveTo>
                <a:cubicBezTo>
                  <a:pt x="12371" y="0"/>
                  <a:pt x="22042" y="9670"/>
                  <a:pt x="22042" y="21600"/>
                </a:cubicBezTo>
                <a:cubicBezTo>
                  <a:pt x="22042" y="33529"/>
                  <a:pt x="12371" y="43200"/>
                  <a:pt x="442" y="43200"/>
                </a:cubicBezTo>
                <a:cubicBezTo>
                  <a:pt x="294" y="43200"/>
                  <a:pt x="147" y="43198"/>
                  <a:pt x="-1" y="43195"/>
                </a:cubicBezTo>
              </a:path>
              <a:path w="22042" h="43200" stroke="0" extrusionOk="0">
                <a:moveTo>
                  <a:pt x="441" y="0"/>
                </a:moveTo>
                <a:cubicBezTo>
                  <a:pt x="12371" y="0"/>
                  <a:pt x="22042" y="9670"/>
                  <a:pt x="22042" y="21600"/>
                </a:cubicBezTo>
                <a:cubicBezTo>
                  <a:pt x="22042" y="33529"/>
                  <a:pt x="12371" y="43200"/>
                  <a:pt x="442" y="43200"/>
                </a:cubicBezTo>
                <a:cubicBezTo>
                  <a:pt x="294" y="43200"/>
                  <a:pt x="147" y="43198"/>
                  <a:pt x="-1" y="43195"/>
                </a:cubicBezTo>
                <a:lnTo>
                  <a:pt x="442" y="21600"/>
                </a:lnTo>
                <a:lnTo>
                  <a:pt x="441" y="0"/>
                </a:lnTo>
                <a:close/>
              </a:path>
            </a:pathLst>
          </a:custGeom>
          <a:noFill/>
          <a:ln w="19050">
            <a:solidFill>
              <a:srgbClr val="0066FF"/>
            </a:solidFill>
            <a:prstDash val="sysDot"/>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GB">
              <a:latin typeface="+mn-lt"/>
            </a:endParaRPr>
          </a:p>
        </p:txBody>
      </p:sp>
      <p:sp>
        <p:nvSpPr>
          <p:cNvPr id="10249" name="Line 12"/>
          <p:cNvSpPr>
            <a:spLocks noChangeShapeType="1"/>
          </p:cNvSpPr>
          <p:nvPr/>
        </p:nvSpPr>
        <p:spPr bwMode="auto">
          <a:xfrm>
            <a:off x="1344613" y="2362200"/>
            <a:ext cx="180181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GB">
              <a:latin typeface="+mn-lt"/>
            </a:endParaRPr>
          </a:p>
        </p:txBody>
      </p:sp>
      <p:sp>
        <p:nvSpPr>
          <p:cNvPr id="10250" name="Line 13"/>
          <p:cNvSpPr>
            <a:spLocks noChangeShapeType="1"/>
          </p:cNvSpPr>
          <p:nvPr/>
        </p:nvSpPr>
        <p:spPr bwMode="auto">
          <a:xfrm>
            <a:off x="1336675" y="981075"/>
            <a:ext cx="180975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GB">
              <a:latin typeface="+mn-lt"/>
            </a:endParaRPr>
          </a:p>
        </p:txBody>
      </p:sp>
      <p:sp>
        <p:nvSpPr>
          <p:cNvPr id="10251" name="Line 14"/>
          <p:cNvSpPr>
            <a:spLocks noChangeShapeType="1"/>
          </p:cNvSpPr>
          <p:nvPr/>
        </p:nvSpPr>
        <p:spPr bwMode="auto">
          <a:xfrm>
            <a:off x="3063875" y="1647825"/>
            <a:ext cx="0" cy="160338"/>
          </a:xfrm>
          <a:prstGeom prst="line">
            <a:avLst/>
          </a:prstGeom>
          <a:noFill/>
          <a:ln w="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GB">
              <a:latin typeface="+mn-lt"/>
            </a:endParaRPr>
          </a:p>
        </p:txBody>
      </p:sp>
      <p:sp>
        <p:nvSpPr>
          <p:cNvPr id="10252" name="Line 15"/>
          <p:cNvSpPr>
            <a:spLocks noChangeShapeType="1"/>
          </p:cNvSpPr>
          <p:nvPr/>
        </p:nvSpPr>
        <p:spPr bwMode="auto">
          <a:xfrm>
            <a:off x="1449388" y="1625600"/>
            <a:ext cx="0" cy="228600"/>
          </a:xfrm>
          <a:prstGeom prst="line">
            <a:avLst/>
          </a:prstGeom>
          <a:noFill/>
          <a:ln w="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GB">
              <a:latin typeface="+mn-lt"/>
            </a:endParaRPr>
          </a:p>
        </p:txBody>
      </p:sp>
      <p:sp>
        <p:nvSpPr>
          <p:cNvPr id="10253" name="Text Box 16"/>
          <p:cNvSpPr txBox="1">
            <a:spLocks noChangeArrowheads="1"/>
          </p:cNvSpPr>
          <p:nvPr/>
        </p:nvSpPr>
        <p:spPr bwMode="auto">
          <a:xfrm>
            <a:off x="1116013" y="1430338"/>
            <a:ext cx="43815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66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defRPr/>
            </a:pPr>
            <a:r>
              <a:rPr lang="en-US" sz="1400" i="1" smtClean="0">
                <a:solidFill>
                  <a:srgbClr val="0066FF"/>
                </a:solidFill>
                <a:latin typeface="+mn-lt"/>
              </a:rPr>
              <a:t>-d</a:t>
            </a:r>
          </a:p>
        </p:txBody>
      </p:sp>
      <p:sp>
        <p:nvSpPr>
          <p:cNvPr id="10254" name="Text Box 17"/>
          <p:cNvSpPr txBox="1">
            <a:spLocks noChangeArrowheads="1"/>
          </p:cNvSpPr>
          <p:nvPr/>
        </p:nvSpPr>
        <p:spPr bwMode="auto">
          <a:xfrm>
            <a:off x="3048000" y="1371600"/>
            <a:ext cx="350838"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66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defRPr/>
            </a:pPr>
            <a:r>
              <a:rPr lang="en-US" sz="1400" i="1" smtClean="0">
                <a:solidFill>
                  <a:srgbClr val="0066FF"/>
                </a:solidFill>
                <a:latin typeface="+mn-lt"/>
              </a:rPr>
              <a:t>d</a:t>
            </a:r>
            <a:endParaRPr lang="en-US" sz="1600" smtClean="0">
              <a:solidFill>
                <a:srgbClr val="0066FF"/>
              </a:solidFill>
              <a:latin typeface="+mn-lt"/>
            </a:endParaRPr>
          </a:p>
        </p:txBody>
      </p:sp>
      <p:sp>
        <p:nvSpPr>
          <p:cNvPr id="10255" name="Line 18"/>
          <p:cNvSpPr>
            <a:spLocks noChangeShapeType="1"/>
          </p:cNvSpPr>
          <p:nvPr/>
        </p:nvSpPr>
        <p:spPr bwMode="auto">
          <a:xfrm flipH="1">
            <a:off x="506413" y="977900"/>
            <a:ext cx="815975" cy="0"/>
          </a:xfrm>
          <a:prstGeom prst="line">
            <a:avLst/>
          </a:prstGeom>
          <a:noFill/>
          <a:ln w="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GB">
              <a:latin typeface="+mn-lt"/>
            </a:endParaRPr>
          </a:p>
        </p:txBody>
      </p:sp>
      <p:sp>
        <p:nvSpPr>
          <p:cNvPr id="10256" name="Line 19"/>
          <p:cNvSpPr>
            <a:spLocks noChangeShapeType="1"/>
          </p:cNvSpPr>
          <p:nvPr/>
        </p:nvSpPr>
        <p:spPr bwMode="auto">
          <a:xfrm flipH="1">
            <a:off x="568325" y="2351088"/>
            <a:ext cx="742950" cy="0"/>
          </a:xfrm>
          <a:prstGeom prst="line">
            <a:avLst/>
          </a:prstGeom>
          <a:noFill/>
          <a:ln w="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GB">
              <a:latin typeface="+mn-lt"/>
            </a:endParaRPr>
          </a:p>
        </p:txBody>
      </p:sp>
      <p:sp>
        <p:nvSpPr>
          <p:cNvPr id="10257" name="Line 20"/>
          <p:cNvSpPr>
            <a:spLocks noChangeShapeType="1"/>
          </p:cNvSpPr>
          <p:nvPr/>
        </p:nvSpPr>
        <p:spPr bwMode="auto">
          <a:xfrm flipV="1">
            <a:off x="666750" y="977900"/>
            <a:ext cx="0" cy="1360488"/>
          </a:xfrm>
          <a:prstGeom prst="line">
            <a:avLst/>
          </a:prstGeom>
          <a:noFill/>
          <a:ln w="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GB">
              <a:latin typeface="+mn-lt"/>
            </a:endParaRPr>
          </a:p>
        </p:txBody>
      </p:sp>
      <p:sp>
        <p:nvSpPr>
          <p:cNvPr id="10258" name="Line 21"/>
          <p:cNvSpPr>
            <a:spLocks noChangeShapeType="1"/>
          </p:cNvSpPr>
          <p:nvPr/>
        </p:nvSpPr>
        <p:spPr bwMode="auto">
          <a:xfrm>
            <a:off x="976313" y="1719263"/>
            <a:ext cx="0" cy="1609725"/>
          </a:xfrm>
          <a:prstGeom prst="line">
            <a:avLst/>
          </a:prstGeom>
          <a:noFill/>
          <a:ln w="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GB">
              <a:latin typeface="+mn-lt"/>
            </a:endParaRPr>
          </a:p>
        </p:txBody>
      </p:sp>
      <p:sp>
        <p:nvSpPr>
          <p:cNvPr id="10259" name="Line 22"/>
          <p:cNvSpPr>
            <a:spLocks noChangeShapeType="1"/>
          </p:cNvSpPr>
          <p:nvPr/>
        </p:nvSpPr>
        <p:spPr bwMode="auto">
          <a:xfrm>
            <a:off x="3513138" y="1731963"/>
            <a:ext cx="0" cy="1447800"/>
          </a:xfrm>
          <a:prstGeom prst="line">
            <a:avLst/>
          </a:prstGeom>
          <a:noFill/>
          <a:ln w="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GB">
              <a:latin typeface="+mn-lt"/>
            </a:endParaRPr>
          </a:p>
        </p:txBody>
      </p:sp>
      <p:sp>
        <p:nvSpPr>
          <p:cNvPr id="10260" name="Line 23"/>
          <p:cNvSpPr>
            <a:spLocks noChangeShapeType="1"/>
          </p:cNvSpPr>
          <p:nvPr/>
        </p:nvSpPr>
        <p:spPr bwMode="auto">
          <a:xfrm>
            <a:off x="976313" y="3068638"/>
            <a:ext cx="2536825" cy="0"/>
          </a:xfrm>
          <a:prstGeom prst="line">
            <a:avLst/>
          </a:prstGeom>
          <a:noFill/>
          <a:ln w="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GB">
              <a:latin typeface="+mn-lt"/>
            </a:endParaRPr>
          </a:p>
        </p:txBody>
      </p:sp>
      <p:sp>
        <p:nvSpPr>
          <p:cNvPr id="10261" name="Text Box 24"/>
          <p:cNvSpPr txBox="1">
            <a:spLocks noChangeArrowheads="1"/>
          </p:cNvSpPr>
          <p:nvPr/>
        </p:nvSpPr>
        <p:spPr bwMode="auto">
          <a:xfrm>
            <a:off x="244475" y="1562100"/>
            <a:ext cx="4365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66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defRPr/>
            </a:pPr>
            <a:r>
              <a:rPr lang="en-US" sz="1400" i="1" smtClean="0">
                <a:latin typeface="+mn-lt"/>
              </a:rPr>
              <a:t>2h</a:t>
            </a:r>
            <a:endParaRPr lang="en-US" sz="1600" smtClean="0">
              <a:latin typeface="+mn-lt"/>
            </a:endParaRPr>
          </a:p>
        </p:txBody>
      </p:sp>
      <p:sp>
        <p:nvSpPr>
          <p:cNvPr id="10262" name="Text Box 25"/>
          <p:cNvSpPr txBox="1">
            <a:spLocks noChangeArrowheads="1"/>
          </p:cNvSpPr>
          <p:nvPr/>
        </p:nvSpPr>
        <p:spPr bwMode="auto">
          <a:xfrm>
            <a:off x="2005013" y="3111500"/>
            <a:ext cx="436562"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66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defRPr/>
            </a:pPr>
            <a:r>
              <a:rPr lang="en-US" sz="1400" i="1" smtClean="0">
                <a:latin typeface="+mn-lt"/>
              </a:rPr>
              <a:t>2a</a:t>
            </a:r>
            <a:endParaRPr lang="en-US" sz="1600" smtClean="0">
              <a:latin typeface="+mn-lt"/>
            </a:endParaRPr>
          </a:p>
        </p:txBody>
      </p:sp>
      <p:grpSp>
        <p:nvGrpSpPr>
          <p:cNvPr id="8215" name="Group 26"/>
          <p:cNvGrpSpPr>
            <a:grpSpLocks/>
          </p:cNvGrpSpPr>
          <p:nvPr/>
        </p:nvGrpSpPr>
        <p:grpSpPr bwMode="auto">
          <a:xfrm>
            <a:off x="3273425" y="774700"/>
            <a:ext cx="808038" cy="304800"/>
            <a:chOff x="3255" y="901"/>
            <a:chExt cx="509" cy="192"/>
          </a:xfrm>
        </p:grpSpPr>
        <p:sp>
          <p:nvSpPr>
            <p:cNvPr id="10299" name="Text Box 27"/>
            <p:cNvSpPr txBox="1">
              <a:spLocks noChangeArrowheads="1"/>
            </p:cNvSpPr>
            <p:nvPr/>
          </p:nvSpPr>
          <p:spPr bwMode="auto">
            <a:xfrm>
              <a:off x="3255" y="901"/>
              <a:ext cx="509"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66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defRPr/>
              </a:pPr>
              <a:r>
                <a:rPr lang="en-US" sz="1400" i="1" smtClean="0">
                  <a:solidFill>
                    <a:srgbClr val="0066FF"/>
                  </a:solidFill>
                  <a:latin typeface="+mn-lt"/>
                  <a:sym typeface="Symbol" pitchFamily="18" charset="2"/>
                </a:rPr>
                <a:t> = </a:t>
              </a:r>
              <a:endParaRPr lang="en-US" sz="1600" smtClean="0">
                <a:solidFill>
                  <a:srgbClr val="0066FF"/>
                </a:solidFill>
                <a:latin typeface="+mn-lt"/>
              </a:endParaRPr>
            </a:p>
          </p:txBody>
        </p:sp>
        <p:sp>
          <p:nvSpPr>
            <p:cNvPr id="10300" name="Line 28"/>
            <p:cNvSpPr>
              <a:spLocks noChangeShapeType="1"/>
            </p:cNvSpPr>
            <p:nvPr/>
          </p:nvSpPr>
          <p:spPr bwMode="auto">
            <a:xfrm>
              <a:off x="3569" y="927"/>
              <a:ext cx="78" cy="0"/>
            </a:xfrm>
            <a:prstGeom prst="line">
              <a:avLst/>
            </a:prstGeom>
            <a:noFill/>
            <a:ln w="0">
              <a:solidFill>
                <a:srgbClr val="00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GB">
                <a:latin typeface="+mn-lt"/>
              </a:endParaRPr>
            </a:p>
          </p:txBody>
        </p:sp>
      </p:grpSp>
      <p:sp>
        <p:nvSpPr>
          <p:cNvPr id="10264" name="Text Box 29"/>
          <p:cNvSpPr txBox="1">
            <a:spLocks noChangeArrowheads="1"/>
          </p:cNvSpPr>
          <p:nvPr/>
        </p:nvSpPr>
        <p:spPr bwMode="auto">
          <a:xfrm>
            <a:off x="1409700" y="369888"/>
            <a:ext cx="808038"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FF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defRPr/>
            </a:pPr>
            <a:r>
              <a:rPr lang="en-US" sz="1400" i="1" smtClean="0">
                <a:solidFill>
                  <a:srgbClr val="FF3300"/>
                </a:solidFill>
                <a:latin typeface="+mn-lt"/>
                <a:sym typeface="Symbol" pitchFamily="18" charset="2"/>
              </a:rPr>
              <a:t> = </a:t>
            </a:r>
          </a:p>
        </p:txBody>
      </p:sp>
      <p:sp>
        <p:nvSpPr>
          <p:cNvPr id="10265" name="Line 30"/>
          <p:cNvSpPr>
            <a:spLocks noChangeShapeType="1"/>
          </p:cNvSpPr>
          <p:nvPr/>
        </p:nvSpPr>
        <p:spPr bwMode="auto">
          <a:xfrm>
            <a:off x="1908175" y="447675"/>
            <a:ext cx="123825" cy="0"/>
          </a:xfrm>
          <a:prstGeom prst="line">
            <a:avLst/>
          </a:prstGeom>
          <a:noFill/>
          <a:ln w="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GB">
              <a:latin typeface="+mn-lt"/>
            </a:endParaRPr>
          </a:p>
        </p:txBody>
      </p:sp>
      <p:sp>
        <p:nvSpPr>
          <p:cNvPr id="10266" name="Line 31"/>
          <p:cNvSpPr>
            <a:spLocks noChangeShapeType="1"/>
          </p:cNvSpPr>
          <p:nvPr/>
        </p:nvSpPr>
        <p:spPr bwMode="auto">
          <a:xfrm flipV="1">
            <a:off x="2498725" y="1176338"/>
            <a:ext cx="803275" cy="555625"/>
          </a:xfrm>
          <a:prstGeom prst="line">
            <a:avLst/>
          </a:prstGeom>
          <a:noFill/>
          <a:ln w="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GB">
              <a:latin typeface="+mn-lt"/>
            </a:endParaRPr>
          </a:p>
        </p:txBody>
      </p:sp>
      <p:sp>
        <p:nvSpPr>
          <p:cNvPr id="10267" name="Text Box 32"/>
          <p:cNvSpPr txBox="1">
            <a:spLocks noChangeArrowheads="1"/>
          </p:cNvSpPr>
          <p:nvPr/>
        </p:nvSpPr>
        <p:spPr bwMode="auto">
          <a:xfrm>
            <a:off x="3579813" y="1730375"/>
            <a:ext cx="436562"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66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defRPr/>
            </a:pPr>
            <a:r>
              <a:rPr lang="en-US" sz="1400" i="1" smtClean="0">
                <a:latin typeface="+mn-lt"/>
              </a:rPr>
              <a:t>r</a:t>
            </a:r>
            <a:endParaRPr lang="en-US" sz="1600" smtClean="0">
              <a:latin typeface="+mn-lt"/>
            </a:endParaRPr>
          </a:p>
        </p:txBody>
      </p:sp>
      <p:sp>
        <p:nvSpPr>
          <p:cNvPr id="10268" name="Text Box 33"/>
          <p:cNvSpPr txBox="1">
            <a:spLocks noChangeArrowheads="1"/>
          </p:cNvSpPr>
          <p:nvPr/>
        </p:nvSpPr>
        <p:spPr bwMode="auto">
          <a:xfrm>
            <a:off x="2243138" y="182563"/>
            <a:ext cx="436562"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66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defRPr/>
            </a:pPr>
            <a:r>
              <a:rPr lang="en-US" sz="1400" i="1" smtClean="0">
                <a:latin typeface="+mn-lt"/>
              </a:rPr>
              <a:t>z</a:t>
            </a:r>
            <a:endParaRPr lang="en-US" sz="1600" smtClean="0">
              <a:latin typeface="+mn-lt"/>
            </a:endParaRPr>
          </a:p>
        </p:txBody>
      </p:sp>
      <p:sp>
        <p:nvSpPr>
          <p:cNvPr id="10269" name="Text Box 34"/>
          <p:cNvSpPr txBox="1">
            <a:spLocks noChangeArrowheads="1"/>
          </p:cNvSpPr>
          <p:nvPr/>
        </p:nvSpPr>
        <p:spPr bwMode="auto">
          <a:xfrm>
            <a:off x="2330450" y="1333500"/>
            <a:ext cx="4365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66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defRPr/>
            </a:pPr>
            <a:r>
              <a:rPr lang="en-US" sz="1400" i="1" smtClean="0">
                <a:latin typeface="+mn-lt"/>
              </a:rPr>
              <a:t>r</a:t>
            </a:r>
            <a:r>
              <a:rPr lang="en-US" sz="1400" i="1" baseline="-25000" smtClean="0">
                <a:latin typeface="+mn-lt"/>
              </a:rPr>
              <a:t>0</a:t>
            </a:r>
            <a:endParaRPr lang="en-US" sz="1600" smtClean="0">
              <a:latin typeface="+mn-lt"/>
            </a:endParaRPr>
          </a:p>
        </p:txBody>
      </p:sp>
      <p:sp>
        <p:nvSpPr>
          <p:cNvPr id="10270" name="Text Box 36"/>
          <p:cNvSpPr txBox="1">
            <a:spLocks noChangeArrowheads="1"/>
          </p:cNvSpPr>
          <p:nvPr/>
        </p:nvSpPr>
        <p:spPr bwMode="auto">
          <a:xfrm>
            <a:off x="4321175" y="1139825"/>
            <a:ext cx="3725863" cy="523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FF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US" sz="1400" smtClean="0">
                <a:latin typeface="+mn-lt"/>
                <a:sym typeface="Symbol" pitchFamily="18" charset="2"/>
              </a:rPr>
              <a:t>The eigen-frequency of the Barrel cavity with</a:t>
            </a:r>
          </a:p>
          <a:p>
            <a:pPr>
              <a:defRPr/>
            </a:pPr>
            <a:r>
              <a:rPr lang="en-US" sz="1400" smtClean="0">
                <a:latin typeface="+mn-lt"/>
                <a:sym typeface="Symbol" pitchFamily="18" charset="2"/>
              </a:rPr>
              <a:t>E</a:t>
            </a:r>
            <a:r>
              <a:rPr lang="en-US" sz="1400" baseline="-25000" smtClean="0">
                <a:latin typeface="+mn-lt"/>
                <a:sym typeface="Symbol" pitchFamily="18" charset="2"/>
              </a:rPr>
              <a:t>mnq</a:t>
            </a:r>
            <a:r>
              <a:rPr lang="en-US" sz="1400" smtClean="0">
                <a:latin typeface="+mn-lt"/>
                <a:sym typeface="Symbol" pitchFamily="18" charset="2"/>
              </a:rPr>
              <a:t> oscillation is the solution of: </a:t>
            </a:r>
          </a:p>
        </p:txBody>
      </p:sp>
      <p:sp>
        <p:nvSpPr>
          <p:cNvPr id="10271" name="Text Box 37"/>
          <p:cNvSpPr txBox="1">
            <a:spLocks noChangeArrowheads="1"/>
          </p:cNvSpPr>
          <p:nvPr/>
        </p:nvSpPr>
        <p:spPr bwMode="auto">
          <a:xfrm>
            <a:off x="4335463" y="2170113"/>
            <a:ext cx="3779837" cy="523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FF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US" sz="1400" smtClean="0">
                <a:latin typeface="+mn-lt"/>
                <a:sym typeface="Symbol" pitchFamily="18" charset="2"/>
              </a:rPr>
              <a:t></a:t>
            </a:r>
            <a:r>
              <a:rPr lang="en-US" sz="1400" baseline="-25000" smtClean="0">
                <a:latin typeface="+mn-lt"/>
                <a:sym typeface="Symbol" pitchFamily="18" charset="2"/>
              </a:rPr>
              <a:t>mn </a:t>
            </a:r>
            <a:r>
              <a:rPr lang="en-US" sz="1400" smtClean="0">
                <a:latin typeface="+mn-lt"/>
                <a:sym typeface="Symbol" pitchFamily="18" charset="2"/>
              </a:rPr>
              <a:t>is a root of the Bessel function that for the</a:t>
            </a:r>
          </a:p>
          <a:p>
            <a:pPr>
              <a:defRPr/>
            </a:pPr>
            <a:r>
              <a:rPr lang="en-US" sz="1400" smtClean="0">
                <a:latin typeface="+mn-lt"/>
                <a:sym typeface="Symbol" pitchFamily="18" charset="2"/>
              </a:rPr>
              <a:t>big </a:t>
            </a:r>
            <a:r>
              <a:rPr lang="en-US" sz="1400" i="1" smtClean="0">
                <a:latin typeface="+mn-lt"/>
                <a:sym typeface="Symbol" pitchFamily="18" charset="2"/>
              </a:rPr>
              <a:t>m</a:t>
            </a:r>
            <a:r>
              <a:rPr lang="en-US" sz="1400" smtClean="0">
                <a:latin typeface="+mn-lt"/>
                <a:sym typeface="Symbol" pitchFamily="18" charset="2"/>
              </a:rPr>
              <a:t> can be approximated as: </a:t>
            </a:r>
          </a:p>
        </p:txBody>
      </p:sp>
      <p:pic>
        <p:nvPicPr>
          <p:cNvPr id="8224" name="Picture 3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99038" y="2714625"/>
            <a:ext cx="2976562" cy="873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FF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225" name="Picture 3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1875" y="3824288"/>
            <a:ext cx="1063625" cy="306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FF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74" name="Text Box 40"/>
          <p:cNvSpPr txBox="1">
            <a:spLocks noChangeArrowheads="1"/>
          </p:cNvSpPr>
          <p:nvPr/>
        </p:nvSpPr>
        <p:spPr bwMode="auto">
          <a:xfrm>
            <a:off x="4191000" y="3613150"/>
            <a:ext cx="3951288" cy="739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FF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US" sz="1400" smtClean="0">
                <a:latin typeface="+mn-lt"/>
                <a:sym typeface="Symbol" pitchFamily="18" charset="2"/>
              </a:rPr>
              <a:t>The optimal radius r</a:t>
            </a:r>
            <a:r>
              <a:rPr lang="en-US" sz="1400" baseline="-25000" smtClean="0">
                <a:latin typeface="+mn-lt"/>
                <a:sym typeface="Symbol" pitchFamily="18" charset="2"/>
              </a:rPr>
              <a:t>0</a:t>
            </a:r>
            <a:r>
              <a:rPr lang="en-US" sz="1400" smtClean="0">
                <a:latin typeface="+mn-lt"/>
                <a:sym typeface="Symbol" pitchFamily="18" charset="2"/>
              </a:rPr>
              <a:t>, when the external caustic</a:t>
            </a:r>
          </a:p>
          <a:p>
            <a:pPr>
              <a:defRPr/>
            </a:pPr>
            <a:r>
              <a:rPr lang="en-US" sz="1400" smtClean="0">
                <a:latin typeface="+mn-lt"/>
                <a:sym typeface="Symbol" pitchFamily="18" charset="2"/>
              </a:rPr>
              <a:t>has the smallest height comes from:</a:t>
            </a:r>
          </a:p>
          <a:p>
            <a:pPr>
              <a:defRPr/>
            </a:pPr>
            <a:r>
              <a:rPr lang="en-US" sz="1400" smtClean="0">
                <a:latin typeface="+mn-lt"/>
                <a:sym typeface="Symbol" pitchFamily="18" charset="2"/>
              </a:rPr>
              <a:t>where  and  are derived from:</a:t>
            </a:r>
          </a:p>
        </p:txBody>
      </p:sp>
      <p:pic>
        <p:nvPicPr>
          <p:cNvPr id="8227" name="Picture 4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22938" y="1668463"/>
            <a:ext cx="1516062" cy="471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FF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228" name="Picture 4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21288" y="4289425"/>
            <a:ext cx="1174750" cy="547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FF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229" name="Picture 4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56413" y="4295775"/>
            <a:ext cx="915987"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FF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78" name="Text Box 44"/>
          <p:cNvSpPr txBox="1">
            <a:spLocks noChangeArrowheads="1"/>
          </p:cNvSpPr>
          <p:nvPr/>
        </p:nvSpPr>
        <p:spPr bwMode="auto">
          <a:xfrm>
            <a:off x="4267200" y="4826000"/>
            <a:ext cx="4371975" cy="523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FF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US" sz="1400" smtClean="0">
                <a:latin typeface="+mn-lt"/>
                <a:sym typeface="Symbol" pitchFamily="18" charset="2"/>
              </a:rPr>
              <a:t>Finally the height of the external caustic and Q-factor</a:t>
            </a:r>
          </a:p>
          <a:p>
            <a:pPr>
              <a:defRPr/>
            </a:pPr>
            <a:r>
              <a:rPr lang="en-US" sz="1400" smtClean="0">
                <a:latin typeface="+mn-lt"/>
                <a:sym typeface="Symbol" pitchFamily="18" charset="2"/>
              </a:rPr>
              <a:t>of the cavity are:</a:t>
            </a:r>
          </a:p>
        </p:txBody>
      </p:sp>
      <p:pic>
        <p:nvPicPr>
          <p:cNvPr id="8231" name="Picture 4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962400" y="5410200"/>
            <a:ext cx="2036763" cy="590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FF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232" name="Picture 4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03963" y="5210175"/>
            <a:ext cx="1063625"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FF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233" name="Picture 47"/>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057400" y="3581400"/>
            <a:ext cx="1568450" cy="71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FF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82" name="Text Box 48"/>
          <p:cNvSpPr txBox="1">
            <a:spLocks noChangeArrowheads="1"/>
          </p:cNvSpPr>
          <p:nvPr/>
        </p:nvSpPr>
        <p:spPr bwMode="auto">
          <a:xfrm>
            <a:off x="5075238" y="150813"/>
            <a:ext cx="2795587"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defRPr/>
            </a:pPr>
            <a:r>
              <a:rPr lang="en-US" dirty="0" smtClean="0">
                <a:latin typeface="+mn-lt"/>
              </a:rPr>
              <a:t>Barrel cavity short theory</a:t>
            </a:r>
            <a:r>
              <a:rPr lang="en-US" sz="1600" dirty="0" smtClean="0">
                <a:latin typeface="+mn-lt"/>
              </a:rPr>
              <a:t>.</a:t>
            </a:r>
            <a:endParaRPr lang="en-US" sz="1600" i="1" dirty="0" smtClean="0">
              <a:latin typeface="+mn-lt"/>
            </a:endParaRPr>
          </a:p>
        </p:txBody>
      </p:sp>
      <p:sp>
        <p:nvSpPr>
          <p:cNvPr id="10283" name="Text Box 49"/>
          <p:cNvSpPr txBox="1">
            <a:spLocks noChangeArrowheads="1"/>
          </p:cNvSpPr>
          <p:nvPr/>
        </p:nvSpPr>
        <p:spPr bwMode="auto">
          <a:xfrm>
            <a:off x="477838" y="3732213"/>
            <a:ext cx="1427162" cy="339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FF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defRPr/>
            </a:pPr>
            <a:r>
              <a:rPr lang="en-US" sz="1600" smtClean="0">
                <a:latin typeface="+mn-lt"/>
                <a:sym typeface="Symbol" pitchFamily="18" charset="2"/>
              </a:rPr>
              <a:t>Cavity profile:</a:t>
            </a:r>
          </a:p>
        </p:txBody>
      </p:sp>
      <p:sp>
        <p:nvSpPr>
          <p:cNvPr id="10284" name="Rectangle 51"/>
          <p:cNvSpPr>
            <a:spLocks noChangeArrowheads="1"/>
          </p:cNvSpPr>
          <p:nvPr/>
        </p:nvSpPr>
        <p:spPr bwMode="auto">
          <a:xfrm>
            <a:off x="6248400" y="5257800"/>
            <a:ext cx="1268413" cy="887413"/>
          </a:xfrm>
          <a:prstGeom prst="rect">
            <a:avLst/>
          </a:prstGeom>
          <a:noFill/>
          <a:ln w="38100">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GB">
              <a:latin typeface="+mn-lt"/>
            </a:endParaRPr>
          </a:p>
        </p:txBody>
      </p:sp>
      <p:grpSp>
        <p:nvGrpSpPr>
          <p:cNvPr id="8237" name="Group 52"/>
          <p:cNvGrpSpPr>
            <a:grpSpLocks/>
          </p:cNvGrpSpPr>
          <p:nvPr/>
        </p:nvGrpSpPr>
        <p:grpSpPr bwMode="auto">
          <a:xfrm>
            <a:off x="228600" y="4876800"/>
            <a:ext cx="1600200" cy="1524000"/>
            <a:chOff x="2258" y="954"/>
            <a:chExt cx="2489" cy="2320"/>
          </a:xfrm>
        </p:grpSpPr>
        <p:pic>
          <p:nvPicPr>
            <p:cNvPr id="8247" name="Picture 53"/>
            <p:cNvPicPr>
              <a:picLocks noChangeAspect="1" noChangeArrowheads="1"/>
            </p:cNvPicPr>
            <p:nvPr/>
          </p:nvPicPr>
          <p:blipFill>
            <a:blip r:embed="rId11" cstate="print">
              <a:extLst>
                <a:ext uri="{28A0092B-C50C-407E-A947-70E740481C1C}">
                  <a14:useLocalDpi xmlns:a14="http://schemas.microsoft.com/office/drawing/2010/main" val="0"/>
                </a:ext>
              </a:extLst>
            </a:blip>
            <a:srcRect t="682"/>
            <a:stretch>
              <a:fillRect/>
            </a:stretch>
          </p:blipFill>
          <p:spPr bwMode="auto">
            <a:xfrm>
              <a:off x="2258" y="2108"/>
              <a:ext cx="2489" cy="1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8248" name="Group 54"/>
            <p:cNvGrpSpPr>
              <a:grpSpLocks/>
            </p:cNvGrpSpPr>
            <p:nvPr/>
          </p:nvGrpSpPr>
          <p:grpSpPr bwMode="auto">
            <a:xfrm>
              <a:off x="2258" y="954"/>
              <a:ext cx="2476" cy="1164"/>
              <a:chOff x="2258" y="954"/>
              <a:chExt cx="2476" cy="1164"/>
            </a:xfrm>
          </p:grpSpPr>
          <p:pic>
            <p:nvPicPr>
              <p:cNvPr id="8249" name="Picture 5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58" y="954"/>
                <a:ext cx="1242" cy="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250" name="Picture 5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492" y="956"/>
                <a:ext cx="1242" cy="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grpSp>
        <p:nvGrpSpPr>
          <p:cNvPr id="8238" name="Group 57"/>
          <p:cNvGrpSpPr>
            <a:grpSpLocks/>
          </p:cNvGrpSpPr>
          <p:nvPr/>
        </p:nvGrpSpPr>
        <p:grpSpPr bwMode="auto">
          <a:xfrm>
            <a:off x="1981200" y="4876800"/>
            <a:ext cx="1752600" cy="1516063"/>
            <a:chOff x="873" y="1737"/>
            <a:chExt cx="1807" cy="1965"/>
          </a:xfrm>
        </p:grpSpPr>
        <p:grpSp>
          <p:nvGrpSpPr>
            <p:cNvPr id="8243" name="Group 58"/>
            <p:cNvGrpSpPr>
              <a:grpSpLocks/>
            </p:cNvGrpSpPr>
            <p:nvPr/>
          </p:nvGrpSpPr>
          <p:grpSpPr bwMode="auto">
            <a:xfrm>
              <a:off x="874" y="1737"/>
              <a:ext cx="1799" cy="986"/>
              <a:chOff x="874" y="1737"/>
              <a:chExt cx="1799" cy="986"/>
            </a:xfrm>
          </p:grpSpPr>
          <p:pic>
            <p:nvPicPr>
              <p:cNvPr id="8245" name="Picture 59"/>
              <p:cNvPicPr>
                <a:picLocks noChangeAspect="1" noChangeArrowheads="1"/>
              </p:cNvPicPr>
              <p:nvPr/>
            </p:nvPicPr>
            <p:blipFill>
              <a:blip r:embed="rId14" cstate="print">
                <a:extLst>
                  <a:ext uri="{28A0092B-C50C-407E-A947-70E740481C1C}">
                    <a14:useLocalDpi xmlns:a14="http://schemas.microsoft.com/office/drawing/2010/main" val="0"/>
                  </a:ext>
                </a:extLst>
              </a:blip>
              <a:srcRect l="2139" r="2567" b="2762"/>
              <a:stretch>
                <a:fillRect/>
              </a:stretch>
            </p:blipFill>
            <p:spPr bwMode="auto">
              <a:xfrm>
                <a:off x="1782" y="1737"/>
                <a:ext cx="891" cy="9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246" name="Picture 60"/>
              <p:cNvPicPr>
                <a:picLocks noChangeAspect="1" noChangeArrowheads="1"/>
              </p:cNvPicPr>
              <p:nvPr/>
            </p:nvPicPr>
            <p:blipFill>
              <a:blip r:embed="rId15">
                <a:extLst>
                  <a:ext uri="{28A0092B-C50C-407E-A947-70E740481C1C}">
                    <a14:useLocalDpi xmlns:a14="http://schemas.microsoft.com/office/drawing/2010/main" val="0"/>
                  </a:ext>
                </a:extLst>
              </a:blip>
              <a:srcRect t="2663" r="2570" b="2367"/>
              <a:stretch>
                <a:fillRect/>
              </a:stretch>
            </p:blipFill>
            <p:spPr bwMode="auto">
              <a:xfrm>
                <a:off x="874" y="1760"/>
                <a:ext cx="910" cy="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pic>
          <p:nvPicPr>
            <p:cNvPr id="8244" name="Picture 61"/>
            <p:cNvPicPr>
              <a:picLocks noChangeAspect="1" noChangeArrowheads="1"/>
            </p:cNvPicPr>
            <p:nvPr/>
          </p:nvPicPr>
          <p:blipFill>
            <a:blip r:embed="rId16">
              <a:extLst>
                <a:ext uri="{28A0092B-C50C-407E-A947-70E740481C1C}">
                  <a14:useLocalDpi xmlns:a14="http://schemas.microsoft.com/office/drawing/2010/main" val="0"/>
                </a:ext>
              </a:extLst>
            </a:blip>
            <a:srcRect t="803"/>
            <a:stretch>
              <a:fillRect/>
            </a:stretch>
          </p:blipFill>
          <p:spPr bwMode="auto">
            <a:xfrm>
              <a:off x="873" y="2714"/>
              <a:ext cx="1807" cy="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
        <p:nvSpPr>
          <p:cNvPr id="10287" name="Text Box 62"/>
          <p:cNvSpPr txBox="1">
            <a:spLocks noChangeArrowheads="1"/>
          </p:cNvSpPr>
          <p:nvPr/>
        </p:nvSpPr>
        <p:spPr bwMode="auto">
          <a:xfrm>
            <a:off x="1143000" y="4495800"/>
            <a:ext cx="1930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smtClean="0">
                <a:latin typeface="+mn-lt"/>
              </a:rPr>
              <a:t>Whispering gallery mode</a:t>
            </a:r>
          </a:p>
        </p:txBody>
      </p:sp>
      <p:graphicFrame>
        <p:nvGraphicFramePr>
          <p:cNvPr id="8240" name="Object 63"/>
          <p:cNvGraphicFramePr>
            <a:graphicFrameLocks noChangeAspect="1"/>
          </p:cNvGraphicFramePr>
          <p:nvPr/>
        </p:nvGraphicFramePr>
        <p:xfrm>
          <a:off x="7620000" y="5562600"/>
          <a:ext cx="1905000" cy="444500"/>
        </p:xfrm>
        <a:graphic>
          <a:graphicData uri="http://schemas.openxmlformats.org/presentationml/2006/ole">
            <mc:AlternateContent xmlns:mc="http://schemas.openxmlformats.org/markup-compatibility/2006">
              <mc:Choice xmlns:v="urn:schemas-microsoft-com:vml" Requires="v">
                <p:oleObj spid="_x0000_s8260" name="Equation" r:id="rId17" imgW="977900" imgH="228600" progId="Equation.3">
                  <p:embed/>
                </p:oleObj>
              </mc:Choice>
              <mc:Fallback>
                <p:oleObj name="Equation" r:id="rId17" imgW="977900" imgH="228600" progId="Equation.3">
                  <p:embed/>
                  <p:pic>
                    <p:nvPicPr>
                      <p:cNvPr id="0" name="Object 6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620000" y="5562600"/>
                        <a:ext cx="1905000" cy="44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89" name="Rectangle 65"/>
          <p:cNvSpPr>
            <a:spLocks noChangeArrowheads="1"/>
          </p:cNvSpPr>
          <p:nvPr/>
        </p:nvSpPr>
        <p:spPr bwMode="auto">
          <a:xfrm>
            <a:off x="7924800" y="5257800"/>
            <a:ext cx="1079500"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1400">
                <a:latin typeface="+mn-lt"/>
                <a:sym typeface="Symbol" pitchFamily="18" charset="2"/>
              </a:rPr>
              <a:t>for Copper:</a:t>
            </a:r>
          </a:p>
        </p:txBody>
      </p:sp>
      <p:sp>
        <p:nvSpPr>
          <p:cNvPr id="10290" name="Rectangle 66"/>
          <p:cNvSpPr>
            <a:spLocks noChangeArrowheads="1"/>
          </p:cNvSpPr>
          <p:nvPr/>
        </p:nvSpPr>
        <p:spPr bwMode="auto">
          <a:xfrm>
            <a:off x="7620000" y="5257800"/>
            <a:ext cx="1981200" cy="914400"/>
          </a:xfrm>
          <a:prstGeom prst="rect">
            <a:avLst/>
          </a:prstGeom>
          <a:noFill/>
          <a:ln w="2540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latin typeface="+mn-l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28488</TotalTime>
  <Words>1206</Words>
  <Application>Microsoft Office PowerPoint</Application>
  <PresentationFormat>A4 Paper (210x297 mm)</PresentationFormat>
  <Paragraphs>180</Paragraphs>
  <Slides>20</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3</vt:i4>
      </vt:variant>
      <vt:variant>
        <vt:lpstr>Slide Titles</vt:lpstr>
      </vt:variant>
      <vt:variant>
        <vt:i4>20</vt:i4>
      </vt:variant>
    </vt:vector>
  </HeadingPairs>
  <TitlesOfParts>
    <vt:vector size="30" baseType="lpstr">
      <vt:lpstr>Arial</vt:lpstr>
      <vt:lpstr>Calibri</vt:lpstr>
      <vt:lpstr>Wingdings</vt:lpstr>
      <vt:lpstr>Batang</vt:lpstr>
      <vt:lpstr>Comic Sans MS</vt:lpstr>
      <vt:lpstr>Symbol</vt:lpstr>
      <vt:lpstr>Default Design</vt:lpstr>
      <vt:lpstr>Mathcad Document</vt:lpstr>
      <vt:lpstr>Microsoft Equation 3.0</vt:lpstr>
      <vt:lpstr>Microsoft Photo Editor 3.0 Photo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syratchev</dc:creator>
  <cp:lastModifiedBy>syratche</cp:lastModifiedBy>
  <cp:revision>61</cp:revision>
  <dcterms:created xsi:type="dcterms:W3CDTF">2009-08-03T10:43:34Z</dcterms:created>
  <dcterms:modified xsi:type="dcterms:W3CDTF">2013-04-10T10:49:39Z</dcterms:modified>
</cp:coreProperties>
</file>