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2"/>
  </p:notesMasterIdLst>
  <p:sldIdLst>
    <p:sldId id="256" r:id="rId2"/>
    <p:sldId id="319" r:id="rId3"/>
    <p:sldId id="474" r:id="rId4"/>
    <p:sldId id="450" r:id="rId5"/>
    <p:sldId id="473" r:id="rId6"/>
    <p:sldId id="371" r:id="rId7"/>
    <p:sldId id="375" r:id="rId8"/>
    <p:sldId id="491" r:id="rId9"/>
    <p:sldId id="472" r:id="rId10"/>
    <p:sldId id="380" r:id="rId11"/>
    <p:sldId id="465" r:id="rId12"/>
    <p:sldId id="449" r:id="rId13"/>
    <p:sldId id="460" r:id="rId14"/>
    <p:sldId id="478" r:id="rId15"/>
    <p:sldId id="451" r:id="rId16"/>
    <p:sldId id="452" r:id="rId17"/>
    <p:sldId id="476" r:id="rId18"/>
    <p:sldId id="454" r:id="rId19"/>
    <p:sldId id="475" r:id="rId20"/>
    <p:sldId id="457" r:id="rId21"/>
    <p:sldId id="492" r:id="rId22"/>
    <p:sldId id="469" r:id="rId23"/>
    <p:sldId id="466" r:id="rId24"/>
    <p:sldId id="467" r:id="rId25"/>
    <p:sldId id="468" r:id="rId26"/>
    <p:sldId id="366" r:id="rId27"/>
    <p:sldId id="479" r:id="rId28"/>
    <p:sldId id="488" r:id="rId29"/>
    <p:sldId id="489" r:id="rId30"/>
    <p:sldId id="494" r:id="rId31"/>
    <p:sldId id="481" r:id="rId32"/>
    <p:sldId id="495" r:id="rId33"/>
    <p:sldId id="493" r:id="rId34"/>
    <p:sldId id="496" r:id="rId35"/>
    <p:sldId id="487" r:id="rId36"/>
    <p:sldId id="486" r:id="rId37"/>
    <p:sldId id="477" r:id="rId38"/>
    <p:sldId id="370" r:id="rId39"/>
    <p:sldId id="462" r:id="rId40"/>
    <p:sldId id="455" r:id="rId41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471" autoAdjust="0"/>
    <p:restoredTop sz="94671" autoAdjust="0"/>
  </p:normalViewPr>
  <p:slideViewPr>
    <p:cSldViewPr>
      <p:cViewPr varScale="1">
        <p:scale>
          <a:sx n="64" d="100"/>
          <a:sy n="64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DD97800-06CD-4BEE-B93B-1BCB4692557D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16632"/>
            <a:ext cx="2736303" cy="59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14226"/>
            <a:ext cx="611561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-69561" y="83580"/>
            <a:ext cx="761107" cy="60113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isolde" TargetMode="External"/><Relationship Id="rId2" Type="http://schemas.openxmlformats.org/officeDocument/2006/relationships/hyperlink" Target="mailto:kowalska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fribs.lns.infn.it/Diproton/physics.html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hyperlink" Target="https://en.wikipedia.org/wiki/File:Beta_Negative_Decay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www.atomicarchive.com/Fission/Fission6.shtml" TargetMode="External"/><Relationship Id="rId4" Type="http://schemas.openxmlformats.org/officeDocument/2006/relationships/image" Target="../media/image27.png"/><Relationship Id="rId9" Type="http://schemas.openxmlformats.org/officeDocument/2006/relationships/image" Target="../media/image3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inspirehep.net/record/792779/files/dch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en.wikipedia.org/wiki/File:Liquid_drop_model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triumf.ca/research-highlights/experimental-result/exploring-shell-structure-limits-nuclear-existenc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://web-docs.gsi.de/~wolle/TELEKOLLEG/KERN/LECTURE/Fraser/L5.pdf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eb-docs.gsi.de/~wolle/TELEKOLLEG/KERN/LECTURE/Fraser/L5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://www.nscl.msu.edu/~thoennes/isotopes/criteria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340768"/>
            <a:ext cx="7772400" cy="1368152"/>
          </a:xfrm>
        </p:spPr>
        <p:txBody>
          <a:bodyPr>
            <a:noAutofit/>
          </a:bodyPr>
          <a:lstStyle/>
          <a:p>
            <a:r>
              <a:rPr lang="en-US" sz="4000" dirty="0" smtClean="0"/>
              <a:t>Nuclear physics:</a:t>
            </a:r>
            <a:br>
              <a:rPr lang="en-US" sz="4000" dirty="0" smtClean="0"/>
            </a:br>
            <a:r>
              <a:rPr lang="en-US" sz="4000" dirty="0" smtClean="0"/>
              <a:t>the ISOLDE facility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6400800" cy="2088232"/>
          </a:xfrm>
        </p:spPr>
        <p:txBody>
          <a:bodyPr>
            <a:normAutofit/>
          </a:bodyPr>
          <a:lstStyle/>
          <a:p>
            <a:r>
              <a:rPr lang="de-DE" dirty="0" smtClean="0"/>
              <a:t>Magdalena Kowalska</a:t>
            </a:r>
          </a:p>
          <a:p>
            <a:r>
              <a:rPr lang="de-DE" dirty="0" smtClean="0"/>
              <a:t>CERN, </a:t>
            </a:r>
            <a:r>
              <a:rPr lang="de-DE" dirty="0" smtClean="0"/>
              <a:t>PH-Dept.</a:t>
            </a:r>
          </a:p>
          <a:p>
            <a:r>
              <a:rPr lang="de-DE" dirty="0" smtClean="0">
                <a:hlinkClick r:id="rId2"/>
              </a:rPr>
              <a:t>kowalska@cern.ch</a:t>
            </a:r>
            <a:r>
              <a:rPr lang="de-DE" dirty="0" smtClean="0"/>
              <a:t> </a:t>
            </a:r>
            <a:endParaRPr lang="de-DE" dirty="0" smtClean="0"/>
          </a:p>
          <a:p>
            <a:endParaRPr lang="de-DE" dirty="0" smtClean="0"/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2"/>
                </a:solidFill>
              </a:rPr>
              <a:t>on behalf of </a:t>
            </a:r>
            <a:r>
              <a:rPr lang="en-US" dirty="0" smtClean="0">
                <a:solidFill>
                  <a:schemeClr val="accent2"/>
                </a:solidFill>
              </a:rPr>
              <a:t>the </a:t>
            </a:r>
            <a:r>
              <a:rPr lang="en-US" dirty="0">
                <a:solidFill>
                  <a:schemeClr val="accent2"/>
                </a:solidFill>
              </a:rPr>
              <a:t>CERN ISOLDE team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  <a:hlinkClick r:id="rId3"/>
              </a:rPr>
              <a:t>www.cern.ch/isolde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  <a:p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85187" y="3574177"/>
            <a:ext cx="32780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Lecture 1: Nuclear physics </a:t>
            </a:r>
            <a:endParaRPr lang="en-GB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Chart of nuclei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2368" y="975320"/>
            <a:ext cx="8997697" cy="5334000"/>
            <a:chOff x="384" y="672"/>
            <a:chExt cx="5232" cy="336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384" y="672"/>
              <a:ext cx="5232" cy="3360"/>
              <a:chOff x="336" y="672"/>
              <a:chExt cx="5232" cy="3360"/>
            </a:xfrm>
          </p:grpSpPr>
          <p:grpSp>
            <p:nvGrpSpPr>
              <p:cNvPr id="11" name="Group 4"/>
              <p:cNvGrpSpPr>
                <a:grpSpLocks/>
              </p:cNvGrpSpPr>
              <p:nvPr/>
            </p:nvGrpSpPr>
            <p:grpSpPr bwMode="auto">
              <a:xfrm>
                <a:off x="336" y="672"/>
                <a:ext cx="5232" cy="3312"/>
                <a:chOff x="336" y="672"/>
                <a:chExt cx="5232" cy="3312"/>
              </a:xfrm>
            </p:grpSpPr>
            <p:pic>
              <p:nvPicPr>
                <p:cNvPr id="13" name="Picture 5" descr="chartofnuclides200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351" t="15944" r="6435" b="14899"/>
                <a:stretch>
                  <a:fillRect/>
                </a:stretch>
              </p:blipFill>
              <p:spPr bwMode="auto">
                <a:xfrm>
                  <a:off x="336" y="672"/>
                  <a:ext cx="5232" cy="3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344" y="1804"/>
                  <a:ext cx="110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pl-PL" sz="1600" dirty="0">
                      <a:latin typeface="+mj-lt"/>
                      <a:cs typeface="Arial" pitchFamily="34" charset="0"/>
                    </a:rPr>
                    <a:t>Proton drip-line</a:t>
                  </a:r>
                  <a:endParaRPr lang="en-US" sz="1600" dirty="0">
                    <a:latin typeface="+mj-lt"/>
                    <a:cs typeface="Arial" pitchFamily="34" charset="0"/>
                  </a:endParaRPr>
                </a:p>
              </p:txBody>
            </p:sp>
            <p:sp>
              <p:nvSpPr>
                <p:cNvPr id="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6" y="2812"/>
                  <a:ext cx="134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pl-PL" sz="1600" dirty="0">
                      <a:latin typeface="+mj-lt"/>
                      <a:cs typeface="Arial" pitchFamily="34" charset="0"/>
                    </a:rPr>
                    <a:t>ne</a:t>
                  </a:r>
                  <a:r>
                    <a:rPr lang="de-DE" sz="1600" dirty="0">
                      <a:latin typeface="+mj-lt"/>
                      <a:cs typeface="Arial" pitchFamily="34" charset="0"/>
                    </a:rPr>
                    <a:t>u</a:t>
                  </a:r>
                  <a:r>
                    <a:rPr lang="pl-PL" sz="1600" dirty="0">
                      <a:latin typeface="+mj-lt"/>
                      <a:cs typeface="Arial" pitchFamily="34" charset="0"/>
                    </a:rPr>
                    <a:t>tron drip-line</a:t>
                  </a:r>
                  <a:endParaRPr lang="en-US" sz="1600" dirty="0">
                    <a:latin typeface="+mj-lt"/>
                    <a:cs typeface="Arial" pitchFamily="34" charset="0"/>
                  </a:endParaRPr>
                </a:p>
              </p:txBody>
            </p:sp>
            <p:sp>
              <p:nvSpPr>
                <p:cNvPr id="16" name="Line 8"/>
                <p:cNvSpPr>
                  <a:spLocks noChangeShapeType="1"/>
                </p:cNvSpPr>
                <p:nvPr/>
              </p:nvSpPr>
              <p:spPr bwMode="auto">
                <a:xfrm>
                  <a:off x="384" y="3984"/>
                  <a:ext cx="10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117" y="3792"/>
                  <a:ext cx="507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sz="1400" dirty="0">
                      <a:cs typeface="Arial" pitchFamily="34" charset="0"/>
                    </a:rPr>
                    <a:t>neutrons</a:t>
                  </a:r>
                  <a:endParaRPr lang="de-DE" sz="1400">
                    <a:cs typeface="Arial" pitchFamily="34" charset="0"/>
                  </a:endParaRPr>
                </a:p>
              </p:txBody>
            </p:sp>
            <p:sp>
              <p:nvSpPr>
                <p:cNvPr id="1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45" y="3072"/>
                  <a:ext cx="0" cy="8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9" name="Text Box 1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92" y="3136"/>
                  <a:ext cx="474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latin typeface="+mj-lt"/>
                      <a:cs typeface="Arial" pitchFamily="34" charset="0"/>
                    </a:rPr>
                    <a:t>protons</a:t>
                  </a:r>
                  <a:endParaRPr lang="de-DE" sz="1400" dirty="0">
                    <a:latin typeface="+mj-lt"/>
                    <a:cs typeface="Arial" pitchFamily="34" charset="0"/>
                  </a:endParaRPr>
                </a:p>
              </p:txBody>
            </p:sp>
            <p:sp>
              <p:nvSpPr>
                <p:cNvPr id="20" name="Rectangle 12"/>
                <p:cNvSpPr>
                  <a:spLocks noChangeArrowheads="1"/>
                </p:cNvSpPr>
                <p:nvPr/>
              </p:nvSpPr>
              <p:spPr bwMode="auto">
                <a:xfrm>
                  <a:off x="4560" y="1680"/>
                  <a:ext cx="768" cy="3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2" name="Rectangle 13"/>
              <p:cNvSpPr>
                <a:spLocks noChangeArrowheads="1"/>
              </p:cNvSpPr>
              <p:nvPr/>
            </p:nvSpPr>
            <p:spPr bwMode="auto">
              <a:xfrm>
                <a:off x="2496" y="3936"/>
                <a:ext cx="768" cy="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2304" y="3264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 flipV="1">
              <a:off x="1842" y="355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920" y="3378"/>
              <a:ext cx="532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8000" tIns="10800" rIns="18000" bIns="10800">
              <a:spAutoFit/>
            </a:bodyPr>
            <a:lstStyle/>
            <a:p>
              <a:pPr algn="ctr">
                <a:defRPr/>
              </a:pPr>
              <a:r>
                <a:rPr lang="en-US" sz="1400" dirty="0">
                  <a:latin typeface="+mj-lt"/>
                  <a:cs typeface="Arial" pitchFamily="34" charset="0"/>
                </a:rPr>
                <a:t>Magic numbers</a:t>
              </a:r>
              <a:endParaRPr lang="de-DE" sz="1400" dirty="0">
                <a:latin typeface="+mj-lt"/>
                <a:cs typeface="Arial" pitchFamily="34" charset="0"/>
              </a:endParaRPr>
            </a:p>
          </p:txBody>
        </p:sp>
      </p:grp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7037264" y="189607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-28698" y="1127720"/>
            <a:ext cx="2283059" cy="1682750"/>
            <a:chOff x="821" y="759"/>
            <a:chExt cx="1328" cy="1060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948" y="769"/>
              <a:ext cx="1201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>
                  <a:cs typeface="Arial" pitchFamily="34" charset="0"/>
                </a:rPr>
                <a:t>stable</a:t>
              </a:r>
            </a:p>
            <a:p>
              <a:pPr eaLnBrk="1" hangingPunct="1">
                <a:buFont typeface="Symbol" pitchFamily="18" charset="2"/>
                <a:buNone/>
              </a:pPr>
              <a:r>
                <a:rPr lang="en-US" sz="1600" dirty="0">
                  <a:cs typeface="Arial" pitchFamily="34" charset="0"/>
                  <a:sym typeface="Symbol" pitchFamily="18" charset="2"/>
                </a:rPr>
                <a:t></a:t>
              </a:r>
              <a:r>
                <a:rPr lang="en-US" sz="1600" baseline="30000" dirty="0">
                  <a:cs typeface="Arial" pitchFamily="34" charset="0"/>
                  <a:sym typeface="Symbol" pitchFamily="18" charset="2"/>
                </a:rPr>
                <a:t>+</a:t>
              </a:r>
              <a:r>
                <a:rPr lang="en-US" sz="1600" dirty="0">
                  <a:cs typeface="Arial" pitchFamily="34" charset="0"/>
                  <a:sym typeface="Symbol" pitchFamily="18" charset="2"/>
                </a:rPr>
                <a:t>/</a:t>
              </a:r>
              <a:r>
                <a:rPr lang="en-US" sz="1600" dirty="0" smtClean="0">
                  <a:cs typeface="Arial" pitchFamily="34" charset="0"/>
                  <a:sym typeface="Symbol" pitchFamily="18" charset="2"/>
                </a:rPr>
                <a:t>EC </a:t>
              </a:r>
              <a:r>
                <a:rPr lang="en-US" sz="1600" dirty="0">
                  <a:cs typeface="Arial" pitchFamily="34" charset="0"/>
                  <a:sym typeface="Symbol" pitchFamily="18" charset="2"/>
                </a:rPr>
                <a:t>decay</a:t>
              </a:r>
            </a:p>
            <a:p>
              <a:pPr eaLnBrk="1" hangingPunct="1">
                <a:buFont typeface="Symbol" pitchFamily="18" charset="2"/>
                <a:buChar char="b"/>
              </a:pPr>
              <a:r>
                <a:rPr lang="en-US" sz="1600" baseline="30000" dirty="0">
                  <a:cs typeface="Arial" pitchFamily="34" charset="0"/>
                  <a:sym typeface="Symbol" pitchFamily="18" charset="2"/>
                </a:rPr>
                <a:t>-</a:t>
              </a:r>
              <a:r>
                <a:rPr lang="en-US" sz="1600" dirty="0">
                  <a:cs typeface="Arial" pitchFamily="34" charset="0"/>
                  <a:sym typeface="Symbol" pitchFamily="18" charset="2"/>
                </a:rPr>
                <a:t> decay</a:t>
              </a:r>
            </a:p>
            <a:p>
              <a:pPr eaLnBrk="1" hangingPunct="1">
                <a:buFont typeface="Symbol" pitchFamily="18" charset="2"/>
                <a:buNone/>
              </a:pPr>
              <a:r>
                <a:rPr lang="en-US" sz="1600" dirty="0">
                  <a:cs typeface="Arial" pitchFamily="34" charset="0"/>
                  <a:sym typeface="Symbol" pitchFamily="18" charset="2"/>
                </a:rPr>
                <a:t> decay</a:t>
              </a:r>
            </a:p>
            <a:p>
              <a:pPr eaLnBrk="1" hangingPunct="1">
                <a:buFont typeface="Symbol" pitchFamily="18" charset="2"/>
                <a:buNone/>
              </a:pPr>
              <a:r>
                <a:rPr lang="en-US" sz="1600" dirty="0">
                  <a:cs typeface="Arial" pitchFamily="34" charset="0"/>
                  <a:sym typeface="Symbol" pitchFamily="18" charset="2"/>
                </a:rPr>
                <a:t>p decay</a:t>
              </a:r>
            </a:p>
            <a:p>
              <a:pPr eaLnBrk="1" hangingPunct="1">
                <a:buFont typeface="Symbol" pitchFamily="18" charset="2"/>
                <a:buNone/>
              </a:pPr>
              <a:r>
                <a:rPr lang="en-US" sz="1600" dirty="0">
                  <a:cs typeface="Arial" pitchFamily="34" charset="0"/>
                  <a:sym typeface="Symbol" pitchFamily="18" charset="2"/>
                </a:rPr>
                <a:t>spontaneous fission</a:t>
              </a:r>
              <a:endParaRPr lang="en-GB" sz="1600" dirty="0">
                <a:cs typeface="Arial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824" y="759"/>
              <a:ext cx="154" cy="1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821" y="809"/>
              <a:ext cx="137" cy="1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821" y="959"/>
              <a:ext cx="137" cy="146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821" y="1113"/>
              <a:ext cx="137" cy="146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821" y="1269"/>
              <a:ext cx="137" cy="14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821" y="1429"/>
              <a:ext cx="137" cy="14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821" y="1593"/>
              <a:ext cx="137" cy="146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457577" y="4822120"/>
            <a:ext cx="466248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cs typeface="Arial" pitchFamily="34" charset="0"/>
              </a:rPr>
              <a:t>- About </a:t>
            </a:r>
            <a:r>
              <a:rPr lang="en-US" sz="2000" dirty="0">
                <a:latin typeface="+mj-lt"/>
                <a:cs typeface="Arial" pitchFamily="34" charset="0"/>
              </a:rPr>
              <a:t>300 stable </a:t>
            </a:r>
            <a:r>
              <a:rPr lang="en-US" sz="2000" dirty="0" smtClean="0">
                <a:latin typeface="+mj-lt"/>
                <a:cs typeface="Arial" pitchFamily="34" charset="0"/>
              </a:rPr>
              <a:t>isotopes: nuclear models developed for these systems</a:t>
            </a:r>
            <a:endParaRPr lang="en-US" sz="2000" dirty="0"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+mj-lt"/>
                <a:cs typeface="Arial" pitchFamily="34" charset="0"/>
              </a:rPr>
              <a:t>- 3000 </a:t>
            </a:r>
            <a:r>
              <a:rPr lang="en-US" sz="2000" dirty="0">
                <a:latin typeface="+mj-lt"/>
                <a:cs typeface="Arial" pitchFamily="34" charset="0"/>
              </a:rPr>
              <a:t>radioactive isotopes </a:t>
            </a:r>
            <a:r>
              <a:rPr lang="en-US" sz="2000" dirty="0" smtClean="0">
                <a:latin typeface="+mj-lt"/>
                <a:cs typeface="Arial" pitchFamily="34" charset="0"/>
              </a:rPr>
              <a:t>discovered up to now (many of them made only in labs)</a:t>
            </a:r>
          </a:p>
          <a:p>
            <a:pPr>
              <a:defRPr/>
            </a:pPr>
            <a:r>
              <a:rPr lang="en-US" sz="2000" dirty="0" smtClean="0">
                <a:latin typeface="+mj-lt"/>
                <a:cs typeface="Arial" pitchFamily="34" charset="0"/>
              </a:rPr>
              <a:t>- Over 7000 nuclei predicted to exist</a:t>
            </a:r>
            <a:endParaRPr lang="de-DE" sz="20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6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83568" y="1196752"/>
            <a:ext cx="8352928" cy="6624736"/>
            <a:chOff x="295" y="461"/>
            <a:chExt cx="3538" cy="2515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83"/>
            <a:stretch/>
          </p:blipFill>
          <p:spPr bwMode="auto">
            <a:xfrm>
              <a:off x="295" y="461"/>
              <a:ext cx="3538" cy="2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Line 22"/>
            <p:cNvSpPr>
              <a:spLocks noChangeShapeType="1"/>
            </p:cNvSpPr>
            <p:nvPr/>
          </p:nvSpPr>
          <p:spPr bwMode="auto">
            <a:xfrm>
              <a:off x="1020" y="1208"/>
              <a:ext cx="318" cy="45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93" y="935"/>
              <a:ext cx="318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l-GR" sz="2400">
                  <a:solidFill>
                    <a:srgbClr val="FF0000"/>
                  </a:solidFill>
                </a:rPr>
                <a:t>β</a:t>
              </a:r>
              <a:r>
                <a:rPr lang="de-DE" sz="2400" baseline="30000">
                  <a:solidFill>
                    <a:srgbClr val="FF0000"/>
                  </a:solidFill>
                </a:rPr>
                <a:t>+</a:t>
              </a:r>
              <a:endParaRPr lang="el-GR" sz="2400" baseline="30000">
                <a:solidFill>
                  <a:srgbClr val="FF0000"/>
                </a:solidFill>
              </a:endParaRPr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 flipH="1">
              <a:off x="2653" y="1207"/>
              <a:ext cx="363" cy="363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517" y="1117"/>
              <a:ext cx="318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l-GR" sz="2400">
                  <a:solidFill>
                    <a:srgbClr val="0000FF"/>
                  </a:solidFill>
                </a:rPr>
                <a:t>β</a:t>
              </a:r>
              <a:r>
                <a:rPr lang="de-DE" sz="2400" baseline="30000">
                  <a:solidFill>
                    <a:srgbClr val="0000FF"/>
                  </a:solidFill>
                </a:rPr>
                <a:t>-</a:t>
              </a:r>
              <a:endParaRPr lang="el-GR" sz="2400" baseline="30000">
                <a:solidFill>
                  <a:srgbClr val="0000FF"/>
                </a:solidFill>
              </a:endParaRPr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2200" y="2840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610" y="2704"/>
              <a:ext cx="726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/>
                <a:t>N-Z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Valley of 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81376" y="650036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46424" y="6525021"/>
            <a:ext cx="2519362" cy="360363"/>
          </a:xfrm>
        </p:spPr>
        <p:txBody>
          <a:bodyPr/>
          <a:lstStyle/>
          <a:p>
            <a:endParaRPr lang="en-GB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02928" y="5409189"/>
            <a:ext cx="2244726" cy="1008064"/>
            <a:chOff x="113" y="3250"/>
            <a:chExt cx="1414" cy="635"/>
          </a:xfrm>
        </p:grpSpPr>
        <p:pic>
          <p:nvPicPr>
            <p:cNvPr id="27" name="Picture 26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3431"/>
              <a:ext cx="298" cy="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sfera0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" y="3431"/>
              <a:ext cx="298" cy="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476" y="3579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pic>
          <p:nvPicPr>
            <p:cNvPr id="30" name="Picture 29" descr="sfera0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6" y="3817"/>
              <a:ext cx="71" cy="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1449" y="3250"/>
              <a:ext cx="46" cy="46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32" name="Line 8"/>
            <p:cNvSpPr>
              <a:spLocks noChangeShapeType="1"/>
            </p:cNvSpPr>
            <p:nvPr/>
          </p:nvSpPr>
          <p:spPr bwMode="auto">
            <a:xfrm>
              <a:off x="1202" y="3670"/>
              <a:ext cx="182" cy="1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33" name="Line 9"/>
            <p:cNvSpPr>
              <a:spLocks noChangeShapeType="1"/>
            </p:cNvSpPr>
            <p:nvPr/>
          </p:nvSpPr>
          <p:spPr bwMode="auto">
            <a:xfrm flipV="1">
              <a:off x="1178" y="3322"/>
              <a:ext cx="181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435179" y="5428245"/>
            <a:ext cx="2008188" cy="917577"/>
            <a:chOff x="2522" y="3307"/>
            <a:chExt cx="1265" cy="578"/>
          </a:xfrm>
        </p:grpSpPr>
        <p:pic>
          <p:nvPicPr>
            <p:cNvPr id="20" name="Picture 19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9" y="3431"/>
              <a:ext cx="298" cy="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sfera0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" y="3431"/>
              <a:ext cx="298" cy="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H="1">
              <a:off x="3198" y="3567"/>
              <a:ext cx="22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 rot="16200000">
              <a:off x="2528" y="3817"/>
              <a:ext cx="68" cy="68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 dirty="0">
                <a:solidFill>
                  <a:srgbClr val="00FF00"/>
                </a:solidFill>
              </a:endParaRP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 flipH="1" flipV="1">
              <a:off x="2608" y="3386"/>
              <a:ext cx="182" cy="1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H="1">
              <a:off x="2620" y="3679"/>
              <a:ext cx="182" cy="1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2522" y="3307"/>
              <a:ext cx="46" cy="46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GB" dirty="0"/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258466" y="6272783"/>
            <a:ext cx="20875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l-GR" sz="2400" dirty="0">
                <a:solidFill>
                  <a:srgbClr val="FF0000"/>
                </a:solidFill>
              </a:rPr>
              <a:t>β</a:t>
            </a:r>
            <a:r>
              <a:rPr lang="de-DE" sz="2400" baseline="30000" dirty="0">
                <a:solidFill>
                  <a:srgbClr val="FF0000"/>
                </a:solidFill>
              </a:rPr>
              <a:t>+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>
                <a:solidFill>
                  <a:schemeClr val="bg1"/>
                </a:solidFill>
              </a:rPr>
              <a:t>decay</a:t>
            </a:r>
            <a:r>
              <a:rPr lang="de-DE" sz="2400" baseline="30000" dirty="0">
                <a:solidFill>
                  <a:schemeClr val="bg1"/>
                </a:solidFill>
              </a:rPr>
              <a:t>  </a:t>
            </a:r>
            <a:endParaRPr lang="el-GR" sz="2400" baseline="30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79641" y="6272783"/>
            <a:ext cx="194468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l-GR" sz="2400" dirty="0">
                <a:solidFill>
                  <a:srgbClr val="0000FF"/>
                </a:solidFill>
              </a:rPr>
              <a:t>β</a:t>
            </a:r>
            <a:r>
              <a:rPr lang="de-DE" sz="2400" baseline="30000" dirty="0">
                <a:solidFill>
                  <a:srgbClr val="0000FF"/>
                </a:solidFill>
              </a:rPr>
              <a:t>- </a:t>
            </a: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>
                <a:solidFill>
                  <a:schemeClr val="bg1"/>
                </a:solidFill>
              </a:rPr>
              <a:t>decay</a:t>
            </a:r>
            <a:endParaRPr lang="el-GR" sz="2400" baseline="30000" dirty="0">
              <a:solidFill>
                <a:schemeClr val="bg1"/>
              </a:solidFill>
            </a:endParaRPr>
          </a:p>
        </p:txBody>
      </p:sp>
      <p:pic>
        <p:nvPicPr>
          <p:cNvPr id="11" name="Picture 10" descr="nuclear_ch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249613"/>
            <a:ext cx="2016125" cy="144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6794500" y="3681413"/>
            <a:ext cx="658812" cy="8636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FF33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7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decay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742134" y="1502175"/>
            <a:ext cx="4782194" cy="4623250"/>
            <a:chOff x="5931246" y="1106763"/>
            <a:chExt cx="2813050" cy="3067050"/>
          </a:xfrm>
        </p:grpSpPr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7320309" y="1849713"/>
              <a:ext cx="693737" cy="7524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grpSp>
          <p:nvGrpSpPr>
            <p:cNvPr id="19" name="Group 7"/>
            <p:cNvGrpSpPr>
              <a:grpSpLocks/>
            </p:cNvGrpSpPr>
            <p:nvPr/>
          </p:nvGrpSpPr>
          <p:grpSpPr bwMode="auto">
            <a:xfrm>
              <a:off x="5931246" y="1106763"/>
              <a:ext cx="2813050" cy="3067050"/>
              <a:chOff x="2136" y="1428"/>
              <a:chExt cx="1920" cy="1932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>
                <a:off x="2136" y="1428"/>
                <a:ext cx="0" cy="19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2136" y="1428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>
                <a:off x="2136" y="3360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>
                <a:off x="2136" y="2376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>
                <a:off x="2136" y="1896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5" name="Line 13"/>
              <p:cNvSpPr>
                <a:spLocks noChangeShapeType="1"/>
              </p:cNvSpPr>
              <p:nvPr/>
            </p:nvSpPr>
            <p:spPr bwMode="auto">
              <a:xfrm>
                <a:off x="2136" y="2880"/>
                <a:ext cx="19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>
                <a:off x="2616" y="1440"/>
                <a:ext cx="0" cy="19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7" name="Line 15"/>
              <p:cNvSpPr>
                <a:spLocks noChangeShapeType="1"/>
              </p:cNvSpPr>
              <p:nvPr/>
            </p:nvSpPr>
            <p:spPr bwMode="auto">
              <a:xfrm>
                <a:off x="3563" y="1428"/>
                <a:ext cx="0" cy="19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>
                <a:off x="4044" y="1428"/>
                <a:ext cx="0" cy="19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  <p:sp>
            <p:nvSpPr>
              <p:cNvPr id="29" name="Line 17"/>
              <p:cNvSpPr>
                <a:spLocks noChangeShapeType="1"/>
              </p:cNvSpPr>
              <p:nvPr/>
            </p:nvSpPr>
            <p:spPr bwMode="auto">
              <a:xfrm>
                <a:off x="3084" y="1440"/>
                <a:ext cx="0" cy="19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 dirty="0"/>
              </a:p>
            </p:txBody>
          </p:sp>
        </p:grpSp>
        <p:graphicFrame>
          <p:nvGraphicFramePr>
            <p:cNvPr id="30" name="Objec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0473487"/>
                </p:ext>
              </p:extLst>
            </p:nvPr>
          </p:nvGraphicFramePr>
          <p:xfrm>
            <a:off x="7520334" y="2086251"/>
            <a:ext cx="341312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95" name="Equations" r:id="rId3" imgW="939600" imgH="723600" progId="Equation.2">
                    <p:embed/>
                  </p:oleObj>
                </mc:Choice>
                <mc:Fallback>
                  <p:oleObj name="Equations" r:id="rId3" imgW="939600" imgH="72360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20334" y="2086251"/>
                          <a:ext cx="341312" cy="279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7328246" y="2630763"/>
              <a:ext cx="668338" cy="7524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8033096" y="2630763"/>
              <a:ext cx="685800" cy="7524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50384" y="1859238"/>
              <a:ext cx="652462" cy="73342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graphicFrame>
          <p:nvGraphicFramePr>
            <p:cNvPr id="34" name="Object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8851925"/>
                </p:ext>
              </p:extLst>
            </p:nvPr>
          </p:nvGraphicFramePr>
          <p:xfrm>
            <a:off x="7448896" y="2864126"/>
            <a:ext cx="474663" cy="290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96" name="Equations" r:id="rId5" imgW="1130040" imgH="660240" progId="Equation.2">
                    <p:embed/>
                  </p:oleObj>
                </mc:Choice>
                <mc:Fallback>
                  <p:oleObj name="Equations" r:id="rId5" imgW="1130040" imgH="66024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48896" y="2864126"/>
                          <a:ext cx="474663" cy="2905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74815221"/>
                </p:ext>
              </p:extLst>
            </p:nvPr>
          </p:nvGraphicFramePr>
          <p:xfrm>
            <a:off x="6647209" y="2073551"/>
            <a:ext cx="528637" cy="261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97" name="Equations" r:id="rId7" imgW="1396800" imgH="660240" progId="Equation.2">
                    <p:embed/>
                  </p:oleObj>
                </mc:Choice>
                <mc:Fallback>
                  <p:oleObj name="Equations" r:id="rId7" imgW="1396800" imgH="66024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7209" y="2073551"/>
                          <a:ext cx="528637" cy="261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6650384" y="1125813"/>
              <a:ext cx="652462" cy="71437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5948709" y="3440388"/>
              <a:ext cx="676275" cy="7239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graphicFrame>
          <p:nvGraphicFramePr>
            <p:cNvPr id="38" name="Object 2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47311630"/>
                </p:ext>
              </p:extLst>
            </p:nvPr>
          </p:nvGraphicFramePr>
          <p:xfrm>
            <a:off x="8079134" y="2860951"/>
            <a:ext cx="576262" cy="255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98" name="Equations" r:id="rId9" imgW="1536480" imgH="660240" progId="Equation.2">
                    <p:embed/>
                  </p:oleObj>
                </mc:Choice>
                <mc:Fallback>
                  <p:oleObj name="Equations" r:id="rId9" imgW="1536480" imgH="66024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79134" y="2860951"/>
                          <a:ext cx="576262" cy="2555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17227162"/>
                </p:ext>
              </p:extLst>
            </p:nvPr>
          </p:nvGraphicFramePr>
          <p:xfrm>
            <a:off x="6685309" y="1309963"/>
            <a:ext cx="560387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99" name="Equations" r:id="rId11" imgW="1434960" imgH="711000" progId="Equation.2">
                    <p:embed/>
                  </p:oleObj>
                </mc:Choice>
                <mc:Fallback>
                  <p:oleObj name="Equations" r:id="rId11" imgW="1434960" imgH="71100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85309" y="1309963"/>
                          <a:ext cx="560387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2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28751520"/>
                </p:ext>
              </p:extLst>
            </p:nvPr>
          </p:nvGraphicFramePr>
          <p:xfrm>
            <a:off x="6007446" y="3616601"/>
            <a:ext cx="579438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00" name="Equations" r:id="rId13" imgW="1498320" imgH="660240" progId="Equation.2">
                    <p:embed/>
                  </p:oleObj>
                </mc:Choice>
                <mc:Fallback>
                  <p:oleObj name="Equations" r:id="rId13" imgW="1498320" imgH="660240" progId="Equation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07446" y="3616601"/>
                          <a:ext cx="579438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Line 29"/>
            <p:cNvSpPr>
              <a:spLocks noChangeShapeType="1"/>
            </p:cNvSpPr>
            <p:nvPr/>
          </p:nvSpPr>
          <p:spPr bwMode="auto">
            <a:xfrm flipH="1" flipV="1">
              <a:off x="7137746" y="1673501"/>
              <a:ext cx="347663" cy="342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dirty="0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7455246" y="1443313"/>
              <a:ext cx="368850" cy="416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/>
              <a:r>
                <a:rPr lang="fr-FR" sz="2400" dirty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fr-FR" sz="2400" baseline="30000" dirty="0">
                  <a:solidFill>
                    <a:srgbClr val="FF0000"/>
                  </a:solidFill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8121996" y="2167213"/>
              <a:ext cx="593792" cy="416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/>
              <a:r>
                <a:rPr lang="fr-FR" sz="2400" dirty="0" err="1">
                  <a:solidFill>
                    <a:srgbClr val="0000FF"/>
                  </a:solidFill>
                  <a:latin typeface="Symbol" pitchFamily="18" charset="2"/>
                </a:rPr>
                <a:t>b</a:t>
              </a:r>
              <a:r>
                <a:rPr lang="fr-FR" sz="2400" baseline="30000" dirty="0" err="1">
                  <a:solidFill>
                    <a:srgbClr val="0000FF"/>
                  </a:solidFill>
                  <a:latin typeface="Times New Roman" pitchFamily="18" charset="0"/>
                </a:rPr>
                <a:t>+</a:t>
              </a:r>
              <a:r>
                <a:rPr lang="fr-FR" sz="2400" dirty="0" err="1">
                  <a:solidFill>
                    <a:srgbClr val="0000FF"/>
                  </a:solidFill>
                  <a:latin typeface="Times New Roman" pitchFamily="18" charset="0"/>
                </a:rPr>
                <a:t>,</a:t>
              </a:r>
              <a:r>
                <a:rPr lang="fr-FR" sz="2400" dirty="0" err="1">
                  <a:solidFill>
                    <a:srgbClr val="0000FF"/>
                  </a:solidFill>
                  <a:latin typeface="Symbol" pitchFamily="18" charset="2"/>
                </a:rPr>
                <a:t>e</a:t>
              </a:r>
              <a:endParaRPr lang="fr-FR" sz="2400" dirty="0">
                <a:solidFill>
                  <a:srgbClr val="0000FF"/>
                </a:solidFill>
                <a:latin typeface="Symbol" pitchFamily="18" charset="2"/>
              </a:endParaRPr>
            </a:p>
          </p:txBody>
        </p:sp>
        <p:sp>
          <p:nvSpPr>
            <p:cNvPr id="44" name="Line 32"/>
            <p:cNvSpPr>
              <a:spLocks noChangeShapeType="1"/>
            </p:cNvSpPr>
            <p:nvPr/>
          </p:nvSpPr>
          <p:spPr bwMode="auto">
            <a:xfrm>
              <a:off x="7918796" y="2506938"/>
              <a:ext cx="323850" cy="30480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45" name="Line 33"/>
            <p:cNvSpPr>
              <a:spLocks noChangeShapeType="1"/>
            </p:cNvSpPr>
            <p:nvPr/>
          </p:nvSpPr>
          <p:spPr bwMode="auto">
            <a:xfrm flipH="1">
              <a:off x="6521796" y="2510113"/>
              <a:ext cx="890588" cy="102235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6636096" y="2662513"/>
              <a:ext cx="331126" cy="416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/>
              <a:r>
                <a:rPr lang="fr-FR" sz="2400">
                  <a:solidFill>
                    <a:srgbClr val="00FF00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7572721" y="2484713"/>
              <a:ext cx="320675" cy="2794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48" name="Line 36"/>
            <p:cNvSpPr>
              <a:spLocks noChangeShapeType="1"/>
            </p:cNvSpPr>
            <p:nvPr/>
          </p:nvSpPr>
          <p:spPr bwMode="auto">
            <a:xfrm>
              <a:off x="7671146" y="2497413"/>
              <a:ext cx="0" cy="247650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7640984" y="2332313"/>
              <a:ext cx="296198" cy="416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/>
              <a:r>
                <a:rPr lang="fr-FR" sz="2400">
                  <a:solidFill>
                    <a:srgbClr val="FF00CC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7237759" y="2014813"/>
              <a:ext cx="211137" cy="3746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51" name="Line 39"/>
            <p:cNvSpPr>
              <a:spLocks noChangeShapeType="1"/>
            </p:cNvSpPr>
            <p:nvPr/>
          </p:nvSpPr>
          <p:spPr bwMode="auto">
            <a:xfrm flipH="1">
              <a:off x="7191721" y="2275163"/>
              <a:ext cx="244475" cy="0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7213946" y="1894163"/>
              <a:ext cx="311150" cy="416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l" eaLnBrk="0" hangingPunct="0"/>
              <a:r>
                <a:rPr lang="fr-FR" sz="2400">
                  <a:solidFill>
                    <a:srgbClr val="FF00CC"/>
                  </a:solidFill>
                  <a:latin typeface="Times New Roman" pitchFamily="18" charset="0"/>
                </a:rPr>
                <a:t>n</a:t>
              </a:r>
            </a:p>
          </p:txBody>
        </p:sp>
      </p:grpSp>
      <p:sp>
        <p:nvSpPr>
          <p:cNvPr id="53" name="Content Placeholder 52"/>
          <p:cNvSpPr>
            <a:spLocks noGrp="1"/>
          </p:cNvSpPr>
          <p:nvPr>
            <p:ph idx="1"/>
          </p:nvPr>
        </p:nvSpPr>
        <p:spPr>
          <a:xfrm>
            <a:off x="755576" y="1100718"/>
            <a:ext cx="7653536" cy="4525963"/>
          </a:xfrm>
        </p:spPr>
        <p:txBody>
          <a:bodyPr/>
          <a:lstStyle/>
          <a:p>
            <a:r>
              <a:rPr lang="en-GB" dirty="0" smtClean="0"/>
              <a:t>Mass of mother nucleus = mass of decay products </a:t>
            </a:r>
            <a:r>
              <a:rPr lang="en-GB" b="1" dirty="0" smtClean="0"/>
              <a:t>+ energy</a:t>
            </a:r>
            <a:endParaRPr lang="en-GB" b="1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2771821" y="6381328"/>
            <a:ext cx="47525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2372013" y="1772816"/>
            <a:ext cx="0" cy="4608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434155" y="6412686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neutrons</a:t>
            </a:r>
            <a:endParaRPr lang="en-GB" dirty="0"/>
          </a:p>
        </p:txBody>
      </p:sp>
      <p:sp>
        <p:nvSpPr>
          <p:cNvPr id="59" name="Rectangle 58"/>
          <p:cNvSpPr/>
          <p:nvPr/>
        </p:nvSpPr>
        <p:spPr>
          <a:xfrm rot="16200000">
            <a:off x="1626638" y="2139822"/>
            <a:ext cx="912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protons</a:t>
            </a:r>
          </a:p>
        </p:txBody>
      </p:sp>
    </p:spTree>
    <p:extLst>
      <p:ext uri="{BB962C8B-B14F-4D97-AF65-F5344CB8AC3E}">
        <p14:creationId xmlns:p14="http://schemas.microsoft.com/office/powerpoint/2010/main" val="32480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decay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094" y="1052737"/>
            <a:ext cx="6243902" cy="5777338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GB" dirty="0" smtClean="0">
                <a:cs typeface="Arial" pitchFamily="34" charset="0"/>
              </a:rPr>
              <a:t>+ decay – emission of positron: p -&gt; n + e</a:t>
            </a:r>
            <a:r>
              <a:rPr lang="en-GB" baseline="30000" dirty="0" smtClean="0">
                <a:cs typeface="Arial" pitchFamily="34" charset="0"/>
              </a:rPr>
              <a:t>+</a:t>
            </a:r>
            <a:r>
              <a:rPr lang="en-GB" dirty="0" smtClean="0">
                <a:cs typeface="Arial" pitchFamily="34" charset="0"/>
              </a:rPr>
              <a:t> + </a:t>
            </a:r>
            <a:r>
              <a:rPr lang="en-GB" dirty="0" smtClean="0">
                <a:latin typeface="Symbol" pitchFamily="18" charset="2"/>
                <a:cs typeface="Arial" pitchFamily="34" charset="0"/>
              </a:rPr>
              <a:t>n</a:t>
            </a:r>
            <a:r>
              <a:rPr lang="en-GB" baseline="-25000" dirty="0" smtClean="0">
                <a:cs typeface="Arial" pitchFamily="34" charset="0"/>
              </a:rPr>
              <a:t>e</a:t>
            </a:r>
          </a:p>
          <a:p>
            <a:r>
              <a:rPr lang="en-GB" dirty="0" smtClean="0">
                <a:latin typeface="Symbol" pitchFamily="18" charset="2"/>
                <a:cs typeface="Arial" pitchFamily="34" charset="0"/>
              </a:rPr>
              <a:t>e</a:t>
            </a:r>
            <a:r>
              <a:rPr lang="en-GB" dirty="0" smtClean="0">
                <a:cs typeface="Arial" pitchFamily="34" charset="0"/>
              </a:rPr>
              <a:t>/EC – electron capture: </a:t>
            </a:r>
          </a:p>
          <a:p>
            <a:pPr lvl="1"/>
            <a:r>
              <a:rPr lang="en-GB" dirty="0" smtClean="0"/>
              <a:t>nucleus </a:t>
            </a:r>
            <a:r>
              <a:rPr lang="en-GB" dirty="0"/>
              <a:t>captures an atomic </a:t>
            </a:r>
            <a:r>
              <a:rPr lang="en-GB" dirty="0" smtClean="0"/>
              <a:t>electron: </a:t>
            </a:r>
            <a:r>
              <a:rPr lang="en-GB" dirty="0">
                <a:cs typeface="Arial" pitchFamily="34" charset="0"/>
              </a:rPr>
              <a:t>p </a:t>
            </a:r>
            <a:r>
              <a:rPr lang="en-GB" dirty="0" smtClean="0">
                <a:cs typeface="Arial" pitchFamily="34" charset="0"/>
              </a:rPr>
              <a:t>+ e- -&gt; n + </a:t>
            </a:r>
            <a:r>
              <a:rPr lang="en-GB" dirty="0">
                <a:latin typeface="Symbol" pitchFamily="18" charset="2"/>
                <a:cs typeface="Arial" pitchFamily="34" charset="0"/>
              </a:rPr>
              <a:t>n</a:t>
            </a:r>
            <a:r>
              <a:rPr lang="en-GB" baseline="-25000" dirty="0">
                <a:cs typeface="Arial" pitchFamily="34" charset="0"/>
              </a:rPr>
              <a:t>e</a:t>
            </a:r>
          </a:p>
          <a:p>
            <a:pPr lvl="1"/>
            <a:endParaRPr lang="en-GB" dirty="0" smtClean="0"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GB" dirty="0" smtClean="0">
                <a:cs typeface="Arial" pitchFamily="34" charset="0"/>
              </a:rPr>
              <a:t>- decay – emission of electron</a:t>
            </a:r>
            <a:endParaRPr lang="en-GB" dirty="0">
              <a:cs typeface="Arial" pitchFamily="34" charset="0"/>
            </a:endParaRPr>
          </a:p>
          <a:p>
            <a:endParaRPr lang="en-GB" dirty="0" smtClean="0"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  <a:cs typeface="Arial" pitchFamily="34" charset="0"/>
              </a:rPr>
              <a:t>a</a:t>
            </a:r>
            <a:r>
              <a:rPr lang="en-GB" dirty="0" smtClean="0">
                <a:cs typeface="Arial" pitchFamily="34" charset="0"/>
              </a:rPr>
              <a:t> decay – emission of alpha particle (4He nucleus)</a:t>
            </a:r>
            <a:endParaRPr lang="en-GB" dirty="0">
              <a:cs typeface="Arial" pitchFamily="34" charset="0"/>
            </a:endParaRPr>
          </a:p>
          <a:p>
            <a:endParaRPr lang="en-GB" dirty="0" smtClean="0">
              <a:cs typeface="Arial" pitchFamily="34" charset="0"/>
            </a:endParaRPr>
          </a:p>
          <a:p>
            <a:endParaRPr lang="en-GB" dirty="0" smtClean="0">
              <a:cs typeface="Arial" pitchFamily="34" charset="0"/>
            </a:endParaRPr>
          </a:p>
          <a:p>
            <a:endParaRPr lang="en-GB" dirty="0" smtClean="0">
              <a:cs typeface="Arial" pitchFamily="34" charset="0"/>
            </a:endParaRPr>
          </a:p>
          <a:p>
            <a:r>
              <a:rPr lang="en-GB" dirty="0" smtClean="0">
                <a:cs typeface="Arial" pitchFamily="34" charset="0"/>
              </a:rPr>
              <a:t>p (or 2p) decay – emission of 1 or 2 protons</a:t>
            </a:r>
            <a:endParaRPr lang="en-GB" dirty="0">
              <a:cs typeface="Arial" pitchFamily="34" charset="0"/>
            </a:endParaRPr>
          </a:p>
          <a:p>
            <a:pPr lvl="1"/>
            <a:r>
              <a:rPr lang="en-GB" dirty="0" smtClean="0">
                <a:cs typeface="Arial" pitchFamily="34" charset="0"/>
              </a:rPr>
              <a:t>in very proton-rich nuclei</a:t>
            </a:r>
          </a:p>
          <a:p>
            <a:endParaRPr lang="en-GB" dirty="0" smtClean="0">
              <a:cs typeface="Arial" pitchFamily="34" charset="0"/>
            </a:endParaRPr>
          </a:p>
          <a:p>
            <a:endParaRPr lang="en-GB" dirty="0" smtClean="0">
              <a:cs typeface="Arial" pitchFamily="34" charset="0"/>
            </a:endParaRPr>
          </a:p>
          <a:p>
            <a:r>
              <a:rPr lang="en-GB" dirty="0" smtClean="0">
                <a:cs typeface="Arial" pitchFamily="34" charset="0"/>
              </a:rPr>
              <a:t>spontaneous fission – spontaneous splitting into two smaller nuclei and some neutrons</a:t>
            </a:r>
          </a:p>
          <a:p>
            <a:pPr lvl="1"/>
            <a:r>
              <a:rPr lang="en-GB" dirty="0" smtClean="0">
                <a:cs typeface="Arial" pitchFamily="34" charset="0"/>
              </a:rPr>
              <a:t>Observed in heavy nuclei</a:t>
            </a:r>
          </a:p>
          <a:p>
            <a:pPr lvl="1"/>
            <a:r>
              <a:rPr lang="en-GB" dirty="0" smtClean="0">
                <a:cs typeface="Arial" pitchFamily="34" charset="0"/>
              </a:rPr>
              <a:t>Very long lifetimes</a:t>
            </a:r>
            <a:endParaRPr lang="en-GB" dirty="0">
              <a:cs typeface="Arial" pitchFamily="34" charset="0"/>
            </a:endParaRPr>
          </a:p>
          <a:p>
            <a:endParaRPr lang="en-US" dirty="0" smtClean="0"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6532" name="Picture 36" descr="https://upload.wikimedia.org/wikipedia/commons/thumb/8/89/Beta_Negative_Decay.svg/220px-Beta_Negative_Decay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4355976" y="2244502"/>
            <a:ext cx="2160240" cy="752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699" name="Picture 11" descr="Alpha Deca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53"/>
          <a:stretch/>
        </p:blipFill>
        <p:spPr bwMode="auto">
          <a:xfrm>
            <a:off x="2780252" y="3140968"/>
            <a:ext cx="3619500" cy="116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703" name="Picture 15" descr="http://www.atomicarchive.com/Fission/Images/sfission.jp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5" t="4688" r="7389" b="6945"/>
          <a:stretch/>
        </p:blipFill>
        <p:spPr bwMode="auto">
          <a:xfrm>
            <a:off x="6831800" y="5300224"/>
            <a:ext cx="2276704" cy="152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6663631" y="3140968"/>
            <a:ext cx="2195736" cy="1870720"/>
            <a:chOff x="5029200" y="609600"/>
            <a:chExt cx="4114800" cy="5410200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609600"/>
              <a:ext cx="3810000" cy="5410200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D6D5FF"/>
                    </a:outerShdw>
                  </a:effectLst>
                </a14:hiddenEffects>
              </a:ext>
            </a:extLst>
          </p:spPr>
        </p:pic>
        <p:sp>
          <p:nvSpPr>
            <p:cNvPr id="55" name="Line 8"/>
            <p:cNvSpPr>
              <a:spLocks noChangeShapeType="1"/>
            </p:cNvSpPr>
            <p:nvPr/>
          </p:nvSpPr>
          <p:spPr bwMode="auto">
            <a:xfrm>
              <a:off x="5181600" y="2590800"/>
              <a:ext cx="381000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 anchor="ctr"/>
            <a:lstStyle/>
            <a:p>
              <a:endParaRPr lang="en-GB" sz="1600">
                <a:latin typeface="+mj-lt"/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5029200" y="821829"/>
              <a:ext cx="4114800" cy="520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1FFAB"/>
                    </a:outerShdw>
                  </a:effectLst>
                </a14:hiddenEffects>
              </a:ext>
            </a:extLst>
          </p:spPr>
          <p:txBody>
            <a:bodyPr lIns="90487" tIns="44450" rIns="90487" bIns="44450" anchor="ctr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AC0029"/>
                </a:buClr>
                <a:buFont typeface="Monotype Sorts" pitchFamily="16" charset="2"/>
                <a:buNone/>
              </a:pPr>
              <a:r>
                <a:rPr lang="en-US" sz="1600" dirty="0">
                  <a:latin typeface="Symbol" pitchFamily="18" charset="2"/>
                </a:rPr>
                <a:t>a</a:t>
              </a:r>
              <a:r>
                <a:rPr lang="en-US" sz="1600" dirty="0">
                  <a:latin typeface="+mj-lt"/>
                </a:rPr>
                <a:t> particle in a nucleus</a:t>
              </a:r>
            </a:p>
          </p:txBody>
        </p:sp>
        <p:sp>
          <p:nvSpPr>
            <p:cNvPr id="57" name="Line 10"/>
            <p:cNvSpPr>
              <a:spLocks noChangeShapeType="1"/>
            </p:cNvSpPr>
            <p:nvPr/>
          </p:nvSpPr>
          <p:spPr bwMode="auto">
            <a:xfrm>
              <a:off x="7315200" y="2590800"/>
              <a:ext cx="1295400" cy="2438400"/>
            </a:xfrm>
            <a:prstGeom prst="line">
              <a:avLst/>
            </a:prstGeom>
            <a:noFill/>
            <a:ln w="38100">
              <a:solidFill>
                <a:srgbClr val="2800BA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 anchor="ctr"/>
            <a:lstStyle/>
            <a:p>
              <a:endParaRPr lang="en-GB" sz="1600">
                <a:latin typeface="+mj-lt"/>
              </a:endParaRPr>
            </a:p>
          </p:txBody>
        </p:sp>
        <p:sp>
          <p:nvSpPr>
            <p:cNvPr id="58" name="Rectangle 19"/>
            <p:cNvSpPr>
              <a:spLocks noChangeArrowheads="1"/>
            </p:cNvSpPr>
            <p:nvPr/>
          </p:nvSpPr>
          <p:spPr bwMode="auto">
            <a:xfrm>
              <a:off x="5943600" y="5067671"/>
              <a:ext cx="2860674" cy="561235"/>
            </a:xfrm>
            <a:prstGeom prst="rect">
              <a:avLst/>
            </a:prstGeom>
            <a:solidFill>
              <a:srgbClr val="FFD7D7"/>
            </a:solidFill>
            <a:ln w="28575">
              <a:solidFill>
                <a:srgbClr val="0003E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7" tIns="44450" rIns="90487" bIns="44450" anchor="ctr">
              <a:spAutoFit/>
            </a:bodyPr>
            <a:lstStyle/>
            <a:p>
              <a:pPr algn="ctr"/>
              <a:r>
                <a:rPr lang="en-US" sz="1600">
                  <a:latin typeface="+mj-lt"/>
                </a:rPr>
                <a:t>Tunneling</a:t>
              </a:r>
              <a:endParaRPr lang="fr-FR" sz="1600">
                <a:latin typeface="+mj-lt"/>
              </a:endParaRPr>
            </a:p>
          </p:txBody>
        </p:sp>
      </p:grpSp>
      <p:pic>
        <p:nvPicPr>
          <p:cNvPr id="114705" name="Picture 17" descr="http://fribs.lns.infn.it/img/diproton/diproton3.gif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5" t="11422" r="6407" b="22023"/>
          <a:stretch/>
        </p:blipFill>
        <p:spPr bwMode="auto">
          <a:xfrm>
            <a:off x="4758171" y="4588935"/>
            <a:ext cx="1641581" cy="100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62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Gamma decay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Gamma radiation emitted when the nucleus goes to a lower energy state</a:t>
            </a:r>
          </a:p>
          <a:p>
            <a:r>
              <a:rPr lang="en-GB" dirty="0" smtClean="0"/>
              <a:t>No change in Z or 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99792" y="2708920"/>
            <a:ext cx="4499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Gamma ray relative intensities and energies (in </a:t>
            </a:r>
            <a:r>
              <a:rPr lang="en-GB" sz="1600" dirty="0" err="1" smtClean="0"/>
              <a:t>keV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54537"/>
            <a:ext cx="26268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269557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4572000" y="3027963"/>
            <a:ext cx="1512168" cy="6890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699792" y="3047474"/>
            <a:ext cx="1728192" cy="821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58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4" name="Text Box 6"/>
          <p:cNvSpPr txBox="1">
            <a:spLocks noChangeArrowheads="1"/>
          </p:cNvSpPr>
          <p:nvPr/>
        </p:nvSpPr>
        <p:spPr bwMode="auto">
          <a:xfrm>
            <a:off x="1905000" y="6858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sz="200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456" name="Picture 56" descr="http://inspirehep.net/record/792779/files/dch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79" y="1420330"/>
            <a:ext cx="3951265" cy="53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9" name="TextBox 148"/>
          <p:cNvSpPr txBox="1"/>
          <p:nvPr/>
        </p:nvSpPr>
        <p:spPr>
          <a:xfrm>
            <a:off x="799448" y="1040471"/>
            <a:ext cx="1982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Charge distribution</a:t>
            </a:r>
            <a:endParaRPr lang="en-GB" dirty="0"/>
          </a:p>
        </p:txBody>
      </p:sp>
      <p:sp>
        <p:nvSpPr>
          <p:cNvPr id="102400" name="Rectangle 102399"/>
          <p:cNvSpPr/>
          <p:nvPr/>
        </p:nvSpPr>
        <p:spPr>
          <a:xfrm>
            <a:off x="2809601" y="2508632"/>
            <a:ext cx="1070455" cy="18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2405" name="Group 102404"/>
          <p:cNvGrpSpPr/>
          <p:nvPr/>
        </p:nvGrpSpPr>
        <p:grpSpPr>
          <a:xfrm>
            <a:off x="4307867" y="1060290"/>
            <a:ext cx="4800637" cy="5592301"/>
            <a:chOff x="4307867" y="1060290"/>
            <a:chExt cx="4800637" cy="5592301"/>
          </a:xfrm>
        </p:grpSpPr>
        <p:grpSp>
          <p:nvGrpSpPr>
            <p:cNvPr id="102404" name="Group 102403"/>
            <p:cNvGrpSpPr/>
            <p:nvPr/>
          </p:nvGrpSpPr>
          <p:grpSpPr>
            <a:xfrm>
              <a:off x="4307867" y="1060290"/>
              <a:ext cx="4800637" cy="5592301"/>
              <a:chOff x="4307867" y="1060290"/>
              <a:chExt cx="4800637" cy="5592301"/>
            </a:xfrm>
          </p:grpSpPr>
          <p:grpSp>
            <p:nvGrpSpPr>
              <p:cNvPr id="102401" name="Group 102400"/>
              <p:cNvGrpSpPr/>
              <p:nvPr/>
            </p:nvGrpSpPr>
            <p:grpSpPr>
              <a:xfrm>
                <a:off x="4307867" y="2138225"/>
                <a:ext cx="4800637" cy="4514366"/>
                <a:chOff x="4307867" y="2138225"/>
                <a:chExt cx="4800637" cy="4514366"/>
              </a:xfrm>
            </p:grpSpPr>
            <p:pic>
              <p:nvPicPr>
                <p:cNvPr id="72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682" t="6033" r="7948" b="5000"/>
                <a:stretch/>
              </p:blipFill>
              <p:spPr bwMode="auto">
                <a:xfrm>
                  <a:off x="4307867" y="2138225"/>
                  <a:ext cx="4800637" cy="45143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73" name="Rectangle 5"/>
                <p:cNvSpPr>
                  <a:spLocks noChangeArrowheads="1"/>
                </p:cNvSpPr>
                <p:nvPr/>
              </p:nvSpPr>
              <p:spPr bwMode="auto">
                <a:xfrm rot="18742516">
                  <a:off x="5831411" y="4713203"/>
                  <a:ext cx="2173672" cy="4007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 eaLnBrk="0" hangingPunct="0"/>
                  <a:r>
                    <a:rPr lang="fr-FR" sz="2000" dirty="0">
                      <a:solidFill>
                        <a:srgbClr val="FF0000"/>
                      </a:solidFill>
                      <a:latin typeface="+mj-lt"/>
                    </a:rPr>
                    <a:t>R = 1.25 x  A</a:t>
                  </a:r>
                  <a:r>
                    <a:rPr lang="fr-FR" sz="2000" baseline="30000" dirty="0">
                      <a:solidFill>
                        <a:srgbClr val="FF0000"/>
                      </a:solidFill>
                      <a:latin typeface="+mj-lt"/>
                    </a:rPr>
                    <a:t>1/3 </a:t>
                  </a:r>
                  <a:r>
                    <a:rPr lang="fr-FR" sz="2000" dirty="0">
                      <a:solidFill>
                        <a:srgbClr val="FF0000"/>
                      </a:solidFill>
                      <a:latin typeface="+mj-lt"/>
                    </a:rPr>
                    <a:t>(</a:t>
                  </a:r>
                  <a:r>
                    <a:rPr lang="fr-FR" sz="2000" dirty="0" err="1">
                      <a:solidFill>
                        <a:srgbClr val="FF0000"/>
                      </a:solidFill>
                      <a:latin typeface="+mj-lt"/>
                    </a:rPr>
                    <a:t>fm</a:t>
                  </a:r>
                  <a:r>
                    <a:rPr lang="fr-FR" sz="2000" dirty="0">
                      <a:solidFill>
                        <a:srgbClr val="FF0000"/>
                      </a:solidFill>
                      <a:latin typeface="+mj-lt"/>
                    </a:rPr>
                    <a:t>)</a:t>
                  </a:r>
                </a:p>
              </p:txBody>
            </p:sp>
            <p:sp>
              <p:nvSpPr>
                <p:cNvPr id="142" name="Rectangle 5"/>
                <p:cNvSpPr>
                  <a:spLocks noChangeArrowheads="1"/>
                </p:cNvSpPr>
                <p:nvPr/>
              </p:nvSpPr>
              <p:spPr bwMode="auto">
                <a:xfrm>
                  <a:off x="8411309" y="5851526"/>
                  <a:ext cx="612347" cy="4007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 eaLnBrk="0" hangingPunct="0"/>
                  <a:r>
                    <a:rPr lang="fr-FR" sz="2000" dirty="0" smtClean="0">
                      <a:solidFill>
                        <a:srgbClr val="FF0000"/>
                      </a:solidFill>
                      <a:latin typeface="+mj-lt"/>
                    </a:rPr>
                    <a:t>A</a:t>
                  </a:r>
                  <a:r>
                    <a:rPr lang="fr-FR" sz="2000" baseline="30000" dirty="0" smtClean="0">
                      <a:solidFill>
                        <a:srgbClr val="FF0000"/>
                      </a:solidFill>
                      <a:latin typeface="+mj-lt"/>
                    </a:rPr>
                    <a:t>1/3 </a:t>
                  </a:r>
                  <a:endParaRPr lang="fr-FR" sz="20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48" name="Content Placeholder 2"/>
              <p:cNvSpPr txBox="1">
                <a:spLocks/>
              </p:cNvSpPr>
              <p:nvPr/>
            </p:nvSpPr>
            <p:spPr>
              <a:xfrm>
                <a:off x="4690619" y="1060290"/>
                <a:ext cx="3265758" cy="18989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Tx/>
                  <a:buBlip>
                    <a:blip r:embed="rId5"/>
                  </a:buBlip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Wingdings" pitchFamily="2" charset="2"/>
                  <a:buChar char="Ø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Wingdings" pitchFamily="2" charset="2"/>
                  <a:buChar char="ü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/>
                  <a:t>Density of nucleons almost constant </a:t>
                </a:r>
              </a:p>
              <a:p>
                <a:r>
                  <a:rPr lang="en-GB" dirty="0" smtClean="0"/>
                  <a:t>Radius increases with A</a:t>
                </a:r>
                <a:r>
                  <a:rPr lang="en-GB" baseline="30000" dirty="0" smtClean="0"/>
                  <a:t>1/3</a:t>
                </a:r>
              </a:p>
              <a:p>
                <a:r>
                  <a:rPr lang="en-GB" dirty="0" smtClean="0"/>
                  <a:t>Volume increases with number of particles</a:t>
                </a:r>
              </a:p>
              <a:p>
                <a:endParaRPr lang="en-GB" dirty="0"/>
              </a:p>
            </p:txBody>
          </p:sp>
        </p:grpSp>
        <p:sp>
          <p:nvSpPr>
            <p:cNvPr id="153" name="Text Box 9"/>
            <p:cNvSpPr txBox="1">
              <a:spLocks noChangeArrowheads="1"/>
            </p:cNvSpPr>
            <p:nvPr/>
          </p:nvSpPr>
          <p:spPr bwMode="auto">
            <a:xfrm rot="16200000">
              <a:off x="3752264" y="4383461"/>
              <a:ext cx="2278252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fr-FR" dirty="0" smtClean="0">
                  <a:solidFill>
                    <a:srgbClr val="FF0000"/>
                  </a:solidFill>
                  <a:latin typeface="+mj-lt"/>
                </a:rPr>
                <a:t> radius of nucleus (</a:t>
              </a:r>
              <a:r>
                <a:rPr lang="fr-FR" dirty="0" err="1" smtClean="0">
                  <a:solidFill>
                    <a:srgbClr val="FF0000"/>
                  </a:solidFill>
                  <a:latin typeface="+mj-lt"/>
                </a:rPr>
                <a:t>fm</a:t>
              </a:r>
              <a:r>
                <a:rPr lang="fr-FR" dirty="0">
                  <a:solidFill>
                    <a:srgbClr val="FF0000"/>
                  </a:solidFill>
                  <a:latin typeface="+mj-lt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251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Mass and binding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024" y="1077791"/>
            <a:ext cx="7653536" cy="4525963"/>
          </a:xfrm>
        </p:spPr>
        <p:txBody>
          <a:bodyPr/>
          <a:lstStyle/>
          <a:p>
            <a:r>
              <a:rPr lang="en-GB" dirty="0" smtClean="0"/>
              <a:t>Nuclei are bound systems, i.e. mass of nucleus </a:t>
            </a:r>
            <a:r>
              <a:rPr lang="en-GB" dirty="0" smtClean="0"/>
              <a:t>&lt; </a:t>
            </a:r>
            <a:r>
              <a:rPr lang="en-GB" dirty="0" smtClean="0"/>
              <a:t>mass of constituents</a:t>
            </a:r>
          </a:p>
          <a:p>
            <a:r>
              <a:rPr lang="en-GB" dirty="0" smtClean="0"/>
              <a:t>Binding energy: </a:t>
            </a:r>
          </a:p>
          <a:p>
            <a:r>
              <a:rPr lang="en-GB" dirty="0" smtClean="0"/>
              <a:t>Binding energy/nucleon (B/A):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41" y="2204864"/>
            <a:ext cx="744858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3851920" y="1451488"/>
            <a:ext cx="3034805" cy="369332"/>
          </a:xfrm>
          <a:prstGeom prst="rect">
            <a:avLst/>
          </a:prstGeom>
          <a:noFill/>
          <a:ln w="222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b="1" dirty="0" smtClean="0">
                <a:latin typeface="+mj-lt"/>
              </a:rPr>
              <a:t>M(N,Z</a:t>
            </a:r>
            <a:r>
              <a:rPr lang="fr-FR" b="1" dirty="0">
                <a:latin typeface="+mj-lt"/>
              </a:rPr>
              <a:t>) = N M</a:t>
            </a:r>
            <a:r>
              <a:rPr lang="fr-FR" b="1" baseline="-25000" dirty="0">
                <a:latin typeface="+mj-lt"/>
              </a:rPr>
              <a:t>n </a:t>
            </a:r>
            <a:r>
              <a:rPr lang="fr-FR" b="1" dirty="0">
                <a:latin typeface="+mj-lt"/>
              </a:rPr>
              <a:t>+ Z </a:t>
            </a:r>
            <a:r>
              <a:rPr lang="fr-FR" b="1" dirty="0" err="1">
                <a:latin typeface="+mj-lt"/>
              </a:rPr>
              <a:t>M</a:t>
            </a:r>
            <a:r>
              <a:rPr lang="fr-FR" b="1" baseline="-25000" dirty="0" err="1">
                <a:latin typeface="+mj-lt"/>
              </a:rPr>
              <a:t>p</a:t>
            </a:r>
            <a:r>
              <a:rPr lang="fr-FR" b="1" dirty="0">
                <a:latin typeface="+mj-lt"/>
              </a:rPr>
              <a:t> –</a:t>
            </a:r>
            <a:r>
              <a:rPr lang="fr-FR" dirty="0">
                <a:latin typeface="+mj-lt"/>
              </a:rPr>
              <a:t> </a:t>
            </a:r>
            <a:r>
              <a:rPr lang="fr-FR" b="1" dirty="0" smtClean="0">
                <a:solidFill>
                  <a:srgbClr val="FF0000"/>
                </a:solidFill>
                <a:latin typeface="+mj-lt"/>
              </a:rPr>
              <a:t>B(N,Z</a:t>
            </a:r>
            <a:r>
              <a:rPr lang="fr-FR" b="1" dirty="0">
                <a:solidFill>
                  <a:srgbClr val="FF0000"/>
                </a:solidFill>
                <a:latin typeface="+mj-lt"/>
              </a:rPr>
              <a:t>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979712" y="3573016"/>
            <a:ext cx="5688632" cy="2016224"/>
            <a:chOff x="1979712" y="3573016"/>
            <a:chExt cx="5688632" cy="2016224"/>
          </a:xfrm>
        </p:grpSpPr>
        <p:sp>
          <p:nvSpPr>
            <p:cNvPr id="6" name="TextBox 5"/>
            <p:cNvSpPr txBox="1"/>
            <p:nvPr/>
          </p:nvSpPr>
          <p:spPr>
            <a:xfrm>
              <a:off x="3411697" y="4344487"/>
              <a:ext cx="2714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Direction of energy release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4572000" y="3573016"/>
              <a:ext cx="3096344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2014670" y="3789040"/>
              <a:ext cx="576064" cy="1800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34256" y="3853963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fission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79712" y="4661939"/>
              <a:ext cx="7633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fusion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671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Mass parabola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340768"/>
            <a:ext cx="7653536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9028" name="Picture 4" descr="http://farm3.staticflickr.com/2467/3772288073_00e164b90e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3" t="13740" r="6972" b="10796"/>
          <a:stretch/>
        </p:blipFill>
        <p:spPr bwMode="auto">
          <a:xfrm>
            <a:off x="119624" y="1124744"/>
            <a:ext cx="8818314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732240" y="6381328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979712" y="6309320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530284" y="5977416"/>
            <a:ext cx="184212" cy="368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339752" y="6003204"/>
            <a:ext cx="184212" cy="368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11960" y="1124744"/>
            <a:ext cx="298284" cy="368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7504" y="1052736"/>
            <a:ext cx="298284" cy="368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2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07293"/>
            <a:ext cx="7653536" cy="4525963"/>
          </a:xfrm>
        </p:spPr>
        <p:txBody>
          <a:bodyPr/>
          <a:lstStyle/>
          <a:p>
            <a:r>
              <a:rPr lang="en-GB" dirty="0" smtClean="0"/>
              <a:t>Some nuclei are stable (i.e. their lifetimes are comparable to that of a proton and we have not seen their decay)</a:t>
            </a:r>
          </a:p>
          <a:p>
            <a:pPr lvl="1"/>
            <a:r>
              <a:rPr lang="en-GB" dirty="0" smtClean="0"/>
              <a:t>E.g. until recently 209Bi was thought to be stable</a:t>
            </a:r>
          </a:p>
          <a:p>
            <a:r>
              <a:rPr lang="en-GB" dirty="0" smtClean="0"/>
              <a:t>Others are unstable – they transform into more stable nuclei</a:t>
            </a:r>
          </a:p>
          <a:p>
            <a:r>
              <a:rPr lang="en-GB" dirty="0" smtClean="0"/>
              <a:t>Exponential decay: statistical process</a:t>
            </a:r>
          </a:p>
          <a:p>
            <a:pPr lvl="1"/>
            <a:r>
              <a:rPr lang="en-GB" dirty="0" smtClean="0"/>
              <a:t>Half-life = time after which half of the initial nuclei have decayed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t="28395" r="2566" b="10411"/>
          <a:stretch/>
        </p:blipFill>
        <p:spPr bwMode="auto">
          <a:xfrm>
            <a:off x="2577391" y="3429000"/>
            <a:ext cx="6027057" cy="234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7" t="38433" r="44931" b="37687"/>
          <a:stretch/>
        </p:blipFill>
        <p:spPr bwMode="auto">
          <a:xfrm>
            <a:off x="7236296" y="1806777"/>
            <a:ext cx="1318635" cy="137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1722" y="4900785"/>
            <a:ext cx="22669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Examples of half-lives:</a:t>
            </a:r>
          </a:p>
          <a:p>
            <a:r>
              <a:rPr lang="en-GB" dirty="0" smtClean="0"/>
              <a:t>11Li: 9 </a:t>
            </a:r>
            <a:r>
              <a:rPr lang="en-GB" dirty="0" err="1" smtClean="0"/>
              <a:t>ms</a:t>
            </a:r>
            <a:endParaRPr lang="en-GB" dirty="0" smtClean="0"/>
          </a:p>
          <a:p>
            <a:r>
              <a:rPr lang="en-GB" dirty="0" smtClean="0"/>
              <a:t>13Be: 0.5 ns</a:t>
            </a:r>
          </a:p>
          <a:p>
            <a:r>
              <a:rPr lang="en-GB" dirty="0" smtClean="0"/>
              <a:t>77Ge: 11h</a:t>
            </a:r>
          </a:p>
          <a:p>
            <a:r>
              <a:rPr lang="en-GB" dirty="0" smtClean="0"/>
              <a:t>173Lu: 74 us</a:t>
            </a:r>
          </a:p>
          <a:p>
            <a:r>
              <a:rPr lang="en-GB" dirty="0" smtClean="0"/>
              <a:t>208Pb: stable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577391" y="5733256"/>
            <a:ext cx="6459105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9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697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8" t="9273" b="2680"/>
          <a:stretch/>
        </p:blipFill>
        <p:spPr bwMode="auto">
          <a:xfrm>
            <a:off x="658713" y="1125537"/>
            <a:ext cx="8377783" cy="561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041199" y="3176574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39952" y="6525344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72459" y="6153918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neutrons</a:t>
            </a:r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90872" y="1052736"/>
            <a:ext cx="4197152" cy="1584176"/>
          </a:xfrm>
        </p:spPr>
        <p:txBody>
          <a:bodyPr/>
          <a:lstStyle/>
          <a:p>
            <a:r>
              <a:rPr lang="en-GB" dirty="0" smtClean="0"/>
              <a:t>Elements with even Z have more stable isotopes</a:t>
            </a:r>
          </a:p>
          <a:p>
            <a:r>
              <a:rPr lang="en-GB" dirty="0" smtClean="0"/>
              <a:t>“valley of stability” bends towards N&gt;Z</a:t>
            </a:r>
          </a:p>
          <a:p>
            <a:r>
              <a:rPr lang="en-GB" dirty="0" smtClean="0"/>
              <a:t>Nuclei further away from this valley  are more exotic (i.e. shorter-lived)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771836" y="3675984"/>
            <a:ext cx="9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protons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58713" y="980728"/>
            <a:ext cx="5713487" cy="57606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862188" y="3347938"/>
            <a:ext cx="2160240" cy="12489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653536" cy="4608512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This lecture: Introduction to nuclear physics</a:t>
            </a:r>
          </a:p>
          <a:p>
            <a:pPr lvl="1"/>
            <a:r>
              <a:rPr lang="en-GB" sz="2000" dirty="0" smtClean="0"/>
              <a:t>Key dates and terms</a:t>
            </a:r>
          </a:p>
          <a:p>
            <a:pPr lvl="1"/>
            <a:r>
              <a:rPr lang="en-GB" sz="2000" dirty="0" smtClean="0"/>
              <a:t>Forces inside atomic nuclei</a:t>
            </a:r>
          </a:p>
          <a:p>
            <a:pPr lvl="1"/>
            <a:r>
              <a:rPr lang="en-GB" sz="2000" dirty="0" smtClean="0"/>
              <a:t>Nuclear landscape</a:t>
            </a:r>
          </a:p>
          <a:p>
            <a:pPr lvl="1"/>
            <a:r>
              <a:rPr lang="en-GB" sz="2000" dirty="0" smtClean="0"/>
              <a:t>Nuclear decay</a:t>
            </a:r>
          </a:p>
          <a:p>
            <a:pPr lvl="1"/>
            <a:r>
              <a:rPr lang="en-GB" sz="2000" dirty="0" smtClean="0"/>
              <a:t>General properties of nuclei</a:t>
            </a:r>
          </a:p>
          <a:p>
            <a:pPr lvl="1"/>
            <a:r>
              <a:rPr lang="en-GB" sz="2000" dirty="0" smtClean="0"/>
              <a:t>Nuclear models</a:t>
            </a:r>
          </a:p>
          <a:p>
            <a:pPr lvl="1"/>
            <a:r>
              <a:rPr lang="en-GB" sz="2000" dirty="0" smtClean="0"/>
              <a:t>Open questions in nuclear physics</a:t>
            </a:r>
          </a:p>
          <a:p>
            <a:endParaRPr lang="en-GB" sz="2000" dirty="0" smtClean="0"/>
          </a:p>
          <a:p>
            <a:r>
              <a:rPr lang="en-GB" sz="2000" dirty="0" smtClean="0"/>
              <a:t>Lecture 2: CERN-ISOLDE facility </a:t>
            </a:r>
          </a:p>
          <a:p>
            <a:pPr lvl="1"/>
            <a:r>
              <a:rPr lang="en-GB" sz="2000" dirty="0" smtClean="0"/>
              <a:t>Elements of a Radioactive Ion Beam Facility</a:t>
            </a:r>
          </a:p>
          <a:p>
            <a:endParaRPr lang="en-GB" sz="2000" dirty="0" smtClean="0"/>
          </a:p>
          <a:p>
            <a:r>
              <a:rPr lang="en-GB" sz="2000" dirty="0" smtClean="0"/>
              <a:t>Lecture 3: Physics of ISOLDE</a:t>
            </a:r>
          </a:p>
          <a:p>
            <a:pPr lvl="1"/>
            <a:r>
              <a:rPr lang="en-GB" sz="2000" dirty="0" smtClean="0"/>
              <a:t>Examples of experimental setups and results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64838" y="1268760"/>
            <a:ext cx="57874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7BBA21"/>
                </a:solidFill>
              </a:rPr>
              <a:t>Aimed at both physics and non-physics students</a:t>
            </a:r>
            <a:endParaRPr lang="en-GB" sz="2200" b="1" dirty="0">
              <a:solidFill>
                <a:srgbClr val="7BBA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41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7546975" y="488950"/>
            <a:ext cx="1520825" cy="1492250"/>
            <a:chOff x="1355" y="701"/>
            <a:chExt cx="2691" cy="276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355" y="1539"/>
              <a:ext cx="926" cy="92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3120" y="1204"/>
              <a:ext cx="926" cy="92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607" y="1287"/>
              <a:ext cx="926" cy="922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607" y="2041"/>
              <a:ext cx="926" cy="922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616" y="785"/>
              <a:ext cx="926" cy="921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364" y="2460"/>
              <a:ext cx="925" cy="921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2953" y="1874"/>
              <a:ext cx="925" cy="921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860" y="701"/>
              <a:ext cx="924" cy="92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2365" y="1539"/>
              <a:ext cx="924" cy="922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1944" y="2544"/>
              <a:ext cx="925" cy="92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3120" y="2209"/>
              <a:ext cx="926" cy="921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619" y="1119"/>
              <a:ext cx="923" cy="922"/>
            </a:xfrm>
            <a:prstGeom prst="ellipse">
              <a:avLst/>
            </a:prstGeom>
            <a:gradFill rotWithShape="0">
              <a:gsLst>
                <a:gs pos="0">
                  <a:srgbClr val="CA1F02">
                    <a:gamma/>
                    <a:tint val="42353"/>
                    <a:invGamma/>
                  </a:srgbClr>
                </a:gs>
                <a:gs pos="100000">
                  <a:srgbClr val="CA1F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902296" y="943893"/>
            <a:ext cx="533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Nucleus = N nucleons in strong interaction</a:t>
            </a:r>
            <a:endParaRPr lang="en-US" sz="2000" b="1" dirty="0">
              <a:latin typeface="+mj-lt"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5334000" y="1295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891088" y="1828800"/>
            <a:ext cx="374288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latin typeface="+mj-lt"/>
              </a:rPr>
              <a:t>Nucleon-Nucleon force</a:t>
            </a:r>
          </a:p>
          <a:p>
            <a:pPr algn="l"/>
            <a:r>
              <a:rPr lang="en-US" sz="2000" b="1">
                <a:latin typeface="+mj-lt"/>
              </a:rPr>
              <a:t>unknown  </a:t>
            </a:r>
          </a:p>
          <a:p>
            <a:pPr algn="l"/>
            <a:r>
              <a:rPr lang="en-US">
                <a:latin typeface="+mj-lt"/>
              </a:rPr>
              <a:t>No complete derivation from the QCD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>
            <a:off x="2432050" y="12684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984250" y="1698625"/>
            <a:ext cx="280102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latin typeface="+mj-lt"/>
              </a:rPr>
              <a:t>The many-body problem</a:t>
            </a:r>
          </a:p>
          <a:p>
            <a:pPr algn="l"/>
            <a:r>
              <a:rPr lang="en-US" sz="1600">
                <a:latin typeface="+mj-lt"/>
              </a:rPr>
              <a:t>(the behavior of each nucleon</a:t>
            </a:r>
          </a:p>
          <a:p>
            <a:pPr algn="l"/>
            <a:r>
              <a:rPr lang="en-US" sz="1600">
                <a:latin typeface="+mj-lt"/>
              </a:rPr>
              <a:t>influences the others)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2339975" y="2679700"/>
            <a:ext cx="0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755650" y="2928938"/>
            <a:ext cx="3491277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Can be solved exactly for N &lt; </a:t>
            </a:r>
            <a:r>
              <a:rPr lang="en-US" sz="2000" dirty="0" smtClean="0">
                <a:latin typeface="+mj-lt"/>
              </a:rPr>
              <a:t>10</a:t>
            </a:r>
            <a:endParaRPr lang="en-US" sz="2000" dirty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For N </a:t>
            </a:r>
            <a:r>
              <a:rPr lang="en-US" sz="2000" dirty="0" smtClean="0">
                <a:latin typeface="+mj-lt"/>
              </a:rPr>
              <a:t>&gt; </a:t>
            </a:r>
            <a:r>
              <a:rPr lang="en-US" sz="2000" dirty="0">
                <a:latin typeface="+mj-lt"/>
              </a:rPr>
              <a:t>10 : approximations</a:t>
            </a: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flipH="1">
            <a:off x="1486354" y="4267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>
            <a:off x="3422650" y="42672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629104" y="4806950"/>
            <a:ext cx="257474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latin typeface="+mj-lt"/>
              </a:rPr>
              <a:t>Shell model</a:t>
            </a:r>
          </a:p>
          <a:p>
            <a:pPr algn="l">
              <a:buFontTx/>
              <a:buChar char="•"/>
            </a:pPr>
            <a:r>
              <a:rPr lang="en-US" sz="2000">
                <a:latin typeface="+mj-lt"/>
              </a:rPr>
              <a:t> </a:t>
            </a:r>
            <a:r>
              <a:rPr lang="en-US">
                <a:latin typeface="+mj-lt"/>
              </a:rPr>
              <a:t>only a small number of </a:t>
            </a:r>
          </a:p>
          <a:p>
            <a:pPr algn="l"/>
            <a:r>
              <a:rPr lang="en-US">
                <a:latin typeface="+mj-lt"/>
              </a:rPr>
              <a:t>particles are active</a:t>
            </a: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270250" y="4806950"/>
            <a:ext cx="290432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Approaches based </a:t>
            </a:r>
          </a:p>
          <a:p>
            <a:pPr algn="l"/>
            <a:r>
              <a:rPr lang="en-US" sz="2000" b="1" dirty="0">
                <a:latin typeface="+mj-lt"/>
              </a:rPr>
              <a:t>on the mean field</a:t>
            </a:r>
          </a:p>
          <a:p>
            <a:pPr algn="l">
              <a:buFontTx/>
              <a:buChar char="•"/>
            </a:pPr>
            <a:r>
              <a:rPr lang="en-US" sz="2000" dirty="0">
                <a:latin typeface="+mj-lt"/>
              </a:rPr>
              <a:t> </a:t>
            </a:r>
            <a:r>
              <a:rPr lang="en-US" dirty="0">
                <a:latin typeface="+mj-lt"/>
              </a:rPr>
              <a:t>no inert core</a:t>
            </a:r>
          </a:p>
          <a:p>
            <a:pPr algn="l">
              <a:buFontTx/>
              <a:buChar char="•"/>
            </a:pPr>
            <a:r>
              <a:rPr lang="en-US" dirty="0">
                <a:latin typeface="+mj-lt"/>
              </a:rPr>
              <a:t> but not all the correlations </a:t>
            </a:r>
          </a:p>
          <a:p>
            <a:pPr algn="l"/>
            <a:r>
              <a:rPr lang="en-US" dirty="0">
                <a:latin typeface="+mj-lt"/>
              </a:rPr>
              <a:t>between particles are taken</a:t>
            </a:r>
          </a:p>
          <a:p>
            <a:pPr algn="l"/>
            <a:r>
              <a:rPr lang="en-US" dirty="0">
                <a:latin typeface="+mj-lt"/>
              </a:rPr>
              <a:t>into account</a:t>
            </a:r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6553200" y="3048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32" name="Text Box 40"/>
          <p:cNvSpPr txBox="1">
            <a:spLocks noChangeArrowheads="1"/>
          </p:cNvSpPr>
          <p:nvPr/>
        </p:nvSpPr>
        <p:spPr bwMode="auto">
          <a:xfrm>
            <a:off x="5229225" y="3733800"/>
            <a:ext cx="346191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dirty="0">
                <a:latin typeface="+mj-lt"/>
              </a:rPr>
              <a:t>Different forces used </a:t>
            </a:r>
            <a:r>
              <a:rPr lang="en-US" dirty="0" smtClean="0">
                <a:latin typeface="+mj-lt"/>
              </a:rPr>
              <a:t>depending </a:t>
            </a:r>
          </a:p>
          <a:p>
            <a:pPr algn="l"/>
            <a:r>
              <a:rPr lang="en-US" dirty="0" smtClean="0">
                <a:latin typeface="+mj-lt"/>
              </a:rPr>
              <a:t>on </a:t>
            </a:r>
            <a:r>
              <a:rPr lang="en-US" dirty="0">
                <a:latin typeface="+mj-lt"/>
              </a:rPr>
              <a:t>the method chosen to solve the</a:t>
            </a:r>
          </a:p>
          <a:p>
            <a:pPr algn="l"/>
            <a:r>
              <a:rPr lang="en-US" dirty="0" smtClean="0">
                <a:latin typeface="+mj-lt"/>
              </a:rPr>
              <a:t>many-body </a:t>
            </a:r>
            <a:r>
              <a:rPr lang="en-US" dirty="0">
                <a:latin typeface="+mj-lt"/>
              </a:rPr>
              <a:t>problem </a:t>
            </a:r>
          </a:p>
        </p:txBody>
      </p:sp>
    </p:spTree>
    <p:extLst>
      <p:ext uri="{BB962C8B-B14F-4D97-AF65-F5344CB8AC3E}">
        <p14:creationId xmlns:p14="http://schemas.microsoft.com/office/powerpoint/2010/main" val="23159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2"/>
          <a:stretch/>
        </p:blipFill>
        <p:spPr bwMode="auto">
          <a:xfrm>
            <a:off x="899592" y="1107092"/>
            <a:ext cx="7704856" cy="567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97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Liquid drop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the experimental binding energy per nucleon </a:t>
            </a:r>
          </a:p>
          <a:p>
            <a:r>
              <a:rPr lang="en-GB" dirty="0" smtClean="0"/>
              <a:t>Nuclei have nearly constant density =&gt; they behave like a drop of uniform (incompressible) liquid</a:t>
            </a:r>
          </a:p>
          <a:p>
            <a:r>
              <a:rPr lang="en-GB" dirty="0"/>
              <a:t>F</a:t>
            </a:r>
            <a:r>
              <a:rPr lang="en-GB" dirty="0" smtClean="0"/>
              <a:t>orces </a:t>
            </a:r>
            <a:r>
              <a:rPr lang="en-GB" dirty="0"/>
              <a:t>on the nucleons on the </a:t>
            </a:r>
            <a:r>
              <a:rPr lang="en-GB" dirty="0" smtClean="0"/>
              <a:t>surface are </a:t>
            </a:r>
            <a:r>
              <a:rPr lang="en-GB" dirty="0"/>
              <a:t>different from those </a:t>
            </a:r>
            <a:r>
              <a:rPr lang="en-GB" dirty="0" smtClean="0"/>
              <a:t>inside</a:t>
            </a:r>
          </a:p>
          <a:p>
            <a:r>
              <a:rPr lang="en-GB" dirty="0" smtClean="0"/>
              <a:t>Describes general features of nuclei, but not details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Terms: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0834" name="Picture 2" descr="Liquid drop model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37112"/>
            <a:ext cx="728662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00" y="3284984"/>
            <a:ext cx="6507188" cy="830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08104" y="4138234"/>
            <a:ext cx="312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Additional terms -&gt; shell model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292079" y="3140968"/>
            <a:ext cx="3744417" cy="3456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7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www.triumf.ca/sites/default/files/images/shell%20gaps.img_assist_custom-341x249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1" t="11401"/>
          <a:stretch/>
        </p:blipFill>
        <p:spPr bwMode="auto">
          <a:xfrm>
            <a:off x="5028380" y="2924944"/>
            <a:ext cx="4032448" cy="288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shell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35285"/>
            <a:ext cx="7653536" cy="4525963"/>
          </a:xfrm>
        </p:spPr>
        <p:txBody>
          <a:bodyPr/>
          <a:lstStyle/>
          <a:p>
            <a:r>
              <a:rPr lang="en-GB" dirty="0" smtClean="0"/>
              <a:t>Created in analogy to the atomic shell model (electrons orbiting a nucleus)</a:t>
            </a:r>
          </a:p>
          <a:p>
            <a:r>
              <a:rPr lang="en-GB" dirty="0" smtClean="0"/>
              <a:t>Based on the observation of higher stability of certain nuclei</a:t>
            </a:r>
          </a:p>
          <a:p>
            <a:pPr lvl="1"/>
            <a:r>
              <a:rPr lang="en-GB" dirty="0"/>
              <a:t>filled shell </a:t>
            </a:r>
            <a:r>
              <a:rPr lang="en-GB" dirty="0" smtClean="0"/>
              <a:t>of neutrons or protons results </a:t>
            </a:r>
            <a:r>
              <a:rPr lang="en-GB" dirty="0"/>
              <a:t>in greater </a:t>
            </a:r>
            <a:r>
              <a:rPr lang="en-GB" dirty="0" smtClean="0"/>
              <a:t>stability</a:t>
            </a:r>
          </a:p>
          <a:p>
            <a:pPr lvl="1"/>
            <a:r>
              <a:rPr lang="en-GB" dirty="0" smtClean="0"/>
              <a:t>neutron and proton numbers corresponding to a closed shell are called ‘magic‘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44"/>
          <a:stretch/>
        </p:blipFill>
        <p:spPr bwMode="auto">
          <a:xfrm>
            <a:off x="35495" y="2780928"/>
            <a:ext cx="484629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9672" y="3068960"/>
            <a:ext cx="3110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ionization energy in atoms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136392" y="6080653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Challenge: created for stable nuclei,  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is it valid for radionuclides?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0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shell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608512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   Differences to atomic shell model</a:t>
            </a:r>
          </a:p>
          <a:p>
            <a:pPr lvl="1"/>
            <a:r>
              <a:rPr lang="en-GB" dirty="0" smtClean="0"/>
              <a:t> No </a:t>
            </a:r>
            <a:r>
              <a:rPr lang="en-GB" dirty="0"/>
              <a:t>central potential but a self-created </a:t>
            </a:r>
            <a:r>
              <a:rPr lang="en-GB" dirty="0" smtClean="0"/>
              <a:t>one</a:t>
            </a:r>
            <a:endParaRPr lang="en-GB" dirty="0"/>
          </a:p>
          <a:p>
            <a:pPr lvl="1"/>
            <a:r>
              <a:rPr lang="en-GB" dirty="0"/>
              <a:t> Nucleon-nucleon interaction has tensor (non-central) components </a:t>
            </a:r>
          </a:p>
          <a:p>
            <a:pPr lvl="1"/>
            <a:r>
              <a:rPr lang="en-GB" dirty="0" smtClean="0"/>
              <a:t>Two </a:t>
            </a:r>
            <a:r>
              <a:rPr lang="en-GB" dirty="0"/>
              <a:t>kinds of nucleons</a:t>
            </a:r>
          </a:p>
          <a:p>
            <a:pPr lvl="1"/>
            <a:r>
              <a:rPr lang="en-GB" dirty="0" smtClean="0"/>
              <a:t>In </a:t>
            </a:r>
            <a:r>
              <a:rPr lang="en-GB" dirty="0"/>
              <a:t>ground state: all odd number of protons or neutrons couple to spin 0</a:t>
            </a:r>
          </a:p>
          <a:p>
            <a:pPr lvl="1"/>
            <a:r>
              <a:rPr lang="en-GB" dirty="0" smtClean="0"/>
              <a:t>Strong </a:t>
            </a:r>
            <a:r>
              <a:rPr lang="en-GB" dirty="0"/>
              <a:t>spin-orbit coupling changes magic numbers: 8,20,28,50,…</a:t>
            </a:r>
          </a:p>
          <a:p>
            <a:pPr lvl="1"/>
            <a:r>
              <a:rPr lang="en-GB" dirty="0" smtClean="0"/>
              <a:t>No analytic </a:t>
            </a:r>
            <a:r>
              <a:rPr lang="en-GB" dirty="0"/>
              <a:t>form of nucleon-nucleon interaction in nuclear medium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2" descr="http://hyperphysics.phy-astr.gsu.edu/hbase/nuclear/imgnuc/shellmod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67"/>
          <a:stretch/>
        </p:blipFill>
        <p:spPr bwMode="auto">
          <a:xfrm>
            <a:off x="4632158" y="908720"/>
            <a:ext cx="451184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58" name="Picture 2" descr="http://hyperphysics.phy-astr.gsu.edu/hbase/nuclear/imgnuc/castabili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37305"/>
            <a:ext cx="3168352" cy="307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02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Mean-field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186" y="4077073"/>
            <a:ext cx="4559878" cy="2592288"/>
          </a:xfrm>
        </p:spPr>
        <p:txBody>
          <a:bodyPr>
            <a:noAutofit/>
          </a:bodyPr>
          <a:lstStyle/>
          <a:p>
            <a:r>
              <a:rPr lang="en-GB" dirty="0" smtClean="0"/>
              <a:t>Each </a:t>
            </a:r>
            <a:r>
              <a:rPr lang="en-GB" dirty="0"/>
              <a:t>particle </a:t>
            </a:r>
            <a:r>
              <a:rPr lang="en-GB" dirty="0" smtClean="0"/>
              <a:t>interacts with </a:t>
            </a:r>
            <a:r>
              <a:rPr lang="en-GB" dirty="0"/>
              <a:t>an average </a:t>
            </a:r>
            <a:r>
              <a:rPr lang="en-GB" dirty="0" smtClean="0"/>
              <a:t>field generated </a:t>
            </a:r>
            <a:r>
              <a:rPr lang="en-GB" dirty="0"/>
              <a:t>by </a:t>
            </a:r>
            <a:r>
              <a:rPr lang="en-GB" dirty="0" smtClean="0"/>
              <a:t>all </a:t>
            </a:r>
            <a:r>
              <a:rPr lang="en-GB" dirty="0"/>
              <a:t>other </a:t>
            </a:r>
            <a:r>
              <a:rPr lang="en-GB" dirty="0" smtClean="0"/>
              <a:t>particles: </a:t>
            </a:r>
            <a:r>
              <a:rPr lang="en-GB" dirty="0"/>
              <a:t>mean field</a:t>
            </a:r>
          </a:p>
          <a:p>
            <a:r>
              <a:rPr lang="en-GB" dirty="0" smtClean="0"/>
              <a:t>Mean </a:t>
            </a:r>
            <a:r>
              <a:rPr lang="en-GB" dirty="0"/>
              <a:t>field is built from </a:t>
            </a:r>
            <a:r>
              <a:rPr lang="en-GB" dirty="0" smtClean="0"/>
              <a:t>individual excitations </a:t>
            </a:r>
            <a:r>
              <a:rPr lang="en-GB" dirty="0"/>
              <a:t>between </a:t>
            </a:r>
            <a:r>
              <a:rPr lang="en-GB" dirty="0" smtClean="0"/>
              <a:t>nucleons</a:t>
            </a:r>
            <a:endParaRPr lang="en-GB" dirty="0"/>
          </a:p>
          <a:p>
            <a:r>
              <a:rPr lang="en-GB" dirty="0" smtClean="0"/>
              <a:t>No </a:t>
            </a:r>
            <a:r>
              <a:rPr lang="en-GB" dirty="0"/>
              <a:t>inert core </a:t>
            </a:r>
          </a:p>
          <a:p>
            <a:r>
              <a:rPr lang="en-GB" dirty="0" smtClean="0"/>
              <a:t>Very good at describing deformations</a:t>
            </a:r>
          </a:p>
          <a:p>
            <a:r>
              <a:rPr lang="en-GB" dirty="0" smtClean="0"/>
              <a:t>Can predict properties of very exotic nuclei</a:t>
            </a:r>
          </a:p>
          <a:p>
            <a:r>
              <a:rPr lang="en-GB" dirty="0" smtClean="0"/>
              <a:t>Not so good at closed shells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0" t="47933" r="12877" b="3297"/>
          <a:stretch/>
        </p:blipFill>
        <p:spPr bwMode="auto">
          <a:xfrm>
            <a:off x="1336735" y="1052736"/>
            <a:ext cx="7771769" cy="28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592" y="3335491"/>
            <a:ext cx="3707904" cy="3522509"/>
          </a:xfrm>
          <a:prstGeom prst="rect">
            <a:avLst/>
          </a:prstGeom>
          <a:solidFill>
            <a:schemeClr val="bg1"/>
          </a:solidFill>
          <a:effectLst>
            <a:outerShdw dist="12700" dir="5400000" algn="ctr" rotWithShape="0">
              <a:schemeClr val="bg2"/>
            </a:outerShdw>
          </a:effec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5" r="4925" b="17497"/>
          <a:stretch/>
        </p:blipFill>
        <p:spPr bwMode="auto">
          <a:xfrm>
            <a:off x="107504" y="980728"/>
            <a:ext cx="3155324" cy="106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Open questions in nuclear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45976"/>
            <a:ext cx="903763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4413" y="3657600"/>
            <a:ext cx="2897187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latin typeface="+mj-lt"/>
              </a:rPr>
              <a:t>Observables</a:t>
            </a:r>
            <a:r>
              <a:rPr lang="en-US" b="1" dirty="0">
                <a:latin typeface="+mj-lt"/>
              </a:rPr>
              <a:t>:</a:t>
            </a:r>
          </a:p>
          <a:p>
            <a:pPr>
              <a:defRPr/>
            </a:pPr>
            <a:r>
              <a:rPr lang="en-US" dirty="0">
                <a:latin typeface="+mj-lt"/>
              </a:rPr>
              <a:t>Ground-state properties: mass, radius, moments</a:t>
            </a:r>
          </a:p>
          <a:p>
            <a:pPr>
              <a:defRPr/>
            </a:pPr>
            <a:r>
              <a:rPr lang="en-US" dirty="0">
                <a:latin typeface="+mj-lt"/>
              </a:rPr>
              <a:t>Half-lives and decay modes</a:t>
            </a:r>
          </a:p>
          <a:p>
            <a:pPr>
              <a:defRPr/>
            </a:pPr>
            <a:r>
              <a:rPr lang="en-US" dirty="0">
                <a:latin typeface="+mj-lt"/>
              </a:rPr>
              <a:t>Transition probabilities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899428"/>
            <a:ext cx="3352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2 kinds of interacting fermions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0" y="5353050"/>
            <a:ext cx="340518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+mj-lt"/>
              </a:rPr>
              <a:t>Main models:</a:t>
            </a:r>
          </a:p>
          <a:p>
            <a:pPr>
              <a:defRPr/>
            </a:pPr>
            <a:r>
              <a:rPr lang="en-US" dirty="0">
                <a:solidFill>
                  <a:srgbClr val="C00000"/>
                </a:solidFill>
                <a:latin typeface="+mj-lt"/>
              </a:rPr>
              <a:t>Shell model (magic numbers)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Mean-field models (deformations)</a:t>
            </a:r>
          </a:p>
          <a:p>
            <a:pPr>
              <a:defRPr/>
            </a:pPr>
            <a:r>
              <a:rPr lang="en-US" i="1" dirty="0" err="1">
                <a:solidFill>
                  <a:srgbClr val="92D050"/>
                </a:solidFill>
                <a:latin typeface="+mj-lt"/>
              </a:rPr>
              <a:t>Ab</a:t>
            </a:r>
            <a:r>
              <a:rPr lang="en-US" i="1" dirty="0">
                <a:solidFill>
                  <a:srgbClr val="92D050"/>
                </a:solidFill>
                <a:latin typeface="+mj-lt"/>
              </a:rPr>
              <a:t>-initio</a:t>
            </a:r>
            <a:r>
              <a:rPr lang="en-US" dirty="0">
                <a:solidFill>
                  <a:srgbClr val="92D050"/>
                </a:solidFill>
                <a:latin typeface="+mj-lt"/>
              </a:rPr>
              <a:t> approaches (light nuclei)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3" y="980728"/>
            <a:ext cx="48672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381000" y="2060848"/>
            <a:ext cx="6451600" cy="4610100"/>
            <a:chOff x="381000" y="2095500"/>
            <a:chExt cx="6451600" cy="4610100"/>
          </a:xfrm>
        </p:grpSpPr>
        <p:sp>
          <p:nvSpPr>
            <p:cNvPr id="12" name="Oval 11"/>
            <p:cNvSpPr/>
            <p:nvPr/>
          </p:nvSpPr>
          <p:spPr>
            <a:xfrm>
              <a:off x="990600" y="5562600"/>
              <a:ext cx="685800" cy="4572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181600" y="2895600"/>
              <a:ext cx="355600" cy="3048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477000" y="2095500"/>
              <a:ext cx="355600" cy="3048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429000" y="4114800"/>
              <a:ext cx="355600" cy="3048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18741206">
              <a:off x="2305050" y="4025901"/>
              <a:ext cx="1266825" cy="609600"/>
            </a:xfrm>
            <a:prstGeom prst="ellipse">
              <a:avLst/>
            </a:prstGeom>
            <a:noFill/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17" name="Oval 16"/>
            <p:cNvSpPr/>
            <p:nvPr/>
          </p:nvSpPr>
          <p:spPr>
            <a:xfrm rot="19274330">
              <a:off x="3522663" y="2946400"/>
              <a:ext cx="1698625" cy="715963"/>
            </a:xfrm>
            <a:prstGeom prst="ellipse">
              <a:avLst/>
            </a:prstGeom>
            <a:noFill/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381000" y="5791200"/>
              <a:ext cx="533400" cy="533400"/>
            </a:xfrm>
            <a:prstGeom prst="ellipse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667000" y="5181600"/>
              <a:ext cx="1828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14400" y="3048000"/>
              <a:ext cx="1828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31800" y="3962400"/>
              <a:ext cx="11430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90600" y="6172200"/>
              <a:ext cx="18288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 bwMode="auto">
          <a:xfrm>
            <a:off x="1144587" y="6364560"/>
            <a:ext cx="24622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</a:rPr>
              <a:t>(</a:t>
            </a:r>
            <a:r>
              <a:rPr lang="en-US" sz="1400" dirty="0" err="1">
                <a:latin typeface="+mj-lt"/>
              </a:rPr>
              <a:t>NuPECC</a:t>
            </a:r>
            <a:r>
              <a:rPr lang="en-US" sz="1400" dirty="0">
                <a:latin typeface="+mj-lt"/>
              </a:rPr>
              <a:t> long-range plan 2010)</a:t>
            </a:r>
          </a:p>
        </p:txBody>
      </p:sp>
    </p:spTree>
    <p:extLst>
      <p:ext uri="{BB962C8B-B14F-4D97-AF65-F5344CB8AC3E}">
        <p14:creationId xmlns:p14="http://schemas.microsoft.com/office/powerpoint/2010/main" val="426714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869560" cy="5400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Nuclear physics investigates the properties of nuclei and of the underlying nucleon-nucleon interaction</a:t>
            </a:r>
          </a:p>
          <a:p>
            <a:r>
              <a:rPr lang="en-GB" dirty="0" smtClean="0"/>
              <a:t>Rich history and many nuclei discovered</a:t>
            </a:r>
          </a:p>
          <a:p>
            <a:r>
              <a:rPr lang="en-GB" dirty="0" smtClean="0"/>
              <a:t>All 4 fundamental interactions at play</a:t>
            </a:r>
          </a:p>
          <a:p>
            <a:pPr lvl="1"/>
            <a:r>
              <a:rPr lang="en-GB" dirty="0" smtClean="0"/>
              <a:t> details of strong interaction are not known</a:t>
            </a:r>
          </a:p>
          <a:p>
            <a:r>
              <a:rPr lang="en-GB" dirty="0" smtClean="0"/>
              <a:t>Nuclear landscape – over 3000 known nuclei and even more predicted</a:t>
            </a:r>
          </a:p>
          <a:p>
            <a:r>
              <a:rPr lang="en-GB" dirty="0" smtClean="0"/>
              <a:t>Nuclear decays transform one nucleus into another</a:t>
            </a:r>
          </a:p>
          <a:p>
            <a:r>
              <a:rPr lang="en-GB" dirty="0" smtClean="0"/>
              <a:t>Nuclear properties – reveal features of nuclear interaction</a:t>
            </a:r>
          </a:p>
          <a:p>
            <a:r>
              <a:rPr lang="en-GB" dirty="0" smtClean="0"/>
              <a:t>Nuclear models</a:t>
            </a:r>
          </a:p>
          <a:p>
            <a:pPr lvl="1"/>
            <a:r>
              <a:rPr lang="en-GB" dirty="0" smtClean="0"/>
              <a:t>Each is better in one respect and worse in another</a:t>
            </a:r>
          </a:p>
          <a:p>
            <a:pPr lvl="1"/>
            <a:r>
              <a:rPr lang="en-GB" dirty="0" smtClean="0"/>
              <a:t>Aim: describe known properties and predict new ones</a:t>
            </a:r>
          </a:p>
          <a:p>
            <a:r>
              <a:rPr lang="en-GB" dirty="0" smtClean="0"/>
              <a:t>Open questions in nuclear physics</a:t>
            </a:r>
          </a:p>
          <a:p>
            <a:pPr lvl="1"/>
            <a:r>
              <a:rPr lang="en-GB" dirty="0" smtClean="0"/>
              <a:t>How to describe various properties in with a fundamental interaction</a:t>
            </a:r>
          </a:p>
          <a:p>
            <a:pPr lvl="1"/>
            <a:r>
              <a:rPr lang="en-GB" dirty="0" smtClean="0"/>
              <a:t>How to make predictions</a:t>
            </a:r>
          </a:p>
          <a:p>
            <a:pPr lvl="1"/>
            <a:r>
              <a:rPr lang="en-GB" dirty="0" smtClean="0"/>
              <a:t>How do regular patterns emerge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We are getting closer to the answers with radioactive ion beam facilities, such as ISOLDE -&gt; Lecture 2 and 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9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9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903763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Creation of nuclides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3117032" cy="4525963"/>
          </a:xfrm>
        </p:spPr>
        <p:txBody>
          <a:bodyPr/>
          <a:lstStyle/>
          <a:p>
            <a:r>
              <a:rPr lang="en-GB" dirty="0" smtClean="0"/>
              <a:t>H, He, and some Li were created during the Big Bang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32040" y="3717032"/>
            <a:ext cx="4176464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Heavier nuclei were produced in stars = stellar </a:t>
            </a:r>
            <a:r>
              <a:rPr lang="en-GB" dirty="0" err="1" smtClean="0"/>
              <a:t>nucleosynthesis</a:t>
            </a:r>
            <a:endParaRPr lang="en-GB" dirty="0" smtClean="0"/>
          </a:p>
          <a:p>
            <a:r>
              <a:rPr lang="en-GB" dirty="0" smtClean="0"/>
              <a:t>Up to Fe – via fusion (see binding energy/A)</a:t>
            </a:r>
          </a:p>
          <a:p>
            <a:r>
              <a:rPr lang="en-GB" dirty="0" smtClean="0"/>
              <a:t>Above: via proton or neutron capture</a:t>
            </a:r>
          </a:p>
          <a:p>
            <a:pPr lvl="1"/>
            <a:r>
              <a:rPr lang="en-GB" dirty="0" smtClean="0"/>
              <a:t>Stellar environment not yet known</a:t>
            </a:r>
          </a:p>
          <a:p>
            <a:pPr lvl="1"/>
            <a:r>
              <a:rPr lang="en-GB" dirty="0" smtClean="0"/>
              <a:t>Several locations suggested by models (e.g. supernovae explosions, neutron star mergers)</a:t>
            </a:r>
          </a:p>
          <a:p>
            <a:pPr lvl="1"/>
            <a:r>
              <a:rPr lang="en-GB" dirty="0" smtClean="0"/>
              <a:t>Need nuclear physics data to constrain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8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640119" y="1052736"/>
            <a:ext cx="8488362" cy="5686425"/>
            <a:chOff x="640119" y="1052736"/>
            <a:chExt cx="8488362" cy="568642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22" r="1669"/>
            <a:stretch/>
          </p:blipFill>
          <p:spPr bwMode="auto">
            <a:xfrm>
              <a:off x="640119" y="1452846"/>
              <a:ext cx="8243448" cy="478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838556" y="4300761"/>
              <a:ext cx="4267200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6537681" y="1052736"/>
              <a:ext cx="2590800" cy="2133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 rot="16943810">
              <a:off x="4160400" y="4511105"/>
              <a:ext cx="4267200" cy="188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041881" y="4938936"/>
              <a:ext cx="4267200" cy="1752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093415" y="5436114"/>
            <a:ext cx="51817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Nuclear physics</a:t>
            </a:r>
            <a:r>
              <a:rPr lang="en-GB" sz="2000" dirty="0"/>
              <a:t>: </a:t>
            </a:r>
            <a:endParaRPr lang="en-GB" sz="2000" dirty="0" smtClean="0"/>
          </a:p>
          <a:p>
            <a:pPr algn="ctr"/>
            <a:r>
              <a:rPr lang="en-GB" sz="2000" dirty="0" smtClean="0"/>
              <a:t>studies </a:t>
            </a:r>
            <a:r>
              <a:rPr lang="en-GB" sz="2000" dirty="0"/>
              <a:t>the </a:t>
            </a:r>
            <a:r>
              <a:rPr lang="en-GB" sz="2000" dirty="0" smtClean="0"/>
              <a:t>properties of nuclei and</a:t>
            </a:r>
          </a:p>
          <a:p>
            <a:pPr algn="ctr"/>
            <a:r>
              <a:rPr lang="en-GB" sz="2000" dirty="0" smtClean="0"/>
              <a:t>the interactions inside and between them</a:t>
            </a:r>
          </a:p>
          <a:p>
            <a:pPr algn="ctr"/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1052736"/>
            <a:ext cx="11408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Matter    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68218" y="1530790"/>
            <a:ext cx="11201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Crystal    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873630" y="1940035"/>
            <a:ext cx="103964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Atom     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255808" y="2340145"/>
            <a:ext cx="133241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Atomic </a:t>
            </a:r>
          </a:p>
          <a:p>
            <a:r>
              <a:rPr lang="en-GB" sz="2000" dirty="0" smtClean="0"/>
              <a:t>nucleus      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620237" y="3443422"/>
            <a:ext cx="12811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Nucleon    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72365" y="4100706"/>
            <a:ext cx="11112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Quark    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28538" y="2924944"/>
            <a:ext cx="147425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Macroscopic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43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Binding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052736"/>
            <a:ext cx="7653536" cy="5472608"/>
          </a:xfrm>
        </p:spPr>
        <p:txBody>
          <a:bodyPr>
            <a:normAutofit/>
          </a:bodyPr>
          <a:lstStyle/>
          <a:p>
            <a:r>
              <a:rPr lang="en-GB" dirty="0" smtClean="0"/>
              <a:t>Binding energy = mechanical </a:t>
            </a:r>
            <a:r>
              <a:rPr lang="en-GB" dirty="0"/>
              <a:t>energy required to disassemble a whole into separate </a:t>
            </a:r>
            <a:r>
              <a:rPr lang="en-GB" dirty="0" smtClean="0"/>
              <a:t>parts</a:t>
            </a:r>
          </a:p>
          <a:p>
            <a:r>
              <a:rPr lang="en-GB" dirty="0"/>
              <a:t>Bound system = interaction energy is less than the total energy of each separate </a:t>
            </a:r>
            <a:r>
              <a:rPr lang="en-GB" dirty="0" smtClean="0"/>
              <a:t>particle</a:t>
            </a:r>
          </a:p>
          <a:p>
            <a:pPr lvl="1"/>
            <a:r>
              <a:rPr lang="en-GB" dirty="0" smtClean="0"/>
              <a:t>Energy is needed to separate the constituents</a:t>
            </a:r>
          </a:p>
          <a:p>
            <a:pPr lvl="1"/>
            <a:r>
              <a:rPr lang="en-GB" dirty="0" smtClean="0"/>
              <a:t>Mass of constituents = mass of bound system + binding energy (positive)</a:t>
            </a:r>
          </a:p>
          <a:p>
            <a:r>
              <a:rPr lang="en-GB" dirty="0" smtClean="0"/>
              <a:t>Atoms:</a:t>
            </a:r>
          </a:p>
          <a:p>
            <a:pPr lvl="1"/>
            <a:r>
              <a:rPr lang="en-GB" dirty="0" smtClean="0"/>
              <a:t>Mass of electrons + mass of nucleus &gt; mass of the atom</a:t>
            </a:r>
          </a:p>
          <a:p>
            <a:r>
              <a:rPr lang="en-GB" dirty="0" smtClean="0"/>
              <a:t>Nuclei:</a:t>
            </a:r>
          </a:p>
          <a:p>
            <a:pPr lvl="1"/>
            <a:r>
              <a:rPr lang="en-GB" dirty="0" smtClean="0"/>
              <a:t>Mass of protons + mass of neutrons &gt; mass of the nucleus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 for 12C: 11.18 </a:t>
            </a:r>
            <a:r>
              <a:rPr lang="en-GB" dirty="0" err="1" smtClean="0"/>
              <a:t>GeV</a:t>
            </a:r>
            <a:r>
              <a:rPr lang="en-GB" dirty="0" smtClean="0"/>
              <a:t> &gt; 11.27 </a:t>
            </a:r>
            <a:r>
              <a:rPr lang="en-GB" dirty="0" err="1" smtClean="0"/>
              <a:t>GeV</a:t>
            </a:r>
            <a:r>
              <a:rPr lang="en-GB" dirty="0" smtClean="0"/>
              <a:t> (difference of 90 MeV = binding energy)</a:t>
            </a:r>
          </a:p>
          <a:p>
            <a:r>
              <a:rPr lang="en-GB" dirty="0" smtClean="0"/>
              <a:t>Nucleons: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It looks like mass of quarks &lt; mass of nucleon (</a:t>
            </a:r>
            <a:r>
              <a:rPr lang="en-GB" dirty="0" err="1" smtClean="0">
                <a:solidFill>
                  <a:srgbClr val="C00000"/>
                </a:solidFill>
              </a:rPr>
              <a:t>ca</a:t>
            </a:r>
            <a:r>
              <a:rPr lang="en-GB" dirty="0" smtClean="0">
                <a:solidFill>
                  <a:srgbClr val="C00000"/>
                </a:solidFill>
              </a:rPr>
              <a:t> 10MeV &lt; 1GeV)</a:t>
            </a:r>
            <a:endParaRPr lang="en-GB" dirty="0" smtClean="0"/>
          </a:p>
          <a:p>
            <a:pPr lvl="1"/>
            <a:r>
              <a:rPr lang="en-GB" dirty="0" smtClean="0"/>
              <a:t>But quarks don’t exist as separate particles, thus 10MeV is a rest mass of quarks inside a nucleon. It would take an enormous energy to isolate quarks, so as separate particles they would be much heavier, so:</a:t>
            </a:r>
          </a:p>
          <a:p>
            <a:pPr lvl="1"/>
            <a:r>
              <a:rPr lang="en-GB" dirty="0" smtClean="0"/>
              <a:t>mass of constituents &gt; mass of nucleon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2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Atomic </a:t>
            </a:r>
            <a:r>
              <a:rPr lang="en-GB" dirty="0" err="1" smtClean="0"/>
              <a:t>vs</a:t>
            </a:r>
            <a:r>
              <a:rPr lang="en-GB" dirty="0" smtClean="0"/>
              <a:t> nuclear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5496" y="1524744"/>
            <a:ext cx="7653536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692968" y="930101"/>
            <a:ext cx="8839200" cy="473075"/>
            <a:chOff x="96" y="470"/>
            <a:chExt cx="5568" cy="298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96" y="720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008" y="470"/>
              <a:ext cx="683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500"/>
                <a:t>Atoms</a:t>
              </a:r>
              <a:endParaRPr lang="de-DE" sz="2500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810" y="470"/>
              <a:ext cx="726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500"/>
                <a:t>Nuclei </a:t>
              </a:r>
              <a:endParaRPr lang="de-DE" sz="2500"/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616768" y="5502101"/>
            <a:ext cx="8991600" cy="1311275"/>
            <a:chOff x="48" y="3350"/>
            <a:chExt cx="5664" cy="826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312" y="3360"/>
              <a:ext cx="2304" cy="62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48" y="3350"/>
              <a:ext cx="5664" cy="826"/>
              <a:chOff x="48" y="3216"/>
              <a:chExt cx="5664" cy="826"/>
            </a:xfrm>
          </p:grpSpPr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48" y="3216"/>
                <a:ext cx="2256" cy="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/>
                  <a:t>calculated by solving Schr</a:t>
                </a:r>
                <a:r>
                  <a:rPr lang="de-DE"/>
                  <a:t>ö</a:t>
                </a:r>
                <a:r>
                  <a:rPr lang="en-US"/>
                  <a:t>dinger equation with central potential dominated by nuclear Coulomb field</a:t>
                </a:r>
                <a:endParaRPr lang="de-DE"/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3312" y="3216"/>
                <a:ext cx="2400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/>
                  <a:t>not easily calculated; nucleons move and interact within a self-created potential</a:t>
                </a:r>
                <a:endParaRPr lang="de-DE" i="1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1920" y="3216"/>
                <a:ext cx="1147" cy="250"/>
              </a:xfrm>
              <a:prstGeom prst="rect">
                <a:avLst/>
              </a:prstGeom>
              <a:solidFill>
                <a:srgbClr val="FCBC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Energy levels</a:t>
                </a:r>
                <a:endParaRPr lang="de-DE" b="1"/>
              </a:p>
            </p:txBody>
          </p:sp>
        </p:grp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692968" y="1422226"/>
            <a:ext cx="8991600" cy="742950"/>
            <a:chOff x="96" y="720"/>
            <a:chExt cx="5664" cy="468"/>
          </a:xfrm>
        </p:grpSpPr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96" y="720"/>
              <a:ext cx="182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shell model: e</a:t>
              </a:r>
              <a:r>
                <a:rPr lang="en-US" baseline="30000"/>
                <a:t>-</a:t>
              </a:r>
              <a:r>
                <a:rPr lang="en-US"/>
                <a:t> fill quantized energy levels </a:t>
              </a:r>
              <a:endParaRPr lang="de-DE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2928" y="746"/>
              <a:ext cx="2832" cy="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shell model (but not only): p and n separately fill quantized energy levels </a:t>
              </a:r>
              <a:endParaRPr lang="de-DE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932" y="806"/>
              <a:ext cx="996" cy="250"/>
            </a:xfrm>
            <a:prstGeom prst="rect">
              <a:avLst/>
            </a:prstGeom>
            <a:solidFill>
              <a:srgbClr val="FCB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Description</a:t>
              </a:r>
              <a:endParaRPr lang="de-DE" b="1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96" y="1170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692968" y="2301701"/>
            <a:ext cx="8839200" cy="473075"/>
            <a:chOff x="96" y="1190"/>
            <a:chExt cx="5568" cy="298"/>
          </a:xfrm>
        </p:grpSpPr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96" y="1190"/>
              <a:ext cx="187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1"/>
                <a:t>n, l, m</a:t>
              </a:r>
              <a:r>
                <a:rPr lang="en-US" i="1" baseline="-25000">
                  <a:latin typeface="Brush Script MT" pitchFamily="66" charset="0"/>
                </a:rPr>
                <a:t>l</a:t>
              </a:r>
              <a:r>
                <a:rPr lang="en-US" i="1"/>
                <a:t>, s,</a:t>
              </a:r>
              <a:r>
                <a:rPr lang="en-US"/>
                <a:t> parity (-1)</a:t>
              </a:r>
              <a:r>
                <a:rPr lang="en-US" baseline="30000">
                  <a:latin typeface="Brush Script MT" pitchFamily="66" charset="0"/>
                </a:rPr>
                <a:t>l</a:t>
              </a:r>
              <a:r>
                <a:rPr lang="en-US"/>
                <a:t> </a:t>
              </a:r>
              <a:endParaRPr lang="de-DE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3504" y="1200"/>
              <a:ext cx="196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1"/>
                <a:t>n, l, m</a:t>
              </a:r>
              <a:r>
                <a:rPr lang="en-US" i="1" baseline="-25000">
                  <a:latin typeface="Brush Script MT" pitchFamily="66" charset="0"/>
                </a:rPr>
                <a:t>l</a:t>
              </a:r>
              <a:r>
                <a:rPr lang="en-US" i="1"/>
                <a:t>, s,</a:t>
              </a:r>
              <a:r>
                <a:rPr lang="en-US"/>
                <a:t> parity (-1)</a:t>
              </a:r>
              <a:r>
                <a:rPr lang="en-US" baseline="30000">
                  <a:latin typeface="Brush Script MT" pitchFamily="66" charset="0"/>
                </a:rPr>
                <a:t>l</a:t>
              </a:r>
              <a:r>
                <a:rPr lang="en-US"/>
                <a:t> </a:t>
              </a:r>
              <a:endParaRPr lang="de-DE"/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728" y="1214"/>
              <a:ext cx="1538" cy="250"/>
            </a:xfrm>
            <a:prstGeom prst="rect">
              <a:avLst/>
            </a:prstGeom>
            <a:solidFill>
              <a:srgbClr val="FCB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Quantum numbers</a:t>
              </a:r>
              <a:endParaRPr lang="de-DE" b="1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96" y="1488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616768" y="2889076"/>
            <a:ext cx="8915400" cy="952500"/>
            <a:chOff x="48" y="1488"/>
            <a:chExt cx="5616" cy="600"/>
          </a:xfrm>
        </p:grpSpPr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48" y="1488"/>
              <a:ext cx="2640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max. </a:t>
              </a:r>
              <a:r>
                <a:rPr lang="en-US" i="1"/>
                <a:t>S </a:t>
              </a:r>
              <a:r>
                <a:rPr lang="en-US"/>
                <a:t>possible </a:t>
              </a:r>
            </a:p>
            <a:p>
              <a:pPr eaLnBrk="1" hangingPunct="1"/>
              <a:r>
                <a:rPr lang="en-US" sz="1600"/>
                <a:t>(due to Coulomb force):</a:t>
              </a:r>
            </a:p>
            <a:p>
              <a:pPr eaLnBrk="1" hangingPunct="1"/>
              <a:r>
                <a:rPr lang="en-US" i="1"/>
                <a:t>J= L+S=</a:t>
              </a:r>
              <a:r>
                <a:rPr lang="en-US"/>
                <a:t> </a:t>
              </a:r>
              <a:r>
                <a:rPr lang="en-US">
                  <a:latin typeface="Symbol" pitchFamily="18" charset="2"/>
                </a:rPr>
                <a:t>S</a:t>
              </a:r>
              <a:r>
                <a:rPr lang="en-US" i="1"/>
                <a:t>l</a:t>
              </a:r>
              <a:r>
                <a:rPr lang="en-US" sz="2500" i="1" baseline="-25000"/>
                <a:t>i</a:t>
              </a:r>
              <a:r>
                <a:rPr lang="en-US"/>
                <a:t> + </a:t>
              </a:r>
              <a:r>
                <a:rPr lang="en-US">
                  <a:latin typeface="Symbol" pitchFamily="18" charset="2"/>
                </a:rPr>
                <a:t>S</a:t>
              </a:r>
              <a:r>
                <a:rPr lang="en-US" i="1"/>
                <a:t>s</a:t>
              </a:r>
              <a:r>
                <a:rPr lang="en-US" sz="2500" i="1" baseline="-25000"/>
                <a:t>i</a:t>
              </a:r>
              <a:r>
                <a:rPr lang="en-US"/>
                <a:t> or </a:t>
              </a:r>
              <a:r>
                <a:rPr lang="en-US" i="1"/>
                <a:t>J= </a:t>
              </a:r>
              <a:r>
                <a:rPr lang="en-US">
                  <a:latin typeface="Symbol" pitchFamily="18" charset="2"/>
                </a:rPr>
                <a:t>S</a:t>
              </a:r>
              <a:r>
                <a:rPr lang="en-US" i="1"/>
                <a:t>j</a:t>
              </a:r>
              <a:r>
                <a:rPr lang="en-US" sz="2500" i="1" baseline="-25000"/>
                <a:t>i</a:t>
              </a:r>
              <a:r>
                <a:rPr lang="en-US">
                  <a:latin typeface="Symbol" pitchFamily="18" charset="2"/>
                </a:rPr>
                <a:t> = S(</a:t>
              </a:r>
              <a:r>
                <a:rPr lang="en-US" i="1"/>
                <a:t>l</a:t>
              </a:r>
              <a:r>
                <a:rPr lang="en-US" sz="2500" i="1" baseline="-25000"/>
                <a:t>i</a:t>
              </a:r>
              <a:r>
                <a:rPr lang="en-US"/>
                <a:t> +</a:t>
              </a:r>
              <a:r>
                <a:rPr lang="en-US" i="1"/>
                <a:t>s</a:t>
              </a:r>
              <a:r>
                <a:rPr lang="en-US" sz="2500" i="1" baseline="-25000"/>
                <a:t>i</a:t>
              </a:r>
              <a:r>
                <a:rPr lang="en-US" i="1"/>
                <a:t>)</a:t>
              </a:r>
              <a:endParaRPr lang="de-DE" i="1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3360" y="1488"/>
              <a:ext cx="1968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min. </a:t>
              </a:r>
              <a:r>
                <a:rPr lang="en-US" i="1"/>
                <a:t>S</a:t>
              </a:r>
              <a:r>
                <a:rPr lang="en-US"/>
                <a:t> possible </a:t>
              </a:r>
            </a:p>
            <a:p>
              <a:pPr eaLnBrk="1" hangingPunct="1"/>
              <a:r>
                <a:rPr lang="en-US" sz="1600"/>
                <a:t>(due to strong force pairing):</a:t>
              </a:r>
            </a:p>
            <a:p>
              <a:pPr eaLnBrk="1" hangingPunct="1"/>
              <a:r>
                <a:rPr lang="en-US" i="1"/>
                <a:t>J = </a:t>
              </a:r>
              <a:r>
                <a:rPr lang="en-US">
                  <a:latin typeface="Symbol" pitchFamily="18" charset="2"/>
                </a:rPr>
                <a:t>S</a:t>
              </a:r>
              <a:r>
                <a:rPr lang="en-US" i="1"/>
                <a:t>j</a:t>
              </a:r>
              <a:r>
                <a:rPr lang="en-US" sz="2500" i="1" baseline="-25000"/>
                <a:t>i</a:t>
              </a:r>
              <a:r>
                <a:rPr lang="en-US">
                  <a:latin typeface="Symbol" pitchFamily="18" charset="2"/>
                </a:rPr>
                <a:t> = S(</a:t>
              </a:r>
              <a:r>
                <a:rPr lang="en-US" i="1"/>
                <a:t>l</a:t>
              </a:r>
              <a:r>
                <a:rPr lang="en-US" sz="2500" i="1" baseline="-25000"/>
                <a:t>i</a:t>
              </a:r>
              <a:r>
                <a:rPr lang="en-US"/>
                <a:t> +</a:t>
              </a:r>
              <a:r>
                <a:rPr lang="en-US" i="1"/>
                <a:t>s</a:t>
              </a:r>
              <a:r>
                <a:rPr lang="en-US" sz="2500" i="1" baseline="-25000"/>
                <a:t>i</a:t>
              </a:r>
              <a:r>
                <a:rPr lang="en-US" i="1"/>
                <a:t>)</a:t>
              </a:r>
              <a:endParaRPr lang="de-DE" i="1"/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1770" y="1512"/>
              <a:ext cx="1440" cy="250"/>
            </a:xfrm>
            <a:prstGeom prst="rect">
              <a:avLst/>
            </a:prstGeom>
            <a:solidFill>
              <a:srgbClr val="FCB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Lowest en. levels</a:t>
              </a:r>
              <a:endParaRPr lang="de-DE" b="1" i="1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96" y="2088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692968" y="3987626"/>
            <a:ext cx="8839200" cy="463550"/>
            <a:chOff x="96" y="2108"/>
            <a:chExt cx="5568" cy="292"/>
          </a:xfrm>
        </p:grpSpPr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192" y="2112"/>
              <a:ext cx="10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weak</a:t>
              </a:r>
              <a:endParaRPr lang="de-DE" i="1"/>
            </a:p>
          </p:txBody>
        </p:sp>
        <p:sp>
          <p:nvSpPr>
            <p:cNvPr id="33" name="Text Box 31"/>
            <p:cNvSpPr txBox="1">
              <a:spLocks noChangeArrowheads="1"/>
            </p:cNvSpPr>
            <p:nvPr/>
          </p:nvSpPr>
          <p:spPr bwMode="auto">
            <a:xfrm>
              <a:off x="3984" y="2112"/>
              <a:ext cx="9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strong</a:t>
              </a:r>
              <a:endParaRPr lang="de-DE" i="1"/>
            </a:p>
          </p:txBody>
        </p:sp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1722" y="2108"/>
              <a:ext cx="1584" cy="250"/>
            </a:xfrm>
            <a:prstGeom prst="rect">
              <a:avLst/>
            </a:prstGeom>
            <a:solidFill>
              <a:srgbClr val="FCB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Spin-orbit coupling</a:t>
              </a:r>
              <a:endParaRPr lang="de-DE" b="1" i="1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96" y="2400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6" name="Group 34"/>
          <p:cNvGrpSpPr>
            <a:grpSpLocks/>
          </p:cNvGrpSpPr>
          <p:nvPr/>
        </p:nvGrpSpPr>
        <p:grpSpPr bwMode="auto">
          <a:xfrm>
            <a:off x="616768" y="4527376"/>
            <a:ext cx="8915400" cy="762000"/>
            <a:chOff x="48" y="2400"/>
            <a:chExt cx="5616" cy="480"/>
          </a:xfrm>
        </p:grpSpPr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48" y="2400"/>
              <a:ext cx="21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for 3 electrons in a </a:t>
              </a:r>
              <a:r>
                <a:rPr lang="en-US" i="1"/>
                <a:t>d</a:t>
              </a:r>
              <a:r>
                <a:rPr lang="en-US"/>
                <a:t> orbital</a:t>
              </a:r>
              <a:endParaRPr lang="de-DE" i="1"/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2976" y="2400"/>
              <a:ext cx="129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for 3 nucleons </a:t>
              </a:r>
            </a:p>
            <a:p>
              <a:pPr eaLnBrk="1" hangingPunct="1"/>
              <a:r>
                <a:rPr lang="en-US"/>
                <a:t>in a </a:t>
              </a:r>
              <a:r>
                <a:rPr lang="en-US" i="1"/>
                <a:t>d</a:t>
              </a:r>
              <a:r>
                <a:rPr lang="en-US"/>
                <a:t> orbital</a:t>
              </a:r>
              <a:endParaRPr lang="de-DE" i="1"/>
            </a:p>
          </p:txBody>
        </p:sp>
        <p:grpSp>
          <p:nvGrpSpPr>
            <p:cNvPr id="39" name="Group 37"/>
            <p:cNvGrpSpPr>
              <a:grpSpLocks/>
            </p:cNvGrpSpPr>
            <p:nvPr/>
          </p:nvGrpSpPr>
          <p:grpSpPr bwMode="auto">
            <a:xfrm>
              <a:off x="336" y="2640"/>
              <a:ext cx="1152" cy="192"/>
              <a:chOff x="288" y="4032"/>
              <a:chExt cx="1152" cy="192"/>
            </a:xfrm>
          </p:grpSpPr>
          <p:sp>
            <p:nvSpPr>
              <p:cNvPr id="51" name="Line 38"/>
              <p:cNvSpPr>
                <a:spLocks noChangeShapeType="1"/>
              </p:cNvSpPr>
              <p:nvPr/>
            </p:nvSpPr>
            <p:spPr bwMode="auto">
              <a:xfrm>
                <a:off x="288" y="41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" name="Line 39"/>
              <p:cNvSpPr>
                <a:spLocks noChangeShapeType="1"/>
              </p:cNvSpPr>
              <p:nvPr/>
            </p:nvSpPr>
            <p:spPr bwMode="auto">
              <a:xfrm>
                <a:off x="528" y="41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" name="Line 40"/>
              <p:cNvSpPr>
                <a:spLocks noChangeShapeType="1"/>
              </p:cNvSpPr>
              <p:nvPr/>
            </p:nvSpPr>
            <p:spPr bwMode="auto">
              <a:xfrm>
                <a:off x="768" y="41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Line 41"/>
              <p:cNvSpPr>
                <a:spLocks noChangeShapeType="1"/>
              </p:cNvSpPr>
              <p:nvPr/>
            </p:nvSpPr>
            <p:spPr bwMode="auto">
              <a:xfrm>
                <a:off x="1008" y="41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Line 42"/>
              <p:cNvSpPr>
                <a:spLocks noChangeShapeType="1"/>
              </p:cNvSpPr>
              <p:nvPr/>
            </p:nvSpPr>
            <p:spPr bwMode="auto">
              <a:xfrm>
                <a:off x="1248" y="41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Line 43"/>
              <p:cNvSpPr>
                <a:spLocks noChangeShapeType="1"/>
              </p:cNvSpPr>
              <p:nvPr/>
            </p:nvSpPr>
            <p:spPr bwMode="auto">
              <a:xfrm flipV="1">
                <a:off x="384" y="40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Line 44"/>
              <p:cNvSpPr>
                <a:spLocks noChangeShapeType="1"/>
              </p:cNvSpPr>
              <p:nvPr/>
            </p:nvSpPr>
            <p:spPr bwMode="auto">
              <a:xfrm flipV="1">
                <a:off x="624" y="40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Line 45"/>
              <p:cNvSpPr>
                <a:spLocks noChangeShapeType="1"/>
              </p:cNvSpPr>
              <p:nvPr/>
            </p:nvSpPr>
            <p:spPr bwMode="auto">
              <a:xfrm flipV="1">
                <a:off x="864" y="40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0" name="Line 46"/>
            <p:cNvSpPr>
              <a:spLocks noChangeShapeType="1"/>
            </p:cNvSpPr>
            <p:nvPr/>
          </p:nvSpPr>
          <p:spPr bwMode="auto">
            <a:xfrm>
              <a:off x="4656" y="273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Line 47"/>
            <p:cNvSpPr>
              <a:spLocks noChangeShapeType="1"/>
            </p:cNvSpPr>
            <p:nvPr/>
          </p:nvSpPr>
          <p:spPr bwMode="auto">
            <a:xfrm>
              <a:off x="4896" y="273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48"/>
            <p:cNvSpPr>
              <a:spLocks noChangeShapeType="1"/>
            </p:cNvSpPr>
            <p:nvPr/>
          </p:nvSpPr>
          <p:spPr bwMode="auto">
            <a:xfrm>
              <a:off x="5136" y="273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49"/>
            <p:cNvSpPr>
              <a:spLocks noChangeShapeType="1"/>
            </p:cNvSpPr>
            <p:nvPr/>
          </p:nvSpPr>
          <p:spPr bwMode="auto">
            <a:xfrm>
              <a:off x="4800" y="254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0"/>
            <p:cNvSpPr>
              <a:spLocks noChangeShapeType="1"/>
            </p:cNvSpPr>
            <p:nvPr/>
          </p:nvSpPr>
          <p:spPr bwMode="auto">
            <a:xfrm>
              <a:off x="5040" y="254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1"/>
            <p:cNvSpPr>
              <a:spLocks noChangeShapeType="1"/>
            </p:cNvSpPr>
            <p:nvPr/>
          </p:nvSpPr>
          <p:spPr bwMode="auto">
            <a:xfrm flipV="1">
              <a:off x="4734" y="264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2"/>
            <p:cNvSpPr>
              <a:spLocks noChangeShapeType="1"/>
            </p:cNvSpPr>
            <p:nvPr/>
          </p:nvSpPr>
          <p:spPr bwMode="auto">
            <a:xfrm rot="10800000" flipV="1">
              <a:off x="4782" y="264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53"/>
            <p:cNvSpPr>
              <a:spLocks noChangeShapeType="1"/>
            </p:cNvSpPr>
            <p:nvPr/>
          </p:nvSpPr>
          <p:spPr bwMode="auto">
            <a:xfrm flipV="1">
              <a:off x="4992" y="264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4387" y="2424"/>
              <a:ext cx="2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500"/>
                <a:t>d</a:t>
              </a:r>
              <a:r>
                <a:rPr lang="en-US" sz="1500" baseline="-25000"/>
                <a:t>3/2</a:t>
              </a:r>
              <a:endParaRPr lang="de-DE" sz="1500" baseline="-25000"/>
            </a:p>
          </p:txBody>
        </p:sp>
        <p:sp>
          <p:nvSpPr>
            <p:cNvPr id="49" name="Text Box 55"/>
            <p:cNvSpPr txBox="1">
              <a:spLocks noChangeArrowheads="1"/>
            </p:cNvSpPr>
            <p:nvPr/>
          </p:nvSpPr>
          <p:spPr bwMode="auto">
            <a:xfrm>
              <a:off x="4381" y="2600"/>
              <a:ext cx="2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500"/>
                <a:t>d</a:t>
              </a:r>
              <a:r>
                <a:rPr lang="en-US" sz="1500" baseline="-25000"/>
                <a:t>5/2</a:t>
              </a:r>
              <a:endParaRPr lang="de-DE" sz="1500" baseline="-25000"/>
            </a:p>
          </p:txBody>
        </p:sp>
        <p:sp>
          <p:nvSpPr>
            <p:cNvPr id="50" name="Line 56"/>
            <p:cNvSpPr>
              <a:spLocks noChangeShapeType="1"/>
            </p:cNvSpPr>
            <p:nvPr/>
          </p:nvSpPr>
          <p:spPr bwMode="auto">
            <a:xfrm>
              <a:off x="96" y="2880"/>
              <a:ext cx="55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9486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force and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021288"/>
            <a:ext cx="7704856" cy="432048"/>
          </a:xfrm>
        </p:spPr>
        <p:txBody>
          <a:bodyPr/>
          <a:lstStyle/>
          <a:p>
            <a:r>
              <a:rPr lang="en-GB" sz="1400" dirty="0" smtClean="0"/>
              <a:t>After  </a:t>
            </a:r>
            <a:r>
              <a:rPr lang="en-GB" sz="1400" dirty="0">
                <a:hlinkClick r:id="rId2"/>
              </a:rPr>
              <a:t>http://web-docs.gsi.de/~</a:t>
            </a:r>
            <a:r>
              <a:rPr lang="en-GB" sz="1400" dirty="0" smtClean="0">
                <a:hlinkClick r:id="rId2"/>
              </a:rPr>
              <a:t>wolle/TELEKOLLEG/KERN/LECTURE/Fraser/L5.pdf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92647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61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8"/>
            <a:ext cx="8352928" cy="980736"/>
          </a:xfrm>
        </p:spPr>
        <p:txBody>
          <a:bodyPr>
            <a:normAutofit/>
          </a:bodyPr>
          <a:lstStyle/>
          <a:p>
            <a:r>
              <a:rPr lang="en-GB" dirty="0" smtClean="0"/>
              <a:t>Does di-neutron exist?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59" y="1174876"/>
            <a:ext cx="7653536" cy="54224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If nuclear force is charge independent, why does system with 1n and 1p exist (deuteron), but that with 2n and 2p, </a:t>
            </a:r>
            <a:r>
              <a:rPr lang="en-GB" dirty="0" err="1" smtClean="0"/>
              <a:t>etc</a:t>
            </a:r>
            <a:r>
              <a:rPr lang="en-GB" dirty="0" smtClean="0"/>
              <a:t> don’t? And what binds neutrons in neutron stars?</a:t>
            </a:r>
          </a:p>
          <a:p>
            <a:r>
              <a:rPr lang="en-GB" dirty="0" smtClean="0"/>
              <a:t>Nuclear force is charge independent, but it depends on the spin, i.e.</a:t>
            </a:r>
          </a:p>
          <a:p>
            <a:pPr lvl="1"/>
            <a:r>
              <a:rPr lang="en-GB" dirty="0" smtClean="0"/>
              <a:t>Spin-up to spin-up (↑</a:t>
            </a:r>
            <a:r>
              <a:rPr lang="en-GB" dirty="0"/>
              <a:t> </a:t>
            </a:r>
            <a:r>
              <a:rPr lang="en-GB" dirty="0" smtClean="0"/>
              <a:t>↑) interaction of 2 protons is the same as for 2 neutrons</a:t>
            </a:r>
          </a:p>
          <a:p>
            <a:pPr lvl="1"/>
            <a:r>
              <a:rPr lang="en-GB" dirty="0" smtClean="0"/>
              <a:t>But ↑↓  interaction of 2p is different than ↑</a:t>
            </a:r>
            <a:r>
              <a:rPr lang="en-GB" dirty="0"/>
              <a:t> ↑</a:t>
            </a:r>
            <a:r>
              <a:rPr lang="en-GB" dirty="0" smtClean="0"/>
              <a:t>  for 2p or 2n</a:t>
            </a:r>
          </a:p>
          <a:p>
            <a:r>
              <a:rPr lang="en-GB" dirty="0" smtClean="0"/>
              <a:t>And there is Pauli principle</a:t>
            </a:r>
          </a:p>
          <a:p>
            <a:r>
              <a:rPr lang="en-GB" dirty="0" smtClean="0"/>
              <a:t>As a result =&gt; A system of n and p can form either a singlet or triplet state. The triplet state is bound, but not the singlet (we know it from deuteron). A system of 2n or 2p can only form a singlet (due to Pauli principle), so no bound state of 2p or 2n, </a:t>
            </a:r>
            <a:r>
              <a:rPr lang="en-GB" dirty="0" err="1" smtClean="0"/>
              <a:t>etc</a:t>
            </a:r>
            <a:r>
              <a:rPr lang="en-GB" dirty="0" smtClean="0"/>
              <a:t>, exists.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Neutron stars exist thanks to gravity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7" y="6453013"/>
            <a:ext cx="7901938" cy="404987"/>
          </a:xfrm>
        </p:spPr>
        <p:txBody>
          <a:bodyPr/>
          <a:lstStyle/>
          <a:p>
            <a:r>
              <a:rPr lang="en-GB" sz="1400" dirty="0" smtClean="0"/>
              <a:t>See more details in  </a:t>
            </a:r>
            <a:r>
              <a:rPr lang="en-GB" sz="1400" dirty="0">
                <a:hlinkClick r:id="rId2"/>
              </a:rPr>
              <a:t>http://web-docs.gsi.de/~</a:t>
            </a:r>
            <a:r>
              <a:rPr lang="en-GB" sz="1400" dirty="0" smtClean="0">
                <a:hlinkClick r:id="rId2"/>
              </a:rPr>
              <a:t>wolle/TELEKOLLEG/KERN/LECTURE/Fraser/L5.pdf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1560" y="5246487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17475" y="5010618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328698" y="5246487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9490" y="461128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454782" y="46013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1423697" y="501593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051720" y="5226281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157635" y="499041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768858" y="5226281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59650" y="45910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894942" y="45811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2863857" y="4995726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↓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3491880" y="5226281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597795" y="499041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209018" y="5226281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99810" y="45910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4335102" y="45811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4304017" y="4995726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↓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4932040" y="5226281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037955" y="499041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5649178" y="5226281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139970" y="45910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5775262" y="45811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5744177" y="4995726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↓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6300192" y="5234439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406107" y="4998570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017330" y="5234439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508122" y="45992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7143414" y="45892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7112329" y="5003884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7740352" y="5234439"/>
            <a:ext cx="589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846267" y="4998570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8457490" y="5234439"/>
            <a:ext cx="563005" cy="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963583" y="45992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8583574" y="45892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8552489" y="5003884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↑</a:t>
            </a:r>
            <a:endParaRPr lang="en-GB" dirty="0"/>
          </a:p>
        </p:txBody>
      </p:sp>
      <p:sp>
        <p:nvSpPr>
          <p:cNvPr id="64" name="Rectangle 63"/>
          <p:cNvSpPr/>
          <p:nvPr/>
        </p:nvSpPr>
        <p:spPr>
          <a:xfrm>
            <a:off x="626550" y="4626278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2051720" y="4638146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3507881" y="4638146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4948041" y="4638146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6312240" y="4638146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7756353" y="4638146"/>
            <a:ext cx="1280143" cy="896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899592" y="421179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bound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7236701" y="4276542"/>
            <a:ext cx="132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allowed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6288144" y="4271756"/>
            <a:ext cx="2808312" cy="13230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3490161" y="4221088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unbound</a:t>
            </a:r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1906693" y="4293096"/>
            <a:ext cx="4321491" cy="13230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979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Discovery of nuclei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Discovery Project at MSU – documenting discoveries of nuclei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5328592" cy="404987"/>
          </a:xfrm>
        </p:spPr>
        <p:txBody>
          <a:bodyPr/>
          <a:lstStyle/>
          <a:p>
            <a:r>
              <a:rPr lang="en-GB" sz="1400" dirty="0">
                <a:hlinkClick r:id="rId2"/>
              </a:rPr>
              <a:t>http://www.nscl.msu.edu/~</a:t>
            </a:r>
            <a:r>
              <a:rPr lang="en-GB" sz="1400" dirty="0" smtClean="0">
                <a:hlinkClick r:id="rId2"/>
              </a:rPr>
              <a:t>thoennes/isotopes/criteria.html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6" t="23258" r="15333" b="9611"/>
          <a:stretch/>
        </p:blipFill>
        <p:spPr bwMode="auto">
          <a:xfrm>
            <a:off x="1187624" y="1916832"/>
            <a:ext cx="6850505" cy="4092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0827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nuclear interaction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304924"/>
            <a:ext cx="8095138" cy="4788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4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NN potential from QCD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Aoki, Ishii, Matsuda</a:t>
            </a:r>
            <a:endParaRPr lang="en-GB" dirty="0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88657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2275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-8"/>
            <a:ext cx="4464496" cy="980736"/>
          </a:xfrm>
        </p:spPr>
        <p:txBody>
          <a:bodyPr/>
          <a:lstStyle/>
          <a:p>
            <a:r>
              <a:rPr lang="en-GB" dirty="0" smtClean="0"/>
              <a:t>Liquid drop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t="16123"/>
          <a:stretch/>
        </p:blipFill>
        <p:spPr bwMode="auto">
          <a:xfrm>
            <a:off x="35497" y="3068960"/>
            <a:ext cx="4921186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7" y="993626"/>
            <a:ext cx="46958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7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Properties of radio-nuclides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24744"/>
            <a:ext cx="8208912" cy="4525963"/>
          </a:xfrm>
        </p:spPr>
        <p:txBody>
          <a:bodyPr/>
          <a:lstStyle/>
          <a:p>
            <a:r>
              <a:rPr lang="en-GB" dirty="0" smtClean="0"/>
              <a:t>Different neutron-to-proton ratio than stable nuclei leads to:</a:t>
            </a:r>
          </a:p>
          <a:p>
            <a:pPr lvl="1"/>
            <a:r>
              <a:rPr lang="en-GB" dirty="0" smtClean="0"/>
              <a:t>New structure properties</a:t>
            </a:r>
          </a:p>
          <a:p>
            <a:pPr lvl="1"/>
            <a:r>
              <a:rPr lang="en-GB" dirty="0" smtClean="0"/>
              <a:t>New decay modes</a:t>
            </a:r>
          </a:p>
          <a:p>
            <a:pPr marL="0" indent="0">
              <a:buNone/>
            </a:pPr>
            <a:r>
              <a:rPr lang="en-GB" dirty="0" smtClean="0"/>
              <a:t>=&gt; Nuclear models have problems predicting and even explaining the observations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3608" y="2780928"/>
            <a:ext cx="7812360" cy="1184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Example - halo nucleus </a:t>
            </a:r>
            <a:r>
              <a:rPr lang="en-US" baseline="30000" dirty="0" smtClean="0"/>
              <a:t>11</a:t>
            </a:r>
            <a:r>
              <a:rPr lang="en-US" dirty="0" smtClean="0"/>
              <a:t>Li:</a:t>
            </a:r>
          </a:p>
          <a:p>
            <a:pPr lvl="1"/>
            <a:r>
              <a:rPr lang="en-US" dirty="0" smtClean="0"/>
              <a:t>Extended neutron wave functions make </a:t>
            </a:r>
            <a:r>
              <a:rPr lang="en-US" baseline="30000" dirty="0" smtClean="0"/>
              <a:t>11</a:t>
            </a:r>
            <a:r>
              <a:rPr lang="en-US" dirty="0" smtClean="0"/>
              <a:t>Li the size of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</a:p>
          <a:p>
            <a:pPr lvl="1"/>
            <a:r>
              <a:rPr lang="en-US" dirty="0" smtClean="0"/>
              <a:t>When taking away 1 neutron, the other is not bound any more (10Li is not bound)</a:t>
            </a:r>
          </a:p>
        </p:txBody>
      </p:sp>
      <p:pic>
        <p:nvPicPr>
          <p:cNvPr id="7" name="Object 1"/>
          <p:cNvPicPr>
            <a:picLocks noChangeArrowheads="1"/>
          </p:cNvPicPr>
          <p:nvPr/>
        </p:nvPicPr>
        <p:blipFill>
          <a:blip r:embed="rId3" cstate="print"/>
          <a:srcRect l="-243" t="-237" r="-14" b="-212"/>
          <a:stretch>
            <a:fillRect/>
          </a:stretch>
        </p:blipFill>
        <p:spPr bwMode="auto">
          <a:xfrm>
            <a:off x="971600" y="4070176"/>
            <a:ext cx="2895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bringsbig"/>
          <p:cNvPicPr>
            <a:picLocks noChangeAspect="1" noChangeArrowheads="1"/>
          </p:cNvPicPr>
          <p:nvPr/>
        </p:nvPicPr>
        <p:blipFill rotWithShape="1">
          <a:blip r:embed="rId4" cstate="print"/>
          <a:srcRect l="23236" t="8999" r="20542" b="6922"/>
          <a:stretch/>
        </p:blipFill>
        <p:spPr bwMode="auto">
          <a:xfrm>
            <a:off x="5735757" y="4226970"/>
            <a:ext cx="2292627" cy="222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267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Halo nuclei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84362" y="6453013"/>
            <a:ext cx="2519362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154" y="3208387"/>
            <a:ext cx="1217613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37592" y="4887913"/>
            <a:ext cx="3962400" cy="1981200"/>
            <a:chOff x="3072" y="432"/>
            <a:chExt cx="2496" cy="1248"/>
          </a:xfrm>
        </p:grpSpPr>
        <p:grpSp>
          <p:nvGrpSpPr>
            <p:cNvPr id="8" name="Group 2"/>
            <p:cNvGrpSpPr>
              <a:grpSpLocks/>
            </p:cNvGrpSpPr>
            <p:nvPr/>
          </p:nvGrpSpPr>
          <p:grpSpPr bwMode="auto">
            <a:xfrm>
              <a:off x="4272" y="450"/>
              <a:ext cx="1254" cy="1176"/>
              <a:chOff x="4272" y="480"/>
              <a:chExt cx="1254" cy="1176"/>
            </a:xfrm>
          </p:grpSpPr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2" y="480"/>
                <a:ext cx="1238" cy="1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5382" y="564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3360" y="536"/>
              <a:ext cx="632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500" baseline="30000"/>
                <a:t>11</a:t>
              </a:r>
              <a:r>
                <a:rPr lang="en-US" sz="1500"/>
                <a:t>Li:3p,8n</a:t>
              </a:r>
              <a:endParaRPr lang="de-DE" sz="1500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4368" y="920"/>
              <a:ext cx="930" cy="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500" baseline="30000"/>
                <a:t>208</a:t>
              </a:r>
              <a:r>
                <a:rPr lang="en-US" sz="1500"/>
                <a:t>Pb:82p,126n</a:t>
              </a:r>
              <a:endParaRPr lang="de-DE" sz="1500"/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3072" y="432"/>
              <a:ext cx="2496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138" y="756"/>
              <a:ext cx="936" cy="912"/>
              <a:chOff x="3138" y="756"/>
              <a:chExt cx="936" cy="912"/>
            </a:xfrm>
          </p:grpSpPr>
          <p:sp>
            <p:nvSpPr>
              <p:cNvPr id="13" name="Oval 40"/>
              <p:cNvSpPr>
                <a:spLocks noChangeArrowheads="1"/>
              </p:cNvSpPr>
              <p:nvPr/>
            </p:nvSpPr>
            <p:spPr bwMode="auto">
              <a:xfrm>
                <a:off x="3138" y="756"/>
                <a:ext cx="936" cy="912"/>
              </a:xfrm>
              <a:prstGeom prst="ellipse">
                <a:avLst/>
              </a:prstGeom>
              <a:gradFill rotWithShape="1">
                <a:gsLst>
                  <a:gs pos="0">
                    <a:srgbClr val="DACD82"/>
                  </a:gs>
                  <a:gs pos="100000">
                    <a:srgbClr val="F7F4E5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3216" y="768"/>
                <a:ext cx="828" cy="816"/>
                <a:chOff x="1680" y="1440"/>
                <a:chExt cx="828" cy="816"/>
              </a:xfrm>
            </p:grpSpPr>
            <p:sp>
              <p:nvSpPr>
                <p:cNvPr id="15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079" y="1728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ECFF"/>
                    </a:gs>
                    <a:gs pos="100000">
                      <a:srgbClr val="6895F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1857" y="1797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ECFF"/>
                    </a:gs>
                    <a:gs pos="100000">
                      <a:srgbClr val="6895F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1877" y="1727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8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1976" y="1689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9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875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0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049" y="1860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1" name="Oval 34"/>
                <p:cNvSpPr>
                  <a:spLocks noChangeAspect="1" noChangeArrowheads="1"/>
                </p:cNvSpPr>
                <p:nvPr/>
              </p:nvSpPr>
              <p:spPr bwMode="auto">
                <a:xfrm>
                  <a:off x="1983" y="1935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ECFF"/>
                    </a:gs>
                    <a:gs pos="100000">
                      <a:srgbClr val="6895F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121" y="1845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" name="Oval 36"/>
                <p:cNvSpPr>
                  <a:spLocks noChangeArrowheads="1"/>
                </p:cNvSpPr>
                <p:nvPr/>
              </p:nvSpPr>
              <p:spPr bwMode="auto">
                <a:xfrm>
                  <a:off x="1680" y="1518"/>
                  <a:ext cx="768" cy="738"/>
                </a:xfrm>
                <a:prstGeom prst="ellipse">
                  <a:avLst/>
                </a:prstGeom>
                <a:noFill/>
                <a:ln w="9525">
                  <a:solidFill>
                    <a:srgbClr val="777777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4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979" y="1440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5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1905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1953" y="1797"/>
                  <a:ext cx="159" cy="15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EAE3B8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29" name="Text Box 44"/>
          <p:cNvSpPr txBox="1">
            <a:spLocks noChangeArrowheads="1"/>
          </p:cNvSpPr>
          <p:nvPr/>
        </p:nvSpPr>
        <p:spPr bwMode="auto">
          <a:xfrm>
            <a:off x="635000" y="958875"/>
            <a:ext cx="6151563" cy="61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>
                <a:solidFill>
                  <a:srgbClr val="0066FF"/>
                </a:solidFill>
              </a:rPr>
              <a:t>Halo:</a:t>
            </a:r>
            <a:r>
              <a:rPr lang="en-US" dirty="0">
                <a:solidFill>
                  <a:srgbClr val="0066FF"/>
                </a:solidFill>
              </a:rPr>
              <a:t> nucleus built from a core and at least one neutron/proton with </a:t>
            </a:r>
            <a:r>
              <a:rPr lang="de-DE" dirty="0">
                <a:solidFill>
                  <a:srgbClr val="0066FF"/>
                </a:solidFill>
              </a:rPr>
              <a:t>spatial distribution much larger than that of the core</a:t>
            </a:r>
          </a:p>
        </p:txBody>
      </p:sp>
      <p:grpSp>
        <p:nvGrpSpPr>
          <p:cNvPr id="30" name="Group 52"/>
          <p:cNvGrpSpPr>
            <a:grpSpLocks/>
          </p:cNvGrpSpPr>
          <p:nvPr/>
        </p:nvGrpSpPr>
        <p:grpSpPr bwMode="auto">
          <a:xfrm>
            <a:off x="4257675" y="1220788"/>
            <a:ext cx="4897438" cy="4113212"/>
            <a:chOff x="2627" y="720"/>
            <a:chExt cx="3085" cy="2591"/>
          </a:xfrm>
        </p:grpSpPr>
        <p:pic>
          <p:nvPicPr>
            <p:cNvPr id="31" name="Picture 8" descr="schemec3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" y="720"/>
              <a:ext cx="3085" cy="2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Line 45"/>
            <p:cNvSpPr>
              <a:spLocks noChangeShapeType="1"/>
            </p:cNvSpPr>
            <p:nvPr/>
          </p:nvSpPr>
          <p:spPr bwMode="auto">
            <a:xfrm>
              <a:off x="4032" y="81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Text Box 46"/>
            <p:cNvSpPr txBox="1">
              <a:spLocks noChangeArrowheads="1"/>
            </p:cNvSpPr>
            <p:nvPr/>
          </p:nvSpPr>
          <p:spPr bwMode="auto">
            <a:xfrm>
              <a:off x="3469" y="729"/>
              <a:ext cx="579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300"/>
                <a:t>discussed</a:t>
              </a:r>
              <a:endParaRPr lang="de-DE" sz="1300"/>
            </a:p>
          </p:txBody>
        </p:sp>
        <p:sp>
          <p:nvSpPr>
            <p:cNvPr id="34" name="Text Box 47"/>
            <p:cNvSpPr txBox="1">
              <a:spLocks noChangeArrowheads="1"/>
            </p:cNvSpPr>
            <p:nvPr/>
          </p:nvSpPr>
          <p:spPr bwMode="auto">
            <a:xfrm>
              <a:off x="3508" y="1617"/>
              <a:ext cx="6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/>
                <a:t>8</a:t>
              </a:r>
              <a:endParaRPr lang="de-DE" sz="1500"/>
            </a:p>
          </p:txBody>
        </p:sp>
        <p:sp>
          <p:nvSpPr>
            <p:cNvPr id="35" name="Text Box 48"/>
            <p:cNvSpPr txBox="1">
              <a:spLocks noChangeArrowheads="1"/>
            </p:cNvSpPr>
            <p:nvPr/>
          </p:nvSpPr>
          <p:spPr bwMode="auto">
            <a:xfrm>
              <a:off x="3656" y="1763"/>
              <a:ext cx="6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/>
                <a:t>8</a:t>
              </a:r>
              <a:endParaRPr lang="de-DE" sz="1500"/>
            </a:p>
          </p:txBody>
        </p:sp>
        <p:sp>
          <p:nvSpPr>
            <p:cNvPr id="36" name="Text Box 49"/>
            <p:cNvSpPr txBox="1">
              <a:spLocks noChangeArrowheads="1"/>
            </p:cNvSpPr>
            <p:nvPr/>
          </p:nvSpPr>
          <p:spPr bwMode="auto">
            <a:xfrm>
              <a:off x="3966" y="2064"/>
              <a:ext cx="6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/>
                <a:t>8</a:t>
              </a:r>
              <a:endParaRPr lang="de-DE" sz="1500"/>
            </a:p>
          </p:txBody>
        </p:sp>
        <p:sp>
          <p:nvSpPr>
            <p:cNvPr id="37" name="Text Box 50"/>
            <p:cNvSpPr txBox="1">
              <a:spLocks noChangeArrowheads="1"/>
            </p:cNvSpPr>
            <p:nvPr/>
          </p:nvSpPr>
          <p:spPr bwMode="auto">
            <a:xfrm>
              <a:off x="4086" y="1762"/>
              <a:ext cx="134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/>
                <a:t>11</a:t>
              </a:r>
              <a:endParaRPr lang="de-DE" sz="1500"/>
            </a:p>
          </p:txBody>
        </p:sp>
        <p:sp>
          <p:nvSpPr>
            <p:cNvPr id="38" name="Text Box 51"/>
            <p:cNvSpPr txBox="1">
              <a:spLocks noChangeArrowheads="1"/>
            </p:cNvSpPr>
            <p:nvPr/>
          </p:nvSpPr>
          <p:spPr bwMode="auto">
            <a:xfrm>
              <a:off x="3627" y="1309"/>
              <a:ext cx="134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/>
                <a:t>11</a:t>
              </a:r>
              <a:endParaRPr lang="de-DE" sz="1500"/>
            </a:p>
          </p:txBody>
        </p:sp>
      </p:grp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06549" y="1608187"/>
            <a:ext cx="41814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/>
              <a:t>1985: </a:t>
            </a:r>
            <a:r>
              <a:rPr lang="pl-PL" sz="1800" dirty="0" err="1"/>
              <a:t>first</a:t>
            </a:r>
            <a:r>
              <a:rPr lang="pl-PL" sz="1800" dirty="0"/>
              <a:t> halo system </a:t>
            </a:r>
            <a:r>
              <a:rPr lang="en-US" sz="1800" dirty="0"/>
              <a:t>identified: </a:t>
            </a:r>
            <a:r>
              <a:rPr lang="pl-PL" sz="1800" baseline="30000" dirty="0"/>
              <a:t>11</a:t>
            </a:r>
            <a:r>
              <a:rPr lang="pl-PL" sz="1800" dirty="0"/>
              <a:t>Li</a:t>
            </a:r>
            <a:endParaRPr lang="en-US" sz="1800" dirty="0"/>
          </a:p>
          <a:p>
            <a:r>
              <a:rPr lang="en-US" sz="1800" dirty="0" smtClean="0"/>
              <a:t>2013: </a:t>
            </a:r>
            <a:r>
              <a:rPr lang="en-US" sz="1800" dirty="0"/>
              <a:t>half-dozen other halos known</a:t>
            </a:r>
          </a:p>
          <a:p>
            <a:pPr>
              <a:spcAft>
                <a:spcPct val="20000"/>
              </a:spcAft>
            </a:pPr>
            <a:endParaRPr lang="en-US" sz="1000" b="1" dirty="0"/>
          </a:p>
          <a:p>
            <a:pPr>
              <a:spcAft>
                <a:spcPct val="20000"/>
              </a:spcAft>
            </a:pPr>
            <a:r>
              <a:rPr lang="en-US" sz="1800" b="1" dirty="0"/>
              <a:t>Nuclear structure and core-halo interaction still </a:t>
            </a:r>
            <a:r>
              <a:rPr lang="en-US" sz="1800" b="1" dirty="0">
                <a:solidFill>
                  <a:srgbClr val="0066FF"/>
                </a:solidFill>
              </a:rPr>
              <a:t>not well understood</a:t>
            </a:r>
            <a:endParaRPr lang="en-US" sz="1000" dirty="0"/>
          </a:p>
        </p:txBody>
      </p:sp>
      <p:sp>
        <p:nvSpPr>
          <p:cNvPr id="40" name="Rectangle 54"/>
          <p:cNvSpPr>
            <a:spLocks noChangeArrowheads="1"/>
          </p:cNvSpPr>
          <p:nvPr/>
        </p:nvSpPr>
        <p:spPr bwMode="auto">
          <a:xfrm>
            <a:off x="4495800" y="5699125"/>
            <a:ext cx="4484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Aft>
                <a:spcPct val="20000"/>
              </a:spcAft>
            </a:pPr>
            <a:r>
              <a:rPr lang="en-US"/>
              <a:t>Recent achievements: charge radii of </a:t>
            </a:r>
            <a:r>
              <a:rPr lang="pl-PL" baseline="30000"/>
              <a:t>11</a:t>
            </a:r>
            <a:r>
              <a:rPr lang="en-US"/>
              <a:t>Li (Uni Mainz/GSI), </a:t>
            </a:r>
            <a:r>
              <a:rPr lang="en-US" baseline="30000"/>
              <a:t>6</a:t>
            </a:r>
            <a:r>
              <a:rPr lang="en-US"/>
              <a:t>He (Argonne)</a:t>
            </a:r>
          </a:p>
        </p:txBody>
      </p:sp>
      <p:sp>
        <p:nvSpPr>
          <p:cNvPr id="41" name="Rectangle 55"/>
          <p:cNvSpPr>
            <a:spLocks noChangeArrowheads="1"/>
          </p:cNvSpPr>
          <p:nvPr/>
        </p:nvSpPr>
        <p:spPr bwMode="auto">
          <a:xfrm>
            <a:off x="775345" y="2931517"/>
            <a:ext cx="3076575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/>
              <a:t>=&gt; Crucial information:</a:t>
            </a:r>
          </a:p>
          <a:p>
            <a:r>
              <a:rPr lang="en-US" b="1" dirty="0"/>
              <a:t>Mass/binding energy</a:t>
            </a:r>
          </a:p>
          <a:p>
            <a:r>
              <a:rPr lang="en-US" b="1" dirty="0"/>
              <a:t>Spin-parity</a:t>
            </a:r>
          </a:p>
          <a:p>
            <a:r>
              <a:rPr lang="en-US" b="1" dirty="0"/>
              <a:t>Magnetic moment</a:t>
            </a:r>
          </a:p>
          <a:p>
            <a:r>
              <a:rPr lang="en-US" b="1" dirty="0"/>
              <a:t>Mass and charge radius</a:t>
            </a:r>
          </a:p>
          <a:p>
            <a:r>
              <a:rPr lang="en-US" b="1" dirty="0" err="1"/>
              <a:t>Quadrupole</a:t>
            </a:r>
            <a:r>
              <a:rPr lang="en-US" b="1" dirty="0"/>
              <a:t> moment</a:t>
            </a:r>
          </a:p>
          <a:p>
            <a:r>
              <a:rPr lang="en-US" b="1" dirty="0"/>
              <a:t>Energy level scheme</a:t>
            </a:r>
          </a:p>
        </p:txBody>
      </p:sp>
    </p:spTree>
    <p:extLst>
      <p:ext uri="{BB962C8B-B14F-4D97-AF65-F5344CB8AC3E}">
        <p14:creationId xmlns:p14="http://schemas.microsoft.com/office/powerpoint/2010/main" val="325898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9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107504" y="4071919"/>
            <a:ext cx="9046049" cy="2786081"/>
            <a:chOff x="107504" y="4071919"/>
            <a:chExt cx="9046049" cy="2786081"/>
          </a:xfrm>
        </p:grpSpPr>
        <p:pic>
          <p:nvPicPr>
            <p:cNvPr id="11878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071919"/>
              <a:ext cx="6016749" cy="2786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6201225" y="4437112"/>
              <a:ext cx="2952328" cy="183348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Tx/>
                <a:buBlip>
                  <a:blip r:embed="rId3"/>
                </a:buBlip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Wingdings" pitchFamily="2" charset="2"/>
                <a:buChar char="Ø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Wingdings" pitchFamily="2" charset="2"/>
                <a:buChar char="ü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Today</a:t>
              </a:r>
              <a:r>
                <a:rPr lang="en-GB" dirty="0" smtClean="0"/>
                <a:t>: the exact form of the nuclear interaction is still not known, but we are getting to know it better and better with many dedicated facilities</a:t>
              </a:r>
            </a:p>
            <a:p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4590256"/>
              <a:ext cx="165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Known nuclides</a:t>
              </a:r>
              <a:endParaRPr lang="en-GB" dirty="0"/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827584" y="980728"/>
            <a:ext cx="7653536" cy="5109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1896: Becquerel, discovery of radioactivity</a:t>
            </a:r>
          </a:p>
          <a:p>
            <a:r>
              <a:rPr lang="en-GB" dirty="0" smtClean="0"/>
              <a:t>1898: M. </a:t>
            </a:r>
            <a:r>
              <a:rPr lang="en-GB" dirty="0" err="1" smtClean="0"/>
              <a:t>Sklodowska</a:t>
            </a:r>
            <a:r>
              <a:rPr lang="en-GB" dirty="0" smtClean="0"/>
              <a:t>-Curie and P. Curie, isolation of radium</a:t>
            </a:r>
          </a:p>
          <a:p>
            <a:r>
              <a:rPr lang="en-GB" dirty="0" smtClean="0"/>
              <a:t>1911: Rutherford, experiments with a particles, discovery of atomic nucleus</a:t>
            </a:r>
          </a:p>
          <a:p>
            <a:r>
              <a:rPr lang="en-GB" dirty="0" smtClean="0"/>
              <a:t>1932: Chadwick, neutron discovered</a:t>
            </a:r>
          </a:p>
          <a:p>
            <a:r>
              <a:rPr lang="en-GB" dirty="0" smtClean="0"/>
              <a:t>1934: Fermi, theory of </a:t>
            </a:r>
            <a:r>
              <a:rPr lang="en-GB" dirty="0" smtClean="0">
                <a:latin typeface="Symbol" pitchFamily="18" charset="2"/>
              </a:rPr>
              <a:t>b</a:t>
            </a:r>
            <a:r>
              <a:rPr lang="en-GB" dirty="0" smtClean="0"/>
              <a:t> radioactivity</a:t>
            </a:r>
          </a:p>
          <a:p>
            <a:r>
              <a:rPr lang="en-GB" dirty="0" smtClean="0"/>
              <a:t>1935: Yukawa, nuclear force mediated via mesons</a:t>
            </a:r>
          </a:p>
          <a:p>
            <a:r>
              <a:rPr lang="en-GB" dirty="0" smtClean="0"/>
              <a:t>1949: </a:t>
            </a:r>
            <a:r>
              <a:rPr lang="en-GB" dirty="0" err="1" smtClean="0"/>
              <a:t>Goeppert</a:t>
            </a:r>
            <a:r>
              <a:rPr lang="en-GB" dirty="0" smtClean="0"/>
              <a:t>-Meyer, Jensen, </a:t>
            </a:r>
            <a:r>
              <a:rPr lang="en-GB" dirty="0" err="1" smtClean="0"/>
              <a:t>Haxel</a:t>
            </a:r>
            <a:r>
              <a:rPr lang="en-GB" dirty="0" smtClean="0"/>
              <a:t>, </a:t>
            </a:r>
            <a:r>
              <a:rPr lang="en-GB" dirty="0" err="1" smtClean="0"/>
              <a:t>Suess</a:t>
            </a:r>
            <a:r>
              <a:rPr lang="en-GB" dirty="0" smtClean="0"/>
              <a:t>, nuclear shell model</a:t>
            </a:r>
          </a:p>
          <a:p>
            <a:r>
              <a:rPr lang="en-GB" dirty="0" smtClean="0"/>
              <a:t>1964: Gell-Mann, Zweig, quark model of hadrons</a:t>
            </a:r>
          </a:p>
          <a:p>
            <a:r>
              <a:rPr lang="en-GB" dirty="0" smtClean="0"/>
              <a:t>1960’ties: first studies on short-lived nuclei</a:t>
            </a:r>
          </a:p>
          <a:p>
            <a:r>
              <a:rPr lang="en-GB" dirty="0" smtClean="0"/>
              <a:t>Since then:</a:t>
            </a:r>
          </a:p>
        </p:txBody>
      </p:sp>
    </p:spTree>
    <p:extLst>
      <p:ext uri="{BB962C8B-B14F-4D97-AF65-F5344CB8AC3E}">
        <p14:creationId xmlns:p14="http://schemas.microsoft.com/office/powerpoint/2010/main" val="124126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nuclear decays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1"/>
          <a:stretch/>
        </p:blipFill>
        <p:spPr bwMode="auto">
          <a:xfrm>
            <a:off x="695612" y="1081088"/>
            <a:ext cx="8323941" cy="55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757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Terminology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200800" cy="2448272"/>
          </a:xfrm>
        </p:spPr>
        <p:txBody>
          <a:bodyPr>
            <a:normAutofit/>
          </a:bodyPr>
          <a:lstStyle/>
          <a:p>
            <a:r>
              <a:rPr lang="en-GB" dirty="0" smtClean="0"/>
              <a:t>Nucleus/nuclide: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Nucleons: protons and neutrons inside the nucleus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Isotopes</a:t>
            </a:r>
            <a:r>
              <a:rPr lang="en-GB" dirty="0" smtClean="0"/>
              <a:t>: nuclides with the same number of protons, but not neutrons</a:t>
            </a:r>
          </a:p>
          <a:p>
            <a:r>
              <a:rPr lang="en-GB" b="1" dirty="0" smtClean="0">
                <a:solidFill>
                  <a:srgbClr val="7BBA21"/>
                </a:solidFill>
              </a:rPr>
              <a:t>Isotones</a:t>
            </a:r>
            <a:r>
              <a:rPr lang="en-GB" dirty="0" smtClean="0"/>
              <a:t>: nuclides with the same number of neutrons, but not protons</a:t>
            </a:r>
          </a:p>
          <a:p>
            <a:r>
              <a:rPr lang="en-GB" b="1" dirty="0" smtClean="0"/>
              <a:t>Isobars</a:t>
            </a:r>
            <a:r>
              <a:rPr lang="en-GB" dirty="0" smtClean="0"/>
              <a:t>: nuclides with the same atomic number (but different Z and N)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125764" y="1124744"/>
            <a:ext cx="1048122" cy="77890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464894" y="1270607"/>
            <a:ext cx="340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X</a:t>
            </a:r>
            <a:endParaRPr lang="en-GB" sz="2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211960" y="112474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11960" y="142732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1078577"/>
            <a:ext cx="2136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atomic number 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Z protons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N= A-Z neutrons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797936" y="142940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1" t="17684" r="1730" b="22586"/>
          <a:stretch/>
        </p:blipFill>
        <p:spPr bwMode="auto">
          <a:xfrm>
            <a:off x="1750341" y="3867905"/>
            <a:ext cx="6428935" cy="282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1619672" y="5661248"/>
            <a:ext cx="6926115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11760" y="4571288"/>
            <a:ext cx="2238065" cy="231409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707904" y="3933056"/>
            <a:ext cx="0" cy="2808312"/>
          </a:xfrm>
          <a:prstGeom prst="straightConnector1">
            <a:avLst/>
          </a:prstGeom>
          <a:ln w="28575">
            <a:solidFill>
              <a:srgbClr val="7BBA2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027886" y="3839562"/>
            <a:ext cx="1360538" cy="1173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04048" y="3501008"/>
            <a:ext cx="4025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Isomers = long-lived nuclear excited states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916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Forces acting in nuclei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9"/>
            <a:ext cx="7653536" cy="524880"/>
          </a:xfrm>
        </p:spPr>
        <p:txBody>
          <a:bodyPr/>
          <a:lstStyle/>
          <a:p>
            <a:r>
              <a:rPr lang="de-DE" sz="2200" b="1" dirty="0">
                <a:solidFill>
                  <a:srgbClr val="FF0000"/>
                </a:solidFill>
              </a:rPr>
              <a:t>Coulomb </a:t>
            </a:r>
            <a:r>
              <a:rPr lang="de-DE" sz="2200" b="1" dirty="0" err="1">
                <a:solidFill>
                  <a:srgbClr val="FF0000"/>
                </a:solidFill>
              </a:rPr>
              <a:t>force</a:t>
            </a:r>
            <a:r>
              <a:rPr lang="de-DE" sz="2200" dirty="0"/>
              <a:t> </a:t>
            </a:r>
            <a:r>
              <a:rPr lang="de-DE" sz="2200" dirty="0" smtClean="0"/>
              <a:t> </a:t>
            </a:r>
            <a:r>
              <a:rPr lang="de-DE" sz="2200" dirty="0" err="1" smtClean="0"/>
              <a:t>repels</a:t>
            </a:r>
            <a:r>
              <a:rPr lang="de-DE" sz="2200" dirty="0" smtClean="0"/>
              <a:t> </a:t>
            </a:r>
            <a:r>
              <a:rPr lang="de-DE" sz="2200" dirty="0" err="1"/>
              <a:t>protons</a:t>
            </a:r>
            <a:r>
              <a:rPr lang="de-DE" sz="2200" dirty="0"/>
              <a:t> 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5220072" y="1124744"/>
            <a:ext cx="1221679" cy="1224136"/>
            <a:chOff x="1682" y="887"/>
            <a:chExt cx="2685" cy="2691"/>
          </a:xfrm>
        </p:grpSpPr>
        <p:pic>
          <p:nvPicPr>
            <p:cNvPr id="25" name="Picture 24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" y="1672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5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3" y="132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6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5" y="106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7" y="88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8" y="895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4" y="1158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" y="158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1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7" y="206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0" y="241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" y="267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1" y="280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5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" y="274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36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8" y="244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7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4" y="202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" y="124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39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" y="1620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0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" y="211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9" y="2292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149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3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" y="179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4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" y="2248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5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6" y="191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50"/>
          <p:cNvGrpSpPr/>
          <p:nvPr/>
        </p:nvGrpSpPr>
        <p:grpSpPr>
          <a:xfrm>
            <a:off x="5652120" y="5301506"/>
            <a:ext cx="2447928" cy="1439862"/>
            <a:chOff x="5940153" y="4725442"/>
            <a:chExt cx="2447928" cy="1439862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 rot="10800000">
              <a:off x="5940153" y="4798453"/>
              <a:ext cx="2008188" cy="917577"/>
              <a:chOff x="2522" y="3307"/>
              <a:chExt cx="1265" cy="578"/>
            </a:xfrm>
          </p:grpSpPr>
          <p:pic>
            <p:nvPicPr>
              <p:cNvPr id="18" name="Picture 17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" y="3431"/>
                <a:ext cx="298" cy="2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18" descr="sfera04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9" y="3431"/>
                <a:ext cx="298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Line 32"/>
              <p:cNvSpPr>
                <a:spLocks noChangeShapeType="1"/>
              </p:cNvSpPr>
              <p:nvPr/>
            </p:nvSpPr>
            <p:spPr bwMode="auto">
              <a:xfrm flipH="1">
                <a:off x="3198" y="3567"/>
                <a:ext cx="22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 rot="16200000">
                <a:off x="2528" y="3817"/>
                <a:ext cx="68" cy="68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US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22" name="Line 34"/>
              <p:cNvSpPr>
                <a:spLocks noChangeShapeType="1"/>
              </p:cNvSpPr>
              <p:nvPr/>
            </p:nvSpPr>
            <p:spPr bwMode="auto">
              <a:xfrm flipH="1" flipV="1">
                <a:off x="2608" y="3386"/>
                <a:ext cx="182" cy="1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" name="Line 35"/>
              <p:cNvSpPr>
                <a:spLocks noChangeShapeType="1"/>
              </p:cNvSpPr>
              <p:nvPr/>
            </p:nvSpPr>
            <p:spPr bwMode="auto">
              <a:xfrm flipH="1">
                <a:off x="2620" y="3679"/>
                <a:ext cx="182" cy="1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2522" y="3307"/>
                <a:ext cx="46" cy="46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</p:grp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7019656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/>
                <a:t>p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956281" y="4725442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rgbClr val="00CC66"/>
                  </a:solidFill>
                </a:rPr>
                <a:t>e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40156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rgbClr val="3333FF"/>
                  </a:solidFill>
                </a:rPr>
                <a:t>n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956281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l-GR">
                  <a:solidFill>
                    <a:schemeClr val="tx2"/>
                  </a:solidFill>
                </a:rPr>
                <a:t>ν</a:t>
              </a: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061056" y="5733504"/>
              <a:ext cx="215900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chemeClr val="tx2"/>
                  </a:solidFill>
                </a:rPr>
                <a:t>-</a:t>
              </a:r>
            </a:p>
          </p:txBody>
        </p:sp>
      </p:grpSp>
      <p:sp>
        <p:nvSpPr>
          <p:cNvPr id="47" name="Content Placeholder 2"/>
          <p:cNvSpPr txBox="1">
            <a:spLocks/>
          </p:cNvSpPr>
          <p:nvPr/>
        </p:nvSpPr>
        <p:spPr>
          <a:xfrm>
            <a:off x="755577" y="2501805"/>
            <a:ext cx="4680519" cy="1215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>
                <a:solidFill>
                  <a:srgbClr val="FF0000"/>
                </a:solidFill>
              </a:rPr>
              <a:t>S</a:t>
            </a:r>
            <a:r>
              <a:rPr lang="de-DE" sz="2200" b="1" dirty="0" smtClean="0">
                <a:solidFill>
                  <a:srgbClr val="FF0000"/>
                </a:solidFill>
              </a:rPr>
              <a:t>trong </a:t>
            </a:r>
            <a:r>
              <a:rPr lang="de-DE" sz="2200" b="1" dirty="0">
                <a:solidFill>
                  <a:srgbClr val="FF0000"/>
                </a:solidFill>
              </a:rPr>
              <a:t>interaction</a:t>
            </a:r>
            <a:r>
              <a:rPr lang="de-DE" sz="2200" dirty="0"/>
              <a:t> ("nuclear force") causes </a:t>
            </a:r>
            <a:r>
              <a:rPr lang="de-DE" sz="2200" dirty="0" smtClean="0"/>
              <a:t>binding which is </a:t>
            </a:r>
            <a:r>
              <a:rPr lang="de-DE" sz="2200" dirty="0"/>
              <a:t>stronger for pn-systems than </a:t>
            </a:r>
            <a:r>
              <a:rPr lang="de-DE" sz="2200" dirty="0" smtClean="0"/>
              <a:t>nn-systems</a:t>
            </a:r>
            <a:endParaRPr lang="en-GB" sz="2200" dirty="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757709" y="3933057"/>
            <a:ext cx="5038427" cy="1224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>
                <a:latin typeface="+mj-lt"/>
              </a:rPr>
              <a:t>N</a:t>
            </a:r>
            <a:r>
              <a:rPr lang="de-DE" sz="2200" dirty="0" smtClean="0">
                <a:latin typeface="+mj-lt"/>
              </a:rPr>
              <a:t>eutrons  alone </a:t>
            </a:r>
            <a:r>
              <a:rPr lang="de-DE" sz="2200" dirty="0">
                <a:latin typeface="+mj-lt"/>
              </a:rPr>
              <a:t>form no bound </a:t>
            </a:r>
            <a:r>
              <a:rPr lang="de-DE" sz="2200" dirty="0" smtClean="0">
                <a:latin typeface="+mj-lt"/>
              </a:rPr>
              <a:t>states (exception: neutron stars </a:t>
            </a:r>
            <a:r>
              <a:rPr lang="de-DE" sz="2200" dirty="0">
                <a:latin typeface="+mj-lt"/>
              </a:rPr>
              <a:t>(</a:t>
            </a:r>
            <a:r>
              <a:rPr lang="de-DE" sz="2200" b="1" dirty="0">
                <a:solidFill>
                  <a:srgbClr val="FF0000"/>
                </a:solidFill>
                <a:latin typeface="+mj-lt"/>
              </a:rPr>
              <a:t>gravitation</a:t>
            </a:r>
            <a:r>
              <a:rPr lang="de-DE" sz="2200" dirty="0" smtClean="0">
                <a:latin typeface="+mj-lt"/>
              </a:rPr>
              <a:t>!)</a:t>
            </a:r>
            <a:endParaRPr lang="de-DE" sz="2200" dirty="0">
              <a:latin typeface="+mj-lt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755576" y="5352392"/>
            <a:ext cx="4538654" cy="52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>
                <a:solidFill>
                  <a:srgbClr val="FF0000"/>
                </a:solidFill>
              </a:rPr>
              <a:t>W</a:t>
            </a:r>
            <a:r>
              <a:rPr lang="de-DE" sz="2200" b="1" dirty="0" smtClean="0">
                <a:solidFill>
                  <a:srgbClr val="FF0000"/>
                </a:solidFill>
              </a:rPr>
              <a:t>eak </a:t>
            </a:r>
            <a:r>
              <a:rPr lang="de-DE" sz="2200" b="1" dirty="0">
                <a:solidFill>
                  <a:srgbClr val="FF0000"/>
                </a:solidFill>
              </a:rPr>
              <a:t>interaction </a:t>
            </a:r>
            <a:r>
              <a:rPr lang="de-DE" sz="2200" dirty="0"/>
              <a:t>causes  </a:t>
            </a:r>
            <a:r>
              <a:rPr lang="el-GR" sz="2200" dirty="0"/>
              <a:t>β</a:t>
            </a:r>
            <a:r>
              <a:rPr lang="de-DE" sz="2200" dirty="0" smtClean="0"/>
              <a:t>-</a:t>
            </a:r>
            <a:r>
              <a:rPr lang="de-DE" sz="2200" dirty="0" err="1" smtClean="0"/>
              <a:t>decay</a:t>
            </a:r>
            <a:r>
              <a:rPr lang="de-DE" sz="2200" dirty="0" smtClean="0"/>
              <a:t> </a:t>
            </a:r>
            <a:endParaRPr lang="en-GB" sz="2200" dirty="0"/>
          </a:p>
        </p:txBody>
      </p:sp>
      <p:pic>
        <p:nvPicPr>
          <p:cNvPr id="50" name="Picture 2" descr="http://www.nustruc.ugent.be/img/nuclear_forc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48880"/>
            <a:ext cx="3076666" cy="239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67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build="allAtOnce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-8"/>
            <a:ext cx="5910014" cy="980736"/>
          </a:xfrm>
        </p:spPr>
        <p:txBody>
          <a:bodyPr/>
          <a:lstStyle/>
          <a:p>
            <a:r>
              <a:rPr lang="en-GB" dirty="0" smtClean="0"/>
              <a:t>Nuclei and QCD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63277"/>
            <a:ext cx="4032448" cy="4597971"/>
          </a:xfrm>
        </p:spPr>
        <p:txBody>
          <a:bodyPr/>
          <a:lstStyle/>
          <a:p>
            <a:r>
              <a:rPr lang="de-DE" dirty="0" smtClean="0">
                <a:latin typeface="+mj-lt"/>
              </a:rPr>
              <a:t>Different </a:t>
            </a:r>
            <a:r>
              <a:rPr lang="de-DE" dirty="0" err="1" smtClean="0">
                <a:latin typeface="+mj-lt"/>
              </a:rPr>
              <a:t>energy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scales</a:t>
            </a:r>
            <a:endParaRPr lang="de-DE" dirty="0" smtClean="0">
              <a:latin typeface="+mj-lt"/>
            </a:endParaRPr>
          </a:p>
          <a:p>
            <a:r>
              <a:rPr lang="de-DE" dirty="0" smtClean="0">
                <a:latin typeface="+mj-lt"/>
              </a:rPr>
              <a:t>In </a:t>
            </a:r>
            <a:r>
              <a:rPr lang="de-DE" dirty="0">
                <a:latin typeface="+mj-lt"/>
              </a:rPr>
              <a:t>nuclei: non-perturbative QCD, so no easy way of </a:t>
            </a:r>
            <a:r>
              <a:rPr lang="de-DE" dirty="0" smtClean="0">
                <a:latin typeface="+mj-lt"/>
              </a:rPr>
              <a:t>calculating</a:t>
            </a:r>
          </a:p>
          <a:p>
            <a:r>
              <a:rPr lang="de-DE" dirty="0" smtClean="0"/>
              <a:t>Have to rely on nuclear models   (shell model, mean-field approaches)</a:t>
            </a:r>
          </a:p>
          <a:p>
            <a:r>
              <a:rPr lang="de-DE" dirty="0" smtClean="0"/>
              <a:t>Recent progress: lattice QCD</a:t>
            </a:r>
          </a:p>
          <a:p>
            <a:endParaRPr lang="de-DE" dirty="0">
              <a:latin typeface="+mj-lt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latin typeface="+mj-lt"/>
              </a:rPr>
              <a:pPr/>
              <a:t>7</a:t>
            </a:fld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>
              <a:latin typeface="+mj-lt"/>
            </a:endParaRPr>
          </a:p>
        </p:txBody>
      </p:sp>
      <p:pic>
        <p:nvPicPr>
          <p:cNvPr id="13" name="Picture 5" descr="http://www.scidacreview.org/0704/images/unedf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569" y="45224"/>
            <a:ext cx="4455935" cy="66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3" b="5286"/>
          <a:stretch/>
        </p:blipFill>
        <p:spPr bwMode="auto">
          <a:xfrm>
            <a:off x="899592" y="3140968"/>
            <a:ext cx="3384148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67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Properties of nuclear interaction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691680" y="2932518"/>
            <a:ext cx="6840760" cy="3952866"/>
            <a:chOff x="1691680" y="2932518"/>
            <a:chExt cx="6840760" cy="395286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932518"/>
              <a:ext cx="6840760" cy="3952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4355976" y="3573016"/>
              <a:ext cx="1080120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24128" y="4077072"/>
              <a:ext cx="1080120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00154" y="3563724"/>
              <a:ext cx="18436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Nuclear potential</a:t>
              </a:r>
              <a:endParaRPr lang="en-GB" b="1" dirty="0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238944" y="980728"/>
            <a:ext cx="7653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Has a very short range</a:t>
            </a:r>
          </a:p>
          <a:p>
            <a:r>
              <a:rPr lang="en-GB" dirty="0" smtClean="0"/>
              <a:t>Consists mostly of attractive central potential</a:t>
            </a:r>
          </a:p>
          <a:p>
            <a:r>
              <a:rPr lang="en-GB" dirty="0" smtClean="0"/>
              <a:t>Is strongly spin-dependent</a:t>
            </a:r>
          </a:p>
          <a:p>
            <a:r>
              <a:rPr lang="en-GB" dirty="0" smtClean="0"/>
              <a:t>Includes a non-central (tensor) term</a:t>
            </a:r>
          </a:p>
          <a:p>
            <a:r>
              <a:rPr lang="en-GB" dirty="0" smtClean="0"/>
              <a:t>Is charge symmetric</a:t>
            </a:r>
          </a:p>
          <a:p>
            <a:r>
              <a:rPr lang="en-GB" dirty="0" smtClean="0"/>
              <a:t>Is nearly charge independent</a:t>
            </a:r>
          </a:p>
          <a:p>
            <a:r>
              <a:rPr lang="en-GB" dirty="0" smtClean="0"/>
              <a:t>Becomes repulsive at short distances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96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Chart of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17262" r="16224" b="6249"/>
          <a:stretch/>
        </p:blipFill>
        <p:spPr bwMode="auto">
          <a:xfrm>
            <a:off x="179512" y="1052736"/>
            <a:ext cx="8882743" cy="5595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3768" y="1700807"/>
            <a:ext cx="3568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Around 100 elements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Ordered by proton number 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 few of them made only in a lab</a:t>
            </a:r>
          </a:p>
        </p:txBody>
      </p:sp>
    </p:spTree>
    <p:extLst>
      <p:ext uri="{BB962C8B-B14F-4D97-AF65-F5344CB8AC3E}">
        <p14:creationId xmlns:p14="http://schemas.microsoft.com/office/powerpoint/2010/main" val="320084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15351</TotalTime>
  <Words>2194</Words>
  <Application>Microsoft Office PowerPoint</Application>
  <PresentationFormat>On-screen Show (4:3)</PresentationFormat>
  <Paragraphs>438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Equations</vt:lpstr>
      <vt:lpstr>Nuclear physics: the ISOLDE facility</vt:lpstr>
      <vt:lpstr>Outline </vt:lpstr>
      <vt:lpstr>Nuclear scale</vt:lpstr>
      <vt:lpstr>Key dates</vt:lpstr>
      <vt:lpstr>Terminology</vt:lpstr>
      <vt:lpstr>Forces acting in nuclei</vt:lpstr>
      <vt:lpstr>Nuclei and QCD</vt:lpstr>
      <vt:lpstr>Properties of nuclear interaction</vt:lpstr>
      <vt:lpstr>Chart of elements</vt:lpstr>
      <vt:lpstr>Chart of nuclei</vt:lpstr>
      <vt:lpstr>Valley of stability</vt:lpstr>
      <vt:lpstr>Nuclear decay</vt:lpstr>
      <vt:lpstr>Nuclear decay</vt:lpstr>
      <vt:lpstr>Gamma decay</vt:lpstr>
      <vt:lpstr>Radius</vt:lpstr>
      <vt:lpstr>Mass and binding energy</vt:lpstr>
      <vt:lpstr>Mass parabola</vt:lpstr>
      <vt:lpstr>Lifetime </vt:lpstr>
      <vt:lpstr>Lifetime</vt:lpstr>
      <vt:lpstr>Nuclear models</vt:lpstr>
      <vt:lpstr>Nuclear models</vt:lpstr>
      <vt:lpstr>Liquid drop model</vt:lpstr>
      <vt:lpstr>Nuclear shell model</vt:lpstr>
      <vt:lpstr>Nuclear shell model</vt:lpstr>
      <vt:lpstr>Mean-field models</vt:lpstr>
      <vt:lpstr>Open questions in nuclear physics</vt:lpstr>
      <vt:lpstr>Summary </vt:lpstr>
      <vt:lpstr>PowerPoint Presentation</vt:lpstr>
      <vt:lpstr>Creation of nuclides</vt:lpstr>
      <vt:lpstr>Binding energy</vt:lpstr>
      <vt:lpstr>Atomic vs nuclear structure</vt:lpstr>
      <vt:lpstr>Nuclear force and experiments</vt:lpstr>
      <vt:lpstr>Does di-neutron exist?</vt:lpstr>
      <vt:lpstr>Discovery of nuclei</vt:lpstr>
      <vt:lpstr>Modelling nuclear interaction</vt:lpstr>
      <vt:lpstr>NN potential from QCD</vt:lpstr>
      <vt:lpstr>Liquid drop model</vt:lpstr>
      <vt:lpstr>Properties of radio-nuclides</vt:lpstr>
      <vt:lpstr>Halo nuclei</vt:lpstr>
      <vt:lpstr>Examples of nuclear decays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616</cp:revision>
  <cp:lastPrinted>2013-07-17T18:01:34Z</cp:lastPrinted>
  <dcterms:created xsi:type="dcterms:W3CDTF">2012-03-08T16:06:15Z</dcterms:created>
  <dcterms:modified xsi:type="dcterms:W3CDTF">2013-07-17T18:50:04Z</dcterms:modified>
</cp:coreProperties>
</file>