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tiff" ContentType="image/tiff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8"/>
  </p:notesMasterIdLst>
  <p:handoutMasterIdLst>
    <p:handoutMasterId r:id="rId39"/>
  </p:handoutMasterIdLst>
  <p:sldIdLst>
    <p:sldId id="303" r:id="rId2"/>
    <p:sldId id="343" r:id="rId3"/>
    <p:sldId id="304" r:id="rId4"/>
    <p:sldId id="305" r:id="rId5"/>
    <p:sldId id="307" r:id="rId6"/>
    <p:sldId id="308" r:id="rId7"/>
    <p:sldId id="310" r:id="rId8"/>
    <p:sldId id="344" r:id="rId9"/>
    <p:sldId id="326" r:id="rId10"/>
    <p:sldId id="312" r:id="rId11"/>
    <p:sldId id="313" r:id="rId12"/>
    <p:sldId id="314" r:id="rId13"/>
    <p:sldId id="345" r:id="rId14"/>
    <p:sldId id="315" r:id="rId15"/>
    <p:sldId id="317" r:id="rId16"/>
    <p:sldId id="318" r:id="rId17"/>
    <p:sldId id="319" r:id="rId18"/>
    <p:sldId id="320" r:id="rId19"/>
    <p:sldId id="321" r:id="rId20"/>
    <p:sldId id="327" r:id="rId21"/>
    <p:sldId id="331" r:id="rId22"/>
    <p:sldId id="322" r:id="rId23"/>
    <p:sldId id="358" r:id="rId24"/>
    <p:sldId id="365" r:id="rId25"/>
    <p:sldId id="359" r:id="rId26"/>
    <p:sldId id="360" r:id="rId27"/>
    <p:sldId id="361" r:id="rId28"/>
    <p:sldId id="362" r:id="rId29"/>
    <p:sldId id="364" r:id="rId30"/>
    <p:sldId id="353" r:id="rId31"/>
    <p:sldId id="363" r:id="rId32"/>
    <p:sldId id="366" r:id="rId33"/>
    <p:sldId id="354" r:id="rId34"/>
    <p:sldId id="355" r:id="rId35"/>
    <p:sldId id="356" r:id="rId36"/>
    <p:sldId id="357" r:id="rId37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7064" autoAdjust="0"/>
  </p:normalViewPr>
  <p:slideViewPr>
    <p:cSldViewPr snapToGrid="0" snapToObjects="1">
      <p:cViewPr>
        <p:scale>
          <a:sx n="100" d="100"/>
          <a:sy n="100" d="100"/>
        </p:scale>
        <p:origin x="-328" y="-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notesMaster" Target="notesMasters/notesMaster1.xml"/><Relationship Id="rId39" Type="http://schemas.openxmlformats.org/officeDocument/2006/relationships/handoutMaster" Target="handoutMasters/handoutMaster1.xml"/><Relationship Id="rId40" Type="http://schemas.openxmlformats.org/officeDocument/2006/relationships/printerSettings" Target="printerSettings/printerSettings1.bin"/><Relationship Id="rId41" Type="http://schemas.openxmlformats.org/officeDocument/2006/relationships/presProps" Target="presProps.xml"/><Relationship Id="rId42" Type="http://schemas.openxmlformats.org/officeDocument/2006/relationships/viewProps" Target="viewProps.xml"/><Relationship Id="rId43" Type="http://schemas.openxmlformats.org/officeDocument/2006/relationships/theme" Target="theme/theme1.xml"/><Relationship Id="rId4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3DD617-0B47-A14B-9E46-0F7BF824ECD4}" type="datetimeFigureOut">
              <a:rPr lang="de-DE" smtClean="0"/>
              <a:pPr/>
              <a:t>26.07.13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0180FA-976F-EE42-A93B-8D670AC32B80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167814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5E03C9-0941-C44D-AB7B-35BEB9925D74}" type="datetimeFigureOut">
              <a:rPr lang="de-DE" smtClean="0"/>
              <a:pPr/>
              <a:t>26.07.13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0F48DF-3D7B-9043-AE42-57F9056FE046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74259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Derek Leinweber</a:t>
            </a:r>
          </a:p>
          <a:p>
            <a:r>
              <a:rPr lang="de-DE" dirty="0" err="1" smtClean="0"/>
              <a:t>B.Mueller</a:t>
            </a:r>
            <a:r>
              <a:rPr lang="de-DE" dirty="0" smtClean="0"/>
              <a:t> nucl-th/0404015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D50ED8-A1D7-9847-904B-AB3F6A9F2019}" type="slidenum">
              <a:rPr lang="de-DE" smtClean="0"/>
              <a:pPr/>
              <a:t>27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i="1" dirty="0" smtClean="0"/>
              <a:t>„Wir haben entdeckt, woraus das Nichts besteht!“ </a:t>
            </a:r>
            <a:endParaRPr lang="de-DE" dirty="0" smtClean="0"/>
          </a:p>
          <a:p>
            <a:r>
              <a:rPr lang="de-DE" b="1" i="1" dirty="0" smtClean="0"/>
              <a:t>„...was immerhin Etwas ist.“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F48DF-3D7B-9043-AE42-57F9056FE046}" type="slidenum">
              <a:rPr lang="de-DE" smtClean="0"/>
              <a:pPr/>
              <a:t>32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14471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13A88-C2DA-0B4E-842D-142D78D5657C}" type="datetime1">
              <a:rPr lang="de-DE" smtClean="0"/>
              <a:t>26.07.13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Peter Mättig, CERN Summer Students 2013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68A37-DA6B-4541-B7ED-54BC40B7A2A7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7640E-540A-A447-B573-490E0C92FA23}" type="datetime1">
              <a:rPr lang="de-DE" smtClean="0"/>
              <a:t>26.07.13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Peter Mättig, CERN Summer Students 2013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68A37-DA6B-4541-B7ED-54BC40B7A2A7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10DE5-CD73-E749-8FEF-6984A301C73B}" type="datetime1">
              <a:rPr lang="de-DE" smtClean="0"/>
              <a:t>26.07.13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Peter Mättig, CERN Summer Students 2013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68A37-DA6B-4541-B7ED-54BC40B7A2A7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18A9B-CDE7-1E45-8F09-D568B7982810}" type="datetime1">
              <a:rPr lang="de-DE" smtClean="0"/>
              <a:t>26.07.13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Peter Mättig, CERN Summer Students 2013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68A37-DA6B-4541-B7ED-54BC40B7A2A7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3FB27-82AE-AA48-B4A1-D58576F7E8B0}" type="datetime1">
              <a:rPr lang="de-DE" smtClean="0"/>
              <a:t>26.07.13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Peter Mättig, CERN Summer Students 2013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68A37-DA6B-4541-B7ED-54BC40B7A2A7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167E1-3F17-8843-8BD7-D25A924C3C4D}" type="datetime1">
              <a:rPr lang="de-DE" smtClean="0"/>
              <a:t>26.07.13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Peter Mättig, CERN Summer Students 2013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68A37-DA6B-4541-B7ED-54BC40B7A2A7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3CB64-4277-7C49-BD29-A27E94829D0F}" type="datetime1">
              <a:rPr lang="de-DE" smtClean="0"/>
              <a:t>26.07.13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Peter Mättig, CERN Summer Students 2013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68A37-DA6B-4541-B7ED-54BC40B7A2A7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FF064-2B37-1243-A1F6-1CAF8544D341}" type="datetime1">
              <a:rPr lang="de-DE" smtClean="0"/>
              <a:t>26.07.13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Peter Mättig, CERN Summer Students 2013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68A37-DA6B-4541-B7ED-54BC40B7A2A7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87C4C-95DC-6E47-9DE7-535CD3356D55}" type="datetime1">
              <a:rPr lang="de-DE" smtClean="0"/>
              <a:t>26.07.13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Peter Mättig, CERN Summer Students 2013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68A37-DA6B-4541-B7ED-54BC40B7A2A7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C6AEF-4B44-4C46-BB2F-4AB0942FA76A}" type="datetime1">
              <a:rPr lang="de-DE" smtClean="0"/>
              <a:t>26.07.13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Peter Mättig, CERN Summer Students 2013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68A37-DA6B-4541-B7ED-54BC40B7A2A7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8148B-E66C-C044-89A2-F833FE2AEEDB}" type="datetime1">
              <a:rPr lang="de-DE" smtClean="0"/>
              <a:t>26.07.13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Peter Mättig, CERN Summer Students 2013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68A37-DA6B-4541-B7ED-54BC40B7A2A7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0FB5CB-027D-2A4D-AE89-2C9B3D99AD13}" type="datetime1">
              <a:rPr lang="de-DE" smtClean="0"/>
              <a:t>26.07.13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sv-SE" smtClean="0"/>
              <a:t>Peter Mättig, CERN Summer Students 2013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468A37-DA6B-4541-B7ED-54BC40B7A2A7}" type="slidenum">
              <a:rPr lang="de-DE" smtClean="0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emf"/><Relationship Id="rId5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4" Type="http://schemas.openxmlformats.org/officeDocument/2006/relationships/image" Target="../media/image10.jpeg"/><Relationship Id="rId5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4" Type="http://schemas.openxmlformats.org/officeDocument/2006/relationships/image" Target="../media/image22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19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5.emf"/><Relationship Id="rId5" Type="http://schemas.openxmlformats.org/officeDocument/2006/relationships/image" Target="../media/image26.emf"/><Relationship Id="rId6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29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30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1.jp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32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4" Type="http://schemas.openxmlformats.org/officeDocument/2006/relationships/image" Target="../media/image34.emf"/><Relationship Id="rId5" Type="http://schemas.openxmlformats.org/officeDocument/2006/relationships/image" Target="../media/image35.emf"/><Relationship Id="rId6" Type="http://schemas.openxmlformats.org/officeDocument/2006/relationships/image" Target="../media/image36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37.gif"/><Relationship Id="rId5" Type="http://schemas.openxmlformats.org/officeDocument/2006/relationships/image" Target="../media/image38.png"/><Relationship Id="rId6" Type="http://schemas.openxmlformats.org/officeDocument/2006/relationships/image" Target="../media/image39.emf"/><Relationship Id="rId7" Type="http://schemas.openxmlformats.org/officeDocument/2006/relationships/image" Target="../media/image40.jpg"/><Relationship Id="rId8" Type="http://schemas.openxmlformats.org/officeDocument/2006/relationships/image" Target="../media/image41.png"/><Relationship Id="rId9" Type="http://schemas.openxmlformats.org/officeDocument/2006/relationships/image" Target="../media/image42.gi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4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4.emf"/><Relationship Id="rId5" Type="http://schemas.openxmlformats.org/officeDocument/2006/relationships/image" Target="../media/image5.png"/><Relationship Id="rId6" Type="http://schemas.openxmlformats.org/officeDocument/2006/relationships/image" Target="../media/image6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45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4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8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49.e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4" Type="http://schemas.openxmlformats.org/officeDocument/2006/relationships/image" Target="../media/image50.png"/><Relationship Id="rId5" Type="http://schemas.openxmlformats.org/officeDocument/2006/relationships/image" Target="../media/image45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4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5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jp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12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de-DE" b="1" dirty="0" smtClean="0">
                <a:solidFill>
                  <a:srgbClr val="000090"/>
                </a:solidFill>
              </a:rPr>
              <a:t>Standard Model @ </a:t>
            </a:r>
            <a:r>
              <a:rPr lang="de-DE" b="1" dirty="0" err="1" smtClean="0">
                <a:solidFill>
                  <a:srgbClr val="000090"/>
                </a:solidFill>
              </a:rPr>
              <a:t>Hadron</a:t>
            </a:r>
            <a:r>
              <a:rPr lang="de-DE" b="1" dirty="0" smtClean="0">
                <a:solidFill>
                  <a:srgbClr val="000090"/>
                </a:solidFill>
              </a:rPr>
              <a:t> </a:t>
            </a:r>
            <a:r>
              <a:rPr lang="de-DE" b="1" dirty="0" err="1" smtClean="0">
                <a:solidFill>
                  <a:srgbClr val="000090"/>
                </a:solidFill>
              </a:rPr>
              <a:t>Colliders</a:t>
            </a:r>
            <a:r>
              <a:rPr lang="de-DE" b="1" dirty="0" smtClean="0">
                <a:solidFill>
                  <a:srgbClr val="000090"/>
                </a:solidFill>
              </a:rPr>
              <a:t/>
            </a:r>
            <a:br>
              <a:rPr lang="de-DE" b="1" dirty="0" smtClean="0">
                <a:solidFill>
                  <a:srgbClr val="000090"/>
                </a:solidFill>
              </a:rPr>
            </a:br>
            <a:r>
              <a:rPr lang="de-DE" b="1" dirty="0" smtClean="0">
                <a:solidFill>
                  <a:srgbClr val="000090"/>
                </a:solidFill>
              </a:rPr>
              <a:t>III. Top Quark</a:t>
            </a:r>
            <a:endParaRPr lang="de-DE" b="1" dirty="0">
              <a:solidFill>
                <a:srgbClr val="000090"/>
              </a:solidFill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b="1" dirty="0" err="1" smtClean="0">
                <a:solidFill>
                  <a:srgbClr val="008000"/>
                </a:solidFill>
              </a:rPr>
              <a:t>P.Mättig</a:t>
            </a:r>
            <a:endParaRPr lang="de-DE" b="1" dirty="0" smtClean="0">
              <a:solidFill>
                <a:srgbClr val="008000"/>
              </a:solidFill>
            </a:endParaRPr>
          </a:p>
          <a:p>
            <a:r>
              <a:rPr lang="de-DE" b="1" dirty="0" smtClean="0">
                <a:solidFill>
                  <a:srgbClr val="008000"/>
                </a:solidFill>
              </a:rPr>
              <a:t>Bergische Universität Wuppertal</a:t>
            </a:r>
            <a:endParaRPr lang="de-DE" b="1" dirty="0">
              <a:solidFill>
                <a:srgbClr val="008000"/>
              </a:solidFill>
            </a:endParaRPr>
          </a:p>
        </p:txBody>
      </p:sp>
      <p:pic>
        <p:nvPicPr>
          <p:cNvPr id="4" name="Bild 3" descr="loewe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6600" y="156762"/>
            <a:ext cx="3124200" cy="922121"/>
          </a:xfrm>
          <a:prstGeom prst="rect">
            <a:avLst/>
          </a:prstGeom>
        </p:spPr>
      </p:pic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Peter Mättig, CERN Summer Students 2013</a:t>
            </a:r>
            <a:endParaRPr lang="de-D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03942" y="301931"/>
            <a:ext cx="617305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err="1" smtClean="0"/>
              <a:t>How</a:t>
            </a:r>
            <a:r>
              <a:rPr lang="de-DE" sz="3200" b="1" dirty="0" smtClean="0"/>
              <a:t> to </a:t>
            </a:r>
            <a:r>
              <a:rPr lang="de-DE" sz="3200" b="1" dirty="0" err="1" smtClean="0"/>
              <a:t>measure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tt</a:t>
            </a:r>
            <a:r>
              <a:rPr lang="de-DE" sz="3200" b="1" dirty="0" smtClean="0"/>
              <a:t> cross </a:t>
            </a:r>
            <a:r>
              <a:rPr lang="de-DE" sz="3200" b="1" dirty="0" err="1" smtClean="0"/>
              <a:t>section</a:t>
            </a:r>
            <a:endParaRPr lang="de-DE" sz="3200" b="1" dirty="0"/>
          </a:p>
        </p:txBody>
      </p:sp>
      <p:pic>
        <p:nvPicPr>
          <p:cNvPr id="4" name="Bild 3" descr="loewe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6999" y="301931"/>
            <a:ext cx="2286000" cy="674723"/>
          </a:xfrm>
          <a:prstGeom prst="rect">
            <a:avLst/>
          </a:prstGeom>
        </p:spPr>
      </p:pic>
      <p:pic>
        <p:nvPicPr>
          <p:cNvPr id="6" name="Bild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171" y="1208951"/>
            <a:ext cx="1723328" cy="850251"/>
          </a:xfrm>
          <a:prstGeom prst="rect">
            <a:avLst/>
          </a:prstGeom>
        </p:spPr>
      </p:pic>
      <p:sp>
        <p:nvSpPr>
          <p:cNvPr id="34" name="Fußzeilenplatzhalter 3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Peter Mättig, CERN Summer Students 2013</a:t>
            </a:r>
            <a:endParaRPr lang="de-DE"/>
          </a:p>
        </p:txBody>
      </p:sp>
      <p:sp>
        <p:nvSpPr>
          <p:cNvPr id="26" name="Textfeld 25"/>
          <p:cNvSpPr txBox="1"/>
          <p:nvPr/>
        </p:nvSpPr>
        <p:spPr>
          <a:xfrm>
            <a:off x="2630617" y="976654"/>
            <a:ext cx="5789799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smtClean="0">
                <a:solidFill>
                  <a:srgbClr val="FF0000"/>
                </a:solidFill>
              </a:rPr>
              <a:t>(</a:t>
            </a:r>
            <a:r>
              <a:rPr lang="de-DE" sz="2400" b="1" dirty="0" err="1" smtClean="0">
                <a:solidFill>
                  <a:srgbClr val="FF0000"/>
                </a:solidFill>
              </a:rPr>
              <a:t>Why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should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we</a:t>
            </a:r>
            <a:r>
              <a:rPr lang="de-DE" sz="2400" b="1" dirty="0" smtClean="0">
                <a:solidFill>
                  <a:srgbClr val="FF0000"/>
                </a:solidFill>
              </a:rPr>
              <a:t>?):</a:t>
            </a:r>
          </a:p>
          <a:p>
            <a:r>
              <a:rPr lang="de-DE" sz="2400" b="1" dirty="0" smtClean="0">
                <a:solidFill>
                  <a:srgbClr val="FF0000"/>
                </a:solidFill>
              </a:rPr>
              <a:t>Sensitive to </a:t>
            </a:r>
            <a:r>
              <a:rPr lang="de-DE" sz="2400" b="1" dirty="0" err="1" smtClean="0">
                <a:solidFill>
                  <a:srgbClr val="FF0000"/>
                </a:solidFill>
              </a:rPr>
              <a:t>gluon</a:t>
            </a:r>
            <a:r>
              <a:rPr lang="de-DE" sz="2400" b="1" dirty="0" smtClean="0">
                <a:solidFill>
                  <a:srgbClr val="FF0000"/>
                </a:solidFill>
              </a:rPr>
              <a:t> –</a:t>
            </a:r>
            <a:r>
              <a:rPr lang="de-DE" sz="2400" b="1" dirty="0" err="1" smtClean="0">
                <a:solidFill>
                  <a:srgbClr val="FF0000"/>
                </a:solidFill>
              </a:rPr>
              <a:t>tt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couplings</a:t>
            </a:r>
            <a:endParaRPr lang="de-DE" sz="2400" b="1" dirty="0" smtClean="0">
              <a:solidFill>
                <a:srgbClr val="FF0000"/>
              </a:solidFill>
            </a:endParaRPr>
          </a:p>
          <a:p>
            <a:r>
              <a:rPr lang="de-DE" sz="2400" b="1" dirty="0" smtClean="0">
                <a:solidFill>
                  <a:srgbClr val="FF0000"/>
                </a:solidFill>
              </a:rPr>
              <a:t>Test of QCD </a:t>
            </a:r>
            <a:r>
              <a:rPr lang="de-DE" sz="2400" b="1" dirty="0" err="1" smtClean="0">
                <a:solidFill>
                  <a:srgbClr val="FF0000"/>
                </a:solidFill>
              </a:rPr>
              <a:t>with</a:t>
            </a:r>
            <a:r>
              <a:rPr lang="de-DE" sz="2400" b="1" dirty="0" smtClean="0">
                <a:solidFill>
                  <a:srgbClr val="FF0000"/>
                </a:solidFill>
              </a:rPr>
              <a:t> massive </a:t>
            </a:r>
            <a:r>
              <a:rPr lang="de-DE" sz="2400" b="1" dirty="0" err="1" smtClean="0">
                <a:solidFill>
                  <a:srgbClr val="FF0000"/>
                </a:solidFill>
              </a:rPr>
              <a:t>quarks</a:t>
            </a:r>
            <a:endParaRPr lang="de-DE" sz="2400" b="1" dirty="0">
              <a:solidFill>
                <a:srgbClr val="FF0000"/>
              </a:solidFill>
            </a:endParaRPr>
          </a:p>
        </p:txBody>
      </p:sp>
      <p:pic>
        <p:nvPicPr>
          <p:cNvPr id="28" name="Bild 2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0800" y="3695700"/>
            <a:ext cx="6502400" cy="965200"/>
          </a:xfrm>
          <a:prstGeom prst="rect">
            <a:avLst/>
          </a:prstGeom>
        </p:spPr>
      </p:pic>
      <p:sp>
        <p:nvSpPr>
          <p:cNvPr id="30" name="Textfeld 29"/>
          <p:cNvSpPr txBox="1"/>
          <p:nvPr/>
        </p:nvSpPr>
        <p:spPr>
          <a:xfrm>
            <a:off x="586171" y="2438400"/>
            <a:ext cx="40747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 smtClean="0">
                <a:solidFill>
                  <a:srgbClr val="008000"/>
                </a:solidFill>
              </a:rPr>
              <a:t>Select</a:t>
            </a:r>
            <a:r>
              <a:rPr lang="de-DE" b="1" dirty="0" smtClean="0">
                <a:solidFill>
                  <a:srgbClr val="008000"/>
                </a:solidFill>
              </a:rPr>
              <a:t> </a:t>
            </a:r>
            <a:r>
              <a:rPr lang="de-DE" b="1" dirty="0" err="1" smtClean="0">
                <a:solidFill>
                  <a:srgbClr val="008000"/>
                </a:solidFill>
              </a:rPr>
              <a:t>events</a:t>
            </a:r>
            <a:r>
              <a:rPr lang="de-DE" b="1" dirty="0" smtClean="0">
                <a:solidFill>
                  <a:srgbClr val="008000"/>
                </a:solidFill>
              </a:rPr>
              <a:t>:</a:t>
            </a:r>
          </a:p>
          <a:p>
            <a:pPr>
              <a:buFontTx/>
              <a:buChar char="-"/>
            </a:pPr>
            <a:r>
              <a:rPr lang="de-DE" b="1" dirty="0" smtClean="0">
                <a:solidFill>
                  <a:srgbClr val="008000"/>
                </a:solidFill>
              </a:rPr>
              <a:t> 4 </a:t>
            </a:r>
            <a:r>
              <a:rPr lang="de-DE" b="1" dirty="0" err="1" smtClean="0">
                <a:solidFill>
                  <a:srgbClr val="008000"/>
                </a:solidFill>
              </a:rPr>
              <a:t>jets</a:t>
            </a:r>
            <a:r>
              <a:rPr lang="de-DE" b="1" dirty="0" smtClean="0">
                <a:solidFill>
                  <a:srgbClr val="008000"/>
                </a:solidFill>
              </a:rPr>
              <a:t> </a:t>
            </a:r>
            <a:r>
              <a:rPr lang="de-DE" b="1" dirty="0" err="1" smtClean="0">
                <a:solidFill>
                  <a:srgbClr val="008000"/>
                </a:solidFill>
              </a:rPr>
              <a:t>with</a:t>
            </a:r>
            <a:r>
              <a:rPr lang="de-DE" b="1" dirty="0" smtClean="0">
                <a:solidFill>
                  <a:srgbClr val="008000"/>
                </a:solidFill>
              </a:rPr>
              <a:t> </a:t>
            </a:r>
            <a:r>
              <a:rPr lang="de-DE" b="1" dirty="0" err="1" smtClean="0">
                <a:solidFill>
                  <a:srgbClr val="008000"/>
                </a:solidFill>
              </a:rPr>
              <a:t>p</a:t>
            </a:r>
            <a:r>
              <a:rPr lang="de-DE" b="1" baseline="-25000" dirty="0" err="1" smtClean="0">
                <a:solidFill>
                  <a:srgbClr val="008000"/>
                </a:solidFill>
              </a:rPr>
              <a:t>T</a:t>
            </a:r>
            <a:r>
              <a:rPr lang="de-DE" b="1" dirty="0" smtClean="0">
                <a:solidFill>
                  <a:srgbClr val="008000"/>
                </a:solidFill>
              </a:rPr>
              <a:t>&gt; 25 </a:t>
            </a:r>
            <a:r>
              <a:rPr lang="de-DE" b="1" dirty="0" err="1" smtClean="0">
                <a:solidFill>
                  <a:srgbClr val="008000"/>
                </a:solidFill>
              </a:rPr>
              <a:t>GeV</a:t>
            </a:r>
            <a:endParaRPr lang="de-DE" b="1" dirty="0" smtClean="0">
              <a:solidFill>
                <a:srgbClr val="008000"/>
              </a:solidFill>
            </a:endParaRPr>
          </a:p>
          <a:p>
            <a:pPr>
              <a:buFontTx/>
              <a:buChar char="-"/>
            </a:pPr>
            <a:r>
              <a:rPr lang="de-DE" b="1" dirty="0" smtClean="0">
                <a:solidFill>
                  <a:srgbClr val="008000"/>
                </a:solidFill>
              </a:rPr>
              <a:t> </a:t>
            </a:r>
            <a:r>
              <a:rPr lang="de-DE" b="1" dirty="0" err="1" smtClean="0">
                <a:solidFill>
                  <a:srgbClr val="008000"/>
                </a:solidFill>
              </a:rPr>
              <a:t>isolated</a:t>
            </a:r>
            <a:r>
              <a:rPr lang="de-DE" b="1" dirty="0" smtClean="0">
                <a:solidFill>
                  <a:srgbClr val="008000"/>
                </a:solidFill>
              </a:rPr>
              <a:t> </a:t>
            </a:r>
            <a:r>
              <a:rPr lang="de-DE" b="1" dirty="0" err="1" smtClean="0">
                <a:solidFill>
                  <a:srgbClr val="008000"/>
                </a:solidFill>
              </a:rPr>
              <a:t>electron,muon</a:t>
            </a:r>
            <a:r>
              <a:rPr lang="de-DE" b="1" dirty="0" smtClean="0">
                <a:solidFill>
                  <a:srgbClr val="008000"/>
                </a:solidFill>
              </a:rPr>
              <a:t> p</a:t>
            </a:r>
            <a:r>
              <a:rPr lang="de-DE" b="1" baseline="-25000" dirty="0" smtClean="0">
                <a:solidFill>
                  <a:srgbClr val="008000"/>
                </a:solidFill>
              </a:rPr>
              <a:t>T</a:t>
            </a:r>
            <a:r>
              <a:rPr lang="de-DE" b="1" dirty="0" smtClean="0">
                <a:solidFill>
                  <a:srgbClr val="008000"/>
                </a:solidFill>
              </a:rPr>
              <a:t>&gt;20 </a:t>
            </a:r>
            <a:r>
              <a:rPr lang="de-DE" b="1" dirty="0" err="1" smtClean="0">
                <a:solidFill>
                  <a:srgbClr val="008000"/>
                </a:solidFill>
              </a:rPr>
              <a:t>GeV</a:t>
            </a:r>
            <a:endParaRPr lang="de-DE" b="1" dirty="0" smtClean="0">
              <a:solidFill>
                <a:srgbClr val="008000"/>
              </a:solidFill>
            </a:endParaRPr>
          </a:p>
          <a:p>
            <a:pPr>
              <a:buFontTx/>
              <a:buChar char="-"/>
            </a:pPr>
            <a:r>
              <a:rPr lang="de-DE" b="1" dirty="0" smtClean="0">
                <a:solidFill>
                  <a:srgbClr val="008000"/>
                </a:solidFill>
              </a:rPr>
              <a:t> </a:t>
            </a:r>
            <a:r>
              <a:rPr lang="de-DE" b="1" dirty="0" err="1" smtClean="0">
                <a:solidFill>
                  <a:srgbClr val="008000"/>
                </a:solidFill>
              </a:rPr>
              <a:t>missing</a:t>
            </a:r>
            <a:r>
              <a:rPr lang="de-DE" b="1" dirty="0" smtClean="0">
                <a:solidFill>
                  <a:srgbClr val="008000"/>
                </a:solidFill>
              </a:rPr>
              <a:t> </a:t>
            </a:r>
            <a:r>
              <a:rPr lang="de-DE" b="1" dirty="0" err="1" smtClean="0">
                <a:solidFill>
                  <a:srgbClr val="008000"/>
                </a:solidFill>
              </a:rPr>
              <a:t>transverse</a:t>
            </a:r>
            <a:r>
              <a:rPr lang="de-DE" b="1" dirty="0" smtClean="0">
                <a:solidFill>
                  <a:srgbClr val="008000"/>
                </a:solidFill>
              </a:rPr>
              <a:t> </a:t>
            </a:r>
            <a:r>
              <a:rPr lang="de-DE" b="1" dirty="0" err="1" smtClean="0">
                <a:solidFill>
                  <a:srgbClr val="008000"/>
                </a:solidFill>
              </a:rPr>
              <a:t>energy</a:t>
            </a:r>
            <a:r>
              <a:rPr lang="de-DE" b="1" dirty="0" smtClean="0">
                <a:solidFill>
                  <a:srgbClr val="008000"/>
                </a:solidFill>
              </a:rPr>
              <a:t> &gt; 20 </a:t>
            </a:r>
            <a:r>
              <a:rPr lang="de-DE" b="1" dirty="0" err="1" smtClean="0">
                <a:solidFill>
                  <a:srgbClr val="008000"/>
                </a:solidFill>
              </a:rPr>
              <a:t>GeV</a:t>
            </a:r>
            <a:endParaRPr lang="de-DE" b="1" dirty="0">
              <a:solidFill>
                <a:srgbClr val="008000"/>
              </a:solidFill>
            </a:endParaRPr>
          </a:p>
        </p:txBody>
      </p:sp>
      <p:pic>
        <p:nvPicPr>
          <p:cNvPr id="35" name="Bild 3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94617" y="2348583"/>
            <a:ext cx="3225799" cy="1347117"/>
          </a:xfrm>
          <a:prstGeom prst="rect">
            <a:avLst/>
          </a:prstGeom>
        </p:spPr>
      </p:pic>
      <p:sp>
        <p:nvSpPr>
          <p:cNvPr id="36" name="Freihandform 35"/>
          <p:cNvSpPr/>
          <p:nvPr/>
        </p:nvSpPr>
        <p:spPr>
          <a:xfrm>
            <a:off x="5892800" y="2247900"/>
            <a:ext cx="203200" cy="215900"/>
          </a:xfrm>
          <a:custGeom>
            <a:avLst/>
            <a:gdLst>
              <a:gd name="connsiteX0" fmla="*/ 0 w 203200"/>
              <a:gd name="connsiteY0" fmla="*/ 215900 h 215900"/>
              <a:gd name="connsiteX1" fmla="*/ 12700 w 203200"/>
              <a:gd name="connsiteY1" fmla="*/ 139700 h 215900"/>
              <a:gd name="connsiteX2" fmla="*/ 152400 w 203200"/>
              <a:gd name="connsiteY2" fmla="*/ 101600 h 215900"/>
              <a:gd name="connsiteX3" fmla="*/ 165100 w 203200"/>
              <a:gd name="connsiteY3" fmla="*/ 12700 h 215900"/>
              <a:gd name="connsiteX4" fmla="*/ 203200 w 203200"/>
              <a:gd name="connsiteY4" fmla="*/ 0 h 215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3200" h="215900">
                <a:moveTo>
                  <a:pt x="0" y="215900"/>
                </a:moveTo>
                <a:cubicBezTo>
                  <a:pt x="4233" y="190500"/>
                  <a:pt x="1184" y="162732"/>
                  <a:pt x="12700" y="139700"/>
                </a:cubicBezTo>
                <a:cubicBezTo>
                  <a:pt x="31911" y="101279"/>
                  <a:pt x="141392" y="102976"/>
                  <a:pt x="152400" y="101600"/>
                </a:cubicBezTo>
                <a:cubicBezTo>
                  <a:pt x="156633" y="71967"/>
                  <a:pt x="151713" y="39474"/>
                  <a:pt x="165100" y="12700"/>
                </a:cubicBezTo>
                <a:cubicBezTo>
                  <a:pt x="171087" y="726"/>
                  <a:pt x="203200" y="0"/>
                  <a:pt x="203200" y="0"/>
                </a:cubicBez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7" name="Freihandform 36"/>
          <p:cNvSpPr/>
          <p:nvPr/>
        </p:nvSpPr>
        <p:spPr>
          <a:xfrm>
            <a:off x="5880100" y="2527300"/>
            <a:ext cx="508000" cy="152400"/>
          </a:xfrm>
          <a:custGeom>
            <a:avLst/>
            <a:gdLst>
              <a:gd name="connsiteX0" fmla="*/ 0 w 508000"/>
              <a:gd name="connsiteY0" fmla="*/ 0 h 152400"/>
              <a:gd name="connsiteX1" fmla="*/ 63500 w 508000"/>
              <a:gd name="connsiteY1" fmla="*/ 12700 h 152400"/>
              <a:gd name="connsiteX2" fmla="*/ 114300 w 508000"/>
              <a:gd name="connsiteY2" fmla="*/ 25400 h 152400"/>
              <a:gd name="connsiteX3" fmla="*/ 139700 w 508000"/>
              <a:gd name="connsiteY3" fmla="*/ 76200 h 152400"/>
              <a:gd name="connsiteX4" fmla="*/ 190500 w 508000"/>
              <a:gd name="connsiteY4" fmla="*/ 152400 h 152400"/>
              <a:gd name="connsiteX5" fmla="*/ 279400 w 508000"/>
              <a:gd name="connsiteY5" fmla="*/ 139700 h 152400"/>
              <a:gd name="connsiteX6" fmla="*/ 317500 w 508000"/>
              <a:gd name="connsiteY6" fmla="*/ 127000 h 152400"/>
              <a:gd name="connsiteX7" fmla="*/ 355600 w 508000"/>
              <a:gd name="connsiteY7" fmla="*/ 76200 h 152400"/>
              <a:gd name="connsiteX8" fmla="*/ 431800 w 508000"/>
              <a:gd name="connsiteY8" fmla="*/ 38100 h 152400"/>
              <a:gd name="connsiteX9" fmla="*/ 482600 w 508000"/>
              <a:gd name="connsiteY9" fmla="*/ 50800 h 152400"/>
              <a:gd name="connsiteX10" fmla="*/ 495300 w 508000"/>
              <a:gd name="connsiteY10" fmla="*/ 88900 h 152400"/>
              <a:gd name="connsiteX11" fmla="*/ 508000 w 508000"/>
              <a:gd name="connsiteY11" fmla="*/ 101600 h 15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08000" h="152400">
                <a:moveTo>
                  <a:pt x="0" y="0"/>
                </a:moveTo>
                <a:cubicBezTo>
                  <a:pt x="21167" y="4233"/>
                  <a:pt x="42428" y="8017"/>
                  <a:pt x="63500" y="12700"/>
                </a:cubicBezTo>
                <a:cubicBezTo>
                  <a:pt x="80539" y="16486"/>
                  <a:pt x="100891" y="14226"/>
                  <a:pt x="114300" y="25400"/>
                </a:cubicBezTo>
                <a:cubicBezTo>
                  <a:pt x="128844" y="37520"/>
                  <a:pt x="129960" y="59966"/>
                  <a:pt x="139700" y="76200"/>
                </a:cubicBezTo>
                <a:cubicBezTo>
                  <a:pt x="155406" y="102377"/>
                  <a:pt x="190500" y="152400"/>
                  <a:pt x="190500" y="152400"/>
                </a:cubicBezTo>
                <a:cubicBezTo>
                  <a:pt x="220133" y="148167"/>
                  <a:pt x="250047" y="145571"/>
                  <a:pt x="279400" y="139700"/>
                </a:cubicBezTo>
                <a:cubicBezTo>
                  <a:pt x="292527" y="137075"/>
                  <a:pt x="307216" y="135570"/>
                  <a:pt x="317500" y="127000"/>
                </a:cubicBezTo>
                <a:cubicBezTo>
                  <a:pt x="333761" y="113449"/>
                  <a:pt x="340633" y="91167"/>
                  <a:pt x="355600" y="76200"/>
                </a:cubicBezTo>
                <a:cubicBezTo>
                  <a:pt x="380219" y="51581"/>
                  <a:pt x="400812" y="48429"/>
                  <a:pt x="431800" y="38100"/>
                </a:cubicBezTo>
                <a:cubicBezTo>
                  <a:pt x="448733" y="42333"/>
                  <a:pt x="468970" y="39896"/>
                  <a:pt x="482600" y="50800"/>
                </a:cubicBezTo>
                <a:cubicBezTo>
                  <a:pt x="493053" y="59163"/>
                  <a:pt x="489313" y="76926"/>
                  <a:pt x="495300" y="88900"/>
                </a:cubicBezTo>
                <a:cubicBezTo>
                  <a:pt x="497977" y="94255"/>
                  <a:pt x="503767" y="97367"/>
                  <a:pt x="508000" y="101600"/>
                </a:cubicBez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Freihandform 37"/>
          <p:cNvSpPr/>
          <p:nvPr/>
        </p:nvSpPr>
        <p:spPr>
          <a:xfrm>
            <a:off x="5626100" y="3288249"/>
            <a:ext cx="520700" cy="198280"/>
          </a:xfrm>
          <a:custGeom>
            <a:avLst/>
            <a:gdLst>
              <a:gd name="connsiteX0" fmla="*/ 0 w 520700"/>
              <a:gd name="connsiteY0" fmla="*/ 1051 h 198280"/>
              <a:gd name="connsiteX1" fmla="*/ 139700 w 520700"/>
              <a:gd name="connsiteY1" fmla="*/ 13751 h 198280"/>
              <a:gd name="connsiteX2" fmla="*/ 165100 w 520700"/>
              <a:gd name="connsiteY2" fmla="*/ 51851 h 198280"/>
              <a:gd name="connsiteX3" fmla="*/ 215900 w 520700"/>
              <a:gd name="connsiteY3" fmla="*/ 115351 h 198280"/>
              <a:gd name="connsiteX4" fmla="*/ 406400 w 520700"/>
              <a:gd name="connsiteY4" fmla="*/ 128051 h 198280"/>
              <a:gd name="connsiteX5" fmla="*/ 520700 w 520700"/>
              <a:gd name="connsiteY5" fmla="*/ 166151 h 198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20700" h="198280">
                <a:moveTo>
                  <a:pt x="0" y="1051"/>
                </a:moveTo>
                <a:cubicBezTo>
                  <a:pt x="46567" y="5284"/>
                  <a:pt x="95009" y="0"/>
                  <a:pt x="139700" y="13751"/>
                </a:cubicBezTo>
                <a:cubicBezTo>
                  <a:pt x="154289" y="18240"/>
                  <a:pt x="158274" y="38199"/>
                  <a:pt x="165100" y="51851"/>
                </a:cubicBezTo>
                <a:cubicBezTo>
                  <a:pt x="180409" y="82469"/>
                  <a:pt x="169190" y="107566"/>
                  <a:pt x="215900" y="115351"/>
                </a:cubicBezTo>
                <a:cubicBezTo>
                  <a:pt x="278675" y="125814"/>
                  <a:pt x="342900" y="123818"/>
                  <a:pt x="406400" y="128051"/>
                </a:cubicBezTo>
                <a:cubicBezTo>
                  <a:pt x="429810" y="198280"/>
                  <a:pt x="405713" y="166151"/>
                  <a:pt x="520700" y="166151"/>
                </a:cubicBez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40" name="Gekrümmte Verbindung 39"/>
          <p:cNvCxnSpPr/>
          <p:nvPr/>
        </p:nvCxnSpPr>
        <p:spPr>
          <a:xfrm flipV="1">
            <a:off x="7277100" y="2463800"/>
            <a:ext cx="342900" cy="215900"/>
          </a:xfrm>
          <a:prstGeom prst="curved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Gerade Verbindung 41"/>
          <p:cNvCxnSpPr/>
          <p:nvPr/>
        </p:nvCxnSpPr>
        <p:spPr>
          <a:xfrm flipV="1">
            <a:off x="6146800" y="3288249"/>
            <a:ext cx="330200" cy="19828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Gerade Verbindung 43"/>
          <p:cNvCxnSpPr/>
          <p:nvPr/>
        </p:nvCxnSpPr>
        <p:spPr>
          <a:xfrm>
            <a:off x="6146800" y="3486529"/>
            <a:ext cx="241300" cy="20917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Freihandform 44"/>
          <p:cNvSpPr/>
          <p:nvPr/>
        </p:nvSpPr>
        <p:spPr>
          <a:xfrm>
            <a:off x="7467600" y="2654300"/>
            <a:ext cx="342900" cy="228600"/>
          </a:xfrm>
          <a:custGeom>
            <a:avLst/>
            <a:gdLst>
              <a:gd name="connsiteX0" fmla="*/ 0 w 342900"/>
              <a:gd name="connsiteY0" fmla="*/ 228600 h 228600"/>
              <a:gd name="connsiteX1" fmla="*/ 25400 w 342900"/>
              <a:gd name="connsiteY1" fmla="*/ 190500 h 228600"/>
              <a:gd name="connsiteX2" fmla="*/ 63500 w 342900"/>
              <a:gd name="connsiteY2" fmla="*/ 165100 h 228600"/>
              <a:gd name="connsiteX3" fmla="*/ 177800 w 342900"/>
              <a:gd name="connsiteY3" fmla="*/ 190500 h 228600"/>
              <a:gd name="connsiteX4" fmla="*/ 254000 w 342900"/>
              <a:gd name="connsiteY4" fmla="*/ 177800 h 228600"/>
              <a:gd name="connsiteX5" fmla="*/ 279400 w 342900"/>
              <a:gd name="connsiteY5" fmla="*/ 139700 h 228600"/>
              <a:gd name="connsiteX6" fmla="*/ 304800 w 342900"/>
              <a:gd name="connsiteY6" fmla="*/ 63500 h 228600"/>
              <a:gd name="connsiteX7" fmla="*/ 317500 w 342900"/>
              <a:gd name="connsiteY7" fmla="*/ 25400 h 228600"/>
              <a:gd name="connsiteX8" fmla="*/ 342900 w 342900"/>
              <a:gd name="connsiteY8" fmla="*/ 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2900" h="228600">
                <a:moveTo>
                  <a:pt x="0" y="228600"/>
                </a:moveTo>
                <a:cubicBezTo>
                  <a:pt x="8467" y="215900"/>
                  <a:pt x="14607" y="201293"/>
                  <a:pt x="25400" y="190500"/>
                </a:cubicBezTo>
                <a:cubicBezTo>
                  <a:pt x="36193" y="179707"/>
                  <a:pt x="48330" y="166786"/>
                  <a:pt x="63500" y="165100"/>
                </a:cubicBezTo>
                <a:cubicBezTo>
                  <a:pt x="97027" y="161375"/>
                  <a:pt x="144321" y="179340"/>
                  <a:pt x="177800" y="190500"/>
                </a:cubicBezTo>
                <a:cubicBezTo>
                  <a:pt x="203200" y="186267"/>
                  <a:pt x="230968" y="189316"/>
                  <a:pt x="254000" y="177800"/>
                </a:cubicBezTo>
                <a:cubicBezTo>
                  <a:pt x="267652" y="170974"/>
                  <a:pt x="273201" y="153648"/>
                  <a:pt x="279400" y="139700"/>
                </a:cubicBezTo>
                <a:cubicBezTo>
                  <a:pt x="290274" y="115234"/>
                  <a:pt x="296333" y="88900"/>
                  <a:pt x="304800" y="63500"/>
                </a:cubicBezTo>
                <a:cubicBezTo>
                  <a:pt x="309033" y="50800"/>
                  <a:pt x="308034" y="34866"/>
                  <a:pt x="317500" y="25400"/>
                </a:cubicBezTo>
                <a:lnTo>
                  <a:pt x="342900" y="0"/>
                </a:ln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Freihandform 45"/>
          <p:cNvSpPr/>
          <p:nvPr/>
        </p:nvSpPr>
        <p:spPr>
          <a:xfrm>
            <a:off x="7251700" y="3441700"/>
            <a:ext cx="337245" cy="254000"/>
          </a:xfrm>
          <a:custGeom>
            <a:avLst/>
            <a:gdLst>
              <a:gd name="connsiteX0" fmla="*/ 0 w 337245"/>
              <a:gd name="connsiteY0" fmla="*/ 0 h 254000"/>
              <a:gd name="connsiteX1" fmla="*/ 76200 w 337245"/>
              <a:gd name="connsiteY1" fmla="*/ 12700 h 254000"/>
              <a:gd name="connsiteX2" fmla="*/ 114300 w 337245"/>
              <a:gd name="connsiteY2" fmla="*/ 25400 h 254000"/>
              <a:gd name="connsiteX3" fmla="*/ 139700 w 337245"/>
              <a:gd name="connsiteY3" fmla="*/ 101600 h 254000"/>
              <a:gd name="connsiteX4" fmla="*/ 152400 w 337245"/>
              <a:gd name="connsiteY4" fmla="*/ 152400 h 254000"/>
              <a:gd name="connsiteX5" fmla="*/ 190500 w 337245"/>
              <a:gd name="connsiteY5" fmla="*/ 165100 h 254000"/>
              <a:gd name="connsiteX6" fmla="*/ 304800 w 337245"/>
              <a:gd name="connsiteY6" fmla="*/ 177800 h 254000"/>
              <a:gd name="connsiteX7" fmla="*/ 330200 w 337245"/>
              <a:gd name="connsiteY7" fmla="*/ 254000 h 25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7245" h="254000">
                <a:moveTo>
                  <a:pt x="0" y="0"/>
                </a:moveTo>
                <a:cubicBezTo>
                  <a:pt x="25400" y="4233"/>
                  <a:pt x="51063" y="7114"/>
                  <a:pt x="76200" y="12700"/>
                </a:cubicBezTo>
                <a:cubicBezTo>
                  <a:pt x="89268" y="15604"/>
                  <a:pt x="106519" y="14507"/>
                  <a:pt x="114300" y="25400"/>
                </a:cubicBezTo>
                <a:cubicBezTo>
                  <a:pt x="129862" y="47187"/>
                  <a:pt x="133206" y="75625"/>
                  <a:pt x="139700" y="101600"/>
                </a:cubicBezTo>
                <a:cubicBezTo>
                  <a:pt x="143933" y="118533"/>
                  <a:pt x="141496" y="138770"/>
                  <a:pt x="152400" y="152400"/>
                </a:cubicBezTo>
                <a:cubicBezTo>
                  <a:pt x="160763" y="162853"/>
                  <a:pt x="177295" y="162899"/>
                  <a:pt x="190500" y="165100"/>
                </a:cubicBezTo>
                <a:cubicBezTo>
                  <a:pt x="228313" y="171402"/>
                  <a:pt x="266700" y="173567"/>
                  <a:pt x="304800" y="177800"/>
                </a:cubicBezTo>
                <a:cubicBezTo>
                  <a:pt x="337245" y="226467"/>
                  <a:pt x="330200" y="200636"/>
                  <a:pt x="330200" y="254000"/>
                </a:cubicBez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extfeld 46"/>
          <p:cNvSpPr txBox="1"/>
          <p:nvPr/>
        </p:nvSpPr>
        <p:spPr>
          <a:xfrm>
            <a:off x="2630617" y="4876800"/>
            <a:ext cx="24006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 smtClean="0">
                <a:solidFill>
                  <a:srgbClr val="0000FF"/>
                </a:solidFill>
              </a:rPr>
              <a:t>What</a:t>
            </a:r>
            <a:r>
              <a:rPr lang="de-DE" b="1" dirty="0" smtClean="0">
                <a:solidFill>
                  <a:srgbClr val="0000FF"/>
                </a:solidFill>
              </a:rPr>
              <a:t> </a:t>
            </a:r>
            <a:r>
              <a:rPr lang="de-DE" b="1" dirty="0" err="1" smtClean="0">
                <a:solidFill>
                  <a:srgbClr val="0000FF"/>
                </a:solidFill>
              </a:rPr>
              <a:t>fraction</a:t>
            </a:r>
            <a:r>
              <a:rPr lang="de-DE" b="1" dirty="0" smtClean="0">
                <a:solidFill>
                  <a:srgbClr val="0000FF"/>
                </a:solidFill>
              </a:rPr>
              <a:t> of </a:t>
            </a:r>
            <a:r>
              <a:rPr lang="de-DE" b="1" dirty="0" err="1" smtClean="0">
                <a:solidFill>
                  <a:srgbClr val="0000FF"/>
                </a:solidFill>
              </a:rPr>
              <a:t>tt</a:t>
            </a:r>
            <a:r>
              <a:rPr lang="de-DE" b="1" dirty="0" smtClean="0">
                <a:solidFill>
                  <a:srgbClr val="0000FF"/>
                </a:solidFill>
              </a:rPr>
              <a:t> </a:t>
            </a:r>
            <a:r>
              <a:rPr lang="de-DE" b="1" dirty="0" err="1" smtClean="0">
                <a:solidFill>
                  <a:srgbClr val="0000FF"/>
                </a:solidFill>
              </a:rPr>
              <a:t>events</a:t>
            </a:r>
            <a:r>
              <a:rPr lang="de-DE" b="1" dirty="0" smtClean="0">
                <a:solidFill>
                  <a:srgbClr val="0000FF"/>
                </a:solidFill>
              </a:rPr>
              <a:t> </a:t>
            </a:r>
            <a:r>
              <a:rPr lang="de-DE" b="1" dirty="0" err="1" smtClean="0">
                <a:solidFill>
                  <a:srgbClr val="0000FF"/>
                </a:solidFill>
              </a:rPr>
              <a:t>are</a:t>
            </a:r>
            <a:r>
              <a:rPr lang="de-DE" b="1" dirty="0" smtClean="0">
                <a:solidFill>
                  <a:srgbClr val="0000FF"/>
                </a:solidFill>
              </a:rPr>
              <a:t> </a:t>
            </a:r>
            <a:r>
              <a:rPr lang="de-DE" b="1" dirty="0" err="1" smtClean="0">
                <a:solidFill>
                  <a:srgbClr val="0000FF"/>
                </a:solidFill>
              </a:rPr>
              <a:t>retained</a:t>
            </a:r>
            <a:r>
              <a:rPr lang="de-DE" b="1" dirty="0" smtClean="0">
                <a:solidFill>
                  <a:srgbClr val="0000FF"/>
                </a:solidFill>
              </a:rPr>
              <a:t> </a:t>
            </a:r>
            <a:r>
              <a:rPr lang="de-DE" b="1" dirty="0" err="1" smtClean="0">
                <a:solidFill>
                  <a:srgbClr val="0000FF"/>
                </a:solidFill>
              </a:rPr>
              <a:t>after</a:t>
            </a:r>
            <a:r>
              <a:rPr lang="de-DE" b="1" dirty="0" smtClean="0">
                <a:solidFill>
                  <a:srgbClr val="0000FF"/>
                </a:solidFill>
              </a:rPr>
              <a:t> </a:t>
            </a:r>
            <a:r>
              <a:rPr lang="de-DE" b="1" dirty="0" err="1" smtClean="0">
                <a:solidFill>
                  <a:srgbClr val="0000FF"/>
                </a:solidFill>
              </a:rPr>
              <a:t>selection</a:t>
            </a:r>
            <a:endParaRPr lang="de-DE" b="1" dirty="0">
              <a:solidFill>
                <a:srgbClr val="0000FF"/>
              </a:solidFill>
            </a:endParaRPr>
          </a:p>
        </p:txBody>
      </p:sp>
      <p:cxnSp>
        <p:nvCxnSpPr>
          <p:cNvPr id="49" name="Gerade Verbindung mit Pfeil 48"/>
          <p:cNvCxnSpPr/>
          <p:nvPr/>
        </p:nvCxnSpPr>
        <p:spPr>
          <a:xfrm flipV="1">
            <a:off x="4483100" y="4660900"/>
            <a:ext cx="548134" cy="215900"/>
          </a:xfrm>
          <a:prstGeom prst="straightConnector1">
            <a:avLst/>
          </a:prstGeom>
          <a:ln w="5715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Textfeld 49"/>
          <p:cNvSpPr txBox="1"/>
          <p:nvPr/>
        </p:nvSpPr>
        <p:spPr>
          <a:xfrm>
            <a:off x="5626100" y="4660900"/>
            <a:ext cx="2616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 smtClean="0">
                <a:solidFill>
                  <a:schemeClr val="accent2">
                    <a:lumMod val="75000"/>
                  </a:schemeClr>
                </a:solidFill>
              </a:rPr>
              <a:t>Luminosity</a:t>
            </a:r>
            <a:r>
              <a:rPr lang="de-DE" b="1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</a:p>
          <a:p>
            <a:r>
              <a:rPr lang="de-DE" b="1" dirty="0" err="1" smtClean="0">
                <a:solidFill>
                  <a:schemeClr val="accent2">
                    <a:lumMod val="75000"/>
                  </a:schemeClr>
                </a:solidFill>
              </a:rPr>
              <a:t>How</a:t>
            </a:r>
            <a:r>
              <a:rPr lang="de-DE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DE" b="1" dirty="0" err="1" smtClean="0">
                <a:solidFill>
                  <a:schemeClr val="accent2">
                    <a:lumMod val="75000"/>
                  </a:schemeClr>
                </a:solidFill>
              </a:rPr>
              <a:t>many</a:t>
            </a:r>
            <a:r>
              <a:rPr lang="de-DE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DE" b="1" dirty="0" err="1" smtClean="0">
                <a:solidFill>
                  <a:schemeClr val="accent2">
                    <a:lumMod val="75000"/>
                  </a:schemeClr>
                </a:solidFill>
              </a:rPr>
              <a:t>proton-collisions</a:t>
            </a:r>
            <a:r>
              <a:rPr lang="de-DE" b="1" dirty="0" smtClean="0">
                <a:solidFill>
                  <a:schemeClr val="accent2">
                    <a:lumMod val="75000"/>
                  </a:schemeClr>
                </a:solidFill>
              </a:rPr>
              <a:t>?</a:t>
            </a:r>
            <a:endParaRPr lang="de-DE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03942" y="301931"/>
            <a:ext cx="617305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smtClean="0"/>
              <a:t>Cross </a:t>
            </a:r>
            <a:r>
              <a:rPr lang="de-DE" sz="3200" b="1" dirty="0" err="1" smtClean="0"/>
              <a:t>section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determination</a:t>
            </a:r>
            <a:endParaRPr lang="de-DE" sz="3200" b="1" dirty="0"/>
          </a:p>
        </p:txBody>
      </p:sp>
      <p:pic>
        <p:nvPicPr>
          <p:cNvPr id="4" name="Bild 3" descr="loewe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6999" y="301931"/>
            <a:ext cx="2286000" cy="674723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303941" y="2235200"/>
            <a:ext cx="76843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smtClean="0">
                <a:solidFill>
                  <a:srgbClr val="008000"/>
                </a:solidFill>
              </a:rPr>
              <a:t>Key </a:t>
            </a:r>
            <a:r>
              <a:rPr lang="de-DE" sz="2400" b="1" dirty="0" err="1" smtClean="0">
                <a:solidFill>
                  <a:srgbClr val="008000"/>
                </a:solidFill>
              </a:rPr>
              <a:t>issue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determine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efficiency</a:t>
            </a:r>
            <a:endParaRPr lang="de-DE" sz="2400" b="1" dirty="0" smtClean="0">
              <a:solidFill>
                <a:srgbClr val="008000"/>
              </a:solidFill>
            </a:endParaRPr>
          </a:p>
        </p:txBody>
      </p:sp>
      <p:grpSp>
        <p:nvGrpSpPr>
          <p:cNvPr id="2" name="Gruppierung 29"/>
          <p:cNvGrpSpPr/>
          <p:nvPr/>
        </p:nvGrpSpPr>
        <p:grpSpPr>
          <a:xfrm>
            <a:off x="586171" y="2822035"/>
            <a:ext cx="5216756" cy="1974896"/>
            <a:chOff x="586171" y="2822035"/>
            <a:chExt cx="5216756" cy="1974896"/>
          </a:xfrm>
        </p:grpSpPr>
        <p:grpSp>
          <p:nvGrpSpPr>
            <p:cNvPr id="5" name="Gruppierung 11"/>
            <p:cNvGrpSpPr/>
            <p:nvPr/>
          </p:nvGrpSpPr>
          <p:grpSpPr>
            <a:xfrm>
              <a:off x="586171" y="3021275"/>
              <a:ext cx="5216756" cy="1775656"/>
              <a:chOff x="295679" y="2273299"/>
              <a:chExt cx="6536921" cy="2787995"/>
            </a:xfrm>
          </p:grpSpPr>
          <p:grpSp>
            <p:nvGrpSpPr>
              <p:cNvPr id="6" name="Gruppierung 15"/>
              <p:cNvGrpSpPr/>
              <p:nvPr/>
            </p:nvGrpSpPr>
            <p:grpSpPr>
              <a:xfrm>
                <a:off x="295679" y="2273300"/>
                <a:ext cx="3101572" cy="2787994"/>
                <a:chOff x="295679" y="2273300"/>
                <a:chExt cx="3101572" cy="2787994"/>
              </a:xfrm>
            </p:grpSpPr>
            <p:grpSp>
              <p:nvGrpSpPr>
                <p:cNvPr id="7" name="Gruppierung 13"/>
                <p:cNvGrpSpPr/>
                <p:nvPr/>
              </p:nvGrpSpPr>
              <p:grpSpPr>
                <a:xfrm>
                  <a:off x="1003300" y="2273300"/>
                  <a:ext cx="2393951" cy="2787994"/>
                  <a:chOff x="660400" y="2273300"/>
                  <a:chExt cx="2393951" cy="2787994"/>
                </a:xfrm>
              </p:grpSpPr>
              <p:cxnSp>
                <p:nvCxnSpPr>
                  <p:cNvPr id="21" name="Gerade Verbindung mit Pfeil 20"/>
                  <p:cNvCxnSpPr/>
                  <p:nvPr/>
                </p:nvCxnSpPr>
                <p:spPr>
                  <a:xfrm rot="16200000" flipV="1">
                    <a:off x="-419100" y="3352800"/>
                    <a:ext cx="2171700" cy="12700"/>
                  </a:xfrm>
                  <a:prstGeom prst="straightConnector1">
                    <a:avLst/>
                  </a:prstGeom>
                  <a:ln>
                    <a:solidFill>
                      <a:srgbClr val="000000"/>
                    </a:solidFill>
                    <a:tailEnd type="arrow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" name="Gerade Verbindung mit Pfeil 8"/>
                  <p:cNvCxnSpPr/>
                  <p:nvPr/>
                </p:nvCxnSpPr>
                <p:spPr>
                  <a:xfrm>
                    <a:off x="673100" y="4445000"/>
                    <a:ext cx="2247900" cy="1588"/>
                  </a:xfrm>
                  <a:prstGeom prst="straightConnector1">
                    <a:avLst/>
                  </a:prstGeom>
                  <a:ln>
                    <a:solidFill>
                      <a:schemeClr val="tx1"/>
                    </a:solidFill>
                    <a:tailEnd type="arrow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" name="Gerade Verbindung 22"/>
                  <p:cNvCxnSpPr/>
                  <p:nvPr/>
                </p:nvCxnSpPr>
                <p:spPr>
                  <a:xfrm rot="16200000" flipH="1">
                    <a:off x="793750" y="2355850"/>
                    <a:ext cx="1955800" cy="1790700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4" name="Textfeld 23"/>
                  <p:cNvSpPr txBox="1"/>
                  <p:nvPr/>
                </p:nvSpPr>
                <p:spPr>
                  <a:xfrm>
                    <a:off x="2133601" y="4529723"/>
                    <a:ext cx="920750" cy="53157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de-DE" sz="1600" dirty="0" smtClean="0">
                        <a:solidFill>
                          <a:srgbClr val="008000"/>
                        </a:solidFill>
                      </a:rPr>
                      <a:t>Jet </a:t>
                    </a:r>
                    <a:r>
                      <a:rPr lang="de-DE" sz="1600" dirty="0" err="1" smtClean="0">
                        <a:solidFill>
                          <a:srgbClr val="008000"/>
                        </a:solidFill>
                      </a:rPr>
                      <a:t>pt</a:t>
                    </a:r>
                    <a:endParaRPr lang="de-DE" sz="1600" dirty="0">
                      <a:solidFill>
                        <a:srgbClr val="008000"/>
                      </a:solidFill>
                    </a:endParaRPr>
                  </a:p>
                </p:txBody>
              </p:sp>
            </p:grpSp>
            <p:sp>
              <p:nvSpPr>
                <p:cNvPr id="20" name="Textfeld 19"/>
                <p:cNvSpPr txBox="1"/>
                <p:nvPr/>
              </p:nvSpPr>
              <p:spPr>
                <a:xfrm>
                  <a:off x="295679" y="2273300"/>
                  <a:ext cx="707620" cy="91816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600" dirty="0" smtClean="0">
                      <a:solidFill>
                        <a:srgbClr val="008000"/>
                      </a:solidFill>
                    </a:rPr>
                    <a:t>Log </a:t>
                  </a:r>
                  <a:r>
                    <a:rPr lang="de-DE" sz="1600" dirty="0" smtClean="0">
                      <a:solidFill>
                        <a:srgbClr val="008000"/>
                      </a:solidFill>
                      <a:latin typeface="Symbol" charset="2"/>
                      <a:cs typeface="Symbol" charset="2"/>
                    </a:rPr>
                    <a:t>s</a:t>
                  </a:r>
                  <a:endParaRPr lang="de-DE" sz="1600" dirty="0">
                    <a:solidFill>
                      <a:srgbClr val="008000"/>
                    </a:solidFill>
                  </a:endParaRPr>
                </a:p>
              </p:txBody>
            </p:sp>
          </p:grpSp>
          <p:cxnSp>
            <p:nvCxnSpPr>
              <p:cNvPr id="14" name="Gerade Verbindung 13"/>
              <p:cNvCxnSpPr/>
              <p:nvPr/>
            </p:nvCxnSpPr>
            <p:spPr>
              <a:xfrm rot="16200000" flipH="1">
                <a:off x="1498599" y="2330450"/>
                <a:ext cx="1955801" cy="1841500"/>
              </a:xfrm>
              <a:prstGeom prst="line">
                <a:avLst/>
              </a:prstGeom>
              <a:ln>
                <a:solidFill>
                  <a:srgbClr val="008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Gerade Verbindung mit Pfeil 14"/>
              <p:cNvCxnSpPr/>
              <p:nvPr/>
            </p:nvCxnSpPr>
            <p:spPr>
              <a:xfrm flipV="1">
                <a:off x="595573" y="2764254"/>
                <a:ext cx="1068125" cy="664244"/>
              </a:xfrm>
              <a:prstGeom prst="straightConnector1">
                <a:avLst/>
              </a:prstGeom>
              <a:ln w="25400" cap="flat" cmpd="sng" algn="ctr">
                <a:solidFill>
                  <a:srgbClr val="FF0000"/>
                </a:solidFill>
                <a:prstDash val="dashDot"/>
                <a:round/>
                <a:headEnd type="none" w="med" len="med"/>
                <a:tailEnd type="arrow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Gerade Verbindung mit Pfeil 15"/>
              <p:cNvCxnSpPr/>
              <p:nvPr/>
            </p:nvCxnSpPr>
            <p:spPr>
              <a:xfrm rot="10800000" flipV="1">
                <a:off x="2857499" y="3428498"/>
                <a:ext cx="1193800" cy="304800"/>
              </a:xfrm>
              <a:prstGeom prst="straightConnector1">
                <a:avLst/>
              </a:prstGeom>
              <a:ln w="25400" cap="flat" cmpd="sng" algn="ctr">
                <a:solidFill>
                  <a:srgbClr val="008000"/>
                </a:solidFill>
                <a:prstDash val="dashDot"/>
                <a:round/>
                <a:headEnd type="none" w="med" len="med"/>
                <a:tailEnd type="arrow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Textfeld 16"/>
              <p:cNvSpPr txBox="1"/>
              <p:nvPr/>
            </p:nvSpPr>
            <p:spPr>
              <a:xfrm>
                <a:off x="514348" y="3105077"/>
                <a:ext cx="1688528" cy="628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2000" b="1" dirty="0" err="1" smtClean="0">
                    <a:solidFill>
                      <a:srgbClr val="FF0000"/>
                    </a:solidFill>
                  </a:rPr>
                  <a:t>True</a:t>
                </a:r>
                <a:r>
                  <a:rPr lang="de-DE" sz="2000" b="1" dirty="0" smtClean="0">
                    <a:solidFill>
                      <a:srgbClr val="FF0000"/>
                    </a:solidFill>
                  </a:rPr>
                  <a:t> </a:t>
                </a:r>
                <a:r>
                  <a:rPr lang="de-DE" sz="2000" b="1" dirty="0" err="1" smtClean="0">
                    <a:solidFill>
                      <a:srgbClr val="FF0000"/>
                    </a:solidFill>
                  </a:rPr>
                  <a:t>jet</a:t>
                </a:r>
                <a:r>
                  <a:rPr lang="de-DE" sz="2000" b="1" dirty="0" smtClean="0">
                    <a:solidFill>
                      <a:srgbClr val="FF0000"/>
                    </a:solidFill>
                  </a:rPr>
                  <a:t> </a:t>
                </a:r>
                <a:r>
                  <a:rPr lang="de-DE" sz="2000" b="1" dirty="0" err="1" smtClean="0">
                    <a:solidFill>
                      <a:srgbClr val="FF0000"/>
                    </a:solidFill>
                  </a:rPr>
                  <a:t>p</a:t>
                </a:r>
                <a:r>
                  <a:rPr lang="de-DE" sz="2000" b="1" baseline="-25000" dirty="0" err="1" smtClean="0">
                    <a:solidFill>
                      <a:srgbClr val="FF0000"/>
                    </a:solidFill>
                  </a:rPr>
                  <a:t>T</a:t>
                </a:r>
                <a:endParaRPr lang="de-DE" sz="20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8" name="Textfeld 17"/>
              <p:cNvSpPr txBox="1"/>
              <p:nvPr/>
            </p:nvSpPr>
            <p:spPr>
              <a:xfrm>
                <a:off x="3860801" y="2959099"/>
                <a:ext cx="2971799" cy="11114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2000" b="1" dirty="0" err="1" smtClean="0">
                    <a:solidFill>
                      <a:srgbClr val="008000"/>
                    </a:solidFill>
                  </a:rPr>
                  <a:t>Observed</a:t>
                </a:r>
                <a:r>
                  <a:rPr lang="de-DE" sz="2000" b="1" dirty="0" smtClean="0">
                    <a:solidFill>
                      <a:srgbClr val="008000"/>
                    </a:solidFill>
                  </a:rPr>
                  <a:t> </a:t>
                </a:r>
                <a:r>
                  <a:rPr lang="de-DE" sz="2000" b="1" dirty="0" err="1" smtClean="0">
                    <a:solidFill>
                      <a:srgbClr val="008000"/>
                    </a:solidFill>
                  </a:rPr>
                  <a:t>p</a:t>
                </a:r>
                <a:r>
                  <a:rPr lang="de-DE" sz="2000" b="1" baseline="-25000" dirty="0" err="1" smtClean="0">
                    <a:solidFill>
                      <a:srgbClr val="008000"/>
                    </a:solidFill>
                  </a:rPr>
                  <a:t>T</a:t>
                </a:r>
                <a:endParaRPr lang="de-DE" sz="2000" b="1" dirty="0" smtClean="0">
                  <a:solidFill>
                    <a:srgbClr val="008000"/>
                  </a:solidFill>
                </a:endParaRPr>
              </a:p>
              <a:p>
                <a:r>
                  <a:rPr lang="de-DE" sz="2000" b="1" dirty="0" err="1" smtClean="0">
                    <a:solidFill>
                      <a:srgbClr val="008000"/>
                    </a:solidFill>
                  </a:rPr>
                  <a:t>wrong</a:t>
                </a:r>
                <a:r>
                  <a:rPr lang="de-DE" sz="2000" b="1" dirty="0" smtClean="0">
                    <a:solidFill>
                      <a:srgbClr val="008000"/>
                    </a:solidFill>
                  </a:rPr>
                  <a:t> </a:t>
                </a:r>
                <a:r>
                  <a:rPr lang="de-DE" sz="2000" b="1" dirty="0" err="1" smtClean="0">
                    <a:solidFill>
                      <a:srgbClr val="008000"/>
                    </a:solidFill>
                  </a:rPr>
                  <a:t>energy</a:t>
                </a:r>
                <a:r>
                  <a:rPr lang="de-DE" sz="2000" b="1" dirty="0" smtClean="0">
                    <a:solidFill>
                      <a:srgbClr val="008000"/>
                    </a:solidFill>
                  </a:rPr>
                  <a:t> </a:t>
                </a:r>
                <a:r>
                  <a:rPr lang="de-DE" sz="2000" b="1" dirty="0" err="1" smtClean="0">
                    <a:solidFill>
                      <a:srgbClr val="008000"/>
                    </a:solidFill>
                  </a:rPr>
                  <a:t>scale</a:t>
                </a:r>
                <a:endParaRPr lang="de-DE" sz="2000" b="1" dirty="0">
                  <a:solidFill>
                    <a:srgbClr val="008000"/>
                  </a:solidFill>
                </a:endParaRPr>
              </a:p>
            </p:txBody>
          </p:sp>
        </p:grpSp>
        <p:cxnSp>
          <p:nvCxnSpPr>
            <p:cNvPr id="27" name="Gerade Verbindung 26"/>
            <p:cNvCxnSpPr/>
            <p:nvPr/>
          </p:nvCxnSpPr>
          <p:spPr>
            <a:xfrm rot="16200000" flipV="1">
              <a:off x="1270978" y="3633856"/>
              <a:ext cx="1636342" cy="12700"/>
            </a:xfrm>
            <a:prstGeom prst="line">
              <a:avLst/>
            </a:prstGeom>
            <a:ln w="57150" cap="flat" cmpd="sng" algn="ctr">
              <a:solidFill>
                <a:schemeClr val="bg2">
                  <a:lumMod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 Verbindung mit Pfeil 28"/>
            <p:cNvCxnSpPr/>
            <p:nvPr/>
          </p:nvCxnSpPr>
          <p:spPr>
            <a:xfrm>
              <a:off x="2123990" y="3021276"/>
              <a:ext cx="644041" cy="1588"/>
            </a:xfrm>
            <a:prstGeom prst="straightConnector1">
              <a:avLst/>
            </a:prstGeom>
            <a:ln>
              <a:solidFill>
                <a:srgbClr val="4A452A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 Verbindung mit Pfeil 30"/>
            <p:cNvCxnSpPr/>
            <p:nvPr/>
          </p:nvCxnSpPr>
          <p:spPr>
            <a:xfrm>
              <a:off x="2123990" y="4164355"/>
              <a:ext cx="659831" cy="1588"/>
            </a:xfrm>
            <a:prstGeom prst="straightConnector1">
              <a:avLst/>
            </a:prstGeom>
            <a:ln>
              <a:solidFill>
                <a:srgbClr val="4A452A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feld 31"/>
            <p:cNvSpPr txBox="1"/>
            <p:nvPr/>
          </p:nvSpPr>
          <p:spPr>
            <a:xfrm>
              <a:off x="2175972" y="3088725"/>
              <a:ext cx="18964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b="1" dirty="0" err="1" smtClean="0">
                  <a:solidFill>
                    <a:schemeClr val="bg2">
                      <a:lumMod val="25000"/>
                    </a:schemeClr>
                  </a:solidFill>
                </a:rPr>
                <a:t>Selected</a:t>
              </a:r>
              <a:r>
                <a:rPr lang="de-DE" b="1" dirty="0" smtClean="0">
                  <a:solidFill>
                    <a:schemeClr val="bg2">
                      <a:lumMod val="25000"/>
                    </a:schemeClr>
                  </a:solidFill>
                </a:rPr>
                <a:t> </a:t>
              </a:r>
              <a:r>
                <a:rPr lang="de-DE" b="1" dirty="0" err="1" smtClean="0">
                  <a:solidFill>
                    <a:schemeClr val="bg2">
                      <a:lumMod val="25000"/>
                    </a:schemeClr>
                  </a:solidFill>
                </a:rPr>
                <a:t>p</a:t>
              </a:r>
              <a:r>
                <a:rPr lang="de-DE" b="1" baseline="-25000" dirty="0" err="1" smtClean="0">
                  <a:solidFill>
                    <a:schemeClr val="bg2">
                      <a:lumMod val="25000"/>
                    </a:schemeClr>
                  </a:solidFill>
                </a:rPr>
                <a:t>T</a:t>
              </a:r>
              <a:r>
                <a:rPr lang="de-DE" b="1" dirty="0" smtClean="0">
                  <a:solidFill>
                    <a:schemeClr val="bg2">
                      <a:lumMod val="25000"/>
                    </a:schemeClr>
                  </a:solidFill>
                </a:rPr>
                <a:t> </a:t>
              </a:r>
              <a:r>
                <a:rPr lang="de-DE" b="1" dirty="0" err="1" smtClean="0">
                  <a:solidFill>
                    <a:schemeClr val="bg2">
                      <a:lumMod val="25000"/>
                    </a:schemeClr>
                  </a:solidFill>
                </a:rPr>
                <a:t>range</a:t>
              </a:r>
              <a:endParaRPr lang="de-DE" b="1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  <p:sp>
        <p:nvSpPr>
          <p:cNvPr id="33" name="Textfeld 32"/>
          <p:cNvSpPr txBox="1"/>
          <p:nvPr/>
        </p:nvSpPr>
        <p:spPr>
          <a:xfrm>
            <a:off x="5802927" y="2602852"/>
            <a:ext cx="312517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err="1" smtClean="0">
                <a:solidFill>
                  <a:srgbClr val="4A452A"/>
                </a:solidFill>
              </a:rPr>
              <a:t>Largest</a:t>
            </a:r>
            <a:r>
              <a:rPr lang="de-DE" sz="2400" b="1" dirty="0" smtClean="0">
                <a:solidFill>
                  <a:srgbClr val="4A452A"/>
                </a:solidFill>
              </a:rPr>
              <a:t> </a:t>
            </a:r>
            <a:r>
              <a:rPr lang="de-DE" sz="2400" b="1" dirty="0" err="1" smtClean="0">
                <a:solidFill>
                  <a:srgbClr val="4A452A"/>
                </a:solidFill>
              </a:rPr>
              <a:t>uncertainties</a:t>
            </a:r>
            <a:r>
              <a:rPr lang="de-DE" sz="2400" b="1" dirty="0" smtClean="0">
                <a:solidFill>
                  <a:srgbClr val="4A452A"/>
                </a:solidFill>
              </a:rPr>
              <a:t>:</a:t>
            </a:r>
          </a:p>
          <a:p>
            <a:pPr>
              <a:buFontTx/>
              <a:buChar char="-"/>
            </a:pPr>
            <a:r>
              <a:rPr lang="de-DE" sz="2400" b="1" dirty="0" smtClean="0">
                <a:solidFill>
                  <a:srgbClr val="4A452A"/>
                </a:solidFill>
              </a:rPr>
              <a:t> Jet </a:t>
            </a:r>
            <a:r>
              <a:rPr lang="de-DE" sz="2400" b="1" dirty="0" err="1" smtClean="0">
                <a:solidFill>
                  <a:srgbClr val="4A452A"/>
                </a:solidFill>
              </a:rPr>
              <a:t>energy</a:t>
            </a:r>
            <a:r>
              <a:rPr lang="de-DE" sz="2400" b="1" dirty="0" smtClean="0">
                <a:solidFill>
                  <a:srgbClr val="4A452A"/>
                </a:solidFill>
              </a:rPr>
              <a:t> </a:t>
            </a:r>
            <a:r>
              <a:rPr lang="de-DE" sz="2400" b="1" dirty="0" err="1" smtClean="0">
                <a:solidFill>
                  <a:srgbClr val="4A452A"/>
                </a:solidFill>
              </a:rPr>
              <a:t>scale</a:t>
            </a:r>
            <a:endParaRPr lang="de-DE" sz="2400" b="1" dirty="0" smtClean="0">
              <a:solidFill>
                <a:srgbClr val="4A452A"/>
              </a:solidFill>
            </a:endParaRPr>
          </a:p>
          <a:p>
            <a:pPr>
              <a:buFontTx/>
              <a:buChar char="-"/>
            </a:pPr>
            <a:r>
              <a:rPr lang="de-DE" sz="2400" b="1" dirty="0" smtClean="0">
                <a:solidFill>
                  <a:srgbClr val="4A452A"/>
                </a:solidFill>
              </a:rPr>
              <a:t> </a:t>
            </a:r>
            <a:r>
              <a:rPr lang="de-DE" sz="2400" b="1" dirty="0" err="1" smtClean="0">
                <a:solidFill>
                  <a:srgbClr val="4A452A"/>
                </a:solidFill>
              </a:rPr>
              <a:t>bottom</a:t>
            </a:r>
            <a:r>
              <a:rPr lang="de-DE" sz="2400" b="1" dirty="0" smtClean="0">
                <a:solidFill>
                  <a:srgbClr val="4A452A"/>
                </a:solidFill>
              </a:rPr>
              <a:t> </a:t>
            </a:r>
            <a:r>
              <a:rPr lang="de-DE" sz="2400" b="1" dirty="0" err="1" smtClean="0">
                <a:solidFill>
                  <a:srgbClr val="4A452A"/>
                </a:solidFill>
              </a:rPr>
              <a:t>identification</a:t>
            </a:r>
            <a:endParaRPr lang="de-DE" sz="2400" b="1" dirty="0" smtClean="0">
              <a:solidFill>
                <a:srgbClr val="4A452A"/>
              </a:solidFill>
            </a:endParaRPr>
          </a:p>
          <a:p>
            <a:pPr>
              <a:buFontTx/>
              <a:buChar char="-"/>
            </a:pPr>
            <a:r>
              <a:rPr lang="de-DE" sz="2400" b="1" dirty="0" smtClean="0">
                <a:solidFill>
                  <a:srgbClr val="4A452A"/>
                </a:solidFill>
              </a:rPr>
              <a:t> Background </a:t>
            </a:r>
            <a:r>
              <a:rPr lang="de-DE" sz="2400" b="1" dirty="0" err="1" smtClean="0">
                <a:solidFill>
                  <a:srgbClr val="4A452A"/>
                </a:solidFill>
              </a:rPr>
              <a:t>yield</a:t>
            </a:r>
            <a:endParaRPr lang="de-DE" sz="2400" b="1" dirty="0" smtClean="0">
              <a:solidFill>
                <a:srgbClr val="4A452A"/>
              </a:solidFill>
            </a:endParaRPr>
          </a:p>
          <a:p>
            <a:pPr>
              <a:buFontTx/>
              <a:buChar char="-"/>
            </a:pPr>
            <a:r>
              <a:rPr lang="de-DE" sz="2400" b="1" dirty="0" smtClean="0">
                <a:solidFill>
                  <a:srgbClr val="4A452A"/>
                </a:solidFill>
              </a:rPr>
              <a:t> Jets </a:t>
            </a:r>
            <a:r>
              <a:rPr lang="de-DE" sz="2400" b="1" dirty="0" err="1" smtClean="0">
                <a:solidFill>
                  <a:srgbClr val="4A452A"/>
                </a:solidFill>
              </a:rPr>
              <a:t>from</a:t>
            </a:r>
            <a:r>
              <a:rPr lang="de-DE" sz="2400" b="1" dirty="0" smtClean="0">
                <a:solidFill>
                  <a:srgbClr val="4A452A"/>
                </a:solidFill>
              </a:rPr>
              <a:t> QCD</a:t>
            </a:r>
          </a:p>
          <a:p>
            <a:pPr>
              <a:buFontTx/>
              <a:buChar char="-"/>
            </a:pPr>
            <a:r>
              <a:rPr lang="de-DE" sz="2400" b="1" dirty="0" smtClean="0">
                <a:solidFill>
                  <a:srgbClr val="4A452A"/>
                </a:solidFill>
              </a:rPr>
              <a:t> </a:t>
            </a:r>
            <a:r>
              <a:rPr lang="de-DE" sz="2400" b="1" dirty="0" err="1" smtClean="0">
                <a:solidFill>
                  <a:srgbClr val="4A452A"/>
                </a:solidFill>
              </a:rPr>
              <a:t>selection</a:t>
            </a:r>
            <a:r>
              <a:rPr lang="de-DE" sz="2400" b="1" dirty="0" smtClean="0">
                <a:solidFill>
                  <a:srgbClr val="4A452A"/>
                </a:solidFill>
              </a:rPr>
              <a:t> </a:t>
            </a:r>
            <a:r>
              <a:rPr lang="de-DE" sz="2400" b="1" dirty="0" err="1" smtClean="0">
                <a:solidFill>
                  <a:srgbClr val="4A452A"/>
                </a:solidFill>
              </a:rPr>
              <a:t>efficiency</a:t>
            </a:r>
            <a:endParaRPr lang="de-DE" sz="2400" b="1" dirty="0" smtClean="0">
              <a:solidFill>
                <a:srgbClr val="4A452A"/>
              </a:solidFill>
            </a:endParaRPr>
          </a:p>
          <a:p>
            <a:r>
              <a:rPr lang="de-DE" sz="2400" b="1" dirty="0" smtClean="0">
                <a:solidFill>
                  <a:srgbClr val="4A452A"/>
                </a:solidFill>
              </a:rPr>
              <a:t>  e, </a:t>
            </a:r>
            <a:r>
              <a:rPr lang="de-DE" sz="2400" b="1" dirty="0" smtClean="0">
                <a:solidFill>
                  <a:srgbClr val="4A452A"/>
                </a:solidFill>
                <a:latin typeface="Symbol" charset="2"/>
                <a:cs typeface="Symbol" charset="2"/>
              </a:rPr>
              <a:t>m</a:t>
            </a:r>
            <a:r>
              <a:rPr lang="de-DE" sz="2400" b="1" dirty="0" smtClean="0">
                <a:solidFill>
                  <a:srgbClr val="4A452A"/>
                </a:solidFill>
                <a:cs typeface="Symbol" charset="2"/>
              </a:rPr>
              <a:t>, .....</a:t>
            </a:r>
            <a:endParaRPr lang="de-DE" sz="2400" b="1" dirty="0">
              <a:solidFill>
                <a:srgbClr val="4A452A"/>
              </a:solidFill>
            </a:endParaRPr>
          </a:p>
        </p:txBody>
      </p:sp>
      <p:sp>
        <p:nvSpPr>
          <p:cNvPr id="34" name="Fußzeilenplatzhalter 3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Peter Mättig, CERN Summer Students 2013</a:t>
            </a:r>
            <a:endParaRPr lang="de-DE"/>
          </a:p>
        </p:txBody>
      </p:sp>
      <p:sp>
        <p:nvSpPr>
          <p:cNvPr id="28" name="Textfeld 27"/>
          <p:cNvSpPr txBox="1"/>
          <p:nvPr/>
        </p:nvSpPr>
        <p:spPr>
          <a:xfrm>
            <a:off x="303942" y="1193800"/>
            <a:ext cx="81923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smtClean="0">
                <a:solidFill>
                  <a:srgbClr val="0000FF"/>
                </a:solidFill>
              </a:rPr>
              <a:t>Experimental </a:t>
            </a:r>
            <a:r>
              <a:rPr lang="de-DE" sz="2400" b="1" dirty="0" err="1" smtClean="0">
                <a:solidFill>
                  <a:srgbClr val="0000FF"/>
                </a:solidFill>
              </a:rPr>
              <a:t>precision</a:t>
            </a:r>
            <a:r>
              <a:rPr lang="de-DE" sz="2400" b="1" dirty="0" smtClean="0">
                <a:solidFill>
                  <a:srgbClr val="0000FF"/>
                </a:solidFill>
              </a:rPr>
              <a:t> </a:t>
            </a:r>
            <a:r>
              <a:rPr lang="de-DE" sz="2400" b="1" dirty="0" err="1" smtClean="0">
                <a:solidFill>
                  <a:srgbClr val="0000FF"/>
                </a:solidFill>
              </a:rPr>
              <a:t>depends</a:t>
            </a:r>
            <a:r>
              <a:rPr lang="de-DE" sz="2400" b="1" dirty="0" smtClean="0">
                <a:solidFill>
                  <a:srgbClr val="0000FF"/>
                </a:solidFill>
              </a:rPr>
              <a:t> on </a:t>
            </a:r>
            <a:r>
              <a:rPr lang="de-DE" sz="2400" b="1" dirty="0" err="1" smtClean="0">
                <a:solidFill>
                  <a:srgbClr val="0000FF"/>
                </a:solidFill>
              </a:rPr>
              <a:t>how</a:t>
            </a:r>
            <a:r>
              <a:rPr lang="de-DE" sz="2400" b="1" dirty="0" smtClean="0">
                <a:solidFill>
                  <a:srgbClr val="0000FF"/>
                </a:solidFill>
              </a:rPr>
              <a:t> well </a:t>
            </a:r>
          </a:p>
          <a:p>
            <a:r>
              <a:rPr lang="de-DE" sz="2400" b="1" dirty="0" smtClean="0">
                <a:solidFill>
                  <a:srgbClr val="0000FF"/>
                </a:solidFill>
              </a:rPr>
              <a:t>- </a:t>
            </a:r>
            <a:r>
              <a:rPr lang="de-DE" sz="2400" b="1" dirty="0" err="1" smtClean="0">
                <a:solidFill>
                  <a:srgbClr val="0000FF"/>
                </a:solidFill>
              </a:rPr>
              <a:t>background</a:t>
            </a:r>
            <a:r>
              <a:rPr lang="de-DE" sz="2400" b="1" dirty="0" smtClean="0">
                <a:solidFill>
                  <a:srgbClr val="0000FF"/>
                </a:solidFill>
              </a:rPr>
              <a:t>, </a:t>
            </a:r>
            <a:r>
              <a:rPr lang="de-DE" sz="2400" b="1" dirty="0" err="1" smtClean="0">
                <a:solidFill>
                  <a:srgbClr val="0000FF"/>
                </a:solidFill>
              </a:rPr>
              <a:t>efficiency</a:t>
            </a:r>
            <a:r>
              <a:rPr lang="de-DE" sz="2400" b="1" dirty="0" smtClean="0">
                <a:solidFill>
                  <a:srgbClr val="0000FF"/>
                </a:solidFill>
              </a:rPr>
              <a:t>, </a:t>
            </a:r>
            <a:r>
              <a:rPr lang="de-DE" sz="2400" b="1" dirty="0" err="1" smtClean="0">
                <a:solidFill>
                  <a:srgbClr val="0000FF"/>
                </a:solidFill>
              </a:rPr>
              <a:t>luminosity</a:t>
            </a:r>
            <a:r>
              <a:rPr lang="de-DE" sz="2400" b="1" dirty="0" smtClean="0">
                <a:solidFill>
                  <a:srgbClr val="0000FF"/>
                </a:solidFill>
              </a:rPr>
              <a:t> </a:t>
            </a:r>
            <a:r>
              <a:rPr lang="de-DE" sz="2400" b="1" dirty="0" err="1" smtClean="0">
                <a:solidFill>
                  <a:srgbClr val="0000FF"/>
                </a:solidFill>
              </a:rPr>
              <a:t>can</a:t>
            </a:r>
            <a:r>
              <a:rPr lang="de-DE" sz="2400" b="1" dirty="0" smtClean="0">
                <a:solidFill>
                  <a:srgbClr val="0000FF"/>
                </a:solidFill>
              </a:rPr>
              <a:t> </a:t>
            </a:r>
            <a:r>
              <a:rPr lang="de-DE" sz="2400" b="1" dirty="0" err="1" smtClean="0">
                <a:solidFill>
                  <a:srgbClr val="0000FF"/>
                </a:solidFill>
              </a:rPr>
              <a:t>be</a:t>
            </a:r>
            <a:r>
              <a:rPr lang="de-DE" sz="2400" b="1" dirty="0" smtClean="0">
                <a:solidFill>
                  <a:srgbClr val="0000FF"/>
                </a:solidFill>
              </a:rPr>
              <a:t> </a:t>
            </a:r>
            <a:r>
              <a:rPr lang="de-DE" sz="2400" b="1" dirty="0" err="1" smtClean="0">
                <a:solidFill>
                  <a:srgbClr val="0000FF"/>
                </a:solidFill>
              </a:rPr>
              <a:t>controlled</a:t>
            </a:r>
            <a:endParaRPr lang="de-DE" sz="2400" b="1" dirty="0">
              <a:solidFill>
                <a:srgbClr val="0000FF"/>
              </a:solidFill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586171" y="5295900"/>
            <a:ext cx="83419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smtClean="0">
                <a:solidFill>
                  <a:srgbClr val="FF0000"/>
                </a:solidFill>
              </a:rPr>
              <a:t>Experimental </a:t>
            </a:r>
            <a:r>
              <a:rPr lang="de-DE" sz="2400" b="1" dirty="0" err="1" smtClean="0">
                <a:solidFill>
                  <a:srgbClr val="FF0000"/>
                </a:solidFill>
              </a:rPr>
              <a:t>uncertainty</a:t>
            </a:r>
            <a:r>
              <a:rPr lang="de-DE" sz="2400" b="1" dirty="0" smtClean="0">
                <a:solidFill>
                  <a:srgbClr val="FF0000"/>
                </a:solidFill>
              </a:rPr>
              <a:t> ~ 9%</a:t>
            </a:r>
          </a:p>
          <a:p>
            <a:r>
              <a:rPr lang="de-DE" sz="2400" b="1" dirty="0" err="1" smtClean="0">
                <a:solidFill>
                  <a:srgbClr val="FF0000"/>
                </a:solidFill>
              </a:rPr>
              <a:t>Luminosity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uncertainty</a:t>
            </a:r>
            <a:r>
              <a:rPr lang="de-DE" sz="2400" b="1" dirty="0" smtClean="0">
                <a:solidFill>
                  <a:srgbClr val="FF0000"/>
                </a:solidFill>
              </a:rPr>
              <a:t> ~ 4.4 %</a:t>
            </a:r>
            <a:endParaRPr lang="de-DE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03942" y="301931"/>
            <a:ext cx="617305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smtClean="0"/>
              <a:t>Cross </a:t>
            </a:r>
            <a:r>
              <a:rPr lang="de-DE" sz="3200" b="1" dirty="0" err="1" smtClean="0"/>
              <a:t>section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measuremnt</a:t>
            </a:r>
            <a:endParaRPr lang="de-DE" sz="3200" b="1" dirty="0"/>
          </a:p>
        </p:txBody>
      </p:sp>
      <p:pic>
        <p:nvPicPr>
          <p:cNvPr id="4" name="Bild 3" descr="loewe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6999" y="301931"/>
            <a:ext cx="2286000" cy="674723"/>
          </a:xfrm>
          <a:prstGeom prst="rect">
            <a:avLst/>
          </a:prstGeom>
        </p:spPr>
      </p:pic>
      <p:sp>
        <p:nvSpPr>
          <p:cNvPr id="10" name="Textfeld 9"/>
          <p:cNvSpPr txBox="1"/>
          <p:nvPr/>
        </p:nvSpPr>
        <p:spPr>
          <a:xfrm>
            <a:off x="303942" y="5428969"/>
            <a:ext cx="82538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err="1" smtClean="0">
                <a:solidFill>
                  <a:srgbClr val="FF0000"/>
                </a:solidFill>
              </a:rPr>
              <a:t>Very</a:t>
            </a:r>
            <a:r>
              <a:rPr lang="de-DE" sz="2400" b="1" dirty="0" smtClean="0">
                <a:solidFill>
                  <a:srgbClr val="FF0000"/>
                </a:solidFill>
              </a:rPr>
              <a:t> good </a:t>
            </a:r>
            <a:r>
              <a:rPr lang="de-DE" sz="2400" b="1" dirty="0" err="1" smtClean="0">
                <a:solidFill>
                  <a:srgbClr val="FF0000"/>
                </a:solidFill>
              </a:rPr>
              <a:t>agreement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between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data</a:t>
            </a:r>
            <a:r>
              <a:rPr lang="de-DE" sz="2400" b="1" dirty="0" smtClean="0">
                <a:solidFill>
                  <a:srgbClr val="FF0000"/>
                </a:solidFill>
              </a:rPr>
              <a:t> and </a:t>
            </a:r>
            <a:r>
              <a:rPr lang="de-DE" sz="2400" b="1" dirty="0" err="1" smtClean="0">
                <a:solidFill>
                  <a:srgbClr val="FF0000"/>
                </a:solidFill>
              </a:rPr>
              <a:t>expectation</a:t>
            </a:r>
            <a:endParaRPr lang="de-DE" sz="2400" b="1" dirty="0" smtClean="0">
              <a:solidFill>
                <a:srgbClr val="FF0000"/>
              </a:solidFill>
            </a:endParaRP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Peter Mättig, CERN Summer Students 2013</a:t>
            </a:r>
            <a:endParaRPr lang="de-DE"/>
          </a:p>
        </p:txBody>
      </p:sp>
      <p:sp>
        <p:nvSpPr>
          <p:cNvPr id="7" name="Textfeld 6"/>
          <p:cNvSpPr txBox="1"/>
          <p:nvPr/>
        </p:nvSpPr>
        <p:spPr>
          <a:xfrm>
            <a:off x="5791201" y="1346200"/>
            <a:ext cx="297179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err="1" smtClean="0">
                <a:solidFill>
                  <a:srgbClr val="0000FF"/>
                </a:solidFill>
              </a:rPr>
              <a:t>Theoretical</a:t>
            </a:r>
            <a:r>
              <a:rPr lang="de-DE" sz="2400" b="1" dirty="0" smtClean="0">
                <a:solidFill>
                  <a:srgbClr val="0000FF"/>
                </a:solidFill>
              </a:rPr>
              <a:t> </a:t>
            </a:r>
            <a:r>
              <a:rPr lang="de-DE" sz="2400" b="1" dirty="0" err="1" smtClean="0">
                <a:solidFill>
                  <a:srgbClr val="0000FF"/>
                </a:solidFill>
              </a:rPr>
              <a:t>uncertainty</a:t>
            </a:r>
            <a:r>
              <a:rPr lang="de-DE" sz="2400" b="1" dirty="0" smtClean="0">
                <a:solidFill>
                  <a:srgbClr val="0000FF"/>
                </a:solidFill>
              </a:rPr>
              <a:t> 7-10%</a:t>
            </a:r>
          </a:p>
          <a:p>
            <a:r>
              <a:rPr lang="de-DE" sz="2400" b="1" dirty="0" err="1" smtClean="0">
                <a:solidFill>
                  <a:srgbClr val="0000FF"/>
                </a:solidFill>
              </a:rPr>
              <a:t>partly</a:t>
            </a:r>
            <a:r>
              <a:rPr lang="de-DE" sz="2400" b="1" dirty="0" smtClean="0">
                <a:solidFill>
                  <a:srgbClr val="0000FF"/>
                </a:solidFill>
              </a:rPr>
              <a:t> NNLO</a:t>
            </a:r>
          </a:p>
          <a:p>
            <a:endParaRPr lang="de-DE" sz="2400" b="1" dirty="0" smtClean="0">
              <a:solidFill>
                <a:srgbClr val="0000FF"/>
              </a:solidFill>
            </a:endParaRPr>
          </a:p>
          <a:p>
            <a:r>
              <a:rPr lang="de-DE" sz="2400" b="1" dirty="0" err="1" smtClean="0">
                <a:solidFill>
                  <a:srgbClr val="008000"/>
                </a:solidFill>
              </a:rPr>
              <a:t>Theory</a:t>
            </a:r>
            <a:r>
              <a:rPr lang="de-DE" sz="2400" b="1" dirty="0" smtClean="0">
                <a:solidFill>
                  <a:srgbClr val="008000"/>
                </a:solidFill>
              </a:rPr>
              <a:t> &amp; </a:t>
            </a:r>
            <a:r>
              <a:rPr lang="de-DE" sz="2400" b="1" dirty="0" err="1" smtClean="0">
                <a:solidFill>
                  <a:srgbClr val="008000"/>
                </a:solidFill>
              </a:rPr>
              <a:t>experiment</a:t>
            </a:r>
            <a:endParaRPr lang="de-DE" sz="2400" b="1" dirty="0" smtClean="0">
              <a:solidFill>
                <a:srgbClr val="008000"/>
              </a:solidFill>
            </a:endParaRPr>
          </a:p>
          <a:p>
            <a:r>
              <a:rPr lang="de-DE" sz="2400" b="1" dirty="0" err="1" smtClean="0">
                <a:solidFill>
                  <a:srgbClr val="008000"/>
                </a:solidFill>
              </a:rPr>
              <a:t>uncertainty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about</a:t>
            </a:r>
            <a:endParaRPr lang="de-DE" sz="2400" b="1" dirty="0" smtClean="0">
              <a:solidFill>
                <a:srgbClr val="008000"/>
              </a:solidFill>
            </a:endParaRPr>
          </a:p>
          <a:p>
            <a:r>
              <a:rPr lang="de-DE" sz="2400" b="1" dirty="0" err="1" smtClean="0">
                <a:solidFill>
                  <a:srgbClr val="008000"/>
                </a:solidFill>
              </a:rPr>
              <a:t>equal</a:t>
            </a:r>
            <a:endParaRPr lang="de-DE" sz="2400" b="1" dirty="0">
              <a:solidFill>
                <a:srgbClr val="008000"/>
              </a:solidFill>
            </a:endParaRPr>
          </a:p>
        </p:txBody>
      </p:sp>
      <p:pic>
        <p:nvPicPr>
          <p:cNvPr id="2" name="Picture 1" descr="Top-Summary-Sqrt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704" y="1119299"/>
            <a:ext cx="5522678" cy="41385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ewichte.jpeg"/>
          <p:cNvPicPr>
            <a:picLocks noChangeAspect="1"/>
          </p:cNvPicPr>
          <p:nvPr/>
        </p:nvPicPr>
        <p:blipFill>
          <a:blip r:embed="rId2">
            <a:alphaModFix amt="4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Peter Mättig, CERN Summer Students 2013</a:t>
            </a:r>
            <a:endParaRPr lang="de-DE"/>
          </a:p>
        </p:txBody>
      </p:sp>
      <p:sp>
        <p:nvSpPr>
          <p:cNvPr id="3" name="TextBox 2"/>
          <p:cNvSpPr txBox="1"/>
          <p:nvPr/>
        </p:nvSpPr>
        <p:spPr>
          <a:xfrm>
            <a:off x="1244600" y="2019300"/>
            <a:ext cx="70612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0" b="1" dirty="0" err="1" smtClean="0">
                <a:solidFill>
                  <a:srgbClr val="FF0000"/>
                </a:solidFill>
              </a:rPr>
              <a:t>Weighting</a:t>
            </a:r>
            <a:r>
              <a:rPr lang="de-DE" sz="8000" b="1" dirty="0" smtClean="0">
                <a:solidFill>
                  <a:srgbClr val="FF0000"/>
                </a:solidFill>
              </a:rPr>
              <a:t> </a:t>
            </a:r>
            <a:r>
              <a:rPr lang="de-DE" sz="8000" b="1" dirty="0" err="1" smtClean="0">
                <a:solidFill>
                  <a:srgbClr val="FF0000"/>
                </a:solidFill>
              </a:rPr>
              <a:t>the</a:t>
            </a:r>
            <a:r>
              <a:rPr lang="de-DE" sz="8000" b="1" dirty="0" smtClean="0">
                <a:solidFill>
                  <a:srgbClr val="FF0000"/>
                </a:solidFill>
              </a:rPr>
              <a:t> top </a:t>
            </a:r>
            <a:r>
              <a:rPr lang="de-DE" sz="8000" b="1" dirty="0" err="1" smtClean="0">
                <a:solidFill>
                  <a:srgbClr val="FF0000"/>
                </a:solidFill>
              </a:rPr>
              <a:t>quark</a:t>
            </a:r>
            <a:endParaRPr lang="en-US" sz="8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66886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03942" y="301931"/>
            <a:ext cx="617305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err="1" smtClean="0"/>
              <a:t>Mass</a:t>
            </a:r>
            <a:r>
              <a:rPr lang="de-DE" sz="3200" b="1" dirty="0" smtClean="0"/>
              <a:t> of </a:t>
            </a:r>
            <a:r>
              <a:rPr lang="de-DE" sz="3200" b="1" dirty="0" err="1" smtClean="0"/>
              <a:t>the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top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quark</a:t>
            </a:r>
            <a:endParaRPr lang="de-DE" sz="3200" b="1" dirty="0"/>
          </a:p>
        </p:txBody>
      </p:sp>
      <p:pic>
        <p:nvPicPr>
          <p:cNvPr id="4" name="Bild 3" descr="loewe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6999" y="301931"/>
            <a:ext cx="2286000" cy="674723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303942" y="1346089"/>
            <a:ext cx="80869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smtClean="0">
                <a:solidFill>
                  <a:srgbClr val="FF0000"/>
                </a:solidFill>
              </a:rPr>
              <a:t>A fundamental </a:t>
            </a:r>
            <a:r>
              <a:rPr lang="de-DE" sz="2400" b="1" dirty="0" err="1" smtClean="0">
                <a:solidFill>
                  <a:srgbClr val="FF0000"/>
                </a:solidFill>
              </a:rPr>
              <a:t>parameter</a:t>
            </a:r>
            <a:r>
              <a:rPr lang="de-DE" sz="2400" b="1" dirty="0" smtClean="0">
                <a:solidFill>
                  <a:srgbClr val="FF0000"/>
                </a:solidFill>
              </a:rPr>
              <a:t> of </a:t>
            </a:r>
            <a:r>
              <a:rPr lang="de-DE" sz="2400" b="1" dirty="0" err="1" smtClean="0">
                <a:solidFill>
                  <a:srgbClr val="FF0000"/>
                </a:solidFill>
              </a:rPr>
              <a:t>the</a:t>
            </a:r>
            <a:r>
              <a:rPr lang="de-DE" sz="2400" b="1" dirty="0" smtClean="0">
                <a:solidFill>
                  <a:srgbClr val="FF0000"/>
                </a:solidFill>
              </a:rPr>
              <a:t> Standard Model</a:t>
            </a:r>
            <a:endParaRPr lang="de-DE" sz="2400" b="1" dirty="0">
              <a:solidFill>
                <a:srgbClr val="FF0000"/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Peter Mättig, CERN Summer Students 2013</a:t>
            </a:r>
            <a:endParaRPr lang="de-DE"/>
          </a:p>
        </p:txBody>
      </p:sp>
      <p:pic>
        <p:nvPicPr>
          <p:cNvPr id="10" name="Bild 9" descr="W-top-constraint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807754"/>
            <a:ext cx="4216400" cy="4113209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3912516" y="2334780"/>
            <a:ext cx="512896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smtClean="0">
                <a:solidFill>
                  <a:srgbClr val="008000"/>
                </a:solidFill>
              </a:rPr>
              <a:t>A </a:t>
            </a:r>
            <a:r>
              <a:rPr lang="de-DE" sz="2400" b="1" dirty="0" err="1" smtClean="0">
                <a:solidFill>
                  <a:srgbClr val="008000"/>
                </a:solidFill>
              </a:rPr>
              <a:t>broad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spectrum</a:t>
            </a:r>
            <a:r>
              <a:rPr lang="de-DE" sz="2400" b="1" dirty="0" smtClean="0">
                <a:solidFill>
                  <a:srgbClr val="008000"/>
                </a:solidFill>
              </a:rPr>
              <a:t> of </a:t>
            </a:r>
            <a:r>
              <a:rPr lang="de-DE" sz="2400" b="1" dirty="0" err="1" smtClean="0">
                <a:solidFill>
                  <a:srgbClr val="008000"/>
                </a:solidFill>
              </a:rPr>
              <a:t>decays</a:t>
            </a:r>
            <a:r>
              <a:rPr lang="de-DE" sz="2400" b="1" dirty="0" smtClean="0">
                <a:solidFill>
                  <a:srgbClr val="008000"/>
                </a:solidFill>
              </a:rPr>
              <a:t> and </a:t>
            </a:r>
            <a:r>
              <a:rPr lang="de-DE" sz="2400" b="1" dirty="0" err="1" smtClean="0">
                <a:solidFill>
                  <a:srgbClr val="008000"/>
                </a:solidFill>
              </a:rPr>
              <a:t>methods</a:t>
            </a:r>
            <a:endParaRPr lang="de-DE" sz="2400" b="1" dirty="0" smtClean="0">
              <a:solidFill>
                <a:srgbClr val="008000"/>
              </a:solidFill>
            </a:endParaRPr>
          </a:p>
          <a:p>
            <a:endParaRPr lang="de-DE" sz="2400" b="1" dirty="0" smtClean="0">
              <a:solidFill>
                <a:srgbClr val="008000"/>
              </a:solidFill>
            </a:endParaRPr>
          </a:p>
          <a:p>
            <a:r>
              <a:rPr lang="de-DE" sz="2400" b="1" dirty="0" smtClean="0">
                <a:solidFill>
                  <a:srgbClr val="000090"/>
                </a:solidFill>
              </a:rPr>
              <a:t>Note: </a:t>
            </a:r>
            <a:r>
              <a:rPr lang="de-DE" sz="2400" b="1" dirty="0" err="1" smtClean="0">
                <a:solidFill>
                  <a:srgbClr val="000090"/>
                </a:solidFill>
              </a:rPr>
              <a:t>first</a:t>
            </a:r>
            <a:r>
              <a:rPr lang="de-DE" sz="2400" b="1" dirty="0" smtClean="0">
                <a:solidFill>
                  <a:srgbClr val="000090"/>
                </a:solidFill>
              </a:rPr>
              <a:t> time a </a:t>
            </a:r>
            <a:r>
              <a:rPr lang="de-DE" sz="2400" b="1" dirty="0" err="1" smtClean="0">
                <a:solidFill>
                  <a:srgbClr val="000090"/>
                </a:solidFill>
              </a:rPr>
              <a:t>quark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mass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can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be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</a:p>
          <a:p>
            <a:r>
              <a:rPr lang="de-DE" sz="2400" b="1" dirty="0" smtClean="0">
                <a:solidFill>
                  <a:srgbClr val="000090"/>
                </a:solidFill>
              </a:rPr>
              <a:t>           </a:t>
            </a:r>
            <a:r>
              <a:rPr lang="de-DE" sz="2400" b="1" dirty="0" err="1" smtClean="0">
                <a:solidFill>
                  <a:srgbClr val="000090"/>
                </a:solidFill>
              </a:rPr>
              <a:t>measured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directly</a:t>
            </a:r>
            <a:endParaRPr lang="de-DE" sz="2400" b="1" dirty="0" smtClean="0">
              <a:solidFill>
                <a:srgbClr val="000090"/>
              </a:solidFill>
            </a:endParaRPr>
          </a:p>
          <a:p>
            <a:endParaRPr lang="de-DE" sz="2400" b="1" dirty="0" smtClean="0">
              <a:solidFill>
                <a:srgbClr val="008000"/>
              </a:solidFill>
            </a:endParaRPr>
          </a:p>
          <a:p>
            <a:r>
              <a:rPr lang="de-DE" sz="2400" b="1" dirty="0" smtClean="0">
                <a:solidFill>
                  <a:srgbClr val="008000"/>
                </a:solidFill>
              </a:rPr>
              <a:t>(</a:t>
            </a:r>
            <a:r>
              <a:rPr lang="de-DE" sz="2400" b="1" dirty="0" err="1" smtClean="0">
                <a:solidFill>
                  <a:srgbClr val="008000"/>
                </a:solidFill>
              </a:rPr>
              <a:t>Lighter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quarks</a:t>
            </a:r>
            <a:r>
              <a:rPr lang="de-DE" sz="2400" b="1" dirty="0" smtClean="0">
                <a:solidFill>
                  <a:srgbClr val="008000"/>
                </a:solidFill>
              </a:rPr>
              <a:t> to </a:t>
            </a:r>
            <a:r>
              <a:rPr lang="de-DE" sz="2400" b="1" dirty="0" err="1" smtClean="0">
                <a:solidFill>
                  <a:srgbClr val="008000"/>
                </a:solidFill>
              </a:rPr>
              <a:t>be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inferred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indirectly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from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hadron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masses</a:t>
            </a:r>
            <a:r>
              <a:rPr lang="de-DE" sz="2400" b="1" dirty="0" smtClean="0">
                <a:solidFill>
                  <a:srgbClr val="008000"/>
                </a:solidFill>
              </a:rPr>
              <a:t>)</a:t>
            </a:r>
            <a:endParaRPr lang="de-DE" sz="2400" b="1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618736" y="301931"/>
            <a:ext cx="502932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smtClean="0"/>
              <a:t>Top </a:t>
            </a:r>
            <a:r>
              <a:rPr lang="de-DE" sz="3200" b="1" dirty="0" err="1" smtClean="0"/>
              <a:t>mass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from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l+jet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decays</a:t>
            </a:r>
            <a:endParaRPr lang="de-DE" sz="3200" b="1" dirty="0"/>
          </a:p>
        </p:txBody>
      </p:sp>
      <p:pic>
        <p:nvPicPr>
          <p:cNvPr id="4" name="Bild 3" descr="loewe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6999" y="301931"/>
            <a:ext cx="2286000" cy="674723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618736" y="4798157"/>
            <a:ext cx="73814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err="1" smtClean="0">
                <a:solidFill>
                  <a:srgbClr val="008000"/>
                </a:solidFill>
              </a:rPr>
              <a:t>The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problems</a:t>
            </a:r>
            <a:r>
              <a:rPr lang="de-DE" sz="2400" b="1" dirty="0" smtClean="0">
                <a:solidFill>
                  <a:srgbClr val="008000"/>
                </a:solidFill>
              </a:rPr>
              <a:t>:</a:t>
            </a:r>
          </a:p>
          <a:p>
            <a:pPr>
              <a:buFontTx/>
              <a:buChar char="-"/>
            </a:pP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How</a:t>
            </a:r>
            <a:r>
              <a:rPr lang="de-DE" sz="2400" b="1" dirty="0" smtClean="0">
                <a:solidFill>
                  <a:srgbClr val="008000"/>
                </a:solidFill>
              </a:rPr>
              <a:t> to </a:t>
            </a:r>
            <a:r>
              <a:rPr lang="de-DE" sz="2400" b="1" dirty="0" err="1" smtClean="0">
                <a:solidFill>
                  <a:srgbClr val="008000"/>
                </a:solidFill>
              </a:rPr>
              <a:t>get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the</a:t>
            </a:r>
            <a:r>
              <a:rPr lang="de-DE" sz="2400" b="1" dirty="0" smtClean="0">
                <a:solidFill>
                  <a:srgbClr val="008000"/>
                </a:solidFill>
              </a:rPr>
              <a:t> z – </a:t>
            </a:r>
            <a:r>
              <a:rPr lang="de-DE" sz="2400" b="1" dirty="0" err="1" smtClean="0">
                <a:solidFill>
                  <a:srgbClr val="008000"/>
                </a:solidFill>
              </a:rPr>
              <a:t>component</a:t>
            </a:r>
            <a:r>
              <a:rPr lang="de-DE" sz="2400" b="1" dirty="0" smtClean="0">
                <a:solidFill>
                  <a:srgbClr val="008000"/>
                </a:solidFill>
              </a:rPr>
              <a:t> of </a:t>
            </a:r>
            <a:r>
              <a:rPr lang="de-DE" sz="2400" b="1" dirty="0" smtClean="0">
                <a:solidFill>
                  <a:srgbClr val="008000"/>
                </a:solidFill>
                <a:latin typeface="Symbol" charset="2"/>
                <a:cs typeface="Symbol" charset="2"/>
              </a:rPr>
              <a:t>n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</a:p>
          <a:p>
            <a:pPr>
              <a:buFontTx/>
              <a:buChar char="-"/>
            </a:pPr>
            <a:r>
              <a:rPr lang="de-DE" sz="2400" b="1" dirty="0" smtClean="0">
                <a:solidFill>
                  <a:srgbClr val="008000"/>
                </a:solidFill>
              </a:rPr>
              <a:t> Out of 4 (</a:t>
            </a:r>
            <a:r>
              <a:rPr lang="de-DE" sz="2400" b="1" dirty="0" err="1" smtClean="0">
                <a:solidFill>
                  <a:srgbClr val="008000"/>
                </a:solidFill>
              </a:rPr>
              <a:t>or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more</a:t>
            </a:r>
            <a:r>
              <a:rPr lang="de-DE" sz="2400" b="1" dirty="0" smtClean="0">
                <a:solidFill>
                  <a:srgbClr val="008000"/>
                </a:solidFill>
              </a:rPr>
              <a:t>) </a:t>
            </a:r>
            <a:r>
              <a:rPr lang="de-DE" sz="2400" b="1" dirty="0" err="1" smtClean="0">
                <a:solidFill>
                  <a:srgbClr val="008000"/>
                </a:solidFill>
              </a:rPr>
              <a:t>jets</a:t>
            </a:r>
            <a:r>
              <a:rPr lang="de-DE" sz="2400" b="1" dirty="0" smtClean="0">
                <a:solidFill>
                  <a:srgbClr val="008000"/>
                </a:solidFill>
              </a:rPr>
              <a:t>: </a:t>
            </a:r>
            <a:r>
              <a:rPr lang="de-DE" sz="2400" b="1" dirty="0" err="1" smtClean="0">
                <a:solidFill>
                  <a:srgbClr val="008000"/>
                </a:solidFill>
              </a:rPr>
              <a:t>which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jet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belongs</a:t>
            </a:r>
            <a:r>
              <a:rPr lang="de-DE" sz="2400" b="1" dirty="0" smtClean="0">
                <a:solidFill>
                  <a:srgbClr val="008000"/>
                </a:solidFill>
              </a:rPr>
              <a:t> to </a:t>
            </a:r>
            <a:r>
              <a:rPr lang="de-DE" sz="2400" b="1" dirty="0" err="1" smtClean="0">
                <a:solidFill>
                  <a:srgbClr val="008000"/>
                </a:solidFill>
              </a:rPr>
              <a:t>which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top</a:t>
            </a:r>
            <a:r>
              <a:rPr lang="de-DE" sz="2400" b="1" dirty="0" smtClean="0">
                <a:solidFill>
                  <a:srgbClr val="008000"/>
                </a:solidFill>
              </a:rPr>
              <a:t>?</a:t>
            </a:r>
          </a:p>
          <a:p>
            <a:pPr>
              <a:buFontTx/>
              <a:buChar char="-"/>
            </a:pP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What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is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the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energy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scale</a:t>
            </a:r>
            <a:r>
              <a:rPr lang="de-DE" sz="2400" b="1" dirty="0" smtClean="0">
                <a:solidFill>
                  <a:srgbClr val="008000"/>
                </a:solidFill>
              </a:rPr>
              <a:t> of </a:t>
            </a:r>
            <a:r>
              <a:rPr lang="de-DE" sz="2400" b="1" dirty="0" err="1" smtClean="0">
                <a:solidFill>
                  <a:srgbClr val="008000"/>
                </a:solidFill>
              </a:rPr>
              <a:t>jets</a:t>
            </a:r>
            <a:r>
              <a:rPr lang="de-DE" sz="2400" b="1" dirty="0" smtClean="0">
                <a:solidFill>
                  <a:srgbClr val="008000"/>
                </a:solidFill>
              </a:rPr>
              <a:t> (and </a:t>
            </a:r>
            <a:r>
              <a:rPr lang="de-DE" sz="2400" b="1" dirty="0" err="1" smtClean="0">
                <a:solidFill>
                  <a:srgbClr val="008000"/>
                </a:solidFill>
              </a:rPr>
              <a:t>electrons</a:t>
            </a:r>
            <a:r>
              <a:rPr lang="de-DE" sz="2400" b="1" dirty="0" smtClean="0">
                <a:solidFill>
                  <a:srgbClr val="008000"/>
                </a:solidFill>
              </a:rPr>
              <a:t>)</a:t>
            </a:r>
          </a:p>
        </p:txBody>
      </p:sp>
      <p:pic>
        <p:nvPicPr>
          <p:cNvPr id="6" name="Bild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8036" y="4210882"/>
            <a:ext cx="5470714" cy="540000"/>
          </a:xfrm>
          <a:prstGeom prst="rect">
            <a:avLst/>
          </a:prstGeom>
        </p:spPr>
      </p:pic>
      <p:pic>
        <p:nvPicPr>
          <p:cNvPr id="7" name="Bild 6" descr="d0_top_mujets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2937" y="1882620"/>
            <a:ext cx="2898290" cy="2097514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792417" y="976654"/>
            <a:ext cx="72077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err="1" smtClean="0">
                <a:solidFill>
                  <a:srgbClr val="FF0000"/>
                </a:solidFill>
              </a:rPr>
              <a:t>Favoured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topology</a:t>
            </a:r>
            <a:r>
              <a:rPr lang="de-DE" sz="2400" b="1" dirty="0" smtClean="0">
                <a:solidFill>
                  <a:srgbClr val="FF0000"/>
                </a:solidFill>
              </a:rPr>
              <a:t>: </a:t>
            </a:r>
            <a:r>
              <a:rPr lang="de-DE" sz="2400" b="1" dirty="0" err="1" smtClean="0">
                <a:solidFill>
                  <a:srgbClr val="FF0000"/>
                </a:solidFill>
              </a:rPr>
              <a:t>tt</a:t>
            </a:r>
            <a:r>
              <a:rPr lang="de-DE" sz="2400" b="1" dirty="0" smtClean="0">
                <a:solidFill>
                  <a:srgbClr val="FF0000"/>
                </a:solidFill>
              </a:rPr>
              <a:t>  </a:t>
            </a:r>
            <a:r>
              <a:rPr lang="de-DE" sz="2400" b="1" dirty="0" smtClean="0">
                <a:solidFill>
                  <a:srgbClr val="FF0000"/>
                </a:solidFill>
                <a:sym typeface="Wingdings"/>
              </a:rPr>
              <a:t> </a:t>
            </a:r>
            <a:r>
              <a:rPr lang="de-DE" sz="2400" b="1" dirty="0" smtClean="0">
                <a:solidFill>
                  <a:srgbClr val="FF0000"/>
                </a:solidFill>
              </a:rPr>
              <a:t>4 Jets (2 b –</a:t>
            </a:r>
            <a:r>
              <a:rPr lang="de-DE" sz="2400" b="1" dirty="0" err="1" smtClean="0">
                <a:solidFill>
                  <a:srgbClr val="FF0000"/>
                </a:solidFill>
              </a:rPr>
              <a:t>jets</a:t>
            </a:r>
            <a:r>
              <a:rPr lang="de-DE" sz="2400" b="1" dirty="0" smtClean="0">
                <a:solidFill>
                  <a:srgbClr val="FF0000"/>
                </a:solidFill>
              </a:rPr>
              <a:t>) + e/</a:t>
            </a:r>
            <a:r>
              <a:rPr lang="de-DE" sz="2400" b="1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m</a:t>
            </a:r>
            <a:r>
              <a:rPr lang="de-DE" sz="2400" b="1" dirty="0" smtClean="0">
                <a:solidFill>
                  <a:srgbClr val="FF0000"/>
                </a:solidFill>
                <a:cs typeface="Symbol" charset="2"/>
              </a:rPr>
              <a:t> + </a:t>
            </a:r>
            <a:r>
              <a:rPr lang="de-DE" sz="2400" b="1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n</a:t>
            </a:r>
            <a:endParaRPr lang="de-DE" sz="2400" b="1" dirty="0">
              <a:solidFill>
                <a:srgbClr val="FF0000"/>
              </a:solidFill>
            </a:endParaRPr>
          </a:p>
        </p:txBody>
      </p:sp>
      <p:cxnSp>
        <p:nvCxnSpPr>
          <p:cNvPr id="11" name="Gerade Verbindung 10"/>
          <p:cNvCxnSpPr/>
          <p:nvPr/>
        </p:nvCxnSpPr>
        <p:spPr>
          <a:xfrm>
            <a:off x="3495675" y="1098550"/>
            <a:ext cx="88900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Fußzeilenplatzhalt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Peter Mättig, CERN Summer Students 2013</a:t>
            </a:r>
            <a:endParaRPr lang="de-DE"/>
          </a:p>
        </p:txBody>
      </p:sp>
      <p:pic>
        <p:nvPicPr>
          <p:cNvPr id="13" name="Bild 12" descr="ATLAS-top-mass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02761" y="1573897"/>
            <a:ext cx="2748475" cy="26369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401636" y="301931"/>
            <a:ext cx="580003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smtClean="0"/>
              <a:t>Problem 1: </a:t>
            </a:r>
            <a:r>
              <a:rPr lang="de-DE" sz="3200" b="1" dirty="0" err="1" smtClean="0"/>
              <a:t>p</a:t>
            </a:r>
            <a:r>
              <a:rPr lang="de-DE" sz="3200" b="1" baseline="-25000" dirty="0" err="1" smtClean="0"/>
              <a:t>z</a:t>
            </a:r>
            <a:r>
              <a:rPr lang="de-DE" sz="3200" b="1" dirty="0" err="1" smtClean="0"/>
              <a:t>(</a:t>
            </a:r>
            <a:r>
              <a:rPr lang="de-DE" sz="3200" b="1" dirty="0" err="1" smtClean="0">
                <a:latin typeface="Symbol" charset="2"/>
                <a:cs typeface="Symbol" charset="2"/>
              </a:rPr>
              <a:t>n</a:t>
            </a:r>
            <a:r>
              <a:rPr lang="de-DE" sz="3200" b="1" dirty="0" smtClean="0">
                <a:cs typeface="Symbol" charset="2"/>
              </a:rPr>
              <a:t>)</a:t>
            </a:r>
            <a:endParaRPr lang="de-DE" sz="3200" b="1" dirty="0"/>
          </a:p>
        </p:txBody>
      </p:sp>
      <p:pic>
        <p:nvPicPr>
          <p:cNvPr id="4" name="Bild 3" descr="loewe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6999" y="301931"/>
            <a:ext cx="2286000" cy="674723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401636" y="1432934"/>
            <a:ext cx="49824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err="1" smtClean="0">
                <a:solidFill>
                  <a:srgbClr val="FF0000"/>
                </a:solidFill>
              </a:rPr>
              <a:t>Constraint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from</a:t>
            </a:r>
            <a:r>
              <a:rPr lang="de-DE" sz="2400" b="1" dirty="0" smtClean="0">
                <a:solidFill>
                  <a:srgbClr val="FF0000"/>
                </a:solidFill>
              </a:rPr>
              <a:t> W - </a:t>
            </a:r>
            <a:r>
              <a:rPr lang="de-DE" sz="2400" b="1" dirty="0" err="1" smtClean="0">
                <a:solidFill>
                  <a:srgbClr val="FF0000"/>
                </a:solidFill>
              </a:rPr>
              <a:t>mass</a:t>
            </a:r>
            <a:endParaRPr lang="de-DE" sz="2400" b="1" dirty="0">
              <a:solidFill>
                <a:srgbClr val="FF0000"/>
              </a:solidFill>
            </a:endParaRPr>
          </a:p>
        </p:txBody>
      </p:sp>
      <p:pic>
        <p:nvPicPr>
          <p:cNvPr id="10" name="Bild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240" y="2251897"/>
            <a:ext cx="7854546" cy="288000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557051" y="3725763"/>
            <a:ext cx="801373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smtClean="0">
                <a:solidFill>
                  <a:srgbClr val="008000"/>
                </a:solidFill>
              </a:rPr>
              <a:t>Note: </a:t>
            </a:r>
            <a:r>
              <a:rPr lang="de-DE" sz="2400" b="1" dirty="0" smtClean="0">
                <a:solidFill>
                  <a:srgbClr val="008000"/>
                </a:solidFill>
                <a:latin typeface="Symbol" charset="2"/>
                <a:cs typeface="Symbol" charset="2"/>
              </a:rPr>
              <a:t>n </a:t>
            </a:r>
            <a:r>
              <a:rPr lang="de-DE" sz="2400" b="1" dirty="0" smtClean="0">
                <a:solidFill>
                  <a:srgbClr val="008000"/>
                </a:solidFill>
                <a:cs typeface="Symbol" charset="2"/>
              </a:rPr>
              <a:t>– </a:t>
            </a:r>
            <a:r>
              <a:rPr lang="de-DE" sz="2400" b="1" dirty="0" err="1" smtClean="0">
                <a:solidFill>
                  <a:srgbClr val="008000"/>
                </a:solidFill>
                <a:cs typeface="Symbol" charset="2"/>
              </a:rPr>
              <a:t>mass</a:t>
            </a:r>
            <a:r>
              <a:rPr lang="de-DE" sz="2400" b="1" dirty="0" smtClean="0">
                <a:solidFill>
                  <a:srgbClr val="008000"/>
                </a:solidFill>
                <a:cs typeface="Symbol" charset="2"/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  <a:cs typeface="Symbol" charset="2"/>
              </a:rPr>
              <a:t>completely</a:t>
            </a:r>
            <a:r>
              <a:rPr lang="de-DE" sz="2400" b="1" dirty="0" smtClean="0">
                <a:solidFill>
                  <a:srgbClr val="008000"/>
                </a:solidFill>
                <a:cs typeface="Symbol" charset="2"/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  <a:cs typeface="Symbol" charset="2"/>
              </a:rPr>
              <a:t>negligible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</a:p>
          <a:p>
            <a:endParaRPr lang="de-DE" sz="2400" b="1" dirty="0" smtClean="0">
              <a:solidFill>
                <a:srgbClr val="FF0000"/>
              </a:solidFill>
            </a:endParaRPr>
          </a:p>
          <a:p>
            <a:r>
              <a:rPr lang="de-DE" sz="2400" b="1" dirty="0" err="1" smtClean="0">
                <a:solidFill>
                  <a:srgbClr val="FF0000"/>
                </a:solidFill>
              </a:rPr>
              <a:t>Quadratic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equation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smtClean="0">
                <a:solidFill>
                  <a:srgbClr val="FF0000"/>
                </a:solidFill>
                <a:sym typeface="Wingdings"/>
              </a:rPr>
              <a:t> 2 </a:t>
            </a:r>
            <a:r>
              <a:rPr lang="de-DE" sz="2400" b="1" dirty="0" err="1" smtClean="0">
                <a:solidFill>
                  <a:srgbClr val="FF0000"/>
                </a:solidFill>
                <a:sym typeface="Wingdings"/>
              </a:rPr>
              <a:t>solutions</a:t>
            </a:r>
            <a:endParaRPr lang="de-DE" sz="2400" b="1" dirty="0" smtClean="0">
              <a:solidFill>
                <a:srgbClr val="FF0000"/>
              </a:solidFill>
              <a:sym typeface="Wingdings"/>
            </a:endParaRPr>
          </a:p>
          <a:p>
            <a:r>
              <a:rPr lang="de-DE" sz="2400" b="1" dirty="0" err="1" smtClean="0">
                <a:solidFill>
                  <a:srgbClr val="0000FF"/>
                </a:solidFill>
                <a:sym typeface="Wingdings"/>
              </a:rPr>
              <a:t>physics</a:t>
            </a:r>
            <a:r>
              <a:rPr lang="de-DE" sz="2400" b="1" dirty="0" smtClean="0">
                <a:solidFill>
                  <a:srgbClr val="0000FF"/>
                </a:solidFill>
                <a:sym typeface="Wingdings"/>
              </a:rPr>
              <a:t>: in 70% </a:t>
            </a:r>
            <a:r>
              <a:rPr lang="de-DE" sz="2400" b="1" dirty="0" err="1" smtClean="0">
                <a:solidFill>
                  <a:srgbClr val="0000FF"/>
                </a:solidFill>
                <a:sym typeface="Wingdings"/>
              </a:rPr>
              <a:t>the</a:t>
            </a:r>
            <a:r>
              <a:rPr lang="de-DE" sz="2400" b="1" dirty="0" smtClean="0">
                <a:solidFill>
                  <a:srgbClr val="0000FF"/>
                </a:solidFill>
                <a:sym typeface="Wingdings"/>
              </a:rPr>
              <a:t> </a:t>
            </a:r>
            <a:r>
              <a:rPr lang="de-DE" sz="2400" b="1" dirty="0" err="1" smtClean="0">
                <a:solidFill>
                  <a:srgbClr val="0000FF"/>
                </a:solidFill>
                <a:sym typeface="Wingdings"/>
              </a:rPr>
              <a:t>solution</a:t>
            </a:r>
            <a:r>
              <a:rPr lang="de-DE" sz="2400" b="1" dirty="0" smtClean="0">
                <a:solidFill>
                  <a:srgbClr val="0000FF"/>
                </a:solidFill>
                <a:sym typeface="Wingdings"/>
              </a:rPr>
              <a:t> </a:t>
            </a:r>
            <a:r>
              <a:rPr lang="de-DE" sz="2400" b="1" dirty="0" err="1" smtClean="0">
                <a:solidFill>
                  <a:srgbClr val="0000FF"/>
                </a:solidFill>
                <a:sym typeface="Wingdings"/>
              </a:rPr>
              <a:t>with</a:t>
            </a:r>
            <a:r>
              <a:rPr lang="de-DE" sz="2400" b="1" dirty="0" smtClean="0">
                <a:solidFill>
                  <a:srgbClr val="0000FF"/>
                </a:solidFill>
                <a:sym typeface="Wingdings"/>
              </a:rPr>
              <a:t> </a:t>
            </a:r>
            <a:r>
              <a:rPr lang="de-DE" sz="2400" b="1" dirty="0" err="1" smtClean="0">
                <a:solidFill>
                  <a:srgbClr val="0000FF"/>
                </a:solidFill>
                <a:sym typeface="Wingdings"/>
              </a:rPr>
              <a:t>smaller</a:t>
            </a:r>
            <a:r>
              <a:rPr lang="de-DE" sz="2400" b="1" dirty="0" smtClean="0">
                <a:solidFill>
                  <a:srgbClr val="0000FF"/>
                </a:solidFill>
                <a:sym typeface="Wingdings"/>
              </a:rPr>
              <a:t> </a:t>
            </a:r>
            <a:r>
              <a:rPr lang="de-DE" sz="2400" b="1" dirty="0" err="1" smtClean="0">
                <a:solidFill>
                  <a:srgbClr val="0000FF"/>
                </a:solidFill>
                <a:sym typeface="Wingdings"/>
              </a:rPr>
              <a:t>p</a:t>
            </a:r>
            <a:r>
              <a:rPr lang="de-DE" sz="2400" b="1" baseline="-25000" dirty="0" err="1" smtClean="0">
                <a:solidFill>
                  <a:srgbClr val="0000FF"/>
                </a:solidFill>
                <a:sym typeface="Wingdings"/>
              </a:rPr>
              <a:t>z</a:t>
            </a:r>
            <a:r>
              <a:rPr lang="de-DE" sz="2400" b="1" dirty="0" smtClean="0">
                <a:solidFill>
                  <a:srgbClr val="0000FF"/>
                </a:solidFill>
                <a:sym typeface="Wingdings"/>
              </a:rPr>
              <a:t> </a:t>
            </a:r>
            <a:r>
              <a:rPr lang="de-DE" sz="2400" b="1" dirty="0" err="1" smtClean="0">
                <a:solidFill>
                  <a:srgbClr val="0000FF"/>
                </a:solidFill>
                <a:sym typeface="Wingdings"/>
              </a:rPr>
              <a:t>correct</a:t>
            </a:r>
            <a:endParaRPr lang="de-DE" sz="2400" b="1" dirty="0">
              <a:solidFill>
                <a:srgbClr val="0000FF"/>
              </a:solidFill>
            </a:endParaRPr>
          </a:p>
        </p:txBody>
      </p:sp>
      <p:pic>
        <p:nvPicPr>
          <p:cNvPr id="7" name="Bild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37101" y="2758099"/>
            <a:ext cx="3339897" cy="444422"/>
          </a:xfrm>
          <a:prstGeom prst="rect">
            <a:avLst/>
          </a:prstGeom>
        </p:spPr>
      </p:pic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Peter Mättig, CERN Summer Students 2013</a:t>
            </a:r>
            <a:endParaRPr lang="de-D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401636" y="301931"/>
            <a:ext cx="580003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smtClean="0"/>
              <a:t>Problem 2: </a:t>
            </a:r>
            <a:r>
              <a:rPr lang="de-DE" sz="3200" b="1" dirty="0" err="1" smtClean="0"/>
              <a:t>which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jets</a:t>
            </a:r>
            <a:r>
              <a:rPr lang="de-DE" sz="3200" b="1" dirty="0" smtClean="0"/>
              <a:t>?</a:t>
            </a:r>
            <a:endParaRPr lang="de-DE" sz="3200" b="1" dirty="0"/>
          </a:p>
        </p:txBody>
      </p:sp>
      <p:pic>
        <p:nvPicPr>
          <p:cNvPr id="4" name="Bild 3" descr="loewe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6999" y="301931"/>
            <a:ext cx="2286000" cy="674723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3780544" y="1133511"/>
            <a:ext cx="498245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err="1" smtClean="0">
                <a:solidFill>
                  <a:srgbClr val="FF0000"/>
                </a:solidFill>
              </a:rPr>
              <a:t>Two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facettes</a:t>
            </a:r>
            <a:r>
              <a:rPr lang="de-DE" sz="2400" b="1" dirty="0" smtClean="0">
                <a:solidFill>
                  <a:srgbClr val="FF0000"/>
                </a:solidFill>
              </a:rPr>
              <a:t>:</a:t>
            </a:r>
          </a:p>
          <a:p>
            <a:pPr>
              <a:buFontTx/>
              <a:buChar char="-"/>
            </a:pP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if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more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than</a:t>
            </a:r>
            <a:r>
              <a:rPr lang="de-DE" sz="2400" b="1" dirty="0" smtClean="0">
                <a:solidFill>
                  <a:srgbClr val="FF0000"/>
                </a:solidFill>
              </a:rPr>
              <a:t> 4 </a:t>
            </a:r>
            <a:r>
              <a:rPr lang="de-DE" sz="2400" b="1" dirty="0" err="1" smtClean="0">
                <a:solidFill>
                  <a:srgbClr val="FF0000"/>
                </a:solidFill>
              </a:rPr>
              <a:t>jets</a:t>
            </a:r>
            <a:r>
              <a:rPr lang="de-DE" sz="2400" b="1" dirty="0" smtClean="0">
                <a:solidFill>
                  <a:srgbClr val="FF0000"/>
                </a:solidFill>
              </a:rPr>
              <a:t> (</a:t>
            </a:r>
            <a:r>
              <a:rPr lang="de-DE" sz="2400" b="1" dirty="0" err="1" smtClean="0">
                <a:solidFill>
                  <a:srgbClr val="FF0000"/>
                </a:solidFill>
              </a:rPr>
              <a:t>initial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state</a:t>
            </a:r>
            <a:r>
              <a:rPr lang="de-DE" sz="2400" b="1" dirty="0" smtClean="0">
                <a:solidFill>
                  <a:srgbClr val="FF0000"/>
                </a:solidFill>
              </a:rPr>
              <a:t> rad.)</a:t>
            </a:r>
          </a:p>
          <a:p>
            <a:r>
              <a:rPr lang="de-DE" sz="2400" b="1" dirty="0" smtClean="0">
                <a:solidFill>
                  <a:srgbClr val="FF0000"/>
                </a:solidFill>
              </a:rPr>
              <a:t>   </a:t>
            </a:r>
            <a:r>
              <a:rPr lang="de-DE" sz="2400" b="1" dirty="0" err="1" smtClean="0">
                <a:solidFill>
                  <a:srgbClr val="008000"/>
                </a:solidFill>
              </a:rPr>
              <a:t>mostly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jets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with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highest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p</a:t>
            </a:r>
            <a:r>
              <a:rPr lang="de-DE" sz="2400" b="1" baseline="-25000" dirty="0" err="1" smtClean="0">
                <a:solidFill>
                  <a:srgbClr val="008000"/>
                </a:solidFill>
              </a:rPr>
              <a:t>T</a:t>
            </a:r>
            <a:endParaRPr lang="de-DE" sz="2400" b="1" dirty="0" smtClean="0">
              <a:solidFill>
                <a:srgbClr val="FF0000"/>
              </a:solidFill>
            </a:endParaRPr>
          </a:p>
          <a:p>
            <a:pPr>
              <a:buFontTx/>
              <a:buChar char="-"/>
            </a:pP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if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exactly</a:t>
            </a:r>
            <a:r>
              <a:rPr lang="de-DE" sz="2400" b="1" dirty="0" smtClean="0">
                <a:solidFill>
                  <a:srgbClr val="FF0000"/>
                </a:solidFill>
              </a:rPr>
              <a:t> 4 </a:t>
            </a:r>
            <a:r>
              <a:rPr lang="de-DE" sz="2400" b="1" dirty="0" err="1" smtClean="0">
                <a:solidFill>
                  <a:srgbClr val="FF0000"/>
                </a:solidFill>
              </a:rPr>
              <a:t>jets</a:t>
            </a:r>
            <a:r>
              <a:rPr lang="de-DE" sz="2400" b="1" dirty="0" smtClean="0">
                <a:solidFill>
                  <a:srgbClr val="FF0000"/>
                </a:solidFill>
              </a:rPr>
              <a:t>: </a:t>
            </a:r>
            <a:r>
              <a:rPr lang="de-DE" sz="2400" b="1" dirty="0" err="1" smtClean="0">
                <a:solidFill>
                  <a:srgbClr val="FF0000"/>
                </a:solidFill>
              </a:rPr>
              <a:t>which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belongs</a:t>
            </a:r>
            <a:r>
              <a:rPr lang="de-DE" sz="2400" b="1" dirty="0" smtClean="0">
                <a:solidFill>
                  <a:srgbClr val="FF0000"/>
                </a:solidFill>
              </a:rPr>
              <a:t> to</a:t>
            </a:r>
          </a:p>
          <a:p>
            <a:r>
              <a:rPr lang="de-DE" sz="2400" b="1" dirty="0" smtClean="0">
                <a:solidFill>
                  <a:srgbClr val="FF0000"/>
                </a:solidFill>
              </a:rPr>
              <a:t>   </a:t>
            </a:r>
            <a:r>
              <a:rPr lang="de-DE" sz="2400" b="1" dirty="0" err="1" smtClean="0">
                <a:solidFill>
                  <a:srgbClr val="FF0000"/>
                </a:solidFill>
              </a:rPr>
              <a:t>which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top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quark</a:t>
            </a:r>
            <a:r>
              <a:rPr lang="de-DE" sz="2400" b="1" dirty="0" smtClean="0">
                <a:solidFill>
                  <a:srgbClr val="FF0000"/>
                </a:solidFill>
              </a:rPr>
              <a:t>?</a:t>
            </a:r>
            <a:endParaRPr lang="de-DE" sz="2400" b="1" dirty="0">
              <a:solidFill>
                <a:srgbClr val="FF0000"/>
              </a:solidFill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557051" y="3462924"/>
            <a:ext cx="793157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smtClean="0">
                <a:solidFill>
                  <a:srgbClr val="000090"/>
                </a:solidFill>
              </a:rPr>
              <a:t>4 </a:t>
            </a:r>
            <a:r>
              <a:rPr lang="de-DE" sz="2400" b="1" dirty="0" err="1" smtClean="0">
                <a:solidFill>
                  <a:srgbClr val="000090"/>
                </a:solidFill>
              </a:rPr>
              <a:t>jets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smtClean="0">
                <a:solidFill>
                  <a:srgbClr val="000090"/>
                </a:solidFill>
                <a:sym typeface="Wingdings"/>
              </a:rPr>
              <a:t> 4 </a:t>
            </a:r>
            <a:r>
              <a:rPr lang="de-DE" sz="2400" b="1" dirty="0" err="1" smtClean="0">
                <a:solidFill>
                  <a:srgbClr val="000090"/>
                </a:solidFill>
                <a:sym typeface="Wingdings"/>
              </a:rPr>
              <a:t>possible</a:t>
            </a:r>
            <a:r>
              <a:rPr lang="de-DE" sz="2400" b="1" dirty="0" smtClean="0">
                <a:solidFill>
                  <a:srgbClr val="000090"/>
                </a:solidFill>
                <a:sym typeface="Wingdings"/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  <a:sym typeface="Wingdings"/>
              </a:rPr>
              <a:t>assigments</a:t>
            </a:r>
            <a:endParaRPr lang="de-DE" sz="2400" b="1" dirty="0" smtClean="0">
              <a:solidFill>
                <a:srgbClr val="000090"/>
              </a:solidFill>
            </a:endParaRPr>
          </a:p>
          <a:p>
            <a:r>
              <a:rPr lang="de-DE" sz="2400" b="1" dirty="0" smtClean="0">
                <a:solidFill>
                  <a:srgbClr val="000090"/>
                </a:solidFill>
              </a:rPr>
              <a:t>(</a:t>
            </a:r>
            <a:r>
              <a:rPr lang="de-DE" sz="2400" b="1" dirty="0" err="1" smtClean="0">
                <a:solidFill>
                  <a:srgbClr val="000090"/>
                </a:solidFill>
              </a:rPr>
              <a:t>j</a:t>
            </a:r>
            <a:r>
              <a:rPr lang="de-DE" sz="2400" b="1" baseline="-25000" dirty="0" err="1" smtClean="0">
                <a:solidFill>
                  <a:srgbClr val="000090"/>
                </a:solidFill>
              </a:rPr>
              <a:t>A</a:t>
            </a:r>
            <a:r>
              <a:rPr lang="de-DE" sz="2400" b="1" dirty="0" err="1" smtClean="0">
                <a:solidFill>
                  <a:srgbClr val="000090"/>
                </a:solidFill>
              </a:rPr>
              <a:t>j</a:t>
            </a:r>
            <a:r>
              <a:rPr lang="de-DE" sz="2400" b="1" baseline="-25000" dirty="0" err="1" smtClean="0">
                <a:solidFill>
                  <a:srgbClr val="000090"/>
                </a:solidFill>
              </a:rPr>
              <a:t>B</a:t>
            </a:r>
            <a:r>
              <a:rPr lang="de-DE" sz="2400" b="1" dirty="0" err="1" smtClean="0">
                <a:solidFill>
                  <a:srgbClr val="000090"/>
                </a:solidFill>
              </a:rPr>
              <a:t>J</a:t>
            </a:r>
            <a:r>
              <a:rPr lang="de-DE" sz="2400" b="1" baseline="-25000" dirty="0" err="1" smtClean="0">
                <a:solidFill>
                  <a:srgbClr val="000090"/>
                </a:solidFill>
              </a:rPr>
              <a:t>C</a:t>
            </a:r>
            <a:r>
              <a:rPr lang="de-DE" sz="2400" b="1" dirty="0" err="1" smtClean="0">
                <a:solidFill>
                  <a:srgbClr val="000090"/>
                </a:solidFill>
              </a:rPr>
              <a:t>/j</a:t>
            </a:r>
            <a:r>
              <a:rPr lang="de-DE" sz="2400" b="1" baseline="-25000" dirty="0" err="1" smtClean="0">
                <a:solidFill>
                  <a:srgbClr val="000090"/>
                </a:solidFill>
              </a:rPr>
              <a:t>D</a:t>
            </a:r>
            <a:r>
              <a:rPr lang="de-DE" sz="2400" b="1" dirty="0" smtClean="0">
                <a:solidFill>
                  <a:srgbClr val="000090"/>
                </a:solidFill>
              </a:rPr>
              <a:t>,      </a:t>
            </a:r>
            <a:r>
              <a:rPr lang="de-DE" sz="2400" b="1" dirty="0" err="1" smtClean="0">
                <a:solidFill>
                  <a:srgbClr val="000090"/>
                </a:solidFill>
              </a:rPr>
              <a:t>j</a:t>
            </a:r>
            <a:r>
              <a:rPr lang="de-DE" sz="2400" b="1" baseline="-25000" dirty="0" err="1" smtClean="0">
                <a:solidFill>
                  <a:srgbClr val="000090"/>
                </a:solidFill>
              </a:rPr>
              <a:t>A</a:t>
            </a:r>
            <a:r>
              <a:rPr lang="de-DE" sz="2400" b="1" dirty="0" err="1" smtClean="0">
                <a:solidFill>
                  <a:srgbClr val="000090"/>
                </a:solidFill>
              </a:rPr>
              <a:t>j</a:t>
            </a:r>
            <a:r>
              <a:rPr lang="de-DE" sz="2400" b="1" baseline="-25000" dirty="0" err="1" smtClean="0">
                <a:solidFill>
                  <a:srgbClr val="000090"/>
                </a:solidFill>
              </a:rPr>
              <a:t>B</a:t>
            </a:r>
            <a:r>
              <a:rPr lang="de-DE" sz="2400" b="1" dirty="0" err="1" smtClean="0">
                <a:solidFill>
                  <a:srgbClr val="000090"/>
                </a:solidFill>
              </a:rPr>
              <a:t>j</a:t>
            </a:r>
            <a:r>
              <a:rPr lang="de-DE" sz="2400" b="1" baseline="-25000" dirty="0" err="1" smtClean="0">
                <a:solidFill>
                  <a:srgbClr val="000090"/>
                </a:solidFill>
              </a:rPr>
              <a:t>D</a:t>
            </a:r>
            <a:r>
              <a:rPr lang="de-DE" sz="2400" b="1" dirty="0" err="1" smtClean="0">
                <a:solidFill>
                  <a:srgbClr val="000090"/>
                </a:solidFill>
              </a:rPr>
              <a:t>/j</a:t>
            </a:r>
            <a:r>
              <a:rPr lang="de-DE" sz="2400" b="1" baseline="-25000" dirty="0" err="1" smtClean="0">
                <a:solidFill>
                  <a:srgbClr val="000090"/>
                </a:solidFill>
              </a:rPr>
              <a:t>C</a:t>
            </a:r>
            <a:r>
              <a:rPr lang="de-DE" sz="2400" b="1" baseline="-25000" dirty="0" smtClean="0">
                <a:solidFill>
                  <a:srgbClr val="000090"/>
                </a:solidFill>
              </a:rPr>
              <a:t>,          </a:t>
            </a:r>
            <a:r>
              <a:rPr lang="de-DE" sz="2400" b="1" dirty="0" smtClean="0">
                <a:solidFill>
                  <a:srgbClr val="000090"/>
                </a:solidFill>
              </a:rPr>
              <a:t> ....)</a:t>
            </a:r>
          </a:p>
          <a:p>
            <a:r>
              <a:rPr lang="de-DE" sz="2400" b="1" dirty="0" smtClean="0">
                <a:solidFill>
                  <a:srgbClr val="FF0000"/>
                </a:solidFill>
              </a:rPr>
              <a:t>Note: </a:t>
            </a:r>
            <a:r>
              <a:rPr lang="de-DE" sz="2400" b="1" dirty="0" err="1" smtClean="0">
                <a:solidFill>
                  <a:srgbClr val="FF0000"/>
                </a:solidFill>
              </a:rPr>
              <a:t>if</a:t>
            </a:r>
            <a:r>
              <a:rPr lang="de-DE" sz="2400" b="1" dirty="0" smtClean="0">
                <a:solidFill>
                  <a:srgbClr val="FF0000"/>
                </a:solidFill>
              </a:rPr>
              <a:t> b – </a:t>
            </a:r>
            <a:r>
              <a:rPr lang="de-DE" sz="2400" b="1" dirty="0" err="1" smtClean="0">
                <a:solidFill>
                  <a:srgbClr val="FF0000"/>
                </a:solidFill>
              </a:rPr>
              <a:t>jets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identified</a:t>
            </a:r>
            <a:r>
              <a:rPr lang="de-DE" sz="2400" b="1" dirty="0" smtClean="0">
                <a:solidFill>
                  <a:srgbClr val="FF0000"/>
                </a:solidFill>
              </a:rPr>
              <a:t>, </a:t>
            </a:r>
            <a:r>
              <a:rPr lang="de-DE" sz="2400" b="1" dirty="0" err="1" smtClean="0">
                <a:solidFill>
                  <a:srgbClr val="FF0000"/>
                </a:solidFill>
              </a:rPr>
              <a:t>reduced</a:t>
            </a:r>
            <a:r>
              <a:rPr lang="de-DE" sz="2400" b="1" dirty="0" smtClean="0">
                <a:solidFill>
                  <a:srgbClr val="FF0000"/>
                </a:solidFill>
              </a:rPr>
              <a:t> to 2 </a:t>
            </a:r>
            <a:r>
              <a:rPr lang="de-DE" sz="2400" b="1" dirty="0" err="1" smtClean="0">
                <a:solidFill>
                  <a:srgbClr val="FF0000"/>
                </a:solidFill>
              </a:rPr>
              <a:t>possibilities</a:t>
            </a:r>
            <a:endParaRPr lang="de-DE" sz="2400" b="1" dirty="0" smtClean="0">
              <a:solidFill>
                <a:srgbClr val="FF0000"/>
              </a:solidFill>
            </a:endParaRPr>
          </a:p>
          <a:p>
            <a:endParaRPr lang="de-DE" sz="2400" b="1" dirty="0" smtClean="0">
              <a:solidFill>
                <a:srgbClr val="FF0000"/>
              </a:solidFill>
            </a:endParaRPr>
          </a:p>
          <a:p>
            <a:r>
              <a:rPr lang="de-DE" sz="2400" b="1" dirty="0" err="1" smtClean="0">
                <a:solidFill>
                  <a:srgbClr val="008000"/>
                </a:solidFill>
              </a:rPr>
              <a:t>Important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constraints</a:t>
            </a:r>
            <a:endParaRPr lang="de-DE" sz="2400" b="1" dirty="0" smtClean="0">
              <a:solidFill>
                <a:srgbClr val="008000"/>
              </a:solidFill>
            </a:endParaRPr>
          </a:p>
          <a:p>
            <a:pPr>
              <a:buFontTx/>
              <a:buChar char="-"/>
            </a:pP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mass</a:t>
            </a:r>
            <a:r>
              <a:rPr lang="de-DE" sz="2400" b="1" dirty="0" smtClean="0">
                <a:solidFill>
                  <a:srgbClr val="008000"/>
                </a:solidFill>
              </a:rPr>
              <a:t> (</a:t>
            </a:r>
            <a:r>
              <a:rPr lang="de-DE" sz="2400" b="1" dirty="0" err="1" smtClean="0">
                <a:solidFill>
                  <a:srgbClr val="008000"/>
                </a:solidFill>
              </a:rPr>
              <a:t>jjj</a:t>
            </a:r>
            <a:r>
              <a:rPr lang="de-DE" sz="2400" b="1" dirty="0" smtClean="0">
                <a:solidFill>
                  <a:srgbClr val="008000"/>
                </a:solidFill>
              </a:rPr>
              <a:t>) = </a:t>
            </a:r>
            <a:r>
              <a:rPr lang="de-DE" sz="2400" b="1" dirty="0" err="1" smtClean="0">
                <a:solidFill>
                  <a:srgbClr val="008000"/>
                </a:solidFill>
              </a:rPr>
              <a:t>mass(jl</a:t>
            </a:r>
            <a:r>
              <a:rPr lang="de-DE" sz="2400" b="1" dirty="0" err="1" smtClean="0">
                <a:solidFill>
                  <a:srgbClr val="008000"/>
                </a:solidFill>
                <a:latin typeface="Symbol" charset="2"/>
                <a:cs typeface="Symbol" charset="2"/>
              </a:rPr>
              <a:t>n</a:t>
            </a:r>
            <a:r>
              <a:rPr lang="de-DE" sz="2400" b="1" dirty="0" smtClean="0">
                <a:solidFill>
                  <a:srgbClr val="008000"/>
                </a:solidFill>
                <a:cs typeface="Symbol" charset="2"/>
              </a:rPr>
              <a:t>) (= </a:t>
            </a:r>
            <a:r>
              <a:rPr lang="de-DE" sz="2400" b="1" dirty="0" err="1" smtClean="0">
                <a:solidFill>
                  <a:srgbClr val="008000"/>
                </a:solidFill>
                <a:cs typeface="Symbol" charset="2"/>
              </a:rPr>
              <a:t>M</a:t>
            </a:r>
            <a:r>
              <a:rPr lang="de-DE" sz="2400" b="1" baseline="-25000" dirty="0" err="1" smtClean="0">
                <a:solidFill>
                  <a:srgbClr val="008000"/>
                </a:solidFill>
                <a:cs typeface="Symbol" charset="2"/>
              </a:rPr>
              <a:t>t</a:t>
            </a:r>
            <a:r>
              <a:rPr lang="de-DE" sz="2400" b="1" dirty="0" smtClean="0">
                <a:solidFill>
                  <a:srgbClr val="008000"/>
                </a:solidFill>
                <a:cs typeface="Symbol" charset="2"/>
              </a:rPr>
              <a:t>)</a:t>
            </a:r>
          </a:p>
          <a:p>
            <a:pPr>
              <a:buFontTx/>
              <a:buChar char="-"/>
            </a:pPr>
            <a:r>
              <a:rPr lang="de-DE" sz="2400" b="1" dirty="0" smtClean="0">
                <a:solidFill>
                  <a:srgbClr val="008000"/>
                </a:solidFill>
                <a:cs typeface="Symbol" charset="2"/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  <a:cs typeface="Symbol" charset="2"/>
              </a:rPr>
              <a:t>mass</a:t>
            </a:r>
            <a:r>
              <a:rPr lang="de-DE" sz="2400" b="1" dirty="0" smtClean="0">
                <a:solidFill>
                  <a:srgbClr val="008000"/>
                </a:solidFill>
                <a:cs typeface="Symbol" charset="2"/>
              </a:rPr>
              <a:t> (</a:t>
            </a:r>
            <a:r>
              <a:rPr lang="de-DE" sz="2400" b="1" dirty="0" err="1" smtClean="0">
                <a:solidFill>
                  <a:srgbClr val="008000"/>
                </a:solidFill>
                <a:cs typeface="Symbol" charset="2"/>
              </a:rPr>
              <a:t>jj</a:t>
            </a:r>
            <a:r>
              <a:rPr lang="de-DE" sz="2400" b="1" dirty="0" smtClean="0">
                <a:solidFill>
                  <a:srgbClr val="008000"/>
                </a:solidFill>
                <a:cs typeface="Symbol" charset="2"/>
              </a:rPr>
              <a:t>) = M</a:t>
            </a:r>
            <a:r>
              <a:rPr lang="de-DE" sz="2400" b="1" baseline="-25000" dirty="0" smtClean="0">
                <a:solidFill>
                  <a:srgbClr val="008000"/>
                </a:solidFill>
                <a:cs typeface="Symbol" charset="2"/>
              </a:rPr>
              <a:t>W</a:t>
            </a:r>
          </a:p>
        </p:txBody>
      </p:sp>
      <p:pic>
        <p:nvPicPr>
          <p:cNvPr id="7" name="Bild 6" descr="CMS-4je-event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051" y="1133511"/>
            <a:ext cx="2945782" cy="2075400"/>
          </a:xfrm>
          <a:prstGeom prst="rect">
            <a:avLst/>
          </a:prstGeom>
        </p:spPr>
      </p:pic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Peter Mättig, CERN Summer Students 2013</a:t>
            </a:r>
            <a:endParaRPr lang="de-D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401636" y="301931"/>
            <a:ext cx="580003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smtClean="0"/>
              <a:t>Problem 3: </a:t>
            </a:r>
            <a:r>
              <a:rPr lang="de-DE" sz="3200" b="1" dirty="0" err="1" smtClean="0"/>
              <a:t>jet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energy</a:t>
            </a:r>
            <a:r>
              <a:rPr lang="de-DE" sz="3200" b="1" dirty="0" smtClean="0"/>
              <a:t> </a:t>
            </a:r>
            <a:r>
              <a:rPr lang="de-DE" sz="3200" b="1" smtClean="0"/>
              <a:t>scale</a:t>
            </a:r>
            <a:endParaRPr lang="de-DE" sz="3200" b="1" dirty="0"/>
          </a:p>
        </p:txBody>
      </p:sp>
      <p:pic>
        <p:nvPicPr>
          <p:cNvPr id="4" name="Bild 3" descr="loewe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6999" y="301931"/>
            <a:ext cx="2286000" cy="674723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564461" y="976654"/>
            <a:ext cx="7902457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err="1" smtClean="0">
                <a:solidFill>
                  <a:srgbClr val="FF0000"/>
                </a:solidFill>
              </a:rPr>
              <a:t>Measure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signals</a:t>
            </a:r>
            <a:r>
              <a:rPr lang="de-DE" sz="2400" b="1" dirty="0" smtClean="0">
                <a:solidFill>
                  <a:srgbClr val="FF0000"/>
                </a:solidFill>
              </a:rPr>
              <a:t> in </a:t>
            </a:r>
            <a:r>
              <a:rPr lang="de-DE" sz="2400" b="1" dirty="0" err="1" smtClean="0">
                <a:solidFill>
                  <a:srgbClr val="FF0000"/>
                </a:solidFill>
              </a:rPr>
              <a:t>calorimeter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smtClean="0">
                <a:solidFill>
                  <a:srgbClr val="FF0000"/>
                </a:solidFill>
                <a:sym typeface="Wingdings"/>
              </a:rPr>
              <a:t> </a:t>
            </a:r>
            <a:r>
              <a:rPr lang="de-DE" sz="2400" b="1" dirty="0" err="1" smtClean="0">
                <a:solidFill>
                  <a:srgbClr val="FF0000"/>
                </a:solidFill>
                <a:sym typeface="Wingdings"/>
              </a:rPr>
              <a:t>derive</a:t>
            </a:r>
            <a:r>
              <a:rPr lang="de-DE" sz="2400" b="1" dirty="0" smtClean="0">
                <a:solidFill>
                  <a:srgbClr val="FF0000"/>
                </a:solidFill>
                <a:sym typeface="Wingdings"/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  <a:sym typeface="Wingdings"/>
              </a:rPr>
              <a:t>jet</a:t>
            </a:r>
            <a:r>
              <a:rPr lang="de-DE" sz="2400" b="1" dirty="0" smtClean="0">
                <a:solidFill>
                  <a:srgbClr val="FF0000"/>
                </a:solidFill>
                <a:sym typeface="Wingdings"/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  <a:sym typeface="Wingdings"/>
              </a:rPr>
              <a:t>energy</a:t>
            </a:r>
            <a:endParaRPr lang="de-DE" sz="2400" b="1" dirty="0" smtClean="0">
              <a:solidFill>
                <a:srgbClr val="FF0000"/>
              </a:solidFill>
              <a:sym typeface="Wingdings"/>
            </a:endParaRPr>
          </a:p>
          <a:p>
            <a:r>
              <a:rPr lang="de-DE" sz="2400" b="1" dirty="0" err="1" smtClean="0">
                <a:solidFill>
                  <a:srgbClr val="008000"/>
                </a:solidFill>
                <a:sym typeface="Wingdings"/>
              </a:rPr>
              <a:t>Implies</a:t>
            </a:r>
            <a:r>
              <a:rPr lang="de-DE" sz="2400" b="1" dirty="0" smtClean="0">
                <a:solidFill>
                  <a:srgbClr val="008000"/>
                </a:solidFill>
                <a:sym typeface="Wingdings"/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  <a:sym typeface="Wingdings"/>
              </a:rPr>
              <a:t>uncertainty</a:t>
            </a:r>
            <a:r>
              <a:rPr lang="de-DE" sz="2400" b="1" dirty="0" smtClean="0">
                <a:solidFill>
                  <a:srgbClr val="008000"/>
                </a:solidFill>
                <a:sym typeface="Wingdings"/>
              </a:rPr>
              <a:t>!</a:t>
            </a:r>
          </a:p>
          <a:p>
            <a:r>
              <a:rPr lang="de-DE" sz="2400" b="1" dirty="0" smtClean="0">
                <a:solidFill>
                  <a:srgbClr val="008000"/>
                </a:solidFill>
                <a:sym typeface="Wingdings"/>
              </a:rPr>
              <a:t> </a:t>
            </a:r>
            <a:r>
              <a:rPr lang="de-DE" sz="2400" b="1" dirty="0" err="1" smtClean="0">
                <a:solidFill>
                  <a:srgbClr val="008000"/>
                </a:solidFill>
                <a:sym typeface="Wingdings"/>
              </a:rPr>
              <a:t>relates</a:t>
            </a:r>
            <a:r>
              <a:rPr lang="de-DE" sz="2400" b="1" dirty="0" smtClean="0">
                <a:solidFill>
                  <a:srgbClr val="008000"/>
                </a:solidFill>
                <a:sym typeface="Wingdings"/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  <a:sym typeface="Wingdings"/>
              </a:rPr>
              <a:t>directly</a:t>
            </a:r>
            <a:r>
              <a:rPr lang="de-DE" sz="2400" b="1" dirty="0" smtClean="0">
                <a:solidFill>
                  <a:srgbClr val="008000"/>
                </a:solidFill>
                <a:sym typeface="Wingdings"/>
              </a:rPr>
              <a:t> to </a:t>
            </a:r>
            <a:r>
              <a:rPr lang="de-DE" sz="2400" b="1" dirty="0" err="1" smtClean="0">
                <a:solidFill>
                  <a:srgbClr val="008000"/>
                </a:solidFill>
                <a:sym typeface="Wingdings"/>
              </a:rPr>
              <a:t>top</a:t>
            </a:r>
            <a:r>
              <a:rPr lang="de-DE" sz="2400" b="1" dirty="0" smtClean="0">
                <a:solidFill>
                  <a:srgbClr val="008000"/>
                </a:solidFill>
                <a:sym typeface="Wingdings"/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  <a:sym typeface="Wingdings"/>
              </a:rPr>
              <a:t>mass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</a:p>
        </p:txBody>
      </p:sp>
      <p:pic>
        <p:nvPicPr>
          <p:cNvPr id="7" name="Bild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8627" y="3331534"/>
            <a:ext cx="3012869" cy="2082676"/>
          </a:xfrm>
          <a:prstGeom prst="rect">
            <a:avLst/>
          </a:prstGeom>
        </p:spPr>
      </p:pic>
      <p:pic>
        <p:nvPicPr>
          <p:cNvPr id="12" name="Bild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08036" y="2399079"/>
            <a:ext cx="5470714" cy="540000"/>
          </a:xfrm>
          <a:prstGeom prst="rect">
            <a:avLst/>
          </a:prstGeom>
        </p:spPr>
      </p:pic>
      <p:cxnSp>
        <p:nvCxnSpPr>
          <p:cNvPr id="14" name="Gerade Verbindung mit Pfeil 13"/>
          <p:cNvCxnSpPr/>
          <p:nvPr/>
        </p:nvCxnSpPr>
        <p:spPr>
          <a:xfrm rot="10800000">
            <a:off x="3039408" y="2724748"/>
            <a:ext cx="1280892" cy="445076"/>
          </a:xfrm>
          <a:prstGeom prst="straightConnector1">
            <a:avLst/>
          </a:prstGeom>
          <a:ln w="5715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/>
          <p:cNvCxnSpPr/>
          <p:nvPr/>
        </p:nvCxnSpPr>
        <p:spPr>
          <a:xfrm flipV="1">
            <a:off x="4873905" y="2724748"/>
            <a:ext cx="694722" cy="445077"/>
          </a:xfrm>
          <a:prstGeom prst="straightConnector1">
            <a:avLst/>
          </a:prstGeom>
          <a:ln w="5715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feld 18"/>
          <p:cNvSpPr txBox="1"/>
          <p:nvPr/>
        </p:nvSpPr>
        <p:spPr>
          <a:xfrm>
            <a:off x="564461" y="3516079"/>
            <a:ext cx="50041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smtClean="0">
                <a:solidFill>
                  <a:srgbClr val="000090"/>
                </a:solidFill>
              </a:rPr>
              <a:t>Top – </a:t>
            </a:r>
            <a:r>
              <a:rPr lang="de-DE" sz="2400" b="1" dirty="0" err="1" smtClean="0">
                <a:solidFill>
                  <a:srgbClr val="000090"/>
                </a:solidFill>
              </a:rPr>
              <a:t>quarks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offer</a:t>
            </a:r>
            <a:r>
              <a:rPr lang="de-DE" sz="2400" b="1" dirty="0" smtClean="0">
                <a:solidFill>
                  <a:srgbClr val="000090"/>
                </a:solidFill>
              </a:rPr>
              <a:t> ‚</a:t>
            </a:r>
            <a:r>
              <a:rPr lang="de-DE" sz="2400" b="1" dirty="0" err="1" smtClean="0">
                <a:solidFill>
                  <a:srgbClr val="000090"/>
                </a:solidFill>
              </a:rPr>
              <a:t>self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calibration</a:t>
            </a:r>
            <a:r>
              <a:rPr lang="de-DE" sz="2400" b="1" dirty="0" smtClean="0">
                <a:solidFill>
                  <a:srgbClr val="000090"/>
                </a:solidFill>
              </a:rPr>
              <a:t>‘</a:t>
            </a:r>
          </a:p>
          <a:p>
            <a:r>
              <a:rPr lang="de-DE" sz="2400" b="1" dirty="0" err="1" smtClean="0">
                <a:solidFill>
                  <a:srgbClr val="000090"/>
                </a:solidFill>
              </a:rPr>
              <a:t>M(jj</a:t>
            </a:r>
            <a:r>
              <a:rPr lang="de-DE" sz="2400" b="1" dirty="0" smtClean="0">
                <a:solidFill>
                  <a:srgbClr val="000090"/>
                </a:solidFill>
              </a:rPr>
              <a:t>) has to </a:t>
            </a:r>
            <a:r>
              <a:rPr lang="de-DE" sz="2400" b="1" dirty="0" err="1" smtClean="0">
                <a:solidFill>
                  <a:srgbClr val="000090"/>
                </a:solidFill>
              </a:rPr>
              <a:t>be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equal</a:t>
            </a:r>
            <a:r>
              <a:rPr lang="de-DE" sz="2400" b="1" dirty="0" smtClean="0">
                <a:solidFill>
                  <a:srgbClr val="000090"/>
                </a:solidFill>
              </a:rPr>
              <a:t> M</a:t>
            </a:r>
            <a:r>
              <a:rPr lang="de-DE" sz="2400" b="1" baseline="-25000" dirty="0" smtClean="0">
                <a:solidFill>
                  <a:srgbClr val="000090"/>
                </a:solidFill>
              </a:rPr>
              <a:t>W</a:t>
            </a:r>
            <a:endParaRPr lang="de-DE" sz="2400" b="1" dirty="0" smtClean="0">
              <a:solidFill>
                <a:srgbClr val="000090"/>
              </a:solidFill>
            </a:endParaRPr>
          </a:p>
          <a:p>
            <a:endParaRPr lang="de-DE" sz="2400" b="1" dirty="0" smtClean="0">
              <a:solidFill>
                <a:srgbClr val="000090"/>
              </a:solidFill>
            </a:endParaRPr>
          </a:p>
          <a:p>
            <a:r>
              <a:rPr lang="de-DE" sz="2400" b="1" dirty="0" smtClean="0">
                <a:solidFill>
                  <a:srgbClr val="000090"/>
                </a:solidFill>
                <a:sym typeface="Wingdings"/>
              </a:rPr>
              <a:t> </a:t>
            </a:r>
            <a:r>
              <a:rPr lang="de-DE" sz="2400" b="1" dirty="0" err="1" smtClean="0">
                <a:solidFill>
                  <a:srgbClr val="000090"/>
                </a:solidFill>
                <a:sym typeface="Wingdings"/>
              </a:rPr>
              <a:t>change</a:t>
            </a:r>
            <a:r>
              <a:rPr lang="de-DE" sz="2400" b="1" dirty="0" smtClean="0">
                <a:solidFill>
                  <a:srgbClr val="000090"/>
                </a:solidFill>
                <a:sym typeface="Wingdings"/>
              </a:rPr>
              <a:t> JES such </a:t>
            </a:r>
            <a:r>
              <a:rPr lang="de-DE" sz="2400" b="1" dirty="0" err="1" smtClean="0">
                <a:solidFill>
                  <a:srgbClr val="000090"/>
                </a:solidFill>
                <a:sym typeface="Wingdings"/>
              </a:rPr>
              <a:t>that</a:t>
            </a:r>
            <a:r>
              <a:rPr lang="de-DE" sz="2400" b="1" dirty="0" smtClean="0">
                <a:solidFill>
                  <a:srgbClr val="000090"/>
                </a:solidFill>
                <a:sym typeface="Wingdings"/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  <a:sym typeface="Wingdings"/>
              </a:rPr>
              <a:t>fulfilled</a:t>
            </a:r>
            <a:endParaRPr lang="de-DE" sz="2400" b="1" dirty="0">
              <a:solidFill>
                <a:srgbClr val="000090"/>
              </a:solidFill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564461" y="5666602"/>
            <a:ext cx="80170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smtClean="0">
                <a:solidFill>
                  <a:srgbClr val="FF0000"/>
                </a:solidFill>
              </a:rPr>
              <a:t>Still </a:t>
            </a:r>
            <a:r>
              <a:rPr lang="de-DE" sz="2400" b="1" dirty="0" err="1" smtClean="0">
                <a:solidFill>
                  <a:srgbClr val="FF0000"/>
                </a:solidFill>
              </a:rPr>
              <a:t>the</a:t>
            </a:r>
            <a:r>
              <a:rPr lang="de-DE" sz="2400" b="1" dirty="0" smtClean="0">
                <a:solidFill>
                  <a:srgbClr val="FF0000"/>
                </a:solidFill>
              </a:rPr>
              <a:t> (</a:t>
            </a:r>
            <a:r>
              <a:rPr lang="de-DE" sz="2400" b="1" dirty="0" err="1" smtClean="0">
                <a:solidFill>
                  <a:srgbClr val="FF0000"/>
                </a:solidFill>
              </a:rPr>
              <a:t>slightly</a:t>
            </a:r>
            <a:r>
              <a:rPr lang="de-DE" sz="2400" b="1" dirty="0" smtClean="0">
                <a:solidFill>
                  <a:srgbClr val="FF0000"/>
                </a:solidFill>
              </a:rPr>
              <a:t>) dominant </a:t>
            </a:r>
            <a:r>
              <a:rPr lang="de-DE" sz="2400" b="1" dirty="0" err="1" smtClean="0">
                <a:solidFill>
                  <a:srgbClr val="FF0000"/>
                </a:solidFill>
              </a:rPr>
              <a:t>uncertainty</a:t>
            </a:r>
            <a:r>
              <a:rPr lang="de-DE" sz="2400" b="1" dirty="0" smtClean="0">
                <a:solidFill>
                  <a:srgbClr val="FF0000"/>
                </a:solidFill>
              </a:rPr>
              <a:t> of </a:t>
            </a:r>
            <a:r>
              <a:rPr lang="de-DE" sz="2400" b="1" dirty="0" err="1" smtClean="0">
                <a:solidFill>
                  <a:srgbClr val="FF0000"/>
                </a:solidFill>
              </a:rPr>
              <a:t>M</a:t>
            </a:r>
            <a:r>
              <a:rPr lang="de-DE" sz="2400" b="1" baseline="-25000" dirty="0" err="1" smtClean="0">
                <a:solidFill>
                  <a:srgbClr val="FF0000"/>
                </a:solidFill>
              </a:rPr>
              <a:t>t</a:t>
            </a:r>
            <a:endParaRPr lang="de-DE" sz="2400" b="1" dirty="0">
              <a:solidFill>
                <a:srgbClr val="FF0000"/>
              </a:solidFill>
            </a:endParaRPr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Peter Mättig, CERN Summer Students 2013</a:t>
            </a:r>
            <a:endParaRPr lang="de-D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401636" y="301931"/>
            <a:ext cx="580003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err="1" smtClean="0"/>
              <a:t>Use</a:t>
            </a:r>
            <a:r>
              <a:rPr lang="de-DE" sz="3200" b="1" dirty="0" smtClean="0"/>
              <a:t> all </a:t>
            </a:r>
            <a:r>
              <a:rPr lang="de-DE" sz="3200" b="1" dirty="0" err="1" smtClean="0"/>
              <a:t>information</a:t>
            </a:r>
            <a:endParaRPr lang="de-DE" sz="3200" b="1" dirty="0"/>
          </a:p>
        </p:txBody>
      </p:sp>
      <p:pic>
        <p:nvPicPr>
          <p:cNvPr id="4" name="Bild 3" descr="loewe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6999" y="301931"/>
            <a:ext cx="2286000" cy="674723"/>
          </a:xfrm>
          <a:prstGeom prst="rect">
            <a:avLst/>
          </a:prstGeom>
        </p:spPr>
      </p:pic>
      <p:pic>
        <p:nvPicPr>
          <p:cNvPr id="5" name="Bild 4" descr="CMS-4je-event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8515" y="1754580"/>
            <a:ext cx="2275894" cy="1603442"/>
          </a:xfrm>
          <a:prstGeom prst="rect">
            <a:avLst/>
          </a:prstGeom>
        </p:spPr>
      </p:pic>
      <p:grpSp>
        <p:nvGrpSpPr>
          <p:cNvPr id="2" name="Gruppierung 17"/>
          <p:cNvGrpSpPr/>
          <p:nvPr/>
        </p:nvGrpSpPr>
        <p:grpSpPr>
          <a:xfrm>
            <a:off x="2974585" y="2398026"/>
            <a:ext cx="971655" cy="1202767"/>
            <a:chOff x="2181860" y="1411224"/>
            <a:chExt cx="1411153" cy="2008278"/>
          </a:xfrm>
        </p:grpSpPr>
        <p:cxnSp>
          <p:nvCxnSpPr>
            <p:cNvPr id="19" name="Gerade Verbindung mit Pfeil 18"/>
            <p:cNvCxnSpPr/>
            <p:nvPr/>
          </p:nvCxnSpPr>
          <p:spPr>
            <a:xfrm rot="16200000" flipV="1">
              <a:off x="1942578" y="1693030"/>
              <a:ext cx="956187" cy="47762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mit Pfeil 19"/>
            <p:cNvCxnSpPr/>
            <p:nvPr/>
          </p:nvCxnSpPr>
          <p:spPr>
            <a:xfrm rot="5400000" flipH="1" flipV="1">
              <a:off x="2458639" y="1612067"/>
              <a:ext cx="998711" cy="59702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mit Pfeil 20"/>
            <p:cNvCxnSpPr/>
            <p:nvPr/>
          </p:nvCxnSpPr>
          <p:spPr>
            <a:xfrm flipV="1">
              <a:off x="2659482" y="2209111"/>
              <a:ext cx="933531" cy="20082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Gerade Verbindung mit Pfeil 21"/>
            <p:cNvCxnSpPr/>
            <p:nvPr/>
          </p:nvCxnSpPr>
          <p:spPr>
            <a:xfrm rot="5400000">
              <a:off x="2029866" y="2789885"/>
              <a:ext cx="1009566" cy="24966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Gerade Verbindung mit Pfeil 22"/>
            <p:cNvCxnSpPr/>
            <p:nvPr/>
          </p:nvCxnSpPr>
          <p:spPr>
            <a:xfrm rot="10800000" flipV="1">
              <a:off x="2181860" y="2409936"/>
              <a:ext cx="477622" cy="4885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uppierung 15"/>
          <p:cNvGrpSpPr/>
          <p:nvPr/>
        </p:nvGrpSpPr>
        <p:grpSpPr>
          <a:xfrm>
            <a:off x="3131544" y="1009472"/>
            <a:ext cx="753855" cy="929884"/>
            <a:chOff x="2040745" y="1411224"/>
            <a:chExt cx="1552268" cy="2008278"/>
          </a:xfrm>
        </p:grpSpPr>
        <p:cxnSp>
          <p:nvCxnSpPr>
            <p:cNvPr id="7" name="Gerade Verbindung mit Pfeil 6"/>
            <p:cNvCxnSpPr/>
            <p:nvPr/>
          </p:nvCxnSpPr>
          <p:spPr>
            <a:xfrm rot="16200000" flipV="1">
              <a:off x="1972435" y="1722887"/>
              <a:ext cx="755357" cy="61873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Gerade Verbindung mit Pfeil 8"/>
            <p:cNvCxnSpPr/>
            <p:nvPr/>
          </p:nvCxnSpPr>
          <p:spPr>
            <a:xfrm rot="5400000" flipH="1" flipV="1">
              <a:off x="2458639" y="1612067"/>
              <a:ext cx="998711" cy="59702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Gerade Verbindung mit Pfeil 10"/>
            <p:cNvCxnSpPr/>
            <p:nvPr/>
          </p:nvCxnSpPr>
          <p:spPr>
            <a:xfrm>
              <a:off x="2659482" y="2409935"/>
              <a:ext cx="933531" cy="20625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Gerade Verbindung mit Pfeil 12"/>
            <p:cNvCxnSpPr/>
            <p:nvPr/>
          </p:nvCxnSpPr>
          <p:spPr>
            <a:xfrm rot="5400000">
              <a:off x="2029866" y="2789885"/>
              <a:ext cx="1009566" cy="24966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mit Pfeil 14"/>
            <p:cNvCxnSpPr/>
            <p:nvPr/>
          </p:nvCxnSpPr>
          <p:spPr>
            <a:xfrm rot="5400000">
              <a:off x="2176421" y="2415374"/>
              <a:ext cx="488500" cy="47762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Textfeld 33"/>
          <p:cNvSpPr txBox="1"/>
          <p:nvPr/>
        </p:nvSpPr>
        <p:spPr>
          <a:xfrm>
            <a:off x="3432034" y="1555940"/>
            <a:ext cx="453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solidFill>
                  <a:srgbClr val="FF0000"/>
                </a:solidFill>
              </a:rPr>
              <a:t>w</a:t>
            </a:r>
            <a:r>
              <a:rPr lang="de-DE" b="1" baseline="-25000" dirty="0" smtClean="0">
                <a:solidFill>
                  <a:srgbClr val="FF0000"/>
                </a:solidFill>
              </a:rPr>
              <a:t>1</a:t>
            </a:r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35" name="Pfeil nach rechts 34"/>
          <p:cNvSpPr/>
          <p:nvPr/>
        </p:nvSpPr>
        <p:spPr>
          <a:xfrm rot="1002156">
            <a:off x="4346235" y="1991760"/>
            <a:ext cx="1785003" cy="253865"/>
          </a:xfrm>
          <a:prstGeom prst="rightArrow">
            <a:avLst/>
          </a:prstGeom>
          <a:solidFill>
            <a:srgbClr val="C0504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3" name="Textfeld 42"/>
          <p:cNvSpPr txBox="1"/>
          <p:nvPr/>
        </p:nvSpPr>
        <p:spPr>
          <a:xfrm>
            <a:off x="401636" y="1122149"/>
            <a:ext cx="25726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 smtClean="0">
                <a:solidFill>
                  <a:srgbClr val="008000"/>
                </a:solidFill>
              </a:rPr>
              <a:t>Theoretical</a:t>
            </a:r>
            <a:r>
              <a:rPr lang="de-DE" b="1" dirty="0" smtClean="0">
                <a:solidFill>
                  <a:srgbClr val="008000"/>
                </a:solidFill>
              </a:rPr>
              <a:t> </a:t>
            </a:r>
            <a:r>
              <a:rPr lang="de-DE" b="1" dirty="0" err="1" smtClean="0">
                <a:solidFill>
                  <a:srgbClr val="008000"/>
                </a:solidFill>
              </a:rPr>
              <a:t>pred</a:t>
            </a:r>
            <a:r>
              <a:rPr lang="de-DE" b="1" dirty="0" smtClean="0">
                <a:solidFill>
                  <a:srgbClr val="008000"/>
                </a:solidFill>
              </a:rPr>
              <a:t> </a:t>
            </a:r>
            <a:r>
              <a:rPr lang="de-DE" b="1" dirty="0" err="1" smtClean="0">
                <a:solidFill>
                  <a:srgbClr val="008000"/>
                </a:solidFill>
              </a:rPr>
              <a:t>with</a:t>
            </a:r>
            <a:endParaRPr lang="de-DE" b="1" dirty="0" smtClean="0">
              <a:solidFill>
                <a:srgbClr val="008000"/>
              </a:solidFill>
            </a:endParaRPr>
          </a:p>
          <a:p>
            <a:r>
              <a:rPr lang="de-DE" b="1" dirty="0" smtClean="0">
                <a:solidFill>
                  <a:srgbClr val="008000"/>
                </a:solidFill>
              </a:rPr>
              <a:t>M</a:t>
            </a:r>
            <a:r>
              <a:rPr lang="de-DE" b="1" baseline="-25000" dirty="0" smtClean="0">
                <a:solidFill>
                  <a:srgbClr val="008000"/>
                </a:solidFill>
              </a:rPr>
              <a:t>1</a:t>
            </a:r>
            <a:r>
              <a:rPr lang="de-DE" b="1" dirty="0" smtClean="0">
                <a:solidFill>
                  <a:srgbClr val="008000"/>
                </a:solidFill>
              </a:rPr>
              <a:t>(top) </a:t>
            </a:r>
            <a:endParaRPr lang="de-DE" b="1" dirty="0">
              <a:solidFill>
                <a:srgbClr val="008000"/>
              </a:solidFill>
            </a:endParaRPr>
          </a:p>
        </p:txBody>
      </p:sp>
      <p:sp>
        <p:nvSpPr>
          <p:cNvPr id="45" name="Textfeld 44"/>
          <p:cNvSpPr txBox="1"/>
          <p:nvPr/>
        </p:nvSpPr>
        <p:spPr>
          <a:xfrm>
            <a:off x="401636" y="2552718"/>
            <a:ext cx="25726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 smtClean="0">
                <a:solidFill>
                  <a:srgbClr val="008000"/>
                </a:solidFill>
              </a:rPr>
              <a:t>Theoretical</a:t>
            </a:r>
            <a:r>
              <a:rPr lang="de-DE" b="1" dirty="0" smtClean="0">
                <a:solidFill>
                  <a:srgbClr val="008000"/>
                </a:solidFill>
              </a:rPr>
              <a:t> </a:t>
            </a:r>
            <a:r>
              <a:rPr lang="de-DE" b="1" dirty="0" err="1" smtClean="0">
                <a:solidFill>
                  <a:srgbClr val="008000"/>
                </a:solidFill>
              </a:rPr>
              <a:t>pred</a:t>
            </a:r>
            <a:r>
              <a:rPr lang="de-DE" b="1" dirty="0" smtClean="0">
                <a:solidFill>
                  <a:srgbClr val="008000"/>
                </a:solidFill>
              </a:rPr>
              <a:t> </a:t>
            </a:r>
            <a:r>
              <a:rPr lang="de-DE" b="1" dirty="0" err="1" smtClean="0">
                <a:solidFill>
                  <a:srgbClr val="008000"/>
                </a:solidFill>
              </a:rPr>
              <a:t>with</a:t>
            </a:r>
            <a:endParaRPr lang="de-DE" b="1" dirty="0" smtClean="0">
              <a:solidFill>
                <a:srgbClr val="008000"/>
              </a:solidFill>
            </a:endParaRPr>
          </a:p>
          <a:p>
            <a:r>
              <a:rPr lang="de-DE" b="1" dirty="0" smtClean="0">
                <a:solidFill>
                  <a:srgbClr val="008000"/>
                </a:solidFill>
              </a:rPr>
              <a:t>M</a:t>
            </a:r>
            <a:r>
              <a:rPr lang="de-DE" b="1" baseline="-25000" dirty="0" smtClean="0">
                <a:solidFill>
                  <a:srgbClr val="008000"/>
                </a:solidFill>
              </a:rPr>
              <a:t>2</a:t>
            </a:r>
            <a:r>
              <a:rPr lang="de-DE" b="1" dirty="0" smtClean="0">
                <a:solidFill>
                  <a:srgbClr val="008000"/>
                </a:solidFill>
              </a:rPr>
              <a:t>(top) </a:t>
            </a:r>
            <a:endParaRPr lang="de-DE" b="1" dirty="0">
              <a:solidFill>
                <a:srgbClr val="008000"/>
              </a:solidFill>
            </a:endParaRPr>
          </a:p>
        </p:txBody>
      </p:sp>
      <p:sp>
        <p:nvSpPr>
          <p:cNvPr id="46" name="Textfeld 45"/>
          <p:cNvSpPr txBox="1"/>
          <p:nvPr/>
        </p:nvSpPr>
        <p:spPr>
          <a:xfrm>
            <a:off x="3811117" y="2919393"/>
            <a:ext cx="453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solidFill>
                  <a:srgbClr val="FF0000"/>
                </a:solidFill>
              </a:rPr>
              <a:t>w</a:t>
            </a:r>
            <a:r>
              <a:rPr lang="de-DE" b="1" baseline="-25000" dirty="0" smtClean="0">
                <a:solidFill>
                  <a:srgbClr val="FF0000"/>
                </a:solidFill>
              </a:rPr>
              <a:t>2</a:t>
            </a:r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47" name="Pfeil nach rechts 46"/>
          <p:cNvSpPr/>
          <p:nvPr/>
        </p:nvSpPr>
        <p:spPr>
          <a:xfrm rot="20724172">
            <a:off x="4350590" y="2814029"/>
            <a:ext cx="1785003" cy="253865"/>
          </a:xfrm>
          <a:prstGeom prst="rightArrow">
            <a:avLst/>
          </a:prstGeom>
          <a:solidFill>
            <a:srgbClr val="3366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rgbClr val="3366FF"/>
              </a:solidFill>
            </a:endParaRPr>
          </a:p>
        </p:txBody>
      </p:sp>
      <p:sp>
        <p:nvSpPr>
          <p:cNvPr id="48" name="Textfeld 47"/>
          <p:cNvSpPr txBox="1"/>
          <p:nvPr/>
        </p:nvSpPr>
        <p:spPr>
          <a:xfrm>
            <a:off x="4126859" y="1122149"/>
            <a:ext cx="2350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solidFill>
                  <a:srgbClr val="000090"/>
                </a:solidFill>
              </a:rPr>
              <a:t>Convolute </a:t>
            </a:r>
            <a:r>
              <a:rPr lang="de-DE" b="1" dirty="0" err="1" smtClean="0">
                <a:solidFill>
                  <a:srgbClr val="000090"/>
                </a:solidFill>
              </a:rPr>
              <a:t>with</a:t>
            </a:r>
            <a:r>
              <a:rPr lang="de-DE" b="1" dirty="0" smtClean="0">
                <a:solidFill>
                  <a:srgbClr val="000090"/>
                </a:solidFill>
              </a:rPr>
              <a:t> experimental </a:t>
            </a:r>
            <a:r>
              <a:rPr lang="de-DE" b="1" dirty="0" err="1" smtClean="0">
                <a:solidFill>
                  <a:srgbClr val="000090"/>
                </a:solidFill>
              </a:rPr>
              <a:t>effects</a:t>
            </a:r>
            <a:r>
              <a:rPr lang="de-DE" b="1" dirty="0" smtClean="0">
                <a:solidFill>
                  <a:srgbClr val="000090"/>
                </a:solidFill>
              </a:rPr>
              <a:t> </a:t>
            </a:r>
            <a:endParaRPr lang="de-DE" b="1" dirty="0">
              <a:solidFill>
                <a:srgbClr val="000090"/>
              </a:solidFill>
            </a:endParaRPr>
          </a:p>
        </p:txBody>
      </p:sp>
      <p:sp>
        <p:nvSpPr>
          <p:cNvPr id="49" name="Textfeld 48"/>
          <p:cNvSpPr txBox="1"/>
          <p:nvPr/>
        </p:nvSpPr>
        <p:spPr>
          <a:xfrm>
            <a:off x="531896" y="3745168"/>
            <a:ext cx="7555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err="1" smtClean="0">
                <a:solidFill>
                  <a:srgbClr val="FF0000"/>
                </a:solidFill>
              </a:rPr>
              <a:t>Sum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over</a:t>
            </a:r>
            <a:r>
              <a:rPr lang="de-DE" sz="2400" b="1" dirty="0" smtClean="0">
                <a:solidFill>
                  <a:srgbClr val="FF0000"/>
                </a:solidFill>
              </a:rPr>
              <a:t> all </a:t>
            </a:r>
            <a:r>
              <a:rPr lang="de-DE" sz="2400" b="1" dirty="0" err="1" smtClean="0">
                <a:solidFill>
                  <a:srgbClr val="FF0000"/>
                </a:solidFill>
              </a:rPr>
              <a:t>events</a:t>
            </a:r>
            <a:r>
              <a:rPr lang="de-DE" sz="2400" b="1" dirty="0" smtClean="0">
                <a:solidFill>
                  <a:srgbClr val="FF0000"/>
                </a:solidFill>
              </a:rPr>
              <a:t> and find </a:t>
            </a:r>
            <a:r>
              <a:rPr lang="de-DE" sz="2400" b="1" dirty="0" err="1" smtClean="0">
                <a:solidFill>
                  <a:srgbClr val="FF0000"/>
                </a:solidFill>
              </a:rPr>
              <a:t>combine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weights</a:t>
            </a:r>
            <a:endParaRPr lang="de-DE" sz="2400" b="1" dirty="0">
              <a:solidFill>
                <a:srgbClr val="FF0000"/>
              </a:solidFill>
            </a:endParaRPr>
          </a:p>
        </p:txBody>
      </p:sp>
      <p:pic>
        <p:nvPicPr>
          <p:cNvPr id="50" name="Bild 4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0999" y="4389120"/>
            <a:ext cx="5604324" cy="216000"/>
          </a:xfrm>
          <a:prstGeom prst="rect">
            <a:avLst/>
          </a:prstGeom>
        </p:spPr>
      </p:pic>
      <p:pic>
        <p:nvPicPr>
          <p:cNvPr id="51" name="Bild 5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1636" y="4713120"/>
            <a:ext cx="5604324" cy="216000"/>
          </a:xfrm>
          <a:prstGeom prst="rect">
            <a:avLst/>
          </a:prstGeom>
        </p:spPr>
      </p:pic>
      <p:sp>
        <p:nvSpPr>
          <p:cNvPr id="52" name="Textfeld 51"/>
          <p:cNvSpPr txBox="1"/>
          <p:nvPr/>
        </p:nvSpPr>
        <p:spPr>
          <a:xfrm>
            <a:off x="401636" y="4929120"/>
            <a:ext cx="6096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800000"/>
                </a:solidFill>
              </a:rPr>
              <a:t>......</a:t>
            </a:r>
          </a:p>
          <a:p>
            <a:r>
              <a:rPr lang="de-DE" sz="2400" b="1" dirty="0" smtClean="0">
                <a:solidFill>
                  <a:srgbClr val="0000FF"/>
                </a:solidFill>
              </a:rPr>
              <a:t>Find </a:t>
            </a:r>
            <a:r>
              <a:rPr lang="de-DE" sz="2400" b="1" dirty="0" err="1" smtClean="0">
                <a:solidFill>
                  <a:srgbClr val="0000FF"/>
                </a:solidFill>
              </a:rPr>
              <a:t>M(top</a:t>
            </a:r>
            <a:r>
              <a:rPr lang="de-DE" sz="2400" b="1" dirty="0" smtClean="0">
                <a:solidFill>
                  <a:srgbClr val="0000FF"/>
                </a:solidFill>
              </a:rPr>
              <a:t>) </a:t>
            </a:r>
            <a:r>
              <a:rPr lang="de-DE" sz="2400" b="1" dirty="0" err="1" smtClean="0">
                <a:solidFill>
                  <a:srgbClr val="0000FF"/>
                </a:solidFill>
              </a:rPr>
              <a:t>with</a:t>
            </a:r>
            <a:r>
              <a:rPr lang="de-DE" sz="2400" b="1" dirty="0" smtClean="0">
                <a:solidFill>
                  <a:srgbClr val="0000FF"/>
                </a:solidFill>
              </a:rPr>
              <a:t> </a:t>
            </a:r>
            <a:r>
              <a:rPr lang="de-DE" sz="2400" b="1" dirty="0" err="1" smtClean="0">
                <a:solidFill>
                  <a:srgbClr val="0000FF"/>
                </a:solidFill>
              </a:rPr>
              <a:t>maximum</a:t>
            </a:r>
            <a:r>
              <a:rPr lang="de-DE" sz="2400" b="1" dirty="0" smtClean="0">
                <a:solidFill>
                  <a:srgbClr val="0000FF"/>
                </a:solidFill>
              </a:rPr>
              <a:t> </a:t>
            </a:r>
            <a:r>
              <a:rPr lang="de-DE" sz="2400" b="1" dirty="0" err="1" smtClean="0">
                <a:solidFill>
                  <a:srgbClr val="0000FF"/>
                </a:solidFill>
              </a:rPr>
              <a:t>weight</a:t>
            </a:r>
            <a:endParaRPr lang="de-DE" sz="2400" b="1" dirty="0">
              <a:solidFill>
                <a:srgbClr val="0000FF"/>
              </a:solidFill>
            </a:endParaRPr>
          </a:p>
        </p:txBody>
      </p:sp>
      <p:pic>
        <p:nvPicPr>
          <p:cNvPr id="28" name="Bild 27" descr="Likelihood-Mt.jpe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01667" y="4389120"/>
            <a:ext cx="2661251" cy="1788496"/>
          </a:xfrm>
          <a:prstGeom prst="rect">
            <a:avLst/>
          </a:prstGeom>
        </p:spPr>
      </p:pic>
      <p:sp>
        <p:nvSpPr>
          <p:cNvPr id="29" name="Fußzeilenplatzhalt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Peter Mättig, CERN Summer Students 2013</a:t>
            </a:r>
            <a:endParaRPr lang="de-D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Peter Mättig, CERN Summer Students 2013</a:t>
            </a:r>
            <a:endParaRPr lang="de-DE"/>
          </a:p>
        </p:txBody>
      </p:sp>
      <p:sp>
        <p:nvSpPr>
          <p:cNvPr id="3" name="TextBox 2"/>
          <p:cNvSpPr txBox="1"/>
          <p:nvPr/>
        </p:nvSpPr>
        <p:spPr>
          <a:xfrm>
            <a:off x="1244600" y="2019300"/>
            <a:ext cx="70612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dirty="0" smtClean="0">
                <a:solidFill>
                  <a:srgbClr val="FF0000"/>
                </a:solidFill>
              </a:rPr>
              <a:t>Top quark </a:t>
            </a:r>
          </a:p>
          <a:p>
            <a:r>
              <a:rPr lang="en-US" sz="8000" b="1" dirty="0" smtClean="0">
                <a:solidFill>
                  <a:srgbClr val="FF0000"/>
                </a:solidFill>
              </a:rPr>
              <a:t>Basic facts </a:t>
            </a:r>
            <a:endParaRPr lang="en-US" sz="8000" b="1" dirty="0">
              <a:solidFill>
                <a:srgbClr val="FF0000"/>
              </a:solidFill>
            </a:endParaRPr>
          </a:p>
        </p:txBody>
      </p:sp>
      <p:pic>
        <p:nvPicPr>
          <p:cNvPr id="4" name="Picture 3" descr="Mount-Everest.jpg"/>
          <p:cNvPicPr>
            <a:picLocks noChangeAspect="1"/>
          </p:cNvPicPr>
          <p:nvPr/>
        </p:nvPicPr>
        <p:blipFill>
          <a:blip r:embed="rId2">
            <a:alphaModFix amt="3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63297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03942" y="301931"/>
            <a:ext cx="617305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err="1" smtClean="0"/>
              <a:t>Measurements</a:t>
            </a:r>
            <a:r>
              <a:rPr lang="de-DE" sz="3200" b="1" dirty="0" smtClean="0"/>
              <a:t> of </a:t>
            </a:r>
            <a:r>
              <a:rPr lang="de-DE" sz="3200" b="1" dirty="0" err="1" smtClean="0"/>
              <a:t>M</a:t>
            </a:r>
            <a:r>
              <a:rPr lang="de-DE" sz="3200" b="1" baseline="-25000" dirty="0" err="1" smtClean="0"/>
              <a:t>top</a:t>
            </a:r>
            <a:endParaRPr lang="de-DE" sz="3200" b="1" dirty="0"/>
          </a:p>
        </p:txBody>
      </p:sp>
      <p:pic>
        <p:nvPicPr>
          <p:cNvPr id="4" name="Bild 3" descr="loewe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6999" y="301931"/>
            <a:ext cx="2286000" cy="674723"/>
          </a:xfrm>
          <a:prstGeom prst="rect">
            <a:avLst/>
          </a:prstGeom>
        </p:spPr>
      </p:pic>
      <p:sp>
        <p:nvSpPr>
          <p:cNvPr id="15" name="Fußzeilenplatzhalt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Peter Mättig, CERN Summer Students 2013</a:t>
            </a:r>
            <a:endParaRPr lang="de-DE"/>
          </a:p>
        </p:txBody>
      </p:sp>
      <p:pic>
        <p:nvPicPr>
          <p:cNvPr id="2" name="Picture 1" descr="TopMass2012_CMS_TeV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942" y="1014754"/>
            <a:ext cx="8709306" cy="5375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03942" y="301931"/>
            <a:ext cx="617305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err="1" smtClean="0"/>
              <a:t>Production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properties</a:t>
            </a:r>
            <a:r>
              <a:rPr lang="de-DE" sz="3200" b="1" dirty="0" smtClean="0"/>
              <a:t>: </a:t>
            </a:r>
            <a:r>
              <a:rPr lang="de-DE" sz="3200" b="1" dirty="0" err="1" smtClean="0"/>
              <a:t>e.g</a:t>
            </a:r>
            <a:r>
              <a:rPr lang="de-DE" sz="3200" b="1" dirty="0" smtClean="0"/>
              <a:t>. </a:t>
            </a:r>
            <a:r>
              <a:rPr lang="de-DE" sz="3200" b="1" dirty="0" err="1" smtClean="0"/>
              <a:t>M</a:t>
            </a:r>
            <a:r>
              <a:rPr lang="de-DE" sz="3200" b="1" baseline="-25000" dirty="0" err="1" smtClean="0"/>
              <a:t>tt</a:t>
            </a:r>
            <a:r>
              <a:rPr lang="de-DE" sz="3200" b="1" dirty="0" smtClean="0"/>
              <a:t> </a:t>
            </a:r>
            <a:endParaRPr lang="de-DE" sz="3200" b="1" dirty="0"/>
          </a:p>
        </p:txBody>
      </p:sp>
      <p:pic>
        <p:nvPicPr>
          <p:cNvPr id="4" name="Bild 3" descr="loewe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6999" y="301931"/>
            <a:ext cx="2286000" cy="674723"/>
          </a:xfrm>
          <a:prstGeom prst="rect">
            <a:avLst/>
          </a:prstGeom>
        </p:spPr>
      </p:pic>
      <p:pic>
        <p:nvPicPr>
          <p:cNvPr id="7" name="Bild 6" descr="Boosted-Top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2641" y="976654"/>
            <a:ext cx="4456574" cy="4456574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303942" y="5433228"/>
            <a:ext cx="77329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smtClean="0">
                <a:solidFill>
                  <a:srgbClr val="FF0000"/>
                </a:solidFill>
              </a:rPr>
              <a:t>N.B. High </a:t>
            </a:r>
            <a:r>
              <a:rPr lang="de-DE" sz="2400" b="1" dirty="0" err="1" smtClean="0">
                <a:solidFill>
                  <a:srgbClr val="FF0000"/>
                </a:solidFill>
              </a:rPr>
              <a:t>p</a:t>
            </a:r>
            <a:r>
              <a:rPr lang="de-DE" sz="2400" b="1" baseline="-25000" dirty="0" err="1" smtClean="0">
                <a:solidFill>
                  <a:srgbClr val="FF0000"/>
                </a:solidFill>
              </a:rPr>
              <a:t>T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top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quarks</a:t>
            </a:r>
            <a:r>
              <a:rPr lang="de-DE" sz="2400" b="1" dirty="0" smtClean="0">
                <a:solidFill>
                  <a:srgbClr val="FF0000"/>
                </a:solidFill>
              </a:rPr>
              <a:t>: </a:t>
            </a:r>
            <a:r>
              <a:rPr lang="de-DE" sz="2400" b="1" dirty="0" err="1" smtClean="0">
                <a:solidFill>
                  <a:srgbClr val="FF0000"/>
                </a:solidFill>
              </a:rPr>
              <a:t>jets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merge</a:t>
            </a:r>
            <a:r>
              <a:rPr lang="de-DE" sz="2400" b="1" dirty="0" smtClean="0">
                <a:solidFill>
                  <a:srgbClr val="FF0000"/>
                </a:solidFill>
              </a:rPr>
              <a:t>! ‚</a:t>
            </a:r>
            <a:r>
              <a:rPr lang="de-DE" sz="2400" b="1" dirty="0" err="1" smtClean="0">
                <a:solidFill>
                  <a:srgbClr val="FF0000"/>
                </a:solidFill>
              </a:rPr>
              <a:t>Boosted</a:t>
            </a:r>
            <a:r>
              <a:rPr lang="de-DE" sz="2400" b="1" dirty="0" smtClean="0">
                <a:solidFill>
                  <a:srgbClr val="FF0000"/>
                </a:solidFill>
              </a:rPr>
              <a:t> Top Quarks‘</a:t>
            </a:r>
          </a:p>
          <a:p>
            <a:r>
              <a:rPr lang="de-DE" sz="2400" b="1" dirty="0" smtClean="0">
                <a:solidFill>
                  <a:srgbClr val="000090"/>
                </a:solidFill>
              </a:rPr>
              <a:t>New </a:t>
            </a:r>
            <a:r>
              <a:rPr lang="de-DE" sz="2400" b="1" dirty="0" err="1" smtClean="0">
                <a:solidFill>
                  <a:srgbClr val="000090"/>
                </a:solidFill>
              </a:rPr>
              <a:t>algorithms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required</a:t>
            </a:r>
            <a:endParaRPr lang="de-DE" sz="2400" b="1" dirty="0">
              <a:solidFill>
                <a:srgbClr val="000090"/>
              </a:solidFill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Peter Mättig, CERN Summer Students 2013</a:t>
            </a:r>
            <a:endParaRPr lang="de-D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03942" y="301931"/>
            <a:ext cx="617305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err="1" smtClean="0"/>
              <a:t>Searching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for</a:t>
            </a:r>
            <a:r>
              <a:rPr lang="de-DE" sz="3200" b="1" dirty="0" smtClean="0"/>
              <a:t> a </a:t>
            </a:r>
            <a:r>
              <a:rPr lang="de-DE" sz="3200" b="1" dirty="0" err="1" smtClean="0"/>
              <a:t>tt</a:t>
            </a:r>
            <a:r>
              <a:rPr lang="de-DE" sz="3200" b="1" dirty="0" smtClean="0"/>
              <a:t> - </a:t>
            </a:r>
            <a:r>
              <a:rPr lang="de-DE" sz="3200" b="1" dirty="0" err="1" smtClean="0"/>
              <a:t>resonance</a:t>
            </a:r>
            <a:endParaRPr lang="de-DE" sz="3200" b="1" dirty="0"/>
          </a:p>
        </p:txBody>
      </p:sp>
      <p:pic>
        <p:nvPicPr>
          <p:cNvPr id="4" name="Bild 3" descr="loewe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6999" y="301931"/>
            <a:ext cx="2286000" cy="674723"/>
          </a:xfrm>
          <a:prstGeom prst="rect">
            <a:avLst/>
          </a:prstGeom>
        </p:spPr>
      </p:pic>
      <p:pic>
        <p:nvPicPr>
          <p:cNvPr id="10" name="Bild 9" descr="ATLAS-boosted-top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943" y="1150942"/>
            <a:ext cx="5969858" cy="4285243"/>
          </a:xfrm>
          <a:prstGeom prst="rect">
            <a:avLst/>
          </a:prstGeom>
        </p:spPr>
      </p:pic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Peter Mättig, CERN Summer Students 2013</a:t>
            </a:r>
            <a:endParaRPr lang="de-DE"/>
          </a:p>
        </p:txBody>
      </p:sp>
      <p:sp>
        <p:nvSpPr>
          <p:cNvPr id="12" name="Textfeld 11"/>
          <p:cNvSpPr txBox="1"/>
          <p:nvPr/>
        </p:nvSpPr>
        <p:spPr>
          <a:xfrm>
            <a:off x="303943" y="5436185"/>
            <a:ext cx="86749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err="1" smtClean="0">
                <a:solidFill>
                  <a:srgbClr val="FF0000"/>
                </a:solidFill>
              </a:rPr>
              <a:t>Postulated</a:t>
            </a:r>
            <a:r>
              <a:rPr lang="de-DE" sz="2400" b="1" dirty="0" smtClean="0">
                <a:solidFill>
                  <a:srgbClr val="FF0000"/>
                </a:solidFill>
              </a:rPr>
              <a:t> in </a:t>
            </a:r>
            <a:r>
              <a:rPr lang="de-DE" sz="2400" b="1" dirty="0" err="1" smtClean="0">
                <a:solidFill>
                  <a:srgbClr val="FF0000"/>
                </a:solidFill>
              </a:rPr>
              <a:t>many</a:t>
            </a:r>
            <a:r>
              <a:rPr lang="de-DE" sz="2400" b="1" dirty="0" smtClean="0">
                <a:solidFill>
                  <a:srgbClr val="FF0000"/>
                </a:solidFill>
              </a:rPr>
              <a:t> BSM </a:t>
            </a:r>
            <a:r>
              <a:rPr lang="de-DE" sz="2400" b="1" dirty="0" err="1" smtClean="0">
                <a:solidFill>
                  <a:srgbClr val="FF0000"/>
                </a:solidFill>
              </a:rPr>
              <a:t>scenarios</a:t>
            </a:r>
            <a:endParaRPr lang="de-DE" sz="2400" b="1" dirty="0" smtClean="0">
              <a:solidFill>
                <a:srgbClr val="FF0000"/>
              </a:solidFill>
            </a:endParaRPr>
          </a:p>
          <a:p>
            <a:r>
              <a:rPr lang="de-DE" sz="2400" b="1" dirty="0" smtClean="0">
                <a:solidFill>
                  <a:srgbClr val="000090"/>
                </a:solidFill>
                <a:sym typeface="Wingdings"/>
              </a:rPr>
              <a:t> at </a:t>
            </a:r>
            <a:r>
              <a:rPr lang="de-DE" sz="2400" b="1" dirty="0" err="1" smtClean="0">
                <a:solidFill>
                  <a:srgbClr val="000090"/>
                </a:solidFill>
                <a:sym typeface="Wingdings"/>
              </a:rPr>
              <a:t>this</a:t>
            </a:r>
            <a:r>
              <a:rPr lang="de-DE" sz="2400" b="1" dirty="0" smtClean="0">
                <a:solidFill>
                  <a:srgbClr val="000090"/>
                </a:solidFill>
                <a:sym typeface="Wingdings"/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  <a:sym typeface="Wingdings"/>
              </a:rPr>
              <a:t>stage</a:t>
            </a:r>
            <a:r>
              <a:rPr lang="de-DE" sz="2400" b="1" dirty="0" smtClean="0">
                <a:solidFill>
                  <a:srgbClr val="000090"/>
                </a:solidFill>
                <a:sym typeface="Wingdings"/>
              </a:rPr>
              <a:t> no </a:t>
            </a:r>
            <a:r>
              <a:rPr lang="de-DE" sz="2400" b="1" dirty="0" err="1" smtClean="0">
                <a:solidFill>
                  <a:srgbClr val="000090"/>
                </a:solidFill>
                <a:sym typeface="Wingdings"/>
              </a:rPr>
              <a:t>new</a:t>
            </a:r>
            <a:r>
              <a:rPr lang="de-DE" sz="2400" b="1" dirty="0" smtClean="0">
                <a:solidFill>
                  <a:srgbClr val="000090"/>
                </a:solidFill>
                <a:sym typeface="Wingdings"/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  <a:sym typeface="Wingdings"/>
              </a:rPr>
              <a:t>particle</a:t>
            </a:r>
            <a:r>
              <a:rPr lang="de-DE" sz="2400" b="1" dirty="0" smtClean="0">
                <a:solidFill>
                  <a:srgbClr val="000090"/>
                </a:solidFill>
                <a:sym typeface="Wingdings"/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  <a:sym typeface="Wingdings"/>
              </a:rPr>
              <a:t>observed</a:t>
            </a:r>
            <a:endParaRPr lang="de-DE" sz="2400" b="1" dirty="0">
              <a:solidFill>
                <a:srgbClr val="00009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66700" y="2130425"/>
            <a:ext cx="8191500" cy="1470025"/>
          </a:xfrm>
        </p:spPr>
        <p:txBody>
          <a:bodyPr>
            <a:normAutofit fontScale="90000"/>
          </a:bodyPr>
          <a:lstStyle/>
          <a:p>
            <a:r>
              <a:rPr lang="de-DE" b="1" dirty="0" smtClean="0">
                <a:solidFill>
                  <a:srgbClr val="000090"/>
                </a:solidFill>
              </a:rPr>
              <a:t>Standard Model @ </a:t>
            </a:r>
            <a:r>
              <a:rPr lang="de-DE" b="1" dirty="0" err="1" smtClean="0">
                <a:solidFill>
                  <a:srgbClr val="000090"/>
                </a:solidFill>
              </a:rPr>
              <a:t>Hadron</a:t>
            </a:r>
            <a:r>
              <a:rPr lang="de-DE" b="1" dirty="0" smtClean="0">
                <a:solidFill>
                  <a:srgbClr val="000090"/>
                </a:solidFill>
              </a:rPr>
              <a:t> </a:t>
            </a:r>
            <a:r>
              <a:rPr lang="de-DE" b="1" dirty="0" err="1" smtClean="0">
                <a:solidFill>
                  <a:srgbClr val="000090"/>
                </a:solidFill>
              </a:rPr>
              <a:t>Colliders</a:t>
            </a:r>
            <a:r>
              <a:rPr lang="de-DE" b="1" dirty="0" smtClean="0">
                <a:solidFill>
                  <a:srgbClr val="000090"/>
                </a:solidFill>
              </a:rPr>
              <a:t/>
            </a:r>
            <a:br>
              <a:rPr lang="de-DE" b="1" dirty="0" smtClean="0">
                <a:solidFill>
                  <a:srgbClr val="000090"/>
                </a:solidFill>
              </a:rPr>
            </a:br>
            <a:r>
              <a:rPr lang="de-DE" b="1" dirty="0" smtClean="0">
                <a:solidFill>
                  <a:srgbClr val="000090"/>
                </a:solidFill>
              </a:rPr>
              <a:t>IV. </a:t>
            </a:r>
            <a:r>
              <a:rPr lang="de-DE" b="1" dirty="0" err="1" smtClean="0">
                <a:solidFill>
                  <a:srgbClr val="000090"/>
                </a:solidFill>
              </a:rPr>
              <a:t>Higgs</a:t>
            </a:r>
            <a:r>
              <a:rPr lang="de-DE" b="1" dirty="0" smtClean="0">
                <a:solidFill>
                  <a:srgbClr val="000090"/>
                </a:solidFill>
              </a:rPr>
              <a:t> </a:t>
            </a:r>
            <a:r>
              <a:rPr lang="de-DE" b="1" dirty="0" err="1" smtClean="0">
                <a:solidFill>
                  <a:srgbClr val="000090"/>
                </a:solidFill>
              </a:rPr>
              <a:t>Boson</a:t>
            </a:r>
            <a:endParaRPr lang="de-DE" b="1" dirty="0">
              <a:solidFill>
                <a:srgbClr val="000090"/>
              </a:solidFill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4343400"/>
            <a:ext cx="6400800" cy="1752600"/>
          </a:xfrm>
        </p:spPr>
        <p:txBody>
          <a:bodyPr/>
          <a:lstStyle/>
          <a:p>
            <a:r>
              <a:rPr lang="de-DE" b="1" dirty="0" err="1" smtClean="0">
                <a:solidFill>
                  <a:srgbClr val="008000"/>
                </a:solidFill>
              </a:rPr>
              <a:t>P.Mättig</a:t>
            </a:r>
            <a:endParaRPr lang="de-DE" b="1" dirty="0" smtClean="0">
              <a:solidFill>
                <a:srgbClr val="008000"/>
              </a:solidFill>
            </a:endParaRPr>
          </a:p>
          <a:p>
            <a:r>
              <a:rPr lang="de-DE" b="1" dirty="0" smtClean="0">
                <a:solidFill>
                  <a:srgbClr val="008000"/>
                </a:solidFill>
              </a:rPr>
              <a:t>Bergische Universität Wuppertal</a:t>
            </a:r>
            <a:endParaRPr lang="de-DE" b="1" dirty="0">
              <a:solidFill>
                <a:srgbClr val="008000"/>
              </a:solidFill>
            </a:endParaRPr>
          </a:p>
        </p:txBody>
      </p:sp>
      <p:pic>
        <p:nvPicPr>
          <p:cNvPr id="4" name="Bild 3" descr="loewe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6600" y="156762"/>
            <a:ext cx="3124200" cy="922121"/>
          </a:xfrm>
          <a:prstGeom prst="rect">
            <a:avLst/>
          </a:prstGeom>
        </p:spPr>
      </p:pic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Peter Mättig, CERN Summer Students 2013</a:t>
            </a:r>
            <a:endParaRPr lang="de-D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iggs-broken-symm.jpg"/>
          <p:cNvPicPr>
            <a:picLocks noChangeAspect="1"/>
          </p:cNvPicPr>
          <p:nvPr/>
        </p:nvPicPr>
        <p:blipFill>
          <a:blip r:embed="rId2">
            <a:alphaModFix amt="7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500"/>
            <a:ext cx="9144000" cy="5911850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Peter Mättig, CERN Summer Students 2013</a:t>
            </a:r>
            <a:endParaRPr lang="de-DE"/>
          </a:p>
        </p:txBody>
      </p:sp>
      <p:sp>
        <p:nvSpPr>
          <p:cNvPr id="3" name="TextBox 2"/>
          <p:cNvSpPr txBox="1"/>
          <p:nvPr/>
        </p:nvSpPr>
        <p:spPr>
          <a:xfrm>
            <a:off x="330200" y="2019300"/>
            <a:ext cx="86614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0" b="1" dirty="0" smtClean="0">
                <a:solidFill>
                  <a:srgbClr val="FF0000"/>
                </a:solidFill>
              </a:rPr>
              <a:t>The </a:t>
            </a:r>
            <a:r>
              <a:rPr lang="de-DE" sz="8000" b="1" dirty="0" err="1" smtClean="0">
                <a:solidFill>
                  <a:srgbClr val="FF0000"/>
                </a:solidFill>
              </a:rPr>
              <a:t>Higgs</a:t>
            </a:r>
            <a:r>
              <a:rPr lang="de-DE" sz="8000" b="1" dirty="0" smtClean="0">
                <a:solidFill>
                  <a:srgbClr val="FF0000"/>
                </a:solidFill>
              </a:rPr>
              <a:t> </a:t>
            </a:r>
            <a:r>
              <a:rPr lang="de-DE" sz="8000" b="1" dirty="0" err="1" smtClean="0">
                <a:solidFill>
                  <a:srgbClr val="FF0000"/>
                </a:solidFill>
              </a:rPr>
              <a:t>mechanism</a:t>
            </a:r>
            <a:r>
              <a:rPr lang="de-DE" sz="8000" b="1" dirty="0" smtClean="0">
                <a:solidFill>
                  <a:srgbClr val="FF0000"/>
                </a:solidFill>
              </a:rPr>
              <a:t> - </a:t>
            </a:r>
            <a:r>
              <a:rPr lang="de-DE" sz="8000" b="1" dirty="0" err="1" smtClean="0">
                <a:solidFill>
                  <a:srgbClr val="FF0000"/>
                </a:solidFill>
              </a:rPr>
              <a:t>basics</a:t>
            </a:r>
            <a:endParaRPr lang="en-US" sz="8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71917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77550" y="301931"/>
            <a:ext cx="648044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err="1" smtClean="0"/>
              <a:t>Electroweak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symmetry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breaking</a:t>
            </a:r>
            <a:endParaRPr lang="de-DE" sz="3200" b="1" dirty="0"/>
          </a:p>
        </p:txBody>
      </p:sp>
      <p:pic>
        <p:nvPicPr>
          <p:cNvPr id="4" name="Bild 3" descr="loewe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0" y="301931"/>
            <a:ext cx="2286000" cy="674723"/>
          </a:xfrm>
          <a:prstGeom prst="rect">
            <a:avLst/>
          </a:prstGeom>
        </p:spPr>
      </p:pic>
      <p:sp>
        <p:nvSpPr>
          <p:cNvPr id="14" name="Fußzeilenplatzhalt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Peter Mättig, CERN Summer Students 2013</a:t>
            </a:r>
            <a:endParaRPr lang="de-DE"/>
          </a:p>
        </p:txBody>
      </p:sp>
      <p:sp>
        <p:nvSpPr>
          <p:cNvPr id="23" name="Textfeld 22"/>
          <p:cNvSpPr txBox="1"/>
          <p:nvPr/>
        </p:nvSpPr>
        <p:spPr>
          <a:xfrm>
            <a:off x="377550" y="1358900"/>
            <a:ext cx="814190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err="1" smtClean="0">
                <a:solidFill>
                  <a:srgbClr val="008000"/>
                </a:solidFill>
              </a:rPr>
              <a:t>Masses</a:t>
            </a:r>
            <a:r>
              <a:rPr lang="de-DE" sz="2400" b="1" dirty="0" smtClean="0">
                <a:solidFill>
                  <a:srgbClr val="008000"/>
                </a:solidFill>
              </a:rPr>
              <a:t> of </a:t>
            </a:r>
            <a:r>
              <a:rPr lang="de-DE" sz="2400" b="1" dirty="0" err="1" smtClean="0">
                <a:solidFill>
                  <a:srgbClr val="008000"/>
                </a:solidFill>
              </a:rPr>
              <a:t>bosons</a:t>
            </a:r>
            <a:r>
              <a:rPr lang="de-DE" sz="2400" b="1" dirty="0" smtClean="0">
                <a:solidFill>
                  <a:srgbClr val="008000"/>
                </a:solidFill>
              </a:rPr>
              <a:t> and </a:t>
            </a:r>
            <a:r>
              <a:rPr lang="de-DE" sz="2400" b="1" dirty="0" err="1" smtClean="0">
                <a:solidFill>
                  <a:srgbClr val="008000"/>
                </a:solidFill>
              </a:rPr>
              <a:t>fermions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break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basics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ingredients</a:t>
            </a:r>
            <a:r>
              <a:rPr lang="de-DE" sz="2400" b="1" dirty="0" smtClean="0">
                <a:solidFill>
                  <a:srgbClr val="008000"/>
                </a:solidFill>
              </a:rPr>
              <a:t>:</a:t>
            </a:r>
          </a:p>
          <a:p>
            <a:r>
              <a:rPr lang="de-DE" sz="2400" b="1" dirty="0" smtClean="0">
                <a:solidFill>
                  <a:srgbClr val="008000"/>
                </a:solidFill>
              </a:rPr>
              <a:t>- </a:t>
            </a:r>
            <a:r>
              <a:rPr lang="de-DE" sz="2400" b="1" dirty="0" err="1" smtClean="0">
                <a:solidFill>
                  <a:srgbClr val="008000"/>
                </a:solidFill>
              </a:rPr>
              <a:t>fermion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masses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break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local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gauge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invariance</a:t>
            </a:r>
            <a:r>
              <a:rPr lang="de-DE" sz="2400" b="1" dirty="0" smtClean="0">
                <a:solidFill>
                  <a:srgbClr val="008000"/>
                </a:solidFill>
              </a:rPr>
              <a:t>  </a:t>
            </a:r>
          </a:p>
          <a:p>
            <a:pPr marL="342900" indent="-342900">
              <a:buFontTx/>
              <a:buChar char="-"/>
            </a:pPr>
            <a:r>
              <a:rPr lang="de-DE" sz="2400" b="1" dirty="0" err="1" smtClean="0">
                <a:solidFill>
                  <a:srgbClr val="008000"/>
                </a:solidFill>
              </a:rPr>
              <a:t>boson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masses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lead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either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to</a:t>
            </a:r>
            <a:endParaRPr lang="de-DE" sz="2400" b="1" dirty="0" smtClean="0">
              <a:solidFill>
                <a:srgbClr val="008000"/>
              </a:solidFill>
            </a:endParaRPr>
          </a:p>
          <a:p>
            <a:endParaRPr lang="de-DE" sz="2400" b="1" dirty="0" smtClean="0">
              <a:solidFill>
                <a:srgbClr val="008000"/>
              </a:solidFill>
            </a:endParaRPr>
          </a:p>
          <a:p>
            <a:r>
              <a:rPr lang="de-DE" sz="2400" b="1" dirty="0" smtClean="0">
                <a:solidFill>
                  <a:srgbClr val="008000"/>
                </a:solidFill>
              </a:rPr>
              <a:t>    </a:t>
            </a:r>
            <a:r>
              <a:rPr lang="de-DE" sz="2400" b="1" dirty="0" smtClean="0">
                <a:solidFill>
                  <a:srgbClr val="FF0000"/>
                </a:solidFill>
              </a:rPr>
              <a:t>a.  infinite </a:t>
            </a:r>
            <a:r>
              <a:rPr lang="de-DE" sz="2400" b="1" dirty="0" err="1" smtClean="0">
                <a:solidFill>
                  <a:srgbClr val="FF0000"/>
                </a:solidFill>
              </a:rPr>
              <a:t>cross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sections</a:t>
            </a:r>
            <a:endParaRPr lang="de-DE" sz="2400" b="1" dirty="0">
              <a:solidFill>
                <a:srgbClr val="FF0000"/>
              </a:solidFill>
            </a:endParaRPr>
          </a:p>
        </p:txBody>
      </p:sp>
      <p:pic>
        <p:nvPicPr>
          <p:cNvPr id="6" name="Bild 5" descr="latex-image-1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3335" y="3434205"/>
            <a:ext cx="4312365" cy="975611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529950" y="4673600"/>
            <a:ext cx="8141901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smtClean="0">
                <a:solidFill>
                  <a:srgbClr val="000090"/>
                </a:solidFill>
              </a:rPr>
              <a:t>  </a:t>
            </a:r>
            <a:r>
              <a:rPr lang="de-DE" sz="2400" b="1" dirty="0" smtClean="0">
                <a:solidFill>
                  <a:srgbClr val="FF0000"/>
                </a:solidFill>
              </a:rPr>
              <a:t>b. </a:t>
            </a:r>
            <a:r>
              <a:rPr lang="de-DE" sz="2400" b="1" dirty="0" err="1" smtClean="0">
                <a:solidFill>
                  <a:srgbClr val="FF0000"/>
                </a:solidFill>
              </a:rPr>
              <a:t>strongly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coupled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theory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smtClean="0">
                <a:solidFill>
                  <a:srgbClr val="FF0000"/>
                </a:solidFill>
                <a:sym typeface="Wingdings"/>
              </a:rPr>
              <a:t> </a:t>
            </a:r>
            <a:r>
              <a:rPr lang="de-DE" sz="2400" b="1" dirty="0" err="1" smtClean="0">
                <a:solidFill>
                  <a:srgbClr val="FF0000"/>
                </a:solidFill>
                <a:sym typeface="Wingdings"/>
              </a:rPr>
              <a:t>many</a:t>
            </a:r>
            <a:r>
              <a:rPr lang="de-DE" sz="2400" b="1" dirty="0" smtClean="0">
                <a:solidFill>
                  <a:srgbClr val="FF0000"/>
                </a:solidFill>
                <a:sym typeface="Wingdings"/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  <a:sym typeface="Wingdings"/>
              </a:rPr>
              <a:t>W‘s</a:t>
            </a:r>
            <a:r>
              <a:rPr lang="de-DE" sz="2400" b="1" dirty="0" smtClean="0">
                <a:solidFill>
                  <a:srgbClr val="FF0000"/>
                </a:solidFill>
                <a:sym typeface="Wingdings"/>
              </a:rPr>
              <a:t>, .....</a:t>
            </a:r>
          </a:p>
          <a:p>
            <a:r>
              <a:rPr lang="de-DE" sz="2400" b="1" dirty="0">
                <a:solidFill>
                  <a:srgbClr val="FF0000"/>
                </a:solidFill>
                <a:sym typeface="Wingdings"/>
              </a:rPr>
              <a:t> </a:t>
            </a:r>
            <a:r>
              <a:rPr lang="de-DE" sz="2400" b="1" dirty="0" smtClean="0">
                <a:solidFill>
                  <a:srgbClr val="FF0000"/>
                </a:solidFill>
                <a:sym typeface="Wingdings"/>
              </a:rPr>
              <a:t> c. a </a:t>
            </a:r>
            <a:r>
              <a:rPr lang="de-DE" sz="2400" b="1" dirty="0" err="1" smtClean="0">
                <a:solidFill>
                  <a:srgbClr val="FF0000"/>
                </a:solidFill>
                <a:sym typeface="Wingdings"/>
              </a:rPr>
              <a:t>new</a:t>
            </a:r>
            <a:r>
              <a:rPr lang="de-DE" sz="2400" b="1" dirty="0" smtClean="0">
                <a:solidFill>
                  <a:srgbClr val="FF0000"/>
                </a:solidFill>
                <a:sym typeface="Wingdings"/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  <a:sym typeface="Wingdings"/>
              </a:rPr>
              <a:t>particle</a:t>
            </a:r>
            <a:r>
              <a:rPr lang="de-DE" sz="2400" b="1" dirty="0" smtClean="0">
                <a:solidFill>
                  <a:srgbClr val="FF0000"/>
                </a:solidFill>
                <a:sym typeface="Wingdings"/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  <a:sym typeface="Wingdings"/>
              </a:rPr>
              <a:t>with</a:t>
            </a:r>
            <a:r>
              <a:rPr lang="de-DE" sz="2400" b="1" dirty="0" smtClean="0">
                <a:solidFill>
                  <a:srgbClr val="FF0000"/>
                </a:solidFill>
                <a:sym typeface="Wingdings"/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  <a:sym typeface="Wingdings"/>
              </a:rPr>
              <a:t>spin</a:t>
            </a:r>
            <a:r>
              <a:rPr lang="de-DE" sz="2400" b="1" dirty="0" smtClean="0">
                <a:solidFill>
                  <a:srgbClr val="FF0000"/>
                </a:solidFill>
                <a:sym typeface="Wingdings"/>
              </a:rPr>
              <a:t> 0</a:t>
            </a:r>
          </a:p>
          <a:p>
            <a:endParaRPr lang="de-DE" sz="2400" b="1" dirty="0" smtClean="0">
              <a:solidFill>
                <a:srgbClr val="000090"/>
              </a:solidFill>
              <a:sym typeface="Wingding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621098" y="301931"/>
            <a:ext cx="564224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err="1" smtClean="0"/>
              <a:t>The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solution</a:t>
            </a:r>
            <a:r>
              <a:rPr lang="de-DE" sz="3200" b="1" dirty="0" smtClean="0"/>
              <a:t> ‚</a:t>
            </a:r>
            <a:r>
              <a:rPr lang="de-DE" sz="3200" b="1" dirty="0" err="1" smtClean="0"/>
              <a:t>Higgs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mechanism</a:t>
            </a:r>
            <a:r>
              <a:rPr lang="de-DE" sz="3200" b="1" dirty="0" smtClean="0"/>
              <a:t>‘</a:t>
            </a:r>
            <a:endParaRPr lang="de-DE" sz="3200" b="1" dirty="0"/>
          </a:p>
        </p:txBody>
      </p:sp>
      <p:pic>
        <p:nvPicPr>
          <p:cNvPr id="4" name="Bild 3" descr="loewe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6999" y="301931"/>
            <a:ext cx="2286000" cy="674723"/>
          </a:xfrm>
          <a:prstGeom prst="rect">
            <a:avLst/>
          </a:prstGeom>
        </p:spPr>
      </p:pic>
      <p:sp>
        <p:nvSpPr>
          <p:cNvPr id="14" name="Fußzeilenplatzhalt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Peter Mättig, CERN Summer Students 2013</a:t>
            </a:r>
            <a:endParaRPr lang="de-DE"/>
          </a:p>
        </p:txBody>
      </p:sp>
      <p:pic>
        <p:nvPicPr>
          <p:cNvPr id="24" name="Bild 23" descr="HatPotentialAnim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626" y="1122151"/>
            <a:ext cx="3086100" cy="2743200"/>
          </a:xfrm>
          <a:prstGeom prst="rect">
            <a:avLst/>
          </a:prstGeom>
        </p:spPr>
      </p:pic>
      <p:sp>
        <p:nvSpPr>
          <p:cNvPr id="25" name="Textfeld 24"/>
          <p:cNvSpPr txBox="1"/>
          <p:nvPr/>
        </p:nvSpPr>
        <p:spPr>
          <a:xfrm>
            <a:off x="3954901" y="1122151"/>
            <a:ext cx="500049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err="1" smtClean="0">
                <a:solidFill>
                  <a:srgbClr val="008000"/>
                </a:solidFill>
              </a:rPr>
              <a:t>The</a:t>
            </a:r>
            <a:r>
              <a:rPr lang="de-DE" sz="2400" b="1" dirty="0" smtClean="0">
                <a:solidFill>
                  <a:srgbClr val="008000"/>
                </a:solidFill>
              </a:rPr>
              <a:t> Standard Model </a:t>
            </a:r>
            <a:r>
              <a:rPr lang="de-DE" sz="2400" b="1" dirty="0" err="1" smtClean="0">
                <a:solidFill>
                  <a:srgbClr val="008000"/>
                </a:solidFill>
              </a:rPr>
              <a:t>answer</a:t>
            </a:r>
            <a:r>
              <a:rPr lang="de-DE" sz="2400" b="1" dirty="0" smtClean="0">
                <a:solidFill>
                  <a:srgbClr val="008000"/>
                </a:solidFill>
              </a:rPr>
              <a:t>:</a:t>
            </a:r>
          </a:p>
          <a:p>
            <a:r>
              <a:rPr lang="de-DE" sz="2400" b="1" dirty="0" err="1" smtClean="0">
                <a:solidFill>
                  <a:srgbClr val="008000"/>
                </a:solidFill>
              </a:rPr>
              <a:t>Higgs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fields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</a:p>
          <a:p>
            <a:pPr>
              <a:buFont typeface="Wingdings" charset="2"/>
              <a:buChar char="Ø"/>
            </a:pPr>
            <a:r>
              <a:rPr lang="de-DE" sz="2400" b="1" dirty="0" err="1" smtClean="0">
                <a:solidFill>
                  <a:srgbClr val="008000"/>
                </a:solidFill>
              </a:rPr>
              <a:t>gives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mass</a:t>
            </a:r>
            <a:r>
              <a:rPr lang="de-DE" sz="2400" b="1" dirty="0" smtClean="0">
                <a:solidFill>
                  <a:srgbClr val="008000"/>
                </a:solidFill>
              </a:rPr>
              <a:t> to </a:t>
            </a:r>
            <a:r>
              <a:rPr lang="de-DE" sz="2400" b="1" dirty="0" err="1" smtClean="0">
                <a:solidFill>
                  <a:srgbClr val="008000"/>
                </a:solidFill>
              </a:rPr>
              <a:t>bosons</a:t>
            </a:r>
            <a:endParaRPr lang="de-DE" sz="2400" b="1" dirty="0" smtClean="0">
              <a:solidFill>
                <a:srgbClr val="008000"/>
              </a:solidFill>
            </a:endParaRPr>
          </a:p>
          <a:p>
            <a:pPr>
              <a:buFont typeface="Wingdings" charset="2"/>
              <a:buChar char="Ø"/>
            </a:pPr>
            <a:r>
              <a:rPr lang="de-DE" sz="2400" b="1" dirty="0" err="1">
                <a:solidFill>
                  <a:srgbClr val="008000"/>
                </a:solidFill>
              </a:rPr>
              <a:t>p</a:t>
            </a:r>
            <a:r>
              <a:rPr lang="de-DE" sz="2400" b="1" dirty="0" err="1" smtClean="0">
                <a:solidFill>
                  <a:srgbClr val="008000"/>
                </a:solidFill>
              </a:rPr>
              <a:t>rovides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means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for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fermion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mass</a:t>
            </a:r>
            <a:endParaRPr lang="de-DE" sz="2400" b="1" dirty="0" smtClean="0">
              <a:solidFill>
                <a:srgbClr val="008000"/>
              </a:solidFill>
            </a:endParaRPr>
          </a:p>
          <a:p>
            <a:pPr>
              <a:buFont typeface="Wingdings" charset="2"/>
              <a:buChar char="Ø"/>
            </a:pPr>
            <a:r>
              <a:rPr lang="de-DE" sz="2400" b="1" dirty="0" err="1" smtClean="0">
                <a:solidFill>
                  <a:srgbClr val="008000"/>
                </a:solidFill>
              </a:rPr>
              <a:t>implies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elementary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physical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particle</a:t>
            </a:r>
            <a:r>
              <a:rPr lang="de-DE" sz="2400" b="1" dirty="0" smtClean="0">
                <a:solidFill>
                  <a:srgbClr val="008000"/>
                </a:solidFill>
              </a:rPr>
              <a:t>  </a:t>
            </a:r>
          </a:p>
          <a:p>
            <a:pPr>
              <a:buFont typeface="Wingdings" charset="2"/>
              <a:buChar char="Ø"/>
            </a:pPr>
            <a:r>
              <a:rPr lang="de-DE" sz="2400" b="1" dirty="0" err="1">
                <a:solidFill>
                  <a:srgbClr val="008000"/>
                </a:solidFill>
              </a:rPr>
              <a:t>g</a:t>
            </a:r>
            <a:r>
              <a:rPr lang="de-DE" sz="2400" b="1" dirty="0" err="1" smtClean="0">
                <a:solidFill>
                  <a:srgbClr val="008000"/>
                </a:solidFill>
              </a:rPr>
              <a:t>ives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mass</a:t>
            </a:r>
            <a:r>
              <a:rPr lang="de-DE" sz="2400" b="1" dirty="0" smtClean="0">
                <a:solidFill>
                  <a:srgbClr val="008000"/>
                </a:solidFill>
              </a:rPr>
              <a:t> to </a:t>
            </a:r>
            <a:r>
              <a:rPr lang="de-DE" sz="2400" b="1" dirty="0" err="1" smtClean="0">
                <a:solidFill>
                  <a:srgbClr val="008000"/>
                </a:solidFill>
              </a:rPr>
              <a:t>Higgs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Boson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</a:p>
          <a:p>
            <a:pPr>
              <a:buFont typeface="Wingdings" charset="2"/>
              <a:buChar char="Ø"/>
            </a:pPr>
            <a:r>
              <a:rPr lang="de-DE" sz="2400" b="1" dirty="0">
                <a:solidFill>
                  <a:srgbClr val="FF0000"/>
                </a:solidFill>
              </a:rPr>
              <a:t> </a:t>
            </a:r>
            <a:r>
              <a:rPr lang="de-DE" sz="2400" b="1" dirty="0" smtClean="0">
                <a:solidFill>
                  <a:srgbClr val="FF0000"/>
                </a:solidFill>
              </a:rPr>
              <a:t>NOTE: </a:t>
            </a:r>
            <a:r>
              <a:rPr lang="de-DE" sz="2400" b="1" dirty="0" err="1" smtClean="0">
                <a:solidFill>
                  <a:srgbClr val="FF0000"/>
                </a:solidFill>
              </a:rPr>
              <a:t>no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prediction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of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masses</a:t>
            </a:r>
            <a:r>
              <a:rPr lang="de-DE" sz="2400" b="1" dirty="0" smtClean="0">
                <a:solidFill>
                  <a:srgbClr val="FF0000"/>
                </a:solidFill>
              </a:rPr>
              <a:t>!</a:t>
            </a:r>
            <a:endParaRPr lang="de-DE" sz="2400" b="1" dirty="0">
              <a:solidFill>
                <a:srgbClr val="FF0000"/>
              </a:solidFill>
            </a:endParaRPr>
          </a:p>
        </p:txBody>
      </p:sp>
      <p:pic>
        <p:nvPicPr>
          <p:cNvPr id="26" name="Bild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098" y="4236726"/>
            <a:ext cx="2799628" cy="288000"/>
          </a:xfrm>
          <a:prstGeom prst="rect">
            <a:avLst/>
          </a:prstGeom>
        </p:spPr>
      </p:pic>
      <p:sp>
        <p:nvSpPr>
          <p:cNvPr id="27" name="Textfeld 26"/>
          <p:cNvSpPr txBox="1"/>
          <p:nvPr/>
        </p:nvSpPr>
        <p:spPr>
          <a:xfrm>
            <a:off x="4099607" y="4109227"/>
            <a:ext cx="46097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err="1" smtClean="0">
                <a:solidFill>
                  <a:srgbClr val="660066"/>
                </a:solidFill>
              </a:rPr>
              <a:t>Introduce</a:t>
            </a:r>
            <a:r>
              <a:rPr lang="de-DE" sz="2400" b="1" dirty="0" smtClean="0">
                <a:solidFill>
                  <a:srgbClr val="660066"/>
                </a:solidFill>
              </a:rPr>
              <a:t> potential (</a:t>
            </a:r>
            <a:r>
              <a:rPr lang="de-DE" sz="2400" b="1" dirty="0" err="1" smtClean="0">
                <a:solidFill>
                  <a:srgbClr val="660066"/>
                </a:solidFill>
              </a:rPr>
              <a:t>by</a:t>
            </a:r>
            <a:r>
              <a:rPr lang="de-DE" sz="2400" b="1" dirty="0" smtClean="0">
                <a:solidFill>
                  <a:srgbClr val="660066"/>
                </a:solidFill>
              </a:rPr>
              <a:t> hand)</a:t>
            </a:r>
          </a:p>
          <a:p>
            <a:r>
              <a:rPr lang="de-DE" sz="2400" b="1" dirty="0" err="1" smtClean="0">
                <a:solidFill>
                  <a:srgbClr val="660066"/>
                </a:solidFill>
              </a:rPr>
              <a:t>Two</a:t>
            </a:r>
            <a:r>
              <a:rPr lang="de-DE" sz="2400" b="1" dirty="0" smtClean="0">
                <a:solidFill>
                  <a:srgbClr val="660066"/>
                </a:solidFill>
              </a:rPr>
              <a:t> </a:t>
            </a:r>
            <a:r>
              <a:rPr lang="de-DE" sz="2400" b="1" dirty="0" err="1" smtClean="0">
                <a:solidFill>
                  <a:srgbClr val="660066"/>
                </a:solidFill>
              </a:rPr>
              <a:t>unknowns</a:t>
            </a:r>
            <a:r>
              <a:rPr lang="de-DE" sz="2400" b="1" dirty="0" smtClean="0">
                <a:solidFill>
                  <a:srgbClr val="660066"/>
                </a:solidFill>
              </a:rPr>
              <a:t>: </a:t>
            </a:r>
            <a:r>
              <a:rPr lang="de-DE" sz="2400" b="1" dirty="0" smtClean="0">
                <a:solidFill>
                  <a:srgbClr val="660066"/>
                </a:solidFill>
                <a:latin typeface="Symbol" charset="2"/>
                <a:cs typeface="Symbol" charset="2"/>
              </a:rPr>
              <a:t>l, m</a:t>
            </a:r>
            <a:endParaRPr lang="de-DE" sz="2400" b="1" dirty="0">
              <a:solidFill>
                <a:srgbClr val="660066"/>
              </a:solidFill>
            </a:endParaRPr>
          </a:p>
        </p:txBody>
      </p:sp>
      <p:pic>
        <p:nvPicPr>
          <p:cNvPr id="29" name="Bild 2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9002" y="4696348"/>
            <a:ext cx="2631724" cy="540000"/>
          </a:xfrm>
          <a:prstGeom prst="rect">
            <a:avLst/>
          </a:prstGeom>
        </p:spPr>
      </p:pic>
      <p:pic>
        <p:nvPicPr>
          <p:cNvPr id="32" name="Bild 3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24730" y="4973632"/>
            <a:ext cx="1684589" cy="1520078"/>
          </a:xfrm>
          <a:prstGeom prst="rect">
            <a:avLst/>
          </a:prstGeom>
        </p:spPr>
      </p:pic>
      <p:sp>
        <p:nvSpPr>
          <p:cNvPr id="33" name="Textfeld 32"/>
          <p:cNvSpPr txBox="1"/>
          <p:nvPr/>
        </p:nvSpPr>
        <p:spPr>
          <a:xfrm>
            <a:off x="4099607" y="5156022"/>
            <a:ext cx="2518508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err="1" smtClean="0">
                <a:solidFill>
                  <a:srgbClr val="0000FF"/>
                </a:solidFill>
              </a:rPr>
              <a:t>Mass</a:t>
            </a:r>
            <a:r>
              <a:rPr lang="de-DE" sz="2400" b="1" dirty="0" smtClean="0">
                <a:solidFill>
                  <a:srgbClr val="0000FF"/>
                </a:solidFill>
              </a:rPr>
              <a:t> of W</a:t>
            </a:r>
          </a:p>
          <a:p>
            <a:r>
              <a:rPr lang="de-DE" sz="2400" b="1" dirty="0" err="1" smtClean="0">
                <a:solidFill>
                  <a:srgbClr val="0000FF"/>
                </a:solidFill>
              </a:rPr>
              <a:t>Mass</a:t>
            </a:r>
            <a:r>
              <a:rPr lang="de-DE" sz="2400" b="1" dirty="0" smtClean="0">
                <a:solidFill>
                  <a:srgbClr val="0000FF"/>
                </a:solidFill>
              </a:rPr>
              <a:t> of  </a:t>
            </a:r>
            <a:r>
              <a:rPr lang="de-DE" sz="2400" b="1" dirty="0" err="1" smtClean="0">
                <a:solidFill>
                  <a:srgbClr val="0000FF"/>
                </a:solidFill>
              </a:rPr>
              <a:t>Higgs</a:t>
            </a:r>
            <a:endParaRPr lang="de-DE" sz="2400" b="1" dirty="0" smtClean="0">
              <a:solidFill>
                <a:srgbClr val="0000FF"/>
              </a:solidFill>
            </a:endParaRPr>
          </a:p>
          <a:p>
            <a:r>
              <a:rPr lang="de-DE" sz="2400" b="1" dirty="0" err="1" smtClean="0">
                <a:solidFill>
                  <a:srgbClr val="0000FF"/>
                </a:solidFill>
              </a:rPr>
              <a:t>Mass</a:t>
            </a:r>
            <a:r>
              <a:rPr lang="de-DE" sz="2400" b="1" dirty="0" smtClean="0">
                <a:solidFill>
                  <a:srgbClr val="0000FF"/>
                </a:solidFill>
              </a:rPr>
              <a:t> of </a:t>
            </a:r>
            <a:r>
              <a:rPr lang="de-DE" sz="2400" b="1" dirty="0" err="1" smtClean="0">
                <a:solidFill>
                  <a:srgbClr val="0000FF"/>
                </a:solidFill>
              </a:rPr>
              <a:t>fermions</a:t>
            </a:r>
            <a:endParaRPr lang="de-DE" sz="2400" b="1" dirty="0">
              <a:solidFill>
                <a:srgbClr val="0000FF"/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125798" y="5311745"/>
            <a:ext cx="35953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>
                <a:solidFill>
                  <a:srgbClr val="008000"/>
                </a:solidFill>
              </a:rPr>
              <a:t>v: ‚</a:t>
            </a:r>
            <a:r>
              <a:rPr lang="de-DE" sz="2000" b="1" dirty="0" err="1" smtClean="0">
                <a:solidFill>
                  <a:srgbClr val="008000"/>
                </a:solidFill>
              </a:rPr>
              <a:t>vacuum</a:t>
            </a:r>
            <a:r>
              <a:rPr lang="de-DE" sz="2000" b="1" dirty="0" smtClean="0">
                <a:solidFill>
                  <a:srgbClr val="008000"/>
                </a:solidFill>
              </a:rPr>
              <a:t> </a:t>
            </a:r>
            <a:r>
              <a:rPr lang="de-DE" sz="2000" b="1" dirty="0" err="1" smtClean="0">
                <a:solidFill>
                  <a:srgbClr val="008000"/>
                </a:solidFill>
              </a:rPr>
              <a:t>expectation</a:t>
            </a:r>
            <a:r>
              <a:rPr lang="de-DE" sz="2000" b="1" dirty="0" smtClean="0">
                <a:solidFill>
                  <a:srgbClr val="008000"/>
                </a:solidFill>
              </a:rPr>
              <a:t> </a:t>
            </a:r>
            <a:r>
              <a:rPr lang="de-DE" sz="2000" b="1" dirty="0" err="1" smtClean="0">
                <a:solidFill>
                  <a:srgbClr val="008000"/>
                </a:solidFill>
              </a:rPr>
              <a:t>value</a:t>
            </a:r>
            <a:r>
              <a:rPr lang="de-DE" sz="2000" b="1" dirty="0" smtClean="0">
                <a:solidFill>
                  <a:srgbClr val="008000"/>
                </a:solidFill>
              </a:rPr>
              <a:t>‘</a:t>
            </a:r>
          </a:p>
          <a:p>
            <a:r>
              <a:rPr lang="de-DE" sz="2000" b="1" dirty="0" smtClean="0">
                <a:solidFill>
                  <a:srgbClr val="008000"/>
                </a:solidFill>
              </a:rPr>
              <a:t>M</a:t>
            </a:r>
            <a:r>
              <a:rPr lang="de-DE" sz="2000" b="1" baseline="-25000" dirty="0" smtClean="0">
                <a:solidFill>
                  <a:srgbClr val="008000"/>
                </a:solidFill>
              </a:rPr>
              <a:t>W</a:t>
            </a:r>
            <a:r>
              <a:rPr lang="de-DE" sz="2000" b="1" dirty="0" smtClean="0">
                <a:solidFill>
                  <a:srgbClr val="008000"/>
                </a:solidFill>
              </a:rPr>
              <a:t> </a:t>
            </a:r>
            <a:r>
              <a:rPr lang="de-DE" sz="2000" b="1" dirty="0" smtClean="0">
                <a:solidFill>
                  <a:srgbClr val="008000"/>
                </a:solidFill>
                <a:sym typeface="Wingdings"/>
              </a:rPr>
              <a:t> v = 246 </a:t>
            </a:r>
            <a:r>
              <a:rPr lang="de-DE" sz="2000" b="1" dirty="0" err="1" smtClean="0">
                <a:solidFill>
                  <a:srgbClr val="008000"/>
                </a:solidFill>
                <a:sym typeface="Wingdings"/>
              </a:rPr>
              <a:t>GeV</a:t>
            </a:r>
            <a:r>
              <a:rPr lang="de-DE" sz="2000" b="1" dirty="0" smtClean="0">
                <a:solidFill>
                  <a:srgbClr val="008000"/>
                </a:solidFill>
              </a:rPr>
              <a:t> </a:t>
            </a:r>
            <a:endParaRPr lang="de-DE" sz="2000" b="1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621098" y="301931"/>
            <a:ext cx="564224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smtClean="0"/>
              <a:t>A </a:t>
            </a:r>
            <a:r>
              <a:rPr lang="de-DE" sz="3200" b="1" dirty="0" err="1" smtClean="0"/>
              <a:t>few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notes</a:t>
            </a:r>
            <a:r>
              <a:rPr lang="de-DE" sz="3200" b="1" dirty="0" smtClean="0"/>
              <a:t> on </a:t>
            </a:r>
            <a:r>
              <a:rPr lang="de-DE" sz="3200" b="1" dirty="0" err="1" smtClean="0"/>
              <a:t>mass</a:t>
            </a:r>
            <a:endParaRPr lang="de-DE" sz="3200" b="1" dirty="0"/>
          </a:p>
        </p:txBody>
      </p:sp>
      <p:pic>
        <p:nvPicPr>
          <p:cNvPr id="4" name="Bild 3" descr="loewe-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6999" y="301931"/>
            <a:ext cx="2286000" cy="674723"/>
          </a:xfrm>
          <a:prstGeom prst="rect">
            <a:avLst/>
          </a:prstGeom>
        </p:spPr>
      </p:pic>
      <p:sp>
        <p:nvSpPr>
          <p:cNvPr id="14" name="Fußzeilenplatzhalt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Peter Mättig, CERN Summer Students 2013</a:t>
            </a:r>
            <a:endParaRPr lang="de-DE"/>
          </a:p>
        </p:txBody>
      </p:sp>
      <p:sp>
        <p:nvSpPr>
          <p:cNvPr id="11" name="Textfeld 10"/>
          <p:cNvSpPr txBox="1"/>
          <p:nvPr/>
        </p:nvSpPr>
        <p:spPr>
          <a:xfrm>
            <a:off x="408765" y="5156022"/>
            <a:ext cx="8141901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smtClean="0">
                <a:solidFill>
                  <a:srgbClr val="008000"/>
                </a:solidFill>
              </a:rPr>
              <a:t>A </a:t>
            </a:r>
            <a:r>
              <a:rPr lang="de-DE" sz="2400" b="1" dirty="0" err="1" smtClean="0">
                <a:solidFill>
                  <a:srgbClr val="008000"/>
                </a:solidFill>
              </a:rPr>
              <a:t>dynamical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generation</a:t>
            </a:r>
            <a:r>
              <a:rPr lang="de-DE" sz="2400" b="1" dirty="0" smtClean="0">
                <a:solidFill>
                  <a:srgbClr val="008000"/>
                </a:solidFill>
              </a:rPr>
              <a:t> of </a:t>
            </a:r>
            <a:r>
              <a:rPr lang="de-DE" sz="2400" b="1" dirty="0" err="1" smtClean="0">
                <a:solidFill>
                  <a:srgbClr val="008000"/>
                </a:solidFill>
              </a:rPr>
              <a:t>hadron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masses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smtClean="0">
                <a:solidFill>
                  <a:srgbClr val="008000"/>
                </a:solidFill>
                <a:sym typeface="Wingdings"/>
              </a:rPr>
              <a:t></a:t>
            </a:r>
            <a:endParaRPr lang="de-DE" sz="2400" b="1" dirty="0" smtClean="0">
              <a:solidFill>
                <a:srgbClr val="008000"/>
              </a:solidFill>
            </a:endParaRPr>
          </a:p>
          <a:p>
            <a:r>
              <a:rPr lang="de-DE" sz="2400" b="1" dirty="0" smtClean="0">
                <a:solidFill>
                  <a:srgbClr val="008000"/>
                </a:solidFill>
              </a:rPr>
              <a:t>99% of </a:t>
            </a:r>
            <a:r>
              <a:rPr lang="de-DE" sz="2400" b="1" dirty="0" err="1" smtClean="0">
                <a:solidFill>
                  <a:srgbClr val="008000"/>
                </a:solidFill>
              </a:rPr>
              <a:t>visible</a:t>
            </a:r>
            <a:r>
              <a:rPr lang="de-DE" sz="2400" b="1" dirty="0" smtClean="0">
                <a:solidFill>
                  <a:srgbClr val="008000"/>
                </a:solidFill>
              </a:rPr>
              <a:t> matter </a:t>
            </a:r>
            <a:r>
              <a:rPr lang="de-DE" sz="2400" b="1" dirty="0" err="1" smtClean="0">
                <a:solidFill>
                  <a:srgbClr val="008000"/>
                </a:solidFill>
              </a:rPr>
              <a:t>due</a:t>
            </a:r>
            <a:r>
              <a:rPr lang="de-DE" sz="2400" b="1" dirty="0" smtClean="0">
                <a:solidFill>
                  <a:srgbClr val="008000"/>
                </a:solidFill>
              </a:rPr>
              <a:t> to </a:t>
            </a:r>
            <a:r>
              <a:rPr lang="de-DE" sz="2400" b="1" dirty="0" err="1" smtClean="0">
                <a:solidFill>
                  <a:srgbClr val="008000"/>
                </a:solidFill>
              </a:rPr>
              <a:t>strong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interaction</a:t>
            </a:r>
            <a:endParaRPr lang="de-DE" sz="2400" b="1" dirty="0" smtClean="0">
              <a:solidFill>
                <a:srgbClr val="008000"/>
              </a:solidFill>
            </a:endParaRPr>
          </a:p>
          <a:p>
            <a:r>
              <a:rPr lang="de-DE" sz="2400" b="1" dirty="0" err="1" smtClean="0">
                <a:solidFill>
                  <a:srgbClr val="000090"/>
                </a:solidFill>
              </a:rPr>
              <a:t>This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principle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does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not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work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if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particles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are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elementary</a:t>
            </a:r>
            <a:r>
              <a:rPr lang="de-DE" sz="2400" b="1" dirty="0" smtClean="0">
                <a:solidFill>
                  <a:srgbClr val="000090"/>
                </a:solidFill>
              </a:rPr>
              <a:t>!</a:t>
            </a:r>
            <a:endParaRPr lang="de-DE" sz="2400" b="1" dirty="0">
              <a:solidFill>
                <a:srgbClr val="000090"/>
              </a:solidFill>
            </a:endParaRPr>
          </a:p>
        </p:txBody>
      </p:sp>
      <p:grpSp>
        <p:nvGrpSpPr>
          <p:cNvPr id="2" name="Gruppierung 14"/>
          <p:cNvGrpSpPr/>
          <p:nvPr/>
        </p:nvGrpSpPr>
        <p:grpSpPr>
          <a:xfrm>
            <a:off x="408765" y="2580434"/>
            <a:ext cx="8476780" cy="2722319"/>
            <a:chOff x="621098" y="2602468"/>
            <a:chExt cx="8476780" cy="2722319"/>
          </a:xfrm>
        </p:grpSpPr>
        <p:pic>
          <p:nvPicPr>
            <p:cNvPr id="6" name="Picture 15" descr="FluxTubeAnim2small"/>
            <p:cNvPicPr>
              <a:picLocks noChangeAspect="1" noChangeArrowheads="1" noCrop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21098" y="3007354"/>
              <a:ext cx="2909469" cy="2066719"/>
            </a:xfrm>
            <a:prstGeom prst="rect">
              <a:avLst/>
            </a:prstGeom>
            <a:noFill/>
          </p:spPr>
        </p:pic>
        <p:sp>
          <p:nvSpPr>
            <p:cNvPr id="7" name="Text Box 9"/>
            <p:cNvSpPr txBox="1">
              <a:spLocks noChangeArrowheads="1"/>
            </p:cNvSpPr>
            <p:nvPr/>
          </p:nvSpPr>
          <p:spPr bwMode="auto">
            <a:xfrm>
              <a:off x="621098" y="2602468"/>
              <a:ext cx="1788717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b="1" dirty="0" smtClean="0">
                  <a:solidFill>
                    <a:srgbClr val="008000"/>
                  </a:solidFill>
                </a:rPr>
                <a:t>Derek </a:t>
              </a:r>
              <a:r>
                <a:rPr lang="en-US" b="1" dirty="0" err="1">
                  <a:solidFill>
                    <a:srgbClr val="008000"/>
                  </a:solidFill>
                </a:rPr>
                <a:t>Leinweber</a:t>
              </a:r>
              <a:r>
                <a:rPr lang="en-US" b="1" dirty="0">
                  <a:solidFill>
                    <a:srgbClr val="008000"/>
                  </a:solidFill>
                </a:rPr>
                <a:t> </a:t>
              </a:r>
            </a:p>
          </p:txBody>
        </p:sp>
        <p:pic>
          <p:nvPicPr>
            <p:cNvPr id="8" name="Bild 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638800" y="2888737"/>
              <a:ext cx="3459078" cy="2436050"/>
            </a:xfrm>
            <a:prstGeom prst="rect">
              <a:avLst/>
            </a:prstGeom>
          </p:spPr>
        </p:pic>
        <p:sp>
          <p:nvSpPr>
            <p:cNvPr id="9" name="Textfeld 8"/>
            <p:cNvSpPr txBox="1"/>
            <p:nvPr/>
          </p:nvSpPr>
          <p:spPr>
            <a:xfrm>
              <a:off x="4180012" y="2971800"/>
              <a:ext cx="791589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4400" b="1" dirty="0" smtClean="0">
                  <a:solidFill>
                    <a:srgbClr val="FF0000"/>
                  </a:solidFill>
                  <a:sym typeface="Wingdings"/>
                </a:rPr>
                <a:t></a:t>
              </a:r>
              <a:endParaRPr lang="de-DE" sz="4400" b="1" dirty="0">
                <a:solidFill>
                  <a:srgbClr val="FF0000"/>
                </a:solidFill>
              </a:endParaRPr>
            </a:p>
          </p:txBody>
        </p:sp>
        <p:pic>
          <p:nvPicPr>
            <p:cNvPr id="10" name="Bild 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754865" y="3886290"/>
              <a:ext cx="2133600" cy="419100"/>
            </a:xfrm>
            <a:prstGeom prst="rect">
              <a:avLst/>
            </a:prstGeom>
          </p:spPr>
        </p:pic>
        <p:sp>
          <p:nvSpPr>
            <p:cNvPr id="13" name="Textfeld 12"/>
            <p:cNvSpPr txBox="1"/>
            <p:nvPr/>
          </p:nvSpPr>
          <p:spPr>
            <a:xfrm>
              <a:off x="7196880" y="2638023"/>
              <a:ext cx="156611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b="1" dirty="0" err="1" smtClean="0">
                  <a:solidFill>
                    <a:srgbClr val="008000"/>
                  </a:solidFill>
                </a:rPr>
                <a:t>B.Müller</a:t>
              </a:r>
              <a:endParaRPr lang="de-DE" b="1" dirty="0">
                <a:solidFill>
                  <a:srgbClr val="008000"/>
                </a:solidFill>
              </a:endParaRPr>
            </a:p>
          </p:txBody>
        </p:sp>
      </p:grpSp>
      <p:pic>
        <p:nvPicPr>
          <p:cNvPr id="5" name="Picture 4" descr="galilei-schiefeE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765" y="976654"/>
            <a:ext cx="2286000" cy="1565413"/>
          </a:xfrm>
          <a:prstGeom prst="rect">
            <a:avLst/>
          </a:prstGeom>
        </p:spPr>
      </p:pic>
      <p:pic>
        <p:nvPicPr>
          <p:cNvPr id="15" name="Picture 14" descr="newtons-apfel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0867" y="1021915"/>
            <a:ext cx="2387600" cy="1594074"/>
          </a:xfrm>
          <a:prstGeom prst="rect">
            <a:avLst/>
          </a:prstGeom>
        </p:spPr>
      </p:pic>
      <p:pic>
        <p:nvPicPr>
          <p:cNvPr id="16" name="Picture 15" descr="Einstein-Tafel-EH.gi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768" y="886707"/>
            <a:ext cx="1826064" cy="1996498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932832" y="1168400"/>
            <a:ext cx="1952713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Mass always of basic importance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03075" y="301931"/>
            <a:ext cx="564224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err="1" smtClean="0"/>
              <a:t>The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Higgs</a:t>
            </a:r>
            <a:r>
              <a:rPr lang="de-DE" sz="3200" b="1" dirty="0" smtClean="0"/>
              <a:t> </a:t>
            </a:r>
            <a:r>
              <a:rPr lang="de-DE" sz="3200" b="1" dirty="0" err="1"/>
              <a:t>B</a:t>
            </a:r>
            <a:r>
              <a:rPr lang="de-DE" sz="3200" b="1" dirty="0" err="1" smtClean="0"/>
              <a:t>oson</a:t>
            </a:r>
            <a:r>
              <a:rPr lang="de-DE" sz="3200" b="1" dirty="0" smtClean="0"/>
              <a:t>: well </a:t>
            </a:r>
            <a:r>
              <a:rPr lang="de-DE" sz="3200" b="1" dirty="0" err="1" smtClean="0"/>
              <a:t>known</a:t>
            </a:r>
            <a:r>
              <a:rPr lang="de-DE" sz="3200" b="1" dirty="0" smtClean="0"/>
              <a:t>!</a:t>
            </a:r>
            <a:endParaRPr lang="de-DE" sz="3200" b="1" dirty="0"/>
          </a:p>
        </p:txBody>
      </p:sp>
      <p:pic>
        <p:nvPicPr>
          <p:cNvPr id="4" name="Bild 3" descr="loewe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6999" y="301931"/>
            <a:ext cx="2286000" cy="674723"/>
          </a:xfrm>
          <a:prstGeom prst="rect">
            <a:avLst/>
          </a:prstGeom>
        </p:spPr>
      </p:pic>
      <p:sp>
        <p:nvSpPr>
          <p:cNvPr id="14" name="Fußzeilenplatzhalt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Peter Mättig, CERN Summer Students 2013</a:t>
            </a:r>
            <a:endParaRPr lang="de-DE"/>
          </a:p>
        </p:txBody>
      </p:sp>
      <p:sp>
        <p:nvSpPr>
          <p:cNvPr id="12" name="Textfeld 11"/>
          <p:cNvSpPr txBox="1"/>
          <p:nvPr/>
        </p:nvSpPr>
        <p:spPr>
          <a:xfrm>
            <a:off x="254000" y="1519778"/>
            <a:ext cx="798496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 smtClean="0">
                <a:solidFill>
                  <a:srgbClr val="FF0000"/>
                </a:solidFill>
              </a:rPr>
              <a:t>..... </a:t>
            </a:r>
            <a:r>
              <a:rPr lang="de-DE" sz="2800" b="1" dirty="0" err="1">
                <a:solidFill>
                  <a:srgbClr val="FF0000"/>
                </a:solidFill>
              </a:rPr>
              <a:t>e</a:t>
            </a:r>
            <a:r>
              <a:rPr lang="de-DE" sz="2800" b="1" dirty="0" err="1" smtClean="0">
                <a:solidFill>
                  <a:srgbClr val="FF0000"/>
                </a:solidFill>
              </a:rPr>
              <a:t>xcept</a:t>
            </a:r>
            <a:r>
              <a:rPr lang="de-DE" sz="2800" b="1" dirty="0" smtClean="0">
                <a:solidFill>
                  <a:srgbClr val="FF0000"/>
                </a:solidFill>
              </a:rPr>
              <a:t> </a:t>
            </a:r>
            <a:r>
              <a:rPr lang="de-DE" sz="2800" b="1" dirty="0" err="1" smtClean="0">
                <a:solidFill>
                  <a:srgbClr val="FF0000"/>
                </a:solidFill>
              </a:rPr>
              <a:t>its</a:t>
            </a:r>
            <a:r>
              <a:rPr lang="de-DE" sz="2800" b="1" dirty="0" smtClean="0">
                <a:solidFill>
                  <a:srgbClr val="FF0000"/>
                </a:solidFill>
              </a:rPr>
              <a:t> </a:t>
            </a:r>
            <a:r>
              <a:rPr lang="de-DE" sz="2800" b="1" dirty="0" err="1" smtClean="0">
                <a:solidFill>
                  <a:srgbClr val="FF0000"/>
                </a:solidFill>
              </a:rPr>
              <a:t>mass</a:t>
            </a:r>
            <a:r>
              <a:rPr lang="de-DE" sz="2800" b="1" dirty="0" smtClean="0">
                <a:solidFill>
                  <a:srgbClr val="FF0000"/>
                </a:solidFill>
              </a:rPr>
              <a:t>!</a:t>
            </a:r>
          </a:p>
          <a:p>
            <a:endParaRPr lang="de-DE" sz="2800" b="1" dirty="0" smtClean="0">
              <a:solidFill>
                <a:srgbClr val="008000"/>
              </a:solidFill>
            </a:endParaRPr>
          </a:p>
          <a:p>
            <a:r>
              <a:rPr lang="de-DE" sz="2800" b="1" dirty="0" err="1" smtClean="0">
                <a:solidFill>
                  <a:srgbClr val="0000FF"/>
                </a:solidFill>
              </a:rPr>
              <a:t>What</a:t>
            </a:r>
            <a:r>
              <a:rPr lang="de-DE" sz="2800" b="1" dirty="0" smtClean="0">
                <a:solidFill>
                  <a:srgbClr val="0000FF"/>
                </a:solidFill>
              </a:rPr>
              <a:t> </a:t>
            </a:r>
            <a:r>
              <a:rPr lang="de-DE" sz="2800" b="1" dirty="0" err="1" smtClean="0">
                <a:solidFill>
                  <a:srgbClr val="0000FF"/>
                </a:solidFill>
              </a:rPr>
              <a:t>is</a:t>
            </a:r>
            <a:r>
              <a:rPr lang="de-DE" sz="2800" b="1" dirty="0" smtClean="0">
                <a:solidFill>
                  <a:srgbClr val="0000FF"/>
                </a:solidFill>
              </a:rPr>
              <a:t> to </a:t>
            </a:r>
            <a:r>
              <a:rPr lang="de-DE" sz="2800" b="1" dirty="0" err="1" smtClean="0">
                <a:solidFill>
                  <a:srgbClr val="0000FF"/>
                </a:solidFill>
              </a:rPr>
              <a:t>be</a:t>
            </a:r>
            <a:r>
              <a:rPr lang="de-DE" sz="2800" b="1" dirty="0" smtClean="0">
                <a:solidFill>
                  <a:srgbClr val="0000FF"/>
                </a:solidFill>
              </a:rPr>
              <a:t> </a:t>
            </a:r>
            <a:r>
              <a:rPr lang="de-DE" sz="2800" b="1" dirty="0" err="1" smtClean="0">
                <a:solidFill>
                  <a:srgbClr val="0000FF"/>
                </a:solidFill>
              </a:rPr>
              <a:t>known</a:t>
            </a:r>
            <a:r>
              <a:rPr lang="de-DE" sz="2800" b="1" dirty="0" smtClean="0">
                <a:solidFill>
                  <a:srgbClr val="0000FF"/>
                </a:solidFill>
              </a:rPr>
              <a:t> to </a:t>
            </a:r>
            <a:r>
              <a:rPr lang="de-DE" sz="2800" b="1" dirty="0" err="1" smtClean="0">
                <a:solidFill>
                  <a:srgbClr val="0000FF"/>
                </a:solidFill>
              </a:rPr>
              <a:t>search</a:t>
            </a:r>
            <a:r>
              <a:rPr lang="de-DE" sz="2800" b="1" dirty="0" smtClean="0">
                <a:solidFill>
                  <a:srgbClr val="0000FF"/>
                </a:solidFill>
              </a:rPr>
              <a:t> </a:t>
            </a:r>
            <a:r>
              <a:rPr lang="de-DE" sz="2800" b="1" dirty="0" err="1" smtClean="0">
                <a:solidFill>
                  <a:srgbClr val="0000FF"/>
                </a:solidFill>
              </a:rPr>
              <a:t>for</a:t>
            </a:r>
            <a:r>
              <a:rPr lang="de-DE" sz="2800" b="1" dirty="0" smtClean="0">
                <a:solidFill>
                  <a:srgbClr val="0000FF"/>
                </a:solidFill>
              </a:rPr>
              <a:t> </a:t>
            </a:r>
            <a:r>
              <a:rPr lang="de-DE" sz="2800" b="1" dirty="0" err="1" smtClean="0">
                <a:solidFill>
                  <a:srgbClr val="0000FF"/>
                </a:solidFill>
              </a:rPr>
              <a:t>the</a:t>
            </a:r>
            <a:r>
              <a:rPr lang="de-DE" sz="2800" b="1" dirty="0" smtClean="0">
                <a:solidFill>
                  <a:srgbClr val="0000FF"/>
                </a:solidFill>
              </a:rPr>
              <a:t> </a:t>
            </a:r>
            <a:r>
              <a:rPr lang="de-DE" sz="2800" b="1" dirty="0" err="1" smtClean="0">
                <a:solidFill>
                  <a:srgbClr val="0000FF"/>
                </a:solidFill>
              </a:rPr>
              <a:t>Higgs</a:t>
            </a:r>
            <a:r>
              <a:rPr lang="de-DE" sz="2800" b="1" dirty="0" smtClean="0">
                <a:solidFill>
                  <a:srgbClr val="0000FF"/>
                </a:solidFill>
              </a:rPr>
              <a:t> </a:t>
            </a:r>
            <a:r>
              <a:rPr lang="de-DE" sz="2800" b="1" dirty="0" err="1" smtClean="0">
                <a:solidFill>
                  <a:srgbClr val="0000FF"/>
                </a:solidFill>
              </a:rPr>
              <a:t>boson</a:t>
            </a:r>
            <a:r>
              <a:rPr lang="de-DE" sz="2800" b="1" dirty="0" smtClean="0">
                <a:solidFill>
                  <a:srgbClr val="0000FF"/>
                </a:solidFill>
              </a:rPr>
              <a:t>:</a:t>
            </a:r>
          </a:p>
          <a:p>
            <a:endParaRPr lang="de-DE" sz="2800" b="1" dirty="0" smtClean="0">
              <a:solidFill>
                <a:srgbClr val="0000FF"/>
              </a:solidFill>
            </a:endParaRPr>
          </a:p>
          <a:p>
            <a:pPr>
              <a:buFont typeface="Wingdings" charset="2"/>
              <a:buChar char="Ø"/>
            </a:pPr>
            <a:r>
              <a:rPr lang="de-DE" sz="2800" b="1" dirty="0" smtClean="0">
                <a:solidFill>
                  <a:srgbClr val="0000FF"/>
                </a:solidFill>
              </a:rPr>
              <a:t> </a:t>
            </a:r>
            <a:r>
              <a:rPr lang="de-DE" sz="2800" b="1" dirty="0" err="1" smtClean="0">
                <a:solidFill>
                  <a:srgbClr val="0000FF"/>
                </a:solidFill>
              </a:rPr>
              <a:t>how</a:t>
            </a:r>
            <a:r>
              <a:rPr lang="de-DE" sz="2800" b="1" dirty="0" smtClean="0">
                <a:solidFill>
                  <a:srgbClr val="0000FF"/>
                </a:solidFill>
              </a:rPr>
              <a:t> </a:t>
            </a:r>
            <a:r>
              <a:rPr lang="de-DE" sz="2800" b="1" dirty="0" err="1" smtClean="0">
                <a:solidFill>
                  <a:srgbClr val="0000FF"/>
                </a:solidFill>
              </a:rPr>
              <a:t>is</a:t>
            </a:r>
            <a:r>
              <a:rPr lang="de-DE" sz="2800" b="1" dirty="0" smtClean="0">
                <a:solidFill>
                  <a:srgbClr val="0000FF"/>
                </a:solidFill>
              </a:rPr>
              <a:t> </a:t>
            </a:r>
            <a:r>
              <a:rPr lang="de-DE" sz="2800" b="1" dirty="0" err="1" smtClean="0">
                <a:solidFill>
                  <a:srgbClr val="0000FF"/>
                </a:solidFill>
              </a:rPr>
              <a:t>it</a:t>
            </a:r>
            <a:r>
              <a:rPr lang="de-DE" sz="2800" b="1" dirty="0" smtClean="0">
                <a:solidFill>
                  <a:srgbClr val="0000FF"/>
                </a:solidFill>
              </a:rPr>
              <a:t> </a:t>
            </a:r>
            <a:r>
              <a:rPr lang="de-DE" sz="2800" b="1" dirty="0" err="1" smtClean="0">
                <a:solidFill>
                  <a:srgbClr val="0000FF"/>
                </a:solidFill>
              </a:rPr>
              <a:t>produced</a:t>
            </a:r>
            <a:r>
              <a:rPr lang="de-DE" sz="2800" b="1" dirty="0" smtClean="0">
                <a:solidFill>
                  <a:srgbClr val="0000FF"/>
                </a:solidFill>
              </a:rPr>
              <a:t>?</a:t>
            </a:r>
          </a:p>
          <a:p>
            <a:pPr>
              <a:buFont typeface="Wingdings" charset="2"/>
              <a:buChar char="Ø"/>
            </a:pPr>
            <a:r>
              <a:rPr lang="de-DE" sz="2800" b="1" dirty="0" smtClean="0">
                <a:solidFill>
                  <a:srgbClr val="0000FF"/>
                </a:solidFill>
              </a:rPr>
              <a:t> </a:t>
            </a:r>
            <a:r>
              <a:rPr lang="de-DE" sz="2800" b="1" dirty="0" err="1" smtClean="0">
                <a:solidFill>
                  <a:srgbClr val="0000FF"/>
                </a:solidFill>
              </a:rPr>
              <a:t>how</a:t>
            </a:r>
            <a:r>
              <a:rPr lang="de-DE" sz="2800" b="1" dirty="0" smtClean="0">
                <a:solidFill>
                  <a:srgbClr val="0000FF"/>
                </a:solidFill>
              </a:rPr>
              <a:t> </a:t>
            </a:r>
            <a:r>
              <a:rPr lang="de-DE" sz="2800" b="1" dirty="0" err="1" smtClean="0">
                <a:solidFill>
                  <a:srgbClr val="0000FF"/>
                </a:solidFill>
              </a:rPr>
              <a:t>strongly</a:t>
            </a:r>
            <a:r>
              <a:rPr lang="de-DE" sz="2800" b="1" dirty="0" smtClean="0">
                <a:solidFill>
                  <a:srgbClr val="0000FF"/>
                </a:solidFill>
              </a:rPr>
              <a:t> </a:t>
            </a:r>
            <a:r>
              <a:rPr lang="de-DE" sz="2800" b="1" dirty="0" err="1" smtClean="0">
                <a:solidFill>
                  <a:srgbClr val="0000FF"/>
                </a:solidFill>
              </a:rPr>
              <a:t>is</a:t>
            </a:r>
            <a:r>
              <a:rPr lang="de-DE" sz="2800" b="1" dirty="0" smtClean="0">
                <a:solidFill>
                  <a:srgbClr val="0000FF"/>
                </a:solidFill>
              </a:rPr>
              <a:t> </a:t>
            </a:r>
            <a:r>
              <a:rPr lang="de-DE" sz="2800" b="1" dirty="0" err="1" smtClean="0">
                <a:solidFill>
                  <a:srgbClr val="0000FF"/>
                </a:solidFill>
              </a:rPr>
              <a:t>it</a:t>
            </a:r>
            <a:r>
              <a:rPr lang="de-DE" sz="2800" b="1" dirty="0" smtClean="0">
                <a:solidFill>
                  <a:srgbClr val="0000FF"/>
                </a:solidFill>
              </a:rPr>
              <a:t> </a:t>
            </a:r>
            <a:r>
              <a:rPr lang="de-DE" sz="2800" b="1" dirty="0" err="1" smtClean="0">
                <a:solidFill>
                  <a:srgbClr val="0000FF"/>
                </a:solidFill>
              </a:rPr>
              <a:t>produced</a:t>
            </a:r>
            <a:r>
              <a:rPr lang="de-DE" sz="2800" b="1" dirty="0" smtClean="0">
                <a:solidFill>
                  <a:srgbClr val="0000FF"/>
                </a:solidFill>
              </a:rPr>
              <a:t>?</a:t>
            </a:r>
          </a:p>
          <a:p>
            <a:pPr>
              <a:buFont typeface="Wingdings" charset="2"/>
              <a:buChar char="Ø"/>
            </a:pPr>
            <a:r>
              <a:rPr lang="de-DE" sz="2800" b="1" dirty="0" smtClean="0">
                <a:solidFill>
                  <a:srgbClr val="0000FF"/>
                </a:solidFill>
              </a:rPr>
              <a:t> </a:t>
            </a:r>
            <a:r>
              <a:rPr lang="de-DE" sz="2800" b="1" dirty="0" err="1" smtClean="0">
                <a:solidFill>
                  <a:srgbClr val="0000FF"/>
                </a:solidFill>
              </a:rPr>
              <a:t>how</a:t>
            </a:r>
            <a:r>
              <a:rPr lang="de-DE" sz="2800" b="1" dirty="0" smtClean="0">
                <a:solidFill>
                  <a:srgbClr val="0000FF"/>
                </a:solidFill>
              </a:rPr>
              <a:t> </a:t>
            </a:r>
            <a:r>
              <a:rPr lang="de-DE" sz="2800" b="1" dirty="0" err="1" smtClean="0">
                <a:solidFill>
                  <a:srgbClr val="0000FF"/>
                </a:solidFill>
              </a:rPr>
              <a:t>does</a:t>
            </a:r>
            <a:r>
              <a:rPr lang="de-DE" sz="2800" b="1" dirty="0" smtClean="0">
                <a:solidFill>
                  <a:srgbClr val="0000FF"/>
                </a:solidFill>
              </a:rPr>
              <a:t> </a:t>
            </a:r>
            <a:r>
              <a:rPr lang="de-DE" sz="2800" b="1" dirty="0" err="1" smtClean="0">
                <a:solidFill>
                  <a:srgbClr val="0000FF"/>
                </a:solidFill>
              </a:rPr>
              <a:t>it</a:t>
            </a:r>
            <a:r>
              <a:rPr lang="de-DE" sz="2800" b="1" dirty="0" smtClean="0">
                <a:solidFill>
                  <a:srgbClr val="0000FF"/>
                </a:solidFill>
              </a:rPr>
              <a:t> </a:t>
            </a:r>
            <a:r>
              <a:rPr lang="de-DE" sz="2800" b="1" dirty="0" err="1" smtClean="0">
                <a:solidFill>
                  <a:srgbClr val="0000FF"/>
                </a:solidFill>
              </a:rPr>
              <a:t>decay</a:t>
            </a:r>
            <a:r>
              <a:rPr lang="de-DE" sz="2800" b="1" dirty="0" smtClean="0">
                <a:solidFill>
                  <a:srgbClr val="0000FF"/>
                </a:solidFill>
              </a:rPr>
              <a:t>? </a:t>
            </a:r>
          </a:p>
          <a:p>
            <a:endParaRPr lang="de-DE" sz="2800" b="1" dirty="0" smtClean="0">
              <a:solidFill>
                <a:srgbClr val="008000"/>
              </a:solidFill>
            </a:endParaRPr>
          </a:p>
          <a:p>
            <a:r>
              <a:rPr lang="de-DE" sz="2800" b="1" dirty="0" smtClean="0">
                <a:solidFill>
                  <a:srgbClr val="008000"/>
                </a:solidFill>
              </a:rPr>
              <a:t>Devise </a:t>
            </a:r>
            <a:r>
              <a:rPr lang="de-DE" sz="2800" b="1" dirty="0" err="1" smtClean="0">
                <a:solidFill>
                  <a:srgbClr val="008000"/>
                </a:solidFill>
              </a:rPr>
              <a:t>search</a:t>
            </a:r>
            <a:r>
              <a:rPr lang="de-DE" sz="2800" b="1" dirty="0" smtClean="0">
                <a:solidFill>
                  <a:srgbClr val="008000"/>
                </a:solidFill>
              </a:rPr>
              <a:t> </a:t>
            </a:r>
            <a:r>
              <a:rPr lang="de-DE" sz="2800" b="1" dirty="0" err="1" smtClean="0">
                <a:solidFill>
                  <a:srgbClr val="008000"/>
                </a:solidFill>
              </a:rPr>
              <a:t>strategy</a:t>
            </a:r>
            <a:r>
              <a:rPr lang="de-DE" sz="2800" b="1" dirty="0" smtClean="0">
                <a:solidFill>
                  <a:srgbClr val="008000"/>
                </a:solidFill>
              </a:rPr>
              <a:t> </a:t>
            </a:r>
            <a:r>
              <a:rPr lang="de-DE" sz="2800" b="1" dirty="0" err="1" smtClean="0">
                <a:solidFill>
                  <a:srgbClr val="008000"/>
                </a:solidFill>
              </a:rPr>
              <a:t>along</a:t>
            </a:r>
            <a:r>
              <a:rPr lang="de-DE" sz="2800" b="1" dirty="0" smtClean="0">
                <a:solidFill>
                  <a:srgbClr val="008000"/>
                </a:solidFill>
              </a:rPr>
              <a:t> </a:t>
            </a:r>
            <a:r>
              <a:rPr lang="de-DE" sz="2800" b="1" dirty="0" err="1" smtClean="0">
                <a:solidFill>
                  <a:srgbClr val="008000"/>
                </a:solidFill>
              </a:rPr>
              <a:t>this</a:t>
            </a:r>
            <a:r>
              <a:rPr lang="de-DE" sz="2800" b="1" dirty="0" smtClean="0">
                <a:solidFill>
                  <a:srgbClr val="008000"/>
                </a:solidFill>
              </a:rPr>
              <a:t> </a:t>
            </a:r>
            <a:r>
              <a:rPr lang="de-DE" sz="2800" b="1" dirty="0" err="1" smtClean="0">
                <a:solidFill>
                  <a:srgbClr val="008000"/>
                </a:solidFill>
              </a:rPr>
              <a:t>line</a:t>
            </a:r>
            <a:endParaRPr lang="de-DE" sz="2800" b="1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77551" y="301931"/>
            <a:ext cx="609944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err="1" smtClean="0"/>
              <a:t>Higgs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searches</a:t>
            </a:r>
            <a:r>
              <a:rPr lang="de-DE" sz="3200" b="1" dirty="0" smtClean="0"/>
              <a:t> at </a:t>
            </a:r>
            <a:r>
              <a:rPr lang="de-DE" sz="3200" b="1" dirty="0" err="1" smtClean="0"/>
              <a:t>Hadron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Colliders</a:t>
            </a:r>
            <a:endParaRPr lang="de-DE" sz="3200" b="1" dirty="0" smtClean="0"/>
          </a:p>
        </p:txBody>
      </p:sp>
      <p:pic>
        <p:nvPicPr>
          <p:cNvPr id="4" name="Bild 3" descr="loewe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6999" y="301931"/>
            <a:ext cx="2286000" cy="674723"/>
          </a:xfrm>
          <a:prstGeom prst="rect">
            <a:avLst/>
          </a:prstGeom>
        </p:spPr>
      </p:pic>
      <p:sp>
        <p:nvSpPr>
          <p:cNvPr id="14" name="Fußzeilenplatzhalt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Peter Mättig, CERN Summer Students 2013</a:t>
            </a:r>
            <a:endParaRPr lang="de-DE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7552" y="976654"/>
            <a:ext cx="2413532" cy="514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03600" y="1051170"/>
            <a:ext cx="5631171" cy="5305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generation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514" y="1141854"/>
            <a:ext cx="3035300" cy="3810000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377551" y="311762"/>
            <a:ext cx="564224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err="1" smtClean="0"/>
              <a:t>The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mysterious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top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quark</a:t>
            </a:r>
            <a:endParaRPr lang="de-DE" sz="3200" b="1" dirty="0"/>
          </a:p>
        </p:txBody>
      </p:sp>
      <p:pic>
        <p:nvPicPr>
          <p:cNvPr id="4" name="Bild 3" descr="loewe-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6999" y="301931"/>
            <a:ext cx="2286000" cy="674723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>
          <a:xfrm>
            <a:off x="2489563" y="1195206"/>
            <a:ext cx="1269274" cy="1046147"/>
          </a:xfrm>
          <a:prstGeom prst="ellipse">
            <a:avLst/>
          </a:prstGeom>
          <a:solidFill>
            <a:schemeClr val="tx2">
              <a:lumMod val="75000"/>
              <a:alpha val="31000"/>
            </a:schemeClr>
          </a:solidFill>
          <a:ln w="57150" cap="flat" cmpd="sng" algn="ctr">
            <a:solidFill>
              <a:schemeClr val="tx2">
                <a:lumMod val="75000"/>
                <a:alpha val="47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Peter Mättig, CERN Summer Students 2013</a:t>
            </a:r>
            <a:endParaRPr lang="de-DE"/>
          </a:p>
        </p:txBody>
      </p:sp>
      <p:sp>
        <p:nvSpPr>
          <p:cNvPr id="15" name="Textfeld 14"/>
          <p:cNvSpPr txBox="1"/>
          <p:nvPr/>
        </p:nvSpPr>
        <p:spPr>
          <a:xfrm>
            <a:off x="4460587" y="1141854"/>
            <a:ext cx="44392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smtClean="0">
                <a:solidFill>
                  <a:srgbClr val="000090"/>
                </a:solidFill>
              </a:rPr>
              <a:t>Top </a:t>
            </a:r>
            <a:r>
              <a:rPr lang="de-DE" sz="2400" b="1" dirty="0" err="1" smtClean="0">
                <a:solidFill>
                  <a:srgbClr val="000090"/>
                </a:solidFill>
              </a:rPr>
              <a:t>quark</a:t>
            </a:r>
            <a:r>
              <a:rPr lang="de-DE" sz="2400" b="1" dirty="0" smtClean="0">
                <a:solidFill>
                  <a:srgbClr val="000090"/>
                </a:solidFill>
              </a:rPr>
              <a:t>: no </a:t>
            </a:r>
            <a:r>
              <a:rPr lang="de-DE" sz="2400" b="1" dirty="0" err="1" smtClean="0">
                <a:solidFill>
                  <a:srgbClr val="000090"/>
                </a:solidFill>
              </a:rPr>
              <a:t>internal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structure</a:t>
            </a:r>
            <a:endParaRPr lang="de-DE" sz="2400" b="1" dirty="0" smtClean="0">
              <a:solidFill>
                <a:srgbClr val="000090"/>
              </a:solidFill>
            </a:endParaRPr>
          </a:p>
          <a:p>
            <a:r>
              <a:rPr lang="de-DE" sz="2400" b="1" dirty="0" err="1" smtClean="0">
                <a:solidFill>
                  <a:srgbClr val="000090"/>
                </a:solidFill>
              </a:rPr>
              <a:t>but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heavy</a:t>
            </a:r>
            <a:r>
              <a:rPr lang="de-DE" sz="2400" b="1" dirty="0" smtClean="0">
                <a:solidFill>
                  <a:srgbClr val="000090"/>
                </a:solidFill>
              </a:rPr>
              <a:t> as a gold </a:t>
            </a:r>
            <a:r>
              <a:rPr lang="de-DE" sz="2400" b="1" dirty="0" err="1" smtClean="0">
                <a:solidFill>
                  <a:srgbClr val="000090"/>
                </a:solidFill>
              </a:rPr>
              <a:t>atom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endParaRPr lang="de-DE" sz="2400" b="1" dirty="0">
              <a:solidFill>
                <a:srgbClr val="000090"/>
              </a:solidFill>
            </a:endParaRPr>
          </a:p>
        </p:txBody>
      </p:sp>
      <p:pic>
        <p:nvPicPr>
          <p:cNvPr id="16" name="Bild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11999" y="2161552"/>
            <a:ext cx="3330000" cy="288000"/>
          </a:xfrm>
          <a:prstGeom prst="rect">
            <a:avLst/>
          </a:prstGeom>
        </p:spPr>
      </p:pic>
      <p:sp>
        <p:nvSpPr>
          <p:cNvPr id="17" name="Textfeld 16"/>
          <p:cNvSpPr txBox="1"/>
          <p:nvPr/>
        </p:nvSpPr>
        <p:spPr>
          <a:xfrm>
            <a:off x="4625148" y="2603500"/>
            <a:ext cx="44392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err="1" smtClean="0">
                <a:solidFill>
                  <a:srgbClr val="000090"/>
                </a:solidFill>
              </a:rPr>
              <a:t>i.e</a:t>
            </a:r>
            <a:r>
              <a:rPr lang="de-DE" sz="2400" b="1" dirty="0" smtClean="0">
                <a:solidFill>
                  <a:srgbClr val="000090"/>
                </a:solidFill>
              </a:rPr>
              <a:t>. </a:t>
            </a:r>
            <a:r>
              <a:rPr lang="de-DE" sz="2400" b="1" dirty="0" err="1" smtClean="0">
                <a:solidFill>
                  <a:srgbClr val="000090"/>
                </a:solidFill>
              </a:rPr>
              <a:t>coupling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strength</a:t>
            </a:r>
            <a:r>
              <a:rPr lang="de-DE" sz="2400" b="1" dirty="0" smtClean="0">
                <a:solidFill>
                  <a:srgbClr val="000090"/>
                </a:solidFill>
              </a:rPr>
              <a:t> to </a:t>
            </a:r>
          </a:p>
          <a:p>
            <a:r>
              <a:rPr lang="de-DE" sz="2400" b="1" dirty="0" smtClean="0">
                <a:solidFill>
                  <a:srgbClr val="000090"/>
                </a:solidFill>
              </a:rPr>
              <a:t>Standard Model </a:t>
            </a:r>
            <a:r>
              <a:rPr lang="de-DE" sz="2400" b="1" dirty="0" err="1" smtClean="0">
                <a:solidFill>
                  <a:srgbClr val="000090"/>
                </a:solidFill>
              </a:rPr>
              <a:t>Higgs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Boson</a:t>
            </a:r>
            <a:endParaRPr lang="de-DE" sz="2400" b="1" dirty="0">
              <a:solidFill>
                <a:srgbClr val="000090"/>
              </a:solidFill>
            </a:endParaRPr>
          </a:p>
        </p:txBody>
      </p:sp>
      <p:pic>
        <p:nvPicPr>
          <p:cNvPr id="18" name="Bild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93098" y="3524067"/>
            <a:ext cx="1943613" cy="1090860"/>
          </a:xfrm>
          <a:prstGeom prst="rect">
            <a:avLst/>
          </a:prstGeom>
        </p:spPr>
      </p:pic>
      <p:sp>
        <p:nvSpPr>
          <p:cNvPr id="21" name="Textfeld 20"/>
          <p:cNvSpPr txBox="1"/>
          <p:nvPr/>
        </p:nvSpPr>
        <p:spPr>
          <a:xfrm>
            <a:off x="513871" y="5359052"/>
            <a:ext cx="82908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err="1" smtClean="0">
                <a:solidFill>
                  <a:srgbClr val="008000"/>
                </a:solidFill>
              </a:rPr>
              <a:t>Is</a:t>
            </a:r>
            <a:r>
              <a:rPr lang="de-DE" sz="2400" b="1" dirty="0" smtClean="0">
                <a:solidFill>
                  <a:srgbClr val="008000"/>
                </a:solidFill>
              </a:rPr>
              <a:t> ‚ONE‘ </a:t>
            </a:r>
            <a:r>
              <a:rPr lang="de-DE" sz="2400" b="1" dirty="0" err="1" smtClean="0">
                <a:solidFill>
                  <a:srgbClr val="008000"/>
                </a:solidFill>
              </a:rPr>
              <a:t>like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any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other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number</a:t>
            </a:r>
            <a:r>
              <a:rPr lang="de-DE" sz="2400" b="1" dirty="0" smtClean="0">
                <a:solidFill>
                  <a:srgbClr val="008000"/>
                </a:solidFill>
              </a:rPr>
              <a:t>?</a:t>
            </a:r>
          </a:p>
          <a:p>
            <a:r>
              <a:rPr lang="de-DE" sz="2400" b="1" dirty="0" err="1" smtClean="0">
                <a:solidFill>
                  <a:srgbClr val="008000"/>
                </a:solidFill>
              </a:rPr>
              <a:t>Does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the</a:t>
            </a:r>
            <a:r>
              <a:rPr lang="de-DE" sz="2400" b="1" dirty="0" smtClean="0">
                <a:solidFill>
                  <a:srgbClr val="008000"/>
                </a:solidFill>
              </a:rPr>
              <a:t> top </a:t>
            </a:r>
            <a:r>
              <a:rPr lang="de-DE" sz="2400" b="1" dirty="0" err="1" smtClean="0">
                <a:solidFill>
                  <a:srgbClr val="008000"/>
                </a:solidFill>
              </a:rPr>
              <a:t>quark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have</a:t>
            </a:r>
            <a:r>
              <a:rPr lang="de-DE" sz="2400" b="1" dirty="0" smtClean="0">
                <a:solidFill>
                  <a:srgbClr val="008000"/>
                </a:solidFill>
              </a:rPr>
              <a:t> a </a:t>
            </a:r>
            <a:r>
              <a:rPr lang="de-DE" sz="2400" b="1" dirty="0" err="1" smtClean="0">
                <a:solidFill>
                  <a:srgbClr val="008000"/>
                </a:solidFill>
              </a:rPr>
              <a:t>special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role</a:t>
            </a:r>
            <a:r>
              <a:rPr lang="de-DE" sz="2400" b="1" dirty="0" smtClean="0">
                <a:solidFill>
                  <a:srgbClr val="008000"/>
                </a:solidFill>
              </a:rPr>
              <a:t> in </a:t>
            </a:r>
            <a:r>
              <a:rPr lang="de-DE" sz="2400" b="1" dirty="0" err="1" smtClean="0">
                <a:solidFill>
                  <a:srgbClr val="008000"/>
                </a:solidFill>
              </a:rPr>
              <a:t>particle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physics</a:t>
            </a:r>
            <a:r>
              <a:rPr lang="de-DE" sz="2400" b="1" dirty="0" smtClean="0">
                <a:solidFill>
                  <a:srgbClr val="008000"/>
                </a:solidFill>
              </a:rPr>
              <a:t>? </a:t>
            </a:r>
            <a:endParaRPr lang="de-DE" sz="2400" b="1" dirty="0">
              <a:solidFill>
                <a:srgbClr val="008000"/>
              </a:solidFill>
            </a:endParaRPr>
          </a:p>
        </p:txBody>
      </p:sp>
      <p:pic>
        <p:nvPicPr>
          <p:cNvPr id="19" name="Bild 18" descr="latex-image-1.pd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76999" y="3656026"/>
            <a:ext cx="1981200" cy="800100"/>
          </a:xfrm>
          <a:prstGeom prst="rect">
            <a:avLst/>
          </a:prstGeom>
        </p:spPr>
      </p:pic>
      <p:sp>
        <p:nvSpPr>
          <p:cNvPr id="20" name="Textfeld 19"/>
          <p:cNvSpPr txBox="1"/>
          <p:nvPr/>
        </p:nvSpPr>
        <p:spPr>
          <a:xfrm>
            <a:off x="5134448" y="4627627"/>
            <a:ext cx="30075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smtClean="0">
                <a:solidFill>
                  <a:schemeClr val="bg2">
                    <a:lumMod val="25000"/>
                  </a:schemeClr>
                </a:solidFill>
                <a:sym typeface="Wingdings"/>
              </a:rPr>
              <a:t> </a:t>
            </a:r>
            <a:r>
              <a:rPr lang="de-DE" sz="2400" b="1" dirty="0" smtClean="0">
                <a:solidFill>
                  <a:schemeClr val="bg2">
                    <a:lumMod val="25000"/>
                  </a:schemeClr>
                </a:solidFill>
                <a:latin typeface="Symbol" charset="2"/>
                <a:cs typeface="Symbol" charset="2"/>
                <a:sym typeface="Wingdings"/>
              </a:rPr>
              <a:t>l</a:t>
            </a:r>
            <a:r>
              <a:rPr lang="de-DE" sz="2400" b="1" baseline="-25000" dirty="0" smtClean="0">
                <a:solidFill>
                  <a:schemeClr val="bg2">
                    <a:lumMod val="25000"/>
                  </a:schemeClr>
                </a:solidFill>
                <a:cs typeface="Symbol" charset="2"/>
                <a:sym typeface="Wingdings"/>
              </a:rPr>
              <a:t> t </a:t>
            </a:r>
            <a:r>
              <a:rPr lang="de-DE" sz="2400" b="1" dirty="0" smtClean="0">
                <a:solidFill>
                  <a:schemeClr val="bg2">
                    <a:lumMod val="25000"/>
                  </a:schemeClr>
                </a:solidFill>
                <a:cs typeface="Symbol" charset="2"/>
                <a:sym typeface="Wingdings"/>
              </a:rPr>
              <a:t>= 0.996±0.006</a:t>
            </a:r>
            <a:endParaRPr lang="de-DE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77551" y="301931"/>
            <a:ext cx="558972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err="1" smtClean="0"/>
              <a:t>Favoured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signatures</a:t>
            </a:r>
            <a:r>
              <a:rPr lang="de-DE" sz="3200" b="1" dirty="0" smtClean="0"/>
              <a:t> @ LHC</a:t>
            </a:r>
          </a:p>
        </p:txBody>
      </p:sp>
      <p:pic>
        <p:nvPicPr>
          <p:cNvPr id="4" name="Bild 3" descr="loewe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6999" y="301931"/>
            <a:ext cx="2286000" cy="674723"/>
          </a:xfrm>
          <a:prstGeom prst="rect">
            <a:avLst/>
          </a:prstGeom>
        </p:spPr>
      </p:pic>
      <p:sp>
        <p:nvSpPr>
          <p:cNvPr id="14" name="Fußzeilenplatzhalt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Peter Mättig, CERN Summer Students 2013</a:t>
            </a:r>
            <a:endParaRPr lang="de-DE"/>
          </a:p>
        </p:txBody>
      </p:sp>
      <p:pic>
        <p:nvPicPr>
          <p:cNvPr id="7" name="Bild 6" descr="h-br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76" y="2315635"/>
            <a:ext cx="8570730" cy="3037862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377551" y="886707"/>
            <a:ext cx="7584626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Ø"/>
            </a:pPr>
            <a:r>
              <a:rPr lang="de-DE" sz="2400" b="1" dirty="0" smtClean="0">
                <a:solidFill>
                  <a:srgbClr val="FF0000"/>
                </a:solidFill>
              </a:rPr>
              <a:t> No </a:t>
            </a:r>
            <a:r>
              <a:rPr lang="de-DE" sz="2400" b="1" dirty="0" err="1" smtClean="0">
                <a:solidFill>
                  <a:srgbClr val="FF0000"/>
                </a:solidFill>
              </a:rPr>
              <a:t>decays</a:t>
            </a:r>
            <a:r>
              <a:rPr lang="de-DE" sz="2400" b="1" dirty="0" smtClean="0">
                <a:solidFill>
                  <a:srgbClr val="FF0000"/>
                </a:solidFill>
              </a:rPr>
              <a:t> in </a:t>
            </a:r>
            <a:r>
              <a:rPr lang="de-DE" sz="2400" b="1" dirty="0" err="1" smtClean="0">
                <a:solidFill>
                  <a:srgbClr val="FF0000"/>
                </a:solidFill>
              </a:rPr>
              <a:t>jets</a:t>
            </a:r>
            <a:r>
              <a:rPr lang="de-DE" sz="2400" b="1" dirty="0" smtClean="0">
                <a:solidFill>
                  <a:srgbClr val="FF0000"/>
                </a:solidFill>
              </a:rPr>
              <a:t>!  Background </a:t>
            </a:r>
            <a:r>
              <a:rPr lang="de-DE" sz="2400" b="1" dirty="0" err="1" smtClean="0">
                <a:solidFill>
                  <a:srgbClr val="FF0000"/>
                </a:solidFill>
              </a:rPr>
              <a:t>formidable</a:t>
            </a:r>
            <a:r>
              <a:rPr lang="de-DE" sz="2400" b="1" dirty="0" err="1" smtClean="0">
                <a:solidFill>
                  <a:srgbClr val="008000"/>
                </a:solidFill>
                <a:sym typeface="Wingdings"/>
              </a:rPr>
              <a:t></a:t>
            </a:r>
            <a:r>
              <a:rPr lang="de-DE" sz="2400" b="1" dirty="0" smtClean="0">
                <a:solidFill>
                  <a:srgbClr val="008000"/>
                </a:solidFill>
                <a:sym typeface="Wingdings"/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  <a:sym typeface="Wingdings"/>
              </a:rPr>
              <a:t>leptons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</a:p>
          <a:p>
            <a:pPr>
              <a:buFont typeface="Wingdings" charset="2"/>
              <a:buChar char="Ø"/>
            </a:pPr>
            <a:r>
              <a:rPr lang="de-DE" sz="2400" b="1" dirty="0" smtClean="0">
                <a:solidFill>
                  <a:srgbClr val="FF0000"/>
                </a:solidFill>
              </a:rPr>
              <a:t>  Special </a:t>
            </a:r>
            <a:r>
              <a:rPr lang="de-DE" sz="2400" b="1" dirty="0" err="1" smtClean="0">
                <a:solidFill>
                  <a:srgbClr val="FF0000"/>
                </a:solidFill>
              </a:rPr>
              <a:t>properties</a:t>
            </a:r>
            <a:r>
              <a:rPr lang="de-DE" sz="2400" b="1" dirty="0" smtClean="0">
                <a:solidFill>
                  <a:srgbClr val="FF0000"/>
                </a:solidFill>
              </a:rPr>
              <a:t>:   </a:t>
            </a:r>
            <a:r>
              <a:rPr lang="de-DE" sz="2400" b="1" dirty="0" err="1" smtClean="0">
                <a:solidFill>
                  <a:srgbClr val="008000"/>
                </a:solidFill>
              </a:rPr>
              <a:t>mass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peaks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</a:p>
          <a:p>
            <a:pPr>
              <a:buFont typeface="Wingdings" charset="2"/>
              <a:buChar char="Ø"/>
            </a:pPr>
            <a:r>
              <a:rPr lang="de-DE" sz="2400" b="1" dirty="0" smtClean="0">
                <a:solidFill>
                  <a:srgbClr val="FF0000"/>
                </a:solidFill>
              </a:rPr>
              <a:t>   High </a:t>
            </a:r>
            <a:r>
              <a:rPr lang="de-DE" sz="2400" b="1" dirty="0" err="1" smtClean="0">
                <a:solidFill>
                  <a:srgbClr val="FF0000"/>
                </a:solidFill>
              </a:rPr>
              <a:t>branching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ratios</a:t>
            </a:r>
            <a:endParaRPr lang="de-DE" sz="2400" b="1" dirty="0" smtClean="0">
              <a:solidFill>
                <a:srgbClr val="0000FF"/>
              </a:solidFill>
            </a:endParaRPr>
          </a:p>
        </p:txBody>
      </p:sp>
      <p:grpSp>
        <p:nvGrpSpPr>
          <p:cNvPr id="2" name="Gruppierung 19"/>
          <p:cNvGrpSpPr/>
          <p:nvPr/>
        </p:nvGrpSpPr>
        <p:grpSpPr>
          <a:xfrm>
            <a:off x="4424058" y="5353497"/>
            <a:ext cx="3538121" cy="520732"/>
            <a:chOff x="2666339" y="5332722"/>
            <a:chExt cx="1625137" cy="520732"/>
          </a:xfrm>
        </p:grpSpPr>
        <p:sp>
          <p:nvSpPr>
            <p:cNvPr id="15" name="Pfeil nach oben und unten 14"/>
            <p:cNvSpPr/>
            <p:nvPr/>
          </p:nvSpPr>
          <p:spPr>
            <a:xfrm rot="5400000">
              <a:off x="3346300" y="4652761"/>
              <a:ext cx="265216" cy="1625137"/>
            </a:xfrm>
            <a:prstGeom prst="upDownArrow">
              <a:avLst/>
            </a:prstGeom>
            <a:solidFill>
              <a:srgbClr val="0000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6" name="Textfeld 15"/>
            <p:cNvSpPr txBox="1"/>
            <p:nvPr/>
          </p:nvSpPr>
          <p:spPr>
            <a:xfrm>
              <a:off x="3316809" y="5484122"/>
              <a:ext cx="7416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b="1" dirty="0" smtClean="0">
                  <a:solidFill>
                    <a:srgbClr val="0000FF"/>
                  </a:solidFill>
                </a:rPr>
                <a:t>H</a:t>
              </a:r>
              <a:r>
                <a:rPr lang="de-DE" b="1" dirty="0" smtClean="0">
                  <a:solidFill>
                    <a:srgbClr val="0000FF"/>
                  </a:solidFill>
                  <a:sym typeface="Wingdings"/>
                </a:rPr>
                <a:t> ZZ</a:t>
              </a:r>
              <a:endParaRPr lang="de-DE" b="1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5" name="Gruppierung 16"/>
          <p:cNvGrpSpPr/>
          <p:nvPr/>
        </p:nvGrpSpPr>
        <p:grpSpPr>
          <a:xfrm>
            <a:off x="3124200" y="5353496"/>
            <a:ext cx="1234107" cy="520733"/>
            <a:chOff x="2110716" y="5541088"/>
            <a:chExt cx="1565491" cy="520733"/>
          </a:xfrm>
        </p:grpSpPr>
        <p:sp>
          <p:nvSpPr>
            <p:cNvPr id="18" name="Pfeil nach oben und unten 17"/>
            <p:cNvSpPr/>
            <p:nvPr/>
          </p:nvSpPr>
          <p:spPr>
            <a:xfrm rot="5400000">
              <a:off x="2760853" y="4890951"/>
              <a:ext cx="265218" cy="1565491"/>
            </a:xfrm>
            <a:prstGeom prst="upDownArrow">
              <a:avLst/>
            </a:prstGeom>
            <a:solidFill>
              <a:srgbClr val="FF0000"/>
            </a:solidFill>
            <a:ln>
              <a:solidFill>
                <a:srgbClr val="CCFFCC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" name="Textfeld 18"/>
            <p:cNvSpPr txBox="1"/>
            <p:nvPr/>
          </p:nvSpPr>
          <p:spPr>
            <a:xfrm>
              <a:off x="2110716" y="5692489"/>
              <a:ext cx="127082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b="1" dirty="0" smtClean="0">
                  <a:solidFill>
                    <a:srgbClr val="FF0000"/>
                  </a:solidFill>
                </a:rPr>
                <a:t>H</a:t>
              </a:r>
              <a:r>
                <a:rPr lang="de-DE" b="1" dirty="0" smtClean="0">
                  <a:solidFill>
                    <a:srgbClr val="FF0000"/>
                  </a:solidFill>
                  <a:sym typeface="Wingdings"/>
                </a:rPr>
                <a:t>WW</a:t>
              </a:r>
              <a:endParaRPr lang="de-DE" b="1" dirty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202551" y="301931"/>
            <a:ext cx="564224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err="1" smtClean="0"/>
              <a:t>How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strong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is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the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coupling</a:t>
            </a:r>
            <a:r>
              <a:rPr lang="de-DE" sz="3200" b="1" dirty="0" smtClean="0"/>
              <a:t>?</a:t>
            </a:r>
          </a:p>
        </p:txBody>
      </p:sp>
      <p:pic>
        <p:nvPicPr>
          <p:cNvPr id="4" name="Bild 3" descr="loewe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6999" y="301931"/>
            <a:ext cx="2286000" cy="674723"/>
          </a:xfrm>
          <a:prstGeom prst="rect">
            <a:avLst/>
          </a:prstGeom>
        </p:spPr>
      </p:pic>
      <p:sp>
        <p:nvSpPr>
          <p:cNvPr id="14" name="Fußzeilenplatzhalt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Peter Mättig, CERN Summer Students 2013</a:t>
            </a:r>
            <a:endParaRPr lang="de-DE"/>
          </a:p>
        </p:txBody>
      </p:sp>
      <p:sp>
        <p:nvSpPr>
          <p:cNvPr id="12" name="Textfeld 11"/>
          <p:cNvSpPr txBox="1"/>
          <p:nvPr/>
        </p:nvSpPr>
        <p:spPr>
          <a:xfrm>
            <a:off x="298442" y="1058112"/>
            <a:ext cx="66865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rgbClr val="FF0000"/>
                </a:solidFill>
              </a:rPr>
              <a:t>W</a:t>
            </a:r>
            <a:r>
              <a:rPr lang="de-DE" sz="2400" b="1" dirty="0" smtClean="0">
                <a:solidFill>
                  <a:srgbClr val="FF0000"/>
                </a:solidFill>
              </a:rPr>
              <a:t>idth of </a:t>
            </a:r>
            <a:r>
              <a:rPr lang="de-DE" sz="2400" b="1" dirty="0" err="1" smtClean="0">
                <a:solidFill>
                  <a:srgbClr val="FF0000"/>
                </a:solidFill>
              </a:rPr>
              <a:t>higgs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boson</a:t>
            </a:r>
            <a:r>
              <a:rPr lang="de-DE" sz="2400" b="1" dirty="0" smtClean="0">
                <a:solidFill>
                  <a:srgbClr val="FF0000"/>
                </a:solidFill>
              </a:rPr>
              <a:t> proportional </a:t>
            </a:r>
            <a:r>
              <a:rPr lang="de-DE" sz="2400" b="1" dirty="0" err="1" smtClean="0">
                <a:solidFill>
                  <a:srgbClr val="FF0000"/>
                </a:solidFill>
              </a:rPr>
              <a:t>to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coupling</a:t>
            </a:r>
            <a:endParaRPr lang="de-DE" sz="2400" b="1" dirty="0" smtClean="0">
              <a:solidFill>
                <a:srgbClr val="FF0000"/>
              </a:solidFill>
            </a:endParaRPr>
          </a:p>
        </p:txBody>
      </p:sp>
      <p:pic>
        <p:nvPicPr>
          <p:cNvPr id="9" name="Bild 8" descr="h-width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1316" y="1655027"/>
            <a:ext cx="5258446" cy="3731697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202551" y="4971225"/>
            <a:ext cx="28327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8000"/>
                </a:solidFill>
              </a:rPr>
              <a:t>V</a:t>
            </a:r>
            <a:r>
              <a:rPr lang="de-DE" sz="2400" b="1" dirty="0" err="1" smtClean="0">
                <a:solidFill>
                  <a:srgbClr val="008000"/>
                </a:solidFill>
              </a:rPr>
              <a:t>ery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small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width</a:t>
            </a:r>
            <a:r>
              <a:rPr lang="de-DE" sz="2400" b="1" dirty="0" smtClean="0">
                <a:solidFill>
                  <a:srgbClr val="008000"/>
                </a:solidFill>
              </a:rPr>
              <a:t> ...</a:t>
            </a:r>
          </a:p>
          <a:p>
            <a:r>
              <a:rPr lang="de-DE" sz="2400" b="1" dirty="0" err="1" smtClean="0">
                <a:solidFill>
                  <a:srgbClr val="008000"/>
                </a:solidFill>
              </a:rPr>
              <a:t>Very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small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coupling</a:t>
            </a:r>
            <a:r>
              <a:rPr lang="de-DE" sz="2400" b="1" dirty="0" smtClean="0">
                <a:solidFill>
                  <a:srgbClr val="008000"/>
                </a:solidFill>
              </a:rPr>
              <a:t>!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5213406" y="3177933"/>
            <a:ext cx="3549593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err="1" smtClean="0">
                <a:solidFill>
                  <a:srgbClr val="000090"/>
                </a:solidFill>
              </a:rPr>
              <a:t>Threshold</a:t>
            </a:r>
            <a:r>
              <a:rPr lang="de-DE" sz="2400" b="1" dirty="0" smtClean="0">
                <a:solidFill>
                  <a:srgbClr val="000090"/>
                </a:solidFill>
              </a:rPr>
              <a:t> W/Z </a:t>
            </a:r>
            <a:r>
              <a:rPr lang="de-DE" sz="2400" b="1" dirty="0" err="1" smtClean="0">
                <a:solidFill>
                  <a:srgbClr val="000090"/>
                </a:solidFill>
              </a:rPr>
              <a:t>passed</a:t>
            </a:r>
            <a:r>
              <a:rPr lang="de-DE" sz="2400" b="1" dirty="0" smtClean="0">
                <a:solidFill>
                  <a:srgbClr val="000090"/>
                </a:solidFill>
              </a:rPr>
              <a:t>:</a:t>
            </a:r>
          </a:p>
          <a:p>
            <a:r>
              <a:rPr lang="de-DE" sz="2400" b="1" dirty="0" smtClean="0">
                <a:solidFill>
                  <a:srgbClr val="000090"/>
                </a:solidFill>
              </a:rPr>
              <a:t>High </a:t>
            </a:r>
            <a:r>
              <a:rPr lang="de-DE" sz="2400" b="1" dirty="0" err="1" smtClean="0">
                <a:solidFill>
                  <a:srgbClr val="000090"/>
                </a:solidFill>
              </a:rPr>
              <a:t>coupling</a:t>
            </a:r>
            <a:endParaRPr lang="de-DE" sz="2400" b="1" dirty="0" smtClean="0">
              <a:solidFill>
                <a:srgbClr val="000090"/>
              </a:solidFill>
            </a:endParaRPr>
          </a:p>
          <a:p>
            <a:r>
              <a:rPr lang="de-DE" sz="2400" b="1" dirty="0" smtClean="0">
                <a:solidFill>
                  <a:srgbClr val="000090"/>
                </a:solidFill>
              </a:rPr>
              <a:t>Initial W/Z: high </a:t>
            </a:r>
            <a:r>
              <a:rPr lang="de-DE" sz="2400" b="1" dirty="0" err="1" smtClean="0">
                <a:solidFill>
                  <a:srgbClr val="000090"/>
                </a:solidFill>
              </a:rPr>
              <a:t>X-section</a:t>
            </a:r>
            <a:endParaRPr lang="de-DE" sz="2400" b="1" dirty="0">
              <a:solidFill>
                <a:srgbClr val="000090"/>
              </a:solidFill>
            </a:endParaRPr>
          </a:p>
        </p:txBody>
      </p:sp>
      <p:pic>
        <p:nvPicPr>
          <p:cNvPr id="10" name="Bild 9" descr="Breit-Wign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551" y="1655027"/>
            <a:ext cx="1978765" cy="1367821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7092400" y="1288944"/>
            <a:ext cx="18453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smtClean="0">
                <a:solidFill>
                  <a:schemeClr val="bg2">
                    <a:lumMod val="25000"/>
                  </a:schemeClr>
                </a:solidFill>
                <a:latin typeface="Symbol" charset="2"/>
                <a:cs typeface="Symbol" charset="2"/>
              </a:rPr>
              <a:t>G</a:t>
            </a:r>
            <a:r>
              <a:rPr lang="de-DE" sz="2400" b="1" dirty="0" smtClean="0">
                <a:solidFill>
                  <a:schemeClr val="bg2">
                    <a:lumMod val="25000"/>
                  </a:schemeClr>
                </a:solidFill>
                <a:cs typeface="Symbol" charset="2"/>
              </a:rPr>
              <a:t>(H) ~ M(H)</a:t>
            </a:r>
            <a:endParaRPr lang="de-DE" sz="2400" b="1" dirty="0">
              <a:solidFill>
                <a:schemeClr val="bg2">
                  <a:lumMod val="25000"/>
                </a:schemeClr>
              </a:solidFill>
              <a:latin typeface="Symbol" charset="2"/>
              <a:cs typeface="Symbol" charset="2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Karikatur-Higgs.png"/>
          <p:cNvPicPr>
            <a:picLocks noChangeAspect="1"/>
          </p:cNvPicPr>
          <p:nvPr/>
        </p:nvPicPr>
        <p:blipFill>
          <a:blip r:embed="rId3">
            <a:alphaModFix amt="5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86047"/>
            <a:ext cx="9106123" cy="5662353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Peter Mättig, CERN Summer Students 2013</a:t>
            </a:r>
            <a:endParaRPr lang="de-DE"/>
          </a:p>
        </p:txBody>
      </p:sp>
      <p:sp>
        <p:nvSpPr>
          <p:cNvPr id="3" name="TextBox 2"/>
          <p:cNvSpPr txBox="1"/>
          <p:nvPr/>
        </p:nvSpPr>
        <p:spPr>
          <a:xfrm>
            <a:off x="330200" y="2019300"/>
            <a:ext cx="86614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0" b="1" dirty="0" err="1" smtClean="0">
                <a:solidFill>
                  <a:srgbClr val="FF0000"/>
                </a:solidFill>
              </a:rPr>
              <a:t>How</a:t>
            </a:r>
            <a:r>
              <a:rPr lang="de-DE" sz="8000" b="1" dirty="0" smtClean="0">
                <a:solidFill>
                  <a:srgbClr val="FF0000"/>
                </a:solidFill>
              </a:rPr>
              <a:t> </a:t>
            </a:r>
            <a:r>
              <a:rPr lang="de-DE" sz="8000" b="1" dirty="0" err="1" smtClean="0">
                <a:solidFill>
                  <a:srgbClr val="FF0000"/>
                </a:solidFill>
              </a:rPr>
              <a:t>to</a:t>
            </a:r>
            <a:r>
              <a:rPr lang="de-DE" sz="8000" b="1" dirty="0" smtClean="0">
                <a:solidFill>
                  <a:srgbClr val="FF0000"/>
                </a:solidFill>
              </a:rPr>
              <a:t> </a:t>
            </a:r>
            <a:r>
              <a:rPr lang="de-DE" sz="8000" b="1" dirty="0" err="1" smtClean="0">
                <a:solidFill>
                  <a:srgbClr val="FF0000"/>
                </a:solidFill>
              </a:rPr>
              <a:t>interpret</a:t>
            </a:r>
            <a:r>
              <a:rPr lang="de-DE" sz="8000" b="1" dirty="0" smtClean="0">
                <a:solidFill>
                  <a:srgbClr val="FF0000"/>
                </a:solidFill>
              </a:rPr>
              <a:t> </a:t>
            </a:r>
            <a:r>
              <a:rPr lang="de-DE" sz="8000" b="1" dirty="0" err="1" smtClean="0">
                <a:solidFill>
                  <a:srgbClr val="FF0000"/>
                </a:solidFill>
              </a:rPr>
              <a:t>the</a:t>
            </a:r>
            <a:r>
              <a:rPr lang="de-DE" sz="8000" b="1" dirty="0" smtClean="0">
                <a:solidFill>
                  <a:srgbClr val="FF0000"/>
                </a:solidFill>
              </a:rPr>
              <a:t> </a:t>
            </a:r>
            <a:r>
              <a:rPr lang="de-DE" sz="8000" b="1" dirty="0" err="1" smtClean="0">
                <a:solidFill>
                  <a:srgbClr val="FF0000"/>
                </a:solidFill>
              </a:rPr>
              <a:t>measurements</a:t>
            </a:r>
            <a:endParaRPr lang="en-US" sz="8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36530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77551" y="301931"/>
            <a:ext cx="601980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smtClean="0"/>
              <a:t>Test </a:t>
            </a:r>
            <a:r>
              <a:rPr lang="de-DE" sz="3200" b="1" dirty="0" err="1" smtClean="0"/>
              <a:t>if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data</a:t>
            </a:r>
            <a:r>
              <a:rPr lang="de-DE" sz="3200" b="1" dirty="0" smtClean="0"/>
              <a:t> EXCLUDE </a:t>
            </a:r>
            <a:r>
              <a:rPr lang="de-DE" sz="3200" b="1" dirty="0" err="1" smtClean="0"/>
              <a:t>hypothesis</a:t>
            </a:r>
            <a:endParaRPr lang="de-DE" sz="3200" b="1" dirty="0" smtClean="0"/>
          </a:p>
        </p:txBody>
      </p:sp>
      <p:pic>
        <p:nvPicPr>
          <p:cNvPr id="4" name="Bild 3" descr="loewe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0" y="0"/>
            <a:ext cx="2286000" cy="674723"/>
          </a:xfrm>
          <a:prstGeom prst="rect">
            <a:avLst/>
          </a:prstGeom>
        </p:spPr>
      </p:pic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Peter Mättig, CERN Summer Students 2013</a:t>
            </a:r>
            <a:endParaRPr lang="de-DE"/>
          </a:p>
        </p:txBody>
      </p:sp>
      <p:sp>
        <p:nvSpPr>
          <p:cNvPr id="8" name="Textfeld 7"/>
          <p:cNvSpPr txBox="1"/>
          <p:nvPr/>
        </p:nvSpPr>
        <p:spPr>
          <a:xfrm>
            <a:off x="377550" y="886707"/>
            <a:ext cx="4594800" cy="4154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err="1" smtClean="0">
                <a:solidFill>
                  <a:srgbClr val="FF0000"/>
                </a:solidFill>
              </a:rPr>
              <a:t>Step</a:t>
            </a:r>
            <a:r>
              <a:rPr lang="de-DE" sz="2400" b="1" dirty="0" smtClean="0">
                <a:solidFill>
                  <a:srgbClr val="FF0000"/>
                </a:solidFill>
              </a:rPr>
              <a:t> 1: </a:t>
            </a:r>
            <a:r>
              <a:rPr lang="de-DE" sz="2400" b="1" dirty="0" err="1" smtClean="0">
                <a:solidFill>
                  <a:srgbClr val="FF0000"/>
                </a:solidFill>
              </a:rPr>
              <a:t>X-section</a:t>
            </a:r>
            <a:r>
              <a:rPr lang="de-DE" sz="2400" b="1" dirty="0" smtClean="0">
                <a:solidFill>
                  <a:srgbClr val="FF0000"/>
                </a:solidFill>
              </a:rPr>
              <a:t> at </a:t>
            </a:r>
            <a:r>
              <a:rPr lang="de-DE" sz="2400" b="1" dirty="0" err="1" smtClean="0">
                <a:solidFill>
                  <a:srgbClr val="FF0000"/>
                </a:solidFill>
              </a:rPr>
              <a:t>mass</a:t>
            </a:r>
            <a:r>
              <a:rPr lang="de-DE" sz="2400" b="1" dirty="0" smtClean="0">
                <a:solidFill>
                  <a:srgbClr val="FF0000"/>
                </a:solidFill>
              </a:rPr>
              <a:t> m</a:t>
            </a:r>
            <a:r>
              <a:rPr lang="de-DE" sz="2400" b="1" baseline="-25000" dirty="0" smtClean="0">
                <a:solidFill>
                  <a:srgbClr val="FF0000"/>
                </a:solidFill>
              </a:rPr>
              <a:t>H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that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</a:p>
          <a:p>
            <a:r>
              <a:rPr lang="de-DE" sz="2400" b="1" dirty="0" smtClean="0">
                <a:solidFill>
                  <a:srgbClr val="FF0000"/>
                </a:solidFill>
              </a:rPr>
              <a:t>             </a:t>
            </a:r>
            <a:r>
              <a:rPr lang="de-DE" sz="2400" b="1" dirty="0" err="1" smtClean="0">
                <a:solidFill>
                  <a:srgbClr val="FF0000"/>
                </a:solidFill>
              </a:rPr>
              <a:t>can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be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excluded</a:t>
            </a:r>
            <a:r>
              <a:rPr lang="de-DE" sz="2400" b="1" dirty="0" smtClean="0">
                <a:solidFill>
                  <a:srgbClr val="FF0000"/>
                </a:solidFill>
              </a:rPr>
              <a:t> @ 95% CL</a:t>
            </a:r>
          </a:p>
          <a:p>
            <a:r>
              <a:rPr lang="de-DE" sz="2400" b="1" dirty="0" err="1" smtClean="0">
                <a:solidFill>
                  <a:srgbClr val="FF0000"/>
                </a:solidFill>
              </a:rPr>
              <a:t>Step</a:t>
            </a:r>
            <a:r>
              <a:rPr lang="de-DE" sz="2400" b="1" dirty="0" smtClean="0">
                <a:solidFill>
                  <a:srgbClr val="FF0000"/>
                </a:solidFill>
              </a:rPr>
              <a:t> 2: Plot </a:t>
            </a:r>
            <a:r>
              <a:rPr lang="de-DE" sz="2400" b="1" dirty="0" err="1" smtClean="0">
                <a:solidFill>
                  <a:srgbClr val="FF0000"/>
                </a:solidFill>
              </a:rPr>
              <a:t>ratio</a:t>
            </a:r>
            <a:endParaRPr lang="de-DE" sz="2400" b="1" dirty="0" smtClean="0">
              <a:solidFill>
                <a:srgbClr val="FF0000"/>
              </a:solidFill>
            </a:endParaRPr>
          </a:p>
          <a:p>
            <a:r>
              <a:rPr lang="de-DE" sz="2400" b="1" dirty="0" smtClean="0">
                <a:solidFill>
                  <a:srgbClr val="FF0000"/>
                </a:solidFill>
              </a:rPr>
              <a:t>             </a:t>
            </a:r>
            <a:r>
              <a:rPr lang="de-DE" sz="2400" b="1" i="1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s</a:t>
            </a:r>
            <a:r>
              <a:rPr lang="de-DE" sz="2400" b="1" i="1" dirty="0" err="1" smtClean="0">
                <a:solidFill>
                  <a:srgbClr val="FF0000"/>
                </a:solidFill>
                <a:cs typeface="Symbol" charset="2"/>
              </a:rPr>
              <a:t>(exclusion</a:t>
            </a:r>
            <a:r>
              <a:rPr lang="de-DE" sz="2400" b="1" i="1" dirty="0" smtClean="0">
                <a:solidFill>
                  <a:srgbClr val="FF0000"/>
                </a:solidFill>
                <a:cs typeface="Symbol" charset="2"/>
              </a:rPr>
              <a:t>)/</a:t>
            </a:r>
            <a:endParaRPr lang="de-DE" sz="2400" b="1" i="1" dirty="0" smtClean="0">
              <a:solidFill>
                <a:srgbClr val="FF0000"/>
              </a:solidFill>
              <a:latin typeface="Symbol" charset="2"/>
              <a:cs typeface="Symbol" charset="2"/>
            </a:endParaRPr>
          </a:p>
          <a:p>
            <a:pPr>
              <a:buFont typeface="Symbol" charset="2"/>
              <a:buChar char=" "/>
            </a:pPr>
            <a:r>
              <a:rPr lang="de-DE" sz="2400" b="1" i="1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          s </a:t>
            </a:r>
            <a:r>
              <a:rPr lang="de-DE" sz="2400" b="1" i="1" dirty="0" smtClean="0">
                <a:solidFill>
                  <a:srgbClr val="FF0000"/>
                </a:solidFill>
                <a:cs typeface="Symbol" charset="2"/>
              </a:rPr>
              <a:t>(</a:t>
            </a:r>
            <a:r>
              <a:rPr lang="de-DE" sz="2400" b="1" i="1" dirty="0" err="1" smtClean="0">
                <a:solidFill>
                  <a:srgbClr val="FF0000"/>
                </a:solidFill>
                <a:cs typeface="Symbol" charset="2"/>
              </a:rPr>
              <a:t>Xsec</a:t>
            </a:r>
            <a:r>
              <a:rPr lang="de-DE" sz="2400" b="1" i="1" dirty="0" smtClean="0">
                <a:solidFill>
                  <a:srgbClr val="FF0000"/>
                </a:solidFill>
                <a:cs typeface="Symbol" charset="2"/>
              </a:rPr>
              <a:t> of SM </a:t>
            </a:r>
            <a:r>
              <a:rPr lang="de-DE" sz="2400" b="1" i="1" dirty="0" err="1" smtClean="0">
                <a:solidFill>
                  <a:srgbClr val="FF0000"/>
                </a:solidFill>
                <a:cs typeface="Symbol" charset="2"/>
              </a:rPr>
              <a:t>expectation</a:t>
            </a:r>
            <a:r>
              <a:rPr lang="de-DE" sz="2400" b="1" i="1" dirty="0" smtClean="0">
                <a:solidFill>
                  <a:srgbClr val="FF0000"/>
                </a:solidFill>
                <a:cs typeface="Symbol" charset="2"/>
              </a:rPr>
              <a:t>)</a:t>
            </a:r>
            <a:endParaRPr lang="de-DE" sz="2400" b="1" dirty="0" smtClean="0">
              <a:solidFill>
                <a:srgbClr val="FF0000"/>
              </a:solidFill>
            </a:endParaRPr>
          </a:p>
          <a:p>
            <a:pPr>
              <a:buFont typeface="Wingdings" pitchFamily="1" charset="2"/>
              <a:buChar char="è"/>
            </a:pPr>
            <a:r>
              <a:rPr lang="de-DE" sz="2400" b="1" dirty="0" err="1" smtClean="0">
                <a:solidFill>
                  <a:srgbClr val="000090"/>
                </a:solidFill>
                <a:sym typeface="Wingdings"/>
              </a:rPr>
              <a:t>If</a:t>
            </a:r>
            <a:r>
              <a:rPr lang="de-DE" sz="2400" b="1" dirty="0" smtClean="0">
                <a:solidFill>
                  <a:srgbClr val="000090"/>
                </a:solidFill>
                <a:sym typeface="Wingdings"/>
              </a:rPr>
              <a:t> </a:t>
            </a:r>
            <a:r>
              <a:rPr lang="de-DE" sz="2400" b="1" i="1" dirty="0" err="1" smtClean="0">
                <a:solidFill>
                  <a:srgbClr val="000090"/>
                </a:solidFill>
                <a:sym typeface="Wingdings"/>
              </a:rPr>
              <a:t>below</a:t>
            </a:r>
            <a:r>
              <a:rPr lang="de-DE" sz="2400" b="1" dirty="0" smtClean="0">
                <a:solidFill>
                  <a:srgbClr val="000090"/>
                </a:solidFill>
                <a:sym typeface="Wingdings"/>
              </a:rPr>
              <a:t> 1:</a:t>
            </a:r>
          </a:p>
          <a:p>
            <a:r>
              <a:rPr lang="de-DE" sz="2400" b="1" dirty="0" err="1" smtClean="0">
                <a:solidFill>
                  <a:srgbClr val="000090"/>
                </a:solidFill>
                <a:sym typeface="Wingdings"/>
              </a:rPr>
              <a:t>Higgs</a:t>
            </a:r>
            <a:r>
              <a:rPr lang="de-DE" sz="2400" b="1" dirty="0" smtClean="0">
                <a:solidFill>
                  <a:srgbClr val="000090"/>
                </a:solidFill>
                <a:sym typeface="Wingdings"/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  <a:sym typeface="Wingdings"/>
              </a:rPr>
              <a:t>excluded</a:t>
            </a:r>
            <a:r>
              <a:rPr lang="de-DE" sz="2400" b="1" dirty="0" smtClean="0">
                <a:solidFill>
                  <a:srgbClr val="000090"/>
                </a:solidFill>
                <a:sym typeface="Wingdings"/>
              </a:rPr>
              <a:t> in </a:t>
            </a:r>
            <a:r>
              <a:rPr lang="de-DE" sz="2400" b="1" dirty="0" err="1" smtClean="0">
                <a:solidFill>
                  <a:srgbClr val="000090"/>
                </a:solidFill>
                <a:sym typeface="Wingdings"/>
              </a:rPr>
              <a:t>mass</a:t>
            </a:r>
            <a:r>
              <a:rPr lang="de-DE" sz="2400" b="1" dirty="0" smtClean="0">
                <a:solidFill>
                  <a:srgbClr val="000090"/>
                </a:solidFill>
                <a:sym typeface="Wingdings"/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  <a:sym typeface="Wingdings"/>
              </a:rPr>
              <a:t>range</a:t>
            </a:r>
            <a:endParaRPr lang="de-DE" sz="2400" b="1" dirty="0" smtClean="0">
              <a:solidFill>
                <a:srgbClr val="000090"/>
              </a:solidFill>
              <a:sym typeface="Wingdings"/>
            </a:endParaRPr>
          </a:p>
          <a:p>
            <a:pPr>
              <a:buFont typeface="Wingdings" pitchFamily="1" charset="2"/>
              <a:buChar char="è"/>
            </a:pPr>
            <a:r>
              <a:rPr lang="de-DE" sz="2400" b="1" dirty="0" err="1" smtClean="0">
                <a:solidFill>
                  <a:srgbClr val="000090"/>
                </a:solidFill>
                <a:sym typeface="Wingdings"/>
              </a:rPr>
              <a:t>If</a:t>
            </a:r>
            <a:r>
              <a:rPr lang="de-DE" sz="2400" b="1" dirty="0" smtClean="0">
                <a:solidFill>
                  <a:srgbClr val="000090"/>
                </a:solidFill>
                <a:sym typeface="Wingdings"/>
              </a:rPr>
              <a:t> </a:t>
            </a:r>
            <a:r>
              <a:rPr lang="de-DE" sz="2400" b="1" i="1" dirty="0" err="1" smtClean="0">
                <a:solidFill>
                  <a:srgbClr val="000090"/>
                </a:solidFill>
                <a:sym typeface="Wingdings"/>
              </a:rPr>
              <a:t>above</a:t>
            </a:r>
            <a:r>
              <a:rPr lang="de-DE" sz="2400" b="1" dirty="0" smtClean="0">
                <a:solidFill>
                  <a:srgbClr val="000090"/>
                </a:solidFill>
                <a:sym typeface="Wingdings"/>
              </a:rPr>
              <a:t> 1:</a:t>
            </a:r>
          </a:p>
          <a:p>
            <a:r>
              <a:rPr lang="de-DE" sz="2400" b="1" dirty="0" err="1" smtClean="0">
                <a:solidFill>
                  <a:srgbClr val="000090"/>
                </a:solidFill>
                <a:sym typeface="Wingdings"/>
              </a:rPr>
              <a:t>Higgs</a:t>
            </a:r>
            <a:r>
              <a:rPr lang="de-DE" sz="2400" b="1" dirty="0" smtClean="0">
                <a:solidFill>
                  <a:srgbClr val="000090"/>
                </a:solidFill>
                <a:sym typeface="Wingdings"/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  <a:sym typeface="Wingdings"/>
              </a:rPr>
              <a:t>cannot</a:t>
            </a:r>
            <a:r>
              <a:rPr lang="de-DE" sz="2400" b="1" dirty="0" smtClean="0">
                <a:solidFill>
                  <a:srgbClr val="000090"/>
                </a:solidFill>
                <a:sym typeface="Wingdings"/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  <a:sym typeface="Wingdings"/>
              </a:rPr>
              <a:t>excluded</a:t>
            </a:r>
            <a:r>
              <a:rPr lang="de-DE" sz="2400" b="1" dirty="0" smtClean="0">
                <a:solidFill>
                  <a:srgbClr val="000090"/>
                </a:solidFill>
                <a:sym typeface="Wingdings"/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  <a:sym typeface="Wingdings"/>
              </a:rPr>
              <a:t>since</a:t>
            </a:r>
            <a:endParaRPr lang="de-DE" sz="2400" b="1" dirty="0" smtClean="0">
              <a:solidFill>
                <a:srgbClr val="000090"/>
              </a:solidFill>
              <a:sym typeface="Wingdings"/>
            </a:endParaRPr>
          </a:p>
          <a:p>
            <a:r>
              <a:rPr lang="de-DE" sz="2400" b="1" dirty="0" err="1" smtClean="0">
                <a:solidFill>
                  <a:srgbClr val="000090"/>
                </a:solidFill>
                <a:sym typeface="Wingdings"/>
              </a:rPr>
              <a:t>either</a:t>
            </a:r>
            <a:r>
              <a:rPr lang="de-DE" sz="2400" b="1" dirty="0" smtClean="0">
                <a:solidFill>
                  <a:srgbClr val="000090"/>
                </a:solidFill>
                <a:sym typeface="Wingdings"/>
              </a:rPr>
              <a:t>: ‚</a:t>
            </a:r>
            <a:r>
              <a:rPr lang="de-DE" sz="2400" b="1" dirty="0" err="1" smtClean="0">
                <a:solidFill>
                  <a:srgbClr val="000090"/>
                </a:solidFill>
                <a:sym typeface="Wingdings"/>
              </a:rPr>
              <a:t>hint</a:t>
            </a:r>
            <a:r>
              <a:rPr lang="de-DE" sz="2400" b="1" dirty="0" smtClean="0">
                <a:solidFill>
                  <a:srgbClr val="000090"/>
                </a:solidFill>
                <a:sym typeface="Wingdings"/>
              </a:rPr>
              <a:t>‘, ..... ‚</a:t>
            </a:r>
            <a:r>
              <a:rPr lang="de-DE" sz="2400" b="1" dirty="0" err="1" smtClean="0">
                <a:solidFill>
                  <a:srgbClr val="000090"/>
                </a:solidFill>
                <a:sym typeface="Wingdings"/>
              </a:rPr>
              <a:t>signal</a:t>
            </a:r>
            <a:r>
              <a:rPr lang="de-DE" sz="2400" b="1" dirty="0" smtClean="0">
                <a:solidFill>
                  <a:srgbClr val="000090"/>
                </a:solidFill>
                <a:sym typeface="Wingdings"/>
              </a:rPr>
              <a:t>‘</a:t>
            </a:r>
          </a:p>
          <a:p>
            <a:r>
              <a:rPr lang="de-DE" sz="2400" b="1" i="1" dirty="0" err="1" smtClean="0">
                <a:solidFill>
                  <a:srgbClr val="000090"/>
                </a:solidFill>
                <a:sym typeface="Wingdings"/>
              </a:rPr>
              <a:t>or</a:t>
            </a:r>
            <a:r>
              <a:rPr lang="de-DE" sz="2400" b="1" dirty="0" smtClean="0">
                <a:solidFill>
                  <a:srgbClr val="000090"/>
                </a:solidFill>
                <a:sym typeface="Wingdings"/>
              </a:rPr>
              <a:t>: no </a:t>
            </a:r>
            <a:r>
              <a:rPr lang="de-DE" sz="2400" b="1" dirty="0" err="1" smtClean="0">
                <a:solidFill>
                  <a:srgbClr val="000090"/>
                </a:solidFill>
                <a:sym typeface="Wingdings"/>
              </a:rPr>
              <a:t>sensitivity</a:t>
            </a:r>
            <a:r>
              <a:rPr lang="de-DE" sz="2400" b="1" dirty="0" smtClean="0">
                <a:solidFill>
                  <a:srgbClr val="000090"/>
                </a:solidFill>
                <a:sym typeface="Wingdings"/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  <a:sym typeface="Wingdings"/>
              </a:rPr>
              <a:t>for</a:t>
            </a:r>
            <a:r>
              <a:rPr lang="de-DE" sz="2400" b="1" dirty="0" smtClean="0">
                <a:solidFill>
                  <a:srgbClr val="000090"/>
                </a:solidFill>
                <a:sym typeface="Wingdings"/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  <a:sym typeface="Wingdings"/>
              </a:rPr>
              <a:t>exclusion</a:t>
            </a:r>
            <a:endParaRPr lang="de-DE" sz="2400" b="1" dirty="0" smtClean="0">
              <a:solidFill>
                <a:srgbClr val="000090"/>
              </a:solidFill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377550" y="5156022"/>
            <a:ext cx="8599554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err="1" smtClean="0">
                <a:solidFill>
                  <a:srgbClr val="008000"/>
                </a:solidFill>
              </a:rPr>
              <a:t>Compare</a:t>
            </a:r>
            <a:r>
              <a:rPr lang="de-DE" sz="2400" b="1" dirty="0" smtClean="0">
                <a:solidFill>
                  <a:srgbClr val="008000"/>
                </a:solidFill>
              </a:rPr>
              <a:t> to </a:t>
            </a:r>
            <a:r>
              <a:rPr lang="de-DE" sz="2400" b="1" dirty="0" err="1" smtClean="0">
                <a:solidFill>
                  <a:srgbClr val="008000"/>
                </a:solidFill>
              </a:rPr>
              <a:t>expectation</a:t>
            </a:r>
            <a:r>
              <a:rPr lang="de-DE" sz="2400" b="1" dirty="0" smtClean="0">
                <a:solidFill>
                  <a:srgbClr val="008000"/>
                </a:solidFill>
              </a:rPr>
              <a:t> (</a:t>
            </a:r>
            <a:r>
              <a:rPr lang="de-DE" sz="2400" b="1" dirty="0" err="1" smtClean="0">
                <a:solidFill>
                  <a:srgbClr val="008000"/>
                </a:solidFill>
              </a:rPr>
              <a:t>i.e</a:t>
            </a:r>
            <a:r>
              <a:rPr lang="de-DE" sz="2400" b="1" dirty="0" smtClean="0">
                <a:solidFill>
                  <a:srgbClr val="008000"/>
                </a:solidFill>
              </a:rPr>
              <a:t>. </a:t>
            </a:r>
            <a:r>
              <a:rPr lang="de-DE" sz="2400" b="1" dirty="0" err="1" smtClean="0">
                <a:solidFill>
                  <a:srgbClr val="008000"/>
                </a:solidFill>
              </a:rPr>
              <a:t>simulation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assuming</a:t>
            </a:r>
            <a:r>
              <a:rPr lang="de-DE" sz="2400" b="1" dirty="0" smtClean="0">
                <a:solidFill>
                  <a:srgbClr val="008000"/>
                </a:solidFill>
              </a:rPr>
              <a:t> no </a:t>
            </a:r>
            <a:r>
              <a:rPr lang="de-DE" sz="2400" b="1" dirty="0" err="1" smtClean="0">
                <a:solidFill>
                  <a:srgbClr val="008000"/>
                </a:solidFill>
              </a:rPr>
              <a:t>signal</a:t>
            </a:r>
            <a:r>
              <a:rPr lang="de-DE" sz="2400" b="1" dirty="0" smtClean="0">
                <a:solidFill>
                  <a:srgbClr val="008000"/>
                </a:solidFill>
              </a:rPr>
              <a:t>)</a:t>
            </a:r>
          </a:p>
          <a:p>
            <a:r>
              <a:rPr lang="de-DE" sz="2400" b="1" dirty="0" smtClean="0">
                <a:solidFill>
                  <a:srgbClr val="008000"/>
                </a:solidFill>
              </a:rPr>
              <a:t>IF </a:t>
            </a:r>
            <a:r>
              <a:rPr lang="de-DE" sz="2400" b="1" dirty="0" err="1" smtClean="0">
                <a:solidFill>
                  <a:srgbClr val="008000"/>
                </a:solidFill>
              </a:rPr>
              <a:t>expectation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above</a:t>
            </a:r>
            <a:r>
              <a:rPr lang="de-DE" sz="2400" b="1" dirty="0" smtClean="0">
                <a:solidFill>
                  <a:srgbClr val="008000"/>
                </a:solidFill>
              </a:rPr>
              <a:t> SM </a:t>
            </a:r>
            <a:r>
              <a:rPr lang="de-DE" sz="2400" b="1" dirty="0" err="1" smtClean="0">
                <a:solidFill>
                  <a:srgbClr val="008000"/>
                </a:solidFill>
              </a:rPr>
              <a:t>Higgs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X-section</a:t>
            </a:r>
            <a:r>
              <a:rPr lang="de-DE" sz="2400" b="1" dirty="0" smtClean="0">
                <a:solidFill>
                  <a:srgbClr val="008000"/>
                </a:solidFill>
              </a:rPr>
              <a:t>: no </a:t>
            </a:r>
            <a:r>
              <a:rPr lang="de-DE" sz="2400" b="1" dirty="0" err="1" smtClean="0">
                <a:solidFill>
                  <a:srgbClr val="008000"/>
                </a:solidFill>
              </a:rPr>
              <a:t>sensitivity</a:t>
            </a:r>
            <a:r>
              <a:rPr lang="de-DE" sz="2400" b="1" dirty="0" smtClean="0">
                <a:solidFill>
                  <a:srgbClr val="008000"/>
                </a:solidFill>
              </a:rPr>
              <a:t> to </a:t>
            </a:r>
            <a:r>
              <a:rPr lang="de-DE" sz="2400" b="1" dirty="0" err="1" smtClean="0">
                <a:solidFill>
                  <a:srgbClr val="008000"/>
                </a:solidFill>
              </a:rPr>
              <a:t>exclude</a:t>
            </a:r>
            <a:endParaRPr lang="de-DE" sz="2400" b="1" dirty="0" smtClean="0">
              <a:solidFill>
                <a:srgbClr val="008000"/>
              </a:solidFill>
            </a:endParaRPr>
          </a:p>
          <a:p>
            <a:r>
              <a:rPr lang="de-DE" sz="2400" b="1" dirty="0" smtClean="0">
                <a:solidFill>
                  <a:srgbClr val="008000"/>
                </a:solidFill>
              </a:rPr>
              <a:t>IF </a:t>
            </a:r>
            <a:r>
              <a:rPr lang="de-DE" sz="2400" b="1" dirty="0" err="1" smtClean="0">
                <a:solidFill>
                  <a:srgbClr val="008000"/>
                </a:solidFill>
              </a:rPr>
              <a:t>expectation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below</a:t>
            </a:r>
            <a:r>
              <a:rPr lang="de-DE" sz="2400" b="1" dirty="0" smtClean="0">
                <a:solidFill>
                  <a:srgbClr val="008000"/>
                </a:solidFill>
              </a:rPr>
              <a:t> BUT </a:t>
            </a:r>
            <a:r>
              <a:rPr lang="de-DE" sz="2400" b="1" dirty="0" err="1" smtClean="0">
                <a:solidFill>
                  <a:srgbClr val="008000"/>
                </a:solidFill>
              </a:rPr>
              <a:t>data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are</a:t>
            </a:r>
            <a:r>
              <a:rPr lang="de-DE" sz="2400" b="1" dirty="0" smtClean="0">
                <a:solidFill>
                  <a:srgbClr val="008000"/>
                </a:solidFill>
              </a:rPr>
              <a:t> high: a </a:t>
            </a:r>
            <a:r>
              <a:rPr lang="de-DE" sz="2400" b="1" dirty="0" err="1" smtClean="0">
                <a:solidFill>
                  <a:srgbClr val="008000"/>
                </a:solidFill>
              </a:rPr>
              <a:t>first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hint</a:t>
            </a:r>
            <a:endParaRPr lang="de-DE" sz="2400" b="1" dirty="0">
              <a:solidFill>
                <a:srgbClr val="008000"/>
              </a:solidFill>
            </a:endParaRPr>
          </a:p>
        </p:txBody>
      </p:sp>
      <p:pic>
        <p:nvPicPr>
          <p:cNvPr id="11" name="Bild 10" descr="CMS-Zllll-limits78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2350" y="1194112"/>
            <a:ext cx="3873499" cy="34872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77551" y="301931"/>
            <a:ext cx="609944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smtClean="0"/>
              <a:t>95% CL Limits ZZ </a:t>
            </a:r>
            <a:r>
              <a:rPr lang="de-DE" sz="3200" b="1" dirty="0" smtClean="0">
                <a:sym typeface="Wingdings"/>
              </a:rPr>
              <a:t> (</a:t>
            </a:r>
            <a:r>
              <a:rPr lang="de-DE" sz="3200" b="1" dirty="0" err="1" smtClean="0">
                <a:sym typeface="Wingdings"/>
              </a:rPr>
              <a:t>l</a:t>
            </a:r>
            <a:r>
              <a:rPr lang="de-DE" sz="3200" b="1" baseline="30000" dirty="0" err="1" smtClean="0">
                <a:sym typeface="Wingdings"/>
              </a:rPr>
              <a:t>+</a:t>
            </a:r>
            <a:r>
              <a:rPr lang="de-DE" sz="3200" b="1" dirty="0" err="1" smtClean="0">
                <a:sym typeface="Wingdings"/>
              </a:rPr>
              <a:t>l</a:t>
            </a:r>
            <a:r>
              <a:rPr lang="de-DE" sz="3200" b="1" baseline="30000" dirty="0" err="1" smtClean="0">
                <a:sym typeface="Wingdings"/>
              </a:rPr>
              <a:t>-</a:t>
            </a:r>
            <a:r>
              <a:rPr lang="de-DE" sz="3200" b="1" dirty="0" smtClean="0">
                <a:sym typeface="Wingdings"/>
              </a:rPr>
              <a:t>) (</a:t>
            </a:r>
            <a:r>
              <a:rPr lang="de-DE" sz="3200" b="1" dirty="0" err="1" smtClean="0">
                <a:sym typeface="Wingdings"/>
              </a:rPr>
              <a:t>l</a:t>
            </a:r>
            <a:r>
              <a:rPr lang="de-DE" sz="3200" b="1" baseline="30000" dirty="0" err="1" smtClean="0">
                <a:sym typeface="Wingdings"/>
              </a:rPr>
              <a:t>+</a:t>
            </a:r>
            <a:r>
              <a:rPr lang="de-DE" sz="3200" b="1" dirty="0" err="1" smtClean="0">
                <a:sym typeface="Wingdings"/>
              </a:rPr>
              <a:t>l</a:t>
            </a:r>
            <a:r>
              <a:rPr lang="de-DE" sz="3200" b="1" baseline="30000" dirty="0" err="1" smtClean="0">
                <a:sym typeface="Wingdings"/>
              </a:rPr>
              <a:t>-</a:t>
            </a:r>
            <a:r>
              <a:rPr lang="de-DE" sz="3200" b="1" dirty="0" smtClean="0">
                <a:sym typeface="Wingdings"/>
              </a:rPr>
              <a:t>)  </a:t>
            </a:r>
            <a:endParaRPr lang="de-DE" sz="3200" b="1" dirty="0" smtClean="0"/>
          </a:p>
        </p:txBody>
      </p:sp>
      <p:pic>
        <p:nvPicPr>
          <p:cNvPr id="4" name="Bild 3" descr="loewe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6999" y="301931"/>
            <a:ext cx="2286000" cy="674723"/>
          </a:xfrm>
          <a:prstGeom prst="rect">
            <a:avLst/>
          </a:prstGeom>
        </p:spPr>
      </p:pic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Peter Mättig, CERN Summer Students 2013</a:t>
            </a:r>
            <a:endParaRPr lang="de-DE"/>
          </a:p>
        </p:txBody>
      </p:sp>
      <p:grpSp>
        <p:nvGrpSpPr>
          <p:cNvPr id="2" name="Gruppierung 20"/>
          <p:cNvGrpSpPr/>
          <p:nvPr/>
        </p:nvGrpSpPr>
        <p:grpSpPr>
          <a:xfrm>
            <a:off x="1917700" y="2409893"/>
            <a:ext cx="4290800" cy="3216207"/>
            <a:chOff x="687599" y="1176438"/>
            <a:chExt cx="4290800" cy="3216207"/>
          </a:xfrm>
        </p:grpSpPr>
        <p:pic>
          <p:nvPicPr>
            <p:cNvPr id="9" name="Bild 8" descr="CMS-Zllll-limits78.pd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87599" y="1176438"/>
              <a:ext cx="4290800" cy="3216207"/>
            </a:xfrm>
            <a:prstGeom prst="rect">
              <a:avLst/>
            </a:prstGeom>
          </p:spPr>
        </p:pic>
        <p:cxnSp>
          <p:nvCxnSpPr>
            <p:cNvPr id="8" name="Gerade Verbindung 7"/>
            <p:cNvCxnSpPr/>
            <p:nvPr/>
          </p:nvCxnSpPr>
          <p:spPr>
            <a:xfrm>
              <a:off x="2463800" y="3898900"/>
              <a:ext cx="1981200" cy="1588"/>
            </a:xfrm>
            <a:prstGeom prst="line">
              <a:avLst/>
            </a:prstGeom>
            <a:ln w="57150" cap="flat" cmpd="sng" algn="ctr">
              <a:solidFill>
                <a:srgbClr val="00009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Gerade Verbindung 10"/>
            <p:cNvCxnSpPr/>
            <p:nvPr/>
          </p:nvCxnSpPr>
          <p:spPr>
            <a:xfrm>
              <a:off x="1917700" y="3905252"/>
              <a:ext cx="254000" cy="1588"/>
            </a:xfrm>
            <a:prstGeom prst="line">
              <a:avLst/>
            </a:prstGeom>
            <a:ln w="57150" cap="flat" cmpd="sng" algn="ctr">
              <a:solidFill>
                <a:srgbClr val="00009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feld 19"/>
          <p:cNvSpPr txBox="1"/>
          <p:nvPr/>
        </p:nvSpPr>
        <p:spPr>
          <a:xfrm>
            <a:off x="2944601" y="5508536"/>
            <a:ext cx="27305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err="1" smtClean="0">
                <a:solidFill>
                  <a:srgbClr val="000090"/>
                </a:solidFill>
              </a:rPr>
              <a:t>Regions</a:t>
            </a:r>
            <a:r>
              <a:rPr lang="de-DE" sz="2400" b="1" dirty="0" smtClean="0">
                <a:solidFill>
                  <a:srgbClr val="000090"/>
                </a:solidFill>
              </a:rPr>
              <a:t> of </a:t>
            </a:r>
            <a:r>
              <a:rPr lang="de-DE" sz="2400" b="1" dirty="0" err="1" smtClean="0">
                <a:solidFill>
                  <a:srgbClr val="000090"/>
                </a:solidFill>
              </a:rPr>
              <a:t>ratio</a:t>
            </a:r>
            <a:r>
              <a:rPr lang="de-DE" sz="2400" b="1" dirty="0" smtClean="0">
                <a:solidFill>
                  <a:srgbClr val="000090"/>
                </a:solidFill>
              </a:rPr>
              <a:t> &lt; 1</a:t>
            </a:r>
          </a:p>
          <a:p>
            <a:r>
              <a:rPr lang="de-DE" sz="2400" b="1" dirty="0" smtClean="0">
                <a:solidFill>
                  <a:srgbClr val="000090"/>
                </a:solidFill>
              </a:rPr>
              <a:t>EXCLUSION!</a:t>
            </a:r>
            <a:endParaRPr lang="de-DE" sz="2400" b="1" dirty="0">
              <a:solidFill>
                <a:srgbClr val="000090"/>
              </a:solidFill>
            </a:endParaRPr>
          </a:p>
        </p:txBody>
      </p:sp>
      <p:grpSp>
        <p:nvGrpSpPr>
          <p:cNvPr id="5" name="Gruppierung 30"/>
          <p:cNvGrpSpPr/>
          <p:nvPr/>
        </p:nvGrpSpPr>
        <p:grpSpPr>
          <a:xfrm>
            <a:off x="5524501" y="3940146"/>
            <a:ext cx="2977125" cy="2279709"/>
            <a:chOff x="5524502" y="3111501"/>
            <a:chExt cx="2977125" cy="2279709"/>
          </a:xfrm>
        </p:grpSpPr>
        <p:pic>
          <p:nvPicPr>
            <p:cNvPr id="22" name="Bild 21" descr="CMS-ZZllll-78T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476999" y="3448110"/>
              <a:ext cx="2024628" cy="1943100"/>
            </a:xfrm>
            <a:prstGeom prst="rect">
              <a:avLst/>
            </a:prstGeom>
          </p:spPr>
        </p:pic>
        <p:cxnSp>
          <p:nvCxnSpPr>
            <p:cNvPr id="24" name="Gerade Verbindung mit Pfeil 23"/>
            <p:cNvCxnSpPr/>
            <p:nvPr/>
          </p:nvCxnSpPr>
          <p:spPr>
            <a:xfrm rot="10800000">
              <a:off x="5854700" y="3111501"/>
              <a:ext cx="1905000" cy="1662145"/>
            </a:xfrm>
            <a:prstGeom prst="straightConnector1">
              <a:avLst/>
            </a:prstGeom>
            <a:ln w="38100" cap="flat" cmpd="sng" algn="ctr">
              <a:solidFill>
                <a:srgbClr val="4A452A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Oval 24"/>
            <p:cNvSpPr/>
            <p:nvPr/>
          </p:nvSpPr>
          <p:spPr>
            <a:xfrm>
              <a:off x="7759700" y="4773645"/>
              <a:ext cx="152400" cy="458755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tint val="100000"/>
                    <a:shade val="100000"/>
                    <a:satMod val="130000"/>
                    <a:alpha val="3000"/>
                  </a:schemeClr>
                </a:gs>
                <a:gs pos="100000">
                  <a:schemeClr val="accent1">
                    <a:tint val="50000"/>
                    <a:shade val="100000"/>
                    <a:satMod val="350000"/>
                    <a:alpha val="3000"/>
                  </a:schemeClr>
                </a:gs>
              </a:gsLst>
              <a:lin ang="16200000" scaled="0"/>
              <a:tileRect/>
            </a:gradFill>
            <a:ln w="38100" cap="flat" cmpd="sng" algn="ctr">
              <a:solidFill>
                <a:schemeClr val="bg2">
                  <a:lumMod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26" name="Gerade Verbindung mit Pfeil 25"/>
            <p:cNvCxnSpPr/>
            <p:nvPr/>
          </p:nvCxnSpPr>
          <p:spPr>
            <a:xfrm rot="10800000">
              <a:off x="5524502" y="3570258"/>
              <a:ext cx="2158999" cy="1509742"/>
            </a:xfrm>
            <a:prstGeom prst="straightConnector1">
              <a:avLst/>
            </a:pr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feld 29"/>
          <p:cNvSpPr txBox="1"/>
          <p:nvPr/>
        </p:nvSpPr>
        <p:spPr>
          <a:xfrm>
            <a:off x="6323700" y="2001154"/>
            <a:ext cx="2719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err="1" smtClean="0"/>
              <a:t>Oscillations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around</a:t>
            </a:r>
            <a:endParaRPr lang="de-DE" sz="2400" b="1" dirty="0" smtClean="0"/>
          </a:p>
          <a:p>
            <a:r>
              <a:rPr lang="de-DE" sz="2400" b="1" dirty="0" err="1" smtClean="0"/>
              <a:t>expectation</a:t>
            </a:r>
            <a:r>
              <a:rPr lang="de-DE" sz="2400" b="1" dirty="0" smtClean="0"/>
              <a:t>:</a:t>
            </a:r>
          </a:p>
          <a:p>
            <a:r>
              <a:rPr lang="de-DE" sz="2400" b="1" dirty="0" err="1" smtClean="0"/>
              <a:t>more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or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less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events</a:t>
            </a:r>
            <a:endParaRPr lang="de-DE" sz="2400" b="1" dirty="0" smtClean="0"/>
          </a:p>
          <a:p>
            <a:r>
              <a:rPr lang="de-DE" sz="2400" b="1" dirty="0" err="1" smtClean="0"/>
              <a:t>than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background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expectation</a:t>
            </a:r>
            <a:endParaRPr lang="de-DE" sz="2400" b="1" dirty="0"/>
          </a:p>
        </p:txBody>
      </p:sp>
      <p:cxnSp>
        <p:nvCxnSpPr>
          <p:cNvPr id="33" name="Gerade Verbindung mit Pfeil 32"/>
          <p:cNvCxnSpPr/>
          <p:nvPr/>
        </p:nvCxnSpPr>
        <p:spPr>
          <a:xfrm rot="16200000" flipH="1">
            <a:off x="3317964" y="3063964"/>
            <a:ext cx="2279472" cy="8636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36" name="Textfeld 35"/>
          <p:cNvSpPr txBox="1"/>
          <p:nvPr/>
        </p:nvSpPr>
        <p:spPr>
          <a:xfrm>
            <a:off x="2146300" y="1155700"/>
            <a:ext cx="4330699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smtClean="0">
                <a:solidFill>
                  <a:schemeClr val="accent4">
                    <a:lumMod val="75000"/>
                  </a:schemeClr>
                </a:solidFill>
              </a:rPr>
              <a:t>Simulation </a:t>
            </a:r>
            <a:r>
              <a:rPr lang="de-DE" sz="2400" b="1" dirty="0" err="1" smtClean="0">
                <a:solidFill>
                  <a:schemeClr val="accent4">
                    <a:lumMod val="75000"/>
                  </a:schemeClr>
                </a:solidFill>
              </a:rPr>
              <a:t>with</a:t>
            </a:r>
            <a:r>
              <a:rPr lang="de-DE" sz="2400" b="1" dirty="0" smtClean="0">
                <a:solidFill>
                  <a:schemeClr val="accent4">
                    <a:lumMod val="75000"/>
                  </a:schemeClr>
                </a:solidFill>
              </a:rPr>
              <a:t> NO </a:t>
            </a:r>
            <a:r>
              <a:rPr lang="de-DE" sz="2400" b="1" dirty="0" err="1" smtClean="0">
                <a:solidFill>
                  <a:schemeClr val="accent4">
                    <a:lumMod val="75000"/>
                  </a:schemeClr>
                </a:solidFill>
              </a:rPr>
              <a:t>signal</a:t>
            </a:r>
            <a:r>
              <a:rPr lang="de-DE" sz="2400" b="1" dirty="0" smtClean="0">
                <a:solidFill>
                  <a:schemeClr val="accent4">
                    <a:lumMod val="75000"/>
                  </a:schemeClr>
                </a:solidFill>
              </a:rPr>
              <a:t>, </a:t>
            </a:r>
            <a:r>
              <a:rPr lang="de-DE" sz="2400" b="1" dirty="0" err="1" smtClean="0">
                <a:solidFill>
                  <a:schemeClr val="accent4">
                    <a:lumMod val="75000"/>
                  </a:schemeClr>
                </a:solidFill>
              </a:rPr>
              <a:t>but</a:t>
            </a:r>
            <a:endParaRPr lang="de-DE" sz="2400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de-DE" sz="2400" b="1" dirty="0" err="1" smtClean="0">
                <a:solidFill>
                  <a:schemeClr val="accent4">
                    <a:lumMod val="75000"/>
                  </a:schemeClr>
                </a:solidFill>
              </a:rPr>
              <a:t>luminosity</a:t>
            </a:r>
            <a:r>
              <a:rPr lang="de-DE" sz="2400" b="1" dirty="0" smtClean="0">
                <a:solidFill>
                  <a:schemeClr val="accent4">
                    <a:lumMod val="75000"/>
                  </a:schemeClr>
                </a:solidFill>
              </a:rPr>
              <a:t>, </a:t>
            </a:r>
            <a:r>
              <a:rPr lang="de-DE" sz="2400" b="1" dirty="0" err="1" smtClean="0">
                <a:solidFill>
                  <a:schemeClr val="accent4">
                    <a:lumMod val="75000"/>
                  </a:schemeClr>
                </a:solidFill>
              </a:rPr>
              <a:t>detector</a:t>
            </a:r>
            <a:r>
              <a:rPr lang="de-DE" sz="2400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de-DE" sz="2400" b="1" dirty="0" err="1" smtClean="0">
                <a:solidFill>
                  <a:schemeClr val="accent4">
                    <a:lumMod val="75000"/>
                  </a:schemeClr>
                </a:solidFill>
              </a:rPr>
              <a:t>effects</a:t>
            </a:r>
            <a:r>
              <a:rPr lang="de-DE" sz="2400" b="1" dirty="0" smtClean="0">
                <a:solidFill>
                  <a:schemeClr val="accent4">
                    <a:lumMod val="75000"/>
                  </a:schemeClr>
                </a:solidFill>
              </a:rPr>
              <a:t>, ....</a:t>
            </a:r>
          </a:p>
          <a:p>
            <a:r>
              <a:rPr lang="de-DE" sz="2400" b="1" dirty="0" smtClean="0">
                <a:solidFill>
                  <a:schemeClr val="accent4">
                    <a:lumMod val="75000"/>
                  </a:schemeClr>
                </a:solidFill>
                <a:sym typeface="Wingdings"/>
              </a:rPr>
              <a:t> EXPECTED </a:t>
            </a:r>
            <a:r>
              <a:rPr lang="de-DE" sz="2400" b="1" dirty="0" err="1" smtClean="0">
                <a:solidFill>
                  <a:schemeClr val="accent4">
                    <a:lumMod val="75000"/>
                  </a:schemeClr>
                </a:solidFill>
                <a:sym typeface="Wingdings"/>
              </a:rPr>
              <a:t>limit</a:t>
            </a:r>
            <a:endParaRPr lang="de-DE" sz="2400" b="1" dirty="0" smtClean="0">
              <a:solidFill>
                <a:schemeClr val="accent4">
                  <a:lumMod val="75000"/>
                </a:schemeClr>
              </a:solidFill>
            </a:endParaRPr>
          </a:p>
        </p:txBody>
      </p:sp>
      <p:cxnSp>
        <p:nvCxnSpPr>
          <p:cNvPr id="39" name="Gerade Verbindung mit Pfeil 38"/>
          <p:cNvCxnSpPr/>
          <p:nvPr/>
        </p:nvCxnSpPr>
        <p:spPr>
          <a:xfrm>
            <a:off x="1917700" y="2590800"/>
            <a:ext cx="1776201" cy="1349346"/>
          </a:xfrm>
          <a:prstGeom prst="straightConnector1">
            <a:avLst/>
          </a:prstGeom>
          <a:ln w="3810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feld 41"/>
          <p:cNvSpPr txBox="1"/>
          <p:nvPr/>
        </p:nvSpPr>
        <p:spPr>
          <a:xfrm>
            <a:off x="228600" y="1759803"/>
            <a:ext cx="19177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smtClean="0">
                <a:solidFill>
                  <a:schemeClr val="accent2">
                    <a:lumMod val="75000"/>
                  </a:schemeClr>
                </a:solidFill>
              </a:rPr>
              <a:t>No </a:t>
            </a:r>
            <a:r>
              <a:rPr lang="de-DE" sz="2400" b="1" dirty="0" err="1" smtClean="0">
                <a:solidFill>
                  <a:schemeClr val="accent2">
                    <a:lumMod val="75000"/>
                  </a:schemeClr>
                </a:solidFill>
              </a:rPr>
              <a:t>sensitivity</a:t>
            </a:r>
            <a:endParaRPr lang="de-DE" sz="24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de-DE" sz="2400" b="1" dirty="0" smtClean="0">
                <a:solidFill>
                  <a:schemeClr val="accent2">
                    <a:lumMod val="75000"/>
                  </a:schemeClr>
                </a:solidFill>
              </a:rPr>
              <a:t>Small </a:t>
            </a:r>
            <a:r>
              <a:rPr lang="de-DE" sz="2400" b="1" dirty="0" err="1" smtClean="0">
                <a:solidFill>
                  <a:schemeClr val="accent2">
                    <a:lumMod val="75000"/>
                  </a:schemeClr>
                </a:solidFill>
                <a:latin typeface="Symbol" charset="2"/>
                <a:cs typeface="Symbol" charset="2"/>
              </a:rPr>
              <a:t>s</a:t>
            </a:r>
            <a:r>
              <a:rPr lang="de-DE" sz="2400" b="1" dirty="0" err="1" smtClean="0">
                <a:solidFill>
                  <a:schemeClr val="accent2">
                    <a:lumMod val="75000"/>
                  </a:schemeClr>
                </a:solidFill>
                <a:cs typeface="Symbol" charset="2"/>
              </a:rPr>
              <a:t>*BR</a:t>
            </a:r>
            <a:endParaRPr lang="de-DE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3" name="Bild 42" descr="h-br.pd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8600" y="2697235"/>
            <a:ext cx="1821009" cy="1242911"/>
          </a:xfrm>
          <a:prstGeom prst="rect">
            <a:avLst/>
          </a:prstGeom>
        </p:spPr>
      </p:pic>
      <p:sp>
        <p:nvSpPr>
          <p:cNvPr id="44" name="Oval 43"/>
          <p:cNvSpPr/>
          <p:nvPr/>
        </p:nvSpPr>
        <p:spPr>
          <a:xfrm>
            <a:off x="863600" y="2590800"/>
            <a:ext cx="698500" cy="1349345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0"/>
                </a:schemeClr>
              </a:gs>
            </a:gsLst>
            <a:lin ang="16200000" scaled="0"/>
            <a:tileRect/>
          </a:gradFill>
          <a:ln w="5715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46" name="Gerade Verbindung mit Pfeil 45"/>
          <p:cNvCxnSpPr/>
          <p:nvPr/>
        </p:nvCxnSpPr>
        <p:spPr>
          <a:xfrm flipV="1">
            <a:off x="1917700" y="4114801"/>
            <a:ext cx="1026901" cy="673099"/>
          </a:xfrm>
          <a:prstGeom prst="straightConnector1">
            <a:avLst/>
          </a:prstGeom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feld 47"/>
          <p:cNvSpPr txBox="1"/>
          <p:nvPr/>
        </p:nvSpPr>
        <p:spPr>
          <a:xfrm>
            <a:off x="0" y="4787900"/>
            <a:ext cx="25527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smtClean="0"/>
              <a:t>INTERESTING!</a:t>
            </a:r>
          </a:p>
          <a:p>
            <a:r>
              <a:rPr lang="de-DE" sz="2400" b="1" dirty="0" smtClean="0"/>
              <a:t>Data </a:t>
            </a:r>
            <a:r>
              <a:rPr lang="de-DE" sz="2400" b="1" dirty="0" err="1" smtClean="0"/>
              <a:t>can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exclude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less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than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expected</a:t>
            </a:r>
            <a:endParaRPr lang="de-DE" sz="2400" b="1" dirty="0" smtClean="0"/>
          </a:p>
          <a:p>
            <a:r>
              <a:rPr lang="de-DE" sz="2400" b="1" dirty="0" err="1" smtClean="0"/>
              <a:t>by</a:t>
            </a:r>
            <a:r>
              <a:rPr lang="de-DE" sz="2400" b="1" dirty="0" smtClean="0"/>
              <a:t> large </a:t>
            </a:r>
            <a:r>
              <a:rPr lang="de-DE" sz="2400" b="1" dirty="0" err="1" smtClean="0"/>
              <a:t>margin</a:t>
            </a:r>
            <a:endParaRPr lang="de-DE" sz="2400" b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165100" y="301931"/>
            <a:ext cx="734060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smtClean="0"/>
              <a:t>p - </a:t>
            </a:r>
            <a:r>
              <a:rPr lang="de-DE" sz="3200" b="1" dirty="0" err="1" smtClean="0"/>
              <a:t>value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probability</a:t>
            </a:r>
            <a:r>
              <a:rPr lang="de-DE" sz="3200" b="1" dirty="0" smtClean="0"/>
              <a:t> of </a:t>
            </a:r>
            <a:r>
              <a:rPr lang="de-DE" sz="3200" b="1" dirty="0" err="1" smtClean="0"/>
              <a:t>stat</a:t>
            </a:r>
            <a:r>
              <a:rPr lang="de-DE" sz="3200" b="1" dirty="0" smtClean="0"/>
              <a:t>. </a:t>
            </a:r>
            <a:r>
              <a:rPr lang="de-DE" sz="3200" b="1" dirty="0" err="1" smtClean="0"/>
              <a:t>fluctuation</a:t>
            </a:r>
            <a:endParaRPr lang="de-DE" sz="3200" b="1" dirty="0" smtClean="0"/>
          </a:p>
        </p:txBody>
      </p:sp>
      <p:pic>
        <p:nvPicPr>
          <p:cNvPr id="4" name="Bild 3" descr="loewe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0" y="0"/>
            <a:ext cx="2286000" cy="674723"/>
          </a:xfrm>
          <a:prstGeom prst="rect">
            <a:avLst/>
          </a:prstGeom>
        </p:spPr>
      </p:pic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Peter Mättig, CERN Summer Students 2013</a:t>
            </a:r>
            <a:endParaRPr lang="de-DE"/>
          </a:p>
        </p:txBody>
      </p:sp>
      <p:pic>
        <p:nvPicPr>
          <p:cNvPr id="11" name="Bild 10" descr="ATLAS-Zllll-p-val7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099" y="2163717"/>
            <a:ext cx="4369895" cy="4192633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165100" y="963389"/>
            <a:ext cx="84963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smtClean="0">
                <a:solidFill>
                  <a:srgbClr val="FF0000"/>
                </a:solidFill>
              </a:rPr>
              <a:t>‚p – </a:t>
            </a:r>
            <a:r>
              <a:rPr lang="de-DE" sz="2400" b="1" dirty="0" err="1" smtClean="0">
                <a:solidFill>
                  <a:srgbClr val="FF0000"/>
                </a:solidFill>
              </a:rPr>
              <a:t>value</a:t>
            </a:r>
            <a:r>
              <a:rPr lang="de-DE" sz="2400" b="1" dirty="0" smtClean="0">
                <a:solidFill>
                  <a:srgbClr val="FF0000"/>
                </a:solidFill>
              </a:rPr>
              <a:t>‘ : </a:t>
            </a:r>
            <a:r>
              <a:rPr lang="de-DE" sz="2400" b="1" dirty="0" err="1" smtClean="0">
                <a:solidFill>
                  <a:srgbClr val="FF0000"/>
                </a:solidFill>
              </a:rPr>
              <a:t>how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likely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is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it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that</a:t>
            </a:r>
            <a:r>
              <a:rPr lang="de-DE" sz="2400" b="1" dirty="0" smtClean="0">
                <a:solidFill>
                  <a:srgbClr val="FF0000"/>
                </a:solidFill>
              </a:rPr>
              <a:t> at a </a:t>
            </a:r>
            <a:r>
              <a:rPr lang="de-DE" sz="2400" b="1" dirty="0" err="1" smtClean="0">
                <a:solidFill>
                  <a:srgbClr val="FF0000"/>
                </a:solidFill>
              </a:rPr>
              <a:t>certain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mass</a:t>
            </a:r>
            <a:r>
              <a:rPr lang="de-DE" sz="2400" b="1" dirty="0" smtClean="0">
                <a:solidFill>
                  <a:srgbClr val="FF0000"/>
                </a:solidFill>
              </a:rPr>
              <a:t> M</a:t>
            </a:r>
            <a:r>
              <a:rPr lang="de-DE" sz="2400" b="1" baseline="-25000" dirty="0" smtClean="0">
                <a:solidFill>
                  <a:srgbClr val="FF0000"/>
                </a:solidFill>
              </a:rPr>
              <a:t>H</a:t>
            </a:r>
            <a:endParaRPr lang="de-DE" sz="2400" b="1" dirty="0" smtClean="0">
              <a:solidFill>
                <a:srgbClr val="FF0000"/>
              </a:solidFill>
            </a:endParaRPr>
          </a:p>
          <a:p>
            <a:r>
              <a:rPr lang="de-DE" sz="2400" b="1" dirty="0" smtClean="0">
                <a:solidFill>
                  <a:srgbClr val="FF0000"/>
                </a:solidFill>
              </a:rPr>
              <a:t>                      - </a:t>
            </a:r>
            <a:r>
              <a:rPr lang="de-DE" sz="2400" b="1" dirty="0" err="1" smtClean="0">
                <a:solidFill>
                  <a:srgbClr val="FF0000"/>
                </a:solidFill>
              </a:rPr>
              <a:t>the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expected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background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fluctuates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upward</a:t>
            </a:r>
            <a:endParaRPr lang="de-DE" sz="2400" b="1" dirty="0" smtClean="0">
              <a:solidFill>
                <a:srgbClr val="FF0000"/>
              </a:solidFill>
            </a:endParaRPr>
          </a:p>
          <a:p>
            <a:r>
              <a:rPr lang="de-DE" sz="2400" b="1" dirty="0" smtClean="0">
                <a:solidFill>
                  <a:srgbClr val="FF0000"/>
                </a:solidFill>
              </a:rPr>
              <a:t>                      - to </a:t>
            </a:r>
            <a:r>
              <a:rPr lang="de-DE" sz="2400" b="1" dirty="0" err="1" smtClean="0">
                <a:solidFill>
                  <a:srgbClr val="FF0000"/>
                </a:solidFill>
              </a:rPr>
              <a:t>produce</a:t>
            </a:r>
            <a:r>
              <a:rPr lang="de-DE" sz="2400" b="1" dirty="0" smtClean="0">
                <a:solidFill>
                  <a:srgbClr val="FF0000"/>
                </a:solidFill>
              </a:rPr>
              <a:t> at least </a:t>
            </a:r>
            <a:r>
              <a:rPr lang="de-DE" sz="2400" b="1" dirty="0" err="1" smtClean="0">
                <a:solidFill>
                  <a:srgbClr val="FF0000"/>
                </a:solidFill>
              </a:rPr>
              <a:t>the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number</a:t>
            </a:r>
            <a:r>
              <a:rPr lang="de-DE" sz="2400" b="1" dirty="0" smtClean="0">
                <a:solidFill>
                  <a:srgbClr val="FF0000"/>
                </a:solidFill>
              </a:rPr>
              <a:t> of </a:t>
            </a:r>
            <a:r>
              <a:rPr lang="de-DE" sz="2400" b="1" dirty="0" err="1" smtClean="0">
                <a:solidFill>
                  <a:srgbClr val="FF0000"/>
                </a:solidFill>
              </a:rPr>
              <a:t>observed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events</a:t>
            </a:r>
            <a:endParaRPr lang="de-DE" sz="2400" b="1" dirty="0">
              <a:solidFill>
                <a:srgbClr val="FF0000"/>
              </a:solidFill>
            </a:endParaRPr>
          </a:p>
        </p:txBody>
      </p:sp>
      <p:pic>
        <p:nvPicPr>
          <p:cNvPr id="8" name="Bild 7" descr="ATLAS-ZZllll-78T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80050" y="2163717"/>
            <a:ext cx="2755899" cy="2644108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5232400" y="4807825"/>
            <a:ext cx="3708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err="1" smtClean="0">
                <a:solidFill>
                  <a:srgbClr val="000090"/>
                </a:solidFill>
              </a:rPr>
              <a:t>Observed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dearth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or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excess</a:t>
            </a:r>
            <a:endParaRPr lang="de-DE" sz="2400" b="1" dirty="0" smtClean="0">
              <a:solidFill>
                <a:srgbClr val="000090"/>
              </a:solidFill>
            </a:endParaRPr>
          </a:p>
          <a:p>
            <a:r>
              <a:rPr lang="de-DE" sz="2400" b="1" dirty="0" err="1" smtClean="0">
                <a:solidFill>
                  <a:srgbClr val="000090"/>
                </a:solidFill>
              </a:rPr>
              <a:t>reflected</a:t>
            </a:r>
            <a:r>
              <a:rPr lang="de-DE" sz="2400" b="1" dirty="0" smtClean="0">
                <a:solidFill>
                  <a:srgbClr val="000090"/>
                </a:solidFill>
              </a:rPr>
              <a:t> in </a:t>
            </a:r>
            <a:r>
              <a:rPr lang="de-DE" sz="2400" b="1" dirty="0" err="1" smtClean="0">
                <a:solidFill>
                  <a:srgbClr val="000090"/>
                </a:solidFill>
              </a:rPr>
              <a:t>wiggles</a:t>
            </a:r>
            <a:endParaRPr lang="de-DE" sz="2400" b="1" dirty="0" smtClean="0">
              <a:solidFill>
                <a:srgbClr val="000090"/>
              </a:solidFill>
            </a:endParaRPr>
          </a:p>
          <a:p>
            <a:r>
              <a:rPr lang="de-DE" sz="2400" b="1" dirty="0" smtClean="0">
                <a:solidFill>
                  <a:srgbClr val="000090"/>
                </a:solidFill>
              </a:rPr>
              <a:t>Convention: </a:t>
            </a:r>
          </a:p>
          <a:p>
            <a:r>
              <a:rPr lang="de-DE" sz="2400" b="1" dirty="0" smtClean="0">
                <a:solidFill>
                  <a:srgbClr val="000090"/>
                </a:solidFill>
              </a:rPr>
              <a:t>Signal </a:t>
            </a:r>
            <a:r>
              <a:rPr lang="de-DE" sz="2400" b="1" dirty="0" err="1" smtClean="0">
                <a:solidFill>
                  <a:srgbClr val="000090"/>
                </a:solidFill>
              </a:rPr>
              <a:t>observed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if</a:t>
            </a:r>
            <a:r>
              <a:rPr lang="de-DE" sz="2400" b="1" dirty="0" smtClean="0">
                <a:solidFill>
                  <a:srgbClr val="000090"/>
                </a:solidFill>
              </a:rPr>
              <a:t> p &gt; 5</a:t>
            </a:r>
            <a:r>
              <a:rPr lang="de-DE" sz="2400" b="1" dirty="0" smtClean="0">
                <a:solidFill>
                  <a:srgbClr val="000090"/>
                </a:solidFill>
                <a:latin typeface="Symbol" charset="2"/>
                <a:cs typeface="Symbol" charset="2"/>
              </a:rPr>
              <a:t>s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endParaRPr lang="de-DE" sz="2400" b="1" dirty="0">
              <a:solidFill>
                <a:srgbClr val="00009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77550" y="301931"/>
            <a:ext cx="633085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err="1" smtClean="0"/>
              <a:t>Combining</a:t>
            </a:r>
            <a:r>
              <a:rPr lang="de-DE" sz="3200" b="1" dirty="0" smtClean="0"/>
              <a:t> all </a:t>
            </a:r>
            <a:r>
              <a:rPr lang="de-DE" sz="3200" b="1" dirty="0" err="1" smtClean="0"/>
              <a:t>searches</a:t>
            </a:r>
            <a:endParaRPr lang="de-DE" sz="3200" b="1" dirty="0" smtClean="0"/>
          </a:p>
        </p:txBody>
      </p:sp>
      <p:pic>
        <p:nvPicPr>
          <p:cNvPr id="4" name="Bild 3" descr="loewe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6999" y="301931"/>
            <a:ext cx="2286000" cy="674723"/>
          </a:xfrm>
          <a:prstGeom prst="rect">
            <a:avLst/>
          </a:prstGeom>
        </p:spPr>
      </p:pic>
      <p:sp>
        <p:nvSpPr>
          <p:cNvPr id="14" name="Fußzeilenplatzhalt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Peter Mättig, CERN Summer Students 2013</a:t>
            </a:r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510186" y="5894685"/>
            <a:ext cx="82528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smtClean="0">
                <a:solidFill>
                  <a:srgbClr val="008000"/>
                </a:solidFill>
              </a:rPr>
              <a:t>High </a:t>
            </a:r>
            <a:r>
              <a:rPr lang="de-DE" sz="2400" b="1" dirty="0" err="1" smtClean="0">
                <a:solidFill>
                  <a:srgbClr val="008000"/>
                </a:solidFill>
              </a:rPr>
              <a:t>mass</a:t>
            </a:r>
            <a:r>
              <a:rPr lang="de-DE" sz="2400" b="1" dirty="0" smtClean="0">
                <a:solidFill>
                  <a:srgbClr val="008000"/>
                </a:solidFill>
              </a:rPr>
              <a:t> Standard Model </a:t>
            </a:r>
            <a:r>
              <a:rPr lang="de-DE" sz="2400" b="1" dirty="0" err="1" smtClean="0">
                <a:solidFill>
                  <a:srgbClr val="008000"/>
                </a:solidFill>
              </a:rPr>
              <a:t>Higgs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boson</a:t>
            </a:r>
            <a:r>
              <a:rPr lang="de-DE" sz="2400" b="1" dirty="0" smtClean="0">
                <a:solidFill>
                  <a:srgbClr val="008000"/>
                </a:solidFill>
              </a:rPr>
              <a:t> (</a:t>
            </a:r>
            <a:r>
              <a:rPr lang="de-DE" sz="2400" b="1" dirty="0" err="1" smtClean="0">
                <a:solidFill>
                  <a:srgbClr val="008000"/>
                </a:solidFill>
              </a:rPr>
              <a:t>almost</a:t>
            </a:r>
            <a:r>
              <a:rPr lang="de-DE" sz="2400" b="1" dirty="0" smtClean="0">
                <a:solidFill>
                  <a:srgbClr val="008000"/>
                </a:solidFill>
              </a:rPr>
              <a:t>) </a:t>
            </a:r>
            <a:r>
              <a:rPr lang="de-DE" sz="2400" b="1" dirty="0" err="1" smtClean="0">
                <a:solidFill>
                  <a:srgbClr val="008000"/>
                </a:solidFill>
              </a:rPr>
              <a:t>excluded</a:t>
            </a:r>
            <a:endParaRPr lang="de-DE" sz="2400" b="1" dirty="0">
              <a:solidFill>
                <a:srgbClr val="008000"/>
              </a:solidFill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510186" y="5433020"/>
            <a:ext cx="74549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err="1" smtClean="0">
                <a:solidFill>
                  <a:srgbClr val="FF0000"/>
                </a:solidFill>
              </a:rPr>
              <a:t>Higgs</a:t>
            </a:r>
            <a:r>
              <a:rPr lang="de-DE" sz="2400" b="1" dirty="0" smtClean="0">
                <a:solidFill>
                  <a:srgbClr val="FF0000"/>
                </a:solidFill>
              </a:rPr>
              <a:t> EXCLUDED 2·M</a:t>
            </a:r>
            <a:r>
              <a:rPr lang="de-DE" sz="2400" b="1" baseline="-25000" dirty="0" smtClean="0">
                <a:solidFill>
                  <a:srgbClr val="FF0000"/>
                </a:solidFill>
              </a:rPr>
              <a:t>W</a:t>
            </a:r>
            <a:r>
              <a:rPr lang="de-DE" sz="2400" b="1" dirty="0" smtClean="0">
                <a:solidFill>
                  <a:srgbClr val="FF0000"/>
                </a:solidFill>
              </a:rPr>
              <a:t> &lt; M</a:t>
            </a:r>
            <a:r>
              <a:rPr lang="de-DE" sz="2400" b="1" baseline="-25000" dirty="0" smtClean="0">
                <a:solidFill>
                  <a:srgbClr val="FF0000"/>
                </a:solidFill>
              </a:rPr>
              <a:t>H </a:t>
            </a:r>
            <a:r>
              <a:rPr lang="de-DE" sz="2400" b="1" dirty="0" smtClean="0">
                <a:solidFill>
                  <a:srgbClr val="FF0000"/>
                </a:solidFill>
              </a:rPr>
              <a:t>&lt; 558 </a:t>
            </a:r>
            <a:r>
              <a:rPr lang="de-DE" sz="2400" b="1" dirty="0" err="1" smtClean="0">
                <a:solidFill>
                  <a:srgbClr val="FF0000"/>
                </a:solidFill>
              </a:rPr>
              <a:t>GeV</a:t>
            </a:r>
            <a:r>
              <a:rPr lang="de-DE" sz="2400" b="1" dirty="0" smtClean="0">
                <a:solidFill>
                  <a:srgbClr val="FF0000"/>
                </a:solidFill>
              </a:rPr>
              <a:t> (CMS: 600GeV)</a:t>
            </a:r>
            <a:r>
              <a:rPr lang="de-DE" sz="2400" b="1" baseline="-25000" dirty="0" smtClean="0">
                <a:solidFill>
                  <a:srgbClr val="FF0000"/>
                </a:solidFill>
              </a:rPr>
              <a:t> </a:t>
            </a:r>
            <a:endParaRPr lang="de-DE" sz="2400" b="1" dirty="0">
              <a:solidFill>
                <a:srgbClr val="FF0000"/>
              </a:solidFill>
            </a:endParaRPr>
          </a:p>
        </p:txBody>
      </p:sp>
      <p:pic>
        <p:nvPicPr>
          <p:cNvPr id="13" name="Bild 12" descr="ATLAS-all-limits-78T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660" y="886707"/>
            <a:ext cx="6358743" cy="4609248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6252493" y="1530634"/>
            <a:ext cx="265948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smtClean="0">
                <a:solidFill>
                  <a:srgbClr val="800000"/>
                </a:solidFill>
              </a:rPr>
              <a:t>High </a:t>
            </a:r>
            <a:r>
              <a:rPr lang="de-DE" sz="2400" b="1" dirty="0" err="1" smtClean="0">
                <a:solidFill>
                  <a:srgbClr val="800000"/>
                </a:solidFill>
              </a:rPr>
              <a:t>mass</a:t>
            </a:r>
            <a:r>
              <a:rPr lang="de-DE" sz="2400" b="1" dirty="0" smtClean="0">
                <a:solidFill>
                  <a:srgbClr val="800000"/>
                </a:solidFill>
              </a:rPr>
              <a:t> </a:t>
            </a:r>
            <a:r>
              <a:rPr lang="de-DE" sz="2400" b="1" dirty="0" err="1" smtClean="0">
                <a:solidFill>
                  <a:srgbClr val="800000"/>
                </a:solidFill>
              </a:rPr>
              <a:t>range</a:t>
            </a:r>
            <a:r>
              <a:rPr lang="de-DE" sz="2400" b="1" dirty="0" smtClean="0">
                <a:solidFill>
                  <a:srgbClr val="800000"/>
                </a:solidFill>
              </a:rPr>
              <a:t>:</a:t>
            </a:r>
          </a:p>
          <a:p>
            <a:pPr>
              <a:buFont typeface="Wingdings" charset="2"/>
              <a:buChar char="Ø"/>
            </a:pPr>
            <a:r>
              <a:rPr lang="de-DE" sz="2400" b="1" dirty="0" smtClean="0">
                <a:solidFill>
                  <a:srgbClr val="800000"/>
                </a:solidFill>
              </a:rPr>
              <a:t> ZZ </a:t>
            </a:r>
            <a:r>
              <a:rPr lang="de-DE" sz="2400" b="1" dirty="0" smtClean="0">
                <a:solidFill>
                  <a:srgbClr val="800000"/>
                </a:solidFill>
                <a:sym typeface="Wingdings"/>
              </a:rPr>
              <a:t> </a:t>
            </a:r>
            <a:r>
              <a:rPr lang="de-DE" sz="2400" b="1" dirty="0" err="1" smtClean="0">
                <a:solidFill>
                  <a:srgbClr val="800000"/>
                </a:solidFill>
                <a:sym typeface="Wingdings"/>
              </a:rPr>
              <a:t>l</a:t>
            </a:r>
            <a:r>
              <a:rPr lang="de-DE" sz="2400" b="1" baseline="30000" dirty="0" err="1" smtClean="0">
                <a:solidFill>
                  <a:srgbClr val="800000"/>
                </a:solidFill>
                <a:sym typeface="Wingdings"/>
              </a:rPr>
              <a:t>+</a:t>
            </a:r>
            <a:r>
              <a:rPr lang="de-DE" sz="2400" b="1" dirty="0" err="1" smtClean="0">
                <a:solidFill>
                  <a:srgbClr val="800000"/>
                </a:solidFill>
                <a:sym typeface="Wingdings"/>
              </a:rPr>
              <a:t>l</a:t>
            </a:r>
            <a:r>
              <a:rPr lang="de-DE" sz="2400" b="1" baseline="30000" dirty="0" err="1" smtClean="0">
                <a:solidFill>
                  <a:srgbClr val="800000"/>
                </a:solidFill>
                <a:sym typeface="Wingdings"/>
              </a:rPr>
              <a:t>-</a:t>
            </a:r>
            <a:r>
              <a:rPr lang="de-DE" sz="2400" b="1" dirty="0" err="1" smtClean="0">
                <a:solidFill>
                  <a:srgbClr val="800000"/>
                </a:solidFill>
                <a:sym typeface="Wingdings"/>
              </a:rPr>
              <a:t>l</a:t>
            </a:r>
            <a:r>
              <a:rPr lang="de-DE" sz="2400" b="1" baseline="30000" dirty="0" err="1" smtClean="0">
                <a:solidFill>
                  <a:srgbClr val="800000"/>
                </a:solidFill>
                <a:sym typeface="Wingdings"/>
              </a:rPr>
              <a:t>+</a:t>
            </a:r>
            <a:r>
              <a:rPr lang="de-DE" sz="2400" b="1" dirty="0" err="1" smtClean="0">
                <a:solidFill>
                  <a:srgbClr val="800000"/>
                </a:solidFill>
                <a:sym typeface="Wingdings"/>
              </a:rPr>
              <a:t>l</a:t>
            </a:r>
            <a:r>
              <a:rPr lang="de-DE" sz="2400" b="1" baseline="30000" dirty="0" err="1" smtClean="0">
                <a:solidFill>
                  <a:srgbClr val="800000"/>
                </a:solidFill>
                <a:sym typeface="Wingdings"/>
              </a:rPr>
              <a:t>-</a:t>
            </a:r>
            <a:endParaRPr lang="de-DE" sz="2400" b="1" baseline="30000" dirty="0" smtClean="0">
              <a:solidFill>
                <a:srgbClr val="800000"/>
              </a:solidFill>
              <a:sym typeface="Wingdings"/>
            </a:endParaRPr>
          </a:p>
          <a:p>
            <a:pPr>
              <a:buFont typeface="Wingdings" charset="2"/>
              <a:buChar char="Ø"/>
            </a:pPr>
            <a:r>
              <a:rPr lang="de-DE" sz="2400" b="1" baseline="30000" dirty="0" smtClean="0">
                <a:solidFill>
                  <a:srgbClr val="800000"/>
                </a:solidFill>
                <a:sym typeface="Wingdings"/>
              </a:rPr>
              <a:t> </a:t>
            </a:r>
            <a:r>
              <a:rPr lang="de-DE" sz="2400" b="1" dirty="0" smtClean="0">
                <a:solidFill>
                  <a:srgbClr val="800000"/>
                </a:solidFill>
                <a:sym typeface="Wingdings"/>
              </a:rPr>
              <a:t>ZZ  </a:t>
            </a:r>
            <a:r>
              <a:rPr lang="de-DE" sz="2400" b="1" dirty="0" err="1" smtClean="0">
                <a:solidFill>
                  <a:srgbClr val="800000"/>
                </a:solidFill>
                <a:sym typeface="Wingdings"/>
              </a:rPr>
              <a:t>l</a:t>
            </a:r>
            <a:r>
              <a:rPr lang="de-DE" sz="2400" b="1" baseline="30000" dirty="0" err="1" smtClean="0">
                <a:solidFill>
                  <a:srgbClr val="800000"/>
                </a:solidFill>
                <a:sym typeface="Wingdings"/>
              </a:rPr>
              <a:t>+</a:t>
            </a:r>
            <a:r>
              <a:rPr lang="de-DE" sz="2400" b="1" dirty="0" err="1" smtClean="0">
                <a:solidFill>
                  <a:srgbClr val="800000"/>
                </a:solidFill>
                <a:sym typeface="Wingdings"/>
              </a:rPr>
              <a:t>l</a:t>
            </a:r>
            <a:r>
              <a:rPr lang="de-DE" sz="2400" b="1" baseline="30000" dirty="0" err="1" smtClean="0">
                <a:solidFill>
                  <a:srgbClr val="800000"/>
                </a:solidFill>
                <a:sym typeface="Wingdings"/>
              </a:rPr>
              <a:t>-</a:t>
            </a:r>
            <a:r>
              <a:rPr lang="de-DE" sz="2400" b="1" dirty="0" err="1" smtClean="0">
                <a:solidFill>
                  <a:srgbClr val="800000"/>
                </a:solidFill>
                <a:latin typeface="Symbol" charset="2"/>
                <a:cs typeface="Symbol" charset="2"/>
                <a:sym typeface="Wingdings"/>
              </a:rPr>
              <a:t>nn</a:t>
            </a:r>
            <a:endParaRPr lang="de-DE" sz="2400" b="1" baseline="30000" dirty="0" smtClean="0">
              <a:solidFill>
                <a:srgbClr val="800000"/>
              </a:solidFill>
              <a:latin typeface="Symbol" charset="2"/>
              <a:cs typeface="Symbol" charset="2"/>
              <a:sym typeface="Wingdings"/>
            </a:endParaRPr>
          </a:p>
          <a:p>
            <a:pPr>
              <a:buFont typeface="Wingdings" charset="2"/>
              <a:buChar char="Ø"/>
            </a:pPr>
            <a:r>
              <a:rPr lang="de-DE" sz="2400" b="1" baseline="30000" dirty="0" smtClean="0">
                <a:solidFill>
                  <a:srgbClr val="800000"/>
                </a:solidFill>
                <a:latin typeface="Symbol" charset="2"/>
                <a:cs typeface="Symbol" charset="2"/>
                <a:sym typeface="Wingdings"/>
              </a:rPr>
              <a:t> </a:t>
            </a:r>
            <a:r>
              <a:rPr lang="de-DE" sz="2400" b="1" dirty="0" smtClean="0">
                <a:solidFill>
                  <a:srgbClr val="800000"/>
                </a:solidFill>
                <a:cs typeface="Symbol" charset="2"/>
                <a:sym typeface="Wingdings"/>
              </a:rPr>
              <a:t>ZZ  </a:t>
            </a:r>
            <a:r>
              <a:rPr lang="de-DE" sz="2400" b="1" dirty="0" err="1" smtClean="0">
                <a:solidFill>
                  <a:srgbClr val="800000"/>
                </a:solidFill>
                <a:cs typeface="Symbol" charset="2"/>
                <a:sym typeface="Wingdings"/>
              </a:rPr>
              <a:t>l</a:t>
            </a:r>
            <a:r>
              <a:rPr lang="de-DE" sz="2400" b="1" baseline="30000" dirty="0" err="1" smtClean="0">
                <a:solidFill>
                  <a:srgbClr val="800000"/>
                </a:solidFill>
                <a:cs typeface="Symbol" charset="2"/>
                <a:sym typeface="Wingdings"/>
              </a:rPr>
              <a:t>+</a:t>
            </a:r>
            <a:r>
              <a:rPr lang="de-DE" sz="2400" b="1" dirty="0" err="1" smtClean="0">
                <a:solidFill>
                  <a:srgbClr val="800000"/>
                </a:solidFill>
                <a:cs typeface="Symbol" charset="2"/>
                <a:sym typeface="Wingdings"/>
              </a:rPr>
              <a:t>l</a:t>
            </a:r>
            <a:r>
              <a:rPr lang="de-DE" sz="2400" b="1" baseline="30000" dirty="0" err="1" smtClean="0">
                <a:solidFill>
                  <a:srgbClr val="800000"/>
                </a:solidFill>
                <a:cs typeface="Symbol" charset="2"/>
                <a:sym typeface="Wingdings"/>
              </a:rPr>
              <a:t>-</a:t>
            </a:r>
            <a:r>
              <a:rPr lang="de-DE" sz="2400" b="1" dirty="0" err="1" smtClean="0">
                <a:solidFill>
                  <a:srgbClr val="800000"/>
                </a:solidFill>
                <a:cs typeface="Symbol" charset="2"/>
                <a:sym typeface="Wingdings"/>
              </a:rPr>
              <a:t>qq</a:t>
            </a:r>
            <a:endParaRPr lang="de-DE" sz="2400" b="1" dirty="0" smtClean="0">
              <a:solidFill>
                <a:srgbClr val="800000"/>
              </a:solidFill>
              <a:cs typeface="Symbol" charset="2"/>
              <a:sym typeface="Wingdings"/>
            </a:endParaRPr>
          </a:p>
          <a:p>
            <a:pPr>
              <a:buFont typeface="Wingdings" charset="2"/>
              <a:buChar char="Ø"/>
            </a:pPr>
            <a:r>
              <a:rPr lang="de-DE" sz="2400" b="1" dirty="0" smtClean="0">
                <a:solidFill>
                  <a:srgbClr val="800000"/>
                </a:solidFill>
                <a:cs typeface="Symbol" charset="2"/>
                <a:sym typeface="Wingdings"/>
              </a:rPr>
              <a:t> WW  </a:t>
            </a:r>
            <a:r>
              <a:rPr lang="de-DE" sz="2400" b="1" dirty="0" err="1" smtClean="0">
                <a:solidFill>
                  <a:srgbClr val="800000"/>
                </a:solidFill>
                <a:cs typeface="Symbol" charset="2"/>
                <a:sym typeface="Wingdings"/>
              </a:rPr>
              <a:t>l</a:t>
            </a:r>
            <a:r>
              <a:rPr lang="de-DE" sz="2400" b="1" baseline="30000" dirty="0" err="1" smtClean="0">
                <a:solidFill>
                  <a:srgbClr val="800000"/>
                </a:solidFill>
                <a:cs typeface="Symbol" charset="2"/>
                <a:sym typeface="Wingdings"/>
              </a:rPr>
              <a:t>+</a:t>
            </a:r>
            <a:r>
              <a:rPr lang="de-DE" sz="2400" b="1" dirty="0" err="1" smtClean="0">
                <a:solidFill>
                  <a:srgbClr val="800000"/>
                </a:solidFill>
                <a:latin typeface="Symbol" charset="2"/>
                <a:cs typeface="Symbol" charset="2"/>
                <a:sym typeface="Wingdings"/>
              </a:rPr>
              <a:t>n</a:t>
            </a:r>
            <a:r>
              <a:rPr lang="de-DE" sz="2400" b="1" dirty="0" err="1" smtClean="0">
                <a:solidFill>
                  <a:srgbClr val="800000"/>
                </a:solidFill>
                <a:cs typeface="Symbol" charset="2"/>
                <a:sym typeface="Wingdings"/>
              </a:rPr>
              <a:t>l</a:t>
            </a:r>
            <a:r>
              <a:rPr lang="de-DE" sz="2400" b="1" baseline="30000" dirty="0" err="1" smtClean="0">
                <a:solidFill>
                  <a:srgbClr val="800000"/>
                </a:solidFill>
                <a:cs typeface="Symbol" charset="2"/>
                <a:sym typeface="Wingdings"/>
              </a:rPr>
              <a:t>-</a:t>
            </a:r>
            <a:r>
              <a:rPr lang="de-DE" sz="2400" b="1" dirty="0" err="1" smtClean="0">
                <a:solidFill>
                  <a:srgbClr val="800000"/>
                </a:solidFill>
                <a:latin typeface="Symbol" charset="2"/>
                <a:cs typeface="Symbol" charset="2"/>
                <a:sym typeface="Wingdings"/>
              </a:rPr>
              <a:t>n</a:t>
            </a:r>
            <a:endParaRPr lang="de-DE" sz="2400" b="1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621098" y="301931"/>
            <a:ext cx="564224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smtClean="0"/>
              <a:t>A </a:t>
            </a:r>
            <a:r>
              <a:rPr lang="de-DE" sz="3200" b="1" dirty="0" err="1" smtClean="0"/>
              <a:t>brief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history</a:t>
            </a:r>
            <a:r>
              <a:rPr lang="de-DE" sz="3200" b="1" dirty="0" smtClean="0"/>
              <a:t> of </a:t>
            </a:r>
            <a:r>
              <a:rPr lang="de-DE" sz="3200" b="1" dirty="0" err="1" smtClean="0"/>
              <a:t>the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top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quark</a:t>
            </a:r>
            <a:endParaRPr lang="de-DE" sz="3200" b="1" dirty="0"/>
          </a:p>
        </p:txBody>
      </p:sp>
      <p:pic>
        <p:nvPicPr>
          <p:cNvPr id="4" name="Bild 3" descr="loewe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6999" y="301931"/>
            <a:ext cx="2286000" cy="674723"/>
          </a:xfrm>
          <a:prstGeom prst="rect">
            <a:avLst/>
          </a:prstGeom>
        </p:spPr>
      </p:pic>
      <p:sp>
        <p:nvSpPr>
          <p:cNvPr id="19" name="Textfeld 18"/>
          <p:cNvSpPr txBox="1"/>
          <p:nvPr/>
        </p:nvSpPr>
        <p:spPr>
          <a:xfrm>
            <a:off x="621098" y="1156712"/>
            <a:ext cx="814190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err="1" smtClean="0">
                <a:solidFill>
                  <a:srgbClr val="FF0000"/>
                </a:solidFill>
              </a:rPr>
              <a:t>Known</a:t>
            </a:r>
            <a:r>
              <a:rPr lang="de-DE" sz="2400" b="1" dirty="0" smtClean="0">
                <a:solidFill>
                  <a:srgbClr val="FF0000"/>
                </a:solidFill>
              </a:rPr>
              <a:t> to </a:t>
            </a:r>
            <a:r>
              <a:rPr lang="de-DE" sz="2400" b="1" dirty="0" err="1" smtClean="0">
                <a:solidFill>
                  <a:srgbClr val="FF0000"/>
                </a:solidFill>
              </a:rPr>
              <a:t>exist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since</a:t>
            </a:r>
            <a:r>
              <a:rPr lang="de-DE" sz="2400" b="1" dirty="0" smtClean="0">
                <a:solidFill>
                  <a:srgbClr val="FF0000"/>
                </a:solidFill>
              </a:rPr>
              <a:t> 1973</a:t>
            </a:r>
          </a:p>
          <a:p>
            <a:r>
              <a:rPr lang="de-DE" sz="2400" b="1" dirty="0" err="1" smtClean="0">
                <a:solidFill>
                  <a:srgbClr val="FF0000"/>
                </a:solidFill>
              </a:rPr>
              <a:t>Phenomenological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prejudice</a:t>
            </a:r>
            <a:r>
              <a:rPr lang="de-DE" sz="2400" b="1" dirty="0" smtClean="0">
                <a:solidFill>
                  <a:srgbClr val="FF0000"/>
                </a:solidFill>
              </a:rPr>
              <a:t>: </a:t>
            </a:r>
            <a:r>
              <a:rPr lang="de-DE" sz="2400" b="1" dirty="0" err="1" smtClean="0">
                <a:solidFill>
                  <a:srgbClr val="FF0000"/>
                </a:solidFill>
              </a:rPr>
              <a:t>around</a:t>
            </a:r>
            <a:r>
              <a:rPr lang="de-DE" sz="2400" b="1" dirty="0" smtClean="0">
                <a:solidFill>
                  <a:srgbClr val="FF0000"/>
                </a:solidFill>
              </a:rPr>
              <a:t> 15 </a:t>
            </a:r>
            <a:r>
              <a:rPr lang="de-DE" sz="2400" b="1" dirty="0" err="1" smtClean="0">
                <a:solidFill>
                  <a:srgbClr val="FF0000"/>
                </a:solidFill>
              </a:rPr>
              <a:t>GeV</a:t>
            </a:r>
            <a:endParaRPr lang="de-DE" sz="2400" b="1" dirty="0" smtClean="0">
              <a:solidFill>
                <a:srgbClr val="FF0000"/>
              </a:solidFill>
            </a:endParaRPr>
          </a:p>
          <a:p>
            <a:r>
              <a:rPr lang="de-DE" sz="2400" b="1" dirty="0" smtClean="0">
                <a:solidFill>
                  <a:srgbClr val="008000"/>
                </a:solidFill>
              </a:rPr>
              <a:t>(</a:t>
            </a:r>
            <a:r>
              <a:rPr lang="de-DE" sz="2400" b="1" dirty="0" err="1" smtClean="0">
                <a:solidFill>
                  <a:srgbClr val="008000"/>
                </a:solidFill>
              </a:rPr>
              <a:t>ss</a:t>
            </a:r>
            <a:r>
              <a:rPr lang="de-DE" sz="2400" b="1" dirty="0" smtClean="0">
                <a:solidFill>
                  <a:srgbClr val="008000"/>
                </a:solidFill>
              </a:rPr>
              <a:t>) = 1 </a:t>
            </a:r>
            <a:r>
              <a:rPr lang="de-DE" sz="2400" b="1" dirty="0" err="1" smtClean="0">
                <a:solidFill>
                  <a:srgbClr val="008000"/>
                </a:solidFill>
              </a:rPr>
              <a:t>GeV</a:t>
            </a:r>
            <a:r>
              <a:rPr lang="de-DE" sz="2400" b="1" dirty="0" smtClean="0">
                <a:solidFill>
                  <a:srgbClr val="008000"/>
                </a:solidFill>
              </a:rPr>
              <a:t>, (cc) = 3.1 </a:t>
            </a:r>
            <a:r>
              <a:rPr lang="de-DE" sz="2400" b="1" dirty="0" err="1" smtClean="0">
                <a:solidFill>
                  <a:srgbClr val="008000"/>
                </a:solidFill>
              </a:rPr>
              <a:t>GeV</a:t>
            </a:r>
            <a:r>
              <a:rPr lang="de-DE" sz="2400" b="1" dirty="0" smtClean="0">
                <a:solidFill>
                  <a:srgbClr val="008000"/>
                </a:solidFill>
              </a:rPr>
              <a:t>, (</a:t>
            </a:r>
            <a:r>
              <a:rPr lang="de-DE" sz="2400" b="1" dirty="0" err="1" smtClean="0">
                <a:solidFill>
                  <a:srgbClr val="008000"/>
                </a:solidFill>
              </a:rPr>
              <a:t>bb</a:t>
            </a:r>
            <a:r>
              <a:rPr lang="de-DE" sz="2400" b="1" dirty="0" smtClean="0">
                <a:solidFill>
                  <a:srgbClr val="008000"/>
                </a:solidFill>
              </a:rPr>
              <a:t>) = 9.4 </a:t>
            </a:r>
            <a:r>
              <a:rPr lang="de-DE" sz="2400" b="1" dirty="0" err="1" smtClean="0">
                <a:solidFill>
                  <a:srgbClr val="008000"/>
                </a:solidFill>
              </a:rPr>
              <a:t>GeV</a:t>
            </a:r>
            <a:r>
              <a:rPr lang="de-DE" sz="2400" b="1" dirty="0" smtClean="0">
                <a:solidFill>
                  <a:srgbClr val="008000"/>
                </a:solidFill>
              </a:rPr>
              <a:t>, </a:t>
            </a:r>
            <a:r>
              <a:rPr lang="en-US" sz="2400" b="1" dirty="0" smtClean="0">
                <a:solidFill>
                  <a:srgbClr val="008000"/>
                </a:solidFill>
                <a:sym typeface="Wingdings"/>
              </a:rPr>
              <a:t> </a:t>
            </a:r>
            <a:r>
              <a:rPr lang="de-DE" sz="2400" b="1" dirty="0" smtClean="0">
                <a:solidFill>
                  <a:srgbClr val="008000"/>
                </a:solidFill>
              </a:rPr>
              <a:t>(</a:t>
            </a:r>
            <a:r>
              <a:rPr lang="de-DE" sz="2400" b="1" dirty="0" err="1" smtClean="0">
                <a:solidFill>
                  <a:srgbClr val="008000"/>
                </a:solidFill>
              </a:rPr>
              <a:t>tt</a:t>
            </a:r>
            <a:r>
              <a:rPr lang="de-DE" sz="2400" b="1" dirty="0" smtClean="0">
                <a:solidFill>
                  <a:srgbClr val="008000"/>
                </a:solidFill>
              </a:rPr>
              <a:t>) = 30 </a:t>
            </a:r>
            <a:r>
              <a:rPr lang="de-DE" sz="2400" b="1" dirty="0" err="1" smtClean="0">
                <a:solidFill>
                  <a:srgbClr val="008000"/>
                </a:solidFill>
              </a:rPr>
              <a:t>GeV</a:t>
            </a:r>
            <a:r>
              <a:rPr lang="de-DE" sz="2400" b="1" dirty="0" smtClean="0">
                <a:solidFill>
                  <a:srgbClr val="008000"/>
                </a:solidFill>
              </a:rPr>
              <a:t> ??</a:t>
            </a:r>
          </a:p>
          <a:p>
            <a:endParaRPr lang="de-DE" sz="2400" b="1" dirty="0" smtClean="0">
              <a:solidFill>
                <a:srgbClr val="FF0000"/>
              </a:solidFill>
            </a:endParaRPr>
          </a:p>
          <a:p>
            <a:r>
              <a:rPr lang="de-DE" sz="2400" b="1" dirty="0" smtClean="0">
                <a:solidFill>
                  <a:srgbClr val="FF0000"/>
                </a:solidFill>
              </a:rPr>
              <a:t>(</a:t>
            </a:r>
            <a:r>
              <a:rPr lang="de-DE" sz="2400" b="1" dirty="0" err="1" smtClean="0">
                <a:solidFill>
                  <a:srgbClr val="FF0000"/>
                </a:solidFill>
              </a:rPr>
              <a:t>Partly</a:t>
            </a:r>
            <a:r>
              <a:rPr lang="de-DE" sz="2400" b="1" dirty="0" smtClean="0">
                <a:solidFill>
                  <a:srgbClr val="FF0000"/>
                </a:solidFill>
              </a:rPr>
              <a:t>) </a:t>
            </a:r>
            <a:r>
              <a:rPr lang="de-DE" sz="2400" b="1" dirty="0" err="1" smtClean="0">
                <a:solidFill>
                  <a:srgbClr val="FF0000"/>
                </a:solidFill>
              </a:rPr>
              <a:t>motivating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aim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for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several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accelerators</a:t>
            </a:r>
            <a:r>
              <a:rPr lang="de-DE" sz="2400" b="1" dirty="0" smtClean="0">
                <a:solidFill>
                  <a:srgbClr val="FF0000"/>
                </a:solidFill>
              </a:rPr>
              <a:t>:</a:t>
            </a:r>
          </a:p>
          <a:p>
            <a:r>
              <a:rPr lang="de-DE" sz="2400" b="1" dirty="0" err="1" smtClean="0">
                <a:solidFill>
                  <a:srgbClr val="FF0000"/>
                </a:solidFill>
              </a:rPr>
              <a:t>e</a:t>
            </a:r>
            <a:r>
              <a:rPr lang="de-DE" sz="2400" b="1" baseline="30000" dirty="0" err="1" smtClean="0">
                <a:solidFill>
                  <a:srgbClr val="FF0000"/>
                </a:solidFill>
              </a:rPr>
              <a:t>+</a:t>
            </a:r>
            <a:r>
              <a:rPr lang="de-DE" sz="2400" b="1" dirty="0" err="1" smtClean="0">
                <a:solidFill>
                  <a:srgbClr val="FF0000"/>
                </a:solidFill>
              </a:rPr>
              <a:t>e</a:t>
            </a:r>
            <a:r>
              <a:rPr lang="de-DE" sz="2400" b="1" baseline="30000" dirty="0" err="1" smtClean="0">
                <a:solidFill>
                  <a:srgbClr val="FF0000"/>
                </a:solidFill>
              </a:rPr>
              <a:t>-</a:t>
            </a:r>
            <a:r>
              <a:rPr lang="de-DE" sz="2400" b="1" dirty="0" smtClean="0">
                <a:solidFill>
                  <a:srgbClr val="FF0000"/>
                </a:solidFill>
              </a:rPr>
              <a:t>: PETRA/PEP, TRISTAN, LEP, ....   </a:t>
            </a:r>
            <a:r>
              <a:rPr lang="de-DE" sz="2400" b="1" dirty="0" err="1">
                <a:solidFill>
                  <a:srgbClr val="FF0000"/>
                </a:solidFill>
              </a:rPr>
              <a:t>p</a:t>
            </a:r>
            <a:r>
              <a:rPr lang="de-DE" sz="2400" b="1" dirty="0" err="1" smtClean="0">
                <a:solidFill>
                  <a:srgbClr val="FF0000"/>
                </a:solidFill>
              </a:rPr>
              <a:t>p</a:t>
            </a:r>
            <a:r>
              <a:rPr lang="de-DE" sz="2400" b="1" dirty="0" smtClean="0">
                <a:solidFill>
                  <a:srgbClr val="FF0000"/>
                </a:solidFill>
              </a:rPr>
              <a:t>: </a:t>
            </a:r>
            <a:r>
              <a:rPr lang="de-DE" sz="2400" b="1" dirty="0" err="1" smtClean="0">
                <a:solidFill>
                  <a:srgbClr val="FF0000"/>
                </a:solidFill>
              </a:rPr>
              <a:t>SppS</a:t>
            </a:r>
            <a:endParaRPr lang="de-DE" sz="2400" b="1" dirty="0" smtClean="0">
              <a:solidFill>
                <a:srgbClr val="FF0000"/>
              </a:solidFill>
            </a:endParaRPr>
          </a:p>
          <a:p>
            <a:r>
              <a:rPr lang="de-DE" sz="2400" b="1" dirty="0" smtClean="0">
                <a:solidFill>
                  <a:srgbClr val="0000FF"/>
                </a:solidFill>
              </a:rPr>
              <a:t>No </a:t>
            </a:r>
            <a:r>
              <a:rPr lang="de-DE" sz="2400" b="1" dirty="0" err="1" smtClean="0">
                <a:solidFill>
                  <a:srgbClr val="0000FF"/>
                </a:solidFill>
              </a:rPr>
              <a:t>signature</a:t>
            </a:r>
            <a:r>
              <a:rPr lang="de-DE" sz="2400" b="1" dirty="0" smtClean="0">
                <a:solidFill>
                  <a:srgbClr val="0000FF"/>
                </a:solidFill>
              </a:rPr>
              <a:t> </a:t>
            </a:r>
            <a:r>
              <a:rPr lang="de-DE" sz="2400" b="1" dirty="0" err="1" smtClean="0">
                <a:solidFill>
                  <a:srgbClr val="0000FF"/>
                </a:solidFill>
              </a:rPr>
              <a:t>found</a:t>
            </a:r>
            <a:r>
              <a:rPr lang="de-DE" sz="2400" b="1" dirty="0" smtClean="0">
                <a:solidFill>
                  <a:srgbClr val="0000FF"/>
                </a:solidFill>
              </a:rPr>
              <a:t>!</a:t>
            </a:r>
          </a:p>
        </p:txBody>
      </p:sp>
      <p:sp>
        <p:nvSpPr>
          <p:cNvPr id="22" name="Textfeld 21"/>
          <p:cNvSpPr txBox="1"/>
          <p:nvPr/>
        </p:nvSpPr>
        <p:spPr>
          <a:xfrm>
            <a:off x="621098" y="4203700"/>
            <a:ext cx="785667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err="1" smtClean="0">
                <a:solidFill>
                  <a:srgbClr val="008000"/>
                </a:solidFill>
              </a:rPr>
              <a:t>Observed</a:t>
            </a:r>
            <a:r>
              <a:rPr lang="de-DE" sz="2400" b="1" dirty="0" smtClean="0">
                <a:solidFill>
                  <a:srgbClr val="008000"/>
                </a:solidFill>
              </a:rPr>
              <a:t> in 1995 </a:t>
            </a:r>
            <a:r>
              <a:rPr lang="de-DE" sz="2400" b="1" dirty="0" err="1" smtClean="0">
                <a:solidFill>
                  <a:srgbClr val="008000"/>
                </a:solidFill>
              </a:rPr>
              <a:t>at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Tevatron</a:t>
            </a:r>
            <a:r>
              <a:rPr lang="de-DE" sz="2400" b="1" dirty="0" smtClean="0">
                <a:solidFill>
                  <a:srgbClr val="008000"/>
                </a:solidFill>
              </a:rPr>
              <a:t>, a </a:t>
            </a:r>
            <a:r>
              <a:rPr lang="de-DE" sz="2400" b="1" dirty="0" err="1" smtClean="0">
                <a:solidFill>
                  <a:srgbClr val="008000"/>
                </a:solidFill>
              </a:rPr>
              <a:t>few</a:t>
            </a:r>
            <a:r>
              <a:rPr lang="de-DE" sz="2400" b="1" dirty="0" smtClean="0">
                <a:solidFill>
                  <a:srgbClr val="008000"/>
                </a:solidFill>
              </a:rPr>
              <a:t> 1000 </a:t>
            </a:r>
            <a:r>
              <a:rPr lang="de-DE" sz="2400" b="1" dirty="0" err="1" smtClean="0">
                <a:solidFill>
                  <a:srgbClr val="008000"/>
                </a:solidFill>
              </a:rPr>
              <a:t>top‘s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collected</a:t>
            </a:r>
            <a:endParaRPr lang="de-DE" sz="2400" b="1" dirty="0" smtClean="0">
              <a:solidFill>
                <a:srgbClr val="008000"/>
              </a:solidFill>
            </a:endParaRPr>
          </a:p>
          <a:p>
            <a:r>
              <a:rPr lang="de-DE" sz="2400" b="1" dirty="0" err="1" smtClean="0">
                <a:solidFill>
                  <a:srgbClr val="008000"/>
                </a:solidFill>
              </a:rPr>
              <a:t>Mass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as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expected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from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quantum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fluctutions</a:t>
            </a:r>
            <a:endParaRPr lang="de-DE" sz="2400" b="1" dirty="0" smtClean="0">
              <a:solidFill>
                <a:srgbClr val="008000"/>
              </a:solidFill>
            </a:endParaRPr>
          </a:p>
          <a:p>
            <a:endParaRPr lang="de-DE" sz="2400" b="1" dirty="0" smtClean="0">
              <a:solidFill>
                <a:srgbClr val="008000"/>
              </a:solidFill>
            </a:endParaRPr>
          </a:p>
          <a:p>
            <a:r>
              <a:rPr lang="de-DE" sz="2400" b="1" dirty="0" smtClean="0">
                <a:solidFill>
                  <a:srgbClr val="000090"/>
                </a:solidFill>
              </a:rPr>
              <a:t>LHC </a:t>
            </a:r>
            <a:r>
              <a:rPr lang="de-DE" sz="2400" b="1" dirty="0" err="1" smtClean="0">
                <a:solidFill>
                  <a:srgbClr val="000090"/>
                </a:solidFill>
              </a:rPr>
              <a:t>currently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produces</a:t>
            </a:r>
            <a:r>
              <a:rPr lang="de-DE" sz="2400" b="1" dirty="0" smtClean="0">
                <a:solidFill>
                  <a:srgbClr val="000090"/>
                </a:solidFill>
              </a:rPr>
              <a:t> ~ 50000 </a:t>
            </a:r>
            <a:r>
              <a:rPr lang="de-DE" sz="2400" b="1" dirty="0" err="1" smtClean="0">
                <a:solidFill>
                  <a:srgbClr val="000090"/>
                </a:solidFill>
              </a:rPr>
              <a:t>tt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events/day</a:t>
            </a:r>
            <a:endParaRPr lang="de-DE" sz="2400" b="1" dirty="0" smtClean="0">
              <a:solidFill>
                <a:srgbClr val="000090"/>
              </a:solidFill>
            </a:endParaRPr>
          </a:p>
          <a:p>
            <a:r>
              <a:rPr lang="de-DE" sz="2400" b="1" dirty="0" err="1" smtClean="0">
                <a:solidFill>
                  <a:srgbClr val="000090"/>
                </a:solidFill>
              </a:rPr>
              <a:t>When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default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energy/luminosity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reached</a:t>
            </a:r>
            <a:r>
              <a:rPr lang="de-DE" sz="2400" b="1" dirty="0" smtClean="0">
                <a:solidFill>
                  <a:srgbClr val="000090"/>
                </a:solidFill>
              </a:rPr>
              <a:t>: </a:t>
            </a:r>
            <a:r>
              <a:rPr lang="de-DE" sz="2400" b="1" dirty="0" err="1" smtClean="0">
                <a:solidFill>
                  <a:srgbClr val="000090"/>
                </a:solidFill>
              </a:rPr>
              <a:t>close</a:t>
            </a:r>
            <a:r>
              <a:rPr lang="de-DE" sz="2400" b="1" dirty="0" smtClean="0">
                <a:solidFill>
                  <a:srgbClr val="000090"/>
                </a:solidFill>
              </a:rPr>
              <a:t> to 1M/day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endParaRPr lang="de-DE" sz="2400" b="1" dirty="0">
              <a:solidFill>
                <a:srgbClr val="008000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Peter Mättig, CERN Summer Students 2013</a:t>
            </a:r>
            <a:endParaRPr lang="de-D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196249" y="301931"/>
            <a:ext cx="585590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err="1" smtClean="0"/>
              <a:t>Phenomenology</a:t>
            </a:r>
            <a:r>
              <a:rPr lang="de-DE" sz="3200" b="1" dirty="0" smtClean="0"/>
              <a:t> of </a:t>
            </a:r>
            <a:r>
              <a:rPr lang="de-DE" sz="3200" b="1" dirty="0" err="1" smtClean="0"/>
              <a:t>heavy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top</a:t>
            </a:r>
            <a:endParaRPr lang="de-DE" sz="3200" b="1" dirty="0"/>
          </a:p>
        </p:txBody>
      </p:sp>
      <p:pic>
        <p:nvPicPr>
          <p:cNvPr id="4" name="Bild 3" descr="loewe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6999" y="301931"/>
            <a:ext cx="2286000" cy="674723"/>
          </a:xfrm>
          <a:prstGeom prst="rect">
            <a:avLst/>
          </a:prstGeom>
        </p:spPr>
      </p:pic>
      <p:sp>
        <p:nvSpPr>
          <p:cNvPr id="19" name="Textfeld 18"/>
          <p:cNvSpPr txBox="1"/>
          <p:nvPr/>
        </p:nvSpPr>
        <p:spPr>
          <a:xfrm>
            <a:off x="4087871" y="1095927"/>
            <a:ext cx="40031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err="1" smtClean="0">
                <a:solidFill>
                  <a:srgbClr val="FF0000"/>
                </a:solidFill>
              </a:rPr>
              <a:t>competing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interactions</a:t>
            </a:r>
            <a:r>
              <a:rPr lang="de-DE" sz="2400" b="1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sz="2400" b="1" dirty="0">
                <a:solidFill>
                  <a:srgbClr val="FF0000"/>
                </a:solidFill>
              </a:rPr>
              <a:t>w</a:t>
            </a:r>
            <a:r>
              <a:rPr lang="de-DE" sz="2400" b="1" dirty="0" err="1" smtClean="0">
                <a:solidFill>
                  <a:srgbClr val="FF0000"/>
                </a:solidFill>
              </a:rPr>
              <a:t>ho‘s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faster</a:t>
            </a:r>
            <a:r>
              <a:rPr lang="de-DE" sz="2400" b="1" dirty="0" smtClean="0">
                <a:solidFill>
                  <a:srgbClr val="FF0000"/>
                </a:solidFill>
              </a:rPr>
              <a:t>?</a:t>
            </a:r>
            <a:endParaRPr lang="de-DE" sz="2400" b="1" dirty="0" smtClean="0">
              <a:solidFill>
                <a:srgbClr val="0000FF"/>
              </a:solidFill>
            </a:endParaRPr>
          </a:p>
        </p:txBody>
      </p:sp>
      <p:pic>
        <p:nvPicPr>
          <p:cNvPr id="6" name="Bild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19972" y="2116146"/>
            <a:ext cx="1649251" cy="1415866"/>
          </a:xfrm>
          <a:prstGeom prst="rect">
            <a:avLst/>
          </a:prstGeom>
        </p:spPr>
      </p:pic>
      <p:sp>
        <p:nvSpPr>
          <p:cNvPr id="20" name="Textfeld 19"/>
          <p:cNvSpPr txBox="1"/>
          <p:nvPr/>
        </p:nvSpPr>
        <p:spPr>
          <a:xfrm>
            <a:off x="523997" y="3976608"/>
            <a:ext cx="787838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smtClean="0">
                <a:solidFill>
                  <a:srgbClr val="008000"/>
                </a:solidFill>
              </a:rPr>
              <a:t>For </a:t>
            </a:r>
            <a:r>
              <a:rPr lang="de-DE" sz="2400" b="1" dirty="0" err="1" smtClean="0">
                <a:solidFill>
                  <a:srgbClr val="008000"/>
                </a:solidFill>
              </a:rPr>
              <a:t>lighter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quarks</a:t>
            </a:r>
            <a:r>
              <a:rPr lang="de-DE" sz="2400" b="1" dirty="0" smtClean="0">
                <a:solidFill>
                  <a:srgbClr val="008000"/>
                </a:solidFill>
              </a:rPr>
              <a:t>: </a:t>
            </a:r>
            <a:r>
              <a:rPr lang="de-DE" sz="2400" b="1" dirty="0" err="1" smtClean="0">
                <a:solidFill>
                  <a:srgbClr val="008000"/>
                </a:solidFill>
              </a:rPr>
              <a:t>strong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interaction</a:t>
            </a:r>
            <a:r>
              <a:rPr lang="de-DE" sz="2400" b="1" dirty="0" smtClean="0">
                <a:solidFill>
                  <a:srgbClr val="008000"/>
                </a:solidFill>
              </a:rPr>
              <a:t> &gt;&gt; </a:t>
            </a:r>
            <a:r>
              <a:rPr lang="de-DE" sz="2400" b="1" dirty="0" err="1" smtClean="0">
                <a:solidFill>
                  <a:srgbClr val="008000"/>
                </a:solidFill>
              </a:rPr>
              <a:t>weak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interactions</a:t>
            </a:r>
            <a:endParaRPr lang="de-DE" sz="2400" b="1" dirty="0" smtClean="0">
              <a:solidFill>
                <a:srgbClr val="008000"/>
              </a:solidFill>
            </a:endParaRPr>
          </a:p>
          <a:p>
            <a:r>
              <a:rPr lang="de-DE" sz="2400" b="1" dirty="0" smtClean="0">
                <a:solidFill>
                  <a:srgbClr val="008000"/>
                </a:solidFill>
              </a:rPr>
              <a:t>                                   </a:t>
            </a:r>
            <a:r>
              <a:rPr lang="de-DE" sz="2400" b="1" dirty="0" smtClean="0">
                <a:solidFill>
                  <a:srgbClr val="FF0000"/>
                </a:solidFill>
                <a:sym typeface="Wingdings"/>
              </a:rPr>
              <a:t> </a:t>
            </a:r>
            <a:r>
              <a:rPr lang="de-DE" sz="2400" b="1" dirty="0" err="1" smtClean="0">
                <a:solidFill>
                  <a:srgbClr val="FF0000"/>
                </a:solidFill>
                <a:sym typeface="Wingdings"/>
              </a:rPr>
              <a:t>colour</a:t>
            </a:r>
            <a:r>
              <a:rPr lang="de-DE" sz="2400" b="1" dirty="0" smtClean="0">
                <a:solidFill>
                  <a:srgbClr val="FF0000"/>
                </a:solidFill>
                <a:sym typeface="Wingdings"/>
              </a:rPr>
              <a:t> neutral </a:t>
            </a:r>
            <a:r>
              <a:rPr lang="de-DE" sz="2400" b="1" dirty="0" err="1" smtClean="0">
                <a:solidFill>
                  <a:srgbClr val="FF0000"/>
                </a:solidFill>
                <a:sym typeface="Wingdings"/>
              </a:rPr>
              <a:t>hadrons</a:t>
            </a:r>
            <a:endParaRPr lang="de-DE" sz="2400" b="1" dirty="0" smtClean="0">
              <a:solidFill>
                <a:srgbClr val="FF0000"/>
              </a:solidFill>
              <a:sym typeface="Wingdings"/>
            </a:endParaRPr>
          </a:p>
          <a:p>
            <a:r>
              <a:rPr lang="de-DE" sz="2400" b="1" dirty="0" err="1" smtClean="0">
                <a:solidFill>
                  <a:srgbClr val="008000"/>
                </a:solidFill>
                <a:sym typeface="Wingdings"/>
              </a:rPr>
              <a:t>For</a:t>
            </a:r>
            <a:r>
              <a:rPr lang="de-DE" sz="2400" b="1" dirty="0" smtClean="0">
                <a:solidFill>
                  <a:srgbClr val="008000"/>
                </a:solidFill>
                <a:sym typeface="Wingdings"/>
              </a:rPr>
              <a:t> top </a:t>
            </a:r>
            <a:r>
              <a:rPr lang="de-DE" sz="2400" b="1" dirty="0" err="1" smtClean="0">
                <a:solidFill>
                  <a:srgbClr val="008000"/>
                </a:solidFill>
                <a:sym typeface="Wingdings"/>
              </a:rPr>
              <a:t>quark</a:t>
            </a:r>
            <a:r>
              <a:rPr lang="de-DE" sz="2400" b="1" dirty="0" smtClean="0">
                <a:solidFill>
                  <a:srgbClr val="008000"/>
                </a:solidFill>
                <a:sym typeface="Wingdings"/>
              </a:rPr>
              <a:t>:         </a:t>
            </a:r>
            <a:r>
              <a:rPr lang="de-DE" sz="2400" b="1" dirty="0" smtClean="0">
                <a:solidFill>
                  <a:srgbClr val="008000"/>
                </a:solidFill>
              </a:rPr>
              <a:t>strong </a:t>
            </a:r>
            <a:r>
              <a:rPr lang="de-DE" sz="2400" b="1" dirty="0" err="1" smtClean="0">
                <a:solidFill>
                  <a:srgbClr val="008000"/>
                </a:solidFill>
              </a:rPr>
              <a:t>interaction</a:t>
            </a:r>
            <a:r>
              <a:rPr lang="de-DE" sz="2400" b="1" dirty="0" smtClean="0">
                <a:solidFill>
                  <a:srgbClr val="008000"/>
                </a:solidFill>
              </a:rPr>
              <a:t> &lt; </a:t>
            </a:r>
            <a:r>
              <a:rPr lang="de-DE" sz="2400" b="1" dirty="0" err="1" smtClean="0">
                <a:solidFill>
                  <a:srgbClr val="008000"/>
                </a:solidFill>
              </a:rPr>
              <a:t>weak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interactions</a:t>
            </a:r>
            <a:endParaRPr lang="de-DE" sz="2400" b="1" dirty="0" smtClean="0">
              <a:solidFill>
                <a:srgbClr val="008000"/>
              </a:solidFill>
            </a:endParaRPr>
          </a:p>
          <a:p>
            <a:r>
              <a:rPr lang="de-DE" sz="2400" b="1" dirty="0" smtClean="0">
                <a:solidFill>
                  <a:srgbClr val="008000"/>
                </a:solidFill>
              </a:rPr>
              <a:t>                                   </a:t>
            </a:r>
            <a:r>
              <a:rPr lang="de-DE" sz="2400" b="1" dirty="0" smtClean="0">
                <a:solidFill>
                  <a:srgbClr val="FF0000"/>
                </a:solidFill>
                <a:sym typeface="Wingdings"/>
              </a:rPr>
              <a:t> no </a:t>
            </a:r>
            <a:r>
              <a:rPr lang="de-DE" sz="2400" b="1" dirty="0" err="1" smtClean="0">
                <a:solidFill>
                  <a:srgbClr val="FF0000"/>
                </a:solidFill>
                <a:sym typeface="Wingdings"/>
              </a:rPr>
              <a:t>top</a:t>
            </a:r>
            <a:r>
              <a:rPr lang="de-DE" sz="2400" b="1" dirty="0" smtClean="0">
                <a:solidFill>
                  <a:srgbClr val="FF0000"/>
                </a:solidFill>
                <a:sym typeface="Wingdings"/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  <a:sym typeface="Wingdings"/>
              </a:rPr>
              <a:t>hadrons</a:t>
            </a:r>
            <a:r>
              <a:rPr lang="de-DE" sz="2400" b="1" dirty="0" smtClean="0">
                <a:solidFill>
                  <a:srgbClr val="FF0000"/>
                </a:solidFill>
                <a:sym typeface="Wingdings"/>
              </a:rPr>
              <a:t>! ‚</a:t>
            </a:r>
            <a:r>
              <a:rPr lang="de-DE" sz="2400" b="1" dirty="0" err="1" smtClean="0">
                <a:solidFill>
                  <a:srgbClr val="FF0000"/>
                </a:solidFill>
                <a:sym typeface="Wingdings"/>
              </a:rPr>
              <a:t>free</a:t>
            </a:r>
            <a:r>
              <a:rPr lang="de-DE" sz="2400" b="1" dirty="0" smtClean="0">
                <a:solidFill>
                  <a:srgbClr val="FF0000"/>
                </a:solidFill>
                <a:sym typeface="Wingdings"/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  <a:sym typeface="Wingdings"/>
              </a:rPr>
              <a:t>quark</a:t>
            </a:r>
            <a:r>
              <a:rPr lang="de-DE" sz="2400" b="1" dirty="0" smtClean="0">
                <a:solidFill>
                  <a:srgbClr val="FF0000"/>
                </a:solidFill>
                <a:sym typeface="Wingdings"/>
              </a:rPr>
              <a:t>‘</a:t>
            </a:r>
          </a:p>
          <a:p>
            <a:r>
              <a:rPr lang="de-DE" sz="2400" b="1" dirty="0" smtClean="0">
                <a:solidFill>
                  <a:srgbClr val="FF0000"/>
                </a:solidFill>
                <a:sym typeface="Wingdings"/>
              </a:rPr>
              <a:t>                                   </a:t>
            </a:r>
            <a:r>
              <a:rPr lang="de-DE" sz="2400" b="1" dirty="0" err="1" smtClean="0">
                <a:solidFill>
                  <a:srgbClr val="FF0000"/>
                </a:solidFill>
                <a:sym typeface="Wingdings"/>
              </a:rPr>
              <a:t>top</a:t>
            </a:r>
            <a:r>
              <a:rPr lang="de-DE" sz="2400" b="1" dirty="0" smtClean="0">
                <a:solidFill>
                  <a:srgbClr val="FF0000"/>
                </a:solidFill>
                <a:sym typeface="Wingdings"/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  <a:sym typeface="Wingdings"/>
              </a:rPr>
              <a:t>quarks</a:t>
            </a:r>
            <a:r>
              <a:rPr lang="de-DE" sz="2400" b="1" dirty="0" smtClean="0">
                <a:solidFill>
                  <a:srgbClr val="FF0000"/>
                </a:solidFill>
                <a:sym typeface="Wingdings"/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  <a:sym typeface="Wingdings"/>
              </a:rPr>
              <a:t>decay</a:t>
            </a:r>
            <a:r>
              <a:rPr lang="de-DE" sz="2400" b="1" dirty="0" smtClean="0">
                <a:solidFill>
                  <a:srgbClr val="FF0000"/>
                </a:solidFill>
                <a:sym typeface="Wingdings"/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  <a:sym typeface="Wingdings"/>
              </a:rPr>
              <a:t>before</a:t>
            </a:r>
            <a:r>
              <a:rPr lang="de-DE" sz="2400" b="1" dirty="0" smtClean="0">
                <a:solidFill>
                  <a:srgbClr val="FF0000"/>
                </a:solidFill>
                <a:sym typeface="Wingdings"/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  <a:sym typeface="Wingdings"/>
              </a:rPr>
              <a:t>hadrons</a:t>
            </a:r>
            <a:r>
              <a:rPr lang="de-DE" sz="2400" b="1" dirty="0" smtClean="0">
                <a:solidFill>
                  <a:srgbClr val="FF0000"/>
                </a:solidFill>
                <a:sym typeface="Wingdings"/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  <a:sym typeface="Wingdings"/>
              </a:rPr>
              <a:t>formed</a:t>
            </a:r>
            <a:endParaRPr lang="de-DE" sz="2400" b="1" dirty="0" smtClean="0">
              <a:solidFill>
                <a:srgbClr val="FF0000"/>
              </a:solidFill>
              <a:sym typeface="Wingdings"/>
            </a:endParaRPr>
          </a:p>
          <a:p>
            <a:r>
              <a:rPr lang="de-DE" sz="2400" b="1" dirty="0" smtClean="0">
                <a:solidFill>
                  <a:srgbClr val="008000"/>
                </a:solidFill>
                <a:sym typeface="Wingdings"/>
              </a:rPr>
              <a:t>99.1% of all top </a:t>
            </a:r>
            <a:r>
              <a:rPr lang="de-DE" sz="2400" b="1" dirty="0" err="1" smtClean="0">
                <a:solidFill>
                  <a:srgbClr val="008000"/>
                </a:solidFill>
                <a:sym typeface="Wingdings"/>
              </a:rPr>
              <a:t>quarks</a:t>
            </a:r>
            <a:r>
              <a:rPr lang="de-DE" sz="2400" b="1" dirty="0" smtClean="0">
                <a:solidFill>
                  <a:srgbClr val="008000"/>
                </a:solidFill>
                <a:sym typeface="Wingdings"/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  <a:sym typeface="Wingdings"/>
              </a:rPr>
              <a:t>decay</a:t>
            </a:r>
            <a:r>
              <a:rPr lang="de-DE" sz="2400" b="1" dirty="0" smtClean="0">
                <a:solidFill>
                  <a:srgbClr val="008000"/>
                </a:solidFill>
                <a:sym typeface="Wingdings"/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  <a:sym typeface="Wingdings"/>
              </a:rPr>
              <a:t>into</a:t>
            </a:r>
            <a:r>
              <a:rPr lang="de-DE" sz="2400" b="1" dirty="0" smtClean="0">
                <a:solidFill>
                  <a:srgbClr val="008000"/>
                </a:solidFill>
                <a:sym typeface="Wingdings"/>
              </a:rPr>
              <a:t> a </a:t>
            </a:r>
            <a:r>
              <a:rPr lang="de-DE" sz="2400" b="1" dirty="0" err="1" smtClean="0">
                <a:solidFill>
                  <a:srgbClr val="008000"/>
                </a:solidFill>
                <a:sym typeface="Wingdings"/>
              </a:rPr>
              <a:t>bottom</a:t>
            </a:r>
            <a:r>
              <a:rPr lang="de-DE" sz="2400" b="1" dirty="0" smtClean="0">
                <a:solidFill>
                  <a:srgbClr val="008000"/>
                </a:solidFill>
                <a:sym typeface="Wingdings"/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  <a:sym typeface="Wingdings"/>
              </a:rPr>
              <a:t>quark</a:t>
            </a:r>
            <a:r>
              <a:rPr lang="de-DE" sz="2400" b="1" dirty="0" smtClean="0">
                <a:solidFill>
                  <a:srgbClr val="008000"/>
                </a:solidFill>
                <a:sym typeface="Wingdings"/>
              </a:rPr>
              <a:t>!</a:t>
            </a:r>
            <a:endParaRPr lang="de-DE" sz="2400" b="1" dirty="0">
              <a:solidFill>
                <a:srgbClr val="008000"/>
              </a:solidFill>
            </a:endParaRPr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Peter Mättig, CERN Summer Students 2013</a:t>
            </a:r>
            <a:endParaRPr lang="de-DE"/>
          </a:p>
        </p:txBody>
      </p:sp>
      <p:grpSp>
        <p:nvGrpSpPr>
          <p:cNvPr id="2" name="Gruppierung 31"/>
          <p:cNvGrpSpPr/>
          <p:nvPr/>
        </p:nvGrpSpPr>
        <p:grpSpPr>
          <a:xfrm>
            <a:off x="4087871" y="1866919"/>
            <a:ext cx="2160820" cy="1565815"/>
            <a:chOff x="4493980" y="1234370"/>
            <a:chExt cx="2160820" cy="1565815"/>
          </a:xfrm>
        </p:grpSpPr>
        <p:cxnSp>
          <p:nvCxnSpPr>
            <p:cNvPr id="8" name="Gerade Verbindung mit Pfeil 7"/>
            <p:cNvCxnSpPr/>
            <p:nvPr/>
          </p:nvCxnSpPr>
          <p:spPr>
            <a:xfrm>
              <a:off x="4493980" y="1371600"/>
              <a:ext cx="1183917" cy="460467"/>
            </a:xfrm>
            <a:prstGeom prst="straightConnector1">
              <a:avLst/>
            </a:prstGeom>
            <a:ln>
              <a:solidFill>
                <a:srgbClr val="00009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Gerade Verbindung mit Pfeil 9"/>
            <p:cNvCxnSpPr/>
            <p:nvPr/>
          </p:nvCxnSpPr>
          <p:spPr>
            <a:xfrm>
              <a:off x="5677897" y="1830689"/>
              <a:ext cx="799101" cy="1588"/>
            </a:xfrm>
            <a:prstGeom prst="straightConnector1">
              <a:avLst/>
            </a:prstGeom>
            <a:ln>
              <a:solidFill>
                <a:srgbClr val="8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Freihandform 12"/>
            <p:cNvSpPr/>
            <p:nvPr/>
          </p:nvSpPr>
          <p:spPr>
            <a:xfrm>
              <a:off x="5602688" y="1868366"/>
              <a:ext cx="387931" cy="335502"/>
            </a:xfrm>
            <a:custGeom>
              <a:avLst/>
              <a:gdLst>
                <a:gd name="connsiteX0" fmla="*/ 43420 w 727791"/>
                <a:gd name="connsiteY0" fmla="*/ 0 h 862445"/>
                <a:gd name="connsiteX1" fmla="*/ 21710 w 727791"/>
                <a:gd name="connsiteY1" fmla="*/ 32567 h 862445"/>
                <a:gd name="connsiteX2" fmla="*/ 0 w 727791"/>
                <a:gd name="connsiteY2" fmla="*/ 97701 h 862445"/>
                <a:gd name="connsiteX3" fmla="*/ 10855 w 727791"/>
                <a:gd name="connsiteY3" fmla="*/ 195401 h 862445"/>
                <a:gd name="connsiteX4" fmla="*/ 206245 w 727791"/>
                <a:gd name="connsiteY4" fmla="*/ 217112 h 862445"/>
                <a:gd name="connsiteX5" fmla="*/ 217100 w 727791"/>
                <a:gd name="connsiteY5" fmla="*/ 97701 h 862445"/>
                <a:gd name="connsiteX6" fmla="*/ 86840 w 727791"/>
                <a:gd name="connsiteY6" fmla="*/ 141123 h 862445"/>
                <a:gd name="connsiteX7" fmla="*/ 97695 w 727791"/>
                <a:gd name="connsiteY7" fmla="*/ 293101 h 862445"/>
                <a:gd name="connsiteX8" fmla="*/ 162825 w 727791"/>
                <a:gd name="connsiteY8" fmla="*/ 336523 h 862445"/>
                <a:gd name="connsiteX9" fmla="*/ 303940 w 727791"/>
                <a:gd name="connsiteY9" fmla="*/ 314812 h 862445"/>
                <a:gd name="connsiteX10" fmla="*/ 325650 w 727791"/>
                <a:gd name="connsiteY10" fmla="*/ 282245 h 862445"/>
                <a:gd name="connsiteX11" fmla="*/ 336505 w 727791"/>
                <a:gd name="connsiteY11" fmla="*/ 249678 h 862445"/>
                <a:gd name="connsiteX12" fmla="*/ 260520 w 727791"/>
                <a:gd name="connsiteY12" fmla="*/ 271389 h 862445"/>
                <a:gd name="connsiteX13" fmla="*/ 238810 w 727791"/>
                <a:gd name="connsiteY13" fmla="*/ 293101 h 862445"/>
                <a:gd name="connsiteX14" fmla="*/ 227955 w 727791"/>
                <a:gd name="connsiteY14" fmla="*/ 325667 h 862445"/>
                <a:gd name="connsiteX15" fmla="*/ 195390 w 727791"/>
                <a:gd name="connsiteY15" fmla="*/ 336523 h 862445"/>
                <a:gd name="connsiteX16" fmla="*/ 206245 w 727791"/>
                <a:gd name="connsiteY16" fmla="*/ 369090 h 862445"/>
                <a:gd name="connsiteX17" fmla="*/ 314795 w 727791"/>
                <a:gd name="connsiteY17" fmla="*/ 477645 h 862445"/>
                <a:gd name="connsiteX18" fmla="*/ 390780 w 727791"/>
                <a:gd name="connsiteY18" fmla="*/ 488501 h 862445"/>
                <a:gd name="connsiteX19" fmla="*/ 434201 w 727791"/>
                <a:gd name="connsiteY19" fmla="*/ 379945 h 862445"/>
                <a:gd name="connsiteX20" fmla="*/ 379925 w 727791"/>
                <a:gd name="connsiteY20" fmla="*/ 390801 h 862445"/>
                <a:gd name="connsiteX21" fmla="*/ 303940 w 727791"/>
                <a:gd name="connsiteY21" fmla="*/ 477645 h 862445"/>
                <a:gd name="connsiteX22" fmla="*/ 293085 w 727791"/>
                <a:gd name="connsiteY22" fmla="*/ 510212 h 862445"/>
                <a:gd name="connsiteX23" fmla="*/ 336505 w 727791"/>
                <a:gd name="connsiteY23" fmla="*/ 618767 h 862445"/>
                <a:gd name="connsiteX24" fmla="*/ 434201 w 727791"/>
                <a:gd name="connsiteY24" fmla="*/ 607912 h 862445"/>
                <a:gd name="connsiteX25" fmla="*/ 531896 w 727791"/>
                <a:gd name="connsiteY25" fmla="*/ 564490 h 862445"/>
                <a:gd name="connsiteX26" fmla="*/ 521041 w 727791"/>
                <a:gd name="connsiteY26" fmla="*/ 531923 h 862445"/>
                <a:gd name="connsiteX27" fmla="*/ 434201 w 727791"/>
                <a:gd name="connsiteY27" fmla="*/ 564490 h 862445"/>
                <a:gd name="connsiteX28" fmla="*/ 423346 w 727791"/>
                <a:gd name="connsiteY28" fmla="*/ 607912 h 862445"/>
                <a:gd name="connsiteX29" fmla="*/ 412491 w 727791"/>
                <a:gd name="connsiteY29" fmla="*/ 640479 h 862445"/>
                <a:gd name="connsiteX30" fmla="*/ 455911 w 727791"/>
                <a:gd name="connsiteY30" fmla="*/ 738179 h 862445"/>
                <a:gd name="connsiteX31" fmla="*/ 488476 w 727791"/>
                <a:gd name="connsiteY31" fmla="*/ 749034 h 862445"/>
                <a:gd name="connsiteX32" fmla="*/ 586171 w 727791"/>
                <a:gd name="connsiteY32" fmla="*/ 727323 h 862445"/>
                <a:gd name="connsiteX33" fmla="*/ 629591 w 727791"/>
                <a:gd name="connsiteY33" fmla="*/ 716467 h 862445"/>
                <a:gd name="connsiteX34" fmla="*/ 683866 w 727791"/>
                <a:gd name="connsiteY34" fmla="*/ 673045 h 862445"/>
                <a:gd name="connsiteX35" fmla="*/ 651301 w 727791"/>
                <a:gd name="connsiteY35" fmla="*/ 662190 h 862445"/>
                <a:gd name="connsiteX36" fmla="*/ 607881 w 727791"/>
                <a:gd name="connsiteY36" fmla="*/ 640479 h 862445"/>
                <a:gd name="connsiteX37" fmla="*/ 542751 w 727791"/>
                <a:gd name="connsiteY37" fmla="*/ 651334 h 862445"/>
                <a:gd name="connsiteX38" fmla="*/ 510186 w 727791"/>
                <a:gd name="connsiteY38" fmla="*/ 673045 h 862445"/>
                <a:gd name="connsiteX39" fmla="*/ 488476 w 727791"/>
                <a:gd name="connsiteY39" fmla="*/ 738179 h 862445"/>
                <a:gd name="connsiteX40" fmla="*/ 531896 w 727791"/>
                <a:gd name="connsiteY40" fmla="*/ 857590 h 862445"/>
                <a:gd name="connsiteX41" fmla="*/ 564461 w 727791"/>
                <a:gd name="connsiteY41" fmla="*/ 857590 h 862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727791" h="862445">
                  <a:moveTo>
                    <a:pt x="43420" y="0"/>
                  </a:moveTo>
                  <a:cubicBezTo>
                    <a:pt x="36183" y="10856"/>
                    <a:pt x="27008" y="20645"/>
                    <a:pt x="21710" y="32567"/>
                  </a:cubicBezTo>
                  <a:cubicBezTo>
                    <a:pt x="12416" y="53480"/>
                    <a:pt x="0" y="97701"/>
                    <a:pt x="0" y="97701"/>
                  </a:cubicBezTo>
                  <a:cubicBezTo>
                    <a:pt x="3618" y="130268"/>
                    <a:pt x="494" y="164315"/>
                    <a:pt x="10855" y="195401"/>
                  </a:cubicBezTo>
                  <a:cubicBezTo>
                    <a:pt x="35560" y="269519"/>
                    <a:pt x="192240" y="218046"/>
                    <a:pt x="206245" y="217112"/>
                  </a:cubicBezTo>
                  <a:cubicBezTo>
                    <a:pt x="233789" y="134474"/>
                    <a:pt x="232443" y="174419"/>
                    <a:pt x="217100" y="97701"/>
                  </a:cubicBezTo>
                  <a:cubicBezTo>
                    <a:pt x="168351" y="102133"/>
                    <a:pt x="86840" y="72777"/>
                    <a:pt x="86840" y="141123"/>
                  </a:cubicBezTo>
                  <a:cubicBezTo>
                    <a:pt x="86840" y="191911"/>
                    <a:pt x="79288" y="245766"/>
                    <a:pt x="97695" y="293101"/>
                  </a:cubicBezTo>
                  <a:cubicBezTo>
                    <a:pt x="107152" y="317420"/>
                    <a:pt x="162825" y="336523"/>
                    <a:pt x="162825" y="336523"/>
                  </a:cubicBezTo>
                  <a:cubicBezTo>
                    <a:pt x="209863" y="329286"/>
                    <a:pt x="258791" y="329863"/>
                    <a:pt x="303940" y="314812"/>
                  </a:cubicBezTo>
                  <a:cubicBezTo>
                    <a:pt x="316317" y="310686"/>
                    <a:pt x="319816" y="293914"/>
                    <a:pt x="325650" y="282245"/>
                  </a:cubicBezTo>
                  <a:cubicBezTo>
                    <a:pt x="330767" y="272010"/>
                    <a:pt x="347792" y="251559"/>
                    <a:pt x="336505" y="249678"/>
                  </a:cubicBezTo>
                  <a:cubicBezTo>
                    <a:pt x="310522" y="245347"/>
                    <a:pt x="285848" y="264152"/>
                    <a:pt x="260520" y="271389"/>
                  </a:cubicBezTo>
                  <a:cubicBezTo>
                    <a:pt x="253283" y="278626"/>
                    <a:pt x="244075" y="284325"/>
                    <a:pt x="238810" y="293101"/>
                  </a:cubicBezTo>
                  <a:cubicBezTo>
                    <a:pt x="232923" y="302913"/>
                    <a:pt x="236046" y="317576"/>
                    <a:pt x="227955" y="325667"/>
                  </a:cubicBezTo>
                  <a:cubicBezTo>
                    <a:pt x="219864" y="333758"/>
                    <a:pt x="206245" y="332904"/>
                    <a:pt x="195390" y="336523"/>
                  </a:cubicBezTo>
                  <a:cubicBezTo>
                    <a:pt x="199008" y="347379"/>
                    <a:pt x="200688" y="359087"/>
                    <a:pt x="206245" y="369090"/>
                  </a:cubicBezTo>
                  <a:cubicBezTo>
                    <a:pt x="226207" y="405024"/>
                    <a:pt x="265885" y="470657"/>
                    <a:pt x="314795" y="477645"/>
                  </a:cubicBezTo>
                  <a:lnTo>
                    <a:pt x="390780" y="488501"/>
                  </a:lnTo>
                  <a:cubicBezTo>
                    <a:pt x="440889" y="478478"/>
                    <a:pt x="511557" y="483089"/>
                    <a:pt x="434201" y="379945"/>
                  </a:cubicBezTo>
                  <a:cubicBezTo>
                    <a:pt x="423131" y="365185"/>
                    <a:pt x="398017" y="387182"/>
                    <a:pt x="379925" y="390801"/>
                  </a:cubicBezTo>
                  <a:cubicBezTo>
                    <a:pt x="297079" y="446035"/>
                    <a:pt x="324155" y="406888"/>
                    <a:pt x="303940" y="477645"/>
                  </a:cubicBezTo>
                  <a:cubicBezTo>
                    <a:pt x="300797" y="488648"/>
                    <a:pt x="296703" y="499356"/>
                    <a:pt x="293085" y="510212"/>
                  </a:cubicBezTo>
                  <a:cubicBezTo>
                    <a:pt x="295815" y="529320"/>
                    <a:pt x="292025" y="611353"/>
                    <a:pt x="336505" y="618767"/>
                  </a:cubicBezTo>
                  <a:cubicBezTo>
                    <a:pt x="368825" y="624154"/>
                    <a:pt x="401636" y="611530"/>
                    <a:pt x="434201" y="607912"/>
                  </a:cubicBezTo>
                  <a:cubicBezTo>
                    <a:pt x="511708" y="582075"/>
                    <a:pt x="480290" y="598895"/>
                    <a:pt x="531896" y="564490"/>
                  </a:cubicBezTo>
                  <a:cubicBezTo>
                    <a:pt x="528278" y="553634"/>
                    <a:pt x="531896" y="535542"/>
                    <a:pt x="521041" y="531923"/>
                  </a:cubicBezTo>
                  <a:cubicBezTo>
                    <a:pt x="489741" y="521489"/>
                    <a:pt x="456824" y="549407"/>
                    <a:pt x="434201" y="564490"/>
                  </a:cubicBezTo>
                  <a:cubicBezTo>
                    <a:pt x="430583" y="578964"/>
                    <a:pt x="427444" y="593567"/>
                    <a:pt x="423346" y="607912"/>
                  </a:cubicBezTo>
                  <a:cubicBezTo>
                    <a:pt x="420203" y="618915"/>
                    <a:pt x="411352" y="629093"/>
                    <a:pt x="412491" y="640479"/>
                  </a:cubicBezTo>
                  <a:cubicBezTo>
                    <a:pt x="415638" y="671948"/>
                    <a:pt x="423879" y="718959"/>
                    <a:pt x="455911" y="738179"/>
                  </a:cubicBezTo>
                  <a:cubicBezTo>
                    <a:pt x="465722" y="744066"/>
                    <a:pt x="477621" y="745416"/>
                    <a:pt x="488476" y="749034"/>
                  </a:cubicBezTo>
                  <a:lnTo>
                    <a:pt x="586171" y="727323"/>
                  </a:lnTo>
                  <a:cubicBezTo>
                    <a:pt x="600708" y="723968"/>
                    <a:pt x="617178" y="724743"/>
                    <a:pt x="629591" y="716467"/>
                  </a:cubicBezTo>
                  <a:cubicBezTo>
                    <a:pt x="727791" y="650997"/>
                    <a:pt x="577405" y="708535"/>
                    <a:pt x="683866" y="673045"/>
                  </a:cubicBezTo>
                  <a:cubicBezTo>
                    <a:pt x="673011" y="669427"/>
                    <a:pt x="661818" y="666697"/>
                    <a:pt x="651301" y="662190"/>
                  </a:cubicBezTo>
                  <a:cubicBezTo>
                    <a:pt x="636428" y="655816"/>
                    <a:pt x="623983" y="642089"/>
                    <a:pt x="607881" y="640479"/>
                  </a:cubicBezTo>
                  <a:cubicBezTo>
                    <a:pt x="585981" y="638289"/>
                    <a:pt x="564461" y="647716"/>
                    <a:pt x="542751" y="651334"/>
                  </a:cubicBezTo>
                  <a:cubicBezTo>
                    <a:pt x="531896" y="658571"/>
                    <a:pt x="517100" y="661982"/>
                    <a:pt x="510186" y="673045"/>
                  </a:cubicBezTo>
                  <a:cubicBezTo>
                    <a:pt x="498057" y="692452"/>
                    <a:pt x="488476" y="738179"/>
                    <a:pt x="488476" y="738179"/>
                  </a:cubicBezTo>
                  <a:cubicBezTo>
                    <a:pt x="494496" y="786342"/>
                    <a:pt x="482249" y="832765"/>
                    <a:pt x="531896" y="857590"/>
                  </a:cubicBezTo>
                  <a:cubicBezTo>
                    <a:pt x="541605" y="862445"/>
                    <a:pt x="553606" y="857590"/>
                    <a:pt x="564461" y="857590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" name="Textfeld 13"/>
            <p:cNvSpPr txBox="1"/>
            <p:nvPr/>
          </p:nvSpPr>
          <p:spPr>
            <a:xfrm>
              <a:off x="4897597" y="1234370"/>
              <a:ext cx="2423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b="1" dirty="0">
                  <a:solidFill>
                    <a:srgbClr val="000090"/>
                  </a:solidFill>
                </a:rPr>
                <a:t>t</a:t>
              </a:r>
            </a:p>
          </p:txBody>
        </p:sp>
        <p:sp>
          <p:nvSpPr>
            <p:cNvPr id="15" name="Textfeld 14"/>
            <p:cNvSpPr txBox="1"/>
            <p:nvPr/>
          </p:nvSpPr>
          <p:spPr>
            <a:xfrm>
              <a:off x="6019800" y="1507523"/>
              <a:ext cx="2423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b="1" dirty="0" smtClean="0">
                  <a:solidFill>
                    <a:srgbClr val="800000"/>
                  </a:solidFill>
                </a:rPr>
                <a:t>t</a:t>
              </a:r>
              <a:endParaRPr lang="de-DE" b="1" dirty="0">
                <a:solidFill>
                  <a:srgbClr val="800000"/>
                </a:solidFill>
              </a:endParaRPr>
            </a:p>
          </p:txBody>
        </p:sp>
        <p:sp>
          <p:nvSpPr>
            <p:cNvPr id="18" name="Textfeld 17"/>
            <p:cNvSpPr txBox="1"/>
            <p:nvPr/>
          </p:nvSpPr>
          <p:spPr>
            <a:xfrm>
              <a:off x="5869426" y="1868365"/>
              <a:ext cx="2423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b="1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g</a:t>
              </a:r>
            </a:p>
          </p:txBody>
        </p:sp>
        <p:cxnSp>
          <p:nvCxnSpPr>
            <p:cNvPr id="22" name="Gerade Verbindung mit Pfeil 21"/>
            <p:cNvCxnSpPr>
              <a:endCxn id="18" idx="1"/>
            </p:cNvCxnSpPr>
            <p:nvPr/>
          </p:nvCxnSpPr>
          <p:spPr>
            <a:xfrm flipV="1">
              <a:off x="4493980" y="2191531"/>
              <a:ext cx="1375446" cy="42394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mit Pfeil 23"/>
            <p:cNvCxnSpPr>
              <a:stCxn id="18" idx="1"/>
            </p:cNvCxnSpPr>
            <p:nvPr/>
          </p:nvCxnSpPr>
          <p:spPr>
            <a:xfrm rot="10800000" flipH="1">
              <a:off x="5869425" y="2191531"/>
              <a:ext cx="607573" cy="1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feld 28"/>
            <p:cNvSpPr txBox="1"/>
            <p:nvPr/>
          </p:nvSpPr>
          <p:spPr>
            <a:xfrm>
              <a:off x="4776404" y="2153854"/>
              <a:ext cx="2423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b="1" dirty="0">
                  <a:solidFill>
                    <a:srgbClr val="000090"/>
                  </a:solidFill>
                </a:rPr>
                <a:t>b</a:t>
              </a:r>
            </a:p>
          </p:txBody>
        </p:sp>
        <p:sp>
          <p:nvSpPr>
            <p:cNvPr id="30" name="Textfeld 29"/>
            <p:cNvSpPr txBox="1"/>
            <p:nvPr/>
          </p:nvSpPr>
          <p:spPr>
            <a:xfrm>
              <a:off x="6111812" y="2153854"/>
              <a:ext cx="2423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b="1" dirty="0">
                  <a:solidFill>
                    <a:srgbClr val="000090"/>
                  </a:solidFill>
                </a:rPr>
                <a:t>b</a:t>
              </a:r>
            </a:p>
          </p:txBody>
        </p:sp>
        <p:sp>
          <p:nvSpPr>
            <p:cNvPr id="31" name="Oval 30"/>
            <p:cNvSpPr/>
            <p:nvPr/>
          </p:nvSpPr>
          <p:spPr>
            <a:xfrm>
              <a:off x="6354198" y="1557536"/>
              <a:ext cx="300602" cy="95716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tint val="100000"/>
                    <a:shade val="100000"/>
                    <a:satMod val="130000"/>
                    <a:alpha val="18000"/>
                  </a:schemeClr>
                </a:gs>
                <a:gs pos="100000">
                  <a:schemeClr val="accent1">
                    <a:tint val="50000"/>
                    <a:shade val="100000"/>
                    <a:satMod val="350000"/>
                    <a:alpha val="18000"/>
                  </a:schemeClr>
                </a:gs>
              </a:gsLst>
              <a:lin ang="16200000" scaled="0"/>
              <a:tileRect/>
            </a:gradFill>
            <a:ln w="38100" cap="flat" cmpd="sng" algn="ctr">
              <a:solidFill>
                <a:srgbClr val="00009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5" name="Picture 4" descr="Bolt-Final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835" y="1088020"/>
            <a:ext cx="3409537" cy="23542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268365" y="401709"/>
            <a:ext cx="585590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err="1" smtClean="0"/>
              <a:t>Phenomenology</a:t>
            </a:r>
            <a:r>
              <a:rPr lang="de-DE" sz="3200" b="1" dirty="0" smtClean="0"/>
              <a:t> of </a:t>
            </a:r>
            <a:r>
              <a:rPr lang="de-DE" sz="3200" b="1" dirty="0" err="1" smtClean="0"/>
              <a:t>heavy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top</a:t>
            </a:r>
            <a:endParaRPr lang="de-DE" sz="3200" b="1" dirty="0"/>
          </a:p>
        </p:txBody>
      </p:sp>
      <p:pic>
        <p:nvPicPr>
          <p:cNvPr id="4" name="Bild 3" descr="loewe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6999" y="301931"/>
            <a:ext cx="2286000" cy="674723"/>
          </a:xfrm>
          <a:prstGeom prst="rect">
            <a:avLst/>
          </a:prstGeom>
        </p:spPr>
      </p:pic>
      <p:pic>
        <p:nvPicPr>
          <p:cNvPr id="17" name="Bild 16" descr="Zerfallskanaele-1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395" y="1916796"/>
            <a:ext cx="3469833" cy="3753729"/>
          </a:xfrm>
          <a:prstGeom prst="rect">
            <a:avLst/>
          </a:prstGeom>
        </p:spPr>
      </p:pic>
      <p:sp>
        <p:nvSpPr>
          <p:cNvPr id="20" name="Textfeld 19"/>
          <p:cNvSpPr txBox="1"/>
          <p:nvPr/>
        </p:nvSpPr>
        <p:spPr>
          <a:xfrm>
            <a:off x="3586228" y="1916796"/>
            <a:ext cx="555777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err="1">
                <a:solidFill>
                  <a:srgbClr val="FF0000"/>
                </a:solidFill>
              </a:rPr>
              <a:t>t</a:t>
            </a:r>
            <a:r>
              <a:rPr lang="de-DE" sz="2400" b="1" dirty="0" err="1" smtClean="0">
                <a:solidFill>
                  <a:srgbClr val="FF0000"/>
                </a:solidFill>
              </a:rPr>
              <a:t>t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smtClean="0">
                <a:solidFill>
                  <a:srgbClr val="FF0000"/>
                </a:solidFill>
                <a:sym typeface="Wingdings"/>
              </a:rPr>
              <a:t> (</a:t>
            </a:r>
            <a:r>
              <a:rPr lang="de-DE" sz="2400" b="1" dirty="0" err="1" smtClean="0">
                <a:solidFill>
                  <a:srgbClr val="FF0000"/>
                </a:solidFill>
                <a:sym typeface="Wingdings"/>
              </a:rPr>
              <a:t>only</a:t>
            </a:r>
            <a:r>
              <a:rPr lang="de-DE" sz="2400" b="1" dirty="0" smtClean="0">
                <a:solidFill>
                  <a:srgbClr val="FF0000"/>
                </a:solidFill>
                <a:sym typeface="Wingdings"/>
              </a:rPr>
              <a:t>)  6 </a:t>
            </a:r>
            <a:r>
              <a:rPr lang="de-DE" sz="2400" b="1" dirty="0" err="1" smtClean="0">
                <a:solidFill>
                  <a:srgbClr val="FF0000"/>
                </a:solidFill>
                <a:sym typeface="Wingdings"/>
              </a:rPr>
              <a:t>quarks</a:t>
            </a:r>
            <a:endParaRPr lang="de-DE" sz="2400" b="1" dirty="0" smtClean="0">
              <a:solidFill>
                <a:srgbClr val="FF0000"/>
              </a:solidFill>
              <a:sym typeface="Wingdings"/>
            </a:endParaRPr>
          </a:p>
          <a:p>
            <a:r>
              <a:rPr lang="de-DE" sz="2400" b="1" dirty="0" smtClean="0">
                <a:solidFill>
                  <a:srgbClr val="FF0000"/>
                </a:solidFill>
                <a:sym typeface="Wingdings"/>
              </a:rPr>
              <a:t>     </a:t>
            </a:r>
            <a:r>
              <a:rPr lang="de-DE" sz="2400" b="1" dirty="0" err="1" smtClean="0">
                <a:solidFill>
                  <a:srgbClr val="008000"/>
                </a:solidFill>
                <a:sym typeface="Wingdings"/>
              </a:rPr>
              <a:t>largest</a:t>
            </a:r>
            <a:r>
              <a:rPr lang="de-DE" sz="2400" b="1" dirty="0" smtClean="0">
                <a:solidFill>
                  <a:srgbClr val="008000"/>
                </a:solidFill>
                <a:sym typeface="Wingdings"/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  <a:sym typeface="Wingdings"/>
              </a:rPr>
              <a:t>fraction</a:t>
            </a:r>
            <a:r>
              <a:rPr lang="de-DE" sz="2400" b="1" dirty="0" smtClean="0">
                <a:solidFill>
                  <a:srgbClr val="008000"/>
                </a:solidFill>
                <a:sym typeface="Wingdings"/>
              </a:rPr>
              <a:t>, </a:t>
            </a:r>
            <a:r>
              <a:rPr lang="de-DE" sz="2400" b="1" dirty="0" err="1" smtClean="0">
                <a:solidFill>
                  <a:srgbClr val="008000"/>
                </a:solidFill>
                <a:sym typeface="Wingdings"/>
              </a:rPr>
              <a:t>very</a:t>
            </a:r>
            <a:r>
              <a:rPr lang="de-DE" sz="2400" b="1" dirty="0" smtClean="0">
                <a:solidFill>
                  <a:srgbClr val="008000"/>
                </a:solidFill>
                <a:sym typeface="Wingdings"/>
              </a:rPr>
              <a:t> high </a:t>
            </a:r>
            <a:r>
              <a:rPr lang="de-DE" sz="2400" b="1" dirty="0" err="1" smtClean="0">
                <a:solidFill>
                  <a:srgbClr val="008000"/>
                </a:solidFill>
                <a:sym typeface="Wingdings"/>
              </a:rPr>
              <a:t>background</a:t>
            </a:r>
            <a:endParaRPr lang="de-DE" sz="2400" b="1" dirty="0" smtClean="0">
              <a:solidFill>
                <a:srgbClr val="008000"/>
              </a:solidFill>
              <a:sym typeface="Wingdings"/>
            </a:endParaRPr>
          </a:p>
          <a:p>
            <a:endParaRPr lang="de-DE" sz="2400" b="1" dirty="0" smtClean="0">
              <a:solidFill>
                <a:srgbClr val="FF0000"/>
              </a:solidFill>
              <a:sym typeface="Wingdings"/>
            </a:endParaRPr>
          </a:p>
          <a:p>
            <a:r>
              <a:rPr lang="de-DE" sz="2400" b="1" dirty="0" err="1">
                <a:solidFill>
                  <a:srgbClr val="FF0000"/>
                </a:solidFill>
                <a:sym typeface="Wingdings"/>
              </a:rPr>
              <a:t>t</a:t>
            </a:r>
            <a:r>
              <a:rPr lang="de-DE" sz="2400" b="1" dirty="0" err="1" smtClean="0">
                <a:solidFill>
                  <a:srgbClr val="FF0000"/>
                </a:solidFill>
                <a:sym typeface="Wingdings"/>
              </a:rPr>
              <a:t>t</a:t>
            </a:r>
            <a:r>
              <a:rPr lang="de-DE" sz="2400" b="1" dirty="0" smtClean="0">
                <a:solidFill>
                  <a:srgbClr val="FF0000"/>
                </a:solidFill>
                <a:sym typeface="Wingdings"/>
              </a:rPr>
              <a:t>  4 </a:t>
            </a:r>
            <a:r>
              <a:rPr lang="de-DE" sz="2400" b="1" dirty="0" err="1" smtClean="0">
                <a:solidFill>
                  <a:srgbClr val="FF0000"/>
                </a:solidFill>
                <a:sym typeface="Wingdings"/>
              </a:rPr>
              <a:t>quarks</a:t>
            </a:r>
            <a:r>
              <a:rPr lang="de-DE" sz="2400" b="1" dirty="0" smtClean="0">
                <a:solidFill>
                  <a:srgbClr val="FF0000"/>
                </a:solidFill>
                <a:sym typeface="Wingdings"/>
              </a:rPr>
              <a:t>, </a:t>
            </a:r>
            <a:r>
              <a:rPr lang="de-DE" sz="2400" b="1" dirty="0" err="1" smtClean="0">
                <a:solidFill>
                  <a:srgbClr val="FF0000"/>
                </a:solidFill>
                <a:sym typeface="Wingdings"/>
              </a:rPr>
              <a:t>charged</a:t>
            </a:r>
            <a:r>
              <a:rPr lang="de-DE" sz="2400" b="1" dirty="0" smtClean="0">
                <a:solidFill>
                  <a:srgbClr val="FF0000"/>
                </a:solidFill>
                <a:sym typeface="Wingdings"/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  <a:sym typeface="Wingdings"/>
              </a:rPr>
              <a:t>lepton</a:t>
            </a:r>
            <a:r>
              <a:rPr lang="de-DE" sz="2400" b="1" dirty="0" smtClean="0">
                <a:solidFill>
                  <a:srgbClr val="FF0000"/>
                </a:solidFill>
                <a:sym typeface="Wingdings"/>
              </a:rPr>
              <a:t>, </a:t>
            </a:r>
            <a:r>
              <a:rPr lang="de-DE" sz="2400" b="1" dirty="0" err="1" smtClean="0">
                <a:solidFill>
                  <a:srgbClr val="FF0000"/>
                </a:solidFill>
                <a:sym typeface="Wingdings"/>
              </a:rPr>
              <a:t>neutrino</a:t>
            </a:r>
            <a:endParaRPr lang="de-DE" sz="2400" b="1" dirty="0" smtClean="0">
              <a:solidFill>
                <a:srgbClr val="FF0000"/>
              </a:solidFill>
              <a:sym typeface="Wingdings"/>
            </a:endParaRPr>
          </a:p>
          <a:p>
            <a:r>
              <a:rPr lang="de-DE" sz="2400" b="1" dirty="0" smtClean="0">
                <a:solidFill>
                  <a:srgbClr val="FF0000"/>
                </a:solidFill>
                <a:sym typeface="Wingdings"/>
              </a:rPr>
              <a:t>     </a:t>
            </a:r>
            <a:r>
              <a:rPr lang="de-DE" sz="2400" b="1" dirty="0" err="1" smtClean="0">
                <a:solidFill>
                  <a:srgbClr val="008000"/>
                </a:solidFill>
                <a:sym typeface="Wingdings"/>
              </a:rPr>
              <a:t>Some</a:t>
            </a:r>
            <a:r>
              <a:rPr lang="de-DE" sz="2400" b="1" dirty="0" smtClean="0">
                <a:solidFill>
                  <a:srgbClr val="008000"/>
                </a:solidFill>
                <a:sym typeface="Wingdings"/>
              </a:rPr>
              <a:t> 30% ‚</a:t>
            </a:r>
            <a:r>
              <a:rPr lang="de-DE" sz="2400" b="1" dirty="0" err="1" smtClean="0">
                <a:solidFill>
                  <a:srgbClr val="008000"/>
                </a:solidFill>
                <a:sym typeface="Wingdings"/>
              </a:rPr>
              <a:t>usable</a:t>
            </a:r>
            <a:r>
              <a:rPr lang="de-DE" sz="2400" b="1" dirty="0" smtClean="0">
                <a:solidFill>
                  <a:srgbClr val="008000"/>
                </a:solidFill>
                <a:sym typeface="Wingdings"/>
              </a:rPr>
              <a:t>‘, </a:t>
            </a:r>
            <a:r>
              <a:rPr lang="de-DE" sz="2400" b="1" dirty="0" err="1" smtClean="0">
                <a:solidFill>
                  <a:srgbClr val="008000"/>
                </a:solidFill>
                <a:sym typeface="Wingdings"/>
              </a:rPr>
              <a:t>low</a:t>
            </a:r>
            <a:r>
              <a:rPr lang="de-DE" sz="2400" b="1" dirty="0" smtClean="0">
                <a:solidFill>
                  <a:srgbClr val="008000"/>
                </a:solidFill>
                <a:sym typeface="Wingdings"/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  <a:sym typeface="Wingdings"/>
              </a:rPr>
              <a:t>background</a:t>
            </a:r>
            <a:endParaRPr lang="de-DE" sz="2400" b="1" dirty="0" smtClean="0">
              <a:solidFill>
                <a:srgbClr val="008000"/>
              </a:solidFill>
              <a:sym typeface="Wingdings"/>
            </a:endParaRPr>
          </a:p>
          <a:p>
            <a:r>
              <a:rPr lang="de-DE" sz="2400" b="1" dirty="0" smtClean="0">
                <a:solidFill>
                  <a:srgbClr val="008000"/>
                </a:solidFill>
                <a:sym typeface="Wingdings"/>
              </a:rPr>
              <a:t>     FAVOURED </a:t>
            </a:r>
            <a:r>
              <a:rPr lang="de-DE" sz="2400" b="1" dirty="0" err="1" smtClean="0">
                <a:solidFill>
                  <a:srgbClr val="008000"/>
                </a:solidFill>
                <a:sym typeface="Wingdings"/>
              </a:rPr>
              <a:t>channel</a:t>
            </a:r>
            <a:endParaRPr lang="de-DE" sz="2400" b="1" dirty="0" smtClean="0">
              <a:solidFill>
                <a:srgbClr val="FF0000"/>
              </a:solidFill>
              <a:sym typeface="Wingdings"/>
            </a:endParaRPr>
          </a:p>
          <a:p>
            <a:endParaRPr lang="de-DE" sz="2400" b="1" dirty="0" smtClean="0">
              <a:solidFill>
                <a:srgbClr val="FF0000"/>
              </a:solidFill>
              <a:sym typeface="Wingdings"/>
            </a:endParaRPr>
          </a:p>
          <a:p>
            <a:r>
              <a:rPr lang="de-DE" sz="2400" b="1" dirty="0" err="1" smtClean="0">
                <a:solidFill>
                  <a:srgbClr val="FF0000"/>
                </a:solidFill>
                <a:sym typeface="Wingdings"/>
              </a:rPr>
              <a:t>tt</a:t>
            </a:r>
            <a:r>
              <a:rPr lang="de-DE" sz="2400" b="1" dirty="0" smtClean="0">
                <a:solidFill>
                  <a:srgbClr val="FF0000"/>
                </a:solidFill>
                <a:sym typeface="Wingdings"/>
              </a:rPr>
              <a:t>  2 </a:t>
            </a:r>
            <a:r>
              <a:rPr lang="de-DE" sz="2400" b="1" dirty="0" err="1" smtClean="0">
                <a:solidFill>
                  <a:srgbClr val="FF0000"/>
                </a:solidFill>
                <a:sym typeface="Wingdings"/>
              </a:rPr>
              <a:t>quarks</a:t>
            </a:r>
            <a:r>
              <a:rPr lang="de-DE" sz="2400" b="1" dirty="0" smtClean="0">
                <a:solidFill>
                  <a:srgbClr val="FF0000"/>
                </a:solidFill>
                <a:sym typeface="Wingdings"/>
              </a:rPr>
              <a:t>, 2 </a:t>
            </a:r>
            <a:r>
              <a:rPr lang="de-DE" sz="2400" b="1" dirty="0" err="1" smtClean="0">
                <a:solidFill>
                  <a:srgbClr val="FF0000"/>
                </a:solidFill>
                <a:sym typeface="Wingdings"/>
              </a:rPr>
              <a:t>charged</a:t>
            </a:r>
            <a:r>
              <a:rPr lang="de-DE" sz="2400" b="1" dirty="0" smtClean="0">
                <a:solidFill>
                  <a:srgbClr val="FF0000"/>
                </a:solidFill>
                <a:sym typeface="Wingdings"/>
              </a:rPr>
              <a:t> l, 2 </a:t>
            </a:r>
            <a:r>
              <a:rPr lang="de-DE" sz="2400" b="1" dirty="0" err="1" smtClean="0">
                <a:solidFill>
                  <a:srgbClr val="FF0000"/>
                </a:solidFill>
                <a:sym typeface="Wingdings"/>
              </a:rPr>
              <a:t>neutrinos</a:t>
            </a:r>
            <a:endParaRPr lang="de-DE" sz="2400" b="1" dirty="0" smtClean="0">
              <a:solidFill>
                <a:srgbClr val="FF0000"/>
              </a:solidFill>
              <a:sym typeface="Wingdings"/>
            </a:endParaRPr>
          </a:p>
          <a:p>
            <a:r>
              <a:rPr lang="de-DE" sz="2400" b="1" dirty="0" smtClean="0">
                <a:solidFill>
                  <a:srgbClr val="FF0000"/>
                </a:solidFill>
                <a:sym typeface="Wingdings"/>
              </a:rPr>
              <a:t>     </a:t>
            </a:r>
            <a:r>
              <a:rPr lang="de-DE" sz="2400" b="1" dirty="0" smtClean="0">
                <a:solidFill>
                  <a:srgbClr val="008000"/>
                </a:solidFill>
                <a:sym typeface="Wingdings"/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  <a:sym typeface="Wingdings"/>
              </a:rPr>
              <a:t>Only</a:t>
            </a:r>
            <a:r>
              <a:rPr lang="de-DE" sz="2400" b="1" dirty="0" smtClean="0">
                <a:solidFill>
                  <a:srgbClr val="008000"/>
                </a:solidFill>
                <a:sym typeface="Wingdings"/>
              </a:rPr>
              <a:t>  5% ‚</a:t>
            </a:r>
            <a:r>
              <a:rPr lang="de-DE" sz="2400" b="1" dirty="0" err="1" smtClean="0">
                <a:solidFill>
                  <a:srgbClr val="008000"/>
                </a:solidFill>
                <a:sym typeface="Wingdings"/>
              </a:rPr>
              <a:t>usable</a:t>
            </a:r>
            <a:r>
              <a:rPr lang="de-DE" sz="2400" b="1" dirty="0" smtClean="0">
                <a:solidFill>
                  <a:srgbClr val="008000"/>
                </a:solidFill>
                <a:sym typeface="Wingdings"/>
              </a:rPr>
              <a:t>‘, </a:t>
            </a:r>
            <a:r>
              <a:rPr lang="de-DE" sz="2400" b="1" dirty="0" err="1" smtClean="0">
                <a:solidFill>
                  <a:srgbClr val="008000"/>
                </a:solidFill>
                <a:sym typeface="Wingdings"/>
              </a:rPr>
              <a:t>very</a:t>
            </a:r>
            <a:r>
              <a:rPr lang="de-DE" sz="2400" b="1" dirty="0" smtClean="0">
                <a:solidFill>
                  <a:srgbClr val="008000"/>
                </a:solidFill>
                <a:sym typeface="Wingdings"/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  <a:sym typeface="Wingdings"/>
              </a:rPr>
              <a:t>low</a:t>
            </a:r>
            <a:r>
              <a:rPr lang="de-DE" sz="2400" b="1" dirty="0" smtClean="0">
                <a:solidFill>
                  <a:srgbClr val="008000"/>
                </a:solidFill>
                <a:sym typeface="Wingdings"/>
              </a:rPr>
              <a:t> </a:t>
            </a:r>
          </a:p>
          <a:p>
            <a:r>
              <a:rPr lang="de-DE" sz="2400" b="1" dirty="0" smtClean="0">
                <a:solidFill>
                  <a:srgbClr val="008000"/>
                </a:solidFill>
                <a:sym typeface="Wingdings"/>
              </a:rPr>
              <a:t>      </a:t>
            </a:r>
            <a:r>
              <a:rPr lang="de-DE" sz="2400" b="1" dirty="0" err="1" smtClean="0">
                <a:solidFill>
                  <a:srgbClr val="008000"/>
                </a:solidFill>
                <a:sym typeface="Wingdings"/>
              </a:rPr>
              <a:t>background</a:t>
            </a:r>
            <a:r>
              <a:rPr lang="de-DE" sz="2400" b="1" dirty="0" smtClean="0">
                <a:solidFill>
                  <a:srgbClr val="008000"/>
                </a:solidFill>
                <a:sym typeface="Wingdings"/>
              </a:rPr>
              <a:t>, </a:t>
            </a:r>
            <a:r>
              <a:rPr lang="de-DE" sz="2400" b="1" dirty="0" err="1" smtClean="0">
                <a:solidFill>
                  <a:srgbClr val="008000"/>
                </a:solidFill>
                <a:sym typeface="Wingdings"/>
              </a:rPr>
              <a:t>difficult</a:t>
            </a:r>
            <a:r>
              <a:rPr lang="de-DE" sz="2400" b="1" dirty="0" smtClean="0">
                <a:solidFill>
                  <a:srgbClr val="008000"/>
                </a:solidFill>
                <a:sym typeface="Wingdings"/>
              </a:rPr>
              <a:t> to </a:t>
            </a:r>
            <a:r>
              <a:rPr lang="de-DE" sz="2400" b="1" dirty="0" err="1" smtClean="0">
                <a:solidFill>
                  <a:srgbClr val="008000"/>
                </a:solidFill>
                <a:sym typeface="Wingdings"/>
              </a:rPr>
              <a:t>reconstruct</a:t>
            </a:r>
            <a:endParaRPr lang="de-DE" sz="2400" b="1" dirty="0">
              <a:solidFill>
                <a:srgbClr val="FF0000"/>
              </a:solidFill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268365" y="1207486"/>
            <a:ext cx="81334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err="1" smtClean="0">
                <a:solidFill>
                  <a:srgbClr val="000090"/>
                </a:solidFill>
              </a:rPr>
              <a:t>Decay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properties</a:t>
            </a:r>
            <a:r>
              <a:rPr lang="de-DE" sz="2400" b="1" dirty="0" smtClean="0">
                <a:solidFill>
                  <a:srgbClr val="000090"/>
                </a:solidFill>
              </a:rPr>
              <a:t> of </a:t>
            </a:r>
            <a:r>
              <a:rPr lang="de-DE" sz="2400" b="1" dirty="0" err="1" smtClean="0">
                <a:solidFill>
                  <a:srgbClr val="000090"/>
                </a:solidFill>
              </a:rPr>
              <a:t>top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quark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unambigously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predicted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by</a:t>
            </a:r>
            <a:r>
              <a:rPr lang="de-DE" sz="2400" b="1" dirty="0" smtClean="0">
                <a:solidFill>
                  <a:srgbClr val="000090"/>
                </a:solidFill>
              </a:rPr>
              <a:t> SM</a:t>
            </a:r>
            <a:endParaRPr lang="de-DE" sz="2400" b="1" dirty="0">
              <a:solidFill>
                <a:srgbClr val="000090"/>
              </a:solidFill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268365" y="5702448"/>
            <a:ext cx="84946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err="1" smtClean="0">
                <a:solidFill>
                  <a:srgbClr val="000090"/>
                </a:solidFill>
              </a:rPr>
              <a:t>Decay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fractions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largely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determined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by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fractions</a:t>
            </a:r>
            <a:r>
              <a:rPr lang="de-DE" sz="2400" b="1" dirty="0" smtClean="0">
                <a:solidFill>
                  <a:srgbClr val="000090"/>
                </a:solidFill>
              </a:rPr>
              <a:t> of W - </a:t>
            </a:r>
            <a:r>
              <a:rPr lang="de-DE" sz="2400" b="1" dirty="0" err="1" smtClean="0">
                <a:solidFill>
                  <a:srgbClr val="000090"/>
                </a:solidFill>
              </a:rPr>
              <a:t>decay</a:t>
            </a:r>
            <a:endParaRPr lang="de-DE" sz="2400" b="1" dirty="0">
              <a:solidFill>
                <a:srgbClr val="000090"/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Peter Mättig, CERN Summer Students 2013</a:t>
            </a:r>
            <a:endParaRPr lang="de-D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621098" y="301931"/>
            <a:ext cx="585590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smtClean="0"/>
              <a:t>A </a:t>
            </a:r>
            <a:r>
              <a:rPr lang="de-DE" sz="3200" b="1" dirty="0" err="1" smtClean="0"/>
              <a:t>semileptonic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tt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event</a:t>
            </a:r>
            <a:endParaRPr lang="de-DE" sz="3200" b="1" dirty="0"/>
          </a:p>
        </p:txBody>
      </p:sp>
      <p:pic>
        <p:nvPicPr>
          <p:cNvPr id="4" name="Bild 3" descr="loewe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6999" y="301931"/>
            <a:ext cx="2286000" cy="674723"/>
          </a:xfrm>
          <a:prstGeom prst="rect">
            <a:avLst/>
          </a:prstGeom>
        </p:spPr>
      </p:pic>
      <p:pic>
        <p:nvPicPr>
          <p:cNvPr id="6" name="Bild 5" descr="d0_top_mujets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547" y="976654"/>
            <a:ext cx="6877964" cy="4977635"/>
          </a:xfrm>
          <a:prstGeom prst="rect">
            <a:avLst/>
          </a:prstGeom>
        </p:spPr>
      </p:pic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Peter Mättig, CERN Summer Students 2013</a:t>
            </a:r>
            <a:endParaRPr lang="de-D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urvey.jpg"/>
          <p:cNvPicPr>
            <a:picLocks noChangeAspect="1"/>
          </p:cNvPicPr>
          <p:nvPr/>
        </p:nvPicPr>
        <p:blipFill>
          <a:blip r:embed="rId2">
            <a:alphaModFix amt="6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7" y="444500"/>
            <a:ext cx="9011967" cy="5911850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Peter Mättig, CERN Summer Students 2013</a:t>
            </a:r>
            <a:endParaRPr lang="de-DE"/>
          </a:p>
        </p:txBody>
      </p:sp>
      <p:sp>
        <p:nvSpPr>
          <p:cNvPr id="3" name="TextBox 2"/>
          <p:cNvSpPr txBox="1"/>
          <p:nvPr/>
        </p:nvSpPr>
        <p:spPr>
          <a:xfrm>
            <a:off x="1244600" y="2019300"/>
            <a:ext cx="70612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0" b="1" dirty="0" err="1" smtClean="0">
                <a:solidFill>
                  <a:srgbClr val="FF0000"/>
                </a:solidFill>
              </a:rPr>
              <a:t>Surveying</a:t>
            </a:r>
            <a:r>
              <a:rPr lang="de-DE" sz="8000" b="1" dirty="0" smtClean="0">
                <a:solidFill>
                  <a:srgbClr val="FF0000"/>
                </a:solidFill>
              </a:rPr>
              <a:t> </a:t>
            </a:r>
            <a:r>
              <a:rPr lang="de-DE" sz="8000" b="1" dirty="0" err="1" smtClean="0">
                <a:solidFill>
                  <a:srgbClr val="FF0000"/>
                </a:solidFill>
              </a:rPr>
              <a:t>the</a:t>
            </a:r>
            <a:r>
              <a:rPr lang="de-DE" sz="8000" b="1" dirty="0" smtClean="0">
                <a:solidFill>
                  <a:srgbClr val="FF0000"/>
                </a:solidFill>
              </a:rPr>
              <a:t> top </a:t>
            </a:r>
            <a:r>
              <a:rPr lang="de-DE" sz="8000" b="1" dirty="0" err="1" smtClean="0">
                <a:solidFill>
                  <a:srgbClr val="FF0000"/>
                </a:solidFill>
              </a:rPr>
              <a:t>quark</a:t>
            </a:r>
            <a:endParaRPr lang="en-US" sz="8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3908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03942" y="301931"/>
            <a:ext cx="617305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err="1" smtClean="0"/>
              <a:t>Is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the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top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quark</a:t>
            </a:r>
            <a:r>
              <a:rPr lang="de-DE" sz="3200" b="1" dirty="0" smtClean="0"/>
              <a:t> a normal </a:t>
            </a:r>
            <a:r>
              <a:rPr lang="de-DE" sz="3200" b="1" dirty="0" err="1" smtClean="0"/>
              <a:t>fermion</a:t>
            </a:r>
            <a:r>
              <a:rPr lang="de-DE" sz="3200" b="1" dirty="0" smtClean="0"/>
              <a:t>?</a:t>
            </a:r>
            <a:endParaRPr lang="de-DE" sz="3200" b="1" dirty="0"/>
          </a:p>
        </p:txBody>
      </p:sp>
      <p:pic>
        <p:nvPicPr>
          <p:cNvPr id="4" name="Bild 3" descr="loewe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6999" y="301931"/>
            <a:ext cx="2286000" cy="674723"/>
          </a:xfrm>
          <a:prstGeom prst="rect">
            <a:avLst/>
          </a:prstGeom>
        </p:spPr>
      </p:pic>
      <p:sp>
        <p:nvSpPr>
          <p:cNvPr id="13" name="Fußzeilenplatzhalt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Peter Mättig, CERN Summer Students 2013</a:t>
            </a:r>
            <a:endParaRPr lang="de-DE"/>
          </a:p>
        </p:txBody>
      </p:sp>
      <p:pic>
        <p:nvPicPr>
          <p:cNvPr id="7" name="Bild 6" descr="feynman_ttbar_mujets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8600" y="1193800"/>
            <a:ext cx="5840461" cy="4895850"/>
          </a:xfrm>
          <a:prstGeom prst="rect">
            <a:avLst/>
          </a:prstGeom>
        </p:spPr>
      </p:pic>
      <p:grpSp>
        <p:nvGrpSpPr>
          <p:cNvPr id="2" name="Gruppierung 10"/>
          <p:cNvGrpSpPr/>
          <p:nvPr/>
        </p:nvGrpSpPr>
        <p:grpSpPr>
          <a:xfrm>
            <a:off x="965200" y="976654"/>
            <a:ext cx="2857500" cy="2058646"/>
            <a:chOff x="1295400" y="1193801"/>
            <a:chExt cx="2679700" cy="1841500"/>
          </a:xfrm>
        </p:grpSpPr>
        <p:sp>
          <p:nvSpPr>
            <p:cNvPr id="8" name="Textfeld 7"/>
            <p:cNvSpPr txBox="1"/>
            <p:nvPr/>
          </p:nvSpPr>
          <p:spPr>
            <a:xfrm>
              <a:off x="1498600" y="1471182"/>
              <a:ext cx="247650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000" b="1" dirty="0" err="1" smtClean="0">
                  <a:solidFill>
                    <a:srgbClr val="0000FF"/>
                  </a:solidFill>
                </a:rPr>
                <a:t>Weak</a:t>
              </a:r>
              <a:r>
                <a:rPr lang="de-DE" sz="2000" b="1" dirty="0" smtClean="0">
                  <a:solidFill>
                    <a:srgbClr val="0000FF"/>
                  </a:solidFill>
                </a:rPr>
                <a:t> t </a:t>
              </a:r>
              <a:r>
                <a:rPr lang="de-DE" sz="2000" b="1" dirty="0" err="1" smtClean="0">
                  <a:solidFill>
                    <a:srgbClr val="0000FF"/>
                  </a:solidFill>
                </a:rPr>
                <a:t>coupling</a:t>
              </a:r>
              <a:r>
                <a:rPr lang="de-DE" sz="2000" b="1" dirty="0" smtClean="0">
                  <a:solidFill>
                    <a:srgbClr val="0000FF"/>
                  </a:solidFill>
                </a:rPr>
                <a:t> (V-A)</a:t>
              </a:r>
            </a:p>
            <a:p>
              <a:r>
                <a:rPr lang="de-DE" sz="2000" b="1" dirty="0" smtClean="0">
                  <a:solidFill>
                    <a:srgbClr val="0000FF"/>
                  </a:solidFill>
                </a:rPr>
                <a:t>CKM – </a:t>
              </a:r>
              <a:r>
                <a:rPr lang="de-DE" sz="2000" b="1" dirty="0" err="1" smtClean="0">
                  <a:solidFill>
                    <a:srgbClr val="0000FF"/>
                  </a:solidFill>
                </a:rPr>
                <a:t>elements</a:t>
              </a:r>
              <a:endParaRPr lang="de-DE" sz="2000" b="1" dirty="0" smtClean="0">
                <a:solidFill>
                  <a:srgbClr val="0000FF"/>
                </a:solidFill>
              </a:endParaRPr>
            </a:p>
            <a:p>
              <a:r>
                <a:rPr lang="de-DE" sz="2000" b="1" dirty="0" smtClean="0">
                  <a:solidFill>
                    <a:srgbClr val="0000FF"/>
                  </a:solidFill>
                </a:rPr>
                <a:t>Electric </a:t>
              </a:r>
              <a:r>
                <a:rPr lang="de-DE" sz="2000" b="1" dirty="0" err="1" smtClean="0">
                  <a:solidFill>
                    <a:srgbClr val="0000FF"/>
                  </a:solidFill>
                </a:rPr>
                <a:t>charge</a:t>
              </a:r>
              <a:endParaRPr lang="de-DE" sz="2000" b="1" dirty="0" smtClean="0">
                <a:solidFill>
                  <a:srgbClr val="0000FF"/>
                </a:solidFill>
              </a:endParaRPr>
            </a:p>
            <a:p>
              <a:r>
                <a:rPr lang="de-DE" sz="2000" b="1" dirty="0" smtClean="0">
                  <a:solidFill>
                    <a:srgbClr val="0000FF"/>
                  </a:solidFill>
                </a:rPr>
                <a:t>Top </a:t>
              </a:r>
              <a:r>
                <a:rPr lang="de-DE" sz="2000" b="1" dirty="0" err="1" smtClean="0">
                  <a:solidFill>
                    <a:srgbClr val="0000FF"/>
                  </a:solidFill>
                </a:rPr>
                <a:t>mass</a:t>
              </a:r>
              <a:endParaRPr lang="de-DE" sz="2000" b="1" dirty="0">
                <a:solidFill>
                  <a:srgbClr val="0000FF"/>
                </a:solidFill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1295400" y="1193801"/>
              <a:ext cx="2679700" cy="1841500"/>
            </a:xfrm>
            <a:prstGeom prst="ellipse">
              <a:avLst/>
            </a:prstGeom>
            <a:noFill/>
            <a:ln w="571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5" name="Gruppierung 11"/>
          <p:cNvGrpSpPr/>
          <p:nvPr/>
        </p:nvGrpSpPr>
        <p:grpSpPr>
          <a:xfrm>
            <a:off x="482600" y="4165600"/>
            <a:ext cx="2400300" cy="1384300"/>
            <a:chOff x="482600" y="4165600"/>
            <a:chExt cx="2400300" cy="1384300"/>
          </a:xfrm>
        </p:grpSpPr>
        <p:sp>
          <p:nvSpPr>
            <p:cNvPr id="6" name="Textfeld 5"/>
            <p:cNvSpPr txBox="1"/>
            <p:nvPr/>
          </p:nvSpPr>
          <p:spPr>
            <a:xfrm>
              <a:off x="635000" y="4343400"/>
              <a:ext cx="224790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000" b="1" dirty="0" err="1" smtClean="0">
                  <a:solidFill>
                    <a:srgbClr val="FF0000"/>
                  </a:solidFill>
                </a:rPr>
                <a:t>gtt</a:t>
              </a:r>
              <a:r>
                <a:rPr lang="de-DE" sz="2000" b="1" dirty="0" smtClean="0">
                  <a:solidFill>
                    <a:srgbClr val="FF0000"/>
                  </a:solidFill>
                </a:rPr>
                <a:t> </a:t>
              </a:r>
              <a:r>
                <a:rPr lang="de-DE" sz="2000" b="1" dirty="0" err="1" smtClean="0">
                  <a:solidFill>
                    <a:srgbClr val="FF0000"/>
                  </a:solidFill>
                </a:rPr>
                <a:t>couplings</a:t>
              </a:r>
              <a:endParaRPr lang="de-DE" sz="2000" b="1" dirty="0" smtClean="0">
                <a:solidFill>
                  <a:srgbClr val="FF0000"/>
                </a:solidFill>
              </a:endParaRPr>
            </a:p>
            <a:p>
              <a:r>
                <a:rPr lang="de-DE" sz="2000" b="1" dirty="0" err="1" smtClean="0">
                  <a:solidFill>
                    <a:srgbClr val="FF0000"/>
                  </a:solidFill>
                </a:rPr>
                <a:t>spin</a:t>
              </a:r>
              <a:r>
                <a:rPr lang="de-DE" sz="2000" b="1" dirty="0" smtClean="0">
                  <a:solidFill>
                    <a:srgbClr val="FF0000"/>
                  </a:solidFill>
                </a:rPr>
                <a:t> </a:t>
              </a:r>
              <a:r>
                <a:rPr lang="de-DE" sz="2000" b="1" dirty="0" err="1" smtClean="0">
                  <a:solidFill>
                    <a:srgbClr val="FF0000"/>
                  </a:solidFill>
                </a:rPr>
                <a:t>correlations</a:t>
              </a:r>
              <a:endParaRPr lang="de-DE" sz="2000" b="1" dirty="0" smtClean="0">
                <a:solidFill>
                  <a:srgbClr val="FF0000"/>
                </a:solidFill>
              </a:endParaRPr>
            </a:p>
            <a:p>
              <a:r>
                <a:rPr lang="de-DE" sz="2000" b="1" dirty="0" err="1" smtClean="0">
                  <a:solidFill>
                    <a:srgbClr val="FF0000"/>
                  </a:solidFill>
                </a:rPr>
                <a:t>tt</a:t>
              </a:r>
              <a:r>
                <a:rPr lang="de-DE" sz="2000" b="1" dirty="0" smtClean="0">
                  <a:solidFill>
                    <a:srgbClr val="FF0000"/>
                  </a:solidFill>
                </a:rPr>
                <a:t> - </a:t>
              </a:r>
              <a:r>
                <a:rPr lang="de-DE" sz="2000" b="1" dirty="0" err="1" smtClean="0">
                  <a:solidFill>
                    <a:srgbClr val="FF0000"/>
                  </a:solidFill>
                </a:rPr>
                <a:t>resonances</a:t>
              </a:r>
              <a:r>
                <a:rPr lang="de-DE" sz="2000" b="1" dirty="0" smtClean="0">
                  <a:solidFill>
                    <a:srgbClr val="FF0000"/>
                  </a:solidFill>
                </a:rPr>
                <a:t> </a:t>
              </a:r>
              <a:endParaRPr lang="de-DE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482600" y="4165600"/>
              <a:ext cx="2222500" cy="1384300"/>
            </a:xfrm>
            <a:prstGeom prst="ellipse">
              <a:avLst/>
            </a:prstGeom>
            <a:noFill/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cxnSp>
        <p:nvCxnSpPr>
          <p:cNvPr id="15" name="Gerade Verbindung mit Pfeil 14"/>
          <p:cNvCxnSpPr>
            <a:stCxn id="10" idx="7"/>
          </p:cNvCxnSpPr>
          <p:nvPr/>
        </p:nvCxnSpPr>
        <p:spPr>
          <a:xfrm rot="5400000" flipH="1" flipV="1">
            <a:off x="2250498" y="3913724"/>
            <a:ext cx="583726" cy="325478"/>
          </a:xfrm>
          <a:prstGeom prst="straightConnector1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/>
          <p:cNvCxnSpPr/>
          <p:nvPr/>
        </p:nvCxnSpPr>
        <p:spPr>
          <a:xfrm rot="16200000" flipH="1">
            <a:off x="3238489" y="2679688"/>
            <a:ext cx="444523" cy="266700"/>
          </a:xfrm>
          <a:prstGeom prst="straightConnector1">
            <a:avLst/>
          </a:pr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858</TotalTime>
  <Words>1853</Words>
  <Application>Microsoft Macintosh PowerPoint</Application>
  <PresentationFormat>On-screen Show (4:3)</PresentationFormat>
  <Paragraphs>311</Paragraphs>
  <Slides>36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Office-Design</vt:lpstr>
      <vt:lpstr>Standard Model @ Hadron Colliders III. Top Quark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Standard Model @ Hadron Colliders IV. Higgs Boson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Universitaet Wuppertal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Standard Model @ Hadron Colliders II. Electroweak (gauge bosons)</dc:title>
  <dc:creator>Peter Maettig</dc:creator>
  <cp:lastModifiedBy>Peter Maettig</cp:lastModifiedBy>
  <cp:revision>75</cp:revision>
  <cp:lastPrinted>2011-07-26T20:46:34Z</cp:lastPrinted>
  <dcterms:created xsi:type="dcterms:W3CDTF">2012-07-25T06:18:33Z</dcterms:created>
  <dcterms:modified xsi:type="dcterms:W3CDTF">2013-07-26T20:18:41Z</dcterms:modified>
</cp:coreProperties>
</file>