
<file path=[Content_Types].xml><?xml version="1.0" encoding="utf-8"?>
<Types xmlns="http://schemas.openxmlformats.org/package/2006/content-types">
  <Default Extension="bin" ContentType="application/vnd.openxmlformats-officedocument.presentationml.printerSettings"/>
  <Override PartName="/ppt/diagrams/drawing1.xml" ContentType="application/vnd.ms-office.drawingml.diagramDrawing+xml"/>
  <Override PartName="/ppt/slides/slide14.xml" ContentType="application/vnd.openxmlformats-officedocument.presentationml.slide+xml"/>
  <Default Extension="gif" ContentType="image/gif"/>
  <Default Extension="rels" ContentType="application/vnd.openxmlformats-package.relationships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embeddings/Microsoft_Equation5.bin" ContentType="application/vnd.openxmlformats-officedocument.oleObject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diagrams/colors1.xml" ContentType="application/vnd.openxmlformats-officedocument.drawingml.diagramColors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embeddings/Microsoft_Equation4.bin" ContentType="application/vnd.openxmlformats-officedocument.oleObject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53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embeddings/Microsoft_Equation3.bin" ContentType="application/vnd.openxmlformats-officedocument.oleObject"/>
  <Override PartName="/ppt/slides/slide43.xml" ContentType="application/vnd.openxmlformats-officedocument.presentationml.slide+xml"/>
  <Override PartName="/ppt/presProps.xml" ContentType="application/vnd.openxmlformats-officedocument.presentationml.presProps+xml"/>
  <Default Extension="pict" ContentType="image/pict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embeddings/Microsoft_Equation9.bin" ContentType="application/vnd.openxmlformats-officedocument.oleObject"/>
  <Override PartName="/ppt/slides/slide49.xml" ContentType="application/vnd.openxmlformats-officedocument.presentationml.slide+xml"/>
  <Override PartName="/ppt/embeddings/Microsoft_Equation2.bin" ContentType="application/vnd.openxmlformats-officedocument.oleObject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ppt/embeddings/Microsoft_Equation8.bin" ContentType="application/vnd.openxmlformats-officedocument.oleObject"/>
  <Override PartName="/ppt/slides/slide48.xml" ContentType="application/vnd.openxmlformats-officedocument.presentationml.slide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embeddings/Microsoft_Equation1.bin" ContentType="application/vnd.openxmlformats-officedocument.oleObject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embeddings/Microsoft_Equation7.bin" ContentType="application/vnd.openxmlformats-officedocument.oleObject"/>
  <Override PartName="/ppt/slides/slide47.xml" ContentType="application/vnd.openxmlformats-officedocument.presentationml.slide+xml"/>
  <Override PartName="/ppt/embeddings/Microsoft_Equation11.bin" ContentType="application/vnd.openxmlformats-officedocument.oleObject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Default Extension="tiff" ContentType="image/tiff"/>
  <Override PartName="/ppt/embeddings/Microsoft_Equation6.bin" ContentType="application/vnd.openxmlformats-officedocument.oleObject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embeddings/Microsoft_Equation10.bin" ContentType="application/vnd.openxmlformats-officedocument.oleObject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6" r:id="rId2"/>
    <p:sldId id="762" r:id="rId3"/>
    <p:sldId id="766" r:id="rId4"/>
    <p:sldId id="767" r:id="rId5"/>
    <p:sldId id="764" r:id="rId6"/>
    <p:sldId id="763" r:id="rId7"/>
    <p:sldId id="822" r:id="rId8"/>
    <p:sldId id="722" r:id="rId9"/>
    <p:sldId id="695" r:id="rId10"/>
    <p:sldId id="696" r:id="rId11"/>
    <p:sldId id="448" r:id="rId12"/>
    <p:sldId id="700" r:id="rId13"/>
    <p:sldId id="698" r:id="rId14"/>
    <p:sldId id="627" r:id="rId15"/>
    <p:sldId id="615" r:id="rId16"/>
    <p:sldId id="663" r:id="rId17"/>
    <p:sldId id="664" r:id="rId18"/>
    <p:sldId id="625" r:id="rId19"/>
    <p:sldId id="626" r:id="rId20"/>
    <p:sldId id="634" r:id="rId21"/>
    <p:sldId id="536" r:id="rId22"/>
    <p:sldId id="733" r:id="rId23"/>
    <p:sldId id="542" r:id="rId24"/>
    <p:sldId id="831" r:id="rId25"/>
    <p:sldId id="558" r:id="rId26"/>
    <p:sldId id="787" r:id="rId27"/>
    <p:sldId id="793" r:id="rId28"/>
    <p:sldId id="827" r:id="rId29"/>
    <p:sldId id="828" r:id="rId30"/>
    <p:sldId id="829" r:id="rId31"/>
    <p:sldId id="830" r:id="rId32"/>
    <p:sldId id="628" r:id="rId33"/>
    <p:sldId id="769" r:id="rId34"/>
    <p:sldId id="610" r:id="rId35"/>
    <p:sldId id="583" r:id="rId36"/>
    <p:sldId id="607" r:id="rId37"/>
    <p:sldId id="702" r:id="rId38"/>
    <p:sldId id="629" r:id="rId39"/>
    <p:sldId id="585" r:id="rId40"/>
    <p:sldId id="590" r:id="rId41"/>
    <p:sldId id="738" r:id="rId42"/>
    <p:sldId id="794" r:id="rId43"/>
    <p:sldId id="795" r:id="rId44"/>
    <p:sldId id="796" r:id="rId45"/>
    <p:sldId id="630" r:id="rId46"/>
    <p:sldId id="596" r:id="rId47"/>
    <p:sldId id="597" r:id="rId48"/>
    <p:sldId id="604" r:id="rId49"/>
    <p:sldId id="601" r:id="rId50"/>
    <p:sldId id="605" r:id="rId51"/>
    <p:sldId id="606" r:id="rId52"/>
    <p:sldId id="833" r:id="rId53"/>
    <p:sldId id="832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DA01D8"/>
    <a:srgbClr val="DA1BA3"/>
    <a:srgbClr val="C979DA"/>
    <a:srgbClr val="DA47C2"/>
    <a:srgbClr val="D14DDA"/>
    <a:srgbClr val="B954D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407" autoAdjust="0"/>
    <p:restoredTop sz="97260" autoAdjust="0"/>
  </p:normalViewPr>
  <p:slideViewPr>
    <p:cSldViewPr snapToGrid="0" snapToObjects="1">
      <p:cViewPr>
        <p:scale>
          <a:sx n="100" d="100"/>
          <a:sy n="100" d="100"/>
        </p:scale>
        <p:origin x="-592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3" d="100"/>
          <a:sy n="73" d="100"/>
        </p:scale>
        <p:origin x="-2584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handoutMaster" Target="handoutMasters/handout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9.2543v1" TargetMode="External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hyperlink" Target="http://arxiv.org/pdf/1202.5940v1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2.5940v1" TargetMode="External"/><Relationship Id="rId4" Type="http://schemas.openxmlformats.org/officeDocument/2006/relationships/image" Target="../media/image42.png"/><Relationship Id="rId5" Type="http://schemas.openxmlformats.org/officeDocument/2006/relationships/hyperlink" Target="http://arxiv.org/pdf/1209.2543v1" TargetMode="External"/><Relationship Id="rId6" Type="http://schemas.openxmlformats.org/officeDocument/2006/relationships/image" Target="../media/image43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image" Target="../media/image4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#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rgbClr val="F2F2F2"/>
        </a:solidFill>
      </dgm:spPr>
      <dgm:t>
        <a:bodyPr/>
        <a:lstStyle/>
        <a:p>
          <a:pPr algn="l"/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</a:t>
          </a: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200" dirty="0" smtClean="0">
            <a:solidFill>
              <a:srgbClr val="000000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</a:t>
          </a:r>
        </a:p>
        <a:p>
          <a:pPr marL="88900" indent="-88900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kumimoji="1" lang="da-DK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http://arxiv.org/pdf/1202.5940v1</a:t>
          </a:r>
          <a:endParaRPr kumimoji="1" lang="da-DK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marL="88900" indent="-88900"/>
          <a:endParaRPr lang="en-US" sz="11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>
            <a:lnSpc>
              <a:spcPct val="90000"/>
            </a:lnSpc>
          </a:pP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</a:t>
          </a:r>
        </a:p>
        <a:p>
          <a:pPr marL="88900" indent="-88900">
            <a:lnSpc>
              <a:spcPct val="90000"/>
            </a:lnSpc>
          </a:pP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>
            <a:lnSpc>
              <a:spcPct val="90000"/>
            </a:lnSpc>
          </a:pP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>
            <a:lnSpc>
              <a:spcPct val="90000"/>
            </a:lnSpc>
          </a:pP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da-DK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http://arxiv.org/pdf/1209.2543v1</a:t>
          </a:r>
          <a:endParaRPr lang="da-DK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>
            <a:lnSpc>
              <a:spcPct val="90000"/>
            </a:lnSpc>
          </a:pPr>
          <a:endParaRPr lang="en-US" sz="12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08596"/>
      <dgm:spPr/>
      <dgm:t>
        <a:bodyPr/>
        <a:lstStyle/>
        <a:p>
          <a:endParaRPr lang="en-US"/>
        </a:p>
      </dgm:t>
    </dgm:pt>
    <dgm:pt modelId="{66D6C40F-4E7A-744C-90B0-5757C1146A18}" type="pres">
      <dgm:prSet presAssocID="{1E086AAD-8598-1042-BAA5-86C746AC2420}" presName="img" presStyleLbl="fgImgPlace1" presStyleIdx="0" presStyleCnt="3" custScaleY="123388"/>
      <dgm:spPr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dgm="http://schemas.openxmlformats.org/drawingml/2006/diagram" xmlns="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00274"/>
      <dgm:spPr/>
      <dgm:t>
        <a:bodyPr/>
        <a:lstStyle/>
        <a:p>
          <a:endParaRPr lang="en-US"/>
        </a:p>
      </dgm:t>
    </dgm:pt>
    <dgm:pt modelId="{46DB63EA-232D-0246-9538-1772A3005692}" type="pres">
      <dgm:prSet presAssocID="{5EBDAE48-E33A-BF49-80B0-3795552E3EB3}" presName="img" presStyleLbl="fgImgPlace1" presStyleIdx="1" presStyleCnt="3" custScaleY="116006"/>
      <dgm:spPr>
        <a:blipFill rotWithShape="1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dgm="http://schemas.openxmlformats.org/drawingml/2006/diagram" xmlns="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  <dgm:t>
        <a:bodyPr/>
        <a:lstStyle/>
        <a:p>
          <a:endParaRPr lang="en-US"/>
        </a:p>
      </dgm:t>
    </dgm:pt>
    <dgm:pt modelId="{F6452A1B-6DA8-3F40-8E77-EAD55F03D176}" type="pres">
      <dgm:prSet presAssocID="{74378FF7-AB83-C44B-BEAB-04975B374C97}" presName="img" presStyleLbl="fgImgPlace1" presStyleIdx="2" presStyleCnt="3" custScaleY="119596"/>
      <dgm:spPr>
        <a:blipFill rotWithShape="1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dgm="http://schemas.openxmlformats.org/drawingml/2006/diagram" xmlns="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B1B3E6-287C-F548-BDEF-555F9E0C40F0}" type="presOf" srcId="{1E086AAD-8598-1042-BAA5-86C746AC2420}" destId="{B1E9F62D-05CB-7E4F-81AD-FA120000E538}" srcOrd="1" destOrd="0" presId="urn:microsoft.com/office/officeart/2005/8/layout/vList4#5"/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131A2656-77E2-0A43-8620-C225AB1EE684}" type="presOf" srcId="{74378FF7-AB83-C44B-BEAB-04975B374C97}" destId="{4D1F9B71-3108-654D-AFD4-DDD52913058E}" srcOrd="0" destOrd="0" presId="urn:microsoft.com/office/officeart/2005/8/layout/vList4#5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CCEBB96A-AF9F-A94C-B484-6D1F6A9ED3AC}" type="presOf" srcId="{5EBDAE48-E33A-BF49-80B0-3795552E3EB3}" destId="{4FCFFD36-F990-8D4D-865E-42483C0B720F}" srcOrd="0" destOrd="0" presId="urn:microsoft.com/office/officeart/2005/8/layout/vList4#5"/>
    <dgm:cxn modelId="{5A9B62E2-6D18-894F-84B4-05F7977A9590}" type="presOf" srcId="{5EBDAE48-E33A-BF49-80B0-3795552E3EB3}" destId="{B6D834D4-21EE-0C42-B0A5-8445498CEAA3}" srcOrd="1" destOrd="0" presId="urn:microsoft.com/office/officeart/2005/8/layout/vList4#5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BAC5673E-AFEA-D94A-B8D8-9AC6065EF2AA}" type="presOf" srcId="{1E086AAD-8598-1042-BAA5-86C746AC2420}" destId="{A2D86523-2AF0-1C48-A0CC-DA9A6A91DBA3}" srcOrd="0" destOrd="0" presId="urn:microsoft.com/office/officeart/2005/8/layout/vList4#5"/>
    <dgm:cxn modelId="{028BAE1A-008A-6A41-B93C-32D36E9734EE}" type="presOf" srcId="{74378FF7-AB83-C44B-BEAB-04975B374C97}" destId="{71F4EB13-F590-AB41-98DA-8360DB98D579}" srcOrd="1" destOrd="0" presId="urn:microsoft.com/office/officeart/2005/8/layout/vList4#5"/>
    <dgm:cxn modelId="{F35710A3-8FA1-4344-84FA-2FF80247E05A}" type="presOf" srcId="{9E2E2105-977F-CB45-AB1A-49FC191E3BB4}" destId="{00771F87-8F81-B14D-930E-8D9FD793C1F2}" srcOrd="0" destOrd="0" presId="urn:microsoft.com/office/officeart/2005/8/layout/vList4#5"/>
    <dgm:cxn modelId="{9F17E5A2-10F8-3645-8370-6E561E29A4CC}" type="presParOf" srcId="{00771F87-8F81-B14D-930E-8D9FD793C1F2}" destId="{A0AAD7CB-EE32-5445-B004-A6F9CC2960BF}" srcOrd="0" destOrd="0" presId="urn:microsoft.com/office/officeart/2005/8/layout/vList4#5"/>
    <dgm:cxn modelId="{D79739EE-8B29-9343-B629-63C18C71F722}" type="presParOf" srcId="{A0AAD7CB-EE32-5445-B004-A6F9CC2960BF}" destId="{A2D86523-2AF0-1C48-A0CC-DA9A6A91DBA3}" srcOrd="0" destOrd="0" presId="urn:microsoft.com/office/officeart/2005/8/layout/vList4#5"/>
    <dgm:cxn modelId="{14AD2710-7E5E-F149-91E6-26DD2FCB535A}" type="presParOf" srcId="{A0AAD7CB-EE32-5445-B004-A6F9CC2960BF}" destId="{66D6C40F-4E7A-744C-90B0-5757C1146A18}" srcOrd="1" destOrd="0" presId="urn:microsoft.com/office/officeart/2005/8/layout/vList4#5"/>
    <dgm:cxn modelId="{91A08EFF-32E4-D241-848B-72497D97A1BF}" type="presParOf" srcId="{A0AAD7CB-EE32-5445-B004-A6F9CC2960BF}" destId="{B1E9F62D-05CB-7E4F-81AD-FA120000E538}" srcOrd="2" destOrd="0" presId="urn:microsoft.com/office/officeart/2005/8/layout/vList4#5"/>
    <dgm:cxn modelId="{C77C34E2-7D05-B946-A62D-A9633797AAB0}" type="presParOf" srcId="{00771F87-8F81-B14D-930E-8D9FD793C1F2}" destId="{7B7B198E-98FA-DB4B-89B3-A3849D39D928}" srcOrd="1" destOrd="0" presId="urn:microsoft.com/office/officeart/2005/8/layout/vList4#5"/>
    <dgm:cxn modelId="{67CA81BC-1C9E-4B4A-B5D1-23114F9609A5}" type="presParOf" srcId="{00771F87-8F81-B14D-930E-8D9FD793C1F2}" destId="{D00AD7F9-2062-D24F-84AD-293561E84C9F}" srcOrd="2" destOrd="0" presId="urn:microsoft.com/office/officeart/2005/8/layout/vList4#5"/>
    <dgm:cxn modelId="{9D733C46-C167-7046-80D6-ABC9516FE323}" type="presParOf" srcId="{D00AD7F9-2062-D24F-84AD-293561E84C9F}" destId="{4FCFFD36-F990-8D4D-865E-42483C0B720F}" srcOrd="0" destOrd="0" presId="urn:microsoft.com/office/officeart/2005/8/layout/vList4#5"/>
    <dgm:cxn modelId="{4C9BC2D7-A27D-A442-8ED2-B105FFBD860B}" type="presParOf" srcId="{D00AD7F9-2062-D24F-84AD-293561E84C9F}" destId="{46DB63EA-232D-0246-9538-1772A3005692}" srcOrd="1" destOrd="0" presId="urn:microsoft.com/office/officeart/2005/8/layout/vList4#5"/>
    <dgm:cxn modelId="{9592BD85-F7F3-8144-A560-E63255FB239D}" type="presParOf" srcId="{D00AD7F9-2062-D24F-84AD-293561E84C9F}" destId="{B6D834D4-21EE-0C42-B0A5-8445498CEAA3}" srcOrd="2" destOrd="0" presId="urn:microsoft.com/office/officeart/2005/8/layout/vList4#5"/>
    <dgm:cxn modelId="{225470D3-99FF-A841-8E07-98566137E025}" type="presParOf" srcId="{00771F87-8F81-B14D-930E-8D9FD793C1F2}" destId="{51677F70-B488-A841-B0E2-D74E51CBD3D8}" srcOrd="3" destOrd="0" presId="urn:microsoft.com/office/officeart/2005/8/layout/vList4#5"/>
    <dgm:cxn modelId="{224095CC-B76A-0148-B62B-0436D5714A0F}" type="presParOf" srcId="{00771F87-8F81-B14D-930E-8D9FD793C1F2}" destId="{EBFA4529-EC2A-0743-8ED4-B07522F974A5}" srcOrd="4" destOrd="0" presId="urn:microsoft.com/office/officeart/2005/8/layout/vList4#5"/>
    <dgm:cxn modelId="{9A547F44-025A-E349-9DAB-8A933E8DB0A5}" type="presParOf" srcId="{EBFA4529-EC2A-0743-8ED4-B07522F974A5}" destId="{4D1F9B71-3108-654D-AFD4-DDD52913058E}" srcOrd="0" destOrd="0" presId="urn:microsoft.com/office/officeart/2005/8/layout/vList4#5"/>
    <dgm:cxn modelId="{BC3C1ED7-EBA2-D34E-A8D2-F407F02D3FCA}" type="presParOf" srcId="{EBFA4529-EC2A-0743-8ED4-B07522F974A5}" destId="{F6452A1B-6DA8-3F40-8E77-EAD55F03D176}" srcOrd="1" destOrd="0" presId="urn:microsoft.com/office/officeart/2005/8/layout/vList4#5"/>
    <dgm:cxn modelId="{E067B6D9-2998-F449-83D5-CC2F540C51A4}" type="presParOf" srcId="{EBFA4529-EC2A-0743-8ED4-B07522F974A5}" destId="{71F4EB13-F590-AB41-98DA-8360DB98D579}" srcOrd="2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6426200" cy="1620497"/>
        </a:xfrm>
        <a:prstGeom prst="roundRect">
          <a:avLst>
            <a:gd name="adj" fmla="val 10000"/>
          </a:avLst>
        </a:prstGeom>
        <a:solidFill>
          <a:srgbClr val="F2F2F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</dsp:txBody>
      <dsp:txXfrm>
        <a:off x="1434462" y="0"/>
        <a:ext cx="4991737" cy="1620497"/>
      </dsp:txXfrm>
    </dsp:sp>
    <dsp:sp modelId="{66D6C40F-4E7A-744C-90B0-5757C1146A18}">
      <dsp:nvSpPr>
        <dsp:cNvPr id="0" name=""/>
        <dsp:cNvSpPr/>
      </dsp:nvSpPr>
      <dsp:spPr>
        <a:xfrm>
          <a:off x="149222" y="73757"/>
          <a:ext cx="1285240" cy="147298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dgm="http://schemas.openxmlformats.org/drawingml/2006/diagram" xmlns="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1769719"/>
          <a:ext cx="6426200" cy="149631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kumimoji="1" lang="da-DK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http://arxiv.org/pdf/1202.5940v1</a:t>
          </a:r>
          <a:endParaRPr kumimoji="1" lang="da-DK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>
            <a:solidFill>
              <a:srgbClr val="000000"/>
            </a:solidFill>
          </a:endParaRPr>
        </a:p>
      </dsp:txBody>
      <dsp:txXfrm>
        <a:off x="1434462" y="1769719"/>
        <a:ext cx="4991737" cy="1496314"/>
      </dsp:txXfrm>
    </dsp:sp>
    <dsp:sp modelId="{46DB63EA-232D-0246-9538-1772A3005692}">
      <dsp:nvSpPr>
        <dsp:cNvPr id="0" name=""/>
        <dsp:cNvSpPr/>
      </dsp:nvSpPr>
      <dsp:spPr>
        <a:xfrm>
          <a:off x="149222" y="1825448"/>
          <a:ext cx="1285240" cy="138485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dgm="http://schemas.openxmlformats.org/drawingml/2006/diagram" xmlns="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3415256"/>
          <a:ext cx="6426200" cy="149222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da-DK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5"/>
            </a:rPr>
            <a:t>http://arxiv.org/pdf/1209.2543v1</a:t>
          </a:r>
          <a:endParaRPr lang="da-DK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solidFill>
              <a:srgbClr val="000000"/>
            </a:solidFill>
          </a:endParaRPr>
        </a:p>
      </dsp:txBody>
      <dsp:txXfrm>
        <a:off x="1434462" y="3415256"/>
        <a:ext cx="4991737" cy="1492225"/>
      </dsp:txXfrm>
    </dsp:sp>
    <dsp:sp modelId="{F6452A1B-6DA8-3F40-8E77-EAD55F03D176}">
      <dsp:nvSpPr>
        <dsp:cNvPr id="0" name=""/>
        <dsp:cNvSpPr/>
      </dsp:nvSpPr>
      <dsp:spPr>
        <a:xfrm>
          <a:off x="149222" y="3447512"/>
          <a:ext cx="1285240" cy="14277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dgm="http://schemas.openxmlformats.org/drawingml/2006/diagram" xmlns="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ict"/><Relationship Id="rId2" Type="http://schemas.openxmlformats.org/officeDocument/2006/relationships/image" Target="../media/image14.pict"/><Relationship Id="rId3" Type="http://schemas.openxmlformats.org/officeDocument/2006/relationships/image" Target="../media/image15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ict"/><Relationship Id="rId2" Type="http://schemas.openxmlformats.org/officeDocument/2006/relationships/image" Target="../media/image17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ict"/><Relationship Id="rId2" Type="http://schemas.openxmlformats.org/officeDocument/2006/relationships/image" Target="../media/image47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pict"/><Relationship Id="rId2" Type="http://schemas.openxmlformats.org/officeDocument/2006/relationships/image" Target="../media/image60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87EF-D88D-5B48-A6F8-FF196B181D66}" type="datetimeFigureOut">
              <a:rPr lang="en-US" smtClean="0"/>
              <a:pPr/>
              <a:t>7/24/13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19F10-DD4F-5B45-9DD8-EA20D2076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03D5-0E6A-4742-9ABF-101796CE0C4B}" type="datetimeFigureOut">
              <a:rPr lang="en-US" smtClean="0"/>
              <a:pPr/>
              <a:t>7/24/13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7C2D-F447-1C4C-A715-C1923AE57A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summer student lectures,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6AF9-1F0E-2547-B7C2-EBD1501318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df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oleObject" Target="../embeddings/Microsoft_Equation2.bin"/><Relationship Id="rId5" Type="http://schemas.openxmlformats.org/officeDocument/2006/relationships/oleObject" Target="../embeddings/Microsoft_Equation3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5.bin"/><Relationship Id="rId4" Type="http://schemas.openxmlformats.org/officeDocument/2006/relationships/oleObject" Target="../embeddings/Microsoft_Equation6.bin"/><Relationship Id="rId5" Type="http://schemas.openxmlformats.org/officeDocument/2006/relationships/image" Target="../media/image18.pdf"/><Relationship Id="rId6" Type="http://schemas.openxmlformats.org/officeDocument/2006/relationships/image" Target="../media/image19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Relationship Id="rId3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df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4.tiff"/><Relationship Id="rId5" Type="http://schemas.openxmlformats.org/officeDocument/2006/relationships/image" Target="../media/image25.pdf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7.pdf"/><Relationship Id="rId5" Type="http://schemas.openxmlformats.org/officeDocument/2006/relationships/image" Target="../media/image28.png"/><Relationship Id="rId6" Type="http://schemas.openxmlformats.org/officeDocument/2006/relationships/image" Target="../media/image29.tiff"/><Relationship Id="rId7" Type="http://schemas.openxmlformats.org/officeDocument/2006/relationships/image" Target="../media/image30.pdf"/><Relationship Id="rId8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9.tiff"/><Relationship Id="rId5" Type="http://schemas.openxmlformats.org/officeDocument/2006/relationships/image" Target="../media/image32.pdf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df"/><Relationship Id="rId3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df"/><Relationship Id="rId3" Type="http://schemas.openxmlformats.org/officeDocument/2006/relationships/image" Target="../media/image4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11.png"/><Relationship Id="rId4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d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hyperlink" Target="http://arxiv.org/pdf/1208.1402v1" TargetMode="External"/><Relationship Id="rId8" Type="http://schemas.openxmlformats.org/officeDocument/2006/relationships/hyperlink" Target="http://arxiv.org/abs/1305.5766" TargetMode="Externa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jpeg"/><Relationship Id="rId5" Type="http://schemas.openxmlformats.org/officeDocument/2006/relationships/oleObject" Target="../embeddings/Microsoft_Equation7.bin"/><Relationship Id="rId6" Type="http://schemas.openxmlformats.org/officeDocument/2006/relationships/oleObject" Target="../embeddings/Microsoft_Equation8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tiff"/><Relationship Id="rId3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df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eg"/><Relationship Id="rId3" Type="http://schemas.openxmlformats.org/officeDocument/2006/relationships/image" Target="../media/image5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9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rxiv.org/abs/1206.2913" TargetMode="External"/><Relationship Id="rId3" Type="http://schemas.openxmlformats.org/officeDocument/2006/relationships/image" Target="../media/image5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df"/><Relationship Id="rId3" Type="http://schemas.openxmlformats.org/officeDocument/2006/relationships/image" Target="../media/image5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gi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tiff"/><Relationship Id="rId4" Type="http://schemas.openxmlformats.org/officeDocument/2006/relationships/oleObject" Target="../embeddings/Microsoft_Equation10.bin"/><Relationship Id="rId5" Type="http://schemas.openxmlformats.org/officeDocument/2006/relationships/oleObject" Target="../embeddings/Microsoft_Equation11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98106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Future Collider Technologies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68132"/>
            <a:ext cx="6400800" cy="50075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D. Schulte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Potential SUSY Scenario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9" name="Picture 18" descr="figure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81942" y="869950"/>
            <a:ext cx="7865157" cy="5486400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 rot="5400000">
            <a:off x="24209" y="3289697"/>
            <a:ext cx="5029994" cy="1588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39899" y="2451100"/>
            <a:ext cx="4813301" cy="26776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Have to wait for further LHC results before a decision can be made</a:t>
            </a:r>
          </a:p>
          <a:p>
            <a:endParaRPr lang="en-US" sz="2400" dirty="0" smtClean="0"/>
          </a:p>
          <a:p>
            <a:r>
              <a:rPr lang="en-US" sz="2400" dirty="0" smtClean="0"/>
              <a:t>European strategy asks us to prepare proposals for facilities in 2018</a:t>
            </a:r>
          </a:p>
          <a:p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674368" y="5987018"/>
            <a:ext cx="346963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Consistent with current LHC results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67301" y="5911334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350GeV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Ring Collider Energy Limitation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3" name="Group 103"/>
          <p:cNvGrpSpPr>
            <a:grpSpLocks/>
          </p:cNvGrpSpPr>
          <p:nvPr/>
        </p:nvGrpSpPr>
        <p:grpSpPr bwMode="auto">
          <a:xfrm>
            <a:off x="3124200" y="1001712"/>
            <a:ext cx="5519935" cy="3024188"/>
            <a:chOff x="1533" y="527"/>
            <a:chExt cx="2382" cy="1010"/>
          </a:xfrm>
        </p:grpSpPr>
        <p:grpSp>
          <p:nvGrpSpPr>
            <p:cNvPr id="7" name="Group 72"/>
            <p:cNvGrpSpPr>
              <a:grpSpLocks/>
            </p:cNvGrpSpPr>
            <p:nvPr/>
          </p:nvGrpSpPr>
          <p:grpSpPr bwMode="auto">
            <a:xfrm>
              <a:off x="1707" y="760"/>
              <a:ext cx="2208" cy="603"/>
              <a:chOff x="1181" y="805"/>
              <a:chExt cx="2393" cy="603"/>
            </a:xfrm>
          </p:grpSpPr>
          <p:grpSp>
            <p:nvGrpSpPr>
              <p:cNvPr id="8" name="Group 73"/>
              <p:cNvGrpSpPr>
                <a:grpSpLocks/>
              </p:cNvGrpSpPr>
              <p:nvPr/>
            </p:nvGrpSpPr>
            <p:grpSpPr bwMode="auto">
              <a:xfrm>
                <a:off x="1181" y="805"/>
                <a:ext cx="2393" cy="603"/>
                <a:chOff x="1181" y="805"/>
                <a:chExt cx="2393" cy="603"/>
              </a:xfrm>
            </p:grpSpPr>
            <p:grpSp>
              <p:nvGrpSpPr>
                <p:cNvPr id="9" name="Group 74"/>
                <p:cNvGrpSpPr>
                  <a:grpSpLocks/>
                </p:cNvGrpSpPr>
                <p:nvPr/>
              </p:nvGrpSpPr>
              <p:grpSpPr bwMode="auto">
                <a:xfrm>
                  <a:off x="1181" y="808"/>
                  <a:ext cx="2393" cy="600"/>
                  <a:chOff x="1181" y="808"/>
                  <a:chExt cx="2393" cy="600"/>
                </a:xfrm>
              </p:grpSpPr>
              <p:sp>
                <p:nvSpPr>
                  <p:cNvPr id="34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1242"/>
                    <a:ext cx="332" cy="112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1232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1348" y="815"/>
                    <a:ext cx="2146" cy="593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808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8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817"/>
                    <a:ext cx="332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32" name="Rectangle 80"/>
                <p:cNvSpPr>
                  <a:spLocks noChangeArrowheads="1"/>
                </p:cNvSpPr>
                <p:nvPr/>
              </p:nvSpPr>
              <p:spPr bwMode="auto">
                <a:xfrm>
                  <a:off x="1290" y="805"/>
                  <a:ext cx="189" cy="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>
                      <a:solidFill>
                        <a:srgbClr val="FFFFCC"/>
                      </a:solidFill>
                    </a:rPr>
                    <a:t>N</a:t>
                  </a:r>
                  <a:endParaRPr sz="1000" noProof="1">
                    <a:solidFill>
                      <a:srgbClr val="FFFFCC"/>
                    </a:solidFill>
                  </a:endParaRPr>
                </a:p>
              </p:txBody>
            </p:sp>
            <p:sp>
              <p:nvSpPr>
                <p:cNvPr id="33" name="Rectangle 81"/>
                <p:cNvSpPr>
                  <a:spLocks noChangeArrowheads="1"/>
                </p:cNvSpPr>
                <p:nvPr/>
              </p:nvSpPr>
              <p:spPr bwMode="auto">
                <a:xfrm>
                  <a:off x="1298" y="1229"/>
                  <a:ext cx="183" cy="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>
                      <a:solidFill>
                        <a:srgbClr val="FFFFCC"/>
                      </a:solidFill>
                    </a:rPr>
                    <a:t>S</a:t>
                  </a:r>
                  <a:endParaRPr sz="1000" noProof="1">
                    <a:solidFill>
                      <a:srgbClr val="FFFFCC"/>
                    </a:solidFill>
                  </a:endParaRPr>
                </a:p>
              </p:txBody>
            </p:sp>
          </p:grpSp>
          <p:sp>
            <p:nvSpPr>
              <p:cNvPr id="29" name="Rectangle 82"/>
              <p:cNvSpPr>
                <a:spLocks noChangeArrowheads="1"/>
              </p:cNvSpPr>
              <p:nvPr/>
            </p:nvSpPr>
            <p:spPr bwMode="auto">
              <a:xfrm>
                <a:off x="3336" y="819"/>
                <a:ext cx="188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>
                    <a:solidFill>
                      <a:srgbClr val="FFFFCC"/>
                    </a:solidFill>
                  </a:rPr>
                  <a:t>N</a:t>
                </a:r>
                <a:endParaRPr sz="1000" noProof="1">
                  <a:solidFill>
                    <a:srgbClr val="FFFFCC"/>
                  </a:solidFill>
                </a:endParaRPr>
              </a:p>
            </p:txBody>
          </p:sp>
          <p:sp>
            <p:nvSpPr>
              <p:cNvPr id="30" name="Rectangle 83"/>
              <p:cNvSpPr>
                <a:spLocks noChangeArrowheads="1"/>
              </p:cNvSpPr>
              <p:nvPr/>
            </p:nvSpPr>
            <p:spPr bwMode="auto">
              <a:xfrm>
                <a:off x="3346" y="1238"/>
                <a:ext cx="18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>
                    <a:solidFill>
                      <a:srgbClr val="FFFFCC"/>
                    </a:solidFill>
                  </a:rPr>
                  <a:t>S</a:t>
                </a:r>
                <a:endParaRPr sz="1000" noProof="1">
                  <a:solidFill>
                    <a:srgbClr val="FFFFCC"/>
                  </a:solidFill>
                </a:endParaRPr>
              </a:p>
            </p:txBody>
          </p:sp>
        </p:grpSp>
        <p:grpSp>
          <p:nvGrpSpPr>
            <p:cNvPr id="10" name="Group 84"/>
            <p:cNvGrpSpPr>
              <a:grpSpLocks/>
            </p:cNvGrpSpPr>
            <p:nvPr/>
          </p:nvGrpSpPr>
          <p:grpSpPr bwMode="auto">
            <a:xfrm>
              <a:off x="1543" y="980"/>
              <a:ext cx="376" cy="409"/>
              <a:chOff x="993" y="1025"/>
              <a:chExt cx="403" cy="409"/>
            </a:xfrm>
          </p:grpSpPr>
          <p:sp>
            <p:nvSpPr>
              <p:cNvPr id="26" name="Oval 85"/>
              <p:cNvSpPr>
                <a:spLocks noChangeArrowheads="1"/>
              </p:cNvSpPr>
              <p:nvPr/>
            </p:nvSpPr>
            <p:spPr bwMode="auto">
              <a:xfrm>
                <a:off x="1352" y="1025"/>
                <a:ext cx="44" cy="4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Oval 86"/>
              <p:cNvSpPr>
                <a:spLocks noChangeArrowheads="1"/>
              </p:cNvSpPr>
              <p:nvPr/>
            </p:nvSpPr>
            <p:spPr bwMode="auto">
              <a:xfrm>
                <a:off x="993" y="1345"/>
                <a:ext cx="86" cy="89"/>
              </a:xfrm>
              <a:prstGeom prst="ellipse">
                <a:avLst/>
              </a:prstGeom>
              <a:gradFill rotWithShape="0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21299986" lon="21299986" rev="0"/>
                </a:camera>
                <a:lightRig rig="legacyFlat3" dir="b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11" name="Group 87"/>
            <p:cNvGrpSpPr>
              <a:grpSpLocks/>
            </p:cNvGrpSpPr>
            <p:nvPr/>
          </p:nvGrpSpPr>
          <p:grpSpPr bwMode="auto">
            <a:xfrm>
              <a:off x="2702" y="1065"/>
              <a:ext cx="328" cy="472"/>
              <a:chOff x="2260" y="1110"/>
              <a:chExt cx="355" cy="472"/>
            </a:xfrm>
          </p:grpSpPr>
          <p:sp>
            <p:nvSpPr>
              <p:cNvPr id="16" name="Line 88"/>
              <p:cNvSpPr>
                <a:spLocks noChangeShapeType="1"/>
              </p:cNvSpPr>
              <p:nvPr/>
            </p:nvSpPr>
            <p:spPr bwMode="auto">
              <a:xfrm>
                <a:off x="2260" y="1110"/>
                <a:ext cx="185" cy="298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Oval 89"/>
              <p:cNvSpPr>
                <a:spLocks noChangeArrowheads="1"/>
              </p:cNvSpPr>
              <p:nvPr/>
            </p:nvSpPr>
            <p:spPr bwMode="auto">
              <a:xfrm>
                <a:off x="2267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Oval 90"/>
              <p:cNvSpPr>
                <a:spLocks noChangeArrowheads="1"/>
              </p:cNvSpPr>
              <p:nvPr/>
            </p:nvSpPr>
            <p:spPr bwMode="auto">
              <a:xfrm>
                <a:off x="2571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Line 91"/>
              <p:cNvSpPr>
                <a:spLocks noChangeShapeType="1"/>
              </p:cNvSpPr>
              <p:nvPr/>
            </p:nvSpPr>
            <p:spPr bwMode="auto">
              <a:xfrm flipH="1" flipV="1">
                <a:off x="2445" y="1408"/>
                <a:ext cx="12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92"/>
              <p:cNvSpPr>
                <a:spLocks noChangeShapeType="1"/>
              </p:cNvSpPr>
              <p:nvPr/>
            </p:nvSpPr>
            <p:spPr bwMode="auto">
              <a:xfrm>
                <a:off x="2311" y="1408"/>
                <a:ext cx="134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Line 93"/>
              <p:cNvSpPr>
                <a:spLocks noChangeShapeType="1"/>
              </p:cNvSpPr>
              <p:nvPr/>
            </p:nvSpPr>
            <p:spPr bwMode="auto">
              <a:xfrm>
                <a:off x="2260" y="1215"/>
                <a:ext cx="185" cy="193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94"/>
              <p:cNvSpPr>
                <a:spLocks noChangeShapeType="1"/>
              </p:cNvSpPr>
              <p:nvPr/>
            </p:nvSpPr>
            <p:spPr bwMode="auto">
              <a:xfrm>
                <a:off x="2379" y="1178"/>
                <a:ext cx="66" cy="23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Line 95"/>
              <p:cNvSpPr>
                <a:spLocks noChangeShapeType="1"/>
              </p:cNvSpPr>
              <p:nvPr/>
            </p:nvSpPr>
            <p:spPr bwMode="auto">
              <a:xfrm flipH="1">
                <a:off x="2379" y="1408"/>
                <a:ext cx="66" cy="11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96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174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97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7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" name="Group 98"/>
            <p:cNvGrpSpPr>
              <a:grpSpLocks/>
            </p:cNvGrpSpPr>
            <p:nvPr/>
          </p:nvGrpSpPr>
          <p:grpSpPr bwMode="auto">
            <a:xfrm>
              <a:off x="2134" y="527"/>
              <a:ext cx="1424" cy="306"/>
              <a:chOff x="1895" y="572"/>
              <a:chExt cx="1044" cy="306"/>
            </a:xfrm>
          </p:grpSpPr>
          <p:grpSp>
            <p:nvGrpSpPr>
              <p:cNvPr id="28" name="Group 99"/>
              <p:cNvGrpSpPr>
                <a:grpSpLocks/>
              </p:cNvGrpSpPr>
              <p:nvPr/>
            </p:nvGrpSpPr>
            <p:grpSpPr bwMode="auto">
              <a:xfrm>
                <a:off x="2310" y="770"/>
                <a:ext cx="220" cy="108"/>
                <a:chOff x="2737" y="1615"/>
                <a:chExt cx="281" cy="133"/>
              </a:xfrm>
            </p:grpSpPr>
            <p:sp>
              <p:nvSpPr>
                <p:cNvPr id="14" name="Rectangle 10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3" name="Text Box 102"/>
              <p:cNvSpPr txBox="1">
                <a:spLocks noChangeArrowheads="1"/>
              </p:cNvSpPr>
              <p:nvPr/>
            </p:nvSpPr>
            <p:spPr bwMode="auto">
              <a:xfrm>
                <a:off x="1895" y="572"/>
                <a:ext cx="1044" cy="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200"/>
                  <a:t>accelerating cavities</a:t>
                </a:r>
              </a:p>
            </p:txBody>
          </p:sp>
        </p:grpSp>
      </p:grpSp>
      <p:sp>
        <p:nvSpPr>
          <p:cNvPr id="105" name="TextBox 104"/>
          <p:cNvSpPr txBox="1"/>
          <p:nvPr/>
        </p:nvSpPr>
        <p:spPr>
          <a:xfrm>
            <a:off x="175219" y="846375"/>
            <a:ext cx="33522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can be used many times</a:t>
            </a:r>
          </a:p>
          <a:p>
            <a:endParaRPr lang="en-US" dirty="0" smtClean="0"/>
          </a:p>
          <a:p>
            <a:r>
              <a:rPr lang="en-US" dirty="0" smtClean="0"/>
              <a:t>Lepton beam energy is below LHC</a:t>
            </a:r>
          </a:p>
          <a:p>
            <a:r>
              <a:rPr lang="en-US" dirty="0" smtClean="0"/>
              <a:t>-&gt; magnets are not a problem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13951" y="2343831"/>
            <a:ext cx="40725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synchrotron radiation is: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At LEP2 lost 2.75GeV/turn for E=105GeV</a:t>
            </a:r>
          </a:p>
          <a:p>
            <a:endParaRPr lang="en-US" dirty="0" smtClean="0"/>
          </a:p>
          <a:p>
            <a:r>
              <a:rPr lang="en-US" dirty="0" smtClean="0"/>
              <a:t>Pay for installed voltage (ΔE) and size (R),</a:t>
            </a:r>
          </a:p>
          <a:p>
            <a:r>
              <a:rPr lang="en-US" dirty="0" smtClean="0"/>
              <a:t>so scale as: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357451" y="5264328"/>
            <a:ext cx="35728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-&gt; use heavier particles, e.g. </a:t>
            </a:r>
            <a:r>
              <a:rPr lang="en-US" dirty="0" err="1" smtClean="0"/>
              <a:t>muons</a:t>
            </a:r>
            <a:endParaRPr lang="en-US" dirty="0" smtClean="0"/>
          </a:p>
          <a:p>
            <a:r>
              <a:rPr lang="en-US" dirty="0" smtClean="0"/>
              <a:t>-&gt; or linear collider</a:t>
            </a:r>
          </a:p>
          <a:p>
            <a:r>
              <a:rPr lang="en-US" dirty="0" smtClean="0"/>
              <a:t>(-&gt; or try to push a bit harder on cost)</a:t>
            </a: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457200" y="2795359"/>
          <a:ext cx="1911350" cy="890587"/>
        </p:xfrm>
        <a:graphic>
          <a:graphicData uri="http://schemas.openxmlformats.org/presentationml/2006/ole">
            <p:oleObj spid="_x0000_s18434" name="Equation" r:id="rId3" imgW="927100" imgH="431800" progId="Equation.3">
              <p:embed/>
            </p:oleObj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1720188" y="4728358"/>
          <a:ext cx="2040295" cy="1764743"/>
        </p:xfrm>
        <a:graphic>
          <a:graphicData uri="http://schemas.openxmlformats.org/presentationml/2006/ole">
            <p:oleObj spid="_x0000_s18435" name="Equation" r:id="rId4" imgW="1041400" imgH="901700" progId="Equation.3">
              <p:embed/>
            </p:oleObj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6165900" y="4563258"/>
          <a:ext cx="1990725" cy="419100"/>
        </p:xfrm>
        <a:graphic>
          <a:graphicData uri="http://schemas.openxmlformats.org/presentationml/2006/ole">
            <p:oleObj spid="_x0000_s18436" name="Equation" r:id="rId5" imgW="9652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Linear Collider Energy Limitation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31" name="Group 5"/>
          <p:cNvGrpSpPr>
            <a:grpSpLocks/>
          </p:cNvGrpSpPr>
          <p:nvPr/>
        </p:nvGrpSpPr>
        <p:grpSpPr bwMode="auto">
          <a:xfrm>
            <a:off x="585788" y="1327736"/>
            <a:ext cx="8101012" cy="912812"/>
            <a:chOff x="530" y="2341"/>
            <a:chExt cx="5528" cy="575"/>
          </a:xfrm>
        </p:grpSpPr>
        <p:sp>
          <p:nvSpPr>
            <p:cNvPr id="40" name="Line 6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7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8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9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10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11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12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14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15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16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AutoShape 17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2" name="AutoShape 18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3" name="AutoShape 19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AutoShape 20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21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AutoShape 22"/>
            <p:cNvSpPr>
              <a:spLocks noChangeArrowheads="1"/>
            </p:cNvSpPr>
            <p:nvPr/>
          </p:nvSpPr>
          <p:spPr bwMode="auto">
            <a:xfrm>
              <a:off x="3618" y="2610"/>
              <a:ext cx="53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7" name="AutoShape 23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8" name="Line 24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25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AutoShape 26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AutoShape 27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28"/>
            <p:cNvSpPr>
              <a:spLocks noChangeArrowheads="1"/>
            </p:cNvSpPr>
            <p:nvPr/>
          </p:nvSpPr>
          <p:spPr bwMode="auto">
            <a:xfrm>
              <a:off x="530" y="2757"/>
              <a:ext cx="384" cy="15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000"/>
                <a:t>source</a:t>
              </a:r>
            </a:p>
          </p:txBody>
        </p:sp>
        <p:sp>
          <p:nvSpPr>
            <p:cNvPr id="63" name="Rectangle 29"/>
            <p:cNvSpPr>
              <a:spLocks noChangeArrowheads="1"/>
            </p:cNvSpPr>
            <p:nvPr/>
          </p:nvSpPr>
          <p:spPr bwMode="auto">
            <a:xfrm>
              <a:off x="1819" y="2763"/>
              <a:ext cx="569" cy="153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000"/>
                <a:t>main linac</a:t>
              </a:r>
            </a:p>
          </p:txBody>
        </p:sp>
        <p:grpSp>
          <p:nvGrpSpPr>
            <p:cNvPr id="39" name="Group 30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85" name="Rectangle 31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4" name="Group 32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65" name="Group 33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3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4" name="Line 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7" name="Group 36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1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8" name="Group 39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9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Line 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9" name="Group 42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7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Line 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0" name="Group 45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5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6" name="Line 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1" name="Group 48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88" name="Rectangle 4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2" name="Group 51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66" name="Rectangle 52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6" name="Group 53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83" name="Rectangle 5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7" name="Group 56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81" name="Rectangle 5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0" name="Group 59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79" name="Rectangle 6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1" name="Group 62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77" name="Rectangle 6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2" name="Group 65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75" name="Rectangle 66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3" name="Group 68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73" name="Rectangle 6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06" name="TextBox 105"/>
          <p:cNvSpPr txBox="1"/>
          <p:nvPr/>
        </p:nvSpPr>
        <p:spPr>
          <a:xfrm>
            <a:off x="585788" y="2540000"/>
            <a:ext cx="418264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Hardly any synchrotron radiation</a:t>
            </a:r>
          </a:p>
          <a:p>
            <a:endParaRPr lang="en-US" dirty="0" smtClean="0"/>
          </a:p>
          <a:p>
            <a:r>
              <a:rPr lang="en-US" dirty="0" smtClean="0"/>
              <a:t>Beam can only be used only once</a:t>
            </a:r>
          </a:p>
          <a:p>
            <a:r>
              <a:rPr lang="en-US" dirty="0" smtClean="0"/>
              <a:t>-&gt; strong beam-beam effects</a:t>
            </a:r>
          </a:p>
          <a:p>
            <a:endParaRPr lang="en-US" dirty="0" smtClean="0"/>
          </a:p>
          <a:p>
            <a:r>
              <a:rPr lang="en-US" dirty="0" smtClean="0"/>
              <a:t>Acceleration gradient is an important issue</a:t>
            </a:r>
            <a:endParaRPr lang="en-US" dirty="0"/>
          </a:p>
        </p:txBody>
      </p:sp>
      <p:graphicFrame>
        <p:nvGraphicFramePr>
          <p:cNvPr id="752642" name="Object 2"/>
          <p:cNvGraphicFramePr>
            <a:graphicFrameLocks noChangeAspect="1"/>
          </p:cNvGraphicFramePr>
          <p:nvPr/>
        </p:nvGraphicFramePr>
        <p:xfrm>
          <a:off x="6056313" y="3028950"/>
          <a:ext cx="1938337" cy="419100"/>
        </p:xfrm>
        <a:graphic>
          <a:graphicData uri="http://schemas.openxmlformats.org/presentationml/2006/ole">
            <p:oleObj spid="_x0000_s752642" name="Equation" r:id="rId3" imgW="9398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Simplified Cost Scaling Comparison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726238" y="3073400"/>
          <a:ext cx="1990725" cy="419100"/>
        </p:xfrm>
        <a:graphic>
          <a:graphicData uri="http://schemas.openxmlformats.org/presentationml/2006/ole">
            <p:oleObj spid="_x0000_s750594" name="Equation" r:id="rId3" imgW="965200" imgH="203200" progId="Equation.3">
              <p:embed/>
            </p:oleObj>
          </a:graphicData>
        </a:graphic>
      </p:graphicFrame>
      <p:graphicFrame>
        <p:nvGraphicFramePr>
          <p:cNvPr id="750595" name="Object 3"/>
          <p:cNvGraphicFramePr>
            <a:graphicFrameLocks noChangeAspect="1"/>
          </p:cNvGraphicFramePr>
          <p:nvPr/>
        </p:nvGraphicFramePr>
        <p:xfrm>
          <a:off x="6726238" y="1698626"/>
          <a:ext cx="1808162" cy="366713"/>
        </p:xfrm>
        <a:graphic>
          <a:graphicData uri="http://schemas.openxmlformats.org/presentationml/2006/ole">
            <p:oleObj spid="_x0000_s750595" name="Equation" r:id="rId4" imgW="876300" imgH="17780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726238" y="977900"/>
            <a:ext cx="786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Linac</a:t>
            </a:r>
            <a:r>
              <a:rPr lang="en-US" sz="2000" dirty="0" smtClean="0"/>
              <a:t>: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726238" y="2540000"/>
            <a:ext cx="706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Ring: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1906902" y="5191316"/>
            <a:ext cx="6092195" cy="369332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There will always be an energy where linear colliders are better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553200" y="3910568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consumption behaves similar to cost  for constant luminosity</a:t>
            </a:r>
            <a:endParaRPr lang="en-US" dirty="0"/>
          </a:p>
        </p:txBody>
      </p:sp>
      <p:pic>
        <p:nvPicPr>
          <p:cNvPr id="16" name="Picture 15" descr="ring_vs_lina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16912" y="712897"/>
            <a:ext cx="6299200" cy="4409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+mj-lt"/>
              </a:rPr>
              <a:t>Linear Collider</a:t>
            </a:r>
            <a:endParaRPr lang="en-US" sz="4400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82800" y="4734115"/>
            <a:ext cx="51454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main </a:t>
            </a:r>
            <a:r>
              <a:rPr lang="en-US" sz="2000" dirty="0" err="1" smtClean="0"/>
              <a:t>linac</a:t>
            </a:r>
            <a:r>
              <a:rPr lang="en-US" sz="2000" dirty="0" smtClean="0"/>
              <a:t> provides the energy of the beam</a:t>
            </a:r>
          </a:p>
          <a:p>
            <a:endParaRPr lang="en-US" sz="2000" dirty="0" smtClean="0"/>
          </a:p>
          <a:p>
            <a:r>
              <a:rPr lang="en-US" sz="2000" dirty="0" smtClean="0"/>
              <a:t>Issue 1: the gradient</a:t>
            </a:r>
          </a:p>
        </p:txBody>
      </p:sp>
      <p:pic>
        <p:nvPicPr>
          <p:cNvPr id="11" name="Picture 10" descr="lc2a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82800" y="4734115"/>
            <a:ext cx="54932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 little luminosity, since beams collider only once</a:t>
            </a:r>
          </a:p>
          <a:p>
            <a:endParaRPr lang="en-US" sz="2000" dirty="0" smtClean="0"/>
          </a:p>
          <a:p>
            <a:r>
              <a:rPr lang="en-US" sz="2000" dirty="0" smtClean="0"/>
              <a:t>Need very small </a:t>
            </a:r>
            <a:r>
              <a:rPr lang="en-US" sz="2000" dirty="0" err="1" smtClean="0"/>
              <a:t>σ</a:t>
            </a:r>
            <a:r>
              <a:rPr lang="en-US" sz="2000" baseline="-25000" dirty="0" err="1" smtClean="0"/>
              <a:t>x</a:t>
            </a:r>
            <a:r>
              <a:rPr lang="en-US" sz="2000" dirty="0" smtClean="0"/>
              <a:t> and </a:t>
            </a:r>
            <a:r>
              <a:rPr lang="en-US" sz="2000" dirty="0" err="1" smtClean="0"/>
              <a:t>σ</a:t>
            </a:r>
            <a:r>
              <a:rPr lang="en-US" sz="2000" baseline="-25000" dirty="0" err="1" smtClean="0"/>
              <a:t>y</a:t>
            </a:r>
            <a:endParaRPr lang="en-US" sz="2000" dirty="0"/>
          </a:p>
        </p:txBody>
      </p:sp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4162" y="1778000"/>
            <a:ext cx="3055638" cy="907142"/>
          </a:xfrm>
          <a:prstGeom prst="rect">
            <a:avLst/>
          </a:prstGeom>
        </p:spPr>
      </p:pic>
      <p:pic>
        <p:nvPicPr>
          <p:cNvPr id="11" name="Picture 10" descr="lc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2060" y="4217674"/>
            <a:ext cx="75733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damping rings reduce the phase space (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</a:t>
            </a:r>
            <a:r>
              <a:rPr lang="en-US" sz="2000" dirty="0" err="1" smtClean="0"/>
              <a:t>ε</a:t>
            </a:r>
            <a:r>
              <a:rPr lang="en-US" sz="2000" baseline="-25000" dirty="0" err="1" smtClean="0"/>
              <a:t>x,y</a:t>
            </a:r>
            <a:r>
              <a:rPr lang="en-US" sz="2000" dirty="0" smtClean="0"/>
              <a:t>) of the beam</a:t>
            </a:r>
          </a:p>
          <a:p>
            <a:r>
              <a:rPr lang="en-US" sz="2000" dirty="0" smtClean="0"/>
              <a:t>The RTML (ring-to-main </a:t>
            </a:r>
            <a:r>
              <a:rPr lang="en-US" sz="2000" dirty="0" err="1" smtClean="0"/>
              <a:t>linac</a:t>
            </a:r>
            <a:r>
              <a:rPr lang="en-US" sz="2000" dirty="0" smtClean="0"/>
              <a:t> transport) reduces the bunch length</a:t>
            </a:r>
          </a:p>
        </p:txBody>
      </p:sp>
      <p:pic>
        <p:nvPicPr>
          <p:cNvPr id="11" name="Picture 10" descr="damping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36878" y="4540840"/>
            <a:ext cx="5774643" cy="2180635"/>
          </a:xfrm>
          <a:prstGeom prst="rect">
            <a:avLst/>
          </a:prstGeom>
        </p:spPr>
      </p:pic>
      <p:pic>
        <p:nvPicPr>
          <p:cNvPr id="12" name="Picture 11" descr="p1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2800" y="1701800"/>
            <a:ext cx="2400300" cy="1044033"/>
          </a:xfrm>
          <a:prstGeom prst="rect">
            <a:avLst/>
          </a:prstGeom>
        </p:spPr>
      </p:pic>
      <p:pic>
        <p:nvPicPr>
          <p:cNvPr id="13" name="Picture 12" descr="lc3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92200" y="5181600"/>
            <a:ext cx="6565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beam delivery system (BDS) squeezes the beam as much as possible, i.e. reduces </a:t>
            </a:r>
            <a:r>
              <a:rPr lang="en-US" sz="2000" dirty="0" err="1" smtClean="0"/>
              <a:t>β</a:t>
            </a:r>
            <a:r>
              <a:rPr lang="en-US" sz="2000" baseline="-25000" dirty="0" err="1" smtClean="0"/>
              <a:t>x,y</a:t>
            </a:r>
            <a:endParaRPr lang="en-US" sz="2000" dirty="0" smtClean="0"/>
          </a:p>
        </p:txBody>
      </p:sp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1701800"/>
            <a:ext cx="2400300" cy="1044033"/>
          </a:xfrm>
          <a:prstGeom prst="rect">
            <a:avLst/>
          </a:prstGeom>
        </p:spPr>
      </p:pic>
      <p:pic>
        <p:nvPicPr>
          <p:cNvPr id="12" name="Picture 11" descr="lc4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934" y="0"/>
            <a:ext cx="8415866" cy="616022"/>
          </a:xfrm>
        </p:spPr>
        <p:txBody>
          <a:bodyPr>
            <a:noAutofit/>
          </a:bodyPr>
          <a:lstStyle/>
          <a:p>
            <a:r>
              <a:rPr lang="en-US" sz="3600" dirty="0" smtClean="0"/>
              <a:t>European Strategy for Particle Physics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3830"/>
            <a:ext cx="5301008" cy="586944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A year-long process</a:t>
            </a:r>
          </a:p>
          <a:p>
            <a:pPr lvl="1"/>
            <a:r>
              <a:rPr lang="en-US" dirty="0" smtClean="0"/>
              <a:t>Will be repeated in about five years with more input from the LHC</a:t>
            </a:r>
          </a:p>
          <a:p>
            <a:pPr lvl="1"/>
            <a:r>
              <a:rPr lang="en-US" dirty="0" smtClean="0"/>
              <a:t>Received many inputs</a:t>
            </a:r>
          </a:p>
          <a:p>
            <a:pPr lvl="1"/>
            <a:r>
              <a:rPr lang="en-US" dirty="0" smtClean="0"/>
              <a:t>Similar processes are or have been ongoing in other regions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Identified four highest priorities</a:t>
            </a:r>
          </a:p>
          <a:p>
            <a:pPr lvl="1"/>
            <a:r>
              <a:rPr lang="en-US" dirty="0" smtClean="0"/>
              <a:t>Highest priority is exploitation of the LHC including luminosity upgrades</a:t>
            </a:r>
          </a:p>
          <a:p>
            <a:pPr lvl="1"/>
            <a:r>
              <a:rPr lang="en-US" dirty="0" smtClean="0"/>
              <a:t>Europe should be able to propose an ambitious project after the LHC</a:t>
            </a:r>
          </a:p>
          <a:p>
            <a:pPr lvl="2"/>
            <a:r>
              <a:rPr lang="en-US" dirty="0" smtClean="0"/>
              <a:t>Either high energy proton collider (</a:t>
            </a:r>
            <a:r>
              <a:rPr lang="en-US" b="1" dirty="0" smtClean="0">
                <a:solidFill>
                  <a:srgbClr val="0000FF"/>
                </a:solidFill>
              </a:rPr>
              <a:t>HE-LHC, VHE-LHC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Or high energy linear collider (</a:t>
            </a:r>
            <a:r>
              <a:rPr lang="en-US" b="1" dirty="0" smtClean="0">
                <a:solidFill>
                  <a:srgbClr val="0000FF"/>
                </a:solidFill>
              </a:rPr>
              <a:t>CLIC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Europe welcomes Japan to make a proposal to host </a:t>
            </a:r>
            <a:r>
              <a:rPr lang="en-US" b="1" dirty="0" smtClean="0">
                <a:solidFill>
                  <a:srgbClr val="0000FF"/>
                </a:solidFill>
              </a:rPr>
              <a:t>ILC</a:t>
            </a:r>
          </a:p>
          <a:p>
            <a:pPr lvl="1"/>
            <a:r>
              <a:rPr lang="en-US" dirty="0" smtClean="0"/>
              <a:t>Long baseline neutrino facility (not covered here)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Projects that were not included in the highest priorities</a:t>
            </a:r>
          </a:p>
          <a:p>
            <a:pPr lvl="1"/>
            <a:r>
              <a:rPr lang="en-US" dirty="0" smtClean="0"/>
              <a:t>E.g. </a:t>
            </a:r>
            <a:r>
              <a:rPr lang="en-US" dirty="0" err="1" smtClean="0"/>
              <a:t>LHeC</a:t>
            </a:r>
            <a:r>
              <a:rPr lang="en-US" dirty="0" smtClean="0"/>
              <a:t>, LEP3, photon-photon colliders, and </a:t>
            </a:r>
            <a:r>
              <a:rPr lang="en-US" dirty="0" err="1" smtClean="0"/>
              <a:t>muon</a:t>
            </a:r>
            <a:r>
              <a:rPr lang="en-US" dirty="0" smtClean="0"/>
              <a:t> colliders.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7" descr="Magne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5758208" y="616022"/>
            <a:ext cx="2499691" cy="189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6034586" y="5253094"/>
            <a:ext cx="2561329" cy="1604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5761504" y="2511862"/>
            <a:ext cx="2123077" cy="1452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7042333" y="3775660"/>
            <a:ext cx="2101679" cy="1492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60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SLC: The only Linear Collider that existed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0740"/>
            <a:ext cx="9144000" cy="5405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ILC Layout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6943"/>
            <a:ext cx="9144000" cy="4404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Rectangle 3"/>
          <p:cNvSpPr>
            <a:spLocks noChangeArrowheads="1"/>
          </p:cNvSpPr>
          <p:nvPr/>
        </p:nvSpPr>
        <p:spPr bwMode="auto">
          <a:xfrm>
            <a:off x="2180316" y="5617704"/>
            <a:ext cx="115092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237" name="Rectangle 3"/>
          <p:cNvSpPr>
            <a:spLocks noChangeArrowheads="1"/>
          </p:cNvSpPr>
          <p:nvPr/>
        </p:nvSpPr>
        <p:spPr bwMode="auto">
          <a:xfrm>
            <a:off x="3331239" y="1168400"/>
            <a:ext cx="1315269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</a:t>
            </a:r>
            <a:r>
              <a:rPr lang="en-US" sz="1400" b="1" dirty="0" smtClean="0">
                <a:solidFill>
                  <a:srgbClr val="0000FF"/>
                </a:solidFill>
                <a:latin typeface="Arial" charset="0"/>
              </a:rPr>
              <a:t>Complex</a:t>
            </a:r>
            <a:endParaRPr lang="en-US" sz="14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Layout at 3 TeV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pic>
        <p:nvPicPr>
          <p:cNvPr id="10" name="Picture 9" descr="CLIC-layout2012-2pub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0800" y="1048203"/>
            <a:ext cx="9053471" cy="4936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804863" y="0"/>
            <a:ext cx="81518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latin typeface="+mj-lt"/>
              </a:rPr>
              <a:t>ILC and CLIC </a:t>
            </a:r>
            <a:r>
              <a:rPr lang="en-US" sz="3200" dirty="0">
                <a:latin typeface="+mj-lt"/>
              </a:rPr>
              <a:t>Main </a:t>
            </a:r>
            <a:r>
              <a:rPr lang="en-US" sz="3200" dirty="0" smtClean="0">
                <a:latin typeface="+mj-lt"/>
              </a:rPr>
              <a:t>Parameters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</a:br>
            <a:endParaRPr lang="en-US" sz="1400" b="1" i="1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5479534"/>
            <a:ext cx="4480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ILC has parameter sets from 250GeV to 1TeV</a:t>
            </a:r>
          </a:p>
          <a:p>
            <a:r>
              <a:rPr lang="en-US" dirty="0" smtClean="0"/>
              <a:t>CLIC has parameter sets from 250GeV to 3TeV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78934" y="620713"/>
          <a:ext cx="7907866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/>
                <a:gridCol w="1820333"/>
                <a:gridCol w="1109134"/>
                <a:gridCol w="1143000"/>
                <a:gridCol w="1066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r>
                        <a:rPr lang="en-US" baseline="0" dirty="0" smtClean="0"/>
                        <a:t> [unit]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Centre</a:t>
                      </a:r>
                      <a:r>
                        <a:rPr lang="en-US" baseline="0" dirty="0" smtClean="0"/>
                        <a:t> of mass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cm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[km]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 [10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 in peak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</a:t>
                      </a:r>
                      <a:r>
                        <a:rPr lang="en-US" baseline="-25000" dirty="0" smtClean="0"/>
                        <a:t>0.01</a:t>
                      </a:r>
                      <a:r>
                        <a:rPr lang="en-US" dirty="0" smtClean="0"/>
                        <a:t> [10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 [MV/</a:t>
                      </a:r>
                      <a:r>
                        <a:rPr lang="en-US" dirty="0" err="1" smtClean="0"/>
                        <a:t>m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[10</a:t>
                      </a:r>
                      <a:r>
                        <a:rPr lang="en-US" baseline="30000" dirty="0" smtClean="0"/>
                        <a:t>9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σ</a:t>
                      </a:r>
                      <a:r>
                        <a:rPr lang="en-US" baseline="-25000" dirty="0" err="1" smtClean="0"/>
                        <a:t>z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μm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Collision beam</a:t>
                      </a:r>
                      <a:r>
                        <a:rPr lang="en-US" baseline="0" dirty="0" smtClean="0"/>
                        <a:t>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/>
                        <a:t>σ</a:t>
                      </a:r>
                      <a:r>
                        <a:rPr lang="en-US" baseline="-25000" dirty="0" err="1" smtClean="0"/>
                        <a:t>x,y</a:t>
                      </a:r>
                      <a:r>
                        <a:rPr lang="en-US" baseline="0" dirty="0" smtClean="0"/>
                        <a:t> [nm/nm]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1700/600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474/5.9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40/1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 </a:t>
                      </a:r>
                      <a:r>
                        <a:rPr lang="en-US" dirty="0" err="1" smtClean="0"/>
                        <a:t>emittance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ε</a:t>
                      </a:r>
                      <a:r>
                        <a:rPr lang="en-US" baseline="-25000" dirty="0" err="1" smtClean="0"/>
                        <a:t>x,y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[nm]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Bunches per pulse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Distance between 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Δz</a:t>
                      </a:r>
                      <a:r>
                        <a:rPr lang="en-US" dirty="0" smtClean="0"/>
                        <a:t>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Repetition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f</a:t>
                      </a:r>
                      <a:r>
                        <a:rPr lang="en-US" baseline="-25000" dirty="0" err="1" smtClean="0"/>
                        <a:t>r</a:t>
                      </a:r>
                      <a:r>
                        <a:rPr lang="en-US" baseline="0" dirty="0" smtClean="0"/>
                        <a:t> [Hz]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Staging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0900"/>
            <a:ext cx="8229600" cy="1905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ILC and CLIC can </a:t>
            </a:r>
            <a:r>
              <a:rPr lang="en-US" dirty="0" smtClean="0"/>
              <a:t>be staged (e.g. start at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=250GeV)</a:t>
            </a:r>
          </a:p>
          <a:p>
            <a:r>
              <a:rPr lang="en-US" dirty="0" smtClean="0"/>
              <a:t>But the Higgs studies can also be done at higher energy</a:t>
            </a:r>
          </a:p>
          <a:p>
            <a:pPr lvl="1"/>
            <a:r>
              <a:rPr lang="en-US" dirty="0" smtClean="0"/>
              <a:t>E.g. top threshold (350GeV)</a:t>
            </a:r>
          </a:p>
          <a:p>
            <a:r>
              <a:rPr lang="en-US" dirty="0" smtClean="0"/>
              <a:t>They can go up in energy to 0.5-1GeV for ILC and 3TeV for CLIC</a:t>
            </a:r>
          </a:p>
          <a:p>
            <a:r>
              <a:rPr lang="en-US" dirty="0" smtClean="0"/>
              <a:t>CLIC is planned to be constructed in stages (0.5, 1.5 and 3TeV)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0" name="Picture 9" descr="scheme_b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3251200"/>
            <a:ext cx="9144000" cy="3057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Cavity/Accelerating Structure</a:t>
            </a:r>
            <a:endParaRPr lang="en-US" sz="3200" dirty="0"/>
          </a:p>
        </p:txBody>
      </p:sp>
      <p:pic>
        <p:nvPicPr>
          <p:cNvPr id="8" name="Picture 7" descr="ilc_cavity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41738" y="959556"/>
            <a:ext cx="6102262" cy="21307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" y="716101"/>
            <a:ext cx="304173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ILC cavity</a:t>
            </a:r>
          </a:p>
          <a:p>
            <a:endParaRPr lang="en-US" sz="2000" dirty="0" smtClean="0"/>
          </a:p>
          <a:p>
            <a:r>
              <a:rPr lang="en-US" sz="2000" dirty="0" smtClean="0"/>
              <a:t>1.3 GHz, superconducting</a:t>
            </a:r>
          </a:p>
          <a:p>
            <a:endParaRPr lang="en-US" sz="2000" dirty="0" smtClean="0"/>
          </a:p>
          <a:p>
            <a:r>
              <a:rPr lang="en-US" sz="2000" dirty="0" smtClean="0"/>
              <a:t>Target effective operational  31.5MV/m</a:t>
            </a:r>
          </a:p>
          <a:p>
            <a:endParaRPr lang="en-US" sz="2000" dirty="0" smtClean="0"/>
          </a:p>
          <a:p>
            <a:r>
              <a:rPr lang="en-US" sz="2000" dirty="0" smtClean="0"/>
              <a:t>Target gradient 35MV/m</a:t>
            </a:r>
          </a:p>
          <a:p>
            <a:endParaRPr lang="en-US" sz="2000" dirty="0" smtClean="0"/>
          </a:p>
          <a:p>
            <a:r>
              <a:rPr lang="en-US" sz="2000" dirty="0" smtClean="0"/>
              <a:t>Q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≈10</a:t>
            </a:r>
            <a:r>
              <a:rPr lang="en-US" sz="2000" baseline="30000" dirty="0" smtClean="0"/>
              <a:t>10</a:t>
            </a:r>
            <a:endParaRPr lang="en-US" sz="2000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3332" y="3937000"/>
            <a:ext cx="4402409" cy="22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22333" y="3380125"/>
            <a:ext cx="40216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CLIC accelerating structure</a:t>
            </a:r>
          </a:p>
          <a:p>
            <a:pPr algn="ctr"/>
            <a:endParaRPr lang="en-US" sz="2000" dirty="0" smtClean="0"/>
          </a:p>
          <a:p>
            <a:r>
              <a:rPr lang="en-US" sz="2000" dirty="0" smtClean="0"/>
              <a:t>12 GHz, normal conducting</a:t>
            </a:r>
          </a:p>
          <a:p>
            <a:endParaRPr lang="en-US" sz="2000" dirty="0" smtClean="0"/>
          </a:p>
          <a:p>
            <a:r>
              <a:rPr lang="en-US" sz="2000" dirty="0" smtClean="0"/>
              <a:t>Target loaded gradient  100MV/m</a:t>
            </a:r>
          </a:p>
          <a:p>
            <a:endParaRPr lang="en-US" sz="2000" dirty="0" smtClean="0"/>
          </a:p>
          <a:p>
            <a:r>
              <a:rPr lang="en-US" sz="2000" dirty="0" smtClean="0"/>
              <a:t>Target unloaded gradient 120MV/m</a:t>
            </a:r>
          </a:p>
          <a:p>
            <a:endParaRPr lang="en-US" sz="2000" dirty="0" smtClean="0"/>
          </a:p>
          <a:p>
            <a:r>
              <a:rPr lang="en-US" sz="2000" dirty="0" smtClean="0"/>
              <a:t>Q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≈6 10</a:t>
            </a:r>
            <a:r>
              <a:rPr lang="en-US" sz="2000" baseline="30000" dirty="0" smtClean="0"/>
              <a:t>3</a:t>
            </a:r>
            <a:endParaRPr lang="en-US" sz="2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ILC TDR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999" y="768872"/>
            <a:ext cx="6370729" cy="59526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54247" y="6382921"/>
            <a:ext cx="6131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00FF"/>
                </a:solidFill>
              </a:rPr>
              <a:t>http://www.linearcollider.org/ILC/Publications/Technical-Design-Report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456378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The CLIC CDR documents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25DBB-DA26-D945-872D-2BC7B873432E}" type="slidenum">
              <a:rPr lang="en-US">
                <a:latin typeface="Arial" charset="0"/>
              </a:rPr>
              <a:pPr>
                <a:defRPr/>
              </a:pPr>
              <a:t>27</a:t>
            </a:fld>
            <a:endParaRPr lang="en-US" dirty="0">
              <a:latin typeface="Arial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6999179"/>
              </p:ext>
            </p:extLst>
          </p:nvPr>
        </p:nvGraphicFramePr>
        <p:xfrm>
          <a:off x="304800" y="1157292"/>
          <a:ext cx="6426200" cy="491330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24" name="TextBox 7"/>
          <p:cNvSpPr txBox="1">
            <a:spLocks noChangeArrowheads="1"/>
          </p:cNvSpPr>
          <p:nvPr/>
        </p:nvSpPr>
        <p:spPr bwMode="auto">
          <a:xfrm>
            <a:off x="6832600" y="1157292"/>
            <a:ext cx="2311400" cy="4031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9" tIns="45662" rIns="91319" bIns="45662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</a:rPr>
              <a:t>In addition a shorter overview document was submitted as input to the European Strategy update, available at:</a:t>
            </a: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600" u="sng" dirty="0">
                <a:solidFill>
                  <a:prstClr val="black"/>
                </a:solidFill>
                <a:hlinkClick r:id="rId7"/>
              </a:rPr>
              <a:t>http://arxiv.org/pdf/</a:t>
            </a:r>
            <a:r>
              <a:rPr lang="da-DK" sz="1600" u="sng" dirty="0" smtClean="0">
                <a:solidFill>
                  <a:prstClr val="black"/>
                </a:solidFill>
                <a:hlinkClick r:id="rId7"/>
              </a:rPr>
              <a:t>1208.1402v1</a:t>
            </a:r>
            <a:endParaRPr lang="da-DK" sz="1600" u="sng" dirty="0" smtClean="0">
              <a:solidFill>
                <a:prstClr val="black"/>
              </a:solidFill>
            </a:endParaRP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600" u="sng" dirty="0">
              <a:solidFill>
                <a:prstClr val="black"/>
              </a:solidFill>
            </a:endParaRP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</a:rPr>
              <a:t>An input document to Snowmass 2013 has also been submitted:</a:t>
            </a: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hlinkClick r:id="rId8"/>
              </a:rPr>
              <a:t>http://arxiv.org/abs/</a:t>
            </a:r>
            <a:r>
              <a:rPr lang="en-US" sz="1600" dirty="0" smtClean="0">
                <a:solidFill>
                  <a:prstClr val="black"/>
                </a:solidFill>
                <a:hlinkClick r:id="rId8"/>
              </a:rPr>
              <a:t>1305.5766</a:t>
            </a:r>
            <a:endParaRPr lang="en-US" sz="1600" dirty="0" smtClean="0">
              <a:solidFill>
                <a:prstClr val="black"/>
              </a:solidFill>
            </a:endParaRP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prstClr val="black"/>
              </a:solidFill>
            </a:endParaRP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+mj-lt"/>
              </a:rPr>
              <a:t>Circular </a:t>
            </a:r>
            <a:r>
              <a:rPr lang="en-US" sz="4400" dirty="0" smtClean="0">
                <a:latin typeface="+mj-lt"/>
              </a:rPr>
              <a:t>Colliders</a:t>
            </a:r>
            <a:endParaRPr lang="en-US" sz="4400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466" y="0"/>
            <a:ext cx="8832534" cy="6160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Circulator Collider Suggestions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5722" y="1028608"/>
            <a:ext cx="2757478" cy="29647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60854" y="1172255"/>
            <a:ext cx="3119085" cy="2339314"/>
          </a:xfrm>
          <a:prstGeom prst="rect">
            <a:avLst/>
          </a:prstGeom>
        </p:spPr>
      </p:pic>
      <p:grpSp>
        <p:nvGrpSpPr>
          <p:cNvPr id="3" name="グループ化 7"/>
          <p:cNvGrpSpPr/>
          <p:nvPr/>
        </p:nvGrpSpPr>
        <p:grpSpPr>
          <a:xfrm>
            <a:off x="160854" y="3950208"/>
            <a:ext cx="4214842" cy="1818793"/>
            <a:chOff x="1403648" y="2092786"/>
            <a:chExt cx="7194261" cy="3104476"/>
          </a:xfrm>
        </p:grpSpPr>
        <p:sp>
          <p:nvSpPr>
            <p:cNvPr id="11" name="椭圆 3"/>
            <p:cNvSpPr/>
            <p:nvPr/>
          </p:nvSpPr>
          <p:spPr>
            <a:xfrm>
              <a:off x="2339752" y="2780928"/>
              <a:ext cx="5184576" cy="1944216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4"/>
            <p:cNvSpPr/>
            <p:nvPr/>
          </p:nvSpPr>
          <p:spPr>
            <a:xfrm>
              <a:off x="2339752" y="2636912"/>
              <a:ext cx="5184576" cy="1944216"/>
            </a:xfrm>
            <a:prstGeom prst="ellipse">
              <a:avLst/>
            </a:prstGeom>
            <a:noFill/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5"/>
            <p:cNvSpPr txBox="1"/>
            <p:nvPr/>
          </p:nvSpPr>
          <p:spPr>
            <a:xfrm>
              <a:off x="1403648" y="4797152"/>
              <a:ext cx="22094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err="1" smtClean="0">
                  <a:solidFill>
                    <a:srgbClr val="002060"/>
                  </a:solidFill>
                  <a:latin typeface="+mn-lt"/>
                </a:rPr>
                <a:t>e</a:t>
              </a:r>
              <a:r>
                <a:rPr lang="en-US" altLang="zh-CN" sz="2000" b="1" baseline="30000" dirty="0" err="1" smtClean="0">
                  <a:solidFill>
                    <a:srgbClr val="002060"/>
                  </a:solidFill>
                  <a:latin typeface="+mn-lt"/>
                  <a:sym typeface="Symbol"/>
                </a:rPr>
                <a:t></a:t>
              </a:r>
              <a:r>
                <a:rPr lang="en-US" altLang="zh-CN" sz="2000" b="1" dirty="0" err="1" smtClean="0">
                  <a:solidFill>
                    <a:srgbClr val="002060"/>
                  </a:solidFill>
                  <a:latin typeface="+mn-lt"/>
                </a:rPr>
                <a:t>e</a:t>
              </a:r>
              <a:r>
                <a:rPr lang="en-US" altLang="zh-CN" sz="2000" b="1" baseline="30000" dirty="0">
                  <a:solidFill>
                    <a:srgbClr val="002060"/>
                  </a:solidFill>
                  <a:latin typeface="+mn-lt"/>
                </a:rPr>
                <a:t>+ 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+mn-lt"/>
                </a:rPr>
                <a:t> Higgs Factory</a:t>
              </a:r>
              <a:endParaRPr lang="zh-CN" altLang="en-US" sz="2000" b="1" dirty="0">
                <a:solidFill>
                  <a:srgbClr val="002060"/>
                </a:solidFill>
                <a:latin typeface="+mn-lt"/>
              </a:endParaRPr>
            </a:p>
          </p:txBody>
        </p:sp>
        <p:cxnSp>
          <p:nvCxnSpPr>
            <p:cNvPr id="14" name="直接箭头连接符 7"/>
            <p:cNvCxnSpPr/>
            <p:nvPr/>
          </p:nvCxnSpPr>
          <p:spPr>
            <a:xfrm flipV="1">
              <a:off x="2044208" y="4437112"/>
              <a:ext cx="640560" cy="360040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231509" y="2092786"/>
              <a:ext cx="13664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err="1" smtClean="0">
                  <a:solidFill>
                    <a:srgbClr val="C00000"/>
                  </a:solidFill>
                  <a:latin typeface="+mn-lt"/>
                </a:rPr>
                <a:t>pp</a:t>
              </a:r>
              <a:r>
                <a:rPr lang="en-US" altLang="zh-CN" sz="2000" b="1" dirty="0" smtClean="0">
                  <a:solidFill>
                    <a:srgbClr val="C00000"/>
                  </a:solidFill>
                  <a:latin typeface="+mn-lt"/>
                </a:rPr>
                <a:t> collider </a:t>
              </a:r>
              <a:endParaRPr lang="zh-CN" altLang="en-US" sz="2000" b="1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16" name="直接箭头连接符 14"/>
            <p:cNvCxnSpPr/>
            <p:nvPr/>
          </p:nvCxnSpPr>
          <p:spPr>
            <a:xfrm flipH="1">
              <a:off x="7020272" y="2492896"/>
              <a:ext cx="720080" cy="504056"/>
            </a:xfrm>
            <a:prstGeom prst="straightConnector1">
              <a:avLst/>
            </a:prstGeom>
            <a:ln w="25400">
              <a:solidFill>
                <a:srgbClr val="C0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4072467" y="659276"/>
            <a:ext cx="2246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FNAL site filler (16km)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4655" y="790593"/>
            <a:ext cx="2544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SuperTRISTAN</a:t>
            </a:r>
            <a:r>
              <a:rPr lang="en-US" dirty="0" smtClean="0"/>
              <a:t> (40/60km)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11466" y="5953667"/>
            <a:ext cx="3263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Chinese Higgs Factory (50/70km)</a:t>
            </a:r>
            <a:endParaRPr lang="en-US" dirty="0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8015" t="27766" r="12672"/>
          <a:stretch>
            <a:fillRect/>
          </a:stretch>
        </p:blipFill>
        <p:spPr bwMode="auto">
          <a:xfrm>
            <a:off x="6019800" y="3632200"/>
            <a:ext cx="2871144" cy="2878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6813673" y="3126749"/>
            <a:ext cx="134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TLEP (80km)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712073" y="1159925"/>
            <a:ext cx="23303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number of ring proposals has been made recently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+mj-lt"/>
              </a:rPr>
              <a:t>Note: </a:t>
            </a:r>
            <a:r>
              <a:rPr lang="en-US" sz="4400" dirty="0" err="1" smtClean="0">
                <a:latin typeface="+mj-lt"/>
              </a:rPr>
              <a:t>Hadron</a:t>
            </a:r>
            <a:r>
              <a:rPr lang="en-US" sz="4400" dirty="0" smtClean="0">
                <a:latin typeface="+mj-lt"/>
              </a:rPr>
              <a:t> Colliders</a:t>
            </a:r>
            <a:endParaRPr lang="en-US" sz="4400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Parameter Examples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96333" y="1066800"/>
          <a:ext cx="850900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0"/>
                <a:gridCol w="1515533"/>
                <a:gridCol w="1261534"/>
                <a:gridCol w="1253066"/>
                <a:gridCol w="120226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IHEP-50km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Fermilab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Site filler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TLEP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Centre-of-mass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r>
                        <a:rPr lang="en-US" baseline="-25000" dirty="0" smtClean="0"/>
                        <a:t>CM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Luminosity/IP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 [10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circumference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 [km]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Charge per bunch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[10</a:t>
                      </a:r>
                      <a:r>
                        <a:rPr lang="en-US" baseline="30000" dirty="0" smtClean="0"/>
                        <a:t>10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Colliding</a:t>
                      </a:r>
                      <a:r>
                        <a:rPr lang="en-US" baseline="0" dirty="0" smtClean="0"/>
                        <a:t> b</a:t>
                      </a:r>
                      <a:r>
                        <a:rPr lang="en-US" dirty="0" smtClean="0"/>
                        <a:t>eam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σ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baseline="0" dirty="0" err="1" smtClean="0"/>
                        <a:t>/σ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[</a:t>
                      </a:r>
                      <a:r>
                        <a:rPr lang="en-US" baseline="0" dirty="0" err="1" smtClean="0"/>
                        <a:t>μm</a:t>
                      </a:r>
                      <a:r>
                        <a:rPr lang="en-US" baseline="0" dirty="0" smtClean="0"/>
                        <a:t>]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60/0.3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67.3/0.48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63/0.32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Energy loss/turn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ΔE [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Synchrotron power (both beams)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r>
                        <a:rPr lang="en-US" baseline="-25000" dirty="0" smtClean="0"/>
                        <a:t>S</a:t>
                      </a:r>
                      <a:r>
                        <a:rPr lang="en-US" baseline="0" dirty="0" smtClean="0"/>
                        <a:t> [MW]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103.6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7867" y="839801"/>
            <a:ext cx="48006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design report exists that can be reviewed</a:t>
            </a:r>
          </a:p>
          <a:p>
            <a:endParaRPr lang="en-US" dirty="0" smtClean="0"/>
          </a:p>
          <a:p>
            <a:r>
              <a:rPr lang="en-US" dirty="0" err="1" smtClean="0"/>
              <a:t>Beamstrahlung</a:t>
            </a:r>
            <a:r>
              <a:rPr lang="en-US" dirty="0" smtClean="0"/>
              <a:t> leads to short luminosity lifetime</a:t>
            </a:r>
          </a:p>
          <a:p>
            <a:r>
              <a:rPr lang="en-US" dirty="0" smtClean="0"/>
              <a:t>Need top-up operation</a:t>
            </a:r>
          </a:p>
          <a:p>
            <a:endParaRPr lang="en-US" dirty="0" smtClean="0"/>
          </a:p>
          <a:p>
            <a:r>
              <a:rPr lang="en-US" dirty="0" smtClean="0"/>
              <a:t>Many technical challenges</a:t>
            </a:r>
          </a:p>
          <a:p>
            <a:pPr>
              <a:buFont typeface="Arial"/>
              <a:buChar char="•"/>
            </a:pPr>
            <a:r>
              <a:rPr lang="en-US" dirty="0" smtClean="0"/>
              <a:t> high level of synchrotron radiation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lattice design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emittance</a:t>
            </a:r>
            <a:r>
              <a:rPr lang="en-US" dirty="0" smtClean="0"/>
              <a:t> control</a:t>
            </a:r>
          </a:p>
          <a:p>
            <a:pPr>
              <a:buFont typeface="Arial"/>
              <a:buChar char="•"/>
            </a:pPr>
            <a:r>
              <a:rPr lang="en-US" dirty="0" smtClean="0"/>
              <a:t> RF system</a:t>
            </a:r>
          </a:p>
          <a:p>
            <a:pPr>
              <a:buFont typeface="Arial"/>
              <a:buChar char="•"/>
            </a:pPr>
            <a:r>
              <a:rPr lang="en-US" dirty="0" smtClean="0"/>
              <a:t> …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The energy reach is limited</a:t>
            </a:r>
          </a:p>
          <a:p>
            <a:r>
              <a:rPr lang="en-US" dirty="0" smtClean="0"/>
              <a:t>How does this affect the physics case?</a:t>
            </a:r>
          </a:p>
          <a:p>
            <a:r>
              <a:rPr lang="en-US" dirty="0" smtClean="0"/>
              <a:t>Could be considered together with a </a:t>
            </a:r>
            <a:r>
              <a:rPr lang="en-US" dirty="0" err="1" smtClean="0"/>
              <a:t>hadron</a:t>
            </a:r>
            <a:r>
              <a:rPr lang="en-US" dirty="0" smtClean="0"/>
              <a:t> collider</a:t>
            </a:r>
          </a:p>
          <a:p>
            <a:r>
              <a:rPr lang="en-US" dirty="0" smtClean="0"/>
              <a:t>But is a choice of the funding agencies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1494"/>
            <a:ext cx="8229600" cy="3497006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400" dirty="0" err="1" smtClean="0">
                <a:latin typeface="+mj-lt"/>
              </a:rPr>
              <a:t>Muon</a:t>
            </a:r>
            <a:r>
              <a:rPr lang="en-US" sz="4400" dirty="0" smtClean="0">
                <a:latin typeface="+mj-lt"/>
              </a:rPr>
              <a:t> Collider</a:t>
            </a:r>
            <a:endParaRPr lang="en-US" sz="4400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Collider 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99413" y="4569526"/>
            <a:ext cx="8745171" cy="18862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067397" y="846668"/>
            <a:ext cx="4963810" cy="3722858"/>
          </a:xfrm>
          <a:prstGeom prst="rect">
            <a:avLst/>
          </a:prstGeom>
        </p:spPr>
      </p:pic>
      <p:graphicFrame>
        <p:nvGraphicFramePr>
          <p:cNvPr id="926722" name="Object 2"/>
          <p:cNvGraphicFramePr>
            <a:graphicFrameLocks noChangeAspect="1"/>
          </p:cNvGraphicFramePr>
          <p:nvPr/>
        </p:nvGraphicFramePr>
        <p:xfrm>
          <a:off x="199413" y="1320006"/>
          <a:ext cx="3656013" cy="477837"/>
        </p:xfrm>
        <a:graphic>
          <a:graphicData uri="http://schemas.openxmlformats.org/presentationml/2006/ole">
            <p:oleObj spid="_x0000_s926722" name="Equation" r:id="rId5" imgW="1651000" imgH="2159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99413" y="673675"/>
            <a:ext cx="4016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are heavy so they </a:t>
            </a:r>
            <a:r>
              <a:rPr lang="en-US" dirty="0" err="1" smtClean="0"/>
              <a:t>emitt</a:t>
            </a:r>
            <a:r>
              <a:rPr lang="en-US" dirty="0" smtClean="0"/>
              <a:t> little synchrotron radiation</a:t>
            </a:r>
            <a:endParaRPr lang="en-US" dirty="0"/>
          </a:p>
        </p:txBody>
      </p:sp>
      <p:graphicFrame>
        <p:nvGraphicFramePr>
          <p:cNvPr id="926723" name="Object 3"/>
          <p:cNvGraphicFramePr>
            <a:graphicFrameLocks noChangeAspect="1"/>
          </p:cNvGraphicFramePr>
          <p:nvPr/>
        </p:nvGraphicFramePr>
        <p:xfrm>
          <a:off x="199413" y="2382831"/>
          <a:ext cx="2076450" cy="444500"/>
        </p:xfrm>
        <a:graphic>
          <a:graphicData uri="http://schemas.openxmlformats.org/presentationml/2006/ole">
            <p:oleObj spid="_x0000_s926723" name="Equation" r:id="rId6" imgW="889000" imgH="19050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99413" y="1914307"/>
            <a:ext cx="4016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they do not live very long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413" y="3310467"/>
            <a:ext cx="3656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Produce them, cool them quickly and let them collide in a small 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Collider Parameters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26" y="900762"/>
            <a:ext cx="6923240" cy="49016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59420" y="5987018"/>
            <a:ext cx="6299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http://www.fnal.gov/pub/muon_collider/collaboration-links.html</a:t>
            </a:r>
            <a:endParaRPr lang="en-US" dirty="0"/>
          </a:p>
        </p:txBody>
      </p:sp>
      <p:pic>
        <p:nvPicPr>
          <p:cNvPr id="9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68757" y="964262"/>
            <a:ext cx="2081417" cy="2366648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Final Transverse Cooling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auto">
          <a:xfrm>
            <a:off x="457200" y="666044"/>
            <a:ext cx="8170137" cy="337255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0000"/>
                </a:srgb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damping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932886" y="3914775"/>
            <a:ext cx="7432557" cy="280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MuCool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88375"/>
            <a:ext cx="4114799" cy="297920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Test of cooling components</a:t>
            </a:r>
          </a:p>
          <a:p>
            <a:pPr lvl="1"/>
            <a:r>
              <a:rPr lang="en-US" dirty="0" smtClean="0"/>
              <a:t>Cavity gradient in strong solenoid field (filled with hydrogen)</a:t>
            </a:r>
          </a:p>
          <a:p>
            <a:pPr lvl="1"/>
            <a:r>
              <a:rPr lang="en-US" dirty="0" smtClean="0"/>
              <a:t>Absorbers, windows, engineering</a:t>
            </a:r>
          </a:p>
          <a:p>
            <a:pPr lvl="1"/>
            <a:r>
              <a:rPr lang="en-US" dirty="0" smtClean="0"/>
              <a:t>Uncertainty in scattering model</a:t>
            </a:r>
          </a:p>
          <a:p>
            <a:pPr lvl="1"/>
            <a:r>
              <a:rPr lang="en-US" dirty="0" smtClean="0"/>
              <a:t>Eventually full beam test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00525" y="5833129"/>
            <a:ext cx="4943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http://</a:t>
            </a:r>
            <a:r>
              <a:rPr lang="en-US" sz="1400" dirty="0" err="1" smtClean="0"/>
              <a:t>www.fnal.gov/projects/muon_collider/cool/cool.html</a:t>
            </a:r>
            <a:endParaRPr lang="en-US" sz="1400" dirty="0"/>
          </a:p>
        </p:txBody>
      </p:sp>
      <p:pic>
        <p:nvPicPr>
          <p:cNvPr id="8" name="Picture 4" descr="x1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11493"/>
            <a:ext cx="4284134" cy="2856089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24325"/>
            <a:ext cx="3895725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627511" y="5065664"/>
            <a:ext cx="322862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Experiments are ongoing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019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Collider Higgs Factory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10937" y="1359708"/>
          <a:ext cx="6096000" cy="3050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56"/>
                <a:gridCol w="1451318"/>
                <a:gridCol w="1116398"/>
                <a:gridCol w="1128028"/>
              </a:tblGrid>
              <a:tr h="64572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Parameter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Unit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Case1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Case2</a:t>
                      </a:r>
                      <a:endParaRPr lang="en-US" sz="2000" dirty="0"/>
                    </a:p>
                  </a:txBody>
                  <a:tcPr/>
                </a:tc>
              </a:tr>
              <a:tr h="478244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</a:t>
                      </a:r>
                      <a:r>
                        <a:rPr lang="en-US" sz="2000" baseline="-25000" dirty="0" err="1" smtClean="0"/>
                        <a:t>cms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GeV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100</a:t>
                      </a:r>
                      <a:endParaRPr lang="en-US" sz="2000" dirty="0"/>
                    </a:p>
                  </a:txBody>
                  <a:tcPr/>
                </a:tc>
              </a:tr>
              <a:tr h="47824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Power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MW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81</a:t>
                      </a:r>
                      <a:endParaRPr lang="en-US" sz="2000" dirty="0"/>
                    </a:p>
                  </a:txBody>
                  <a:tcPr/>
                </a:tc>
              </a:tr>
              <a:tr h="49130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RMS energy spread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0.003</a:t>
                      </a:r>
                    </a:p>
                  </a:txBody>
                  <a:tcPr/>
                </a:tc>
              </a:tr>
              <a:tr h="47824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Luminosity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</a:t>
                      </a:r>
                      <a:r>
                        <a:rPr lang="en-US" sz="2000" baseline="30000" dirty="0" smtClean="0"/>
                        <a:t>31</a:t>
                      </a:r>
                      <a:r>
                        <a:rPr lang="en-US" sz="2000" baseline="0" dirty="0" smtClean="0"/>
                        <a:t> cm</a:t>
                      </a:r>
                      <a:r>
                        <a:rPr lang="en-US" sz="2000" baseline="30000" dirty="0" smtClean="0"/>
                        <a:t>-2</a:t>
                      </a:r>
                      <a:r>
                        <a:rPr lang="en-US" sz="2000" baseline="0" dirty="0" smtClean="0"/>
                        <a:t> s</a:t>
                      </a:r>
                      <a:r>
                        <a:rPr lang="en-US" sz="2000" baseline="30000" dirty="0" smtClean="0"/>
                        <a:t>-1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2.2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/>
                </a:tc>
              </a:tr>
              <a:tr h="47824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Higgs/year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</a:t>
                      </a:r>
                      <a:r>
                        <a:rPr lang="en-US" sz="2000" baseline="30000" dirty="0" smtClean="0"/>
                        <a:t>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3.9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7712" y="760197"/>
            <a:ext cx="8386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PHYSICAL REVIEW SPECIAL TOPICS - ACCELERATORS AND BEAMS,VOLUME </a:t>
            </a:r>
            <a:r>
              <a:rPr lang="en-US" sz="1600" b="1" dirty="0" smtClean="0"/>
              <a:t>6, 081001 (2003)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4521367"/>
            <a:ext cx="668910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Cost to produce a </a:t>
            </a:r>
            <a:r>
              <a:rPr lang="en-US" sz="2000" dirty="0" err="1" smtClean="0"/>
              <a:t>muon</a:t>
            </a:r>
            <a:r>
              <a:rPr lang="en-US" sz="2000" dirty="0" smtClean="0"/>
              <a:t> is high (e.g. 1TeV proton beam/</a:t>
            </a:r>
            <a:r>
              <a:rPr lang="en-US" sz="2000" dirty="0" err="1" smtClean="0"/>
              <a:t>muon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So use direct production</a:t>
            </a:r>
          </a:p>
          <a:p>
            <a:r>
              <a:rPr lang="en-US" sz="2000" dirty="0" smtClean="0"/>
              <a:t>-&gt; Very mall energy spread and energy stability required</a:t>
            </a:r>
            <a:endParaRPr lang="en-US" sz="2000" dirty="0"/>
          </a:p>
        </p:txBody>
      </p:sp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3921349" y="4898821"/>
          <a:ext cx="1248108" cy="493645"/>
        </p:xfrm>
        <a:graphic>
          <a:graphicData uri="http://schemas.openxmlformats.org/presentationml/2006/ole">
            <p:oleObj spid="_x0000_s755714" name="Equation" r:id="rId3" imgW="533400" imgH="165100" progId="Equation.3">
              <p:embed/>
            </p:oleObj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400" dirty="0" err="1" smtClean="0">
                <a:latin typeface="+mj-lt"/>
              </a:rPr>
              <a:t>LHeC</a:t>
            </a:r>
            <a:endParaRPr lang="en-US" sz="4400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LHeC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2800"/>
            <a:ext cx="8229600" cy="95581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Collide LHC beam with</a:t>
            </a:r>
            <a:r>
              <a:rPr lang="en-US" dirty="0" smtClean="0"/>
              <a:t> 60GeV </a:t>
            </a:r>
            <a:r>
              <a:rPr lang="en-US" dirty="0" err="1" smtClean="0"/>
              <a:t>polarised</a:t>
            </a:r>
            <a:r>
              <a:rPr lang="en-US" dirty="0" smtClean="0"/>
              <a:t> electrons (L=O(10</a:t>
            </a:r>
            <a:r>
              <a:rPr lang="en-US" baseline="30000" dirty="0" smtClean="0"/>
              <a:t>33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))</a:t>
            </a:r>
          </a:p>
          <a:p>
            <a:r>
              <a:rPr lang="en-US" dirty="0" smtClean="0"/>
              <a:t>Study provided CDR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0000FF"/>
                </a:solidFill>
                <a:hlinkClick r:id="rId2"/>
              </a:rPr>
              <a:t>http://arxiv.org/abs/</a:t>
            </a:r>
            <a:r>
              <a:rPr lang="en-US" dirty="0" smtClean="0">
                <a:solidFill>
                  <a:srgbClr val="0000FF"/>
                </a:solidFill>
                <a:hlinkClick r:id="rId2"/>
              </a:rPr>
              <a:t>1206.2913</a:t>
            </a:r>
            <a:r>
              <a:rPr lang="en-US" dirty="0" smtClean="0"/>
              <a:t>)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7" name="Picture 6" descr="osborne_fig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1" y="1768619"/>
            <a:ext cx="6019800" cy="45877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9700" y="1768619"/>
            <a:ext cx="26924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Requires electron beam power of 400MW</a:t>
            </a:r>
          </a:p>
          <a:p>
            <a:endParaRPr lang="en-US" dirty="0" smtClean="0"/>
          </a:p>
          <a:p>
            <a:r>
              <a:rPr lang="en-US" dirty="0" smtClean="0"/>
              <a:t>But are not allowed to use more than 100MW</a:t>
            </a:r>
          </a:p>
          <a:p>
            <a:r>
              <a:rPr lang="en-US" dirty="0" smtClean="0"/>
              <a:t>w</a:t>
            </a:r>
            <a:r>
              <a:rPr lang="en-US" dirty="0" smtClean="0"/>
              <a:t>all plug power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0" y="3657600"/>
          <a:ext cx="3124201" cy="3200400"/>
        </p:xfrm>
        <a:graphic>
          <a:graphicData uri="http://schemas.openxmlformats.org/drawingml/2006/table">
            <a:tbl>
              <a:tblPr/>
              <a:tblGrid>
                <a:gridCol w="1510031"/>
                <a:gridCol w="807085"/>
                <a:gridCol w="80708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-109" charset="0"/>
                        </a:rPr>
                        <a:t>p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-109" charset="0"/>
                        </a:rPr>
                        <a:t>e-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-109" charset="0"/>
                        </a:rPr>
                        <a:t>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[</a:t>
                      </a:r>
                      <a:r>
                        <a:rPr kumimoji="0" 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GeV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7000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pitchFamily="-109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L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[cm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-2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s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-1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]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ymbol" pitchFamily="-109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33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ge</a:t>
                      </a:r>
                      <a:r>
                        <a:rPr kumimoji="0" lang="en-US" sz="2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,y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 [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m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3.75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s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*</a:t>
                      </a:r>
                      <a:r>
                        <a:rPr kumimoji="0" lang="en-US" sz="2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x,y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 [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m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7 /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-109" charset="0"/>
                        </a:rPr>
                        <a:t>Δt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-109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[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ns]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50 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pitchFamily="-109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-109" charset="0"/>
                        </a:rPr>
                        <a:t>N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109" charset="0"/>
                        </a:rPr>
                        <a:t>[10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109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109" charset="0"/>
                        </a:rPr>
                        <a:t>]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17</a:t>
                      </a:r>
                      <a:endParaRPr kumimoji="0" lang="en-US" sz="24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pitchFamily="-109" charset="0"/>
                        </a:rPr>
                        <a:t>0.2</a:t>
                      </a:r>
                      <a:endParaRPr kumimoji="0" lang="en-US" sz="2400" b="0" i="0" u="none" strike="noStrike" cap="none" normalizeH="0" baseline="3000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alibri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 Energy </a:t>
            </a:r>
            <a:r>
              <a:rPr lang="en-US" dirty="0" err="1" smtClean="0"/>
              <a:t>Hadron</a:t>
            </a:r>
            <a:r>
              <a:rPr lang="en-US" dirty="0" smtClean="0"/>
              <a:t> Collider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3845922" cy="3479801"/>
          </a:xfrm>
        </p:spPr>
        <p:txBody>
          <a:bodyPr vert="horz" wrap="square">
            <a:noAutofit/>
          </a:bodyPr>
          <a:lstStyle/>
          <a:p>
            <a:pPr>
              <a:buNone/>
            </a:pPr>
            <a:r>
              <a:rPr lang="en-US" sz="1800" dirty="0" smtClean="0"/>
              <a:t>Similar design as for the LHC</a:t>
            </a:r>
          </a:p>
          <a:p>
            <a:r>
              <a:rPr lang="en-US" sz="1800" dirty="0" smtClean="0"/>
              <a:t>The LHC would serve as the largest test facility ever</a:t>
            </a:r>
          </a:p>
          <a:p>
            <a:pPr lvl="1"/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Maximum proton energy is given by ring size and dipole field </a:t>
            </a:r>
            <a:r>
              <a:rPr lang="en-US" sz="1800" dirty="0" err="1" smtClean="0"/>
              <a:t>ρ</a:t>
            </a:r>
            <a:r>
              <a:rPr lang="en-US" sz="1800" dirty="0" smtClean="0"/>
              <a:t> </a:t>
            </a:r>
            <a:r>
              <a:rPr lang="en-US" sz="1800" dirty="0" err="1" smtClean="0"/>
              <a:t>x</a:t>
            </a:r>
            <a:r>
              <a:rPr lang="en-US" sz="1800" dirty="0" smtClean="0"/>
              <a:t> B</a:t>
            </a:r>
          </a:p>
          <a:p>
            <a:r>
              <a:rPr lang="en-US" sz="1800" dirty="0" err="1" smtClean="0"/>
              <a:t>Maximise</a:t>
            </a:r>
            <a:r>
              <a:rPr lang="en-US" sz="1800" dirty="0" smtClean="0"/>
              <a:t> field of dipoles</a:t>
            </a:r>
          </a:p>
          <a:p>
            <a:pPr lvl="1"/>
            <a:r>
              <a:rPr lang="en-US" sz="1800" dirty="0" smtClean="0"/>
              <a:t>Technology and cost</a:t>
            </a:r>
          </a:p>
          <a:p>
            <a:r>
              <a:rPr lang="en-US" sz="1800" dirty="0" smtClean="0"/>
              <a:t>Increase bending radius </a:t>
            </a:r>
            <a:r>
              <a:rPr lang="en-US" sz="1800" dirty="0" err="1" smtClean="0"/>
              <a:t>ρ</a:t>
            </a:r>
            <a:r>
              <a:rPr lang="en-US" sz="1800" dirty="0" smtClean="0"/>
              <a:t>/circumference C</a:t>
            </a:r>
          </a:p>
          <a:p>
            <a:pPr lvl="1"/>
            <a:r>
              <a:rPr lang="en-US" sz="1800" dirty="0" smtClean="0"/>
              <a:t>Mainly cost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4457065"/>
          <a:ext cx="5588000" cy="2264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2580"/>
                <a:gridCol w="1016759"/>
                <a:gridCol w="1019649"/>
                <a:gridCol w="875279"/>
                <a:gridCol w="10837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HL-LHC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HE-LHC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VHE-LHC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 [</a:t>
                      </a:r>
                      <a:r>
                        <a:rPr lang="en-US" dirty="0" err="1" smtClean="0"/>
                        <a:t>TeV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410210">
                <a:tc>
                  <a:txBody>
                    <a:bodyPr/>
                    <a:lstStyle/>
                    <a:p>
                      <a:r>
                        <a:rPr lang="en-US" dirty="0" smtClean="0"/>
                        <a:t>C [km]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 (100)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 [T]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 (16)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r>
                        <a:rPr lang="en-US" baseline="-25000" dirty="0" smtClean="0"/>
                        <a:t>SR </a:t>
                      </a:r>
                      <a:r>
                        <a:rPr lang="en-US" baseline="0" dirty="0" smtClean="0"/>
                        <a:t>[W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m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 [10</a:t>
                      </a:r>
                      <a:r>
                        <a:rPr lang="en-US" baseline="30000" dirty="0" smtClean="0"/>
                        <a:t>33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5922" y="616023"/>
            <a:ext cx="5298077" cy="3625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587999" y="4351872"/>
            <a:ext cx="3572939" cy="247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dirty="0" smtClean="0"/>
              <a:t>A number of other issues needs to be addressed</a:t>
            </a:r>
          </a:p>
          <a:p>
            <a:pPr marL="285750" indent="-285750">
              <a:spcBef>
                <a:spcPct val="20000"/>
              </a:spcBef>
              <a:buFont typeface="Arial"/>
              <a:buChar char="–"/>
              <a:defRPr/>
            </a:pPr>
            <a:r>
              <a:rPr lang="en-US" dirty="0" smtClean="0"/>
              <a:t>E.g. synchrotron radiation increases</a:t>
            </a:r>
          </a:p>
          <a:p>
            <a:pPr marL="285750" indent="-285750">
              <a:spcBef>
                <a:spcPct val="20000"/>
              </a:spcBef>
              <a:buFont typeface="Arial"/>
              <a:buChar char="–"/>
              <a:defRPr/>
            </a:pPr>
            <a:r>
              <a:rPr lang="en-US" dirty="0" smtClean="0"/>
              <a:t>Similar in nature to the ones that will be discussed in the LHC upgrades lecture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LHeC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r>
              <a:rPr lang="en-US" dirty="0" smtClean="0"/>
              <a:t>-ring Option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7" name="Picture 6" descr="scd_scheme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82222" y="716346"/>
            <a:ext cx="8919076" cy="5640004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5803900" y="5118100"/>
            <a:ext cx="18415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Recovery Principle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9" name="Picture 8" descr="film_bl2x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4649"/>
            <a:ext cx="9144000" cy="2768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1494"/>
            <a:ext cx="8229600" cy="3497006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+mj-lt"/>
              </a:rPr>
              <a:t>Gamma-gamma Collider</a:t>
            </a:r>
            <a:endParaRPr lang="en-US" sz="4400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Gamma-gamma Collider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070" y="728134"/>
            <a:ext cx="8475129" cy="126153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Based on </a:t>
            </a:r>
            <a:r>
              <a:rPr lang="en-US" dirty="0" err="1" smtClean="0"/>
              <a:t>e</a:t>
            </a:r>
            <a:r>
              <a:rPr lang="en-US" baseline="30000" dirty="0" err="1" smtClean="0"/>
              <a:t>-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collider</a:t>
            </a:r>
          </a:p>
          <a:p>
            <a:r>
              <a:rPr lang="en-US" dirty="0" smtClean="0"/>
              <a:t>But collide electron beam with laser beam just before the IP (at small angle </a:t>
            </a:r>
            <a:r>
              <a:rPr lang="en-US" dirty="0" err="1" smtClean="0"/>
              <a:t>α</a:t>
            </a:r>
            <a:r>
              <a:rPr lang="en-US" dirty="0" smtClean="0"/>
              <a:t>)</a:t>
            </a:r>
          </a:p>
          <a:p>
            <a:r>
              <a:rPr lang="en-US" dirty="0" smtClean="0"/>
              <a:t>Hard backscattered photons move almost in direction of initial electron (angle ~1/γ)</a:t>
            </a:r>
          </a:p>
          <a:p>
            <a:r>
              <a:rPr lang="en-US" dirty="0" smtClean="0"/>
              <a:t>Photons collide, electrons as well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9" name="Picture 8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635" y="2923844"/>
            <a:ext cx="2366432" cy="303279"/>
          </a:xfrm>
          <a:prstGeom prst="rect">
            <a:avLst/>
          </a:prstGeom>
        </p:spPr>
      </p:pic>
      <p:pic>
        <p:nvPicPr>
          <p:cNvPr id="18" name="Picture 17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2162" y="2341154"/>
            <a:ext cx="2366432" cy="303279"/>
          </a:xfrm>
          <a:prstGeom prst="rect">
            <a:avLst/>
          </a:prstGeom>
          <a:scene3d>
            <a:camera prst="orthographicFront">
              <a:rot lat="0" lon="0" rev="1800000"/>
            </a:camera>
            <a:lightRig rig="threePt" dir="t"/>
          </a:scene3d>
        </p:spPr>
      </p:pic>
      <p:cxnSp>
        <p:nvCxnSpPr>
          <p:cNvPr id="19" name="Straight Arrow Connector 18"/>
          <p:cNvCxnSpPr/>
          <p:nvPr/>
        </p:nvCxnSpPr>
        <p:spPr>
          <a:xfrm>
            <a:off x="2091267" y="3075484"/>
            <a:ext cx="2082800" cy="702206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28600" y="3075484"/>
            <a:ext cx="1862667" cy="1588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5860" y="2891721"/>
            <a:ext cx="2366432" cy="303279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cxnSp>
        <p:nvCxnSpPr>
          <p:cNvPr id="25" name="Straight Arrow Connector 24"/>
          <p:cNvCxnSpPr/>
          <p:nvPr/>
        </p:nvCxnSpPr>
        <p:spPr>
          <a:xfrm rot="10800000" flipV="1">
            <a:off x="4495800" y="3076278"/>
            <a:ext cx="1960828" cy="701412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178" y="2425056"/>
            <a:ext cx="2366432" cy="303279"/>
          </a:xfrm>
          <a:prstGeom prst="rect">
            <a:avLst/>
          </a:prstGeom>
          <a:scene3d>
            <a:camera prst="orthographicFront">
              <a:rot lat="0" lon="0" rev="20100000"/>
            </a:camera>
            <a:lightRig rig="threePt" dir="t"/>
          </a:scene3d>
        </p:spPr>
      </p:pic>
      <p:cxnSp>
        <p:nvCxnSpPr>
          <p:cNvPr id="28" name="Straight Arrow Connector 27"/>
          <p:cNvCxnSpPr/>
          <p:nvPr/>
        </p:nvCxnSpPr>
        <p:spPr>
          <a:xfrm>
            <a:off x="6455834" y="3056962"/>
            <a:ext cx="1862667" cy="1588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none"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9" idx="3"/>
          </p:cNvCxnSpPr>
          <p:nvPr/>
        </p:nvCxnSpPr>
        <p:spPr>
          <a:xfrm>
            <a:off x="4174067" y="3075484"/>
            <a:ext cx="169333" cy="317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0800000">
            <a:off x="4453472" y="3061728"/>
            <a:ext cx="152399" cy="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>
            <a:off x="1772427" y="2925184"/>
            <a:ext cx="133118" cy="13202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824133" y="2923844"/>
            <a:ext cx="147365" cy="13391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793987" y="2466626"/>
            <a:ext cx="315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α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200443" y="308492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Lucida Grande"/>
                <a:ea typeface="Lucida Grande"/>
                <a:cs typeface="Lucida Grande"/>
              </a:rPr>
              <a:t>ϑ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278239" y="4030133"/>
            <a:ext cx="80872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Backscattered photons form a spectrum with maximum energy given by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Practical maximum is 83% of electron energy</a:t>
            </a:r>
          </a:p>
          <a:p>
            <a:r>
              <a:rPr lang="en-US" dirty="0" smtClean="0"/>
              <a:t>-&gt; Typical laser wavelength </a:t>
            </a:r>
            <a:r>
              <a:rPr lang="en-US" dirty="0" err="1" smtClean="0"/>
              <a:t>O(μm</a:t>
            </a:r>
            <a:r>
              <a:rPr lang="en-US" dirty="0" smtClean="0"/>
              <a:t>), some J per pulse</a:t>
            </a:r>
          </a:p>
          <a:p>
            <a:r>
              <a:rPr lang="en-US" dirty="0" smtClean="0"/>
              <a:t>Many photons are softer than maximum energy</a:t>
            </a:r>
          </a:p>
          <a:p>
            <a:r>
              <a:rPr lang="en-US" dirty="0" smtClean="0"/>
              <a:t>-&gt; Typical luminosity O(10%) of geometric </a:t>
            </a:r>
            <a:r>
              <a:rPr lang="en-US" dirty="0" err="1" smtClean="0"/>
              <a:t>e</a:t>
            </a:r>
            <a:r>
              <a:rPr lang="en-US" baseline="30000" dirty="0" err="1" smtClean="0"/>
              <a:t>-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luminosity</a:t>
            </a:r>
          </a:p>
        </p:txBody>
      </p:sp>
      <p:graphicFrame>
        <p:nvGraphicFramePr>
          <p:cNvPr id="54" name="Object 53"/>
          <p:cNvGraphicFramePr>
            <a:graphicFrameLocks noChangeAspect="1"/>
          </p:cNvGraphicFramePr>
          <p:nvPr/>
        </p:nvGraphicFramePr>
        <p:xfrm>
          <a:off x="1263646" y="4400398"/>
          <a:ext cx="1282705" cy="599975"/>
        </p:xfrm>
        <a:graphic>
          <a:graphicData uri="http://schemas.openxmlformats.org/presentationml/2006/ole">
            <p:oleObj spid="_x0000_s960514" name="Equation" r:id="rId4" imgW="787400" imgH="368300" progId="Equation.3">
              <p:embed/>
            </p:oleObj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/>
        </p:nvGraphicFramePr>
        <p:xfrm>
          <a:off x="3538997" y="4405852"/>
          <a:ext cx="1496553" cy="594521"/>
        </p:xfrm>
        <a:graphic>
          <a:graphicData uri="http://schemas.openxmlformats.org/presentationml/2006/ole">
            <p:oleObj spid="_x0000_s960515" name="Equation" r:id="rId5" imgW="927100" imgH="368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Gamma-gamma Collider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1494"/>
            <a:ext cx="8229600" cy="172323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 linear collider can be upgraded to a gamma-gamma collider</a:t>
            </a:r>
          </a:p>
          <a:p>
            <a:r>
              <a:rPr lang="en-US" dirty="0" smtClean="0"/>
              <a:t>CLICHÉ, a dedicated version of CLIC (exploration from 2003)</a:t>
            </a:r>
          </a:p>
          <a:p>
            <a:r>
              <a:rPr lang="en-US" dirty="0" smtClean="0"/>
              <a:t>SAPPHIRE, based on re-circulating </a:t>
            </a:r>
            <a:r>
              <a:rPr lang="en-US" dirty="0" err="1" smtClean="0"/>
              <a:t>linac</a:t>
            </a:r>
            <a:r>
              <a:rPr lang="en-US" dirty="0" smtClean="0"/>
              <a:t> (2012)</a:t>
            </a:r>
          </a:p>
          <a:p>
            <a:r>
              <a:rPr lang="en-US" dirty="0" smtClean="0"/>
              <a:t>Other </a:t>
            </a:r>
            <a:r>
              <a:rPr lang="en-US" dirty="0" err="1" smtClean="0"/>
              <a:t>flavours</a:t>
            </a:r>
            <a:r>
              <a:rPr lang="en-US" dirty="0" smtClean="0"/>
              <a:t> exist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3714752"/>
            <a:ext cx="4286280" cy="2645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655398"/>
            <a:ext cx="4022561" cy="2454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+mj-lt"/>
              </a:rPr>
              <a:t>Plasma Acceleration</a:t>
            </a:r>
            <a:endParaRPr lang="en-US" sz="4400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Principle Electron Driven Plasma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12" name="Picture 11" descr="plas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73200"/>
            <a:ext cx="8255000" cy="270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Record Acceleration: 42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GeV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7107" name="Content Placeholder 5" descr="e16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179" r="-153"/>
          <a:stretch>
            <a:fillRect/>
          </a:stretch>
        </p:blipFill>
        <p:spPr>
          <a:xfrm>
            <a:off x="296863" y="866775"/>
            <a:ext cx="5360987" cy="5991225"/>
          </a:xfrm>
        </p:spPr>
      </p:pic>
      <p:sp>
        <p:nvSpPr>
          <p:cNvPr id="471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000" smtClean="0">
                <a:solidFill>
                  <a:srgbClr val="000000"/>
                </a:solidFill>
              </a:rPr>
              <a:t>D. Schulte</a:t>
            </a:r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471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C165D51-1738-4D4A-8B8E-885D97FAA813}" type="slidenum">
              <a:rPr lang="en-US" sz="1000">
                <a:solidFill>
                  <a:srgbClr val="000000"/>
                </a:solidFill>
              </a:rPr>
              <a:pPr eaLnBrk="1" hangingPunct="1"/>
              <a:t>47</a:t>
            </a:fld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47110" name="TextBox 6"/>
          <p:cNvSpPr txBox="1">
            <a:spLocks noChangeArrowheads="1"/>
          </p:cNvSpPr>
          <p:nvPr/>
        </p:nvSpPr>
        <p:spPr bwMode="auto">
          <a:xfrm>
            <a:off x="5743575" y="5080000"/>
            <a:ext cx="1930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E167 collaboration</a:t>
            </a:r>
          </a:p>
          <a:p>
            <a:pPr eaLnBrk="1" hangingPunct="1"/>
            <a:r>
              <a:rPr lang="en-US"/>
              <a:t>SLAC, UCLA, USC</a:t>
            </a:r>
          </a:p>
        </p:txBody>
      </p:sp>
      <p:sp>
        <p:nvSpPr>
          <p:cNvPr id="47112" name="TextBox 6"/>
          <p:cNvSpPr txBox="1">
            <a:spLocks noChangeArrowheads="1"/>
          </p:cNvSpPr>
          <p:nvPr/>
        </p:nvSpPr>
        <p:spPr bwMode="auto">
          <a:xfrm>
            <a:off x="5786438" y="5765800"/>
            <a:ext cx="30210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I. Blumenfeld et al, Nature 445, p. 741 (2007)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summer student lectures, 2013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1202267"/>
            <a:ext cx="23456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Using SLC beam</a:t>
            </a:r>
          </a:p>
          <a:p>
            <a:endParaRPr lang="en-US" sz="2400" dirty="0" smtClean="0"/>
          </a:p>
          <a:p>
            <a:r>
              <a:rPr lang="en-US" sz="2400" dirty="0" smtClean="0"/>
              <a:t>L=0.85m</a:t>
            </a:r>
          </a:p>
          <a:p>
            <a:endParaRPr lang="en-US" sz="2400" dirty="0" smtClean="0"/>
          </a:p>
          <a:p>
            <a:r>
              <a:rPr lang="en-US" sz="2400" dirty="0" smtClean="0"/>
              <a:t>G=O(50GV/m)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813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FACET at SLAC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16022"/>
            <a:ext cx="3282244" cy="488731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Drive bunch: charge O(10</a:t>
            </a:r>
            <a:r>
              <a:rPr lang="en-US" baseline="30000" dirty="0" smtClean="0"/>
              <a:t>10</a:t>
            </a:r>
            <a:r>
              <a:rPr lang="en-US" dirty="0" smtClean="0"/>
              <a:t>) particles, 23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Can use electrons and positrons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Test of beam loading</a:t>
            </a:r>
          </a:p>
          <a:p>
            <a:pPr lvl="1"/>
            <a:r>
              <a:rPr lang="en-US" dirty="0" smtClean="0"/>
              <a:t>60%-90% efficiency of energy transfer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Test of positron acceleration</a:t>
            </a:r>
          </a:p>
          <a:p>
            <a:endParaRPr lang="en-US" dirty="0" smtClean="0"/>
          </a:p>
          <a:p>
            <a:r>
              <a:rPr lang="en-US" dirty="0" smtClean="0"/>
              <a:t>Test of plasma lenses</a:t>
            </a:r>
          </a:p>
          <a:p>
            <a:pPr lvl="1"/>
            <a:r>
              <a:rPr lang="en-US" dirty="0" smtClean="0"/>
              <a:t>Self-focusing of the beam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7" name="Picture 6" descr="CCsla1_02_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3200" y="616022"/>
            <a:ext cx="5080000" cy="5803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27154" y="6419922"/>
            <a:ext cx="1538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Image credit: SLAC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760535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facet.slac.stanford.edu</a:t>
            </a:r>
            <a:r>
              <a:rPr lang="en-US" dirty="0" smtClean="0"/>
              <a:t>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Laser Plasma Acceleration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39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000" smtClean="0">
                <a:solidFill>
                  <a:srgbClr val="000000"/>
                </a:solidFill>
              </a:rPr>
              <a:t>D. Schulte</a:t>
            </a:r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593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1676A0C-C388-C545-9F12-9F49BF6E1803}" type="slidenum">
              <a:rPr lang="en-US" sz="1000">
                <a:solidFill>
                  <a:srgbClr val="000000"/>
                </a:solidFill>
              </a:rPr>
              <a:pPr eaLnBrk="1" hangingPunct="1"/>
              <a:t>49</a:t>
            </a:fld>
            <a:endParaRPr lang="en-US" sz="1000">
              <a:solidFill>
                <a:srgbClr val="000000"/>
              </a:solidFill>
            </a:endParaRPr>
          </a:p>
        </p:txBody>
      </p:sp>
      <p:pic>
        <p:nvPicPr>
          <p:cNvPr id="5939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4903" t="5685" r="3667" b="7590"/>
          <a:stretch>
            <a:fillRect/>
          </a:stretch>
        </p:blipFill>
        <p:spPr bwMode="auto">
          <a:xfrm>
            <a:off x="635000" y="768350"/>
            <a:ext cx="7864475" cy="576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034338" y="6196013"/>
            <a:ext cx="1074737" cy="3381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E. </a:t>
            </a:r>
            <a:r>
              <a:rPr lang="en-US" dirty="0" err="1"/>
              <a:t>Esarey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summer student lectures, 2013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7825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 of Dipole Fields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28Jan2013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LRossi@CLIC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141-1547-4E22-9593-D94868C4E68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6768752" cy="426010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092280" y="1564337"/>
            <a:ext cx="2051720" cy="4401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Looking</a:t>
            </a:r>
            <a:r>
              <a:rPr lang="fr-CH" sz="2000" dirty="0" smtClean="0"/>
              <a:t> </a:t>
            </a:r>
            <a:r>
              <a:rPr lang="fr-CH" sz="2000" dirty="0" err="1" smtClean="0"/>
              <a:t>at</a:t>
            </a:r>
            <a:r>
              <a:rPr lang="fr-CH" sz="2000" dirty="0" smtClean="0"/>
              <a:t> performance </a:t>
            </a:r>
            <a:r>
              <a:rPr lang="fr-CH" sz="2000" dirty="0" err="1" smtClean="0"/>
              <a:t>offered</a:t>
            </a:r>
            <a:r>
              <a:rPr lang="fr-CH" sz="2000" dirty="0" smtClean="0"/>
              <a:t> by </a:t>
            </a:r>
            <a:r>
              <a:rPr lang="fr-CH" sz="2000" dirty="0" err="1" smtClean="0"/>
              <a:t>practical</a:t>
            </a:r>
            <a:r>
              <a:rPr lang="fr-CH" sz="2000" dirty="0" smtClean="0"/>
              <a:t> SC, </a:t>
            </a:r>
            <a:r>
              <a:rPr lang="fr-CH" sz="2000" dirty="0" err="1" smtClean="0"/>
              <a:t>considering</a:t>
            </a:r>
            <a:r>
              <a:rPr lang="fr-CH" sz="2000" dirty="0" smtClean="0"/>
              <a:t> tunnel size and basic engineering (forces, stresses, </a:t>
            </a:r>
            <a:r>
              <a:rPr lang="fr-CH" sz="2000" dirty="0" err="1" smtClean="0"/>
              <a:t>energy</a:t>
            </a:r>
            <a:r>
              <a:rPr lang="fr-CH" sz="2000" dirty="0" smtClean="0"/>
              <a:t>) </a:t>
            </a:r>
            <a:r>
              <a:rPr lang="fr-CH" sz="2000" b="1" dirty="0" smtClean="0"/>
              <a:t>the </a:t>
            </a:r>
            <a:r>
              <a:rPr lang="fr-CH" sz="2000" b="1" dirty="0" err="1" smtClean="0"/>
              <a:t>practical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limits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is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around</a:t>
            </a:r>
            <a:r>
              <a:rPr lang="fr-CH" sz="2000" b="1" dirty="0" smtClean="0"/>
              <a:t> 20 T. </a:t>
            </a:r>
            <a:r>
              <a:rPr lang="fr-CH" sz="2000" dirty="0" err="1" smtClean="0"/>
              <a:t>Such</a:t>
            </a:r>
            <a:r>
              <a:rPr lang="fr-CH" sz="2000" dirty="0" smtClean="0"/>
              <a:t> a challenge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similar</a:t>
            </a:r>
            <a:r>
              <a:rPr lang="fr-CH" sz="2000" dirty="0" smtClean="0"/>
              <a:t> to a 40 T </a:t>
            </a:r>
            <a:r>
              <a:rPr lang="fr-CH" sz="2000" dirty="0" err="1" smtClean="0"/>
              <a:t>solenoid</a:t>
            </a:r>
            <a:r>
              <a:rPr lang="fr-CH" sz="2000" dirty="0" smtClean="0"/>
              <a:t> (</a:t>
            </a:r>
            <a:r>
              <a:rPr lang="fr-CH" sz="2000" dirty="0" smtClean="0">
                <a:sym typeface="Symbol"/>
              </a:rPr>
              <a:t>-C)</a:t>
            </a:r>
            <a:endParaRPr lang="en-GB" sz="2000" dirty="0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2670583" y="3833497"/>
            <a:ext cx="62179" cy="6217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3059832" y="3683484"/>
            <a:ext cx="62179" cy="6217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3275856" y="3403659"/>
            <a:ext cx="62179" cy="6217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22"/>
          <p:cNvGrpSpPr/>
          <p:nvPr/>
        </p:nvGrpSpPr>
        <p:grpSpPr>
          <a:xfrm>
            <a:off x="251520" y="5888907"/>
            <a:ext cx="2351199" cy="338554"/>
            <a:chOff x="251520" y="5888907"/>
            <a:chExt cx="2351199" cy="338554"/>
          </a:xfrm>
        </p:grpSpPr>
        <p:sp>
          <p:nvSpPr>
            <p:cNvPr id="16" name="TextBox 15"/>
            <p:cNvSpPr txBox="1"/>
            <p:nvPr/>
          </p:nvSpPr>
          <p:spPr>
            <a:xfrm>
              <a:off x="251520" y="5888907"/>
              <a:ext cx="23511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b="1" dirty="0" smtClean="0"/>
                <a:t>  Nb-Ti operating </a:t>
              </a:r>
              <a:r>
                <a:rPr lang="fr-CH" sz="1600" b="1" dirty="0" err="1" smtClean="0"/>
                <a:t>dipoles</a:t>
              </a:r>
              <a:r>
                <a:rPr lang="fr-CH" sz="1600" b="1" dirty="0" smtClean="0"/>
                <a:t>;  </a:t>
              </a:r>
              <a:endParaRPr lang="en-GB" sz="1600" b="1" dirty="0"/>
            </a:p>
          </p:txBody>
        </p:sp>
        <p:sp>
          <p:nvSpPr>
            <p:cNvPr id="19" name="Flowchart: Decision 18"/>
            <p:cNvSpPr>
              <a:spLocks noChangeAspect="1"/>
            </p:cNvSpPr>
            <p:nvPr/>
          </p:nvSpPr>
          <p:spPr>
            <a:xfrm>
              <a:off x="277305" y="6014936"/>
              <a:ext cx="99852" cy="86496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26"/>
          <p:cNvGrpSpPr/>
          <p:nvPr/>
        </p:nvGrpSpPr>
        <p:grpSpPr>
          <a:xfrm>
            <a:off x="3732315" y="3014530"/>
            <a:ext cx="3636312" cy="3218126"/>
            <a:chOff x="3732315" y="3014530"/>
            <a:chExt cx="3636312" cy="3218126"/>
          </a:xfrm>
        </p:grpSpPr>
        <p:sp>
          <p:nvSpPr>
            <p:cNvPr id="13" name="Rectangle 12"/>
            <p:cNvSpPr>
              <a:spLocks noChangeAspect="1"/>
            </p:cNvSpPr>
            <p:nvPr/>
          </p:nvSpPr>
          <p:spPr>
            <a:xfrm>
              <a:off x="3732315" y="3014530"/>
              <a:ext cx="60350" cy="6035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>
              <a:spLocks noChangeAspect="1"/>
            </p:cNvSpPr>
            <p:nvPr/>
          </p:nvSpPr>
          <p:spPr>
            <a:xfrm>
              <a:off x="4204466" y="3306756"/>
              <a:ext cx="60350" cy="6035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3" name="Group 24"/>
            <p:cNvGrpSpPr/>
            <p:nvPr/>
          </p:nvGrpSpPr>
          <p:grpSpPr>
            <a:xfrm>
              <a:off x="4985872" y="5894102"/>
              <a:ext cx="2382755" cy="338554"/>
              <a:chOff x="4985872" y="5894102"/>
              <a:chExt cx="2382755" cy="338554"/>
            </a:xfrm>
          </p:grpSpPr>
          <p:sp>
            <p:nvSpPr>
              <p:cNvPr id="20" name="Rectangle 19"/>
              <p:cNvSpPr>
                <a:spLocks noChangeAspect="1"/>
              </p:cNvSpPr>
              <p:nvPr/>
            </p:nvSpPr>
            <p:spPr>
              <a:xfrm>
                <a:off x="4985872" y="6028009"/>
                <a:ext cx="60350" cy="6035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016047" y="5894102"/>
                <a:ext cx="235258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600" b="1" dirty="0" smtClean="0">
                    <a:sym typeface="Symbol"/>
                  </a:rPr>
                  <a:t>Nb3Sn block test </a:t>
                </a:r>
                <a:r>
                  <a:rPr lang="fr-CH" sz="1600" b="1" dirty="0" err="1" smtClean="0">
                    <a:sym typeface="Symbol"/>
                  </a:rPr>
                  <a:t>dipoles</a:t>
                </a:r>
                <a:r>
                  <a:rPr lang="fr-CH" sz="1600" b="1" dirty="0" smtClean="0"/>
                  <a:t> </a:t>
                </a:r>
                <a:endParaRPr lang="en-GB" sz="1600" b="1" dirty="0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2635377" y="5888907"/>
            <a:ext cx="2337125" cy="338554"/>
            <a:chOff x="2635377" y="5888907"/>
            <a:chExt cx="2337125" cy="338554"/>
          </a:xfrm>
        </p:grpSpPr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2635377" y="6041607"/>
              <a:ext cx="62179" cy="6217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697556" y="5888907"/>
              <a:ext cx="22749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b="1" dirty="0" smtClean="0"/>
                <a:t>Nb3Sn cos</a:t>
              </a:r>
              <a:r>
                <a:rPr lang="fr-CH" sz="1600" b="1" dirty="0" smtClean="0">
                  <a:sym typeface="Symbol"/>
                </a:rPr>
                <a:t> test </a:t>
              </a:r>
              <a:r>
                <a:rPr lang="fr-CH" sz="1600" b="1" dirty="0" err="1" smtClean="0">
                  <a:sym typeface="Symbol"/>
                </a:rPr>
                <a:t>dipoles</a:t>
              </a:r>
              <a:endParaRPr lang="en-GB" sz="1600" b="1" dirty="0"/>
            </a:p>
          </p:txBody>
        </p:sp>
      </p:grpSp>
      <p:sp>
        <p:nvSpPr>
          <p:cNvPr id="26" name="Rectangle 25"/>
          <p:cNvSpPr>
            <a:spLocks noChangeAspect="1"/>
          </p:cNvSpPr>
          <p:nvPr/>
        </p:nvSpPr>
        <p:spPr>
          <a:xfrm>
            <a:off x="4430635" y="3303410"/>
            <a:ext cx="60350" cy="6035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808150" y="2191224"/>
            <a:ext cx="180867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/>
              <a:t>LBNL, </a:t>
            </a:r>
            <a:r>
              <a:rPr lang="fr-CH" sz="1400" dirty="0" err="1" smtClean="0"/>
              <a:t>with</a:t>
            </a:r>
            <a:r>
              <a:rPr lang="fr-CH" sz="1400" dirty="0" smtClean="0"/>
              <a:t> large bore</a:t>
            </a:r>
          </a:p>
          <a:p>
            <a:r>
              <a:rPr lang="fr-CH" sz="1400" dirty="0" err="1" smtClean="0"/>
              <a:t>Spring</a:t>
            </a:r>
            <a:r>
              <a:rPr lang="fr-CH" sz="1400" dirty="0" smtClean="0"/>
              <a:t> 2013</a:t>
            </a:r>
            <a:endParaRPr lang="en-GB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518281" y="2687148"/>
            <a:ext cx="481517" cy="58896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7933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R&amp;D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Further development of laser-plasma acceleration in ELI (extreme light infrastructure)</a:t>
            </a:r>
          </a:p>
          <a:p>
            <a:pPr lvl="1"/>
            <a:r>
              <a:rPr lang="en-US" dirty="0" smtClean="0"/>
              <a:t>http://extreme-light-</a:t>
            </a:r>
            <a:r>
              <a:rPr lang="en-US" dirty="0" err="1" smtClean="0"/>
              <a:t>infrastructure.eu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 of proton beam to generate plasma</a:t>
            </a:r>
          </a:p>
          <a:p>
            <a:pPr lvl="1"/>
            <a:r>
              <a:rPr lang="en-US" dirty="0" smtClean="0"/>
              <a:t>Being explored at CERN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32464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HE-LHC, VHE-LHC</a:t>
            </a:r>
          </a:p>
          <a:p>
            <a:pPr lvl="1"/>
            <a:r>
              <a:rPr lang="en-US" dirty="0" smtClean="0"/>
              <a:t>Given high priority by European strategy</a:t>
            </a:r>
          </a:p>
          <a:p>
            <a:pPr lvl="1"/>
            <a:r>
              <a:rPr lang="en-US" dirty="0" smtClean="0"/>
              <a:t>A conceptual design needs to be developed</a:t>
            </a:r>
          </a:p>
          <a:p>
            <a:r>
              <a:rPr lang="en-US" dirty="0" smtClean="0"/>
              <a:t>CLIC</a:t>
            </a:r>
          </a:p>
          <a:p>
            <a:pPr lvl="1"/>
            <a:r>
              <a:rPr lang="en-US" dirty="0" smtClean="0"/>
              <a:t>Given high priority by European strategy</a:t>
            </a:r>
          </a:p>
          <a:p>
            <a:pPr lvl="1"/>
            <a:r>
              <a:rPr lang="en-US" dirty="0" smtClean="0"/>
              <a:t>Conceptual design for 3TeV (CDR exists), feasibility demonstrated, many components developed, staged approach exists, which will follow physics findings</a:t>
            </a:r>
          </a:p>
          <a:p>
            <a:pPr lvl="1"/>
            <a:r>
              <a:rPr lang="en-US" dirty="0" smtClean="0"/>
              <a:t>Technical proposal to be developed for 2018</a:t>
            </a:r>
          </a:p>
          <a:p>
            <a:pPr lvl="1"/>
            <a:r>
              <a:rPr lang="en-US" dirty="0" smtClean="0"/>
              <a:t>More tomorrow</a:t>
            </a:r>
          </a:p>
          <a:p>
            <a:r>
              <a:rPr lang="en-US" dirty="0" smtClean="0"/>
              <a:t>ILC</a:t>
            </a:r>
          </a:p>
          <a:p>
            <a:pPr lvl="1"/>
            <a:r>
              <a:rPr lang="en-US" dirty="0" smtClean="0"/>
              <a:t>Japan might offer to be the host</a:t>
            </a:r>
          </a:p>
          <a:p>
            <a:pPr lvl="1"/>
            <a:r>
              <a:rPr lang="en-US" dirty="0" smtClean="0"/>
              <a:t>Quite mature (TDR exists) for 500GeV, 1TeV under discussion</a:t>
            </a:r>
          </a:p>
          <a:p>
            <a:pPr lvl="1"/>
            <a:r>
              <a:rPr lang="en-US" dirty="0" smtClean="0"/>
              <a:t>More tomorrow</a:t>
            </a:r>
          </a:p>
          <a:p>
            <a:r>
              <a:rPr lang="en-US" dirty="0" smtClean="0"/>
              <a:t>Ring-based electron-positron collider</a:t>
            </a:r>
          </a:p>
          <a:p>
            <a:pPr lvl="1"/>
            <a:r>
              <a:rPr lang="en-US" dirty="0" smtClean="0"/>
              <a:t>Limited in energy but potential synergy with high energy </a:t>
            </a:r>
            <a:r>
              <a:rPr lang="en-US" dirty="0" err="1" smtClean="0"/>
              <a:t>hadron</a:t>
            </a:r>
            <a:r>
              <a:rPr lang="en-US" dirty="0" smtClean="0"/>
              <a:t> collider</a:t>
            </a:r>
          </a:p>
          <a:p>
            <a:pPr lvl="1"/>
            <a:r>
              <a:rPr lang="en-US" dirty="0" smtClean="0"/>
              <a:t>A conceptual design remains to be developed</a:t>
            </a:r>
          </a:p>
          <a:p>
            <a:r>
              <a:rPr lang="en-US" dirty="0" err="1" smtClean="0"/>
              <a:t>LHeC</a:t>
            </a:r>
            <a:endParaRPr lang="en-US" dirty="0" smtClean="0"/>
          </a:p>
          <a:p>
            <a:pPr lvl="1"/>
            <a:r>
              <a:rPr lang="en-US" dirty="0" smtClean="0"/>
              <a:t>Conceptual design report exists</a:t>
            </a:r>
          </a:p>
          <a:p>
            <a:pPr lvl="1"/>
            <a:r>
              <a:rPr lang="en-US" dirty="0" smtClean="0"/>
              <a:t>Much smaller scope than other projects</a:t>
            </a:r>
          </a:p>
          <a:p>
            <a:r>
              <a:rPr lang="en-US" dirty="0" err="1" smtClean="0"/>
              <a:t>Muon</a:t>
            </a:r>
            <a:r>
              <a:rPr lang="en-US" dirty="0" smtClean="0"/>
              <a:t> collider</a:t>
            </a:r>
          </a:p>
          <a:p>
            <a:pPr lvl="1"/>
            <a:r>
              <a:rPr lang="en-US" dirty="0" smtClean="0"/>
              <a:t>Cooling technology is being explored, a long way to go</a:t>
            </a:r>
          </a:p>
          <a:p>
            <a:r>
              <a:rPr lang="en-US" dirty="0" smtClean="0"/>
              <a:t>Gamma-gamma collider</a:t>
            </a:r>
          </a:p>
          <a:p>
            <a:pPr lvl="1"/>
            <a:r>
              <a:rPr lang="en-US" dirty="0" smtClean="0"/>
              <a:t>Being explored</a:t>
            </a:r>
          </a:p>
          <a:p>
            <a:r>
              <a:rPr lang="en-US" dirty="0" smtClean="0"/>
              <a:t>Plasma acceleration</a:t>
            </a:r>
          </a:p>
          <a:p>
            <a:pPr lvl="1"/>
            <a:r>
              <a:rPr lang="en-US" dirty="0" smtClean="0"/>
              <a:t>Very interesting long-term development, a very long way to go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2698678"/>
            <a:ext cx="7566923" cy="6160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93889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LHeC</a:t>
            </a:r>
            <a:r>
              <a:rPr lang="en-US" dirty="0" smtClean="0"/>
              <a:t> IP Parameters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1143000"/>
          <a:ext cx="9144000" cy="3200400"/>
        </p:xfrm>
        <a:graphic>
          <a:graphicData uri="http://schemas.openxmlformats.org/drawingml/2006/table">
            <a:tbl>
              <a:tblPr/>
              <a:tblGrid>
                <a:gridCol w="4419600"/>
                <a:gridCol w="2362200"/>
                <a:gridCol w="23622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-109" charset="0"/>
                        </a:rPr>
                        <a:t>protons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-109" charset="0"/>
                        </a:rPr>
                        <a:t>electrons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beam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energy,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-109" charset="0"/>
                        </a:rPr>
                        <a:t>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[</a:t>
                      </a:r>
                      <a:r>
                        <a:rPr kumimoji="0" 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GeV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7000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pitchFamily="-109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Luminosity [cm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-2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s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-1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]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ymbol" pitchFamily="-109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33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normalized </a:t>
                      </a:r>
                      <a:r>
                        <a:rPr kumimoji="0" 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emittance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ge</a:t>
                      </a:r>
                      <a:r>
                        <a:rPr kumimoji="0" lang="en-US" sz="2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x,y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 [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m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3.75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rms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 IP beam size </a:t>
                      </a:r>
                      <a:r>
                        <a:rPr kumimoji="0" 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s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*</a:t>
                      </a:r>
                      <a:r>
                        <a:rPr kumimoji="0" lang="en-US" sz="2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x,y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 [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m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7 /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bunch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spacing,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-109" charset="0"/>
                        </a:rPr>
                        <a:t>Δt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[</a:t>
                      </a:r>
                      <a:r>
                        <a:rPr kumimoji="0" 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ns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25 or 50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pitchFamily="-109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bunch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population,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-109" charset="0"/>
                        </a:rPr>
                        <a:t>N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1.7x10</a:t>
                      </a:r>
                      <a:r>
                        <a:rPr kumimoji="0" lang="en-US" sz="24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9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pitchFamily="-109" charset="0"/>
                        </a:rPr>
                        <a:t>2x10</a:t>
                      </a:r>
                      <a:r>
                        <a:rPr kumimoji="0" lang="en-US" sz="24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pitchFamily="-10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73200" y="4686300"/>
            <a:ext cx="6179095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Electron beam power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P=E </a:t>
            </a:r>
            <a:r>
              <a:rPr lang="en-US" sz="2400" dirty="0" err="1" smtClean="0">
                <a:solidFill>
                  <a:srgbClr val="0000FF"/>
                </a:solidFill>
              </a:rPr>
              <a:t>x</a:t>
            </a:r>
            <a:r>
              <a:rPr lang="en-US" sz="2400" dirty="0" smtClean="0">
                <a:solidFill>
                  <a:srgbClr val="0000FF"/>
                </a:solidFill>
              </a:rPr>
              <a:t> Ne /</a:t>
            </a:r>
            <a:r>
              <a:rPr lang="en-US" sz="2400" dirty="0" err="1" smtClean="0">
                <a:solidFill>
                  <a:srgbClr val="0000FF"/>
                </a:solidFill>
              </a:rPr>
              <a:t>Δt</a:t>
            </a:r>
            <a:r>
              <a:rPr lang="en-US" sz="2400" dirty="0" smtClean="0">
                <a:solidFill>
                  <a:srgbClr val="0000FF"/>
                </a:solidFill>
              </a:rPr>
              <a:t> ≈</a:t>
            </a:r>
            <a:r>
              <a:rPr lang="en-US" sz="2400" dirty="0" smtClean="0"/>
              <a:t> 400MW &gt;&gt; 100MW consumption</a:t>
            </a:r>
          </a:p>
          <a:p>
            <a:r>
              <a:rPr lang="en-US" sz="2400" dirty="0" smtClean="0"/>
              <a:t>-&gt; energy recovery</a:t>
            </a:r>
            <a:endParaRPr lang="en-US" sz="2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57"/>
            <a:ext cx="9144000" cy="610410"/>
          </a:xfrm>
        </p:spPr>
        <p:txBody>
          <a:bodyPr>
            <a:noAutofit/>
          </a:bodyPr>
          <a:lstStyle/>
          <a:p>
            <a:r>
              <a:rPr lang="en-US" sz="3600" dirty="0" smtClean="0"/>
              <a:t>Example Magnet Design</a:t>
            </a:r>
            <a:endParaRPr lang="en-US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28Jan2013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LRossi@CLIC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141-1547-4E22-9593-D94868C4E685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729260" y="992378"/>
            <a:ext cx="7854746" cy="4241834"/>
            <a:chOff x="1043608" y="692696"/>
            <a:chExt cx="7344817" cy="3966455"/>
          </a:xfrm>
        </p:grpSpPr>
        <p:pic>
          <p:nvPicPr>
            <p:cNvPr id="7" name="Picture 6" descr="20T_coil_v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3969" y="916649"/>
              <a:ext cx="4104456" cy="1471010"/>
            </a:xfrm>
            <a:prstGeom prst="rect">
              <a:avLst/>
            </a:prstGeom>
          </p:spPr>
        </p:pic>
        <p:pic>
          <p:nvPicPr>
            <p:cNvPr id="8" name="Picture 7" descr="20T_iron_v3.JP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5616" y="692696"/>
              <a:ext cx="3168352" cy="2365108"/>
            </a:xfrm>
            <a:prstGeom prst="rect">
              <a:avLst/>
            </a:prstGeom>
          </p:spPr>
        </p:pic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08104" y="2420888"/>
              <a:ext cx="2729708" cy="187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43608" y="3284984"/>
              <a:ext cx="5466228" cy="1374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1" name="TextBox 10"/>
          <p:cNvSpPr txBox="1"/>
          <p:nvPr/>
        </p:nvSpPr>
        <p:spPr>
          <a:xfrm>
            <a:off x="467543" y="5301208"/>
            <a:ext cx="7955393" cy="1477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Magnet</a:t>
            </a:r>
            <a:r>
              <a:rPr lang="fr-CH" dirty="0" smtClean="0"/>
              <a:t> design: 40 mm bore (</a:t>
            </a:r>
            <a:r>
              <a:rPr lang="fr-CH" dirty="0" err="1" smtClean="0"/>
              <a:t>depends</a:t>
            </a:r>
            <a:r>
              <a:rPr lang="fr-CH" dirty="0" smtClean="0"/>
              <a:t> on injection </a:t>
            </a:r>
            <a:r>
              <a:rPr lang="fr-CH" dirty="0" err="1" smtClean="0"/>
              <a:t>energy</a:t>
            </a:r>
            <a:r>
              <a:rPr lang="fr-CH" dirty="0" smtClean="0"/>
              <a:t>: &gt; 1 </a:t>
            </a:r>
            <a:r>
              <a:rPr lang="fr-CH" dirty="0" err="1" smtClean="0"/>
              <a:t>Tev</a:t>
            </a:r>
            <a:r>
              <a:rPr lang="fr-CH" dirty="0" smtClean="0"/>
              <a:t>)</a:t>
            </a:r>
            <a:br>
              <a:rPr lang="fr-CH" dirty="0" smtClean="0"/>
            </a:br>
            <a:r>
              <a:rPr lang="fr-CH" dirty="0" err="1"/>
              <a:t>V</a:t>
            </a:r>
            <a:r>
              <a:rPr lang="fr-CH" dirty="0" err="1" smtClean="0"/>
              <a:t>ery</a:t>
            </a:r>
            <a:r>
              <a:rPr lang="fr-CH" dirty="0" smtClean="0"/>
              <a:t> </a:t>
            </a:r>
            <a:r>
              <a:rPr lang="fr-CH" dirty="0" err="1" smtClean="0"/>
              <a:t>challenging</a:t>
            </a:r>
            <a:r>
              <a:rPr lang="fr-CH" dirty="0" smtClean="0"/>
              <a:t> but </a:t>
            </a:r>
            <a:r>
              <a:rPr lang="fr-CH" dirty="0" err="1" smtClean="0"/>
              <a:t>feasable</a:t>
            </a:r>
            <a:r>
              <a:rPr lang="fr-CH" dirty="0" smtClean="0"/>
              <a:t>: 300 mm inter-</a:t>
            </a:r>
            <a:r>
              <a:rPr lang="fr-CH" dirty="0" err="1" smtClean="0"/>
              <a:t>beam</a:t>
            </a:r>
            <a:r>
              <a:rPr lang="fr-CH" dirty="0" smtClean="0"/>
              <a:t>; </a:t>
            </a:r>
            <a:r>
              <a:rPr lang="fr-CH" b="1" dirty="0" err="1" smtClean="0"/>
              <a:t>anticoils</a:t>
            </a:r>
            <a:r>
              <a:rPr lang="fr-CH" b="1" dirty="0" smtClean="0"/>
              <a:t> to </a:t>
            </a:r>
            <a:r>
              <a:rPr lang="fr-CH" b="1" dirty="0" err="1" smtClean="0"/>
              <a:t>reduce</a:t>
            </a:r>
            <a:r>
              <a:rPr lang="fr-CH" b="1" dirty="0" smtClean="0"/>
              <a:t> flux</a:t>
            </a:r>
          </a:p>
          <a:p>
            <a:r>
              <a:rPr lang="fr-CH" dirty="0" err="1" smtClean="0"/>
              <a:t>Approximately</a:t>
            </a:r>
            <a:r>
              <a:rPr lang="fr-CH" dirty="0" smtClean="0"/>
              <a:t> 2.5 times more SC </a:t>
            </a:r>
            <a:r>
              <a:rPr lang="fr-CH" dirty="0" err="1" smtClean="0"/>
              <a:t>than</a:t>
            </a:r>
            <a:r>
              <a:rPr lang="fr-CH" dirty="0" smtClean="0"/>
              <a:t> LHC: 3000 tonnes!</a:t>
            </a:r>
          </a:p>
          <a:p>
            <a:r>
              <a:rPr lang="fr-CH" b="1" dirty="0" smtClean="0"/>
              <a:t>Multiple </a:t>
            </a:r>
            <a:r>
              <a:rPr lang="fr-CH" b="1" dirty="0" err="1" smtClean="0"/>
              <a:t>powering</a:t>
            </a:r>
            <a:r>
              <a:rPr lang="fr-CH" b="1" dirty="0" smtClean="0"/>
              <a:t> in the </a:t>
            </a:r>
            <a:r>
              <a:rPr lang="fr-CH" b="1" dirty="0" err="1" smtClean="0"/>
              <a:t>same</a:t>
            </a:r>
            <a:r>
              <a:rPr lang="fr-CH" b="1" dirty="0" smtClean="0"/>
              <a:t> </a:t>
            </a:r>
            <a:r>
              <a:rPr lang="fr-CH" b="1" dirty="0" err="1" smtClean="0"/>
              <a:t>magnet</a:t>
            </a:r>
            <a:r>
              <a:rPr lang="fr-CH" b="1" dirty="0" smtClean="0"/>
              <a:t> for FQ (and more </a:t>
            </a:r>
            <a:r>
              <a:rPr lang="fr-CH" b="1" dirty="0" err="1" smtClean="0"/>
              <a:t>sectioning</a:t>
            </a:r>
            <a:r>
              <a:rPr lang="fr-CH" b="1" dirty="0" smtClean="0"/>
              <a:t> for </a:t>
            </a:r>
            <a:r>
              <a:rPr lang="fr-CH" b="1" dirty="0" err="1" smtClean="0"/>
              <a:t>energy</a:t>
            </a:r>
            <a:r>
              <a:rPr lang="fr-CH" b="1" dirty="0" smtClean="0"/>
              <a:t>)</a:t>
            </a:r>
          </a:p>
          <a:p>
            <a:r>
              <a:rPr lang="fr-CH" b="1" dirty="0" err="1" smtClean="0"/>
              <a:t>Certainly</a:t>
            </a:r>
            <a:r>
              <a:rPr lang="fr-CH" b="1" dirty="0" smtClean="0"/>
              <a:t> </a:t>
            </a:r>
            <a:r>
              <a:rPr lang="fr-CH" b="1" dirty="0" err="1" smtClean="0"/>
              <a:t>only</a:t>
            </a:r>
            <a:r>
              <a:rPr lang="fr-CH" b="1" dirty="0" smtClean="0"/>
              <a:t> a first </a:t>
            </a:r>
            <a:r>
              <a:rPr lang="fr-CH" b="1" dirty="0" err="1" smtClean="0"/>
              <a:t>attempt</a:t>
            </a:r>
            <a:r>
              <a:rPr lang="fr-CH" b="1" dirty="0" smtClean="0"/>
              <a:t>: cos</a:t>
            </a:r>
            <a:r>
              <a:rPr lang="fr-CH" b="1" dirty="0" smtClean="0">
                <a:sym typeface="Symbol"/>
              </a:rPr>
              <a:t> and </a:t>
            </a:r>
            <a:r>
              <a:rPr lang="fr-CH" b="1" dirty="0" err="1" smtClean="0">
                <a:sym typeface="Symbol"/>
              </a:rPr>
              <a:t>other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shapes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will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be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also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investigated</a:t>
            </a:r>
            <a:endParaRPr lang="fr-CH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0" y="3367799"/>
            <a:ext cx="1890037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/>
              <a:t>L. Rossi and E. Todesco</a:t>
            </a:r>
            <a:endParaRPr lang="en-GB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500427" y="2433668"/>
            <a:ext cx="0" cy="371010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667172" y="2477698"/>
            <a:ext cx="0" cy="398720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2092822" y="2421791"/>
            <a:ext cx="784167" cy="26714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le 22"/>
          <p:cNvSpPr/>
          <p:nvPr/>
        </p:nvSpPr>
        <p:spPr>
          <a:xfrm>
            <a:off x="4355976" y="1623348"/>
            <a:ext cx="3888432" cy="125307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2814452" y="1623348"/>
            <a:ext cx="1651610" cy="799218"/>
          </a:xfrm>
          <a:custGeom>
            <a:avLst/>
            <a:gdLst>
              <a:gd name="connsiteX0" fmla="*/ 0 w 1651610"/>
              <a:gd name="connsiteY0" fmla="*/ 661000 h 661000"/>
              <a:gd name="connsiteX1" fmla="*/ 748145 w 1651610"/>
              <a:gd name="connsiteY1" fmla="*/ 542247 h 661000"/>
              <a:gd name="connsiteX2" fmla="*/ 1235034 w 1651610"/>
              <a:gd name="connsiteY2" fmla="*/ 316616 h 661000"/>
              <a:gd name="connsiteX3" fmla="*/ 1615044 w 1651610"/>
              <a:gd name="connsiteY3" fmla="*/ 31608 h 661000"/>
              <a:gd name="connsiteX4" fmla="*/ 1615044 w 1651610"/>
              <a:gd name="connsiteY4" fmla="*/ 19733 h 66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1610" h="661000">
                <a:moveTo>
                  <a:pt x="0" y="661000"/>
                </a:moveTo>
                <a:cubicBezTo>
                  <a:pt x="271153" y="630322"/>
                  <a:pt x="542306" y="599644"/>
                  <a:pt x="748145" y="542247"/>
                </a:cubicBezTo>
                <a:cubicBezTo>
                  <a:pt x="953984" y="484850"/>
                  <a:pt x="1090551" y="401722"/>
                  <a:pt x="1235034" y="316616"/>
                </a:cubicBezTo>
                <a:cubicBezTo>
                  <a:pt x="1379517" y="231510"/>
                  <a:pt x="1551709" y="81088"/>
                  <a:pt x="1615044" y="31608"/>
                </a:cubicBezTo>
                <a:cubicBezTo>
                  <a:pt x="1678379" y="-17873"/>
                  <a:pt x="1646711" y="930"/>
                  <a:pt x="1615044" y="19733"/>
                </a:cubicBezTo>
              </a:path>
            </a:pathLst>
          </a:cu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reeform 25"/>
          <p:cNvSpPr/>
          <p:nvPr/>
        </p:nvSpPr>
        <p:spPr>
          <a:xfrm>
            <a:off x="2826328" y="2683823"/>
            <a:ext cx="1721266" cy="192595"/>
          </a:xfrm>
          <a:custGeom>
            <a:avLst/>
            <a:gdLst>
              <a:gd name="connsiteX0" fmla="*/ 0 w 1890121"/>
              <a:gd name="connsiteY0" fmla="*/ 0 h 234868"/>
              <a:gd name="connsiteX1" fmla="*/ 890650 w 1890121"/>
              <a:gd name="connsiteY1" fmla="*/ 95003 h 234868"/>
              <a:gd name="connsiteX2" fmla="*/ 1828800 w 1890121"/>
              <a:gd name="connsiteY2" fmla="*/ 225632 h 234868"/>
              <a:gd name="connsiteX3" fmla="*/ 1721922 w 1890121"/>
              <a:gd name="connsiteY3" fmla="*/ 213756 h 234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0121" h="234868">
                <a:moveTo>
                  <a:pt x="0" y="0"/>
                </a:moveTo>
                <a:lnTo>
                  <a:pt x="890650" y="95003"/>
                </a:lnTo>
                <a:cubicBezTo>
                  <a:pt x="1195450" y="132608"/>
                  <a:pt x="1690255" y="205840"/>
                  <a:pt x="1828800" y="225632"/>
                </a:cubicBezTo>
                <a:cubicBezTo>
                  <a:pt x="1967345" y="245424"/>
                  <a:pt x="1844633" y="229590"/>
                  <a:pt x="1721922" y="213756"/>
                </a:cubicBezTo>
              </a:path>
            </a:pathLst>
          </a:cu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4"/>
          <p:cNvGrpSpPr/>
          <p:nvPr/>
        </p:nvGrpSpPr>
        <p:grpSpPr>
          <a:xfrm>
            <a:off x="6389298" y="1737191"/>
            <a:ext cx="1639086" cy="1494831"/>
            <a:chOff x="6389298" y="1737191"/>
            <a:chExt cx="1639086" cy="1494831"/>
          </a:xfrm>
        </p:grpSpPr>
        <p:sp>
          <p:nvSpPr>
            <p:cNvPr id="27" name="Rounded Rectangle 26"/>
            <p:cNvSpPr/>
            <p:nvPr/>
          </p:nvSpPr>
          <p:spPr>
            <a:xfrm>
              <a:off x="6389298" y="1737191"/>
              <a:ext cx="1639086" cy="1103602"/>
            </a:xfrm>
            <a:prstGeom prst="roundRect">
              <a:avLst>
                <a:gd name="adj" fmla="val 0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Arrow Connector 13"/>
            <p:cNvCxnSpPr>
              <a:stCxn id="27" idx="2"/>
            </p:cNvCxnSpPr>
            <p:nvPr/>
          </p:nvCxnSpPr>
          <p:spPr>
            <a:xfrm>
              <a:off x="7208841" y="2840793"/>
              <a:ext cx="0" cy="39122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3437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7866" y="890603"/>
            <a:ext cx="839893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2400" dirty="0" smtClean="0"/>
              <a:t>The physics case of a high energy </a:t>
            </a:r>
            <a:r>
              <a:rPr lang="en-US" sz="2400" dirty="0" err="1" smtClean="0"/>
              <a:t>hadron</a:t>
            </a:r>
            <a:r>
              <a:rPr lang="en-US" sz="2400" dirty="0" smtClean="0"/>
              <a:t> collider vs. a high energy lepton collider has to be studied</a:t>
            </a:r>
          </a:p>
          <a:p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 A design needs to be developed to identify and address the challenges</a:t>
            </a:r>
          </a:p>
          <a:p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 The magnets are an obvious challenge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 The cost is another challenge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The magnets are most likely more expensive than the ones for LHC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The size of the machine can be much larger than LHC (VHE-LHC)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+mj-lt"/>
              </a:rPr>
              <a:t>Lepton Collider Choice</a:t>
            </a:r>
            <a:endParaRPr lang="en-US" sz="4400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Higgs at 125GeV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7" descr="xsec_vs_cme_mh125_thic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616022"/>
            <a:ext cx="6779379" cy="5740328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rot="5400000">
            <a:off x="227409" y="3289697"/>
            <a:ext cx="5029994" cy="1588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97100" y="5843588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~250GeV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608409" y="3289697"/>
            <a:ext cx="5029994" cy="1588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938608" y="3289697"/>
            <a:ext cx="5029994" cy="1588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3008709" y="3289697"/>
            <a:ext cx="5029994" cy="1588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900612" y="2654300"/>
            <a:ext cx="1244600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131066</TotalTime>
  <Words>2906</Words>
  <Application>Microsoft Macintosh PowerPoint</Application>
  <PresentationFormat>On-screen Show (4:3)</PresentationFormat>
  <Paragraphs>672</Paragraphs>
  <Slides>53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5" baseType="lpstr">
      <vt:lpstr>Office Theme</vt:lpstr>
      <vt:lpstr>Equation</vt:lpstr>
      <vt:lpstr>Future Collider Technologies</vt:lpstr>
      <vt:lpstr>European Strategy for Particle Physics</vt:lpstr>
      <vt:lpstr>Slide 3</vt:lpstr>
      <vt:lpstr>High Energy Hadron Collider</vt:lpstr>
      <vt:lpstr>Development of Dipole Fields</vt:lpstr>
      <vt:lpstr>Example Magnet Design</vt:lpstr>
      <vt:lpstr>Challenges</vt:lpstr>
      <vt:lpstr>Slide 8</vt:lpstr>
      <vt:lpstr>Higgs at 125GeV</vt:lpstr>
      <vt:lpstr>Example of Potential SUSY Scenario</vt:lpstr>
      <vt:lpstr>Ring Collider Energy Limitation</vt:lpstr>
      <vt:lpstr>Linear Collider Energy Limitation</vt:lpstr>
      <vt:lpstr>Simplified Cost Scaling Comparison</vt:lpstr>
      <vt:lpstr>Slide 14</vt:lpstr>
      <vt:lpstr>Generic Linear Collider</vt:lpstr>
      <vt:lpstr>Generic Linear Collider</vt:lpstr>
      <vt:lpstr>Generic Linear Collider</vt:lpstr>
      <vt:lpstr>Generic Linear Collider</vt:lpstr>
      <vt:lpstr>Generic Linear Collider</vt:lpstr>
      <vt:lpstr>SLC: The only Linear Collider that existed</vt:lpstr>
      <vt:lpstr>ILC Layout</vt:lpstr>
      <vt:lpstr>CLIC Layout at 3 TeV</vt:lpstr>
      <vt:lpstr>Slide 23</vt:lpstr>
      <vt:lpstr>Note: Staging</vt:lpstr>
      <vt:lpstr>Cavity/Accelerating Structure</vt:lpstr>
      <vt:lpstr>ILC TDR</vt:lpstr>
      <vt:lpstr>The CLIC CDR documents</vt:lpstr>
      <vt:lpstr>Slide 28</vt:lpstr>
      <vt:lpstr>Some e+e- Circulator Collider Suggestions</vt:lpstr>
      <vt:lpstr>Parameter Examples</vt:lpstr>
      <vt:lpstr>Challenges</vt:lpstr>
      <vt:lpstr>Slide 32</vt:lpstr>
      <vt:lpstr>Muon Collider Overview</vt:lpstr>
      <vt:lpstr>Muon Collider Parameters</vt:lpstr>
      <vt:lpstr>Final Transverse Cooling System</vt:lpstr>
      <vt:lpstr>MuCool</vt:lpstr>
      <vt:lpstr>Muon Collider Higgs Factory</vt:lpstr>
      <vt:lpstr>Slide 38</vt:lpstr>
      <vt:lpstr>LHeC</vt:lpstr>
      <vt:lpstr>LHeC Linac-ring Option</vt:lpstr>
      <vt:lpstr>Energy Recovery Principle</vt:lpstr>
      <vt:lpstr>Slide 42</vt:lpstr>
      <vt:lpstr>Gamma-gamma Collider Concept</vt:lpstr>
      <vt:lpstr>Gamma-gamma Collider Options</vt:lpstr>
      <vt:lpstr>Slide 45</vt:lpstr>
      <vt:lpstr>Principle Electron Driven Plasma</vt:lpstr>
      <vt:lpstr>Record Acceleration: 42 GeV</vt:lpstr>
      <vt:lpstr>FACET at SLAC</vt:lpstr>
      <vt:lpstr>Laser Plasma Acceleration</vt:lpstr>
      <vt:lpstr>R&amp;D</vt:lpstr>
      <vt:lpstr>Summary</vt:lpstr>
      <vt:lpstr>Reserve</vt:lpstr>
      <vt:lpstr>LHeC IP Parameters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383</cp:revision>
  <cp:lastPrinted>2013-07-16T14:16:24Z</cp:lastPrinted>
  <dcterms:created xsi:type="dcterms:W3CDTF">2013-07-24T13:38:54Z</dcterms:created>
  <dcterms:modified xsi:type="dcterms:W3CDTF">2013-07-25T06:09:13Z</dcterms:modified>
</cp:coreProperties>
</file>