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8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19.wmf"/><Relationship Id="rId1" Type="http://schemas.openxmlformats.org/officeDocument/2006/relationships/image" Target="../media/image1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39.wmf"/><Relationship Id="rId2" Type="http://schemas.openxmlformats.org/officeDocument/2006/relationships/image" Target="../media/image38.wmf"/><Relationship Id="rId1" Type="http://schemas.openxmlformats.org/officeDocument/2006/relationships/image" Target="../media/image37.wmf"/><Relationship Id="rId4" Type="http://schemas.openxmlformats.org/officeDocument/2006/relationships/image" Target="../media/image4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42.wmf"/><Relationship Id="rId1" Type="http://schemas.openxmlformats.org/officeDocument/2006/relationships/image" Target="../media/image4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image" Target="../media/image6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207AB6-00A5-4232-8698-A3D1B3C99FCF}" type="datetimeFigureOut">
              <a:rPr lang="it-IT" smtClean="0"/>
              <a:t>23/07/2013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D6691F-E234-4FA0-B414-E17F27007AD4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66243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503BF3-BD54-4B58-A1A6-1A7E88D097B7}" type="slidenum">
              <a:rPr lang="it-IT" smtClean="0">
                <a:solidFill>
                  <a:prstClr val="black"/>
                </a:solidFill>
              </a:rPr>
              <a:pPr/>
              <a:t>1</a:t>
            </a:fld>
            <a:endParaRPr lang="it-IT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583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CF544-80D3-455B-9007-D44411FDF0D4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775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EB07E4-6A57-4C83-832E-E355623FAADD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72326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883AB4-6104-4B80-8B73-1B66B7D53F15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18171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604B15-6403-4B99-A1D9-1B1271DCF4D0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993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57D622-4373-499A-8AE4-2487E60853A8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4432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707BE-47B8-4699-9F80-0D96C57EA39F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001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CEF31F-5B5B-4E6B-88D6-7923DC2F1CB9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663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CB6429-3E7F-467F-940C-DF45ED45ABB3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466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1A9874-1817-4644-B865-F6425461DD13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9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175455-326F-4CA1-8056-A340963DEED1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530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E48497-926F-4E22-A917-C9AAB0E06191}" type="slidenum">
              <a:rPr lang="it-IT">
                <a:solidFill>
                  <a:srgbClr val="000000"/>
                </a:solidFill>
              </a:rPr>
              <a:pPr/>
              <a:t>‹#›</a:t>
            </a:fld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09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2"/>
            </a:gs>
            <a:gs pos="100000">
              <a:schemeClr val="accent2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lo stile del titolo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tx1"/>
                </a:solidFill>
                <a:latin typeface="Arial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F482141-1A15-4119-BDEC-A446FBA076B0}" type="slidenum">
              <a:rPr lang="it-IT">
                <a:solidFill>
                  <a:srgbClr val="000000"/>
                </a:solidFill>
                <a:cs typeface="Arial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it-IT">
              <a:solidFill>
                <a:srgbClr val="000000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73185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FFFF00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pitchFamily="34" charset="0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8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2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21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slideLayout" Target="../slideLayouts/slideLayout6.xml"/><Relationship Id="rId1" Type="http://schemas.openxmlformats.org/officeDocument/2006/relationships/video" Target="file:///C:\Users\Enrico\Documents\Work\tecn\Au+Au.5TeV.b=5.mpg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38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40.wmf"/><Relationship Id="rId4" Type="http://schemas.openxmlformats.org/officeDocument/2006/relationships/image" Target="../media/image37.wmf"/><Relationship Id="rId9" Type="http://schemas.openxmlformats.org/officeDocument/2006/relationships/oleObject" Target="../embeddings/oleObject10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2.bin"/><Relationship Id="rId3" Type="http://schemas.openxmlformats.org/officeDocument/2006/relationships/image" Target="../media/image43.wmf"/><Relationship Id="rId7" Type="http://schemas.openxmlformats.org/officeDocument/2006/relationships/image" Target="../media/image4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45.png"/><Relationship Id="rId4" Type="http://schemas.openxmlformats.org/officeDocument/2006/relationships/image" Target="../media/image44.png"/><Relationship Id="rId9" Type="http://schemas.openxmlformats.org/officeDocument/2006/relationships/image" Target="../media/image4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63.e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62.wmf"/><Relationship Id="rId4" Type="http://schemas.openxmlformats.org/officeDocument/2006/relationships/oleObject" Target="../embeddings/oleObject13.bin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68.png"/><Relationship Id="rId5" Type="http://schemas.openxmlformats.org/officeDocument/2006/relationships/image" Target="../media/image66.wmf"/><Relationship Id="rId4" Type="http://schemas.openxmlformats.org/officeDocument/2006/relationships/oleObject" Target="../embeddings/oleObject15.bin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r>
              <a:rPr lang="en-US" dirty="0" smtClean="0"/>
              <a:t>Heavy Ions and Quark-Gluon Plasma…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5CF544-80D3-455B-9007-D44411FDF0D4}" type="slidenum">
              <a:rPr lang="it-IT" smtClean="0">
                <a:solidFill>
                  <a:srgbClr val="000000"/>
                </a:solidFill>
              </a:rPr>
              <a:pPr/>
              <a:t>1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33795" name="Picture 3" descr="C:\Users\Enrico\Documents\Work\SS2013\star_evt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4111" y="1828800"/>
            <a:ext cx="4419600" cy="3410230"/>
          </a:xfrm>
          <a:prstGeom prst="rect">
            <a:avLst/>
          </a:prstGeom>
          <a:noFill/>
          <a:effectLst>
            <a:glow rad="127000">
              <a:schemeClr val="accent1">
                <a:alpha val="0"/>
              </a:scheme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0830" y="5867400"/>
            <a:ext cx="2268570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Highlights from a </a:t>
            </a:r>
          </a:p>
          <a:p>
            <a:r>
              <a:rPr lang="en-US" dirty="0">
                <a:solidFill>
                  <a:srgbClr val="FFFFFF"/>
                </a:solidFill>
              </a:rPr>
              <a:t>25 year-old story 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33796" name="Picture 4" descr="C:\Users\Enrico\Documents\Work\SS2013\na49final.jpg"/>
          <p:cNvPicPr>
            <a:picLocks noChangeAspect="1" noChangeArrowheads="1"/>
          </p:cNvPicPr>
          <p:nvPr/>
        </p:nvPicPr>
        <p:blipFill rotWithShape="1"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5" r="1701"/>
          <a:stretch/>
        </p:blipFill>
        <p:spPr bwMode="auto">
          <a:xfrm>
            <a:off x="0" y="1103586"/>
            <a:ext cx="3509575" cy="3326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9239" y="4495800"/>
            <a:ext cx="16443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From  </a:t>
            </a:r>
            <a:r>
              <a:rPr lang="en-US" dirty="0">
                <a:solidFill>
                  <a:srgbClr val="FFFF00"/>
                </a:solidFill>
              </a:rPr>
              <a:t>SPS…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775239" y="5269468"/>
            <a:ext cx="14686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…to </a:t>
            </a:r>
            <a:r>
              <a:rPr lang="en-US" dirty="0">
                <a:solidFill>
                  <a:srgbClr val="FFFF00"/>
                </a:solidFill>
              </a:rPr>
              <a:t>RHIC…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15200" y="3124200"/>
            <a:ext cx="1241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…to </a:t>
            </a:r>
            <a:r>
              <a:rPr lang="en-US" dirty="0">
                <a:solidFill>
                  <a:srgbClr val="FFFF00"/>
                </a:solidFill>
              </a:rPr>
              <a:t>LHC!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5800" y="1219200"/>
            <a:ext cx="4218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E. </a:t>
            </a:r>
            <a:r>
              <a:rPr lang="en-US" dirty="0" err="1">
                <a:solidFill>
                  <a:srgbClr val="FFFFFF"/>
                </a:solidFill>
              </a:rPr>
              <a:t>Scomparin</a:t>
            </a:r>
            <a:r>
              <a:rPr lang="en-US" dirty="0">
                <a:solidFill>
                  <a:srgbClr val="FFFFFF"/>
                </a:solidFill>
              </a:rPr>
              <a:t> – INFN Torino (Italy)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33801" name="Picture 9" descr="C:\Users\Enrico\Documents\Work\SS2013\2012-Aug-01-ALICE_event_167693_0x3d94315a_2011-11-12_06_51_12_0.pn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125" y="3468469"/>
            <a:ext cx="4588075" cy="3389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291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/>
          <a:lstStyle/>
          <a:p>
            <a:r>
              <a:rPr lang="en-US" dirty="0" smtClean="0"/>
              <a:t>High-temperature QGP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10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230868"/>
            <a:ext cx="86993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Pressure of an ideal QGP </a:t>
            </a:r>
            <a:r>
              <a:rPr lang="en-US" dirty="0">
                <a:solidFill>
                  <a:srgbClr val="FFFFFF"/>
                </a:solidFill>
              </a:rPr>
              <a:t>is given by</a:t>
            </a:r>
          </a:p>
          <a:p>
            <a:pPr marL="285750" indent="-285750">
              <a:buFont typeface="Wingdings" pitchFamily="2" charset="2"/>
              <a:buChar char="q"/>
            </a:pP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w</a:t>
            </a:r>
            <a:r>
              <a:rPr lang="en-US" dirty="0">
                <a:solidFill>
                  <a:srgbClr val="FFFFFF"/>
                </a:solidFill>
              </a:rPr>
              <a:t>ith </a:t>
            </a:r>
            <a:r>
              <a:rPr lang="en-US" dirty="0" err="1">
                <a:solidFill>
                  <a:srgbClr val="FFFF00"/>
                </a:solidFill>
              </a:rPr>
              <a:t>g</a:t>
            </a:r>
            <a:r>
              <a:rPr lang="en-US" baseline="-25000" dirty="0" err="1">
                <a:solidFill>
                  <a:srgbClr val="FFFF00"/>
                </a:solidFill>
              </a:rPr>
              <a:t>tot</a:t>
            </a:r>
            <a:r>
              <a:rPr lang="en-US" baseline="-25000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(total number of </a:t>
            </a:r>
            <a:r>
              <a:rPr lang="en-US" dirty="0">
                <a:solidFill>
                  <a:srgbClr val="FFFF00"/>
                </a:solidFill>
              </a:rPr>
              <a:t>degrees of freedom </a:t>
            </a:r>
            <a:r>
              <a:rPr lang="en-US" dirty="0">
                <a:solidFill>
                  <a:srgbClr val="FFFFFF"/>
                </a:solidFill>
              </a:rPr>
              <a:t>relative to quark, antiquark </a:t>
            </a:r>
          </a:p>
          <a:p>
            <a:r>
              <a:rPr lang="en-US" dirty="0">
                <a:solidFill>
                  <a:srgbClr val="FFFFFF"/>
                </a:solidFill>
              </a:rPr>
              <a:t>and gluons) given by </a:t>
            </a:r>
            <a:r>
              <a:rPr lang="en-US" dirty="0" err="1">
                <a:solidFill>
                  <a:srgbClr val="FFFFFF"/>
                </a:solidFill>
              </a:rPr>
              <a:t>g</a:t>
            </a:r>
            <a:r>
              <a:rPr lang="en-US" baseline="-25000" dirty="0" err="1">
                <a:solidFill>
                  <a:srgbClr val="FFFFFF"/>
                </a:solidFill>
              </a:rPr>
              <a:t>tot</a:t>
            </a:r>
            <a:r>
              <a:rPr lang="en-US" dirty="0">
                <a:solidFill>
                  <a:srgbClr val="FFFFFF"/>
                </a:solidFill>
              </a:rPr>
              <a:t> = </a:t>
            </a:r>
            <a:r>
              <a:rPr lang="en-US" dirty="0" err="1">
                <a:solidFill>
                  <a:srgbClr val="FFFFFF"/>
                </a:solidFill>
              </a:rPr>
              <a:t>g</a:t>
            </a:r>
            <a:r>
              <a:rPr lang="en-US" baseline="-25000" dirty="0" err="1">
                <a:solidFill>
                  <a:srgbClr val="FFFFFF"/>
                </a:solidFill>
              </a:rPr>
              <a:t>g</a:t>
            </a:r>
            <a:r>
              <a:rPr lang="en-US" dirty="0">
                <a:solidFill>
                  <a:srgbClr val="FFFFFF"/>
                </a:solidFill>
              </a:rPr>
              <a:t> + 7/8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 (</a:t>
            </a:r>
            <a:r>
              <a:rPr lang="en-US" dirty="0" err="1">
                <a:solidFill>
                  <a:srgbClr val="FFFFFF"/>
                </a:solidFill>
                <a:sym typeface="Symbol"/>
              </a:rPr>
              <a:t>g</a:t>
            </a:r>
            <a:r>
              <a:rPr lang="en-US" baseline="-25000" dirty="0" err="1">
                <a:solidFill>
                  <a:srgbClr val="FFFFFF"/>
                </a:solidFill>
                <a:sym typeface="Symbol"/>
              </a:rPr>
              <a:t>q</a:t>
            </a:r>
            <a:r>
              <a:rPr lang="en-US" dirty="0">
                <a:solidFill>
                  <a:srgbClr val="FFFFFF"/>
                </a:solidFill>
                <a:sym typeface="Symbol"/>
              </a:rPr>
              <a:t> + </a:t>
            </a:r>
            <a:r>
              <a:rPr lang="en-US" dirty="0" err="1">
                <a:solidFill>
                  <a:srgbClr val="FFFFFF"/>
                </a:solidFill>
                <a:sym typeface="Symbol"/>
              </a:rPr>
              <a:t>g</a:t>
            </a:r>
            <a:r>
              <a:rPr lang="en-US" baseline="-25000" dirty="0" err="1">
                <a:solidFill>
                  <a:srgbClr val="FFFFFF"/>
                </a:solidFill>
                <a:sym typeface="Symbol"/>
              </a:rPr>
              <a:t>qbar</a:t>
            </a:r>
            <a:r>
              <a:rPr lang="en-US" dirty="0">
                <a:solidFill>
                  <a:srgbClr val="FFFFFF"/>
                </a:solidFill>
                <a:sym typeface="Symbol"/>
              </a:rPr>
              <a:t>)</a:t>
            </a:r>
            <a:r>
              <a:rPr lang="en-US" dirty="0">
                <a:solidFill>
                  <a:srgbClr val="FFFFFF"/>
                </a:solidFill>
              </a:rPr>
              <a:t>  = 37, since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5800" y="2554069"/>
            <a:ext cx="6800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</a:rPr>
              <a:t>g</a:t>
            </a:r>
            <a:r>
              <a:rPr lang="en-US" baseline="-25000" dirty="0" err="1">
                <a:solidFill>
                  <a:srgbClr val="FFFFFF"/>
                </a:solidFill>
              </a:rPr>
              <a:t>g</a:t>
            </a:r>
            <a:r>
              <a:rPr lang="en-US" dirty="0">
                <a:solidFill>
                  <a:srgbClr val="FFFFFF"/>
                </a:solidFill>
              </a:rPr>
              <a:t> = 8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 2 (eight gluons with two possible polarizations)</a:t>
            </a:r>
            <a:r>
              <a:rPr lang="en-US" dirty="0">
                <a:solidFill>
                  <a:srgbClr val="FFFFFF"/>
                </a:solidFill>
              </a:rPr>
              <a:t> </a:t>
            </a:r>
          </a:p>
          <a:p>
            <a:r>
              <a:rPr lang="en-US" dirty="0" err="1">
                <a:solidFill>
                  <a:srgbClr val="FFFFFF"/>
                </a:solidFill>
              </a:rPr>
              <a:t>g</a:t>
            </a:r>
            <a:r>
              <a:rPr lang="en-US" baseline="-25000" dirty="0" err="1">
                <a:solidFill>
                  <a:srgbClr val="FFFFFF"/>
                </a:solidFill>
              </a:rPr>
              <a:t>q</a:t>
            </a:r>
            <a:r>
              <a:rPr lang="en-US" dirty="0">
                <a:solidFill>
                  <a:srgbClr val="FFFFFF"/>
                </a:solidFill>
              </a:rPr>
              <a:t> = </a:t>
            </a:r>
            <a:r>
              <a:rPr lang="en-US" dirty="0" err="1">
                <a:solidFill>
                  <a:srgbClr val="FFFFFF"/>
                </a:solidFill>
              </a:rPr>
              <a:t>g</a:t>
            </a:r>
            <a:r>
              <a:rPr lang="en-US" baseline="-25000" dirty="0" err="1">
                <a:solidFill>
                  <a:srgbClr val="FFFFFF"/>
                </a:solidFill>
              </a:rPr>
              <a:t>qbar</a:t>
            </a:r>
            <a:r>
              <a:rPr lang="en-US" dirty="0">
                <a:solidFill>
                  <a:srgbClr val="FFFFFF"/>
                </a:solidFill>
              </a:rPr>
              <a:t> = </a:t>
            </a:r>
            <a:r>
              <a:rPr lang="en-US" dirty="0" err="1">
                <a:solidFill>
                  <a:srgbClr val="FFFFFF"/>
                </a:solidFill>
              </a:rPr>
              <a:t>N</a:t>
            </a:r>
            <a:r>
              <a:rPr lang="en-US" baseline="-25000" dirty="0" err="1">
                <a:solidFill>
                  <a:srgbClr val="FFFFFF"/>
                </a:solidFill>
              </a:rPr>
              <a:t>color</a:t>
            </a:r>
            <a:r>
              <a:rPr lang="en-US" baseline="-25000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 </a:t>
            </a:r>
            <a:r>
              <a:rPr lang="en-US" dirty="0" err="1">
                <a:solidFill>
                  <a:srgbClr val="FFFFFF"/>
                </a:solidFill>
                <a:sym typeface="Symbol"/>
              </a:rPr>
              <a:t>N</a:t>
            </a:r>
            <a:r>
              <a:rPr lang="en-US" baseline="-25000" dirty="0" err="1">
                <a:solidFill>
                  <a:srgbClr val="FFFFFF"/>
                </a:solidFill>
                <a:sym typeface="Symbol"/>
              </a:rPr>
              <a:t>spin</a:t>
            </a:r>
            <a:r>
              <a:rPr lang="en-US" baseline="-25000" dirty="0">
                <a:solidFill>
                  <a:srgbClr val="FFFFFF"/>
                </a:solidFill>
                <a:sym typeface="Symbol"/>
              </a:rPr>
              <a:t>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 </a:t>
            </a:r>
            <a:r>
              <a:rPr lang="en-US" dirty="0" err="1">
                <a:solidFill>
                  <a:srgbClr val="FFFFFF"/>
                </a:solidFill>
                <a:sym typeface="Symbol"/>
              </a:rPr>
              <a:t>N</a:t>
            </a:r>
            <a:r>
              <a:rPr lang="en-US" baseline="-25000" dirty="0" err="1">
                <a:solidFill>
                  <a:srgbClr val="FFFFFF"/>
                </a:solidFill>
                <a:sym typeface="Symbol"/>
              </a:rPr>
              <a:t>flavour</a:t>
            </a:r>
            <a:r>
              <a:rPr lang="en-US" baseline="-25000" dirty="0">
                <a:solidFill>
                  <a:srgbClr val="FFFFFF"/>
                </a:solidFill>
                <a:sym typeface="Symbol"/>
              </a:rPr>
              <a:t>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= 3  2  2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8" name="Left Brace 7"/>
          <p:cNvSpPr/>
          <p:nvPr/>
        </p:nvSpPr>
        <p:spPr bwMode="auto">
          <a:xfrm>
            <a:off x="569976" y="2606839"/>
            <a:ext cx="192024" cy="593561"/>
          </a:xfrm>
          <a:prstGeom prst="leftBrace">
            <a:avLst/>
          </a:prstGeom>
          <a:noFill/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8600" y="3962400"/>
            <a:ext cx="80561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</a:t>
            </a:r>
            <a:r>
              <a:rPr lang="en-US" dirty="0">
                <a:solidFill>
                  <a:srgbClr val="FFFF00"/>
                </a:solidFill>
              </a:rPr>
              <a:t>critical temperature </a:t>
            </a:r>
            <a:r>
              <a:rPr lang="en-US" dirty="0">
                <a:solidFill>
                  <a:srgbClr val="FFFFFF"/>
                </a:solidFill>
              </a:rPr>
              <a:t>where QGP pressure is equal to the bag </a:t>
            </a:r>
          </a:p>
          <a:p>
            <a:r>
              <a:rPr lang="en-US" dirty="0">
                <a:solidFill>
                  <a:srgbClr val="FFFFFF"/>
                </a:solidFill>
              </a:rPr>
              <a:t>   pressure is given by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5562600"/>
            <a:ext cx="66906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and the corresponding </a:t>
            </a:r>
            <a:r>
              <a:rPr lang="en-US" dirty="0">
                <a:solidFill>
                  <a:srgbClr val="FFFF00"/>
                </a:solidFill>
              </a:rPr>
              <a:t>energy density </a:t>
            </a:r>
            <a:r>
              <a:rPr lang="it-IT" dirty="0">
                <a:solidFill>
                  <a:srgbClr val="FFFFFF"/>
                </a:solidFill>
                <a:sym typeface="Symbol"/>
              </a:rPr>
              <a:t>=</a:t>
            </a:r>
            <a:r>
              <a:rPr lang="it-IT" dirty="0">
                <a:solidFill>
                  <a:srgbClr val="FFFFFF"/>
                </a:solidFill>
                <a:sym typeface="Symbol"/>
              </a:rPr>
              <a:t>3P is given by</a:t>
            </a:r>
            <a:r>
              <a:rPr lang="en-US" dirty="0">
                <a:solidFill>
                  <a:srgbClr val="FFFFFF"/>
                </a:solidFill>
              </a:rPr>
              <a:t> </a:t>
            </a:r>
            <a:endParaRPr lang="it-IT" dirty="0">
              <a:solidFill>
                <a:srgbClr val="FFFFFF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898789"/>
              </p:ext>
            </p:extLst>
          </p:nvPr>
        </p:nvGraphicFramePr>
        <p:xfrm>
          <a:off x="2417379" y="6019800"/>
          <a:ext cx="3367340" cy="7258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2120760" imgH="457200" progId="Equation.3">
                  <p:embed/>
                </p:oleObj>
              </mc:Choice>
              <mc:Fallback>
                <p:oleObj name="Equation" r:id="rId3" imgW="2120760" imgH="457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17379" y="6019800"/>
                        <a:ext cx="3367340" cy="72589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42292306"/>
              </p:ext>
            </p:extLst>
          </p:nvPr>
        </p:nvGraphicFramePr>
        <p:xfrm>
          <a:off x="1268706" y="4648200"/>
          <a:ext cx="6122694" cy="6683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5" imgW="2730240" imgH="444240" progId="Equation.3">
                  <p:embed/>
                </p:oleObj>
              </mc:Choice>
              <mc:Fallback>
                <p:oleObj name="Equation" r:id="rId5" imgW="273024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68706" y="4648200"/>
                        <a:ext cx="6122694" cy="668338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35412531"/>
              </p:ext>
            </p:extLst>
          </p:nvPr>
        </p:nvGraphicFramePr>
        <p:xfrm>
          <a:off x="4941144" y="1098332"/>
          <a:ext cx="1993900" cy="628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7" imgW="888840" imgH="419040" progId="Equation.3">
                  <p:embed/>
                </p:oleObj>
              </mc:Choice>
              <mc:Fallback>
                <p:oleObj name="Equation" r:id="rId7" imgW="888840" imgH="4190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1144" y="1098332"/>
                        <a:ext cx="1993900" cy="6286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31969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dirty="0" smtClean="0"/>
              <a:t>High-density QGP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324600" y="6245225"/>
            <a:ext cx="2133600" cy="476250"/>
          </a:xfrm>
        </p:spPr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11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914400"/>
            <a:ext cx="8730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Number of quarks </a:t>
            </a:r>
            <a:r>
              <a:rPr lang="en-US" dirty="0">
                <a:solidFill>
                  <a:srgbClr val="FFFFFF"/>
                </a:solidFill>
              </a:rPr>
              <a:t>with momenta between p and </a:t>
            </a:r>
            <a:r>
              <a:rPr lang="en-US" dirty="0" err="1">
                <a:solidFill>
                  <a:srgbClr val="FFFFFF"/>
                </a:solidFill>
              </a:rPr>
              <a:t>p+dp</a:t>
            </a:r>
            <a:r>
              <a:rPr lang="en-US" dirty="0">
                <a:solidFill>
                  <a:srgbClr val="FFFFFF"/>
                </a:solidFill>
              </a:rPr>
              <a:t> is </a:t>
            </a:r>
            <a:r>
              <a:rPr lang="en-US" dirty="0">
                <a:solidFill>
                  <a:srgbClr val="FFFF00"/>
                </a:solidFill>
              </a:rPr>
              <a:t>(Fermi-Dirac)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0" y="1447800"/>
            <a:ext cx="51090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where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</a:t>
            </a:r>
            <a:r>
              <a:rPr lang="en-US" baseline="-25000" dirty="0">
                <a:solidFill>
                  <a:srgbClr val="FFFF00"/>
                </a:solidFill>
                <a:sym typeface="Symbol"/>
              </a:rPr>
              <a:t>q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is the chemical potential</a:t>
            </a:r>
            <a:r>
              <a:rPr lang="it-IT" dirty="0">
                <a:solidFill>
                  <a:srgbClr val="FFFFFF"/>
                </a:solidFill>
                <a:sym typeface="Symbol"/>
              </a:rPr>
              <a:t>, related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to the energy needed to add one quark to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the system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28600" y="2743200"/>
            <a:ext cx="6401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</a:t>
            </a:r>
            <a:r>
              <a:rPr lang="en-US" dirty="0">
                <a:solidFill>
                  <a:srgbClr val="FFFF00"/>
                </a:solidFill>
              </a:rPr>
              <a:t>pressure</a:t>
            </a:r>
            <a:r>
              <a:rPr lang="en-US" dirty="0">
                <a:solidFill>
                  <a:srgbClr val="FFFFFF"/>
                </a:solidFill>
              </a:rPr>
              <a:t> of a compressed system of quarks is 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3505200"/>
            <a:ext cx="87799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Imposing also in this case the bag pressure to be equal to the pressure</a:t>
            </a:r>
          </a:p>
          <a:p>
            <a:r>
              <a:rPr lang="en-US" dirty="0">
                <a:solidFill>
                  <a:srgbClr val="FFFFFF"/>
                </a:solidFill>
              </a:rPr>
              <a:t>   of the system of quarks, one has 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5334000"/>
            <a:ext cx="87447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</a:t>
            </a:r>
            <a:r>
              <a:rPr lang="en-US" dirty="0">
                <a:solidFill>
                  <a:srgbClr val="FFFFFF"/>
                </a:solidFill>
              </a:rPr>
              <a:t>hich gives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</a:t>
            </a:r>
            <a:r>
              <a:rPr lang="en-US" baseline="-25000" dirty="0">
                <a:solidFill>
                  <a:srgbClr val="FFFF00"/>
                </a:solidFill>
                <a:sym typeface="Symbol"/>
              </a:rPr>
              <a:t>q</a:t>
            </a:r>
            <a:r>
              <a:rPr lang="en-US" dirty="0">
                <a:solidFill>
                  <a:srgbClr val="FFFF00"/>
                </a:solidFill>
                <a:sym typeface="Symbol"/>
              </a:rPr>
              <a:t> = 434 MeV</a:t>
            </a:r>
          </a:p>
          <a:p>
            <a:endParaRPr lang="en-US" dirty="0">
              <a:solidFill>
                <a:srgbClr val="FFFFFF"/>
              </a:solidFill>
              <a:sym typeface="Symbol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Symbol"/>
              </a:rPr>
              <a:t>In terms of baryon density this corresponds to </a:t>
            </a:r>
            <a:r>
              <a:rPr lang="en-US" dirty="0" err="1">
                <a:solidFill>
                  <a:srgbClr val="FFFF00"/>
                </a:solidFill>
                <a:sym typeface="Symbol"/>
              </a:rPr>
              <a:t>n</a:t>
            </a:r>
            <a:r>
              <a:rPr lang="en-US" baseline="-25000" dirty="0" err="1">
                <a:solidFill>
                  <a:srgbClr val="FFFF00"/>
                </a:solidFill>
                <a:sym typeface="Symbol"/>
              </a:rPr>
              <a:t>B</a:t>
            </a:r>
            <a:r>
              <a:rPr lang="en-US" dirty="0">
                <a:solidFill>
                  <a:srgbClr val="FFFF00"/>
                </a:solidFill>
                <a:sym typeface="Symbol"/>
              </a:rPr>
              <a:t> = 0.72 fm</a:t>
            </a:r>
            <a:r>
              <a:rPr lang="en-US" baseline="30000" dirty="0">
                <a:solidFill>
                  <a:srgbClr val="FFFF00"/>
                </a:solidFill>
                <a:sym typeface="Symbol"/>
              </a:rPr>
              <a:t>-3</a:t>
            </a:r>
            <a:r>
              <a:rPr lang="en-US" dirty="0">
                <a:solidFill>
                  <a:srgbClr val="FFFFFF"/>
                </a:solidFill>
                <a:sym typeface="Symbol"/>
              </a:rPr>
              <a:t>, which is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    about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5 times larger than the normal nuclear density!</a:t>
            </a:r>
            <a:r>
              <a:rPr lang="en-US" dirty="0">
                <a:solidFill>
                  <a:srgbClr val="FFFF00"/>
                </a:solidFill>
              </a:rPr>
              <a:t> </a:t>
            </a:r>
            <a:endParaRPr lang="it-IT" dirty="0">
              <a:solidFill>
                <a:srgbClr val="FFFF00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0426780"/>
              </p:ext>
            </p:extLst>
          </p:nvPr>
        </p:nvGraphicFramePr>
        <p:xfrm>
          <a:off x="353267" y="1541958"/>
          <a:ext cx="3118839" cy="735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Equation" r:id="rId3" imgW="1993680" imgH="469800" progId="Equation.3">
                  <p:embed/>
                </p:oleObj>
              </mc:Choice>
              <mc:Fallback>
                <p:oleObj name="Equation" r:id="rId3" imgW="1993680" imgH="469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53267" y="1541958"/>
                        <a:ext cx="3118839" cy="7350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17901321"/>
              </p:ext>
            </p:extLst>
          </p:nvPr>
        </p:nvGraphicFramePr>
        <p:xfrm>
          <a:off x="6548715" y="2572524"/>
          <a:ext cx="2214285" cy="7857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Equation" r:id="rId5" imgW="1180800" imgH="419040" progId="Equation.3">
                  <p:embed/>
                </p:oleObj>
              </mc:Choice>
              <mc:Fallback>
                <p:oleObj name="Equation" r:id="rId5" imgW="1180800" imgH="419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48715" y="2572524"/>
                        <a:ext cx="2214285" cy="785714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55629360"/>
              </p:ext>
            </p:extLst>
          </p:nvPr>
        </p:nvGraphicFramePr>
        <p:xfrm>
          <a:off x="4403715" y="4160619"/>
          <a:ext cx="1716117" cy="10209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5" name="Equation" r:id="rId7" imgW="1002960" imgH="596880" progId="Equation.3">
                  <p:embed/>
                </p:oleObj>
              </mc:Choice>
              <mc:Fallback>
                <p:oleObj name="Equation" r:id="rId7" imgW="1002960" imgH="5968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03715" y="4160619"/>
                        <a:ext cx="1716117" cy="102098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110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68362"/>
          </a:xfrm>
        </p:spPr>
        <p:txBody>
          <a:bodyPr/>
          <a:lstStyle/>
          <a:p>
            <a:r>
              <a:rPr lang="en-US" dirty="0" smtClean="0"/>
              <a:t>Lattice QCD approach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305550"/>
            <a:ext cx="2133600" cy="476250"/>
          </a:xfrm>
        </p:spPr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12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731004"/>
            <a:ext cx="9127370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approach of the previous slides can be considered useful only</a:t>
            </a:r>
          </a:p>
          <a:p>
            <a:r>
              <a:rPr lang="en-US" dirty="0">
                <a:solidFill>
                  <a:srgbClr val="FFFFFF"/>
                </a:solidFill>
              </a:rPr>
              <a:t>   for what concerns the </a:t>
            </a:r>
            <a:r>
              <a:rPr lang="en-US" dirty="0">
                <a:solidFill>
                  <a:srgbClr val="FFFF00"/>
                </a:solidFill>
              </a:rPr>
              <a:t>order of magnitude </a:t>
            </a:r>
            <a:r>
              <a:rPr lang="en-US" dirty="0">
                <a:solidFill>
                  <a:srgbClr val="FFFFFF"/>
                </a:solidFill>
              </a:rPr>
              <a:t>of the estimated parameters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Lattice gauge theory</a:t>
            </a:r>
            <a:r>
              <a:rPr lang="en-US" dirty="0">
                <a:solidFill>
                  <a:srgbClr val="FFFFFF"/>
                </a:solidFill>
              </a:rPr>
              <a:t> is a </a:t>
            </a:r>
            <a:r>
              <a:rPr lang="en-US" dirty="0">
                <a:solidFill>
                  <a:srgbClr val="FFFF00"/>
                </a:solidFill>
              </a:rPr>
              <a:t>non-</a:t>
            </a:r>
            <a:r>
              <a:rPr lang="en-US" dirty="0" err="1">
                <a:solidFill>
                  <a:srgbClr val="FFFF00"/>
                </a:solidFill>
              </a:rPr>
              <a:t>perturbative</a:t>
            </a:r>
            <a:r>
              <a:rPr lang="en-US" dirty="0">
                <a:solidFill>
                  <a:srgbClr val="FFFF00"/>
                </a:solidFill>
              </a:rPr>
              <a:t> QCD approach </a:t>
            </a:r>
            <a:r>
              <a:rPr lang="en-US" dirty="0">
                <a:solidFill>
                  <a:srgbClr val="FFFFFF"/>
                </a:solidFill>
              </a:rPr>
              <a:t>based on a</a:t>
            </a:r>
          </a:p>
          <a:p>
            <a:r>
              <a:rPr lang="en-US" dirty="0">
                <a:solidFill>
                  <a:srgbClr val="FFFFFF"/>
                </a:solidFill>
              </a:rPr>
              <a:t>   discretization of the space-time coordinates (lattice) and on the </a:t>
            </a:r>
          </a:p>
          <a:p>
            <a:r>
              <a:rPr lang="en-US" dirty="0">
                <a:solidFill>
                  <a:srgbClr val="FFFFFF"/>
                </a:solidFill>
              </a:rPr>
              <a:t>   evaluation of path integrals, which is able to give more </a:t>
            </a:r>
            <a:r>
              <a:rPr lang="en-US" dirty="0">
                <a:solidFill>
                  <a:srgbClr val="FFFF00"/>
                </a:solidFill>
              </a:rPr>
              <a:t>quantitative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  results </a:t>
            </a:r>
            <a:r>
              <a:rPr lang="en-US" dirty="0">
                <a:solidFill>
                  <a:srgbClr val="FFFFFF"/>
                </a:solidFill>
              </a:rPr>
              <a:t>on the occurrence of the phase transition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In the end one evaluates the partition function and consequently 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The thermodynamic quantities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</a:t>
            </a:r>
            <a:r>
              <a:rPr lang="en-US" dirty="0">
                <a:solidFill>
                  <a:srgbClr val="FFFF00"/>
                </a:solidFill>
              </a:rPr>
              <a:t>“order parameters” </a:t>
            </a:r>
            <a:r>
              <a:rPr lang="en-US" dirty="0">
                <a:solidFill>
                  <a:srgbClr val="FFFFFF"/>
                </a:solidFill>
              </a:rPr>
              <a:t>sensitive to the phase transition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This computation technique requires intensive use of computing resources</a:t>
            </a:r>
          </a:p>
          <a:p>
            <a:endParaRPr lang="it-IT" dirty="0">
              <a:solidFill>
                <a:srgbClr val="FFFFF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304800" y="3733800"/>
            <a:ext cx="3872373" cy="2981325"/>
            <a:chOff x="2643188" y="3724275"/>
            <a:chExt cx="3872373" cy="2981325"/>
          </a:xfrm>
        </p:grpSpPr>
        <p:pic>
          <p:nvPicPr>
            <p:cNvPr id="7885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3188" y="3724275"/>
              <a:ext cx="3857625" cy="2981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tangle 4"/>
            <p:cNvSpPr/>
            <p:nvPr/>
          </p:nvSpPr>
          <p:spPr bwMode="auto">
            <a:xfrm>
              <a:off x="6339348" y="4800600"/>
              <a:ext cx="176213" cy="533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343400" y="3794125"/>
            <a:ext cx="477727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“Jump” corresponding to the</a:t>
            </a:r>
          </a:p>
          <a:p>
            <a:r>
              <a:rPr lang="en-US" dirty="0">
                <a:solidFill>
                  <a:srgbClr val="FFFFFF"/>
                </a:solidFill>
              </a:rPr>
              <a:t>   </a:t>
            </a:r>
            <a:r>
              <a:rPr lang="en-US" dirty="0">
                <a:solidFill>
                  <a:srgbClr val="FFFF00"/>
                </a:solidFill>
              </a:rPr>
              <a:t>increase in the number of degrees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  of freedom</a:t>
            </a:r>
            <a:r>
              <a:rPr lang="en-US" dirty="0">
                <a:solidFill>
                  <a:srgbClr val="FFFFFF"/>
                </a:solidFill>
              </a:rPr>
              <a:t> in the QGP</a:t>
            </a:r>
          </a:p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(pion gas, just 3 degrees of freedom,</a:t>
            </a:r>
          </a:p>
          <a:p>
            <a:r>
              <a:rPr lang="en-US" dirty="0">
                <a:solidFill>
                  <a:srgbClr val="FFFFFF"/>
                </a:solidFill>
              </a:rPr>
              <a:t>    corresponding to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</a:t>
            </a:r>
            <a:r>
              <a:rPr lang="en-US" baseline="30000" dirty="0">
                <a:solidFill>
                  <a:srgbClr val="FFFFFF"/>
                </a:solidFill>
                <a:sym typeface="Symbol"/>
              </a:rPr>
              <a:t>+</a:t>
            </a:r>
            <a:r>
              <a:rPr lang="en-US" dirty="0">
                <a:solidFill>
                  <a:srgbClr val="FFFFFF"/>
                </a:solidFill>
                <a:sym typeface="Symbol"/>
              </a:rPr>
              <a:t>, </a:t>
            </a:r>
            <a:r>
              <a:rPr lang="en-US" baseline="30000" dirty="0">
                <a:solidFill>
                  <a:srgbClr val="FFFFFF"/>
                </a:solidFill>
                <a:sym typeface="Symbol"/>
              </a:rPr>
              <a:t>-</a:t>
            </a:r>
            <a:r>
              <a:rPr lang="en-US" dirty="0">
                <a:solidFill>
                  <a:srgbClr val="FFFFFF"/>
                </a:solidFill>
                <a:sym typeface="Symbol"/>
              </a:rPr>
              <a:t>, </a:t>
            </a:r>
            <a:r>
              <a:rPr lang="en-US" baseline="30000" dirty="0">
                <a:solidFill>
                  <a:srgbClr val="FFFFFF"/>
                </a:solidFill>
                <a:sym typeface="Symbol"/>
              </a:rPr>
              <a:t>0</a:t>
            </a:r>
            <a:r>
              <a:rPr lang="en-US" dirty="0">
                <a:solidFill>
                  <a:srgbClr val="FFFFFF"/>
                </a:solidFill>
                <a:sym typeface="Symbol"/>
              </a:rPr>
              <a:t>) 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66248" y="5715000"/>
            <a:ext cx="41205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Ideal (i.e., non-interacting) gas</a:t>
            </a:r>
          </a:p>
          <a:p>
            <a:r>
              <a:rPr lang="en-US" dirty="0">
                <a:solidFill>
                  <a:srgbClr val="FFFFFF"/>
                </a:solidFill>
              </a:rPr>
              <a:t>   limit </a:t>
            </a:r>
            <a:r>
              <a:rPr lang="en-US" dirty="0">
                <a:solidFill>
                  <a:srgbClr val="FFFF00"/>
                </a:solidFill>
              </a:rPr>
              <a:t>not reached </a:t>
            </a:r>
            <a:r>
              <a:rPr lang="en-US" dirty="0">
                <a:solidFill>
                  <a:srgbClr val="FFFFFF"/>
                </a:solidFill>
              </a:rPr>
              <a:t>even at high</a:t>
            </a:r>
          </a:p>
          <a:p>
            <a:r>
              <a:rPr lang="en-US" dirty="0">
                <a:solidFill>
                  <a:srgbClr val="FFFFFF"/>
                </a:solidFill>
              </a:rPr>
              <a:t>   temperatures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506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Phase diagram of strongly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interacting matter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13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895475" y="1981200"/>
            <a:ext cx="5353050" cy="3590925"/>
            <a:chOff x="1895475" y="1633538"/>
            <a:chExt cx="5353050" cy="3590925"/>
          </a:xfrm>
        </p:grpSpPr>
        <p:pic>
          <p:nvPicPr>
            <p:cNvPr id="778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95475" y="1633538"/>
              <a:ext cx="5353050" cy="35909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Rectangle 3"/>
            <p:cNvSpPr/>
            <p:nvPr/>
          </p:nvSpPr>
          <p:spPr bwMode="auto">
            <a:xfrm>
              <a:off x="3429000" y="1633538"/>
              <a:ext cx="762000" cy="1952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>
                <a:solidFill>
                  <a:srgbClr val="FFFFFF"/>
                </a:solidFill>
                <a:cs typeface="Arial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457200" y="1219200"/>
            <a:ext cx="83759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present knowledge of the </a:t>
            </a:r>
            <a:r>
              <a:rPr lang="en-US" dirty="0">
                <a:solidFill>
                  <a:srgbClr val="FFFF00"/>
                </a:solidFill>
              </a:rPr>
              <a:t>phase diagram of strongly interacting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  matter </a:t>
            </a:r>
            <a:r>
              <a:rPr lang="en-US" dirty="0">
                <a:solidFill>
                  <a:srgbClr val="FFFFFF"/>
                </a:solidFill>
              </a:rPr>
              <a:t>can be qualitatively summarized by the following plot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7200" y="5715000"/>
            <a:ext cx="78511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How can one </a:t>
            </a:r>
            <a:r>
              <a:rPr lang="en-US" dirty="0">
                <a:solidFill>
                  <a:srgbClr val="FFFF00"/>
                </a:solidFill>
              </a:rPr>
              <a:t>“explore” </a:t>
            </a:r>
            <a:r>
              <a:rPr lang="en-US" dirty="0">
                <a:solidFill>
                  <a:srgbClr val="FFFFFF"/>
                </a:solidFill>
              </a:rPr>
              <a:t>this phase diagram ?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By creating </a:t>
            </a:r>
            <a:r>
              <a:rPr lang="en-US" dirty="0">
                <a:solidFill>
                  <a:srgbClr val="FFFF00"/>
                </a:solidFill>
              </a:rPr>
              <a:t>extended systems of quarks and gluons </a:t>
            </a:r>
            <a:r>
              <a:rPr lang="en-US" dirty="0">
                <a:solidFill>
                  <a:srgbClr val="FFFFFF"/>
                </a:solidFill>
              </a:rPr>
              <a:t>at </a:t>
            </a:r>
          </a:p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high temperature and/or baryon density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heavy-ion collisions!</a:t>
            </a:r>
            <a:endParaRPr lang="it-IT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84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/>
          <a:lstStyle/>
          <a:p>
            <a:r>
              <a:rPr lang="en-US" dirty="0" smtClean="0"/>
              <a:t>Facilities for HI collisions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79388" y="914400"/>
            <a:ext cx="8957067" cy="1754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q"/>
            </a:pPr>
            <a:r>
              <a:rPr lang="it-IT" dirty="0">
                <a:solidFill>
                  <a:srgbClr val="FFFFFF"/>
                </a:solidFill>
              </a:rPr>
              <a:t> </a:t>
            </a:r>
            <a:r>
              <a:rPr lang="it-IT" dirty="0" smtClean="0">
                <a:solidFill>
                  <a:srgbClr val="FFFFFF"/>
                </a:solidFill>
              </a:rPr>
              <a:t>The study of the phase transition requires center-of-mass energies of</a:t>
            </a:r>
          </a:p>
          <a:p>
            <a:pPr eaLnBrk="1" hangingPunct="1"/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 smtClean="0">
                <a:solidFill>
                  <a:srgbClr val="FFFFFF"/>
                </a:solidFill>
              </a:rPr>
              <a:t>    </a:t>
            </a:r>
            <a:r>
              <a:rPr lang="en-US" dirty="0">
                <a:solidFill>
                  <a:srgbClr val="FFFFFF"/>
                </a:solidFill>
              </a:rPr>
              <a:t>t</a:t>
            </a:r>
            <a:r>
              <a:rPr lang="en-US" dirty="0" smtClean="0">
                <a:solidFill>
                  <a:srgbClr val="FFFFFF"/>
                </a:solidFill>
              </a:rPr>
              <a:t>he collision of </a:t>
            </a:r>
            <a:r>
              <a:rPr lang="en-US" dirty="0" smtClean="0">
                <a:solidFill>
                  <a:srgbClr val="FFFF00"/>
                </a:solidFill>
              </a:rPr>
              <a:t>several </a:t>
            </a:r>
            <a:r>
              <a:rPr lang="en-US" dirty="0" err="1" smtClean="0">
                <a:solidFill>
                  <a:srgbClr val="FFFF00"/>
                </a:solidFill>
              </a:rPr>
              <a:t>GeV</a:t>
            </a:r>
            <a:r>
              <a:rPr lang="en-US" dirty="0" smtClean="0">
                <a:solidFill>
                  <a:srgbClr val="FFFF00"/>
                </a:solidFill>
              </a:rPr>
              <a:t>/nucleon</a:t>
            </a:r>
          </a:p>
          <a:p>
            <a:pPr eaLnBrk="1" hangingPunct="1"/>
            <a:endParaRPr lang="en-US" dirty="0" smtClean="0">
              <a:solidFill>
                <a:srgbClr val="FFFFFF"/>
              </a:solidFill>
            </a:endParaRPr>
          </a:p>
          <a:p>
            <a:pPr marL="285750" indent="-285750" eaLnBrk="1" hangingPunct="1">
              <a:buFont typeface="Wingdings" pitchFamily="2" charset="2"/>
              <a:buChar char="q"/>
            </a:pPr>
            <a:r>
              <a:rPr lang="en-US" dirty="0" smtClean="0">
                <a:solidFill>
                  <a:srgbClr val="FFFFFF"/>
                </a:solidFill>
              </a:rPr>
              <a:t>First results date back to the </a:t>
            </a:r>
            <a:r>
              <a:rPr lang="en-US" dirty="0" smtClean="0">
                <a:solidFill>
                  <a:srgbClr val="FFFF00"/>
                </a:solidFill>
              </a:rPr>
              <a:t>80’s</a:t>
            </a:r>
            <a:r>
              <a:rPr lang="en-US" dirty="0" smtClean="0">
                <a:solidFill>
                  <a:srgbClr val="FFFFFF"/>
                </a:solidFill>
              </a:rPr>
              <a:t> when existing accelerators and</a:t>
            </a:r>
          </a:p>
          <a:p>
            <a:pPr eaLnBrk="1" hangingPunct="1"/>
            <a:r>
              <a:rPr lang="en-US" dirty="0" smtClean="0">
                <a:solidFill>
                  <a:srgbClr val="FFFFFF"/>
                </a:solidFill>
              </a:rPr>
              <a:t>    experiments at </a:t>
            </a:r>
            <a:r>
              <a:rPr lang="en-US" dirty="0" smtClean="0">
                <a:solidFill>
                  <a:srgbClr val="FFFF00"/>
                </a:solidFill>
              </a:rPr>
              <a:t>BNL</a:t>
            </a:r>
            <a:r>
              <a:rPr lang="en-US" dirty="0" smtClean="0">
                <a:solidFill>
                  <a:srgbClr val="FFFFFF"/>
                </a:solidFill>
              </a:rPr>
              <a:t> and </a:t>
            </a:r>
            <a:r>
              <a:rPr lang="en-US" dirty="0" smtClean="0">
                <a:solidFill>
                  <a:srgbClr val="FFFF00"/>
                </a:solidFill>
              </a:rPr>
              <a:t>CERN</a:t>
            </a:r>
            <a:r>
              <a:rPr lang="en-US" dirty="0" smtClean="0">
                <a:solidFill>
                  <a:srgbClr val="FFFFFF"/>
                </a:solidFill>
              </a:rPr>
              <a:t> were modified in order to be able to</a:t>
            </a:r>
          </a:p>
          <a:p>
            <a:pPr eaLnBrk="1" hangingPunct="1"/>
            <a:r>
              <a:rPr lang="en-US" dirty="0" smtClean="0">
                <a:solidFill>
                  <a:srgbClr val="FFFFFF"/>
                </a:solidFill>
              </a:rPr>
              <a:t>    accelerate ion beams and to detect the particles emitted in the collisions</a:t>
            </a:r>
            <a:endParaRPr lang="it-IT" dirty="0">
              <a:solidFill>
                <a:srgbClr val="FFFFFF"/>
              </a:solidFill>
            </a:endParaRPr>
          </a:p>
        </p:txBody>
      </p:sp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107950" y="2970212"/>
            <a:ext cx="4845050" cy="2882900"/>
            <a:chOff x="48" y="672"/>
            <a:chExt cx="2880" cy="1680"/>
          </a:xfrm>
        </p:grpSpPr>
        <p:pic>
          <p:nvPicPr>
            <p:cNvPr id="7" name="Picture 9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" y="672"/>
              <a:ext cx="2880" cy="1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2184" y="1640"/>
              <a:ext cx="696" cy="38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9" name="WordArt 11"/>
            <p:cNvSpPr>
              <a:spLocks noChangeArrowheads="1" noChangeShapeType="1" noTextEdit="1"/>
            </p:cNvSpPr>
            <p:nvPr/>
          </p:nvSpPr>
          <p:spPr bwMode="auto">
            <a:xfrm>
              <a:off x="2240" y="1696"/>
              <a:ext cx="576" cy="270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it-IT" sz="2400" i="1" kern="10">
                  <a:ln w="952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rgbClr val="FFFFFF"/>
                  </a:solidFill>
                  <a:effectLst>
                    <a:outerShdw dist="35921" dir="2700000" algn="ctr" rotWithShape="0">
                      <a:srgbClr val="808080"/>
                    </a:outerShdw>
                  </a:effectLst>
                  <a:latin typeface="Arial Black"/>
                </a:rPr>
                <a:t>BNL</a:t>
              </a:r>
            </a:p>
          </p:txBody>
        </p:sp>
      </p:grpSp>
      <p:pic>
        <p:nvPicPr>
          <p:cNvPr id="10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4452" y="2970212"/>
            <a:ext cx="4151313" cy="304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8377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dirty="0" smtClean="0"/>
              <a:t>From fixed-target…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15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Picture 5" descr="ag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4476750" cy="474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200" y="5486400"/>
            <a:ext cx="46319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AGS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at BNL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p</a:t>
            </a:r>
            <a:r>
              <a:rPr lang="en-US" dirty="0">
                <a:solidFill>
                  <a:srgbClr val="FFFFFF"/>
                </a:solidFill>
              </a:rPr>
              <a:t> beams up to 33 </a:t>
            </a:r>
            <a:r>
              <a:rPr lang="en-US" dirty="0" err="1">
                <a:solidFill>
                  <a:srgbClr val="FFFFFF"/>
                </a:solidFill>
              </a:rPr>
              <a:t>GeV</a:t>
            </a: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Si and Au beams up to </a:t>
            </a:r>
            <a:r>
              <a:rPr lang="en-US" dirty="0">
                <a:solidFill>
                  <a:srgbClr val="FFFF00"/>
                </a:solidFill>
              </a:rPr>
              <a:t>14.6 A </a:t>
            </a:r>
            <a:r>
              <a:rPr lang="en-US" dirty="0" err="1">
                <a:solidFill>
                  <a:srgbClr val="FFFF00"/>
                </a:solidFill>
              </a:rPr>
              <a:t>GeV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97555" y="6491748"/>
            <a:ext cx="2646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Remember </a:t>
            </a:r>
            <a:r>
              <a:rPr lang="en-US" dirty="0">
                <a:solidFill>
                  <a:srgbClr val="FFFF00"/>
                </a:solidFill>
              </a:rPr>
              <a:t>Z/A</a:t>
            </a:r>
            <a:r>
              <a:rPr lang="en-US" dirty="0">
                <a:solidFill>
                  <a:srgbClr val="FFFFFF"/>
                </a:solidFill>
              </a:rPr>
              <a:t> rule !</a:t>
            </a:r>
            <a:endParaRPr lang="it-IT" dirty="0">
              <a:solidFill>
                <a:srgbClr val="FFFFFF"/>
              </a:solidFill>
            </a:endParaRPr>
          </a:p>
        </p:txBody>
      </p:sp>
      <p:grpSp>
        <p:nvGrpSpPr>
          <p:cNvPr id="8" name="Group 7"/>
          <p:cNvGrpSpPr>
            <a:grpSpLocks/>
          </p:cNvGrpSpPr>
          <p:nvPr/>
        </p:nvGrpSpPr>
        <p:grpSpPr bwMode="auto">
          <a:xfrm>
            <a:off x="4519869" y="611751"/>
            <a:ext cx="4606925" cy="4757737"/>
            <a:chOff x="204" y="709"/>
            <a:chExt cx="2902" cy="2997"/>
          </a:xfrm>
        </p:grpSpPr>
        <p:pic>
          <p:nvPicPr>
            <p:cNvPr id="9" name="Picture 5" descr="sp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4" y="709"/>
              <a:ext cx="2902" cy="2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Rectangle 6"/>
            <p:cNvSpPr>
              <a:spLocks noChangeArrowheads="1"/>
            </p:cNvSpPr>
            <p:nvPr/>
          </p:nvSpPr>
          <p:spPr bwMode="auto">
            <a:xfrm>
              <a:off x="839" y="981"/>
              <a:ext cx="1225" cy="22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72000" y="5410200"/>
            <a:ext cx="38322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SPS</a:t>
            </a:r>
            <a:r>
              <a:rPr lang="en-US" dirty="0">
                <a:solidFill>
                  <a:srgbClr val="FFFFFF"/>
                </a:solidFill>
              </a:rPr>
              <a:t> at CERN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p</a:t>
            </a:r>
            <a:r>
              <a:rPr lang="en-US" dirty="0">
                <a:solidFill>
                  <a:srgbClr val="FFFFFF"/>
                </a:solidFill>
              </a:rPr>
              <a:t> beams up to 450 </a:t>
            </a:r>
            <a:r>
              <a:rPr lang="en-US" dirty="0" err="1">
                <a:solidFill>
                  <a:srgbClr val="FFFFFF"/>
                </a:solidFill>
              </a:rPr>
              <a:t>GeV</a:t>
            </a:r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O, S, In, </a:t>
            </a:r>
            <a:r>
              <a:rPr lang="en-US" dirty="0" err="1">
                <a:solidFill>
                  <a:srgbClr val="FFFFFF"/>
                </a:solidFill>
              </a:rPr>
              <a:t>Pb</a:t>
            </a:r>
            <a:r>
              <a:rPr lang="en-US" dirty="0">
                <a:solidFill>
                  <a:srgbClr val="FFFFFF"/>
                </a:solidFill>
              </a:rPr>
              <a:t> up to </a:t>
            </a:r>
            <a:r>
              <a:rPr lang="en-US" dirty="0">
                <a:solidFill>
                  <a:srgbClr val="FFFF00"/>
                </a:solidFill>
              </a:rPr>
              <a:t>200 A </a:t>
            </a:r>
            <a:r>
              <a:rPr lang="en-US" dirty="0" err="1">
                <a:solidFill>
                  <a:srgbClr val="FFFF00"/>
                </a:solidFill>
              </a:rPr>
              <a:t>GeV</a:t>
            </a:r>
            <a:endParaRPr lang="it-IT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708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792162"/>
          </a:xfrm>
        </p:spPr>
        <p:txBody>
          <a:bodyPr/>
          <a:lstStyle/>
          <a:p>
            <a:r>
              <a:rPr lang="en-US" dirty="0" smtClean="0"/>
              <a:t>… to colliders!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16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5800"/>
            <a:ext cx="81805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RHIC</a:t>
            </a:r>
            <a:r>
              <a:rPr lang="en-US" dirty="0">
                <a:solidFill>
                  <a:srgbClr val="FFFFFF"/>
                </a:solidFill>
              </a:rPr>
              <a:t>: the first </a:t>
            </a:r>
            <a:r>
              <a:rPr lang="en-US" dirty="0">
                <a:solidFill>
                  <a:srgbClr val="FFFF00"/>
                </a:solidFill>
              </a:rPr>
              <a:t>dedicated machine</a:t>
            </a:r>
            <a:r>
              <a:rPr lang="en-US" dirty="0">
                <a:solidFill>
                  <a:srgbClr val="FFFFFF"/>
                </a:solidFill>
              </a:rPr>
              <a:t> for HI collisions (Au-Au, Cu-Cu)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Maximum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</a:t>
            </a:r>
            <a:r>
              <a:rPr lang="en-US" dirty="0" err="1">
                <a:solidFill>
                  <a:srgbClr val="FFFF00"/>
                </a:solidFill>
                <a:sym typeface="Symbol"/>
              </a:rPr>
              <a:t>s</a:t>
            </a:r>
            <a:r>
              <a:rPr lang="en-US" baseline="-25000" dirty="0" err="1">
                <a:solidFill>
                  <a:srgbClr val="FFFF00"/>
                </a:solidFill>
                <a:sym typeface="Symbol"/>
              </a:rPr>
              <a:t>NN</a:t>
            </a:r>
            <a:r>
              <a:rPr lang="en-US" dirty="0">
                <a:solidFill>
                  <a:srgbClr val="FFFF00"/>
                </a:solidFill>
                <a:sym typeface="Symbol"/>
              </a:rPr>
              <a:t> = 200 </a:t>
            </a:r>
            <a:r>
              <a:rPr lang="en-US" dirty="0" err="1">
                <a:solidFill>
                  <a:srgbClr val="FFFF00"/>
                </a:solidFill>
                <a:sym typeface="Symbol"/>
              </a:rPr>
              <a:t>GeV</a:t>
            </a:r>
            <a:endParaRPr lang="it-IT" dirty="0">
              <a:solidFill>
                <a:srgbClr val="FFFF00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028700" y="1447800"/>
            <a:ext cx="6667500" cy="4495800"/>
            <a:chOff x="755650" y="1447800"/>
            <a:chExt cx="6667500" cy="4495800"/>
          </a:xfrm>
        </p:grpSpPr>
        <p:pic>
          <p:nvPicPr>
            <p:cNvPr id="4" name="Picture 5" descr="RHIC-complex-w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55650" y="1466850"/>
              <a:ext cx="6667500" cy="4476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10" descr="PHOBOS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71600" y="1524000"/>
              <a:ext cx="1249362" cy="967455"/>
            </a:xfrm>
            <a:prstGeom prst="rect">
              <a:avLst/>
            </a:prstGeom>
            <a:noFill/>
            <a:ln w="9525">
              <a:solidFill>
                <a:srgbClr val="33CC33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11" descr="brahm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84652" y="1447800"/>
              <a:ext cx="1425748" cy="1120775"/>
            </a:xfrm>
            <a:prstGeom prst="rect">
              <a:avLst/>
            </a:prstGeom>
            <a:noFill/>
            <a:ln w="9525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9" descr="phenix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24000" y="2895600"/>
              <a:ext cx="1360487" cy="1077613"/>
            </a:xfrm>
            <a:prstGeom prst="rect">
              <a:avLst/>
            </a:prstGeom>
            <a:noFill/>
            <a:ln w="9525">
              <a:solidFill>
                <a:srgbClr val="FFFF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8" descr="star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2744637"/>
              <a:ext cx="1379537" cy="1379537"/>
            </a:xfrm>
            <a:prstGeom prst="rect">
              <a:avLst/>
            </a:prstGeom>
            <a:noFill/>
            <a:ln w="9525">
              <a:solidFill>
                <a:srgbClr val="FF33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533400" y="6096000"/>
            <a:ext cx="6045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2 main experiments : </a:t>
            </a:r>
            <a:r>
              <a:rPr lang="en-US" dirty="0">
                <a:solidFill>
                  <a:srgbClr val="FFFF00"/>
                </a:solidFill>
              </a:rPr>
              <a:t>STAR</a:t>
            </a:r>
            <a:r>
              <a:rPr lang="en-US" dirty="0">
                <a:solidFill>
                  <a:srgbClr val="FFFFFF"/>
                </a:solidFill>
              </a:rPr>
              <a:t> and </a:t>
            </a:r>
            <a:r>
              <a:rPr lang="en-US" dirty="0">
                <a:solidFill>
                  <a:srgbClr val="FFFF00"/>
                </a:solidFill>
              </a:rPr>
              <a:t>PHENIX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2 small(</a:t>
            </a:r>
            <a:r>
              <a:rPr lang="en-US" dirty="0" err="1">
                <a:solidFill>
                  <a:srgbClr val="FFFFFF"/>
                </a:solidFill>
              </a:rPr>
              <a:t>er</a:t>
            </a:r>
            <a:r>
              <a:rPr lang="en-US" dirty="0">
                <a:solidFill>
                  <a:srgbClr val="FFFFFF"/>
                </a:solidFill>
              </a:rPr>
              <a:t>) experiments: PHOBOS and BRAHMS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8958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792162"/>
          </a:xfrm>
        </p:spPr>
        <p:txBody>
          <a:bodyPr/>
          <a:lstStyle/>
          <a:p>
            <a:r>
              <a:rPr lang="en-US" dirty="0" smtClean="0"/>
              <a:t>… to colliders!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17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685800"/>
            <a:ext cx="61718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L</a:t>
            </a:r>
            <a:r>
              <a:rPr lang="en-US" dirty="0">
                <a:solidFill>
                  <a:srgbClr val="FFFF00"/>
                </a:solidFill>
              </a:rPr>
              <a:t>HC</a:t>
            </a:r>
            <a:r>
              <a:rPr lang="en-US" dirty="0">
                <a:solidFill>
                  <a:srgbClr val="FFFFFF"/>
                </a:solidFill>
              </a:rPr>
              <a:t>: the most powerful machine for HI collisions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  <a:sym typeface="Symbol"/>
              </a:rPr>
              <a:t></a:t>
            </a:r>
            <a:r>
              <a:rPr lang="en-US" dirty="0" err="1">
                <a:solidFill>
                  <a:srgbClr val="FFFF00"/>
                </a:solidFill>
                <a:sym typeface="Symbol"/>
              </a:rPr>
              <a:t>s</a:t>
            </a:r>
            <a:r>
              <a:rPr lang="en-US" baseline="-25000" dirty="0" err="1">
                <a:solidFill>
                  <a:srgbClr val="FFFF00"/>
                </a:solidFill>
                <a:sym typeface="Symbol"/>
              </a:rPr>
              <a:t>NN</a:t>
            </a:r>
            <a:r>
              <a:rPr lang="en-US" dirty="0">
                <a:solidFill>
                  <a:srgbClr val="FFFF00"/>
                </a:solidFill>
                <a:sym typeface="Symbol"/>
              </a:rPr>
              <a:t> = 2760 </a:t>
            </a:r>
            <a:r>
              <a:rPr lang="en-US" dirty="0" err="1">
                <a:solidFill>
                  <a:srgbClr val="FFFF00"/>
                </a:solidFill>
                <a:sym typeface="Symbol"/>
              </a:rPr>
              <a:t>GeV</a:t>
            </a:r>
            <a:r>
              <a:rPr lang="en-US" dirty="0">
                <a:solidFill>
                  <a:srgbClr val="FFFF00"/>
                </a:solidFill>
                <a:sym typeface="Symbol"/>
              </a:rPr>
              <a:t>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(for the moment!)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3400" y="6183868"/>
            <a:ext cx="7564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3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experiments studying HI collisions: </a:t>
            </a:r>
            <a:r>
              <a:rPr lang="en-US" dirty="0">
                <a:solidFill>
                  <a:srgbClr val="FFFF00"/>
                </a:solidFill>
              </a:rPr>
              <a:t>ALICE</a:t>
            </a:r>
            <a:r>
              <a:rPr lang="en-US" dirty="0">
                <a:solidFill>
                  <a:srgbClr val="FFFFFF"/>
                </a:solidFill>
              </a:rPr>
              <a:t>, </a:t>
            </a:r>
            <a:r>
              <a:rPr lang="en-US" dirty="0">
                <a:solidFill>
                  <a:srgbClr val="FFFF00"/>
                </a:solidFill>
              </a:rPr>
              <a:t>ATLAS </a:t>
            </a:r>
            <a:r>
              <a:rPr lang="en-US" dirty="0">
                <a:solidFill>
                  <a:srgbClr val="FFFFFF"/>
                </a:solidFill>
              </a:rPr>
              <a:t>and </a:t>
            </a:r>
            <a:r>
              <a:rPr lang="en-US" dirty="0">
                <a:solidFill>
                  <a:srgbClr val="FFFF00"/>
                </a:solidFill>
              </a:rPr>
              <a:t>CMS</a:t>
            </a:r>
          </a:p>
        </p:txBody>
      </p:sp>
      <p:pic>
        <p:nvPicPr>
          <p:cNvPr id="104450" name="Picture 2" descr="C:\Users\Enrico\Documents\Work\SS2013\Cern-Accelerator-Complex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845"/>
          <a:stretch/>
        </p:blipFill>
        <p:spPr bwMode="auto">
          <a:xfrm>
            <a:off x="838200" y="1524000"/>
            <a:ext cx="6705600" cy="4343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 bwMode="auto">
          <a:xfrm>
            <a:off x="838200" y="2362200"/>
            <a:ext cx="1219200" cy="6096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3443748" y="3168444"/>
            <a:ext cx="1219200" cy="6096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3429000" y="1371600"/>
            <a:ext cx="1219200" cy="6096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>
              <a:solidFill>
                <a:srgbClr val="FFFFFF"/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900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r>
              <a:rPr lang="en-US" dirty="0" smtClean="0"/>
              <a:t>How does a collision look like ?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18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Au+Au.5TeV.b=5.mpg">
            <a:hlinkClick r:id="" action="ppaction://media"/>
          </p:cNvPr>
          <p:cNvPicPr>
            <a:picLocks noChangeAspect="1" noChangeArrowheads="1"/>
          </p:cNvPicPr>
          <p:nvPr>
            <a:videoFile r:link="rId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066800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90592" y="5791200"/>
            <a:ext cx="69056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A very large number of </a:t>
            </a:r>
            <a:r>
              <a:rPr lang="en-US" dirty="0">
                <a:solidFill>
                  <a:srgbClr val="FFFF00"/>
                </a:solidFill>
              </a:rPr>
              <a:t>secondary particles</a:t>
            </a:r>
            <a:r>
              <a:rPr lang="en-US" dirty="0">
                <a:solidFill>
                  <a:srgbClr val="FFFFFF"/>
                </a:solidFill>
              </a:rPr>
              <a:t> is produced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How many ?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Which is their </a:t>
            </a:r>
            <a:r>
              <a:rPr lang="en-US" dirty="0">
                <a:solidFill>
                  <a:srgbClr val="FFFF00"/>
                </a:solidFill>
              </a:rPr>
              <a:t>kinematical distribution </a:t>
            </a:r>
            <a:r>
              <a:rPr lang="en-US" dirty="0">
                <a:solidFill>
                  <a:srgbClr val="FFFFFF"/>
                </a:solidFill>
              </a:rPr>
              <a:t>?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134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715962"/>
          </a:xfrm>
        </p:spPr>
        <p:txBody>
          <a:bodyPr/>
          <a:lstStyle/>
          <a:p>
            <a:r>
              <a:rPr lang="en-US" dirty="0" smtClean="0"/>
              <a:t>Kinematical variables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19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96029268"/>
              </p:ext>
            </p:extLst>
          </p:nvPr>
        </p:nvGraphicFramePr>
        <p:xfrm>
          <a:off x="1981200" y="1752600"/>
          <a:ext cx="1947863" cy="852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3" imgW="1104840" imgH="482400" progId="Equation.3">
                  <p:embed/>
                </p:oleObj>
              </mc:Choice>
              <mc:Fallback>
                <p:oleObj name="Equation" r:id="rId3" imgW="110484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1752600"/>
                        <a:ext cx="1947863" cy="8524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914400"/>
            <a:ext cx="85394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kinematical distribution of the produced particles are usually</a:t>
            </a:r>
          </a:p>
          <a:p>
            <a:r>
              <a:rPr lang="en-US" dirty="0">
                <a:solidFill>
                  <a:srgbClr val="FFFFFF"/>
                </a:solidFill>
              </a:rPr>
              <a:t>   expressed as a function of </a:t>
            </a:r>
            <a:r>
              <a:rPr lang="en-US" dirty="0">
                <a:solidFill>
                  <a:srgbClr val="FFFF00"/>
                </a:solidFill>
              </a:rPr>
              <a:t>rapidity (y)</a:t>
            </a:r>
            <a:r>
              <a:rPr lang="en-US" dirty="0">
                <a:solidFill>
                  <a:srgbClr val="FFFFFF"/>
                </a:solidFill>
              </a:rPr>
              <a:t> and </a:t>
            </a:r>
            <a:r>
              <a:rPr lang="en-US" dirty="0">
                <a:solidFill>
                  <a:srgbClr val="FFFF00"/>
                </a:solidFill>
              </a:rPr>
              <a:t>transverse momentum (</a:t>
            </a:r>
            <a:r>
              <a:rPr lang="en-US" dirty="0" err="1">
                <a:solidFill>
                  <a:srgbClr val="FFFF00"/>
                </a:solidFill>
              </a:rPr>
              <a:t>p</a:t>
            </a:r>
            <a:r>
              <a:rPr lang="en-US" baseline="-25000" dirty="0" err="1">
                <a:solidFill>
                  <a:srgbClr val="FFFF00"/>
                </a:solidFill>
              </a:rPr>
              <a:t>T</a:t>
            </a:r>
            <a:r>
              <a:rPr lang="en-US" dirty="0">
                <a:solidFill>
                  <a:srgbClr val="FFFF00"/>
                </a:solidFill>
              </a:rPr>
              <a:t>)</a:t>
            </a:r>
            <a:endParaRPr lang="it-IT" dirty="0">
              <a:solidFill>
                <a:srgbClr val="FFFF00"/>
              </a:solidFill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62210309"/>
              </p:ext>
            </p:extLst>
          </p:nvPr>
        </p:nvGraphicFramePr>
        <p:xfrm>
          <a:off x="4570413" y="1905000"/>
          <a:ext cx="1677987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5" imgW="952200" imgH="304560" progId="Equation.3">
                  <p:embed/>
                </p:oleObj>
              </mc:Choice>
              <mc:Fallback>
                <p:oleObj name="Equation" r:id="rId5" imgW="95220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0413" y="1905000"/>
                        <a:ext cx="1677987" cy="5381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81000" y="2819400"/>
            <a:ext cx="85266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err="1">
                <a:solidFill>
                  <a:srgbClr val="FFFF00"/>
                </a:solidFill>
              </a:rPr>
              <a:t>p</a:t>
            </a:r>
            <a:r>
              <a:rPr lang="en-US" baseline="-25000" dirty="0" err="1">
                <a:solidFill>
                  <a:srgbClr val="FFFF00"/>
                </a:solidFill>
              </a:rPr>
              <a:t>T</a:t>
            </a:r>
            <a:r>
              <a:rPr lang="en-US" dirty="0">
                <a:solidFill>
                  <a:srgbClr val="FFFF00"/>
                </a:solidFill>
              </a:rPr>
              <a:t>: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Lorentz-invariant</a:t>
            </a:r>
            <a:r>
              <a:rPr lang="en-US" dirty="0">
                <a:solidFill>
                  <a:srgbClr val="FFFFFF"/>
                </a:solidFill>
              </a:rPr>
              <a:t> with respect to a boost in the beam direction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y</a:t>
            </a:r>
            <a:r>
              <a:rPr lang="en-US" dirty="0">
                <a:solidFill>
                  <a:srgbClr val="FFFF00"/>
                </a:solidFill>
              </a:rPr>
              <a:t>:</a:t>
            </a:r>
            <a:r>
              <a:rPr lang="en-US" dirty="0">
                <a:solidFill>
                  <a:srgbClr val="FFFFFF"/>
                </a:solidFill>
              </a:rPr>
              <a:t> no Lorentz-invariant but </a:t>
            </a:r>
            <a:r>
              <a:rPr lang="en-US" dirty="0">
                <a:solidFill>
                  <a:srgbClr val="FFFF00"/>
                </a:solidFill>
              </a:rPr>
              <a:t>additive transformation law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 y’=y-y</a:t>
            </a:r>
            <a:r>
              <a:rPr lang="en-US" baseline="-25000" dirty="0">
                <a:solidFill>
                  <a:srgbClr val="FFFFFF"/>
                </a:solidFill>
                <a:sym typeface="Symbol"/>
              </a:rPr>
              <a:t>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        (where y</a:t>
            </a:r>
            <a:r>
              <a:rPr lang="en-US" baseline="-25000" dirty="0">
                <a:solidFill>
                  <a:srgbClr val="FFFFFF"/>
                </a:solidFill>
                <a:sym typeface="Symbol"/>
              </a:rPr>
              <a:t>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is the rapidity of the ref. system boosted by a velocity )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906" y="4038600"/>
            <a:ext cx="83888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y</a:t>
            </a:r>
            <a:r>
              <a:rPr lang="en-US" dirty="0">
                <a:solidFill>
                  <a:srgbClr val="FFFFFF"/>
                </a:solidFill>
              </a:rPr>
              <a:t> measurement needs </a:t>
            </a:r>
            <a:r>
              <a:rPr lang="en-US" dirty="0">
                <a:solidFill>
                  <a:srgbClr val="FFFF00"/>
                </a:solidFill>
              </a:rPr>
              <a:t>particle ID </a:t>
            </a:r>
            <a:r>
              <a:rPr lang="en-US" dirty="0">
                <a:solidFill>
                  <a:srgbClr val="FFFFFF"/>
                </a:solidFill>
              </a:rPr>
              <a:t>(measure momentum and energy)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Practical alternative: </a:t>
            </a:r>
            <a:r>
              <a:rPr lang="en-US" dirty="0" err="1">
                <a:solidFill>
                  <a:srgbClr val="FFFF00"/>
                </a:solidFill>
              </a:rPr>
              <a:t>pseudorapidity</a:t>
            </a:r>
            <a:r>
              <a:rPr lang="en-US" dirty="0">
                <a:solidFill>
                  <a:srgbClr val="FFFF00"/>
                </a:solidFill>
              </a:rPr>
              <a:t> (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)</a:t>
            </a:r>
            <a:endParaRPr lang="it-IT" dirty="0">
              <a:solidFill>
                <a:srgbClr val="FFFF00"/>
              </a:solidFill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59394593"/>
              </p:ext>
            </p:extLst>
          </p:nvPr>
        </p:nvGraphicFramePr>
        <p:xfrm>
          <a:off x="1066800" y="4857750"/>
          <a:ext cx="3776663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0" name="Equation" r:id="rId7" imgW="2247840" imgH="507960" progId="Equation.3">
                  <p:embed/>
                </p:oleObj>
              </mc:Choice>
              <mc:Fallback>
                <p:oleObj name="Equation" r:id="rId7" imgW="22478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6800" y="4857750"/>
                        <a:ext cx="3776663" cy="86836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257800" y="5105400"/>
            <a:ext cx="3381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y</a:t>
            </a:r>
            <a:r>
              <a:rPr lang="en-US" dirty="0">
                <a:solidFill>
                  <a:srgbClr val="FFFF00"/>
                </a:solidFill>
              </a:rPr>
              <a:t>~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</a:t>
            </a:r>
            <a:r>
              <a:rPr lang="en-US" dirty="0">
                <a:solidFill>
                  <a:srgbClr val="FFFFFF"/>
                </a:solidFill>
                <a:sym typeface="Symbol"/>
              </a:rPr>
              <a:t> for relativistic particles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6248400"/>
            <a:ext cx="5836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Alternative variable to </a:t>
            </a:r>
            <a:r>
              <a:rPr lang="en-US" dirty="0" err="1">
                <a:solidFill>
                  <a:srgbClr val="FFFFFF"/>
                </a:solidFill>
              </a:rPr>
              <a:t>p</a:t>
            </a:r>
            <a:r>
              <a:rPr lang="en-US" baseline="-25000" dirty="0" err="1">
                <a:solidFill>
                  <a:srgbClr val="FFFFFF"/>
                </a:solidFill>
              </a:rPr>
              <a:t>T</a:t>
            </a:r>
            <a:r>
              <a:rPr lang="en-US" dirty="0">
                <a:solidFill>
                  <a:srgbClr val="FFFFFF"/>
                </a:solidFill>
              </a:rPr>
              <a:t>: </a:t>
            </a:r>
            <a:r>
              <a:rPr lang="en-US" dirty="0">
                <a:solidFill>
                  <a:srgbClr val="FFFF00"/>
                </a:solidFill>
              </a:rPr>
              <a:t>transverse mass </a:t>
            </a:r>
            <a:r>
              <a:rPr lang="en-US" dirty="0" err="1">
                <a:solidFill>
                  <a:srgbClr val="FFFF00"/>
                </a:solidFill>
              </a:rPr>
              <a:t>m</a:t>
            </a:r>
            <a:r>
              <a:rPr lang="en-US" baseline="-25000" dirty="0" err="1">
                <a:solidFill>
                  <a:srgbClr val="FFFF00"/>
                </a:solidFill>
              </a:rPr>
              <a:t>T</a:t>
            </a:r>
            <a:endParaRPr lang="it-IT" dirty="0">
              <a:solidFill>
                <a:srgbClr val="FFFF00"/>
              </a:solidFill>
            </a:endParaRP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9962041"/>
              </p:ext>
            </p:extLst>
          </p:nvPr>
        </p:nvGraphicFramePr>
        <p:xfrm>
          <a:off x="6705600" y="6167438"/>
          <a:ext cx="1724025" cy="5381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Equation" r:id="rId9" imgW="977760" imgH="304560" progId="Equation.3">
                  <p:embed/>
                </p:oleObj>
              </mc:Choice>
              <mc:Fallback>
                <p:oleObj name="Equation" r:id="rId9" imgW="977760" imgH="3045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5600" y="6167438"/>
                        <a:ext cx="1724025" cy="53816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63487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/>
          <a:lstStyle/>
          <a:p>
            <a:r>
              <a:rPr lang="en-US" dirty="0" smtClean="0"/>
              <a:t>Before starting….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107523" name="Picture 3" descr="C:\Users\Enrico\Documents\Work\SS2013\ss88_2.jpe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844" b="43464"/>
          <a:stretch/>
        </p:blipFill>
        <p:spPr bwMode="auto">
          <a:xfrm>
            <a:off x="1984422" y="914400"/>
            <a:ext cx="4949778" cy="4620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00841" y="5638800"/>
            <a:ext cx="45047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CERN Summer Student Official Photo</a:t>
            </a:r>
          </a:p>
          <a:p>
            <a:pPr algn="ctr"/>
            <a:r>
              <a:rPr lang="en-US" dirty="0">
                <a:solidFill>
                  <a:srgbClr val="FFFFFF"/>
                </a:solidFill>
              </a:rPr>
              <a:t>(1988!)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540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868362"/>
          </a:xfrm>
        </p:spPr>
        <p:txBody>
          <a:bodyPr/>
          <a:lstStyle/>
          <a:p>
            <a:r>
              <a:rPr lang="en-US" dirty="0" smtClean="0"/>
              <a:t>Typical rapidity distributions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20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Slide Number Placeholder 5"/>
          <p:cNvSpPr txBox="1">
            <a:spLocks/>
          </p:cNvSpPr>
          <p:nvPr/>
        </p:nvSpPr>
        <p:spPr bwMode="auto">
          <a:xfrm>
            <a:off x="6759575" y="6046787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0" latinLnBrk="0" hangingPunct="0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eaLnBrk="1" hangingPunct="1"/>
            <a:fld id="{E5E0487F-8E45-4167-83D6-562DBC53DF3C}" type="slidenum">
              <a:rPr lang="en-US" smtClean="0">
                <a:solidFill>
                  <a:srgbClr val="000000"/>
                </a:solidFill>
              </a:rPr>
              <a:pPr eaLnBrk="1" hangingPunct="1"/>
              <a:t>20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86"/>
          <a:stretch>
            <a:fillRect/>
          </a:stretch>
        </p:blipFill>
        <p:spPr bwMode="auto">
          <a:xfrm>
            <a:off x="3181667" y="4592813"/>
            <a:ext cx="2888946" cy="231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49" r="48558" b="3850"/>
          <a:stretch/>
        </p:blipFill>
        <p:spPr bwMode="auto">
          <a:xfrm>
            <a:off x="213360" y="4592813"/>
            <a:ext cx="2959647" cy="231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SPSbefor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86"/>
          <a:stretch>
            <a:fillRect/>
          </a:stretch>
        </p:blipFill>
        <p:spPr bwMode="auto">
          <a:xfrm>
            <a:off x="43906" y="1580403"/>
            <a:ext cx="3031081" cy="2077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1" descr="SPSafter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5"/>
          <a:stretch>
            <a:fillRect/>
          </a:stretch>
        </p:blipFill>
        <p:spPr bwMode="auto">
          <a:xfrm>
            <a:off x="3090227" y="1580403"/>
            <a:ext cx="2980386" cy="2077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1410" y="640080"/>
            <a:ext cx="2219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Fixed target: </a:t>
            </a:r>
            <a:r>
              <a:rPr lang="en-US" dirty="0">
                <a:solidFill>
                  <a:srgbClr val="FFFF00"/>
                </a:solidFill>
              </a:rPr>
              <a:t>SPS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410" y="3745468"/>
            <a:ext cx="1837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Collider: </a:t>
            </a:r>
            <a:r>
              <a:rPr lang="en-US" dirty="0">
                <a:solidFill>
                  <a:srgbClr val="FFFF00"/>
                </a:solidFill>
              </a:rPr>
              <a:t>RHIC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228600" y="990600"/>
            <a:ext cx="4572000" cy="55092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39763" lvl="1" indent="-247650" defTabSz="400050">
              <a:lnSpc>
                <a:spcPts val="1500"/>
              </a:lnSpc>
              <a:spcBef>
                <a:spcPct val="15000"/>
              </a:spcBef>
              <a:spcAft>
                <a:spcPct val="15000"/>
              </a:spcAft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r>
              <a:rPr lang="it-IT" sz="1600" dirty="0">
                <a:solidFill>
                  <a:srgbClr val="FFFFFF"/>
                </a:solidFill>
              </a:rPr>
              <a:t>p</a:t>
            </a:r>
            <a:r>
              <a:rPr lang="it-IT" sz="1600" baseline="-25000" dirty="0">
                <a:solidFill>
                  <a:srgbClr val="FFFFFF"/>
                </a:solidFill>
              </a:rPr>
              <a:t>BEAM</a:t>
            </a:r>
            <a:r>
              <a:rPr lang="it-IT" sz="1600" dirty="0">
                <a:solidFill>
                  <a:srgbClr val="FFFFFF"/>
                </a:solidFill>
              </a:rPr>
              <a:t>=158 </a:t>
            </a:r>
            <a:r>
              <a:rPr lang="it-IT" sz="1600" dirty="0">
                <a:solidFill>
                  <a:srgbClr val="FFFFFF"/>
                </a:solidFill>
              </a:rPr>
              <a:t>GeV/c, </a:t>
            </a:r>
            <a:r>
              <a:rPr lang="it-IT" sz="1600" dirty="0">
                <a:solidFill>
                  <a:srgbClr val="FFFFFF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it-IT" sz="1600" baseline="-25000" dirty="0">
                <a:solidFill>
                  <a:srgbClr val="FFFFFF"/>
                </a:solidFill>
                <a:latin typeface="Symbol" pitchFamily="18" charset="2"/>
                <a:sym typeface="Symbol" pitchFamily="18" charset="2"/>
              </a:rPr>
              <a:t>BEAM</a:t>
            </a:r>
            <a:r>
              <a:rPr lang="it-IT" sz="1600" dirty="0">
                <a:solidFill>
                  <a:srgbClr val="FFFFFF"/>
                </a:solidFill>
                <a:sym typeface="Symbol" pitchFamily="18" charset="2"/>
              </a:rPr>
              <a:t>=0.999982</a:t>
            </a:r>
            <a:endParaRPr lang="it-IT" sz="1600" dirty="0">
              <a:solidFill>
                <a:srgbClr val="FFFFFF"/>
              </a:solidFill>
            </a:endParaRPr>
          </a:p>
          <a:p>
            <a:pPr marL="639763" lvl="1" indent="-247650" defTabSz="400050">
              <a:lnSpc>
                <a:spcPts val="1500"/>
              </a:lnSpc>
              <a:spcBef>
                <a:spcPct val="15000"/>
              </a:spcBef>
              <a:spcAft>
                <a:spcPct val="15000"/>
              </a:spcAft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r>
              <a:rPr lang="it-IT" sz="1600" dirty="0">
                <a:solidFill>
                  <a:srgbClr val="FFFFFF"/>
                </a:solidFill>
              </a:rPr>
              <a:t>p</a:t>
            </a:r>
            <a:r>
              <a:rPr lang="it-IT" sz="1600" baseline="-25000" dirty="0">
                <a:solidFill>
                  <a:srgbClr val="FFFFFF"/>
                </a:solidFill>
              </a:rPr>
              <a:t>TARGET</a:t>
            </a:r>
            <a:r>
              <a:rPr lang="it-IT" sz="1600" dirty="0">
                <a:solidFill>
                  <a:srgbClr val="FFFFFF"/>
                </a:solidFill>
              </a:rPr>
              <a:t>=0 , </a:t>
            </a:r>
            <a:r>
              <a:rPr lang="it-IT" sz="1600" dirty="0">
                <a:solidFill>
                  <a:srgbClr val="FFFFFF"/>
                </a:solidFill>
                <a:latin typeface="Symbol" pitchFamily="18" charset="2"/>
              </a:rPr>
              <a:t>b</a:t>
            </a:r>
            <a:r>
              <a:rPr lang="it-IT" sz="1600" baseline="-25000" dirty="0">
                <a:solidFill>
                  <a:srgbClr val="FFFFFF"/>
                </a:solidFill>
              </a:rPr>
              <a:t>TARGET</a:t>
            </a:r>
            <a:r>
              <a:rPr lang="it-IT" sz="1600" dirty="0">
                <a:solidFill>
                  <a:srgbClr val="FFFFFF"/>
                </a:solidFill>
              </a:rPr>
              <a:t>=0</a:t>
            </a:r>
            <a:r>
              <a:rPr lang="it-IT" sz="1600" dirty="0">
                <a:solidFill>
                  <a:srgbClr val="FFFFFF"/>
                </a:solidFill>
                <a:sym typeface="Symbol" pitchFamily="18" charset="2"/>
              </a:rPr>
              <a:t> </a:t>
            </a:r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9671896"/>
              </p:ext>
            </p:extLst>
          </p:nvPr>
        </p:nvGraphicFramePr>
        <p:xfrm>
          <a:off x="6248400" y="1828296"/>
          <a:ext cx="2851150" cy="165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6" imgW="2145960" imgH="1244520" progId="Equation.3">
                  <p:embed/>
                </p:oleObj>
              </mc:Choice>
              <mc:Fallback>
                <p:oleObj name="Equation" r:id="rId6" imgW="2145960" imgH="12445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48400" y="1828296"/>
                        <a:ext cx="2851150" cy="1655762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5949240"/>
              </p:ext>
            </p:extLst>
          </p:nvPr>
        </p:nvGraphicFramePr>
        <p:xfrm>
          <a:off x="6227763" y="4868862"/>
          <a:ext cx="2916237" cy="141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8" imgW="2197080" imgH="1066680" progId="Equation.3">
                  <p:embed/>
                </p:oleObj>
              </mc:Choice>
              <mc:Fallback>
                <p:oleObj name="Equation" r:id="rId8" imgW="2197080" imgH="1066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227763" y="4868862"/>
                        <a:ext cx="2916237" cy="1416050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Rectangle 13"/>
          <p:cNvSpPr/>
          <p:nvPr/>
        </p:nvSpPr>
        <p:spPr>
          <a:xfrm>
            <a:off x="228600" y="4057567"/>
            <a:ext cx="4572000" cy="56015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39763" lvl="1" indent="-247650" defTabSz="400050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r>
              <a:rPr lang="it-IT" sz="1600" dirty="0">
                <a:solidFill>
                  <a:srgbClr val="FFFFFF"/>
                </a:solidFill>
              </a:rPr>
              <a:t>p</a:t>
            </a:r>
            <a:r>
              <a:rPr lang="it-IT" sz="1600" baseline="-25000" dirty="0">
                <a:solidFill>
                  <a:srgbClr val="FFFFFF"/>
                </a:solidFill>
              </a:rPr>
              <a:t>BEAM</a:t>
            </a:r>
            <a:r>
              <a:rPr lang="it-IT" sz="1600" dirty="0">
                <a:solidFill>
                  <a:srgbClr val="FFFFFF"/>
                </a:solidFill>
              </a:rPr>
              <a:t>=100 </a:t>
            </a:r>
            <a:r>
              <a:rPr lang="it-IT" sz="1600" dirty="0">
                <a:solidFill>
                  <a:srgbClr val="FFFFFF"/>
                </a:solidFill>
              </a:rPr>
              <a:t>GeV/c</a:t>
            </a:r>
            <a:endParaRPr lang="it-IT" sz="1600" dirty="0">
              <a:solidFill>
                <a:srgbClr val="FFFFFF"/>
              </a:solidFill>
              <a:sym typeface="Symbol" pitchFamily="18" charset="2"/>
            </a:endParaRPr>
          </a:p>
          <a:p>
            <a:pPr marL="639763" lvl="1" indent="-247650" defTabSz="400050">
              <a:lnSpc>
                <a:spcPct val="80000"/>
              </a:lnSpc>
              <a:spcBef>
                <a:spcPct val="15000"/>
              </a:spcBef>
              <a:spcAft>
                <a:spcPct val="15000"/>
              </a:spcAft>
              <a:tabLst>
                <a:tab pos="635000" algn="l"/>
                <a:tab pos="1268413" algn="l"/>
                <a:tab pos="1903413" algn="l"/>
                <a:tab pos="2538413" algn="l"/>
                <a:tab pos="3173413" algn="l"/>
                <a:tab pos="3806825" algn="l"/>
                <a:tab pos="4441825" algn="l"/>
                <a:tab pos="5076825" algn="l"/>
                <a:tab pos="5711825" algn="l"/>
                <a:tab pos="6345238" algn="l"/>
                <a:tab pos="6980238" algn="l"/>
                <a:tab pos="7615238" algn="l"/>
                <a:tab pos="8248650" algn="l"/>
              </a:tabLst>
            </a:pPr>
            <a:r>
              <a:rPr lang="it-IT" sz="1600" dirty="0">
                <a:solidFill>
                  <a:srgbClr val="FFFFFF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it-IT" sz="1600" dirty="0">
                <a:solidFill>
                  <a:srgbClr val="FFFFFF"/>
                </a:solidFill>
                <a:sym typeface="Symbol" pitchFamily="18" charset="2"/>
              </a:rPr>
              <a:t>=0.999956, </a:t>
            </a:r>
            <a:r>
              <a:rPr lang="it-IT" sz="1600" dirty="0">
                <a:solidFill>
                  <a:srgbClr val="FFFFFF"/>
                </a:solidFill>
                <a:latin typeface="Symbol" pitchFamily="18" charset="2"/>
              </a:rPr>
              <a:t>g</a:t>
            </a:r>
            <a:r>
              <a:rPr lang="it-IT" sz="1600" baseline="-25000" dirty="0">
                <a:solidFill>
                  <a:srgbClr val="FFFFFF"/>
                </a:solidFill>
              </a:rPr>
              <a:t>BEAM</a:t>
            </a:r>
            <a:r>
              <a:rPr lang="it-IT" sz="1600" dirty="0">
                <a:solidFill>
                  <a:srgbClr val="FFFFFF"/>
                </a:solidFill>
              </a:rPr>
              <a:t>≈100</a:t>
            </a:r>
            <a:r>
              <a:rPr lang="it-IT" sz="1600" dirty="0">
                <a:solidFill>
                  <a:srgbClr val="FFFFFF"/>
                </a:solidFill>
                <a:sym typeface="Symbol" pitchFamily="18" charset="2"/>
              </a:rPr>
              <a:t>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497187" y="3703320"/>
            <a:ext cx="226581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FFFF00"/>
                </a:solidFill>
              </a:rPr>
              <a:t>Midrapidity</a:t>
            </a:r>
            <a:r>
              <a:rPr lang="en-US" dirty="0">
                <a:solidFill>
                  <a:srgbClr val="FFFF00"/>
                </a:solidFill>
              </a:rPr>
              <a:t>:</a:t>
            </a:r>
          </a:p>
          <a:p>
            <a:pPr algn="ctr"/>
            <a:r>
              <a:rPr lang="en-US" dirty="0">
                <a:solidFill>
                  <a:srgbClr val="FFFFFF"/>
                </a:solidFill>
              </a:rPr>
              <a:t>l</a:t>
            </a:r>
            <a:r>
              <a:rPr lang="en-US" dirty="0">
                <a:solidFill>
                  <a:srgbClr val="FFFFFF"/>
                </a:solidFill>
              </a:rPr>
              <a:t>argest density of</a:t>
            </a:r>
          </a:p>
          <a:p>
            <a:pPr algn="ctr"/>
            <a:r>
              <a:rPr lang="en-US" dirty="0">
                <a:solidFill>
                  <a:srgbClr val="FFFFFF"/>
                </a:solidFill>
              </a:rPr>
              <a:t>p</a:t>
            </a:r>
            <a:r>
              <a:rPr lang="en-US" dirty="0">
                <a:solidFill>
                  <a:srgbClr val="FFFFFF"/>
                </a:solidFill>
              </a:rPr>
              <a:t>roduced particle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046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868362"/>
          </a:xfrm>
        </p:spPr>
        <p:txBody>
          <a:bodyPr/>
          <a:lstStyle/>
          <a:p>
            <a:r>
              <a:rPr lang="en-US" dirty="0" smtClean="0"/>
              <a:t>Multiplicity at </a:t>
            </a:r>
            <a:r>
              <a:rPr lang="en-US" dirty="0" err="1" smtClean="0"/>
              <a:t>midrapidity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21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78565"/>
            <a:ext cx="4343400" cy="47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6200" y="5638800"/>
            <a:ext cx="89436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Strong </a:t>
            </a:r>
            <a:r>
              <a:rPr lang="en-US" dirty="0">
                <a:solidFill>
                  <a:srgbClr val="FFFF00"/>
                </a:solidFill>
              </a:rPr>
              <a:t>increase </a:t>
            </a:r>
            <a:r>
              <a:rPr lang="en-US" dirty="0">
                <a:solidFill>
                  <a:srgbClr val="FFFFFF"/>
                </a:solidFill>
              </a:rPr>
              <a:t>in the number of produced particles </a:t>
            </a:r>
            <a:r>
              <a:rPr lang="en-US" dirty="0">
                <a:solidFill>
                  <a:srgbClr val="FFFF00"/>
                </a:solidFill>
              </a:rPr>
              <a:t>with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s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Symbol"/>
              </a:rPr>
              <a:t>In principle more </a:t>
            </a:r>
            <a:r>
              <a:rPr lang="en-US" dirty="0" err="1">
                <a:solidFill>
                  <a:srgbClr val="FFFFFF"/>
                </a:solidFill>
                <a:sym typeface="Symbol"/>
              </a:rPr>
              <a:t>favourable</a:t>
            </a:r>
            <a:r>
              <a:rPr lang="en-US" dirty="0">
                <a:solidFill>
                  <a:srgbClr val="FFFFFF"/>
                </a:solidFill>
                <a:sym typeface="Symbol"/>
              </a:rPr>
              <a:t> conditions at large s  for the creation of an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   extended strongly interacting system 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8" name="Picture 2" descr="Fig_2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604"/>
          <a:stretch/>
        </p:blipFill>
        <p:spPr bwMode="auto">
          <a:xfrm>
            <a:off x="2667000" y="1052052"/>
            <a:ext cx="1986149" cy="4279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5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125" y="2343150"/>
            <a:ext cx="4410075" cy="291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Fig_21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124"/>
          <a:stretch/>
        </p:blipFill>
        <p:spPr bwMode="auto">
          <a:xfrm>
            <a:off x="61452" y="1054100"/>
            <a:ext cx="2605548" cy="42799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871376" y="1154668"/>
            <a:ext cx="25106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LHC energy (ALICE)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95600" y="685800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RHIC energy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2232" y="685800"/>
            <a:ext cx="1519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SPS energy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78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868362"/>
          </a:xfrm>
        </p:spPr>
        <p:txBody>
          <a:bodyPr/>
          <a:lstStyle/>
          <a:p>
            <a:r>
              <a:rPr lang="en-US" dirty="0" smtClean="0"/>
              <a:t>Multiplicity and energy density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22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914400"/>
            <a:ext cx="81332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Can we estimate the </a:t>
            </a:r>
            <a:r>
              <a:rPr lang="en-US" dirty="0">
                <a:solidFill>
                  <a:srgbClr val="FFFF00"/>
                </a:solidFill>
              </a:rPr>
              <a:t>energy density </a:t>
            </a:r>
            <a:r>
              <a:rPr lang="en-US" dirty="0">
                <a:solidFill>
                  <a:srgbClr val="FFFFFF"/>
                </a:solidFill>
              </a:rPr>
              <a:t>reached in the collision ?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Important quantity: directly related to the possibility of observing</a:t>
            </a:r>
          </a:p>
          <a:p>
            <a:r>
              <a:rPr lang="en-US" dirty="0">
                <a:solidFill>
                  <a:srgbClr val="FFFFFF"/>
                </a:solidFill>
              </a:rPr>
              <a:t>   the </a:t>
            </a:r>
            <a:r>
              <a:rPr lang="en-US" dirty="0" err="1">
                <a:solidFill>
                  <a:srgbClr val="FFFF00"/>
                </a:solidFill>
              </a:rPr>
              <a:t>deconfinement</a:t>
            </a:r>
            <a:r>
              <a:rPr lang="en-US" dirty="0">
                <a:solidFill>
                  <a:srgbClr val="FFFF00"/>
                </a:solidFill>
              </a:rPr>
              <a:t> transition </a:t>
            </a:r>
            <a:r>
              <a:rPr lang="en-US" dirty="0">
                <a:solidFill>
                  <a:srgbClr val="FFFFFF"/>
                </a:solidFill>
              </a:rPr>
              <a:t>(foreseen for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  1 </a:t>
            </a:r>
            <a:r>
              <a:rPr lang="en-US" dirty="0" err="1">
                <a:solidFill>
                  <a:srgbClr val="FFFF00"/>
                </a:solidFill>
                <a:sym typeface="Symbol"/>
              </a:rPr>
              <a:t>GeV</a:t>
            </a:r>
            <a:r>
              <a:rPr lang="en-US" dirty="0">
                <a:solidFill>
                  <a:srgbClr val="FFFF00"/>
                </a:solidFill>
                <a:sym typeface="Symbol"/>
              </a:rPr>
              <a:t>/fm</a:t>
            </a:r>
            <a:r>
              <a:rPr lang="en-US" baseline="30000" dirty="0">
                <a:solidFill>
                  <a:srgbClr val="FFFF00"/>
                </a:solidFill>
                <a:sym typeface="Symbol"/>
              </a:rPr>
              <a:t>3</a:t>
            </a:r>
            <a:r>
              <a:rPr lang="en-US" dirty="0">
                <a:solidFill>
                  <a:srgbClr val="FFFFFF"/>
                </a:solidFill>
                <a:sym typeface="Symbol"/>
              </a:rPr>
              <a:t>)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2057400"/>
            <a:ext cx="85805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If we consider two colliding nuclei with Lorentz-factor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, in the instant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   of total superposition one could have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1085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902974"/>
            <a:ext cx="1372721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04887" y="2957052"/>
            <a:ext cx="2771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a</a:t>
            </a:r>
            <a:r>
              <a:rPr lang="en-US" dirty="0">
                <a:solidFill>
                  <a:srgbClr val="FFFFFF"/>
                </a:solidFill>
              </a:rPr>
              <a:t>t RHIC energies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1085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0485" y="2895600"/>
            <a:ext cx="4093515" cy="453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37016" y="3352800"/>
            <a:ext cx="1635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(enormous!)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1956" y="3821668"/>
            <a:ext cx="59192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But the moment of total overlap is very short! </a:t>
            </a:r>
          </a:p>
          <a:p>
            <a:pPr lvl="1"/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FFFF"/>
                </a:solidFill>
              </a:rPr>
              <a:t>Need a </a:t>
            </a:r>
            <a:r>
              <a:rPr lang="en-US" dirty="0">
                <a:solidFill>
                  <a:srgbClr val="FFFF00"/>
                </a:solidFill>
              </a:rPr>
              <a:t>more realistic approach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4800" y="4953000"/>
            <a:ext cx="888307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Consider colliding nuclei as thin pancakes (Lorentz-contraction)</a:t>
            </a:r>
          </a:p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which, after crossing, leave  an </a:t>
            </a:r>
            <a:r>
              <a:rPr lang="en-US" dirty="0">
                <a:solidFill>
                  <a:srgbClr val="FFFF00"/>
                </a:solidFill>
              </a:rPr>
              <a:t>initial volume with a limited longitudinal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  extension</a:t>
            </a:r>
            <a:r>
              <a:rPr lang="en-US" dirty="0">
                <a:solidFill>
                  <a:srgbClr val="FFFFFF"/>
                </a:solidFill>
              </a:rPr>
              <a:t>, where the  secondary particles are produced 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683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/>
          <a:lstStyle/>
          <a:p>
            <a:r>
              <a:rPr lang="en-US" dirty="0"/>
              <a:t>Multiplicity and energy density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23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1095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6503" y="857250"/>
            <a:ext cx="3529497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3886200"/>
            <a:ext cx="82184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Calculate </a:t>
            </a:r>
            <a:r>
              <a:rPr lang="en-US" dirty="0">
                <a:solidFill>
                  <a:srgbClr val="FFFF00"/>
                </a:solidFill>
              </a:rPr>
              <a:t>energy density</a:t>
            </a:r>
            <a:r>
              <a:rPr lang="en-US" dirty="0">
                <a:solidFill>
                  <a:srgbClr val="FFFFFF"/>
                </a:solidFill>
              </a:rPr>
              <a:t> at the time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</a:t>
            </a:r>
            <a:r>
              <a:rPr lang="en-US" baseline="-25000" dirty="0">
                <a:solidFill>
                  <a:srgbClr val="FFFF00"/>
                </a:solidFill>
                <a:sym typeface="Symbol"/>
              </a:rPr>
              <a:t>f</a:t>
            </a:r>
            <a:r>
              <a:rPr lang="en-US" dirty="0">
                <a:solidFill>
                  <a:srgbClr val="FFFFFF"/>
                </a:solidFill>
              </a:rPr>
              <a:t> (formation time) when the </a:t>
            </a:r>
          </a:p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 </a:t>
            </a:r>
            <a:r>
              <a:rPr lang="en-US" dirty="0">
                <a:solidFill>
                  <a:srgbClr val="FFFF00"/>
                </a:solidFill>
              </a:rPr>
              <a:t>secondary particles are produced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Let’s consider a slice of thickness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z and transverse area A. It will 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   contain all particles with a velocity 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1095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780500"/>
            <a:ext cx="1506871" cy="8951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95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5472" y="5791200"/>
            <a:ext cx="3347728" cy="885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9665" y="5961965"/>
            <a:ext cx="29514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The number of particles</a:t>
            </a:r>
          </a:p>
          <a:p>
            <a:pPr algn="ctr"/>
            <a:r>
              <a:rPr lang="en-US" dirty="0">
                <a:solidFill>
                  <a:srgbClr val="FFFFFF"/>
                </a:solidFill>
              </a:rPr>
              <a:t>will be given by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45134" y="5943600"/>
            <a:ext cx="14654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(y~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 when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 y is small)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28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</p:spPr>
        <p:txBody>
          <a:bodyPr/>
          <a:lstStyle/>
          <a:p>
            <a:r>
              <a:rPr lang="en-US" dirty="0"/>
              <a:t>Multiplicity and energy density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1066800"/>
            <a:ext cx="824180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average energy of these particles is close to their average </a:t>
            </a:r>
          </a:p>
          <a:p>
            <a:r>
              <a:rPr lang="en-US" dirty="0">
                <a:solidFill>
                  <a:srgbClr val="FFFFFF"/>
                </a:solidFill>
              </a:rPr>
              <a:t>   transverse mass since E=</a:t>
            </a:r>
            <a:r>
              <a:rPr lang="en-US" dirty="0" err="1">
                <a:solidFill>
                  <a:srgbClr val="FFFFFF"/>
                </a:solidFill>
              </a:rPr>
              <a:t>m</a:t>
            </a:r>
            <a:r>
              <a:rPr lang="en-US" baseline="-25000" dirty="0" err="1">
                <a:solidFill>
                  <a:srgbClr val="FFFFFF"/>
                </a:solidFill>
              </a:rPr>
              <a:t>T</a:t>
            </a:r>
            <a:r>
              <a:rPr lang="en-US" dirty="0" err="1">
                <a:solidFill>
                  <a:srgbClr val="FFFFFF"/>
                </a:solidFill>
              </a:rPr>
              <a:t>cosh</a:t>
            </a:r>
            <a:r>
              <a:rPr lang="en-US" dirty="0">
                <a:solidFill>
                  <a:srgbClr val="FFFFFF"/>
                </a:solidFill>
              </a:rPr>
              <a:t> y ~ </a:t>
            </a:r>
            <a:r>
              <a:rPr lang="en-US" dirty="0" err="1">
                <a:solidFill>
                  <a:srgbClr val="FFFFFF"/>
                </a:solidFill>
              </a:rPr>
              <a:t>m</a:t>
            </a:r>
            <a:r>
              <a:rPr lang="en-US" baseline="-25000" dirty="0" err="1">
                <a:solidFill>
                  <a:srgbClr val="FFFFFF"/>
                </a:solidFill>
              </a:rPr>
              <a:t>T</a:t>
            </a:r>
            <a:r>
              <a:rPr lang="en-US" dirty="0">
                <a:solidFill>
                  <a:srgbClr val="FFFFFF"/>
                </a:solidFill>
              </a:rPr>
              <a:t> when y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0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Therefore the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energy density at formation time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 can be obtained as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286000"/>
            <a:ext cx="6438900" cy="86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221746" y="2401669"/>
            <a:ext cx="1160254" cy="64633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FFFF00"/>
                </a:solidFill>
              </a:rPr>
              <a:t>Bjorken</a:t>
            </a:r>
            <a:r>
              <a:rPr lang="en-US" dirty="0">
                <a:solidFill>
                  <a:srgbClr val="FFFF00"/>
                </a:solidFill>
              </a:rPr>
              <a:t> </a:t>
            </a:r>
          </a:p>
          <a:p>
            <a:r>
              <a:rPr lang="en-US" dirty="0">
                <a:solidFill>
                  <a:srgbClr val="FFFF00"/>
                </a:solidFill>
              </a:rPr>
              <a:t>formula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8361" y="3429000"/>
            <a:ext cx="44574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Assuming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</a:t>
            </a:r>
            <a:r>
              <a:rPr lang="en-US" baseline="-25000" dirty="0">
                <a:solidFill>
                  <a:srgbClr val="FFFFFF"/>
                </a:solidFill>
                <a:sym typeface="Symbol"/>
              </a:rPr>
              <a:t>f</a:t>
            </a:r>
            <a:r>
              <a:rPr lang="en-US" dirty="0">
                <a:solidFill>
                  <a:srgbClr val="FFFFFF"/>
                </a:solidFill>
                <a:sym typeface="Symbol"/>
              </a:rPr>
              <a:t> ~ 1 </a:t>
            </a:r>
            <a:r>
              <a:rPr lang="en-US" dirty="0" err="1">
                <a:solidFill>
                  <a:srgbClr val="FFFFFF"/>
                </a:solidFill>
                <a:sym typeface="Symbol"/>
              </a:rPr>
              <a:t>fm</a:t>
            </a:r>
            <a:r>
              <a:rPr lang="en-US" dirty="0">
                <a:solidFill>
                  <a:srgbClr val="FFFFFF"/>
                </a:solidFill>
                <a:sym typeface="Symbol"/>
              </a:rPr>
              <a:t>/c one gets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   values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larger than 1 </a:t>
            </a:r>
            <a:r>
              <a:rPr lang="en-US" dirty="0" err="1">
                <a:solidFill>
                  <a:srgbClr val="FFFF00"/>
                </a:solidFill>
                <a:sym typeface="Symbol"/>
              </a:rPr>
              <a:t>GeV</a:t>
            </a:r>
            <a:r>
              <a:rPr lang="en-US" dirty="0">
                <a:solidFill>
                  <a:srgbClr val="FFFF00"/>
                </a:solidFill>
                <a:sym typeface="Symbol"/>
              </a:rPr>
              <a:t>/fm</a:t>
            </a:r>
            <a:r>
              <a:rPr lang="en-US" baseline="30000" dirty="0">
                <a:solidFill>
                  <a:srgbClr val="FFFF00"/>
                </a:solidFill>
                <a:sym typeface="Symbol"/>
              </a:rPr>
              <a:t>3</a:t>
            </a:r>
            <a:r>
              <a:rPr lang="en-US" dirty="0">
                <a:solidFill>
                  <a:srgbClr val="FFFF00"/>
                </a:solidFill>
                <a:sym typeface="Symbol"/>
              </a:rPr>
              <a:t>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!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  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Compatible with phase transition</a:t>
            </a:r>
            <a:endParaRPr lang="it-IT" dirty="0">
              <a:solidFill>
                <a:srgbClr val="FFFF00"/>
              </a:solidFill>
            </a:endParaRPr>
          </a:p>
        </p:txBody>
      </p:sp>
      <p:pic>
        <p:nvPicPr>
          <p:cNvPr id="1105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30257" y="3256013"/>
            <a:ext cx="4813743" cy="1315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247" y="4648200"/>
            <a:ext cx="5355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With LHC data one gets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</a:t>
            </a:r>
            <a:r>
              <a:rPr lang="en-US" baseline="-25000" dirty="0" err="1">
                <a:solidFill>
                  <a:srgbClr val="FFFFFF"/>
                </a:solidFill>
                <a:sym typeface="Symbol"/>
              </a:rPr>
              <a:t>Bj</a:t>
            </a:r>
            <a:r>
              <a:rPr lang="en-US" dirty="0">
                <a:solidFill>
                  <a:srgbClr val="FFFFFF"/>
                </a:solidFill>
                <a:sym typeface="Symbol"/>
              </a:rPr>
              <a:t> ~ 15 </a:t>
            </a:r>
            <a:r>
              <a:rPr lang="en-US" dirty="0" err="1">
                <a:solidFill>
                  <a:srgbClr val="FFFFFF"/>
                </a:solidFill>
                <a:sym typeface="Symbol"/>
              </a:rPr>
              <a:t>GeV</a:t>
            </a:r>
            <a:r>
              <a:rPr lang="en-US" dirty="0">
                <a:solidFill>
                  <a:srgbClr val="FFFFFF"/>
                </a:solidFill>
                <a:sym typeface="Symbol"/>
              </a:rPr>
              <a:t>/fm</a:t>
            </a:r>
            <a:r>
              <a:rPr lang="en-US" baseline="30000" dirty="0">
                <a:solidFill>
                  <a:srgbClr val="FFFFFF"/>
                </a:solidFill>
                <a:sym typeface="Symbol"/>
              </a:rPr>
              <a:t>3</a:t>
            </a:r>
            <a:r>
              <a:rPr lang="en-US" dirty="0">
                <a:solidFill>
                  <a:srgbClr val="FFFFFF"/>
                </a:solidFill>
                <a:sym typeface="Symbol"/>
              </a:rPr>
              <a:t> 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9860" y="5562600"/>
            <a:ext cx="89317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Warning: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</a:t>
            </a:r>
            <a:r>
              <a:rPr lang="en-US" baseline="-25000" dirty="0">
                <a:solidFill>
                  <a:srgbClr val="FFFF00"/>
                </a:solidFill>
                <a:sym typeface="Symbol"/>
              </a:rPr>
              <a:t>f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is expected to decrease when increasing s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Symbol"/>
              </a:rPr>
              <a:t>For example, at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RHIC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energies a more realistic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value is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</a:t>
            </a:r>
            <a:r>
              <a:rPr lang="en-US" baseline="-25000" dirty="0">
                <a:solidFill>
                  <a:srgbClr val="FFFF00"/>
                </a:solidFill>
                <a:sym typeface="Symbol"/>
              </a:rPr>
              <a:t>f</a:t>
            </a:r>
            <a:r>
              <a:rPr lang="en-US" dirty="0">
                <a:solidFill>
                  <a:srgbClr val="FFFF00"/>
                </a:solidFill>
                <a:sym typeface="Symbol"/>
              </a:rPr>
              <a:t>~0.35-0.5 </a:t>
            </a:r>
            <a:r>
              <a:rPr lang="en-US" dirty="0" err="1">
                <a:solidFill>
                  <a:srgbClr val="FFFF00"/>
                </a:solidFill>
                <a:sym typeface="Symbol"/>
              </a:rPr>
              <a:t>fm</a:t>
            </a:r>
            <a:r>
              <a:rPr lang="en-US" dirty="0">
                <a:solidFill>
                  <a:srgbClr val="FFFF00"/>
                </a:solidFill>
                <a:sym typeface="Symbol"/>
              </a:rPr>
              <a:t>/c</a:t>
            </a:r>
            <a:endParaRPr lang="it-IT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784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92162"/>
          </a:xfrm>
        </p:spPr>
        <p:txBody>
          <a:bodyPr/>
          <a:lstStyle/>
          <a:p>
            <a:r>
              <a:rPr lang="en-US" dirty="0" smtClean="0"/>
              <a:t>Time evolution of energy density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25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1116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09" y="2028825"/>
            <a:ext cx="8670315" cy="4600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914400"/>
            <a:ext cx="833061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One should take into account that the system created in heavy-ion </a:t>
            </a:r>
          </a:p>
          <a:p>
            <a:r>
              <a:rPr lang="en-US" dirty="0">
                <a:solidFill>
                  <a:srgbClr val="FFFFFF"/>
                </a:solidFill>
              </a:rPr>
              <a:t>   collisions </a:t>
            </a:r>
            <a:r>
              <a:rPr lang="en-US" dirty="0">
                <a:solidFill>
                  <a:srgbClr val="FFFF00"/>
                </a:solidFill>
              </a:rPr>
              <a:t>undergoes a fast evolution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This is a </a:t>
            </a:r>
            <a:r>
              <a:rPr lang="en-US" dirty="0">
                <a:solidFill>
                  <a:srgbClr val="FFFF00"/>
                </a:solidFill>
              </a:rPr>
              <a:t>more realistic evaluation </a:t>
            </a:r>
            <a:r>
              <a:rPr lang="en-US" dirty="0">
                <a:solidFill>
                  <a:srgbClr val="FFFFFF"/>
                </a:solidFill>
              </a:rPr>
              <a:t>(RHIC energies)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95800" y="2236216"/>
            <a:ext cx="3124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Peak energy density</a:t>
            </a:r>
            <a:endParaRPr lang="it-IT" dirty="0">
              <a:solidFill>
                <a:srgbClr val="92D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93379" y="3044920"/>
            <a:ext cx="412849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E</a:t>
            </a:r>
            <a:r>
              <a:rPr lang="en-US" dirty="0">
                <a:solidFill>
                  <a:srgbClr val="0070C0"/>
                </a:solidFill>
              </a:rPr>
              <a:t>nergy density at </a:t>
            </a:r>
          </a:p>
          <a:p>
            <a:r>
              <a:rPr lang="en-US" dirty="0" err="1">
                <a:solidFill>
                  <a:srgbClr val="0070C0"/>
                </a:solidFill>
              </a:rPr>
              <a:t>thermalization</a:t>
            </a:r>
            <a:endParaRPr lang="it-IT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0" y="4122313"/>
            <a:ext cx="3124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Late evolution: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m</a:t>
            </a:r>
            <a:r>
              <a:rPr lang="en-US" dirty="0">
                <a:solidFill>
                  <a:srgbClr val="000000"/>
                </a:solidFill>
              </a:rPr>
              <a:t>odel dependent</a:t>
            </a:r>
            <a:endParaRPr lang="it-IT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029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dirty="0" smtClean="0"/>
              <a:t>Time evolution of the collision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26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926068"/>
            <a:ext cx="85510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More in general, the </a:t>
            </a:r>
            <a:r>
              <a:rPr lang="en-US" dirty="0">
                <a:solidFill>
                  <a:srgbClr val="FFFF00"/>
                </a:solidFill>
              </a:rPr>
              <a:t>space-time evolution of the collision</a:t>
            </a:r>
            <a:r>
              <a:rPr lang="en-US" dirty="0">
                <a:solidFill>
                  <a:srgbClr val="FFFFFF"/>
                </a:solidFill>
              </a:rPr>
              <a:t> is not trivial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In particular we will see that </a:t>
            </a:r>
            <a:r>
              <a:rPr lang="en-US" dirty="0">
                <a:solidFill>
                  <a:srgbClr val="FFFF00"/>
                </a:solidFill>
              </a:rPr>
              <a:t>different observables </a:t>
            </a:r>
            <a:r>
              <a:rPr lang="en-US" dirty="0">
                <a:solidFill>
                  <a:srgbClr val="FFFFFF"/>
                </a:solidFill>
              </a:rPr>
              <a:t>can give us </a:t>
            </a:r>
            <a:endParaRPr lang="en-US" dirty="0">
              <a:solidFill>
                <a:srgbClr val="FFFFFF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    information on </a:t>
            </a:r>
            <a:r>
              <a:rPr lang="en-US" dirty="0">
                <a:solidFill>
                  <a:srgbClr val="FFFF00"/>
                </a:solidFill>
              </a:rPr>
              <a:t>different stages </a:t>
            </a:r>
            <a:r>
              <a:rPr lang="en-US" dirty="0">
                <a:solidFill>
                  <a:srgbClr val="FFFFFF"/>
                </a:solidFill>
              </a:rPr>
              <a:t>in the history of the collision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134938" y="2346325"/>
            <a:ext cx="3276600" cy="1143000"/>
          </a:xfrm>
          <a:prstGeom prst="round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endParaRPr lang="it-IT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3" name="Rounded Rectangle 12"/>
          <p:cNvSpPr>
            <a:spLocks noChangeArrowheads="1"/>
          </p:cNvSpPr>
          <p:nvPr/>
        </p:nvSpPr>
        <p:spPr bwMode="auto">
          <a:xfrm>
            <a:off x="111125" y="4075113"/>
            <a:ext cx="3092450" cy="990600"/>
          </a:xfrm>
          <a:prstGeom prst="roundRect">
            <a:avLst>
              <a:gd name="adj" fmla="val 16667"/>
            </a:avLst>
          </a:prstGeom>
          <a:solidFill>
            <a:srgbClr val="008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111125" y="5303838"/>
            <a:ext cx="2876550" cy="1219200"/>
          </a:xfrm>
          <a:prstGeom prst="roundRect">
            <a:avLst/>
          </a:prstGeom>
          <a:solidFill>
            <a:schemeClr val="tx2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/>
            <a:endParaRPr lang="it-IT" sz="1600">
              <a:solidFill>
                <a:srgbClr val="000000"/>
              </a:solidFill>
              <a:ea typeface="ＭＳ Ｐゴシック" pitchFamily="34" charset="-128"/>
            </a:endParaRPr>
          </a:p>
        </p:txBody>
      </p:sp>
      <p:sp>
        <p:nvSpPr>
          <p:cNvPr id="15" name="Rounded Rectangle 6"/>
          <p:cNvSpPr>
            <a:spLocks noChangeArrowheads="1"/>
          </p:cNvSpPr>
          <p:nvPr/>
        </p:nvSpPr>
        <p:spPr bwMode="auto">
          <a:xfrm>
            <a:off x="3946525" y="1981200"/>
            <a:ext cx="5018088" cy="4613275"/>
          </a:xfrm>
          <a:prstGeom prst="roundRect">
            <a:avLst>
              <a:gd name="adj" fmla="val 16667"/>
            </a:avLst>
          </a:prstGeom>
          <a:solidFill>
            <a:srgbClr val="DFDFD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eaLnBrk="0" hangingPunct="0"/>
            <a:endParaRPr lang="it-IT" sz="24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16" name="Picture 2" descr="LightConeNEW_colo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1450" y="2052638"/>
            <a:ext cx="4767263" cy="443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3995738" y="4789488"/>
            <a:ext cx="1439862" cy="661987"/>
          </a:xfrm>
          <a:prstGeom prst="rect">
            <a:avLst/>
          </a:prstGeom>
          <a:solidFill>
            <a:srgbClr val="DFDFD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eaLnBrk="0" hangingPunct="0"/>
            <a:endParaRPr lang="it-IT" sz="240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11125" y="5381625"/>
            <a:ext cx="28194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it-IT" sz="1600">
                <a:solidFill>
                  <a:srgbClr val="FFF414"/>
                </a:solidFill>
                <a:latin typeface="Verdana" pitchFamily="34" charset="0"/>
                <a:ea typeface="ＭＳ Ｐゴシック" pitchFamily="34" charset="-128"/>
              </a:rPr>
              <a:t>Hard processes: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it-IT" sz="1600">
                <a:solidFill>
                  <a:srgbClr val="FFF414"/>
                </a:solidFill>
                <a:latin typeface="Verdana" pitchFamily="34" charset="0"/>
                <a:ea typeface="ＭＳ Ｐゴシック" pitchFamily="34" charset="-128"/>
              </a:rPr>
              <a:t> Low cross section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it-IT" sz="1600">
                <a:solidFill>
                  <a:srgbClr val="FFF414"/>
                </a:solidFill>
                <a:latin typeface="Verdana" pitchFamily="34" charset="0"/>
                <a:ea typeface="ＭＳ Ｐゴシック" pitchFamily="34" charset="-128"/>
              </a:rPr>
              <a:t> Probe the whole    </a:t>
            </a:r>
          </a:p>
          <a:p>
            <a:pPr eaLnBrk="0" hangingPunct="0">
              <a:buFont typeface="Arial" pitchFamily="34" charset="0"/>
              <a:buNone/>
            </a:pPr>
            <a:r>
              <a:rPr lang="it-IT" sz="1600">
                <a:solidFill>
                  <a:srgbClr val="FFF414"/>
                </a:solidFill>
                <a:latin typeface="Verdana" pitchFamily="34" charset="0"/>
                <a:ea typeface="ＭＳ Ｐゴシック" pitchFamily="34" charset="-128"/>
              </a:rPr>
              <a:t>  evolution of the collision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11125" y="4113213"/>
            <a:ext cx="309245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it-IT" sz="1600">
                <a:solidFill>
                  <a:srgbClr val="FFF414"/>
                </a:solidFill>
                <a:latin typeface="Verdana" pitchFamily="34" charset="0"/>
                <a:ea typeface="ＭＳ Ｐゴシック" pitchFamily="34" charset="-128"/>
              </a:rPr>
              <a:t>EM probes (real and virtual photons): insensitive to the hadronization phase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34938" y="2419350"/>
            <a:ext cx="34290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7931725" indent="-37474525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4572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9144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3716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182880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0" hangingPunct="0"/>
            <a:r>
              <a:rPr lang="it-IT" sz="1600">
                <a:solidFill>
                  <a:srgbClr val="FFF414"/>
                </a:solidFill>
                <a:latin typeface="Verdana" pitchFamily="34" charset="0"/>
                <a:ea typeface="ＭＳ Ｐゴシック" pitchFamily="34" charset="-128"/>
              </a:rPr>
              <a:t>Soft processes: 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it-IT" sz="1600">
                <a:solidFill>
                  <a:srgbClr val="FFF414"/>
                </a:solidFill>
                <a:latin typeface="Verdana" pitchFamily="34" charset="0"/>
                <a:ea typeface="ＭＳ Ｐゴシック" pitchFamily="34" charset="-128"/>
              </a:rPr>
              <a:t> High cross section</a:t>
            </a:r>
          </a:p>
          <a:p>
            <a:pPr eaLnBrk="0" hangingPunct="0">
              <a:buFont typeface="Arial" pitchFamily="34" charset="0"/>
              <a:buChar char="•"/>
            </a:pPr>
            <a:r>
              <a:rPr lang="it-IT" sz="1600">
                <a:solidFill>
                  <a:srgbClr val="FFF414"/>
                </a:solidFill>
                <a:latin typeface="Verdana" pitchFamily="34" charset="0"/>
                <a:ea typeface="ＭＳ Ｐゴシック" pitchFamily="34" charset="-128"/>
              </a:rPr>
              <a:t> Decouple late</a:t>
            </a:r>
          </a:p>
          <a:p>
            <a:pPr eaLnBrk="0" hangingPunct="0">
              <a:buFont typeface="Arial" pitchFamily="34" charset="0"/>
              <a:buNone/>
            </a:pPr>
            <a:r>
              <a:rPr lang="it-IT" sz="1600">
                <a:solidFill>
                  <a:srgbClr val="FFF414"/>
                </a:solidFill>
                <a:latin typeface="Verdana" pitchFamily="34" charset="0"/>
                <a:ea typeface="ＭＳ Ｐゴシック" pitchFamily="34" charset="-128"/>
              </a:rPr>
              <a:t> </a:t>
            </a:r>
            <a:r>
              <a:rPr lang="it-IT" sz="1600">
                <a:solidFill>
                  <a:srgbClr val="FFF414"/>
                </a:solidFill>
                <a:latin typeface="Verdana" pitchFamily="34" charset="0"/>
                <a:ea typeface="ＭＳ Ｐゴシック" pitchFamily="34" charset="-128"/>
                <a:sym typeface="Wingdings" pitchFamily="2" charset="2"/>
              </a:rPr>
              <a:t> </a:t>
            </a:r>
            <a:r>
              <a:rPr lang="it-IT" sz="1600">
                <a:solidFill>
                  <a:srgbClr val="FFF414"/>
                </a:solidFill>
                <a:latin typeface="Verdana" pitchFamily="34" charset="0"/>
                <a:ea typeface="ＭＳ Ｐゴシック" pitchFamily="34" charset="-128"/>
              </a:rPr>
              <a:t>indirect signals for QGP</a:t>
            </a:r>
          </a:p>
        </p:txBody>
      </p:sp>
      <p:sp>
        <p:nvSpPr>
          <p:cNvPr id="21" name="Line 14"/>
          <p:cNvSpPr>
            <a:spLocks noChangeShapeType="1"/>
          </p:cNvSpPr>
          <p:nvPr/>
        </p:nvSpPr>
        <p:spPr bwMode="auto">
          <a:xfrm flipV="1">
            <a:off x="2987675" y="5443538"/>
            <a:ext cx="3313113" cy="863600"/>
          </a:xfrm>
          <a:prstGeom prst="line">
            <a:avLst/>
          </a:prstGeom>
          <a:noFill/>
          <a:ln w="25400">
            <a:solidFill>
              <a:srgbClr val="CC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22" name="Line 15"/>
          <p:cNvSpPr>
            <a:spLocks noChangeShapeType="1"/>
          </p:cNvSpPr>
          <p:nvPr/>
        </p:nvSpPr>
        <p:spPr bwMode="auto">
          <a:xfrm>
            <a:off x="3203575" y="4506913"/>
            <a:ext cx="3529013" cy="215900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23" name="Line 16"/>
          <p:cNvSpPr>
            <a:spLocks noChangeShapeType="1"/>
          </p:cNvSpPr>
          <p:nvPr/>
        </p:nvSpPr>
        <p:spPr bwMode="auto">
          <a:xfrm flipV="1">
            <a:off x="3203575" y="3786188"/>
            <a:ext cx="3529013" cy="649287"/>
          </a:xfrm>
          <a:prstGeom prst="line">
            <a:avLst/>
          </a:prstGeom>
          <a:noFill/>
          <a:ln w="25400">
            <a:solidFill>
              <a:schemeClr val="folHlink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3419475" y="2922588"/>
            <a:ext cx="3168650" cy="720725"/>
          </a:xfrm>
          <a:prstGeom prst="line">
            <a:avLst/>
          </a:prstGeom>
          <a:noFill/>
          <a:ln w="25400">
            <a:solidFill>
              <a:srgbClr val="CC99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3455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162"/>
            <a:ext cx="8229600" cy="868362"/>
          </a:xfrm>
        </p:spPr>
        <p:txBody>
          <a:bodyPr/>
          <a:lstStyle/>
          <a:p>
            <a:r>
              <a:rPr lang="en-US" dirty="0" smtClean="0"/>
              <a:t>High- </a:t>
            </a:r>
            <a:r>
              <a:rPr lang="en-US" dirty="0" err="1" smtClean="0"/>
              <a:t>vs</a:t>
            </a:r>
            <a:r>
              <a:rPr lang="en-US" dirty="0" smtClean="0"/>
              <a:t> low-energy collisions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27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6842" y="838200"/>
            <a:ext cx="787811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Clearly, </a:t>
            </a:r>
            <a:r>
              <a:rPr lang="en-US" dirty="0">
                <a:solidFill>
                  <a:srgbClr val="FFFF00"/>
                </a:solidFill>
              </a:rPr>
              <a:t>high-energy collisions  </a:t>
            </a:r>
            <a:r>
              <a:rPr lang="en-US" dirty="0">
                <a:solidFill>
                  <a:srgbClr val="FFFFFF"/>
                </a:solidFill>
              </a:rPr>
              <a:t>should create </a:t>
            </a:r>
            <a:r>
              <a:rPr lang="en-US" dirty="0">
                <a:solidFill>
                  <a:srgbClr val="FFFF00"/>
                </a:solidFill>
              </a:rPr>
              <a:t>more </a:t>
            </a:r>
            <a:r>
              <a:rPr lang="en-US" dirty="0" err="1">
                <a:solidFill>
                  <a:srgbClr val="FFFF00"/>
                </a:solidFill>
              </a:rPr>
              <a:t>favourable</a:t>
            </a:r>
            <a:r>
              <a:rPr lang="en-US" dirty="0">
                <a:solidFill>
                  <a:srgbClr val="FFFF00"/>
                </a:solidFill>
              </a:rPr>
              <a:t> </a:t>
            </a:r>
          </a:p>
          <a:p>
            <a:r>
              <a:rPr lang="en-US" dirty="0">
                <a:solidFill>
                  <a:srgbClr val="FFFF00"/>
                </a:solidFill>
              </a:rPr>
              <a:t>   conditions </a:t>
            </a:r>
            <a:r>
              <a:rPr lang="en-US" dirty="0">
                <a:solidFill>
                  <a:srgbClr val="FFFFFF"/>
                </a:solidFill>
              </a:rPr>
              <a:t>for the observation of the </a:t>
            </a:r>
            <a:r>
              <a:rPr lang="en-US" dirty="0" err="1">
                <a:solidFill>
                  <a:srgbClr val="FFFFFF"/>
                </a:solidFill>
              </a:rPr>
              <a:t>deconfinement</a:t>
            </a:r>
            <a:r>
              <a:rPr lang="en-US" dirty="0">
                <a:solidFill>
                  <a:srgbClr val="FFFFFF"/>
                </a:solidFill>
              </a:rPr>
              <a:t> transition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However, </a:t>
            </a:r>
            <a:r>
              <a:rPr lang="en-US" dirty="0">
                <a:solidFill>
                  <a:srgbClr val="FFFF00"/>
                </a:solidFill>
              </a:rPr>
              <a:t>moderate-energy collisions </a:t>
            </a:r>
            <a:r>
              <a:rPr lang="en-US" dirty="0">
                <a:solidFill>
                  <a:srgbClr val="FFFFFF"/>
                </a:solidFill>
              </a:rPr>
              <a:t>have interesting features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Let’s compare the </a:t>
            </a:r>
            <a:r>
              <a:rPr lang="en-US" dirty="0">
                <a:solidFill>
                  <a:srgbClr val="FFFF00"/>
                </a:solidFill>
              </a:rPr>
              <a:t>net baryon rapidity distributions </a:t>
            </a:r>
            <a:r>
              <a:rPr lang="en-US" dirty="0">
                <a:solidFill>
                  <a:srgbClr val="FFFFFF"/>
                </a:solidFill>
              </a:rPr>
              <a:t>at various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s</a:t>
            </a:r>
            <a:endParaRPr lang="it-IT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52400" y="2114729"/>
            <a:ext cx="3962400" cy="4743271"/>
            <a:chOff x="228600" y="2114729"/>
            <a:chExt cx="3962400" cy="4743271"/>
          </a:xfrm>
        </p:grpSpPr>
        <p:sp>
          <p:nvSpPr>
            <p:cNvPr id="8" name="Rectangle 7"/>
            <p:cNvSpPr/>
            <p:nvPr/>
          </p:nvSpPr>
          <p:spPr bwMode="auto">
            <a:xfrm>
              <a:off x="228600" y="2114729"/>
              <a:ext cx="3962400" cy="47432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>
                <a:solidFill>
                  <a:srgbClr val="FFFFFF"/>
                </a:solidFill>
                <a:cs typeface="Arial" pitchFamily="34" charset="0"/>
              </a:endParaRPr>
            </a:p>
          </p:txBody>
        </p:sp>
        <p:pic>
          <p:nvPicPr>
            <p:cNvPr id="5" name="Picture 6"/>
            <p:cNvPicPr preferRelativeResize="0"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8600" y="2233686"/>
              <a:ext cx="3863975" cy="447191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4114800" y="2286000"/>
            <a:ext cx="50519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Starting at top SPS energy, we observe</a:t>
            </a:r>
          </a:p>
          <a:p>
            <a:r>
              <a:rPr lang="en-US" dirty="0">
                <a:solidFill>
                  <a:srgbClr val="FFFFFF"/>
                </a:solidFill>
              </a:rPr>
              <a:t>   a </a:t>
            </a:r>
            <a:r>
              <a:rPr lang="en-US" dirty="0">
                <a:solidFill>
                  <a:srgbClr val="FFFF00"/>
                </a:solidFill>
              </a:rPr>
              <a:t>depletion in the rapidity distribution</a:t>
            </a:r>
          </a:p>
          <a:p>
            <a:r>
              <a:rPr lang="en-US" dirty="0">
                <a:solidFill>
                  <a:srgbClr val="FFFF00"/>
                </a:solidFill>
              </a:rPr>
              <a:t>   of baryons </a:t>
            </a:r>
            <a:r>
              <a:rPr lang="en-US" dirty="0">
                <a:solidFill>
                  <a:srgbClr val="FFFFFF"/>
                </a:solidFill>
              </a:rPr>
              <a:t>(B-</a:t>
            </a:r>
            <a:r>
              <a:rPr lang="en-US" dirty="0" err="1">
                <a:solidFill>
                  <a:srgbClr val="FFFFFF"/>
                </a:solidFill>
              </a:rPr>
              <a:t>B</a:t>
            </a:r>
            <a:r>
              <a:rPr lang="en-US" baseline="-25000" dirty="0" err="1">
                <a:solidFill>
                  <a:srgbClr val="FFFFFF"/>
                </a:solidFill>
              </a:rPr>
              <a:t>bar</a:t>
            </a:r>
            <a:r>
              <a:rPr lang="en-US" dirty="0">
                <a:solidFill>
                  <a:srgbClr val="FFFFFF"/>
                </a:solidFill>
              </a:rPr>
              <a:t> compensates for </a:t>
            </a:r>
          </a:p>
          <a:p>
            <a:r>
              <a:rPr lang="en-US" dirty="0">
                <a:solidFill>
                  <a:srgbClr val="FFFFFF"/>
                </a:solidFill>
              </a:rPr>
              <a:t>   baryon-antibaryon production)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54275" y="3886200"/>
            <a:ext cx="49135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Corresponds to </a:t>
            </a:r>
            <a:r>
              <a:rPr lang="en-US" dirty="0">
                <a:solidFill>
                  <a:srgbClr val="FFFF00"/>
                </a:solidFill>
              </a:rPr>
              <a:t>two different regimes</a:t>
            </a:r>
            <a:r>
              <a:rPr lang="en-US" dirty="0">
                <a:solidFill>
                  <a:srgbClr val="FFFFFF"/>
                </a:solidFill>
              </a:rPr>
              <a:t>: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baryon stopping</a:t>
            </a:r>
            <a:r>
              <a:rPr lang="en-US" dirty="0">
                <a:solidFill>
                  <a:srgbClr val="FFFFFF"/>
                </a:solidFill>
              </a:rPr>
              <a:t> at low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s</a:t>
            </a:r>
            <a:endParaRPr lang="it-IT" dirty="0">
              <a:solidFill>
                <a:srgbClr val="FFFFFF"/>
              </a:solidFill>
              <a:sym typeface="Symbol"/>
            </a:endParaRP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  <a:sym typeface="Symbol"/>
              </a:rPr>
              <a:t>n</a:t>
            </a:r>
            <a:r>
              <a:rPr lang="en-US" dirty="0">
                <a:solidFill>
                  <a:srgbClr val="FFFF00"/>
                </a:solidFill>
                <a:sym typeface="Symbol"/>
              </a:rPr>
              <a:t>uclear transparency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at high s</a:t>
            </a:r>
          </a:p>
        </p:txBody>
      </p:sp>
      <p:sp>
        <p:nvSpPr>
          <p:cNvPr id="10" name="Down Arrow 9"/>
          <p:cNvSpPr/>
          <p:nvPr/>
        </p:nvSpPr>
        <p:spPr bwMode="auto">
          <a:xfrm>
            <a:off x="6324600" y="4876800"/>
            <a:ext cx="484632" cy="978408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025621" y="5943600"/>
            <a:ext cx="31277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Explore different regions </a:t>
            </a:r>
          </a:p>
          <a:p>
            <a:pPr algn="ctr"/>
            <a:r>
              <a:rPr lang="en-US" dirty="0">
                <a:solidFill>
                  <a:srgbClr val="FFFFFF"/>
                </a:solidFill>
              </a:rPr>
              <a:t>of the phase diagram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89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68362"/>
          </a:xfrm>
        </p:spPr>
        <p:txBody>
          <a:bodyPr/>
          <a:lstStyle/>
          <a:p>
            <a:r>
              <a:rPr lang="en-US" dirty="0" smtClean="0"/>
              <a:t>Mapping the phase diagram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28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050988" y="838200"/>
            <a:ext cx="4800600" cy="4953000"/>
            <a:chOff x="1676400" y="1295400"/>
            <a:chExt cx="4800600" cy="4953000"/>
          </a:xfrm>
        </p:grpSpPr>
        <p:sp>
          <p:nvSpPr>
            <p:cNvPr id="7" name="Rectangle 6"/>
            <p:cNvSpPr/>
            <p:nvPr/>
          </p:nvSpPr>
          <p:spPr bwMode="auto">
            <a:xfrm>
              <a:off x="1676400" y="1295400"/>
              <a:ext cx="4800600" cy="4953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>
                <a:solidFill>
                  <a:srgbClr val="FFFFFF"/>
                </a:solidFill>
                <a:cs typeface="Arial" pitchFamily="34" charset="0"/>
              </a:endParaRPr>
            </a:p>
          </p:txBody>
        </p:sp>
        <p:pic>
          <p:nvPicPr>
            <p:cNvPr id="107522" name="Picture 2" descr="C:\Users\Enrico\Documents\Work\SS2013\phase_final_new.gif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28800" y="1425677"/>
              <a:ext cx="4512859" cy="472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Oval 8"/>
          <p:cNvSpPr/>
          <p:nvPr/>
        </p:nvSpPr>
        <p:spPr bwMode="auto">
          <a:xfrm>
            <a:off x="2584388" y="1371600"/>
            <a:ext cx="1371600" cy="2057400"/>
          </a:xfrm>
          <a:prstGeom prst="ellipse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5988" y="1524000"/>
            <a:ext cx="1616148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92D050"/>
                </a:solidFill>
              </a:rPr>
              <a:t>High-energy</a:t>
            </a:r>
          </a:p>
          <a:p>
            <a:r>
              <a:rPr lang="en-US" dirty="0">
                <a:solidFill>
                  <a:srgbClr val="92D050"/>
                </a:solidFill>
              </a:rPr>
              <a:t>experiments</a:t>
            </a:r>
            <a:endParaRPr lang="it-IT" dirty="0">
              <a:solidFill>
                <a:srgbClr val="92D050"/>
              </a:solidFill>
            </a:endParaRPr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 bwMode="auto">
          <a:xfrm>
            <a:off x="1762136" y="1847166"/>
            <a:ext cx="822252" cy="438834"/>
          </a:xfrm>
          <a:prstGeom prst="straightConnector1">
            <a:avLst/>
          </a:prstGeom>
          <a:noFill/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Oval 14"/>
          <p:cNvSpPr/>
          <p:nvPr/>
        </p:nvSpPr>
        <p:spPr bwMode="auto">
          <a:xfrm rot="18797994">
            <a:off x="3206328" y="2796023"/>
            <a:ext cx="1098463" cy="1723152"/>
          </a:xfrm>
          <a:prstGeom prst="ellipse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216640" y="1600200"/>
            <a:ext cx="162256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C000"/>
                </a:solidFill>
              </a:rPr>
              <a:t>Low-energy</a:t>
            </a:r>
          </a:p>
          <a:p>
            <a:r>
              <a:rPr lang="en-US" dirty="0">
                <a:solidFill>
                  <a:srgbClr val="FFC000"/>
                </a:solidFill>
              </a:rPr>
              <a:t>experiments</a:t>
            </a:r>
            <a:endParaRPr lang="it-IT" dirty="0">
              <a:solidFill>
                <a:srgbClr val="FFC000"/>
              </a:solidFill>
            </a:endParaRPr>
          </a:p>
        </p:txBody>
      </p:sp>
      <p:cxnSp>
        <p:nvCxnSpPr>
          <p:cNvPr id="17" name="Straight Arrow Connector 16"/>
          <p:cNvCxnSpPr>
            <a:stCxn id="16" idx="1"/>
            <a:endCxn id="15" idx="6"/>
          </p:cNvCxnSpPr>
          <p:nvPr/>
        </p:nvCxnSpPr>
        <p:spPr bwMode="auto">
          <a:xfrm flipH="1">
            <a:off x="4132232" y="1923366"/>
            <a:ext cx="3084408" cy="1334517"/>
          </a:xfrm>
          <a:prstGeom prst="straightConnector1">
            <a:avLst/>
          </a:prstGeom>
          <a:noFill/>
          <a:ln w="38100" cap="flat" cmpd="sng" algn="ctr">
            <a:solidFill>
              <a:srgbClr val="FFC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9" name="TextBox 18"/>
          <p:cNvSpPr txBox="1"/>
          <p:nvPr/>
        </p:nvSpPr>
        <p:spPr>
          <a:xfrm>
            <a:off x="228600" y="5943600"/>
            <a:ext cx="87121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High-energy</a:t>
            </a:r>
            <a:r>
              <a:rPr lang="en-US" dirty="0">
                <a:solidFill>
                  <a:srgbClr val="FFFFFF"/>
                </a:solidFill>
              </a:rPr>
              <a:t> experiments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 create conditions similar to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Early Universe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Low-energy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 experiments  create dense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baryonic system</a:t>
            </a:r>
            <a:endParaRPr lang="it-IT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0498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038"/>
            <a:ext cx="8229600" cy="868362"/>
          </a:xfrm>
        </p:spPr>
        <p:txBody>
          <a:bodyPr/>
          <a:lstStyle/>
          <a:p>
            <a:r>
              <a:rPr lang="en-US" dirty="0" smtClean="0"/>
              <a:t>Characterizing heavy-ion collisions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29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" y="1487269"/>
            <a:ext cx="88222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In particular, the </a:t>
            </a:r>
            <a:r>
              <a:rPr lang="en-US" dirty="0">
                <a:solidFill>
                  <a:srgbClr val="FFFF00"/>
                </a:solidFill>
              </a:rPr>
              <a:t>centrality of the collision </a:t>
            </a:r>
            <a:r>
              <a:rPr lang="en-US" dirty="0">
                <a:solidFill>
                  <a:srgbClr val="FFFFFF"/>
                </a:solidFill>
              </a:rPr>
              <a:t>is one of the most important </a:t>
            </a:r>
          </a:p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parameters, and it can be quantified by the impact parameter (b)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 bwMode="auto">
          <a:xfrm>
            <a:off x="6759575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0" latinLnBrk="0" hangingPunct="0">
              <a:defRPr sz="14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742950" indent="-285750" algn="l" defTabSz="9144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0" latinLnBrk="0" hangingPunct="0"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defRPr sz="18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eaLnBrk="1" hangingPunct="1"/>
            <a:fld id="{28F327E1-B6B8-44DF-80A2-2F4AA5FFD7DF}" type="slidenum">
              <a:rPr lang="en-US" smtClean="0">
                <a:solidFill>
                  <a:srgbClr val="000000"/>
                </a:solidFill>
              </a:rPr>
              <a:pPr eaLnBrk="1" hangingPunct="1"/>
              <a:t>29</a:t>
            </a:fld>
            <a:endParaRPr lang="en-US" smtClean="0">
              <a:solidFill>
                <a:srgbClr val="000000"/>
              </a:solidFill>
            </a:endParaRPr>
          </a:p>
        </p:txBody>
      </p:sp>
      <p:pic>
        <p:nvPicPr>
          <p:cNvPr id="7" name="Picture 7" descr="collcent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568" y="2289160"/>
            <a:ext cx="4430551" cy="19066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 descr="collp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4568" y="4572000"/>
            <a:ext cx="4469432" cy="224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200" y="2360474"/>
            <a:ext cx="465480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Small b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central collisions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Many nucleons involved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Many nucleon-nucleon collisions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Large interaction volume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Many produced particles</a:t>
            </a:r>
            <a:endParaRPr lang="en-US" dirty="0">
              <a:solidFill>
                <a:srgbClr val="FFFFFF"/>
              </a:solidFill>
            </a:endParaRPr>
          </a:p>
          <a:p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4771072"/>
            <a:ext cx="449751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Large b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peripheral collisions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Few nucleons involved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Few nucleon-nucleon collisions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Small interaction volume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Few produced particles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6838" y="801469"/>
            <a:ext cx="80465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</a:t>
            </a:r>
            <a:r>
              <a:rPr lang="en-US" dirty="0">
                <a:solidFill>
                  <a:srgbClr val="FFFF00"/>
                </a:solidFill>
              </a:rPr>
              <a:t>experimental characterization </a:t>
            </a:r>
            <a:r>
              <a:rPr lang="en-US" dirty="0">
                <a:solidFill>
                  <a:srgbClr val="FFFFFF"/>
                </a:solidFill>
              </a:rPr>
              <a:t>of the collisions is an essential</a:t>
            </a:r>
          </a:p>
          <a:p>
            <a:r>
              <a:rPr lang="en-US" dirty="0">
                <a:solidFill>
                  <a:srgbClr val="FFFFFF"/>
                </a:solidFill>
              </a:rPr>
              <a:t>   prerequisite for any detailed study 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96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15962"/>
          </a:xfrm>
        </p:spPr>
        <p:txBody>
          <a:bodyPr/>
          <a:lstStyle/>
          <a:p>
            <a:r>
              <a:rPr lang="en-US" dirty="0" smtClean="0"/>
              <a:t>Before starting….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914400"/>
            <a:ext cx="78370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Many thanks to all of my colleagues who produced many of the</a:t>
            </a:r>
          </a:p>
          <a:p>
            <a:r>
              <a:rPr lang="en-US" dirty="0">
                <a:solidFill>
                  <a:srgbClr val="FFFFFF"/>
                </a:solidFill>
              </a:rPr>
              <a:t>   plots/slides I will show you in these three lectures…..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28365" y="5553670"/>
            <a:ext cx="803463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…and in particular to my Torino colleagues </a:t>
            </a:r>
            <a:r>
              <a:rPr lang="en-US" dirty="0">
                <a:solidFill>
                  <a:srgbClr val="FFFF00"/>
                </a:solidFill>
              </a:rPr>
              <a:t>Massimo </a:t>
            </a:r>
            <a:r>
              <a:rPr lang="en-US" dirty="0" err="1">
                <a:solidFill>
                  <a:srgbClr val="FFFF00"/>
                </a:solidFill>
              </a:rPr>
              <a:t>Masera</a:t>
            </a:r>
            <a:endParaRPr lang="en-US" dirty="0">
              <a:solidFill>
                <a:srgbClr val="FFFF00"/>
              </a:solidFill>
            </a:endParaRPr>
          </a:p>
          <a:p>
            <a:r>
              <a:rPr lang="en-US" dirty="0">
                <a:solidFill>
                  <a:srgbClr val="FFFFFF"/>
                </a:solidFill>
              </a:rPr>
              <a:t>a</a:t>
            </a:r>
            <a:r>
              <a:rPr lang="en-US" dirty="0">
                <a:solidFill>
                  <a:srgbClr val="FFFFFF"/>
                </a:solidFill>
              </a:rPr>
              <a:t>nd </a:t>
            </a:r>
            <a:r>
              <a:rPr lang="en-US" dirty="0">
                <a:solidFill>
                  <a:srgbClr val="FFFF00"/>
                </a:solidFill>
              </a:rPr>
              <a:t>Francesco </a:t>
            </a:r>
            <a:r>
              <a:rPr lang="en-US" dirty="0" err="1">
                <a:solidFill>
                  <a:srgbClr val="FFFF00"/>
                </a:solidFill>
              </a:rPr>
              <a:t>Prino</a:t>
            </a:r>
            <a:r>
              <a:rPr lang="en-US" dirty="0">
                <a:solidFill>
                  <a:srgbClr val="FFFFFF"/>
                </a:solidFill>
              </a:rPr>
              <a:t>. We hold together a university course on these</a:t>
            </a:r>
          </a:p>
          <a:p>
            <a:r>
              <a:rPr lang="en-US" dirty="0">
                <a:solidFill>
                  <a:srgbClr val="FFFFFF"/>
                </a:solidFill>
              </a:rPr>
              <a:t>topics and several slides come from there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108546" name="Picture 2" descr="C:\Users\Enrico\Documents\Work\SS2013\farwe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029" y="1674588"/>
            <a:ext cx="4749545" cy="3650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60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6362"/>
            <a:ext cx="8229600" cy="868362"/>
          </a:xfrm>
        </p:spPr>
        <p:txBody>
          <a:bodyPr/>
          <a:lstStyle/>
          <a:p>
            <a:r>
              <a:rPr lang="en-US" dirty="0" err="1" smtClean="0"/>
              <a:t>Hadronic</a:t>
            </a:r>
            <a:r>
              <a:rPr lang="en-US" dirty="0" smtClean="0"/>
              <a:t> cross section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30</a:t>
            </a:fld>
            <a:endParaRPr lang="it-IT">
              <a:solidFill>
                <a:srgbClr val="00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0" y="1066800"/>
            <a:ext cx="7131050" cy="4193769"/>
            <a:chOff x="685800" y="990600"/>
            <a:chExt cx="7131050" cy="4193769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3659"/>
            <a:stretch>
              <a:fillRect/>
            </a:stretch>
          </p:blipFill>
          <p:spPr bwMode="auto">
            <a:xfrm>
              <a:off x="685800" y="990600"/>
              <a:ext cx="7131050" cy="41937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Line 6"/>
            <p:cNvSpPr>
              <a:spLocks noChangeShapeType="1"/>
            </p:cNvSpPr>
            <p:nvPr/>
          </p:nvSpPr>
          <p:spPr bwMode="auto">
            <a:xfrm flipV="1">
              <a:off x="3352800" y="2141537"/>
              <a:ext cx="0" cy="2151808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6" name="Text Box 7"/>
            <p:cNvSpPr txBox="1">
              <a:spLocks noChangeArrowheads="1"/>
            </p:cNvSpPr>
            <p:nvPr/>
          </p:nvSpPr>
          <p:spPr bwMode="auto">
            <a:xfrm>
              <a:off x="2998310" y="1746141"/>
              <a:ext cx="71972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>
                  <a:solidFill>
                    <a:srgbClr val="333399"/>
                  </a:solidFill>
                </a:rPr>
                <a:t>SPS</a:t>
              </a:r>
            </a:p>
          </p:txBody>
        </p:sp>
        <p:sp>
          <p:nvSpPr>
            <p:cNvPr id="7" name="Line 8"/>
            <p:cNvSpPr>
              <a:spLocks noChangeShapeType="1"/>
            </p:cNvSpPr>
            <p:nvPr/>
          </p:nvSpPr>
          <p:spPr bwMode="auto">
            <a:xfrm flipV="1">
              <a:off x="4695498" y="2141537"/>
              <a:ext cx="0" cy="215180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4364599" y="1407209"/>
              <a:ext cx="104560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>
                  <a:solidFill>
                    <a:srgbClr val="FF3300"/>
                  </a:solidFill>
                </a:rPr>
                <a:t>RHIC (top)</a:t>
              </a:r>
            </a:p>
          </p:txBody>
        </p:sp>
        <p:sp>
          <p:nvSpPr>
            <p:cNvPr id="9" name="Line 10"/>
            <p:cNvSpPr>
              <a:spLocks noChangeShapeType="1"/>
            </p:cNvSpPr>
            <p:nvPr/>
          </p:nvSpPr>
          <p:spPr bwMode="auto">
            <a:xfrm flipV="1">
              <a:off x="6035566" y="2141537"/>
              <a:ext cx="0" cy="2151808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0" name="Text Box 11"/>
            <p:cNvSpPr txBox="1">
              <a:spLocks noChangeArrowheads="1"/>
            </p:cNvSpPr>
            <p:nvPr/>
          </p:nvSpPr>
          <p:spPr bwMode="auto">
            <a:xfrm>
              <a:off x="5410200" y="1676400"/>
              <a:ext cx="143901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>
                  <a:solidFill>
                    <a:srgbClr val="008000"/>
                  </a:solidFill>
                </a:rPr>
                <a:t>LHC(</a:t>
              </a:r>
              <a:r>
                <a:rPr lang="en-US" b="1" dirty="0" err="1">
                  <a:solidFill>
                    <a:srgbClr val="008000"/>
                  </a:solidFill>
                </a:rPr>
                <a:t>Pb</a:t>
              </a:r>
              <a:r>
                <a:rPr lang="en-US" b="1" dirty="0">
                  <a:solidFill>
                    <a:srgbClr val="008000"/>
                  </a:solidFill>
                </a:rPr>
                <a:t>)</a:t>
              </a:r>
            </a:p>
          </p:txBody>
        </p:sp>
        <p:sp>
          <p:nvSpPr>
            <p:cNvPr id="11" name="Line 12"/>
            <p:cNvSpPr>
              <a:spLocks noChangeShapeType="1"/>
            </p:cNvSpPr>
            <p:nvPr/>
          </p:nvSpPr>
          <p:spPr bwMode="auto">
            <a:xfrm flipV="1">
              <a:off x="6553200" y="1773088"/>
              <a:ext cx="0" cy="2509878"/>
            </a:xfrm>
            <a:prstGeom prst="line">
              <a:avLst/>
            </a:prstGeom>
            <a:noFill/>
            <a:ln w="38100">
              <a:solidFill>
                <a:srgbClr val="003300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2" name="Text Box 13"/>
            <p:cNvSpPr txBox="1">
              <a:spLocks noChangeArrowheads="1"/>
            </p:cNvSpPr>
            <p:nvPr/>
          </p:nvSpPr>
          <p:spPr bwMode="auto">
            <a:xfrm>
              <a:off x="6172200" y="1349375"/>
              <a:ext cx="9923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b="1" dirty="0">
                  <a:solidFill>
                    <a:srgbClr val="003300"/>
                  </a:solidFill>
                </a:rPr>
                <a:t>LHC(p)</a:t>
              </a:r>
            </a:p>
          </p:txBody>
        </p:sp>
        <p:sp>
          <p:nvSpPr>
            <p:cNvPr id="13" name="Text Box 14"/>
            <p:cNvSpPr txBox="1">
              <a:spLocks noChangeArrowheads="1"/>
            </p:cNvSpPr>
            <p:nvPr/>
          </p:nvSpPr>
          <p:spPr bwMode="auto">
            <a:xfrm>
              <a:off x="2593896" y="4447401"/>
              <a:ext cx="434030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200" dirty="0">
                  <a:solidFill>
                    <a:srgbClr val="000000"/>
                  </a:solidFill>
                </a:rPr>
                <a:t>Laboratory beam momentum (</a:t>
              </a:r>
              <a:r>
                <a:rPr lang="en-US" sz="1200" dirty="0" err="1">
                  <a:solidFill>
                    <a:srgbClr val="000000"/>
                  </a:solidFill>
                </a:rPr>
                <a:t>GeV</a:t>
              </a:r>
              <a:r>
                <a:rPr lang="en-US" sz="1200" dirty="0">
                  <a:solidFill>
                    <a:srgbClr val="000000"/>
                  </a:solidFill>
                </a:rPr>
                <a:t>/c)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152400" y="685800"/>
            <a:ext cx="6898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err="1">
                <a:solidFill>
                  <a:srgbClr val="FFFF00"/>
                </a:solidFill>
              </a:rPr>
              <a:t>Hadronic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 err="1">
                <a:solidFill>
                  <a:srgbClr val="FFFF00"/>
                </a:solidFill>
              </a:rPr>
              <a:t>pp</a:t>
            </a:r>
            <a:r>
              <a:rPr lang="en-US" dirty="0">
                <a:solidFill>
                  <a:srgbClr val="FFFF00"/>
                </a:solidFill>
              </a:rPr>
              <a:t> cross section </a:t>
            </a:r>
            <a:r>
              <a:rPr lang="en-US" dirty="0">
                <a:solidFill>
                  <a:srgbClr val="FFFFFF"/>
                </a:solidFill>
              </a:rPr>
              <a:t>grows logarithmically with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s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6" name="Text Box 17"/>
          <p:cNvSpPr txBox="1">
            <a:spLocks noChangeArrowheads="1"/>
          </p:cNvSpPr>
          <p:nvPr/>
        </p:nvSpPr>
        <p:spPr bwMode="auto">
          <a:xfrm>
            <a:off x="7483201" y="1066800"/>
            <a:ext cx="1337226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dirty="0" smtClean="0">
                <a:solidFill>
                  <a:srgbClr val="FFFF00"/>
                </a:solidFill>
              </a:rPr>
              <a:t>Mean free</a:t>
            </a:r>
          </a:p>
          <a:p>
            <a:pPr algn="ctr" eaLnBrk="1" hangingPunct="1"/>
            <a:r>
              <a:rPr lang="en-US" dirty="0" smtClean="0">
                <a:solidFill>
                  <a:srgbClr val="FFFF00"/>
                </a:solidFill>
              </a:rPr>
              <a:t>path</a:t>
            </a:r>
            <a:endParaRPr lang="en-US" dirty="0">
              <a:solidFill>
                <a:srgbClr val="FFFF00"/>
              </a:solidFill>
            </a:endParaRPr>
          </a:p>
        </p:txBody>
      </p:sp>
      <p:graphicFrame>
        <p:nvGraphicFramePr>
          <p:cNvPr id="17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62542080"/>
              </p:ext>
            </p:extLst>
          </p:nvPr>
        </p:nvGraphicFramePr>
        <p:xfrm>
          <a:off x="7451725" y="1905000"/>
          <a:ext cx="1368425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4" name="Equation" r:id="rId4" imgW="634725" imgH="203112" progId="Equation.3">
                  <p:embed/>
                </p:oleObj>
              </mc:Choice>
              <mc:Fallback>
                <p:oleObj name="Equation" r:id="rId4" imgW="634725" imgH="20311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51725" y="1905000"/>
                        <a:ext cx="1368425" cy="4381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9"/>
          <p:cNvSpPr txBox="1">
            <a:spLocks noChangeArrowheads="1"/>
          </p:cNvSpPr>
          <p:nvPr/>
        </p:nvSpPr>
        <p:spPr bwMode="auto">
          <a:xfrm>
            <a:off x="7242175" y="2438400"/>
            <a:ext cx="1745991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FFFF"/>
                </a:solidFill>
                <a:sym typeface="Symbol" pitchFamily="18" charset="2"/>
              </a:rPr>
              <a:t> </a:t>
            </a:r>
            <a:r>
              <a:rPr lang="en-US" dirty="0" smtClean="0">
                <a:solidFill>
                  <a:srgbClr val="FFFFFF"/>
                </a:solidFill>
                <a:sym typeface="Symbol" pitchFamily="18" charset="2"/>
              </a:rPr>
              <a:t>~ </a:t>
            </a:r>
            <a:r>
              <a:rPr lang="en-US" dirty="0">
                <a:solidFill>
                  <a:srgbClr val="FFFFFF"/>
                </a:solidFill>
                <a:sym typeface="Symbol" pitchFamily="18" charset="2"/>
              </a:rPr>
              <a:t>0.17 fm</a:t>
            </a:r>
            <a:r>
              <a:rPr lang="en-US" baseline="30000" dirty="0">
                <a:solidFill>
                  <a:srgbClr val="FFFFFF"/>
                </a:solidFill>
                <a:sym typeface="Symbol" pitchFamily="18" charset="2"/>
              </a:rPr>
              <a:t>-3</a:t>
            </a:r>
          </a:p>
          <a:p>
            <a:pPr marL="285750" indent="-285750" eaLnBrk="1" hangingPunct="1">
              <a:buFont typeface="Symbol" pitchFamily="18" charset="2"/>
              <a:buChar char="s"/>
            </a:pPr>
            <a:r>
              <a:rPr lang="en-US" dirty="0" smtClean="0">
                <a:solidFill>
                  <a:srgbClr val="FFFFFF"/>
                </a:solidFill>
                <a:sym typeface="Symbol" pitchFamily="18" charset="2"/>
              </a:rPr>
              <a:t>~</a:t>
            </a:r>
            <a:r>
              <a:rPr lang="en-US" baseline="30000" dirty="0" smtClean="0">
                <a:solidFill>
                  <a:srgbClr val="FFFFFF"/>
                </a:solidFill>
                <a:sym typeface="Symbol" pitchFamily="18" charset="2"/>
              </a:rPr>
              <a:t> </a:t>
            </a:r>
            <a:r>
              <a:rPr lang="en-US" dirty="0">
                <a:solidFill>
                  <a:srgbClr val="FFFFFF"/>
                </a:solidFill>
                <a:sym typeface="Symbol" pitchFamily="18" charset="2"/>
              </a:rPr>
              <a:t>70 </a:t>
            </a:r>
            <a:r>
              <a:rPr lang="en-US" dirty="0" err="1">
                <a:solidFill>
                  <a:srgbClr val="FFFFFF"/>
                </a:solidFill>
                <a:sym typeface="Symbol" pitchFamily="18" charset="2"/>
              </a:rPr>
              <a:t>mb</a:t>
            </a:r>
            <a:r>
              <a:rPr lang="en-US" dirty="0">
                <a:solidFill>
                  <a:srgbClr val="FFFFFF"/>
                </a:solidFill>
                <a:sym typeface="Symbol" pitchFamily="18" charset="2"/>
              </a:rPr>
              <a:t> </a:t>
            </a:r>
            <a:endParaRPr lang="en-US" dirty="0" smtClean="0">
              <a:solidFill>
                <a:srgbClr val="FFFFFF"/>
              </a:solidFill>
              <a:sym typeface="Symbol" pitchFamily="18" charset="2"/>
            </a:endParaRPr>
          </a:p>
          <a:p>
            <a:pPr eaLnBrk="1" hangingPunct="1"/>
            <a:r>
              <a:rPr lang="en-US" dirty="0">
                <a:solidFill>
                  <a:srgbClr val="FFFFFF"/>
                </a:solidFill>
                <a:sym typeface="Symbol" pitchFamily="18" charset="2"/>
              </a:rPr>
              <a:t> </a:t>
            </a:r>
            <a:r>
              <a:rPr lang="en-US" dirty="0" smtClean="0">
                <a:solidFill>
                  <a:srgbClr val="FFFFFF"/>
                </a:solidFill>
                <a:sym typeface="Symbol" pitchFamily="18" charset="2"/>
              </a:rPr>
              <a:t>  = </a:t>
            </a:r>
            <a:r>
              <a:rPr lang="en-US" dirty="0">
                <a:solidFill>
                  <a:srgbClr val="FFFFFF"/>
                </a:solidFill>
                <a:sym typeface="Symbol" pitchFamily="18" charset="2"/>
              </a:rPr>
              <a:t>7 fm</a:t>
            </a:r>
            <a:r>
              <a:rPr lang="en-US" baseline="30000" dirty="0">
                <a:solidFill>
                  <a:srgbClr val="FFFFFF"/>
                </a:solidFill>
                <a:sym typeface="Symbol" pitchFamily="18" charset="2"/>
              </a:rPr>
              <a:t>2</a:t>
            </a:r>
            <a:endParaRPr lang="en-US" dirty="0">
              <a:solidFill>
                <a:srgbClr val="FFFFFF"/>
              </a:solidFill>
              <a:sym typeface="Symbol" pitchFamily="18" charset="2"/>
            </a:endParaRPr>
          </a:p>
        </p:txBody>
      </p:sp>
      <p:sp>
        <p:nvSpPr>
          <p:cNvPr id="19" name="Text Box 20"/>
          <p:cNvSpPr txBox="1">
            <a:spLocks noChangeArrowheads="1"/>
          </p:cNvSpPr>
          <p:nvPr/>
        </p:nvSpPr>
        <p:spPr bwMode="auto">
          <a:xfrm>
            <a:off x="7610475" y="3573463"/>
            <a:ext cx="11890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dirty="0">
                <a:solidFill>
                  <a:srgbClr val="FFFF00"/>
                </a:solidFill>
                <a:sym typeface="Symbol" pitchFamily="18" charset="2"/>
              </a:rPr>
              <a:t> ~ 1 </a:t>
            </a:r>
            <a:r>
              <a:rPr lang="en-US" dirty="0" err="1">
                <a:solidFill>
                  <a:srgbClr val="FFFF00"/>
                </a:solidFill>
                <a:sym typeface="Symbol" pitchFamily="18" charset="2"/>
              </a:rPr>
              <a:t>fm</a:t>
            </a:r>
            <a:endParaRPr lang="en-US" dirty="0">
              <a:solidFill>
                <a:srgbClr val="FFFF00"/>
              </a:solidFill>
              <a:sym typeface="Symbol" pitchFamily="18" charset="2"/>
            </a:endParaRPr>
          </a:p>
        </p:txBody>
      </p:sp>
      <p:sp>
        <p:nvSpPr>
          <p:cNvPr id="20" name="Text Box 21"/>
          <p:cNvSpPr txBox="1">
            <a:spLocks noChangeArrowheads="1"/>
          </p:cNvSpPr>
          <p:nvPr/>
        </p:nvSpPr>
        <p:spPr bwMode="auto">
          <a:xfrm>
            <a:off x="7118132" y="4143702"/>
            <a:ext cx="2127762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285750" indent="-285750" algn="ctr" eaLnBrk="1" hangingPunct="1">
              <a:buFont typeface="Symbol" pitchFamily="18" charset="2"/>
              <a:buChar char="l"/>
            </a:pPr>
            <a:r>
              <a:rPr lang="en-US" dirty="0" smtClean="0">
                <a:solidFill>
                  <a:srgbClr val="FFFFFF"/>
                </a:solidFill>
                <a:sym typeface="Symbol"/>
              </a:rPr>
              <a:t>is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small</a:t>
            </a:r>
            <a:r>
              <a:rPr lang="en-US" dirty="0" smtClean="0">
                <a:solidFill>
                  <a:srgbClr val="FFFFFF"/>
                </a:solidFill>
                <a:sym typeface="Symbol"/>
              </a:rPr>
              <a:t> with </a:t>
            </a:r>
          </a:p>
          <a:p>
            <a:pPr algn="ctr" eaLnBrk="1" hangingPunct="1"/>
            <a:r>
              <a:rPr lang="en-US" dirty="0" smtClean="0">
                <a:solidFill>
                  <a:srgbClr val="FFFFFF"/>
                </a:solidFill>
                <a:sym typeface="Symbol"/>
              </a:rPr>
              <a:t>respect to</a:t>
            </a:r>
          </a:p>
          <a:p>
            <a:pPr algn="ctr" eaLnBrk="1" hangingPunct="1"/>
            <a:r>
              <a:rPr lang="en-US" dirty="0" smtClean="0">
                <a:solidFill>
                  <a:srgbClr val="FFFFFF"/>
                </a:solidFill>
                <a:sym typeface="Symbol"/>
              </a:rPr>
              <a:t>the </a:t>
            </a:r>
            <a:r>
              <a:rPr lang="en-US" dirty="0" smtClean="0">
                <a:solidFill>
                  <a:srgbClr val="FFFF00"/>
                </a:solidFill>
                <a:sym typeface="Symbol"/>
              </a:rPr>
              <a:t>nucleus size </a:t>
            </a:r>
          </a:p>
          <a:p>
            <a:pPr algn="ctr" eaLnBrk="1" hangingPunct="1"/>
            <a:r>
              <a:rPr lang="en-US" dirty="0" smtClean="0">
                <a:solidFill>
                  <a:srgbClr val="FFFFFF"/>
                </a:solidFill>
                <a:sym typeface="Wingdings" pitchFamily="2" charset="2"/>
              </a:rPr>
              <a:t> opacity</a:t>
            </a:r>
            <a:endParaRPr lang="en-US" dirty="0">
              <a:solidFill>
                <a:srgbClr val="FFFFFF"/>
              </a:solidFill>
            </a:endParaRPr>
          </a:p>
        </p:txBody>
      </p:sp>
      <p:graphicFrame>
        <p:nvGraphicFramePr>
          <p:cNvPr id="21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9260210"/>
              </p:ext>
            </p:extLst>
          </p:nvPr>
        </p:nvGraphicFramePr>
        <p:xfrm>
          <a:off x="468313" y="5943600"/>
          <a:ext cx="3079750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5" name="Equation" r:id="rId6" imgW="1542982" imgH="228634" progId="Equation.3">
                  <p:embed/>
                </p:oleObj>
              </mc:Choice>
              <mc:Fallback>
                <p:oleObj name="Equation" r:id="rId6" imgW="1542982" imgH="22863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8313" y="5943600"/>
                        <a:ext cx="3079750" cy="479425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12"/>
          <p:cNvSpPr txBox="1">
            <a:spLocks noChangeArrowheads="1"/>
          </p:cNvSpPr>
          <p:nvPr/>
        </p:nvSpPr>
        <p:spPr bwMode="auto">
          <a:xfrm>
            <a:off x="179388" y="5334000"/>
            <a:ext cx="763318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marL="285750" indent="-285750" eaLnBrk="1" hangingPunct="1">
              <a:buFont typeface="Wingdings" pitchFamily="2" charset="2"/>
              <a:buChar char="q"/>
            </a:pPr>
            <a:r>
              <a:rPr lang="it-IT" dirty="0" smtClean="0">
                <a:solidFill>
                  <a:srgbClr val="FFFFFF"/>
                </a:solidFill>
              </a:rPr>
              <a:t>Nucleus-nucleus hadronic cross section can be approximated </a:t>
            </a:r>
          </a:p>
          <a:p>
            <a:pPr eaLnBrk="1" hangingPunct="1"/>
            <a:r>
              <a:rPr lang="it-IT" dirty="0" smtClean="0">
                <a:solidFill>
                  <a:srgbClr val="FFFFFF"/>
                </a:solidFill>
              </a:rPr>
              <a:t>    by the </a:t>
            </a:r>
            <a:r>
              <a:rPr lang="it-IT" dirty="0" smtClean="0">
                <a:solidFill>
                  <a:srgbClr val="FFFF00"/>
                </a:solidFill>
              </a:rPr>
              <a:t>geometric cross section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23" name="Text Box 14"/>
          <p:cNvSpPr txBox="1">
            <a:spLocks noChangeArrowheads="1"/>
          </p:cNvSpPr>
          <p:nvPr/>
        </p:nvSpPr>
        <p:spPr bwMode="auto">
          <a:xfrm>
            <a:off x="4876800" y="6034087"/>
            <a:ext cx="370165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it-IT" dirty="0" smtClean="0">
                <a:solidFill>
                  <a:srgbClr val="FFFFFF"/>
                </a:solidFill>
                <a:sym typeface="Symbol" pitchFamily="18" charset="2"/>
              </a:rPr>
              <a:t></a:t>
            </a:r>
            <a:r>
              <a:rPr lang="it-IT" baseline="-25000" dirty="0" smtClean="0">
                <a:solidFill>
                  <a:srgbClr val="FFFFFF"/>
                </a:solidFill>
                <a:sym typeface="Symbol" pitchFamily="18" charset="2"/>
              </a:rPr>
              <a:t>had</a:t>
            </a:r>
            <a:r>
              <a:rPr lang="it-IT" baseline="30000" dirty="0" smtClean="0">
                <a:solidFill>
                  <a:srgbClr val="FFFFFF"/>
                </a:solidFill>
                <a:sym typeface="Symbol" pitchFamily="18" charset="2"/>
              </a:rPr>
              <a:t>PbPb </a:t>
            </a:r>
            <a:r>
              <a:rPr lang="it-IT" dirty="0">
                <a:solidFill>
                  <a:srgbClr val="FFFFFF"/>
                </a:solidFill>
                <a:sym typeface="Symbol" pitchFamily="18" charset="2"/>
              </a:rPr>
              <a:t>=</a:t>
            </a:r>
            <a:r>
              <a:rPr lang="it-IT" dirty="0">
                <a:solidFill>
                  <a:srgbClr val="FFFFFF"/>
                </a:solidFill>
              </a:rPr>
              <a:t> 640 fm</a:t>
            </a:r>
            <a:r>
              <a:rPr lang="it-IT" baseline="30000" dirty="0">
                <a:solidFill>
                  <a:srgbClr val="FFFFFF"/>
                </a:solidFill>
              </a:rPr>
              <a:t>2 </a:t>
            </a:r>
            <a:r>
              <a:rPr lang="it-IT" dirty="0">
                <a:solidFill>
                  <a:srgbClr val="FFFFFF"/>
                </a:solidFill>
              </a:rPr>
              <a:t>=  6.4 barn </a:t>
            </a:r>
          </a:p>
        </p:txBody>
      </p:sp>
      <p:sp>
        <p:nvSpPr>
          <p:cNvPr id="24" name="Text Box 15"/>
          <p:cNvSpPr txBox="1">
            <a:spLocks noChangeArrowheads="1"/>
          </p:cNvSpPr>
          <p:nvPr/>
        </p:nvSpPr>
        <p:spPr bwMode="auto">
          <a:xfrm>
            <a:off x="395288" y="6453188"/>
            <a:ext cx="32226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it-IT" dirty="0">
                <a:solidFill>
                  <a:srgbClr val="FFFFFF"/>
                </a:solidFill>
              </a:rPr>
              <a:t>(r</a:t>
            </a:r>
            <a:r>
              <a:rPr lang="it-IT" baseline="-25000" dirty="0">
                <a:solidFill>
                  <a:srgbClr val="FFFFFF"/>
                </a:solidFill>
              </a:rPr>
              <a:t>0</a:t>
            </a:r>
            <a:r>
              <a:rPr lang="it-IT" dirty="0">
                <a:solidFill>
                  <a:srgbClr val="FFFFFF"/>
                </a:solidFill>
              </a:rPr>
              <a:t> = 1.35 fm, </a:t>
            </a:r>
            <a:r>
              <a:rPr lang="it-IT" dirty="0">
                <a:solidFill>
                  <a:srgbClr val="FFFFFF"/>
                </a:solidFill>
                <a:sym typeface="Symbol" pitchFamily="18" charset="2"/>
              </a:rPr>
              <a:t> = 1.1 fm)</a:t>
            </a:r>
          </a:p>
        </p:txBody>
      </p:sp>
      <p:sp>
        <p:nvSpPr>
          <p:cNvPr id="25" name="AutoShape 16"/>
          <p:cNvSpPr>
            <a:spLocks noChangeArrowheads="1"/>
          </p:cNvSpPr>
          <p:nvPr/>
        </p:nvSpPr>
        <p:spPr bwMode="auto">
          <a:xfrm>
            <a:off x="3733800" y="5915025"/>
            <a:ext cx="976312" cy="485775"/>
          </a:xfrm>
          <a:prstGeom prst="rightArrow">
            <a:avLst>
              <a:gd name="adj1" fmla="val 50000"/>
              <a:gd name="adj2" fmla="val 50245"/>
            </a:avLst>
          </a:prstGeom>
          <a:solidFill>
            <a:srgbClr val="FF33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694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162"/>
            <a:ext cx="8229600" cy="944562"/>
          </a:xfrm>
        </p:spPr>
        <p:txBody>
          <a:bodyPr/>
          <a:lstStyle/>
          <a:p>
            <a:r>
              <a:rPr lang="en-US" dirty="0" err="1" smtClean="0"/>
              <a:t>Glauber</a:t>
            </a:r>
            <a:r>
              <a:rPr lang="en-US" dirty="0" smtClean="0"/>
              <a:t> model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31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793" y="914400"/>
            <a:ext cx="8925007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Geometrical features</a:t>
            </a:r>
            <a:r>
              <a:rPr lang="en-US" dirty="0">
                <a:solidFill>
                  <a:srgbClr val="FFFFFF"/>
                </a:solidFill>
              </a:rPr>
              <a:t> of the collision determines its </a:t>
            </a:r>
            <a:r>
              <a:rPr lang="en-US" dirty="0">
                <a:solidFill>
                  <a:srgbClr val="FFFF00"/>
                </a:solidFill>
              </a:rPr>
              <a:t>global characteristics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Usually calculated using the </a:t>
            </a:r>
            <a:r>
              <a:rPr lang="en-US" dirty="0" err="1">
                <a:solidFill>
                  <a:srgbClr val="FFFF00"/>
                </a:solidFill>
              </a:rPr>
              <a:t>Glauber</a:t>
            </a:r>
            <a:r>
              <a:rPr lang="en-US" dirty="0">
                <a:solidFill>
                  <a:srgbClr val="FFFF00"/>
                </a:solidFill>
              </a:rPr>
              <a:t> model</a:t>
            </a:r>
            <a:r>
              <a:rPr lang="en-US" dirty="0">
                <a:solidFill>
                  <a:srgbClr val="FFFFFF"/>
                </a:solidFill>
              </a:rPr>
              <a:t>, a </a:t>
            </a:r>
            <a:r>
              <a:rPr lang="en-US" dirty="0" err="1">
                <a:solidFill>
                  <a:srgbClr val="FFFFFF"/>
                </a:solidFill>
              </a:rPr>
              <a:t>semiclassical</a:t>
            </a:r>
            <a:r>
              <a:rPr lang="en-US" dirty="0">
                <a:solidFill>
                  <a:srgbClr val="FFFFFF"/>
                </a:solidFill>
              </a:rPr>
              <a:t> approach 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Nucleus-nucleus</a:t>
            </a:r>
            <a:r>
              <a:rPr lang="en-US" dirty="0">
                <a:solidFill>
                  <a:srgbClr val="FFFFFF"/>
                </a:solidFill>
              </a:rPr>
              <a:t> interaction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incoherent superposition of </a:t>
            </a:r>
          </a:p>
          <a:p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  nucleon-nucleon collisions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calculated in a probabilistic approach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Quantities that can be calculated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Interaction probability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Number of elementary nucleon-nucleon </a:t>
            </a:r>
          </a:p>
          <a:p>
            <a:pPr lvl="1"/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   collisions (</a:t>
            </a:r>
            <a:r>
              <a:rPr lang="en-US" dirty="0" err="1">
                <a:solidFill>
                  <a:srgbClr val="FFFF00"/>
                </a:solidFill>
                <a:sym typeface="Wingdings" pitchFamily="2" charset="2"/>
              </a:rPr>
              <a:t>N</a:t>
            </a:r>
            <a:r>
              <a:rPr lang="en-US" baseline="-25000" dirty="0" err="1">
                <a:solidFill>
                  <a:srgbClr val="FFFF00"/>
                </a:solidFill>
                <a:sym typeface="Wingdings" pitchFamily="2" charset="2"/>
              </a:rPr>
              <a:t>coll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)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Number of participant nucleons (</a:t>
            </a:r>
            <a:r>
              <a:rPr lang="en-US" dirty="0" err="1">
                <a:solidFill>
                  <a:srgbClr val="FFFF00"/>
                </a:solidFill>
                <a:sym typeface="Wingdings" pitchFamily="2" charset="2"/>
              </a:rPr>
              <a:t>N</a:t>
            </a:r>
            <a:r>
              <a:rPr lang="en-US" baseline="-25000" dirty="0" err="1">
                <a:solidFill>
                  <a:srgbClr val="FFFF00"/>
                </a:solidFill>
                <a:sym typeface="Wingdings" pitchFamily="2" charset="2"/>
              </a:rPr>
              <a:t>part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)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Number of spectator nucleons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Size of the overlap region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….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 descr="collisionb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2913" b="27997"/>
          <a:stretch>
            <a:fillRect/>
          </a:stretch>
        </p:blipFill>
        <p:spPr bwMode="auto">
          <a:xfrm>
            <a:off x="6248400" y="2514600"/>
            <a:ext cx="2351088" cy="1940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0" y="4800600"/>
            <a:ext cx="8495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Nucleons in nuclei considered as point-like and non-interacting</a:t>
            </a:r>
          </a:p>
          <a:p>
            <a:r>
              <a:rPr lang="en-US" dirty="0">
                <a:solidFill>
                  <a:srgbClr val="FFFFFF"/>
                </a:solidFill>
              </a:rPr>
              <a:t>   (good </a:t>
            </a:r>
            <a:r>
              <a:rPr lang="en-US" dirty="0" err="1">
                <a:solidFill>
                  <a:srgbClr val="FFFFFF"/>
                </a:solidFill>
              </a:rPr>
              <a:t>approx</a:t>
            </a:r>
            <a:r>
              <a:rPr lang="en-US" dirty="0">
                <a:solidFill>
                  <a:srgbClr val="FFFFFF"/>
                </a:solidFill>
              </a:rPr>
              <a:t>, already at SPS energy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=h/2p ~10</a:t>
            </a:r>
            <a:r>
              <a:rPr lang="en-US" baseline="30000" dirty="0">
                <a:solidFill>
                  <a:srgbClr val="FFFFFF"/>
                </a:solidFill>
                <a:sym typeface="Symbol"/>
              </a:rPr>
              <a:t>-3 </a:t>
            </a:r>
            <a:r>
              <a:rPr lang="en-US" dirty="0" err="1">
                <a:solidFill>
                  <a:srgbClr val="FFFFFF"/>
                </a:solidFill>
                <a:sym typeface="Symbol"/>
              </a:rPr>
              <a:t>fm</a:t>
            </a:r>
            <a:r>
              <a:rPr lang="en-US" dirty="0">
                <a:solidFill>
                  <a:srgbClr val="FFFFFF"/>
                </a:solidFill>
                <a:sym typeface="Symbol"/>
              </a:rPr>
              <a:t>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Symbol"/>
              </a:rPr>
              <a:t>Nucleus (and nucleons) have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straight-line trajectories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(no deflection)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5791200"/>
            <a:ext cx="783900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Physical inputs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Nucleon-nucleon inelastic cross section </a:t>
            </a:r>
            <a:r>
              <a:rPr lang="en-US" dirty="0">
                <a:solidFill>
                  <a:srgbClr val="FFFFFF"/>
                </a:solidFill>
              </a:rPr>
              <a:t>(see previous slide)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Nuclear density distribution</a:t>
            </a:r>
            <a:endParaRPr lang="it-IT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876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 bwMode="auto">
          <a:xfrm>
            <a:off x="0" y="5334000"/>
            <a:ext cx="5416550" cy="1524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792162"/>
          </a:xfrm>
        </p:spPr>
        <p:txBody>
          <a:bodyPr/>
          <a:lstStyle/>
          <a:p>
            <a:r>
              <a:rPr lang="en-US" dirty="0" smtClean="0"/>
              <a:t>Nuclear densities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32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Picture 5" descr="Densities4nuc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6" y="838200"/>
            <a:ext cx="662940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7220208"/>
              </p:ext>
            </p:extLst>
          </p:nvPr>
        </p:nvGraphicFramePr>
        <p:xfrm>
          <a:off x="76200" y="5549900"/>
          <a:ext cx="2309813" cy="811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4" imgW="1117115" imgH="393529" progId="Equation.3">
                  <p:embed/>
                </p:oleObj>
              </mc:Choice>
              <mc:Fallback>
                <p:oleObj name="Equation" r:id="rId4" imgW="1117115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" y="5549900"/>
                        <a:ext cx="2309813" cy="811213"/>
                      </a:xfrm>
                      <a:prstGeom prst="rect">
                        <a:avLst/>
                      </a:prstGeom>
                      <a:solidFill>
                        <a:srgbClr val="EAEAEA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Line 11"/>
          <p:cNvSpPr>
            <a:spLocks noChangeShapeType="1"/>
          </p:cNvSpPr>
          <p:nvPr/>
        </p:nvSpPr>
        <p:spPr bwMode="auto">
          <a:xfrm flipH="1">
            <a:off x="1738313" y="5478463"/>
            <a:ext cx="581025" cy="2159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7" name="Text Box 12"/>
          <p:cNvSpPr txBox="1">
            <a:spLocks noChangeArrowheads="1"/>
          </p:cNvSpPr>
          <p:nvPr/>
        </p:nvSpPr>
        <p:spPr bwMode="auto">
          <a:xfrm>
            <a:off x="2284413" y="5334000"/>
            <a:ext cx="154080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dirty="0" smtClean="0">
                <a:solidFill>
                  <a:srgbClr val="333399"/>
                </a:solidFill>
                <a:latin typeface="Comic Sans MS" pitchFamily="66" charset="0"/>
              </a:rPr>
              <a:t>Core density</a:t>
            </a:r>
            <a:endParaRPr lang="it-IT" dirty="0">
              <a:solidFill>
                <a:srgbClr val="333399"/>
              </a:solidFill>
              <a:latin typeface="Comic Sans MS" pitchFamily="66" charset="0"/>
            </a:endParaRPr>
          </a:p>
        </p:txBody>
      </p:sp>
      <p:sp>
        <p:nvSpPr>
          <p:cNvPr id="8" name="Line 14"/>
          <p:cNvSpPr>
            <a:spLocks noChangeShapeType="1"/>
          </p:cNvSpPr>
          <p:nvPr/>
        </p:nvSpPr>
        <p:spPr bwMode="auto">
          <a:xfrm flipH="1" flipV="1">
            <a:off x="1954213" y="6197600"/>
            <a:ext cx="647700" cy="21590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9" name="Text Box 15"/>
          <p:cNvSpPr txBox="1">
            <a:spLocks noChangeArrowheads="1"/>
          </p:cNvSpPr>
          <p:nvPr/>
        </p:nvSpPr>
        <p:spPr bwMode="auto">
          <a:xfrm>
            <a:off x="2601913" y="6262688"/>
            <a:ext cx="17572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 dirty="0" smtClean="0">
                <a:solidFill>
                  <a:srgbClr val="008000"/>
                </a:solidFill>
                <a:latin typeface="Comic Sans MS" pitchFamily="66" charset="0"/>
              </a:rPr>
              <a:t>Nuclear radius</a:t>
            </a:r>
            <a:endParaRPr lang="it-IT" dirty="0">
              <a:solidFill>
                <a:srgbClr val="008000"/>
              </a:solidFill>
              <a:latin typeface="Comic Sans MS" pitchFamily="66" charset="0"/>
            </a:endParaRPr>
          </a:p>
        </p:txBody>
      </p:sp>
      <p:sp>
        <p:nvSpPr>
          <p:cNvPr id="10" name="Line 18"/>
          <p:cNvSpPr>
            <a:spLocks noChangeShapeType="1"/>
          </p:cNvSpPr>
          <p:nvPr/>
        </p:nvSpPr>
        <p:spPr bwMode="auto">
          <a:xfrm flipH="1">
            <a:off x="2314575" y="5981700"/>
            <a:ext cx="652463" cy="73025"/>
          </a:xfrm>
          <a:prstGeom prst="line">
            <a:avLst/>
          </a:prstGeom>
          <a:noFill/>
          <a:ln w="38100">
            <a:solidFill>
              <a:srgbClr val="FF3399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11" name="Text Box 19"/>
          <p:cNvSpPr txBox="1">
            <a:spLocks noChangeArrowheads="1"/>
          </p:cNvSpPr>
          <p:nvPr/>
        </p:nvSpPr>
        <p:spPr bwMode="auto">
          <a:xfrm>
            <a:off x="2862263" y="5759450"/>
            <a:ext cx="14732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it-IT">
                <a:solidFill>
                  <a:srgbClr val="FF3399"/>
                </a:solidFill>
                <a:latin typeface="Comic Sans MS" pitchFamily="66" charset="0"/>
              </a:rPr>
              <a:t>“skin depth”</a:t>
            </a:r>
          </a:p>
        </p:txBody>
      </p:sp>
      <p:pic>
        <p:nvPicPr>
          <p:cNvPr id="13" name="Picture 6" descr="systNucl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6426851" y="3849727"/>
            <a:ext cx="2699757" cy="2844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6" descr="systNucl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394"/>
          <a:stretch/>
        </p:blipFill>
        <p:spPr bwMode="auto">
          <a:xfrm>
            <a:off x="6349753" y="838199"/>
            <a:ext cx="2778481" cy="3011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35978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Interaction probability and </a:t>
            </a:r>
            <a:br>
              <a:rPr lang="en-US" dirty="0" smtClean="0"/>
            </a:br>
            <a:r>
              <a:rPr lang="en-US" dirty="0" err="1" smtClean="0"/>
              <a:t>hadronic</a:t>
            </a:r>
            <a:r>
              <a:rPr lang="en-US" dirty="0" smtClean="0"/>
              <a:t> cross sections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33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5" name="Picture 44" descr="pinterVs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" y="1524000"/>
            <a:ext cx="4649788" cy="3153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 descr="sigtotVs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2150" y="1524000"/>
            <a:ext cx="4641850" cy="314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4964668"/>
            <a:ext cx="883248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err="1">
                <a:solidFill>
                  <a:srgbClr val="FFFFFF"/>
                </a:solidFill>
              </a:rPr>
              <a:t>Glauber</a:t>
            </a:r>
            <a:r>
              <a:rPr lang="en-US" dirty="0">
                <a:solidFill>
                  <a:srgbClr val="FFFFFF"/>
                </a:solidFill>
              </a:rPr>
              <a:t> model results confirm the </a:t>
            </a:r>
            <a:r>
              <a:rPr lang="en-US" dirty="0">
                <a:solidFill>
                  <a:srgbClr val="FFFF00"/>
                </a:solidFill>
              </a:rPr>
              <a:t>“opacity”</a:t>
            </a:r>
            <a:r>
              <a:rPr lang="en-US" dirty="0">
                <a:solidFill>
                  <a:srgbClr val="FFFFFF"/>
                </a:solidFill>
              </a:rPr>
              <a:t> of the interacting nuclei,</a:t>
            </a:r>
          </a:p>
          <a:p>
            <a:r>
              <a:rPr lang="en-US" dirty="0">
                <a:solidFill>
                  <a:srgbClr val="FFFFFF"/>
                </a:solidFill>
              </a:rPr>
              <a:t>   over a large range of input nucleon-nucleon cross sections</a:t>
            </a:r>
          </a:p>
          <a:p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Only for </a:t>
            </a:r>
            <a:r>
              <a:rPr lang="en-US" dirty="0">
                <a:solidFill>
                  <a:srgbClr val="FFFF00"/>
                </a:solidFill>
              </a:rPr>
              <a:t>very peripheral </a:t>
            </a:r>
            <a:r>
              <a:rPr lang="en-US" dirty="0">
                <a:solidFill>
                  <a:srgbClr val="FFFFFF"/>
                </a:solidFill>
              </a:rPr>
              <a:t>collisions (corona-corona) </a:t>
            </a:r>
            <a:r>
              <a:rPr lang="en-US" dirty="0">
                <a:solidFill>
                  <a:srgbClr val="FFFF00"/>
                </a:solidFill>
              </a:rPr>
              <a:t>some transparency</a:t>
            </a:r>
          </a:p>
          <a:p>
            <a:r>
              <a:rPr lang="en-US" dirty="0">
                <a:solidFill>
                  <a:srgbClr val="FFFFFF"/>
                </a:solidFill>
              </a:rPr>
              <a:t>    can be seen 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72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/>
          <a:lstStyle/>
          <a:p>
            <a:r>
              <a:rPr lang="en-US" dirty="0" smtClean="0"/>
              <a:t>Nucleon-nucleon collisions </a:t>
            </a:r>
            <a:r>
              <a:rPr lang="en-US" dirty="0" err="1" smtClean="0"/>
              <a:t>vs</a:t>
            </a:r>
            <a:r>
              <a:rPr lang="en-US" dirty="0" smtClean="0"/>
              <a:t> b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134070"/>
            <a:ext cx="87815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Although the interaction probability practically does not depend on </a:t>
            </a:r>
          </a:p>
          <a:p>
            <a:r>
              <a:rPr lang="en-US" dirty="0">
                <a:solidFill>
                  <a:srgbClr val="FFFFFF"/>
                </a:solidFill>
              </a:rPr>
              <a:t>   the nucleon-nucleon cross section, the </a:t>
            </a:r>
            <a:r>
              <a:rPr lang="en-US" dirty="0">
                <a:solidFill>
                  <a:srgbClr val="FFFF00"/>
                </a:solidFill>
              </a:rPr>
              <a:t>total number of nucleon-nucleon </a:t>
            </a:r>
          </a:p>
          <a:p>
            <a:r>
              <a:rPr lang="en-US" dirty="0">
                <a:solidFill>
                  <a:srgbClr val="FFFF00"/>
                </a:solidFill>
              </a:rPr>
              <a:t>   collisions </a:t>
            </a:r>
            <a:r>
              <a:rPr lang="en-US" dirty="0">
                <a:solidFill>
                  <a:srgbClr val="FFFFFF"/>
                </a:solidFill>
              </a:rPr>
              <a:t>does</a:t>
            </a:r>
          </a:p>
        </p:txBody>
      </p:sp>
      <p:pic>
        <p:nvPicPr>
          <p:cNvPr id="5" name="Picture 2" descr="ncollVs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49" y="2286000"/>
            <a:ext cx="6229351" cy="422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Group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6473301"/>
              </p:ext>
            </p:extLst>
          </p:nvPr>
        </p:nvGraphicFramePr>
        <p:xfrm>
          <a:off x="6084887" y="3886200"/>
          <a:ext cx="3059113" cy="2616224"/>
        </p:xfrm>
        <a:graphic>
          <a:graphicData uri="http://schemas.openxmlformats.org/drawingml/2006/table">
            <a:tbl>
              <a:tblPr/>
              <a:tblGrid>
                <a:gridCol w="987432"/>
                <a:gridCol w="785810"/>
                <a:gridCol w="674658"/>
                <a:gridCol w="611213"/>
              </a:tblGrid>
              <a:tr h="705296"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Accel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</a:t>
                      </a:r>
                    </a:p>
                  </a:txBody>
                  <a:tcPr marL="0" marR="0" marT="63100" marB="63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√s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GeV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kumimoji="0" lang="en-US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total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(mb)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kumimoji="0" lang="en-US" sz="20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inel</a:t>
                      </a:r>
                      <a:r>
                        <a:rPr kumimoji="0" lang="en-US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mb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7726"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AGS</a:t>
                      </a:r>
                    </a:p>
                  </a:txBody>
                  <a:tcPr marL="0" marR="0" marT="63100" marB="63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3-5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40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21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7726"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SPS</a:t>
                      </a:r>
                    </a:p>
                  </a:txBody>
                  <a:tcPr marL="0" marR="0" marT="63100" marB="63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17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40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33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7726"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RHIC</a:t>
                      </a:r>
                    </a:p>
                  </a:txBody>
                  <a:tcPr marL="0" marR="0" marT="63100" marB="63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200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50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42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7726"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LHC(Pb)</a:t>
                      </a:r>
                    </a:p>
                  </a:txBody>
                  <a:tcPr marL="0" marR="0" marT="63100" marB="63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5500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90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60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324600" y="2743200"/>
            <a:ext cx="26052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>
                <a:solidFill>
                  <a:srgbClr val="FFFFFF"/>
                </a:solidFill>
                <a:sym typeface="Symbol"/>
              </a:rPr>
              <a:t></a:t>
            </a:r>
            <a:r>
              <a:rPr lang="it-IT" baseline="-25000" dirty="0">
                <a:solidFill>
                  <a:srgbClr val="FFFFFF"/>
                </a:solidFill>
                <a:sym typeface="Symbol"/>
              </a:rPr>
              <a:t>inel </a:t>
            </a:r>
            <a:r>
              <a:rPr lang="it-IT" dirty="0">
                <a:solidFill>
                  <a:srgbClr val="FFFFFF"/>
                </a:solidFill>
                <a:sym typeface="Symbol"/>
              </a:rPr>
              <a:t>corresponding to</a:t>
            </a:r>
          </a:p>
          <a:p>
            <a:pPr algn="ctr"/>
            <a:r>
              <a:rPr lang="en-US" dirty="0">
                <a:solidFill>
                  <a:srgbClr val="FFFFFF"/>
                </a:solidFill>
                <a:sym typeface="Symbol"/>
              </a:rPr>
              <a:t>t</a:t>
            </a:r>
            <a:r>
              <a:rPr lang="en-US" dirty="0">
                <a:solidFill>
                  <a:srgbClr val="FFFFFF"/>
                </a:solidFill>
                <a:sym typeface="Symbol"/>
              </a:rPr>
              <a:t>he main ion-ion</a:t>
            </a:r>
          </a:p>
          <a:p>
            <a:pPr algn="ctr"/>
            <a:r>
              <a:rPr lang="en-US" dirty="0">
                <a:solidFill>
                  <a:srgbClr val="FFFFFF"/>
                </a:solidFill>
                <a:sym typeface="Symbol"/>
              </a:rPr>
              <a:t>facilities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331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020762"/>
          </a:xfrm>
        </p:spPr>
        <p:txBody>
          <a:bodyPr/>
          <a:lstStyle/>
          <a:p>
            <a:r>
              <a:rPr lang="en-US" dirty="0" smtClean="0"/>
              <a:t>Number of participants </a:t>
            </a:r>
            <a:r>
              <a:rPr lang="en-US" dirty="0" err="1" smtClean="0"/>
              <a:t>vs</a:t>
            </a:r>
            <a:r>
              <a:rPr lang="en-US" dirty="0" smtClean="0"/>
              <a:t> b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35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Picture 42" descr="npartVsE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8" y="2444750"/>
            <a:ext cx="6229351" cy="422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4800" y="990600"/>
            <a:ext cx="859094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With respect to </a:t>
            </a:r>
            <a:r>
              <a:rPr lang="en-US" dirty="0" err="1">
                <a:solidFill>
                  <a:srgbClr val="FFFFFF"/>
                </a:solidFill>
              </a:rPr>
              <a:t>N</a:t>
            </a:r>
            <a:r>
              <a:rPr lang="en-US" baseline="-25000" dirty="0" err="1">
                <a:solidFill>
                  <a:srgbClr val="FFFFFF"/>
                </a:solidFill>
              </a:rPr>
              <a:t>coll</a:t>
            </a:r>
            <a:r>
              <a:rPr lang="en-US" dirty="0">
                <a:solidFill>
                  <a:srgbClr val="FFFFFF"/>
                </a:solidFill>
              </a:rPr>
              <a:t>, the </a:t>
            </a:r>
            <a:r>
              <a:rPr lang="en-US" dirty="0">
                <a:solidFill>
                  <a:srgbClr val="FFFF00"/>
                </a:solidFill>
              </a:rPr>
              <a:t>dependence </a:t>
            </a:r>
            <a:r>
              <a:rPr lang="en-US" dirty="0">
                <a:solidFill>
                  <a:srgbClr val="FFFFFF"/>
                </a:solidFill>
              </a:rPr>
              <a:t>on the nucleon-nucleon cross </a:t>
            </a:r>
          </a:p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 section is </a:t>
            </a:r>
            <a:r>
              <a:rPr lang="en-US" dirty="0">
                <a:solidFill>
                  <a:srgbClr val="FFFF00"/>
                </a:solidFill>
              </a:rPr>
              <a:t>much weaker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When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</a:t>
            </a:r>
            <a:r>
              <a:rPr lang="en-US" baseline="-25000" dirty="0" err="1">
                <a:solidFill>
                  <a:srgbClr val="FFFFFF"/>
                </a:solidFill>
                <a:sym typeface="Symbol"/>
              </a:rPr>
              <a:t>inel</a:t>
            </a:r>
            <a:r>
              <a:rPr lang="en-US" dirty="0">
                <a:solidFill>
                  <a:srgbClr val="FFFFFF"/>
                </a:solidFill>
                <a:sym typeface="Symbol"/>
              </a:rPr>
              <a:t> &gt; 30 </a:t>
            </a:r>
            <a:r>
              <a:rPr lang="en-US" dirty="0" err="1">
                <a:solidFill>
                  <a:srgbClr val="FFFFFF"/>
                </a:solidFill>
                <a:sym typeface="Symbol"/>
              </a:rPr>
              <a:t>mb</a:t>
            </a:r>
            <a:r>
              <a:rPr lang="en-US" dirty="0">
                <a:solidFill>
                  <a:srgbClr val="FFFFFF"/>
                </a:solidFill>
                <a:sym typeface="Symbol"/>
              </a:rPr>
              <a:t>, practically all the nucleons in the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overlap region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    have at least one interaction and therefore participate in the collisions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7" name="Slide Number Placeholder 2"/>
          <p:cNvSpPr txBox="1">
            <a:spLocks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35</a:t>
            </a:fld>
            <a:endParaRPr lang="it-IT">
              <a:solidFill>
                <a:srgbClr val="000000"/>
              </a:solidFill>
            </a:endParaRPr>
          </a:p>
        </p:txBody>
      </p:sp>
      <p:graphicFrame>
        <p:nvGraphicFramePr>
          <p:cNvPr id="8" name="Group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0637129"/>
              </p:ext>
            </p:extLst>
          </p:nvPr>
        </p:nvGraphicFramePr>
        <p:xfrm>
          <a:off x="6084887" y="3886200"/>
          <a:ext cx="3059113" cy="2616224"/>
        </p:xfrm>
        <a:graphic>
          <a:graphicData uri="http://schemas.openxmlformats.org/drawingml/2006/table">
            <a:tbl>
              <a:tblPr/>
              <a:tblGrid>
                <a:gridCol w="987432"/>
                <a:gridCol w="785810"/>
                <a:gridCol w="674658"/>
                <a:gridCol w="611213"/>
              </a:tblGrid>
              <a:tr h="705296"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Accel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.</a:t>
                      </a:r>
                    </a:p>
                  </a:txBody>
                  <a:tcPr marL="0" marR="0" marT="63100" marB="63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√s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GeV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kumimoji="0" lang="en-US" sz="20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total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(mb)</a:t>
                      </a: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66" charset="0"/>
                      </a:endParaRP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18" charset="2"/>
                        </a:rPr>
                        <a:t>s</a:t>
                      </a:r>
                      <a:r>
                        <a:rPr kumimoji="0" lang="en-US" sz="2000" b="1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inel</a:t>
                      </a:r>
                      <a:r>
                        <a:rPr kumimoji="0" lang="en-US" sz="2000" b="1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(</a:t>
                      </a:r>
                      <a:r>
                        <a:rPr kumimoji="0" lang="en-US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mb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)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7726"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AGS</a:t>
                      </a:r>
                    </a:p>
                  </a:txBody>
                  <a:tcPr marL="0" marR="0" marT="63100" marB="63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3-5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40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21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7726"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SPS</a:t>
                      </a:r>
                    </a:p>
                  </a:txBody>
                  <a:tcPr marL="0" marR="0" marT="63100" marB="63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17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40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33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7726"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RHIC</a:t>
                      </a:r>
                    </a:p>
                  </a:txBody>
                  <a:tcPr marL="0" marR="0" marT="63100" marB="63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200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50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42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77726"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mic Sans MS" pitchFamily="66" charset="0"/>
                        </a:rPr>
                        <a:t>LHC(Pb)</a:t>
                      </a:r>
                    </a:p>
                  </a:txBody>
                  <a:tcPr marL="0" marR="0" marT="63100" marB="63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5500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90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95250" marR="0" lvl="0" indent="-95250" algn="ctr" defTabSz="40005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9900"/>
                        </a:buClr>
                        <a:buSzPct val="48000"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itchFamily="66" charset="0"/>
                        </a:rPr>
                        <a:t>60</a:t>
                      </a:r>
                    </a:p>
                  </a:txBody>
                  <a:tcPr marL="0" marR="0" marT="63100" marB="63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6324600" y="2743200"/>
            <a:ext cx="26052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>
                <a:solidFill>
                  <a:srgbClr val="FFFFFF"/>
                </a:solidFill>
                <a:sym typeface="Symbol"/>
              </a:rPr>
              <a:t></a:t>
            </a:r>
            <a:r>
              <a:rPr lang="it-IT" baseline="-25000" dirty="0">
                <a:solidFill>
                  <a:srgbClr val="FFFFFF"/>
                </a:solidFill>
                <a:sym typeface="Symbol"/>
              </a:rPr>
              <a:t>inel </a:t>
            </a:r>
            <a:r>
              <a:rPr lang="it-IT" dirty="0">
                <a:solidFill>
                  <a:srgbClr val="FFFFFF"/>
                </a:solidFill>
                <a:sym typeface="Symbol"/>
              </a:rPr>
              <a:t>corresponding to</a:t>
            </a:r>
          </a:p>
          <a:p>
            <a:pPr algn="ctr"/>
            <a:r>
              <a:rPr lang="en-US" dirty="0">
                <a:solidFill>
                  <a:srgbClr val="FFFFFF"/>
                </a:solidFill>
                <a:sym typeface="Symbol"/>
              </a:rPr>
              <a:t>t</a:t>
            </a:r>
            <a:r>
              <a:rPr lang="en-US" dirty="0">
                <a:solidFill>
                  <a:srgbClr val="FFFFFF"/>
                </a:solidFill>
                <a:sym typeface="Symbol"/>
              </a:rPr>
              <a:t>he main ion-ion</a:t>
            </a:r>
          </a:p>
          <a:p>
            <a:pPr algn="ctr"/>
            <a:r>
              <a:rPr lang="en-US" dirty="0">
                <a:solidFill>
                  <a:srgbClr val="FFFFFF"/>
                </a:solidFill>
                <a:sym typeface="Symbol"/>
              </a:rPr>
              <a:t>facilities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841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52400"/>
            <a:ext cx="8229600" cy="1143000"/>
          </a:xfrm>
        </p:spPr>
        <p:txBody>
          <a:bodyPr/>
          <a:lstStyle/>
          <a:p>
            <a:r>
              <a:rPr lang="en-US" dirty="0" smtClean="0"/>
              <a:t>Centrality – how to access experimentally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36</a:t>
            </a:fld>
            <a:endParaRPr lang="it-IT">
              <a:solidFill>
                <a:srgbClr val="000000"/>
              </a:solidFill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r="3703" b="3273"/>
          <a:stretch>
            <a:fillRect/>
          </a:stretch>
        </p:blipFill>
        <p:spPr bwMode="auto">
          <a:xfrm>
            <a:off x="1503363" y="3505200"/>
            <a:ext cx="6164262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45353" y="1295400"/>
            <a:ext cx="798904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Two main strategies to evaluate the impact parameter in </a:t>
            </a:r>
          </a:p>
          <a:p>
            <a:r>
              <a:rPr lang="en-US" dirty="0">
                <a:solidFill>
                  <a:srgbClr val="FFFFFF"/>
                </a:solidFill>
              </a:rPr>
              <a:t>    heavy-ion collisions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Measure </a:t>
            </a:r>
            <a:r>
              <a:rPr lang="en-US" dirty="0">
                <a:solidFill>
                  <a:srgbClr val="FFFF00"/>
                </a:solidFill>
              </a:rPr>
              <a:t>observables related to the energy deposited in the </a:t>
            </a:r>
          </a:p>
          <a:p>
            <a:pPr lvl="1"/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  interaction region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 charged particle multiplicity, transverse </a:t>
            </a:r>
          </a:p>
          <a:p>
            <a:pPr lvl="1"/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  energy (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 </a:t>
            </a:r>
            <a:r>
              <a:rPr lang="en-US" dirty="0" err="1">
                <a:solidFill>
                  <a:srgbClr val="FFFFFF"/>
                </a:solidFill>
                <a:sym typeface="Symbol"/>
              </a:rPr>
              <a:t>N</a:t>
            </a:r>
            <a:r>
              <a:rPr lang="en-US" baseline="-25000" dirty="0" err="1">
                <a:solidFill>
                  <a:srgbClr val="FFFFFF"/>
                </a:solidFill>
                <a:sym typeface="Symbol"/>
              </a:rPr>
              <a:t>part</a:t>
            </a:r>
            <a:r>
              <a:rPr lang="en-US" dirty="0">
                <a:solidFill>
                  <a:srgbClr val="FFFFFF"/>
                </a:solidFill>
                <a:sym typeface="Symbol"/>
              </a:rPr>
              <a:t>)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  <a:sym typeface="Symbol"/>
              </a:rPr>
              <a:t>Measure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energy of hadrons emitted in the beam direction</a:t>
            </a:r>
          </a:p>
          <a:p>
            <a:pPr lvl="1"/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    zero degree energy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 (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 </a:t>
            </a:r>
            <a:r>
              <a:rPr lang="en-US" dirty="0" err="1">
                <a:solidFill>
                  <a:srgbClr val="FFFFFF"/>
                </a:solidFill>
                <a:sym typeface="Symbol"/>
              </a:rPr>
              <a:t>N</a:t>
            </a:r>
            <a:r>
              <a:rPr lang="en-US" baseline="-25000" dirty="0" err="1">
                <a:solidFill>
                  <a:srgbClr val="FFFFFF"/>
                </a:solidFill>
                <a:sym typeface="Symbol"/>
              </a:rPr>
              <a:t>spect</a:t>
            </a:r>
            <a:r>
              <a:rPr lang="en-US" dirty="0">
                <a:solidFill>
                  <a:srgbClr val="FFFFFF"/>
                </a:solidFill>
                <a:sym typeface="Symbol"/>
              </a:rPr>
              <a:t>)</a:t>
            </a:r>
          </a:p>
          <a:p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52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944562"/>
          </a:xfrm>
        </p:spPr>
        <p:txBody>
          <a:bodyPr/>
          <a:lstStyle/>
          <a:p>
            <a:r>
              <a:rPr lang="en-US" dirty="0" smtClean="0"/>
              <a:t>Why heavy ions ?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477000" y="5788025"/>
            <a:ext cx="2133600" cy="476250"/>
          </a:xfrm>
        </p:spPr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4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838200"/>
            <a:ext cx="819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Heavy-ion interactions represent by far the </a:t>
            </a:r>
            <a:r>
              <a:rPr lang="en-US" dirty="0">
                <a:solidFill>
                  <a:srgbClr val="FFFF00"/>
                </a:solidFill>
              </a:rPr>
              <a:t>most complex collision</a:t>
            </a:r>
          </a:p>
          <a:p>
            <a:r>
              <a:rPr lang="en-US" dirty="0">
                <a:solidFill>
                  <a:srgbClr val="FFFF00"/>
                </a:solidFill>
              </a:rPr>
              <a:t>   system</a:t>
            </a:r>
            <a:r>
              <a:rPr lang="en-US" dirty="0">
                <a:solidFill>
                  <a:srgbClr val="FFFFFF"/>
                </a:solidFill>
              </a:rPr>
              <a:t> studied in particle physics labs around the world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1764268"/>
            <a:ext cx="85476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So why people are </a:t>
            </a:r>
            <a:r>
              <a:rPr lang="en-US" dirty="0">
                <a:solidFill>
                  <a:srgbClr val="FFFF00"/>
                </a:solidFill>
              </a:rPr>
              <a:t>attracted </a:t>
            </a:r>
            <a:r>
              <a:rPr lang="en-US" dirty="0">
                <a:solidFill>
                  <a:srgbClr val="FFFFFF"/>
                </a:solidFill>
              </a:rPr>
              <a:t>to the study of such a complex system ?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1000" y="2362200"/>
            <a:ext cx="6530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Because they can offer a </a:t>
            </a:r>
            <a:r>
              <a:rPr lang="en-US" dirty="0">
                <a:solidFill>
                  <a:srgbClr val="FFFF00"/>
                </a:solidFill>
              </a:rPr>
              <a:t>unique view </a:t>
            </a:r>
            <a:r>
              <a:rPr lang="en-US" dirty="0">
                <a:solidFill>
                  <a:srgbClr val="FFFFFF"/>
                </a:solidFill>
              </a:rPr>
              <a:t>to understand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90600" y="2895600"/>
            <a:ext cx="35573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nature of </a:t>
            </a:r>
            <a:r>
              <a:rPr lang="en-US" dirty="0">
                <a:solidFill>
                  <a:srgbClr val="FFFF00"/>
                </a:solidFill>
              </a:rPr>
              <a:t>confinement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90600" y="3352800"/>
            <a:ext cx="67661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</a:t>
            </a:r>
            <a:r>
              <a:rPr lang="en-US" dirty="0">
                <a:solidFill>
                  <a:srgbClr val="FFFF00"/>
                </a:solidFill>
              </a:rPr>
              <a:t>Universe</a:t>
            </a:r>
            <a:r>
              <a:rPr lang="en-US" dirty="0">
                <a:solidFill>
                  <a:srgbClr val="FFFFFF"/>
                </a:solidFill>
              </a:rPr>
              <a:t> a few micro-seconds after the Big-Bang,</a:t>
            </a:r>
          </a:p>
          <a:p>
            <a:r>
              <a:rPr lang="en-US" dirty="0">
                <a:solidFill>
                  <a:srgbClr val="FFFFFF"/>
                </a:solidFill>
              </a:rPr>
              <a:t>   when the temperature was ~10</a:t>
            </a:r>
            <a:r>
              <a:rPr lang="en-US" baseline="30000" dirty="0">
                <a:solidFill>
                  <a:srgbClr val="FFFFFF"/>
                </a:solidFill>
              </a:rPr>
              <a:t>12 </a:t>
            </a:r>
            <a:r>
              <a:rPr lang="en-US" dirty="0">
                <a:solidFill>
                  <a:srgbClr val="FFFFFF"/>
                </a:solidFill>
              </a:rPr>
              <a:t>K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143375"/>
            <a:ext cx="6572250" cy="141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98581" y="6019800"/>
            <a:ext cx="7026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Let’s briefly recall the properties of strong interaction…..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08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2238"/>
            <a:ext cx="8229600" cy="868362"/>
          </a:xfrm>
        </p:spPr>
        <p:txBody>
          <a:bodyPr/>
          <a:lstStyle/>
          <a:p>
            <a:r>
              <a:rPr lang="en-US" dirty="0" smtClean="0"/>
              <a:t>Strong interaction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5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981670"/>
            <a:ext cx="879118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Stable </a:t>
            </a:r>
            <a:r>
              <a:rPr lang="en-US" dirty="0">
                <a:solidFill>
                  <a:srgbClr val="FFFF00"/>
                </a:solidFill>
              </a:rPr>
              <a:t>hadrons</a:t>
            </a:r>
            <a:r>
              <a:rPr lang="en-US" dirty="0">
                <a:solidFill>
                  <a:srgbClr val="FFFFFF"/>
                </a:solidFill>
              </a:rPr>
              <a:t>, and in particular protons and neutrons, which build up </a:t>
            </a:r>
          </a:p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 our world, can be understood as </a:t>
            </a:r>
            <a:r>
              <a:rPr lang="en-US" dirty="0">
                <a:solidFill>
                  <a:srgbClr val="FFFF00"/>
                </a:solidFill>
              </a:rPr>
              <a:t>composite objects</a:t>
            </a:r>
            <a:r>
              <a:rPr lang="en-US" dirty="0">
                <a:solidFill>
                  <a:srgbClr val="FFFFFF"/>
                </a:solidFill>
              </a:rPr>
              <a:t>, made of </a:t>
            </a:r>
            <a:r>
              <a:rPr lang="en-US" dirty="0">
                <a:solidFill>
                  <a:srgbClr val="FFFF00"/>
                </a:solidFill>
              </a:rPr>
              <a:t>quarks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   and gluons</a:t>
            </a:r>
            <a:r>
              <a:rPr lang="en-US" dirty="0">
                <a:solidFill>
                  <a:srgbClr val="FFFFFF"/>
                </a:solidFill>
              </a:rPr>
              <a:t>, bound by the </a:t>
            </a:r>
            <a:r>
              <a:rPr lang="en-US" dirty="0">
                <a:solidFill>
                  <a:srgbClr val="FFFF00"/>
                </a:solidFill>
              </a:rPr>
              <a:t>strong interaction </a:t>
            </a:r>
            <a:r>
              <a:rPr lang="en-US" dirty="0">
                <a:solidFill>
                  <a:srgbClr val="FFFFFF"/>
                </a:solidFill>
              </a:rPr>
              <a:t>(</a:t>
            </a:r>
            <a:r>
              <a:rPr lang="en-US" dirty="0" err="1">
                <a:solidFill>
                  <a:srgbClr val="FFFFFF"/>
                </a:solidFill>
              </a:rPr>
              <a:t>colour</a:t>
            </a:r>
            <a:r>
              <a:rPr lang="en-US" dirty="0">
                <a:solidFill>
                  <a:srgbClr val="FFFFFF"/>
                </a:solidFill>
              </a:rPr>
              <a:t> charge)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35842" name="Picture 2" descr="C:\Users\Enrico\Documents\Work\SS2013\PeriodicTableOfElementaryParticles-288x3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133600"/>
            <a:ext cx="27432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l 4"/>
          <p:cNvSpPr/>
          <p:nvPr/>
        </p:nvSpPr>
        <p:spPr bwMode="auto">
          <a:xfrm>
            <a:off x="609600" y="2228850"/>
            <a:ext cx="457200" cy="142875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2133600" y="2971800"/>
            <a:ext cx="685800" cy="714375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" y="5782270"/>
            <a:ext cx="8094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theory describing the interactions of quarks and  gluons was </a:t>
            </a:r>
          </a:p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formulated in analogy to QED and is called </a:t>
            </a:r>
            <a:r>
              <a:rPr lang="en-US" dirty="0">
                <a:solidFill>
                  <a:srgbClr val="FFFF00"/>
                </a:solidFill>
              </a:rPr>
              <a:t>Quantum </a:t>
            </a:r>
          </a:p>
          <a:p>
            <a:r>
              <a:rPr lang="en-US" dirty="0">
                <a:solidFill>
                  <a:srgbClr val="FFFF00"/>
                </a:solidFill>
              </a:rPr>
              <a:t>   </a:t>
            </a:r>
            <a:r>
              <a:rPr lang="en-US" dirty="0" err="1">
                <a:solidFill>
                  <a:srgbClr val="FFFF00"/>
                </a:solidFill>
              </a:rPr>
              <a:t>Chromodynamics</a:t>
            </a:r>
            <a:r>
              <a:rPr lang="en-US" dirty="0">
                <a:solidFill>
                  <a:srgbClr val="FFFF00"/>
                </a:solidFill>
              </a:rPr>
              <a:t> (QCD)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57168" y="2133600"/>
            <a:ext cx="598683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3 </a:t>
            </a:r>
            <a:r>
              <a:rPr lang="en-US" dirty="0" err="1">
                <a:solidFill>
                  <a:srgbClr val="FFFF00"/>
                </a:solidFill>
              </a:rPr>
              <a:t>colour</a:t>
            </a:r>
            <a:r>
              <a:rPr lang="en-US" dirty="0">
                <a:solidFill>
                  <a:srgbClr val="FFFF00"/>
                </a:solidFill>
              </a:rPr>
              <a:t> charge </a:t>
            </a:r>
            <a:r>
              <a:rPr lang="en-US" dirty="0">
                <a:solidFill>
                  <a:srgbClr val="FFFFFF"/>
                </a:solidFill>
              </a:rPr>
              <a:t>states (R,B,G) are</a:t>
            </a:r>
          </a:p>
          <a:p>
            <a:r>
              <a:rPr lang="en-US" dirty="0">
                <a:solidFill>
                  <a:srgbClr val="FFFFFF"/>
                </a:solidFill>
              </a:rPr>
              <a:t>    postulated </a:t>
            </a:r>
            <a:r>
              <a:rPr lang="en-US" dirty="0">
                <a:solidFill>
                  <a:srgbClr val="FFFFFF"/>
                </a:solidFill>
              </a:rPr>
              <a:t>i</a:t>
            </a:r>
            <a:r>
              <a:rPr lang="en-US" dirty="0">
                <a:solidFill>
                  <a:srgbClr val="FFFFFF"/>
                </a:solidFill>
              </a:rPr>
              <a:t>n order to explain the </a:t>
            </a:r>
          </a:p>
          <a:p>
            <a:r>
              <a:rPr lang="en-US" dirty="0">
                <a:solidFill>
                  <a:srgbClr val="FFFFFF"/>
                </a:solidFill>
              </a:rPr>
              <a:t>    composition of </a:t>
            </a:r>
            <a:r>
              <a:rPr lang="en-US" dirty="0">
                <a:solidFill>
                  <a:srgbClr val="FFFF00"/>
                </a:solidFill>
              </a:rPr>
              <a:t>baryons</a:t>
            </a:r>
            <a:r>
              <a:rPr lang="en-US" dirty="0">
                <a:solidFill>
                  <a:srgbClr val="FFFFFF"/>
                </a:solidFill>
              </a:rPr>
              <a:t> (3 quarks or </a:t>
            </a:r>
          </a:p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 antiquarks) and </a:t>
            </a:r>
            <a:r>
              <a:rPr lang="en-US" dirty="0">
                <a:solidFill>
                  <a:srgbClr val="FFFF00"/>
                </a:solidFill>
              </a:rPr>
              <a:t>mesons </a:t>
            </a:r>
            <a:r>
              <a:rPr lang="en-US" dirty="0">
                <a:solidFill>
                  <a:srgbClr val="FFFFFF"/>
                </a:solidFill>
              </a:rPr>
              <a:t>(quark-antiquark pair)</a:t>
            </a:r>
          </a:p>
          <a:p>
            <a:r>
              <a:rPr lang="en-US" dirty="0">
                <a:solidFill>
                  <a:srgbClr val="FFFFFF"/>
                </a:solidFill>
              </a:rPr>
              <a:t>    as color </a:t>
            </a:r>
            <a:r>
              <a:rPr lang="en-US" dirty="0" err="1">
                <a:solidFill>
                  <a:srgbClr val="FFFFFF"/>
                </a:solidFill>
              </a:rPr>
              <a:t>singlets</a:t>
            </a:r>
            <a:r>
              <a:rPr lang="en-US" dirty="0">
                <a:solidFill>
                  <a:srgbClr val="FFFFFF"/>
                </a:solidFill>
              </a:rPr>
              <a:t> in SU(3) symmetry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00400" y="5144869"/>
            <a:ext cx="5768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 err="1">
                <a:solidFill>
                  <a:srgbClr val="FFFFFF"/>
                </a:solidFill>
              </a:rPr>
              <a:t>Colour</a:t>
            </a:r>
            <a:r>
              <a:rPr lang="en-US" dirty="0">
                <a:solidFill>
                  <a:srgbClr val="FFFFFF"/>
                </a:solidFill>
              </a:rPr>
              <a:t> interaction through 8 massless vector </a:t>
            </a:r>
          </a:p>
          <a:p>
            <a:r>
              <a:rPr lang="en-US" dirty="0">
                <a:solidFill>
                  <a:srgbClr val="FFFFFF"/>
                </a:solidFill>
              </a:rPr>
              <a:t>   bosons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gluons</a:t>
            </a:r>
            <a:endParaRPr lang="it-IT" dirty="0">
              <a:solidFill>
                <a:srgbClr val="FFFF00"/>
              </a:solidFill>
            </a:endParaRPr>
          </a:p>
        </p:txBody>
      </p:sp>
      <p:pic>
        <p:nvPicPr>
          <p:cNvPr id="35846" name="Picture 6" descr="C:\Users\Enrico\Documents\Work\SS2013\mesonbaryon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r="69337" b="8070"/>
          <a:stretch/>
        </p:blipFill>
        <p:spPr bwMode="auto">
          <a:xfrm>
            <a:off x="4127909" y="3682026"/>
            <a:ext cx="1258944" cy="1186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C:\Users\Enrico\Documents\Work\SS2013\mesonbaryon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74" r="76094" b="50000"/>
          <a:stretch/>
        </p:blipFill>
        <p:spPr bwMode="auto">
          <a:xfrm>
            <a:off x="6084523" y="3652530"/>
            <a:ext cx="981496" cy="121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1258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Coupling constant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6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914400"/>
            <a:ext cx="82518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Contrary to QED, in QCD the coupling constant </a:t>
            </a:r>
            <a:r>
              <a:rPr lang="en-US" dirty="0">
                <a:solidFill>
                  <a:srgbClr val="FFFF00"/>
                </a:solidFill>
              </a:rPr>
              <a:t>decreases</a:t>
            </a:r>
            <a:r>
              <a:rPr lang="en-US" dirty="0">
                <a:solidFill>
                  <a:srgbClr val="FFFFFF"/>
                </a:solidFill>
              </a:rPr>
              <a:t> when</a:t>
            </a:r>
          </a:p>
          <a:p>
            <a:r>
              <a:rPr lang="en-US" dirty="0">
                <a:solidFill>
                  <a:srgbClr val="FFFFFF"/>
                </a:solidFill>
              </a:rPr>
              <a:t>   the </a:t>
            </a:r>
            <a:r>
              <a:rPr lang="en-US" dirty="0">
                <a:solidFill>
                  <a:srgbClr val="FFFF00"/>
                </a:solidFill>
              </a:rPr>
              <a:t>momentum transferred </a:t>
            </a:r>
            <a:r>
              <a:rPr lang="en-US" dirty="0">
                <a:solidFill>
                  <a:srgbClr val="FFFFFF"/>
                </a:solidFill>
              </a:rPr>
              <a:t>in the interaction </a:t>
            </a:r>
            <a:r>
              <a:rPr lang="en-US" dirty="0">
                <a:solidFill>
                  <a:srgbClr val="FFFF00"/>
                </a:solidFill>
              </a:rPr>
              <a:t>increases</a:t>
            </a:r>
            <a:r>
              <a:rPr lang="en-US" dirty="0">
                <a:solidFill>
                  <a:srgbClr val="FFFFFF"/>
                </a:solidFill>
              </a:rPr>
              <a:t> or, in other </a:t>
            </a:r>
          </a:p>
          <a:p>
            <a:r>
              <a:rPr lang="en-US" dirty="0">
                <a:solidFill>
                  <a:srgbClr val="FFFFFF"/>
                </a:solidFill>
              </a:rPr>
              <a:t>   words, at </a:t>
            </a:r>
            <a:r>
              <a:rPr lang="en-US" dirty="0">
                <a:solidFill>
                  <a:srgbClr val="FFFF00"/>
                </a:solidFill>
              </a:rPr>
              <a:t>short distances </a:t>
            </a:r>
            <a:endParaRPr lang="it-IT" dirty="0">
              <a:solidFill>
                <a:srgbClr val="FFFF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052546" y="1752600"/>
            <a:ext cx="4862854" cy="3810000"/>
            <a:chOff x="3846786" y="1371600"/>
            <a:chExt cx="5449614" cy="4219575"/>
          </a:xfrm>
        </p:grpSpPr>
        <p:sp>
          <p:nvSpPr>
            <p:cNvPr id="6" name="Rectangle 5"/>
            <p:cNvSpPr/>
            <p:nvPr/>
          </p:nvSpPr>
          <p:spPr bwMode="auto">
            <a:xfrm>
              <a:off x="3846786" y="1371600"/>
              <a:ext cx="5449614" cy="42195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>
                <a:solidFill>
                  <a:srgbClr val="FFFFFF"/>
                </a:solidFill>
                <a:cs typeface="Arial" pitchFamily="34" charset="0"/>
              </a:endParaRPr>
            </a:p>
          </p:txBody>
        </p:sp>
        <p:pic>
          <p:nvPicPr>
            <p:cNvPr id="36867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573" t="2311"/>
            <a:stretch/>
          </p:blipFill>
          <p:spPr bwMode="auto">
            <a:xfrm>
              <a:off x="3846786" y="1524000"/>
              <a:ext cx="5449614" cy="4067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</p:pic>
      </p:grpSp>
      <p:sp>
        <p:nvSpPr>
          <p:cNvPr id="5" name="TextBox 4"/>
          <p:cNvSpPr txBox="1"/>
          <p:nvPr/>
        </p:nvSpPr>
        <p:spPr>
          <a:xfrm>
            <a:off x="0" y="5486400"/>
            <a:ext cx="840441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Consequences</a:t>
            </a:r>
          </a:p>
          <a:p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	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asymptotic  freedom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(i.e. </a:t>
            </a:r>
            <a:r>
              <a:rPr lang="en-US" dirty="0" err="1">
                <a:solidFill>
                  <a:srgbClr val="FFFFFF"/>
                </a:solidFill>
                <a:sym typeface="Wingdings" pitchFamily="2" charset="2"/>
              </a:rPr>
              <a:t>perturbative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 calculations possible </a:t>
            </a:r>
          </a:p>
          <a:p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              mainly for hard processes)</a:t>
            </a:r>
          </a:p>
          <a:p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           interaction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grows stronger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as distance increases</a:t>
            </a:r>
            <a:endParaRPr lang="it-IT" dirty="0">
              <a:solidFill>
                <a:srgbClr val="FFFFFF"/>
              </a:solidFill>
            </a:endParaRPr>
          </a:p>
        </p:txBody>
      </p:sp>
      <p:pic>
        <p:nvPicPr>
          <p:cNvPr id="3686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02" y="1905000"/>
            <a:ext cx="4156798" cy="846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6200" y="2895600"/>
            <a:ext cx="412516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Express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</a:t>
            </a:r>
            <a:r>
              <a:rPr lang="en-US" baseline="-25000" dirty="0">
                <a:solidFill>
                  <a:srgbClr val="FFFFFF"/>
                </a:solidFill>
                <a:sym typeface="Symbol"/>
              </a:rPr>
              <a:t>S </a:t>
            </a:r>
            <a:r>
              <a:rPr lang="en-US" dirty="0">
                <a:solidFill>
                  <a:srgbClr val="FFFFFF"/>
                </a:solidFill>
                <a:sym typeface="Symbol"/>
              </a:rPr>
              <a:t>as a function of 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   its value estimated at a </a:t>
            </a:r>
            <a:r>
              <a:rPr lang="it-IT" dirty="0">
                <a:solidFill>
                  <a:srgbClr val="FFFFFF"/>
                </a:solidFill>
                <a:sym typeface="Symbol"/>
              </a:rPr>
              <a:t>certain </a:t>
            </a:r>
          </a:p>
          <a:p>
            <a:r>
              <a:rPr lang="en-US" dirty="0">
                <a:solidFill>
                  <a:srgbClr val="FFFFFF"/>
                </a:solidFill>
                <a:sym typeface="Symbol"/>
              </a:rPr>
              <a:t>   momentum transfer </a:t>
            </a:r>
          </a:p>
        </p:txBody>
      </p:sp>
    </p:spTree>
    <p:extLst>
      <p:ext uri="{BB962C8B-B14F-4D97-AF65-F5344CB8AC3E}">
        <p14:creationId xmlns:p14="http://schemas.microsoft.com/office/powerpoint/2010/main" val="247339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dirty="0"/>
              <a:t>From a confined world….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6092825"/>
            <a:ext cx="2133600" cy="476250"/>
          </a:xfrm>
        </p:spPr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7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4800" y="953869"/>
            <a:ext cx="887691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The increase of the interaction strength, when for example a quark and </a:t>
            </a:r>
          </a:p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an antiquark in a heavy meson are pulled apart can be </a:t>
            </a:r>
            <a:r>
              <a:rPr lang="en-US" dirty="0">
                <a:solidFill>
                  <a:srgbClr val="FFFF00"/>
                </a:solidFill>
              </a:rPr>
              <a:t>approximately </a:t>
            </a:r>
          </a:p>
          <a:p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en-US" dirty="0">
                <a:solidFill>
                  <a:srgbClr val="FFFF00"/>
                </a:solidFill>
              </a:rPr>
              <a:t>  expressed by the potential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3733800"/>
            <a:ext cx="69673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When r increases, the </a:t>
            </a:r>
            <a:r>
              <a:rPr lang="en-US" dirty="0" err="1">
                <a:solidFill>
                  <a:srgbClr val="FFFFFF"/>
                </a:solidFill>
              </a:rPr>
              <a:t>colour</a:t>
            </a:r>
            <a:r>
              <a:rPr lang="en-US" dirty="0">
                <a:solidFill>
                  <a:srgbClr val="FFFFFF"/>
                </a:solidFill>
              </a:rPr>
              <a:t> field can be seen as a tube connecting the quarks</a:t>
            </a:r>
            <a:endParaRPr lang="it-IT" dirty="0">
              <a:solidFill>
                <a:srgbClr val="FFFFFF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57525" y="1905000"/>
            <a:ext cx="2581275" cy="742176"/>
            <a:chOff x="3057525" y="1905000"/>
            <a:chExt cx="2581275" cy="742176"/>
          </a:xfrm>
        </p:grpSpPr>
        <p:sp>
          <p:nvSpPr>
            <p:cNvPr id="9" name="Rectangle 8"/>
            <p:cNvSpPr/>
            <p:nvPr/>
          </p:nvSpPr>
          <p:spPr bwMode="auto">
            <a:xfrm>
              <a:off x="3057525" y="1905000"/>
              <a:ext cx="2581275" cy="7421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 sz="2000">
                <a:solidFill>
                  <a:srgbClr val="FFFFFF"/>
                </a:solidFill>
                <a:cs typeface="Arial" pitchFamily="34" charset="0"/>
              </a:endParaRPr>
            </a:p>
          </p:txBody>
        </p:sp>
        <p:pic>
          <p:nvPicPr>
            <p:cNvPr id="37892" name="Picture 4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3057525" y="1981200"/>
              <a:ext cx="2581275" cy="6381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312115" y="4645572"/>
            <a:ext cx="71554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At large r, it becomes energetically </a:t>
            </a:r>
            <a:r>
              <a:rPr lang="en-US" dirty="0" err="1">
                <a:solidFill>
                  <a:srgbClr val="FFFFFF"/>
                </a:solidFill>
              </a:rPr>
              <a:t>favourable</a:t>
            </a:r>
            <a:r>
              <a:rPr lang="en-US" dirty="0">
                <a:solidFill>
                  <a:srgbClr val="FFFFFF"/>
                </a:solidFill>
              </a:rPr>
              <a:t> to </a:t>
            </a:r>
            <a:r>
              <a:rPr lang="en-US" dirty="0">
                <a:solidFill>
                  <a:srgbClr val="FFFF00"/>
                </a:solidFill>
              </a:rPr>
              <a:t>convert </a:t>
            </a:r>
          </a:p>
          <a:p>
            <a:r>
              <a:rPr lang="en-US" dirty="0">
                <a:solidFill>
                  <a:srgbClr val="FFFF00"/>
                </a:solidFill>
              </a:rPr>
              <a:t>    the (increasing) energy</a:t>
            </a:r>
            <a:r>
              <a:rPr lang="en-US" dirty="0">
                <a:solidFill>
                  <a:srgbClr val="FFFFFF"/>
                </a:solidFill>
              </a:rPr>
              <a:t> stored in the color tube to a </a:t>
            </a:r>
          </a:p>
          <a:p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>
                <a:solidFill>
                  <a:srgbClr val="FFFFFF"/>
                </a:solidFill>
              </a:rPr>
              <a:t>   </a:t>
            </a:r>
            <a:r>
              <a:rPr lang="en-US" dirty="0">
                <a:solidFill>
                  <a:srgbClr val="FFFF00"/>
                </a:solidFill>
              </a:rPr>
              <a:t>new </a:t>
            </a:r>
            <a:r>
              <a:rPr lang="en-US" dirty="0" err="1">
                <a:solidFill>
                  <a:srgbClr val="FFFF00"/>
                </a:solidFill>
              </a:rPr>
              <a:t>qq</a:t>
            </a:r>
            <a:r>
              <a:rPr lang="en-US" baseline="-25000" dirty="0" err="1">
                <a:solidFill>
                  <a:srgbClr val="FFFF00"/>
                </a:solidFill>
              </a:rPr>
              <a:t>bar</a:t>
            </a:r>
            <a:r>
              <a:rPr lang="en-US" dirty="0">
                <a:solidFill>
                  <a:srgbClr val="FFFF00"/>
                </a:solidFill>
              </a:rPr>
              <a:t> pair</a:t>
            </a:r>
            <a:endParaRPr lang="it-IT" dirty="0">
              <a:solidFill>
                <a:srgbClr val="FFFF00"/>
              </a:solidFill>
            </a:endParaRPr>
          </a:p>
        </p:txBody>
      </p:sp>
      <p:pic>
        <p:nvPicPr>
          <p:cNvPr id="10" name="Picture 3" descr="C:\My Documents\tecn\snap\snap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399" y="1905000"/>
            <a:ext cx="1554163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04800" y="5715000"/>
            <a:ext cx="760548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This kind of processes (and in general the phenomenology </a:t>
            </a:r>
          </a:p>
          <a:p>
            <a:r>
              <a:rPr lang="en-US" dirty="0">
                <a:solidFill>
                  <a:srgbClr val="FFFFFF"/>
                </a:solidFill>
              </a:rPr>
              <a:t>    of confinement) </a:t>
            </a:r>
            <a:r>
              <a:rPr lang="en-US" dirty="0">
                <a:solidFill>
                  <a:srgbClr val="FFFF00"/>
                </a:solidFill>
              </a:rPr>
              <a:t>CANNOT be described by </a:t>
            </a:r>
            <a:r>
              <a:rPr lang="en-US" dirty="0" err="1">
                <a:solidFill>
                  <a:srgbClr val="FFFF00"/>
                </a:solidFill>
              </a:rPr>
              <a:t>perturbative</a:t>
            </a:r>
            <a:r>
              <a:rPr lang="en-US" dirty="0">
                <a:solidFill>
                  <a:srgbClr val="FFFF00"/>
                </a:solidFill>
              </a:rPr>
              <a:t> QCD</a:t>
            </a:r>
            <a:r>
              <a:rPr lang="en-US" dirty="0">
                <a:solidFill>
                  <a:srgbClr val="FFFFFF"/>
                </a:solidFill>
              </a:rPr>
              <a:t>, </a:t>
            </a:r>
          </a:p>
          <a:p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" y="2895600"/>
            <a:ext cx="67387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where the </a:t>
            </a:r>
            <a:r>
              <a:rPr lang="en-US" dirty="0">
                <a:solidFill>
                  <a:srgbClr val="FFFF00"/>
                </a:solidFill>
              </a:rPr>
              <a:t>confinement term Kr </a:t>
            </a:r>
            <a:r>
              <a:rPr lang="en-US" dirty="0" err="1">
                <a:solidFill>
                  <a:srgbClr val="FFFFFF"/>
                </a:solidFill>
              </a:rPr>
              <a:t>parametrizes</a:t>
            </a:r>
            <a:r>
              <a:rPr lang="en-US" dirty="0">
                <a:solidFill>
                  <a:srgbClr val="FFFFFF"/>
                </a:solidFill>
              </a:rPr>
              <a:t> the effects</a:t>
            </a:r>
          </a:p>
          <a:p>
            <a:r>
              <a:rPr lang="en-US" dirty="0">
                <a:solidFill>
                  <a:srgbClr val="FFFFFF"/>
                </a:solidFill>
              </a:rPr>
              <a:t>o</a:t>
            </a:r>
            <a:r>
              <a:rPr lang="en-US" dirty="0">
                <a:solidFill>
                  <a:srgbClr val="FFFFFF"/>
                </a:solidFill>
              </a:rPr>
              <a:t>f confinement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0754" y="6260068"/>
            <a:ext cx="83046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but rather through lattice calculations or bag models, inspired to QCD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976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r>
              <a:rPr lang="en-US" dirty="0" smtClean="0"/>
              <a:t>…to </a:t>
            </a:r>
            <a:r>
              <a:rPr lang="en-US" dirty="0" err="1" smtClean="0"/>
              <a:t>deconfinement</a:t>
            </a:r>
            <a:endParaRPr lang="it-IT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933271"/>
            <a:ext cx="88238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Since the </a:t>
            </a:r>
            <a:r>
              <a:rPr lang="en-US" dirty="0">
                <a:solidFill>
                  <a:srgbClr val="FFFF00"/>
                </a:solidFill>
              </a:rPr>
              <a:t>interactions</a:t>
            </a:r>
            <a:r>
              <a:rPr lang="en-US" dirty="0">
                <a:solidFill>
                  <a:srgbClr val="FFFFFF"/>
                </a:solidFill>
              </a:rPr>
              <a:t> between quarks and gluons become </a:t>
            </a:r>
            <a:r>
              <a:rPr lang="en-US" dirty="0">
                <a:solidFill>
                  <a:srgbClr val="FFFF00"/>
                </a:solidFill>
              </a:rPr>
              <a:t>weaker</a:t>
            </a:r>
          </a:p>
          <a:p>
            <a:r>
              <a:rPr lang="en-US" dirty="0">
                <a:solidFill>
                  <a:srgbClr val="FFFF00"/>
                </a:solidFill>
              </a:rPr>
              <a:t>   at small distances</a:t>
            </a:r>
            <a:r>
              <a:rPr lang="en-US" dirty="0">
                <a:solidFill>
                  <a:srgbClr val="FFFFFF"/>
                </a:solidFill>
              </a:rPr>
              <a:t>, it might be possible, by creating a </a:t>
            </a:r>
            <a:r>
              <a:rPr lang="en-US" dirty="0">
                <a:solidFill>
                  <a:srgbClr val="FFFF00"/>
                </a:solidFill>
              </a:rPr>
              <a:t>high </a:t>
            </a:r>
          </a:p>
          <a:p>
            <a:r>
              <a:rPr lang="en-US" dirty="0">
                <a:solidFill>
                  <a:srgbClr val="FFFF00"/>
                </a:solidFill>
              </a:rPr>
              <a:t>   density/temperature</a:t>
            </a:r>
            <a:r>
              <a:rPr lang="en-US" dirty="0">
                <a:solidFill>
                  <a:srgbClr val="FFFFFF"/>
                </a:solidFill>
              </a:rPr>
              <a:t>  extended  system composed by a large number of </a:t>
            </a:r>
          </a:p>
          <a:p>
            <a:r>
              <a:rPr lang="en-US" dirty="0">
                <a:solidFill>
                  <a:srgbClr val="FFFFFF"/>
                </a:solidFill>
              </a:rPr>
              <a:t>   quarks and gluons, to create </a:t>
            </a:r>
            <a:r>
              <a:rPr lang="en-US" dirty="0">
                <a:solidFill>
                  <a:srgbClr val="FFFF00"/>
                </a:solidFill>
              </a:rPr>
              <a:t>a “</a:t>
            </a:r>
            <a:r>
              <a:rPr lang="en-US" dirty="0" err="1">
                <a:solidFill>
                  <a:srgbClr val="FFFF00"/>
                </a:solidFill>
              </a:rPr>
              <a:t>deconfined</a:t>
            </a:r>
            <a:r>
              <a:rPr lang="en-US" dirty="0">
                <a:solidFill>
                  <a:srgbClr val="FFFF00"/>
                </a:solidFill>
              </a:rPr>
              <a:t>” phase of matter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7830" y="2209800"/>
            <a:ext cx="5791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First ideas in that sense date back to the ‘70s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3962400" y="3657600"/>
            <a:ext cx="601503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1400" dirty="0" err="1">
                <a:solidFill>
                  <a:srgbClr val="FFFFFF"/>
                </a:solidFill>
                <a:ea typeface="ＭＳ Ｐゴシック" pitchFamily="34" charset="-128"/>
              </a:rPr>
              <a:t>Cabibbo</a:t>
            </a:r>
            <a:r>
              <a:rPr lang="en-US" sz="1400" dirty="0">
                <a:solidFill>
                  <a:srgbClr val="FFFFFF"/>
                </a:solidFill>
                <a:ea typeface="ＭＳ Ｐゴシック" pitchFamily="34" charset="-128"/>
              </a:rPr>
              <a:t> and </a:t>
            </a:r>
            <a:r>
              <a:rPr lang="en-US" sz="1400" dirty="0" err="1">
                <a:solidFill>
                  <a:srgbClr val="FFFFFF"/>
                </a:solidFill>
                <a:ea typeface="ＭＳ Ｐゴシック" pitchFamily="34" charset="-128"/>
              </a:rPr>
              <a:t>Parisi</a:t>
            </a:r>
            <a:r>
              <a:rPr lang="en-US" sz="1400" dirty="0">
                <a:solidFill>
                  <a:srgbClr val="FFFFFF"/>
                </a:solidFill>
                <a:ea typeface="ＭＳ Ｐゴシック" pitchFamily="34" charset="-128"/>
              </a:rPr>
              <a:t>  </a:t>
            </a:r>
            <a:r>
              <a:rPr lang="en-US" sz="1400" i="1" dirty="0">
                <a:solidFill>
                  <a:srgbClr val="FFFFFF"/>
                </a:solidFill>
                <a:ea typeface="ＭＳ Ｐゴシック" pitchFamily="34" charset="-128"/>
              </a:rPr>
              <a:t>Phys. </a:t>
            </a:r>
            <a:r>
              <a:rPr lang="en-US" sz="1400" i="1" dirty="0" err="1">
                <a:solidFill>
                  <a:srgbClr val="FFFFFF"/>
                </a:solidFill>
                <a:ea typeface="ＭＳ Ｐゴシック" pitchFamily="34" charset="-128"/>
              </a:rPr>
              <a:t>Lett</a:t>
            </a:r>
            <a:r>
              <a:rPr lang="en-US" sz="1400" dirty="0">
                <a:solidFill>
                  <a:srgbClr val="FFFFFF"/>
                </a:solidFill>
                <a:ea typeface="ＭＳ Ｐゴシック" pitchFamily="34" charset="-128"/>
              </a:rPr>
              <a:t>. </a:t>
            </a:r>
            <a:r>
              <a:rPr lang="en-US" sz="1400" b="1" dirty="0">
                <a:solidFill>
                  <a:srgbClr val="FFFFFF"/>
                </a:solidFill>
                <a:ea typeface="ＭＳ Ｐゴシック" pitchFamily="34" charset="-128"/>
              </a:rPr>
              <a:t>59B</a:t>
            </a:r>
            <a:r>
              <a:rPr lang="en-US" sz="1400" dirty="0">
                <a:solidFill>
                  <a:srgbClr val="FFFFFF"/>
                </a:solidFill>
                <a:ea typeface="ＭＳ Ｐゴシック" pitchFamily="34" charset="-128"/>
              </a:rPr>
              <a:t>, 67 (1975)</a:t>
            </a:r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617797"/>
            <a:ext cx="4461157" cy="33547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963168" y="2959100"/>
            <a:ext cx="4102406" cy="646331"/>
          </a:xfrm>
          <a:prstGeom prst="rect">
            <a:avLst/>
          </a:prstGeom>
          <a:noFill/>
          <a:ln w="9525" algn="ctr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it-IT" dirty="0">
                <a:solidFill>
                  <a:srgbClr val="FFFFFF"/>
                </a:solidFill>
              </a:rPr>
              <a:t>”Experimental </a:t>
            </a:r>
            <a:r>
              <a:rPr lang="it-IT" dirty="0">
                <a:solidFill>
                  <a:srgbClr val="FFFFFF"/>
                </a:solidFill>
              </a:rPr>
              <a:t>hadronic spectrum</a:t>
            </a:r>
          </a:p>
          <a:p>
            <a:pPr algn="ctr"/>
            <a:r>
              <a:rPr lang="it-IT" dirty="0">
                <a:solidFill>
                  <a:srgbClr val="FFFFFF"/>
                </a:solidFill>
              </a:rPr>
              <a:t>and quark liberation”</a:t>
            </a:r>
          </a:p>
        </p:txBody>
      </p:sp>
      <p:grpSp>
        <p:nvGrpSpPr>
          <p:cNvPr id="11" name="Group 8"/>
          <p:cNvGrpSpPr>
            <a:grpSpLocks/>
          </p:cNvGrpSpPr>
          <p:nvPr/>
        </p:nvGrpSpPr>
        <p:grpSpPr bwMode="auto">
          <a:xfrm>
            <a:off x="5076825" y="4343400"/>
            <a:ext cx="3948113" cy="833438"/>
            <a:chOff x="3198" y="2750"/>
            <a:chExt cx="2487" cy="525"/>
          </a:xfrm>
        </p:grpSpPr>
        <p:pic>
          <p:nvPicPr>
            <p:cNvPr id="12" name="Picture 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8" y="2750"/>
              <a:ext cx="2487" cy="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>
              <a:off x="3207" y="2750"/>
              <a:ext cx="544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>
              <a:off x="3379" y="3022"/>
              <a:ext cx="1951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179388" y="6019800"/>
            <a:ext cx="4083050" cy="820738"/>
            <a:chOff x="3061" y="3521"/>
            <a:chExt cx="2572" cy="517"/>
          </a:xfrm>
        </p:grpSpPr>
        <p:pic>
          <p:nvPicPr>
            <p:cNvPr id="16" name="Picture 1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61" y="3521"/>
              <a:ext cx="2572" cy="5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7" name="Rectangle 14"/>
            <p:cNvSpPr>
              <a:spLocks noChangeArrowheads="1"/>
            </p:cNvSpPr>
            <p:nvPr/>
          </p:nvSpPr>
          <p:spPr bwMode="auto">
            <a:xfrm>
              <a:off x="3343" y="3902"/>
              <a:ext cx="2268" cy="1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endParaRPr lang="it-IT">
                <a:solidFill>
                  <a:srgbClr val="000000"/>
                </a:solidFill>
              </a:endParaRPr>
            </a:p>
          </p:txBody>
        </p:sp>
      </p:grpSp>
      <p:sp>
        <p:nvSpPr>
          <p:cNvPr id="18" name="Text Box 15"/>
          <p:cNvSpPr txBox="1">
            <a:spLocks noChangeArrowheads="1"/>
          </p:cNvSpPr>
          <p:nvPr/>
        </p:nvSpPr>
        <p:spPr bwMode="auto">
          <a:xfrm>
            <a:off x="5757863" y="6172200"/>
            <a:ext cx="239553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FFFF"/>
                </a:solidFill>
              </a:rPr>
              <a:t>Phase transition at large </a:t>
            </a:r>
            <a:r>
              <a:rPr lang="en-US" dirty="0">
                <a:solidFill>
                  <a:srgbClr val="FFFF00"/>
                </a:solidFill>
              </a:rPr>
              <a:t>T</a:t>
            </a:r>
            <a:r>
              <a:rPr lang="en-US" dirty="0">
                <a:solidFill>
                  <a:srgbClr val="FFFFFF"/>
                </a:solidFill>
              </a:rPr>
              <a:t> and/or </a:t>
            </a:r>
            <a:r>
              <a:rPr lang="en-US" dirty="0">
                <a:solidFill>
                  <a:srgbClr val="FFFF00"/>
                </a:solidFill>
                <a:sym typeface="Symbol"/>
              </a:rPr>
              <a:t></a:t>
            </a:r>
            <a:r>
              <a:rPr lang="en-US" baseline="-25000" dirty="0">
                <a:solidFill>
                  <a:srgbClr val="FFFF00"/>
                </a:solidFill>
                <a:sym typeface="Symbol"/>
              </a:rPr>
              <a:t>B</a:t>
            </a:r>
            <a:endParaRPr lang="it-IT" dirty="0">
              <a:solidFill>
                <a:srgbClr val="FFFF00"/>
              </a:solidFill>
            </a:endParaRP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4618037" y="6172200"/>
            <a:ext cx="792163" cy="485775"/>
          </a:xfrm>
          <a:prstGeom prst="leftArrow">
            <a:avLst>
              <a:gd name="adj1" fmla="val 49676"/>
              <a:gd name="adj2" fmla="val 62420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it-IT">
              <a:solidFill>
                <a:srgbClr val="000000"/>
              </a:solidFill>
            </a:endParaRPr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auto">
          <a:xfrm>
            <a:off x="6804025" y="5410200"/>
            <a:ext cx="485775" cy="720725"/>
          </a:xfrm>
          <a:prstGeom prst="upArrow">
            <a:avLst>
              <a:gd name="adj1" fmla="val 36602"/>
              <a:gd name="adj2" fmla="val 58824"/>
            </a:avLst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endParaRPr lang="it-IT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705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868362"/>
          </a:xfrm>
        </p:spPr>
        <p:txBody>
          <a:bodyPr/>
          <a:lstStyle/>
          <a:p>
            <a:r>
              <a:rPr lang="en-US" dirty="0" smtClean="0"/>
              <a:t>Becoming more quantitative…</a:t>
            </a:r>
            <a:endParaRPr lang="it-IT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CB6429-3E7F-467F-940C-DF45ED45ABB3}" type="slidenum">
              <a:rPr lang="it-IT" smtClean="0">
                <a:solidFill>
                  <a:srgbClr val="000000"/>
                </a:solidFill>
              </a:rPr>
              <a:pPr/>
              <a:t>9</a:t>
            </a:fld>
            <a:endParaRPr lang="it-IT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4471" y="961072"/>
            <a:ext cx="904952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MIT </a:t>
            </a:r>
            <a:r>
              <a:rPr lang="en-US" dirty="0">
                <a:solidFill>
                  <a:srgbClr val="FFFF00"/>
                </a:solidFill>
              </a:rPr>
              <a:t>bag model</a:t>
            </a:r>
            <a:r>
              <a:rPr lang="en-US" dirty="0">
                <a:solidFill>
                  <a:srgbClr val="FFFFFF"/>
                </a:solidFill>
              </a:rPr>
              <a:t>: a simple, </a:t>
            </a:r>
            <a:r>
              <a:rPr lang="en-US" dirty="0">
                <a:solidFill>
                  <a:srgbClr val="FFFF00"/>
                </a:solidFill>
              </a:rPr>
              <a:t>phenomenological approach </a:t>
            </a:r>
            <a:r>
              <a:rPr lang="en-US" dirty="0">
                <a:solidFill>
                  <a:srgbClr val="FFFFFF"/>
                </a:solidFill>
              </a:rPr>
              <a:t>which contains</a:t>
            </a:r>
          </a:p>
          <a:p>
            <a:r>
              <a:rPr lang="en-US" dirty="0">
                <a:solidFill>
                  <a:srgbClr val="FFFFFF"/>
                </a:solidFill>
              </a:rPr>
              <a:t>    a </a:t>
            </a:r>
            <a:r>
              <a:rPr lang="en-US" dirty="0">
                <a:solidFill>
                  <a:srgbClr val="FFFF00"/>
                </a:solidFill>
              </a:rPr>
              <a:t>description of </a:t>
            </a:r>
            <a:r>
              <a:rPr lang="en-US" dirty="0" err="1">
                <a:solidFill>
                  <a:srgbClr val="FFFF00"/>
                </a:solidFill>
              </a:rPr>
              <a:t>deconfinement</a:t>
            </a:r>
            <a:endParaRPr lang="en-US" dirty="0">
              <a:solidFill>
                <a:srgbClr val="FFFF00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Quarks</a:t>
            </a:r>
            <a:r>
              <a:rPr lang="en-US" dirty="0">
                <a:solidFill>
                  <a:srgbClr val="FFFFFF"/>
                </a:solidFill>
              </a:rPr>
              <a:t> are considered as massless particles contained in a </a:t>
            </a:r>
            <a:r>
              <a:rPr lang="en-US" dirty="0">
                <a:solidFill>
                  <a:srgbClr val="FFFF00"/>
                </a:solidFill>
              </a:rPr>
              <a:t>finite-size bag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Confinement comes from the </a:t>
            </a:r>
            <a:r>
              <a:rPr lang="en-US" dirty="0">
                <a:solidFill>
                  <a:srgbClr val="FFFF00"/>
                </a:solidFill>
              </a:rPr>
              <a:t>balancing</a:t>
            </a:r>
            <a:r>
              <a:rPr lang="en-US" dirty="0">
                <a:solidFill>
                  <a:srgbClr val="FFFFFF"/>
                </a:solidFill>
              </a:rPr>
              <a:t> of the </a:t>
            </a:r>
            <a:r>
              <a:rPr lang="en-US" dirty="0" err="1">
                <a:solidFill>
                  <a:srgbClr val="FFFF00"/>
                </a:solidFill>
              </a:rPr>
              <a:t>pression</a:t>
            </a:r>
            <a:r>
              <a:rPr lang="en-US" dirty="0">
                <a:solidFill>
                  <a:srgbClr val="FFFF00"/>
                </a:solidFill>
              </a:rPr>
              <a:t> from the quark</a:t>
            </a:r>
          </a:p>
          <a:p>
            <a:r>
              <a:rPr lang="en-US" dirty="0">
                <a:solidFill>
                  <a:srgbClr val="FFFFFF"/>
                </a:solidFill>
              </a:rPr>
              <a:t>    kinetic energy and an </a:t>
            </a:r>
            <a:r>
              <a:rPr lang="en-US" dirty="0">
                <a:solidFill>
                  <a:srgbClr val="FFFF00"/>
                </a:solidFill>
              </a:rPr>
              <a:t>ad-hoc external pressure</a:t>
            </a:r>
            <a:endParaRPr lang="it-IT" dirty="0">
              <a:solidFill>
                <a:srgbClr val="FFFF00"/>
              </a:solidFill>
            </a:endParaRPr>
          </a:p>
        </p:txBody>
      </p:sp>
      <p:pic>
        <p:nvPicPr>
          <p:cNvPr id="522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5500" y="2556806"/>
            <a:ext cx="23241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22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048000"/>
            <a:ext cx="3365126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46279" y="2590800"/>
            <a:ext cx="16017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Kinetic ter</a:t>
            </a:r>
            <a:r>
              <a:rPr lang="en-US" dirty="0">
                <a:solidFill>
                  <a:srgbClr val="FFFFFF"/>
                </a:solidFill>
              </a:rPr>
              <a:t>m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14800" y="2615604"/>
            <a:ext cx="150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Bag energy</a:t>
            </a:r>
            <a:endParaRPr lang="it-IT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" y="4431268"/>
            <a:ext cx="90526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Bag pressure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can be estimated by considering the typical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hadron size</a:t>
            </a:r>
            <a:endParaRPr lang="it-IT" dirty="0">
              <a:solidFill>
                <a:srgbClr val="FFFF00"/>
              </a:solidFill>
            </a:endParaRPr>
          </a:p>
          <a:p>
            <a:endParaRPr lang="en-US" dirty="0">
              <a:solidFill>
                <a:srgbClr val="FFFFFF"/>
              </a:solidFill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If the </a:t>
            </a:r>
            <a:r>
              <a:rPr lang="en-US" dirty="0" err="1">
                <a:solidFill>
                  <a:srgbClr val="FFFF00"/>
                </a:solidFill>
              </a:rPr>
              <a:t>pression</a:t>
            </a:r>
            <a:r>
              <a:rPr lang="en-US" dirty="0">
                <a:solidFill>
                  <a:srgbClr val="FFFF00"/>
                </a:solidFill>
              </a:rPr>
              <a:t> inside the bag increases </a:t>
            </a:r>
            <a:r>
              <a:rPr lang="en-US" dirty="0">
                <a:solidFill>
                  <a:srgbClr val="FFFFFF"/>
                </a:solidFill>
              </a:rPr>
              <a:t>in such a way that it exceeds the </a:t>
            </a:r>
          </a:p>
          <a:p>
            <a:r>
              <a:rPr lang="en-US" dirty="0">
                <a:solidFill>
                  <a:srgbClr val="FFFFFF"/>
                </a:solidFill>
              </a:rPr>
              <a:t>   external pressure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 </a:t>
            </a:r>
            <a:r>
              <a:rPr lang="en-US" dirty="0" err="1">
                <a:solidFill>
                  <a:srgbClr val="FFFFFF"/>
                </a:solidFill>
                <a:sym typeface="Wingdings" pitchFamily="2" charset="2"/>
              </a:rPr>
              <a:t>deconfined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 phase, or </a:t>
            </a: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Quark-Gluon Plasma (QGP)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8410" y="5782270"/>
            <a:ext cx="91117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FF"/>
                </a:solidFill>
              </a:rPr>
              <a:t>How to increase pressure ?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</a:rPr>
              <a:t>Temperature </a:t>
            </a:r>
            <a:r>
              <a:rPr lang="en-US" dirty="0">
                <a:solidFill>
                  <a:srgbClr val="FFFFFF"/>
                </a:solidFill>
              </a:rPr>
              <a:t>increase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 increases kinetic energy associated to quarks</a:t>
            </a:r>
          </a:p>
          <a:p>
            <a:pPr marL="742950" lvl="1" indent="-285750">
              <a:buFont typeface="Wingdings" pitchFamily="2" charset="2"/>
              <a:buChar char="q"/>
            </a:pPr>
            <a:r>
              <a:rPr lang="en-US" dirty="0">
                <a:solidFill>
                  <a:srgbClr val="FFFF00"/>
                </a:solidFill>
                <a:sym typeface="Wingdings" pitchFamily="2" charset="2"/>
              </a:rPr>
              <a:t>Baryon density </a:t>
            </a:r>
            <a:r>
              <a:rPr lang="en-US" dirty="0">
                <a:solidFill>
                  <a:srgbClr val="FFFFFF"/>
                </a:solidFill>
                <a:sym typeface="Wingdings" pitchFamily="2" charset="2"/>
              </a:rPr>
              <a:t>increase  compression</a:t>
            </a:r>
            <a:endParaRPr lang="it-IT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34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nrico">
  <a:themeElements>
    <a:clrScheme name="Enri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nrico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Verdana" pitchFamily="34" charset="0"/>
            <a:cs typeface="Arial" pitchFamily="34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dirty="0" smtClean="0">
            <a:solidFill>
              <a:schemeClr val="bg1"/>
            </a:solidFill>
          </a:defRPr>
        </a:defPPr>
      </a:lstStyle>
    </a:txDef>
  </a:objectDefaults>
  <a:extraClrSchemeLst>
    <a:extraClrScheme>
      <a:clrScheme name="Enri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nric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nric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2563</Words>
  <Application>Microsoft Office PowerPoint</Application>
  <PresentationFormat>On-screen Show (4:3)</PresentationFormat>
  <Paragraphs>436</Paragraphs>
  <Slides>36</Slides>
  <Notes>1</Notes>
  <HiddenSlides>0</HiddenSlides>
  <MMClips>1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Enrico</vt:lpstr>
      <vt:lpstr>Equation</vt:lpstr>
      <vt:lpstr>Heavy Ions and Quark-Gluon Plasma…</vt:lpstr>
      <vt:lpstr>Before starting….</vt:lpstr>
      <vt:lpstr>Before starting….</vt:lpstr>
      <vt:lpstr>Why heavy ions ?</vt:lpstr>
      <vt:lpstr>Strong interaction</vt:lpstr>
      <vt:lpstr>Coupling constant</vt:lpstr>
      <vt:lpstr>From a confined world….</vt:lpstr>
      <vt:lpstr>…to deconfinement</vt:lpstr>
      <vt:lpstr>Becoming more quantitative…</vt:lpstr>
      <vt:lpstr>High-temperature QGP</vt:lpstr>
      <vt:lpstr>High-density QGP</vt:lpstr>
      <vt:lpstr>Lattice QCD approach</vt:lpstr>
      <vt:lpstr>Phase diagram of strongly  interacting matter</vt:lpstr>
      <vt:lpstr>Facilities for HI collisions</vt:lpstr>
      <vt:lpstr>From fixed-target…</vt:lpstr>
      <vt:lpstr>… to colliders!</vt:lpstr>
      <vt:lpstr>… to colliders!</vt:lpstr>
      <vt:lpstr>How does a collision look like ?</vt:lpstr>
      <vt:lpstr>Kinematical variables</vt:lpstr>
      <vt:lpstr>Typical rapidity distributions</vt:lpstr>
      <vt:lpstr>Multiplicity at midrapidity</vt:lpstr>
      <vt:lpstr>Multiplicity and energy density</vt:lpstr>
      <vt:lpstr>Multiplicity and energy density</vt:lpstr>
      <vt:lpstr>Multiplicity and energy density</vt:lpstr>
      <vt:lpstr>Time evolution of energy density</vt:lpstr>
      <vt:lpstr>Time evolution of the collision</vt:lpstr>
      <vt:lpstr>High- vs low-energy collisions</vt:lpstr>
      <vt:lpstr>Mapping the phase diagram</vt:lpstr>
      <vt:lpstr>Characterizing heavy-ion collisions</vt:lpstr>
      <vt:lpstr>Hadronic cross section</vt:lpstr>
      <vt:lpstr>Glauber model</vt:lpstr>
      <vt:lpstr>Nuclear densities</vt:lpstr>
      <vt:lpstr>Interaction probability and  hadronic cross sections</vt:lpstr>
      <vt:lpstr>Nucleon-nucleon collisions vs b</vt:lpstr>
      <vt:lpstr>Number of participants vs b</vt:lpstr>
      <vt:lpstr>Centrality – how to access experimentally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Heavy Ions and Quark-Gluon Plasma…</dc:title>
  <dc:creator>Enrico</dc:creator>
  <cp:lastModifiedBy>Enrico</cp:lastModifiedBy>
  <cp:revision>2</cp:revision>
  <dcterms:created xsi:type="dcterms:W3CDTF">2013-07-23T12:36:37Z</dcterms:created>
  <dcterms:modified xsi:type="dcterms:W3CDTF">2013-07-23T12:39:09Z</dcterms:modified>
</cp:coreProperties>
</file>