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464" r:id="rId2"/>
    <p:sldId id="419" r:id="rId3"/>
    <p:sldId id="420" r:id="rId4"/>
    <p:sldId id="421" r:id="rId5"/>
    <p:sldId id="424" r:id="rId6"/>
    <p:sldId id="425" r:id="rId7"/>
    <p:sldId id="426" r:id="rId8"/>
    <p:sldId id="427" r:id="rId9"/>
    <p:sldId id="428" r:id="rId10"/>
    <p:sldId id="429" r:id="rId11"/>
    <p:sldId id="430" r:id="rId12"/>
    <p:sldId id="317" r:id="rId13"/>
    <p:sldId id="318" r:id="rId14"/>
    <p:sldId id="319" r:id="rId15"/>
    <p:sldId id="321" r:id="rId16"/>
    <p:sldId id="320" r:id="rId17"/>
    <p:sldId id="323" r:id="rId18"/>
    <p:sldId id="324" r:id="rId19"/>
    <p:sldId id="325" r:id="rId20"/>
    <p:sldId id="326" r:id="rId21"/>
    <p:sldId id="328" r:id="rId22"/>
    <p:sldId id="327" r:id="rId23"/>
    <p:sldId id="329" r:id="rId24"/>
    <p:sldId id="330" r:id="rId25"/>
    <p:sldId id="331" r:id="rId26"/>
    <p:sldId id="333" r:id="rId27"/>
    <p:sldId id="334" r:id="rId28"/>
    <p:sldId id="335" r:id="rId29"/>
    <p:sldId id="336" r:id="rId30"/>
    <p:sldId id="337" r:id="rId31"/>
    <p:sldId id="340" r:id="rId32"/>
    <p:sldId id="338" r:id="rId33"/>
    <p:sldId id="341" r:id="rId34"/>
    <p:sldId id="342" r:id="rId35"/>
    <p:sldId id="343" r:id="rId36"/>
    <p:sldId id="344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50" autoAdjust="0"/>
  </p:normalViewPr>
  <p:slideViewPr>
    <p:cSldViewPr>
      <p:cViewPr>
        <p:scale>
          <a:sx n="60" d="100"/>
          <a:sy n="60" d="100"/>
        </p:scale>
        <p:origin x="-1560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70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364FD-DB1A-44F8-B851-8B26D3033C7C}" type="datetimeFigureOut">
              <a:rPr lang="it-IT" smtClean="0"/>
              <a:t>24/07/2013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503BF3-BD54-4B58-A1A6-1A7E88D097B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6137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02756" indent="-270291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081164" indent="-216233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13629" indent="-216233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1946095" indent="-216233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A9C93AB-ABBD-4AF9-9F79-A2E7BF0F8DC0}" type="slidenum">
              <a:rPr lang="en-US" smtClean="0"/>
              <a:pPr eaLnBrk="1" hangingPunct="1"/>
              <a:t>5</a:t>
            </a:fld>
            <a:endParaRPr lang="en-US" smtClean="0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41438" y="915988"/>
            <a:ext cx="4173537" cy="3132137"/>
          </a:xfrm>
          <a:solidFill>
            <a:srgbClr val="FFFFFF"/>
          </a:solidFill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6263" y="4352774"/>
            <a:ext cx="4771430" cy="347586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32465"/>
            <a:endParaRPr lang="it-IT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02756" indent="-270291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081164" indent="-216233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13629" indent="-216233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1946095" indent="-216233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9667D2C-20D1-4198-9D08-7AE01839F6CF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41438" y="915988"/>
            <a:ext cx="4173537" cy="3132137"/>
          </a:xfrm>
          <a:solidFill>
            <a:srgbClr val="FFFFFF"/>
          </a:solidFill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6263" y="4352774"/>
            <a:ext cx="4771430" cy="347586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32465"/>
            <a:endParaRPr lang="it-IT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02756" indent="-270291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081164" indent="-216233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13629" indent="-216233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1946095" indent="-216233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E00D1402-B440-4180-869E-A8AE204FB055}" type="slidenum">
              <a:rPr lang="en-US" smtClean="0"/>
              <a:pPr eaLnBrk="1" hangingPunct="1"/>
              <a:t>7</a:t>
            </a:fld>
            <a:endParaRPr lang="en-US" smtClean="0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41438" y="915988"/>
            <a:ext cx="4173537" cy="3132137"/>
          </a:xfrm>
          <a:solidFill>
            <a:srgbClr val="FFFFFF"/>
          </a:solidFill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6263" y="4352774"/>
            <a:ext cx="4771430" cy="347586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32465"/>
            <a:endParaRPr lang="it-IT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02756" indent="-270291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081164" indent="-216233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13629" indent="-216233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1946095" indent="-216233" defTabSz="91448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378560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811026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243491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675957" indent="-216233" defTabSz="91448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DFE0221-60C7-4052-97A7-48E10057B152}" type="slidenum">
              <a:rPr lang="en-US" smtClean="0"/>
              <a:pPr eaLnBrk="1" hangingPunct="1"/>
              <a:t>8</a:t>
            </a:fld>
            <a:endParaRPr lang="en-US" smtClean="0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41438" y="915988"/>
            <a:ext cx="4173537" cy="3132137"/>
          </a:xfrm>
          <a:solidFill>
            <a:srgbClr val="FFFFFF"/>
          </a:solidFill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6263" y="4352774"/>
            <a:ext cx="4771430" cy="347586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32465"/>
            <a:endParaRPr lang="it-IT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03BF3-BD54-4B58-A1A6-1A7E88D097B7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95747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Parameters for hydro: initial state via </a:t>
            </a:r>
            <a:r>
              <a:rPr lang="en-US" dirty="0" err="1" smtClean="0"/>
              <a:t>Glauber</a:t>
            </a:r>
            <a:r>
              <a:rPr lang="en-US" baseline="0" dirty="0" smtClean="0"/>
              <a:t> equilibration time, freeze-out time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03BF3-BD54-4B58-A1A6-1A7E88D097B7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0319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03BF3-BD54-4B58-A1A6-1A7E88D097B7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03194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Increase of v2</a:t>
            </a:r>
            <a:r>
              <a:rPr lang="en-US" baseline="0" dirty="0" smtClean="0"/>
              <a:t> with </a:t>
            </a:r>
            <a:r>
              <a:rPr lang="en-US" baseline="0" dirty="0" err="1" smtClean="0"/>
              <a:t>pT</a:t>
            </a:r>
            <a:r>
              <a:rPr lang="en-US" baseline="0" dirty="0" smtClean="0"/>
              <a:t>: larger </a:t>
            </a:r>
            <a:r>
              <a:rPr lang="en-US" baseline="0" dirty="0" err="1" smtClean="0"/>
              <a:t>pT</a:t>
            </a:r>
            <a:r>
              <a:rPr lang="en-US" baseline="0" dirty="0" smtClean="0"/>
              <a:t> is generated by more </a:t>
            </a:r>
            <a:r>
              <a:rPr lang="en-US" baseline="0" dirty="0" err="1" smtClean="0"/>
              <a:t>rescattering</a:t>
            </a:r>
            <a:r>
              <a:rPr lang="en-US" baseline="0" dirty="0" smtClean="0"/>
              <a:t> so it is naturally connected to a larger v2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03BF3-BD54-4B58-A1A6-1A7E88D097B7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70307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Consequence of radial flow which pushes proton at higher </a:t>
            </a:r>
            <a:r>
              <a:rPr lang="en-US" dirty="0" err="1" smtClean="0"/>
              <a:t>pT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03BF3-BD54-4B58-A1A6-1A7E88D097B7}" type="slidenum">
              <a:rPr lang="it-IT" smtClean="0"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4559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5CF544-80D3-455B-9007-D44411FDF0D4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701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B07E4-6A57-4C83-832E-E355623FAADD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294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883AB4-6104-4B80-8B73-1B66B7D53F15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660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04B15-6403-4B99-A1D9-1B1271DCF4D0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489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57D622-4373-499A-8AE4-2487E60853A8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972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7707BE-47B8-4699-9F80-0D96C57EA39F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366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CEF31F-5B5B-4E6B-88D6-7923DC2F1CB9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832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B6429-3E7F-467F-940C-DF45ED45ABB3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330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A9874-1817-4644-B865-F6425461DD13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475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175455-326F-4CA1-8056-A340963DEED1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601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48497-926F-4E22-A917-C9AAB0E06191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920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accent2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F482141-1A15-4119-BDEC-A446FBA076B0}" type="slidenum">
              <a:rPr lang="it-IT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it-IT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760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6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8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30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30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18" Type="http://schemas.openxmlformats.org/officeDocument/2006/relationships/image" Target="../media/image53.png"/><Relationship Id="rId26" Type="http://schemas.openxmlformats.org/officeDocument/2006/relationships/image" Target="../media/image61.png"/><Relationship Id="rId3" Type="http://schemas.openxmlformats.org/officeDocument/2006/relationships/image" Target="../media/image38.png"/><Relationship Id="rId21" Type="http://schemas.openxmlformats.org/officeDocument/2006/relationships/image" Target="../media/image56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17" Type="http://schemas.openxmlformats.org/officeDocument/2006/relationships/image" Target="../media/image52.png"/><Relationship Id="rId25" Type="http://schemas.openxmlformats.org/officeDocument/2006/relationships/image" Target="../media/image60.png"/><Relationship Id="rId2" Type="http://schemas.openxmlformats.org/officeDocument/2006/relationships/image" Target="../media/image37.png"/><Relationship Id="rId16" Type="http://schemas.openxmlformats.org/officeDocument/2006/relationships/image" Target="../media/image51.png"/><Relationship Id="rId20" Type="http://schemas.openxmlformats.org/officeDocument/2006/relationships/image" Target="../media/image55.png"/><Relationship Id="rId29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24" Type="http://schemas.openxmlformats.org/officeDocument/2006/relationships/image" Target="../media/image59.png"/><Relationship Id="rId5" Type="http://schemas.openxmlformats.org/officeDocument/2006/relationships/image" Target="../media/image40.png"/><Relationship Id="rId15" Type="http://schemas.openxmlformats.org/officeDocument/2006/relationships/image" Target="../media/image50.png"/><Relationship Id="rId23" Type="http://schemas.openxmlformats.org/officeDocument/2006/relationships/image" Target="../media/image58.png"/><Relationship Id="rId28" Type="http://schemas.openxmlformats.org/officeDocument/2006/relationships/image" Target="../media/image63.png"/><Relationship Id="rId10" Type="http://schemas.openxmlformats.org/officeDocument/2006/relationships/image" Target="../media/image45.png"/><Relationship Id="rId19" Type="http://schemas.openxmlformats.org/officeDocument/2006/relationships/image" Target="../media/image54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Relationship Id="rId14" Type="http://schemas.openxmlformats.org/officeDocument/2006/relationships/image" Target="../media/image49.png"/><Relationship Id="rId22" Type="http://schemas.openxmlformats.org/officeDocument/2006/relationships/image" Target="../media/image57.png"/><Relationship Id="rId27" Type="http://schemas.openxmlformats.org/officeDocument/2006/relationships/image" Target="../media/image62.png"/><Relationship Id="rId30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7.png"/><Relationship Id="rId5" Type="http://schemas.openxmlformats.org/officeDocument/2006/relationships/image" Target="../media/image66.wmf"/><Relationship Id="rId4" Type="http://schemas.openxmlformats.org/officeDocument/2006/relationships/oleObject" Target="../embeddings/oleObject13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7.png"/><Relationship Id="rId5" Type="http://schemas.openxmlformats.org/officeDocument/2006/relationships/image" Target="../media/image66.wmf"/><Relationship Id="rId4" Type="http://schemas.openxmlformats.org/officeDocument/2006/relationships/oleObject" Target="../embeddings/oleObject14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0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5" Type="http://schemas.openxmlformats.org/officeDocument/2006/relationships/image" Target="../media/image4.wmf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wmf"/><Relationship Id="rId5" Type="http://schemas.openxmlformats.org/officeDocument/2006/relationships/image" Target="../media/image4.wmf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.wmf"/><Relationship Id="rId5" Type="http://schemas.openxmlformats.org/officeDocument/2006/relationships/image" Target="../media/image4.wmf"/><Relationship Id="rId4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…and now to some results…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CF544-80D3-455B-9007-D44411FDF0D4}" type="slidenum">
              <a:rPr lang="it-IT" smtClean="0">
                <a:solidFill>
                  <a:srgbClr val="000000"/>
                </a:solidFill>
              </a:rPr>
              <a:pPr/>
              <a:t>1</a:t>
            </a:fld>
            <a:endParaRPr lang="it-IT">
              <a:solidFill>
                <a:srgbClr val="0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651000" y="838200"/>
            <a:ext cx="5511800" cy="5094288"/>
            <a:chOff x="0" y="1628775"/>
            <a:chExt cx="5511800" cy="5094288"/>
          </a:xfrm>
        </p:grpSpPr>
        <p:sp>
          <p:nvSpPr>
            <p:cNvPr id="7" name="Rectangle 6"/>
            <p:cNvSpPr/>
            <p:nvPr/>
          </p:nvSpPr>
          <p:spPr bwMode="auto">
            <a:xfrm>
              <a:off x="0" y="1628775"/>
              <a:ext cx="5511800" cy="5094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endParaRPr>
            </a:p>
          </p:txBody>
        </p:sp>
        <p:pic>
          <p:nvPicPr>
            <p:cNvPr id="8" name="Picture 2" descr="LightConeNEW_color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25" y="1628775"/>
              <a:ext cx="5476875" cy="5094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Rectangle 8"/>
          <p:cNvSpPr/>
          <p:nvPr/>
        </p:nvSpPr>
        <p:spPr bwMode="auto">
          <a:xfrm>
            <a:off x="1651000" y="838200"/>
            <a:ext cx="2755900" cy="5094288"/>
          </a:xfrm>
          <a:prstGeom prst="rect">
            <a:avLst/>
          </a:prstGeom>
          <a:solidFill>
            <a:schemeClr val="accent1">
              <a:alpha val="77000"/>
            </a:schemeClr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4752" y="6172200"/>
            <a:ext cx="7913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Can we understand </a:t>
            </a:r>
            <a:r>
              <a:rPr lang="en-US" dirty="0" smtClean="0">
                <a:solidFill>
                  <a:srgbClr val="FFFF00"/>
                </a:solidFill>
              </a:rPr>
              <a:t>quantitatively</a:t>
            </a:r>
            <a:r>
              <a:rPr lang="en-US" dirty="0" smtClean="0">
                <a:solidFill>
                  <a:schemeClr val="bg1"/>
                </a:solidFill>
              </a:rPr>
              <a:t> the evolution of the fireball ? </a:t>
            </a:r>
            <a:endParaRPr lang="it-IT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1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News from LHC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10</a:t>
            </a:fld>
            <a:endParaRPr lang="it-IT">
              <a:solidFill>
                <a:srgbClr val="000000"/>
              </a:solidFill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187" y="877887"/>
            <a:ext cx="4087813" cy="392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78"/>
          <a:stretch>
            <a:fillRect/>
          </a:stretch>
        </p:blipFill>
        <p:spPr bwMode="auto">
          <a:xfrm>
            <a:off x="169862" y="914400"/>
            <a:ext cx="4418013" cy="324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1000" y="4191000"/>
            <a:ext cx="39680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Thermal model fits for yields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and particle ratios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T=164 MeV, </a:t>
            </a:r>
            <a:r>
              <a:rPr lang="en-US" dirty="0" smtClean="0">
                <a:solidFill>
                  <a:srgbClr val="FFFF00"/>
                </a:solidFill>
              </a:rPr>
              <a:t>excluding protons</a:t>
            </a:r>
            <a:endParaRPr lang="it-IT" dirty="0" smtClean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5334000"/>
            <a:ext cx="81531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Unexpected results for protons</a:t>
            </a:r>
            <a:r>
              <a:rPr lang="en-US" dirty="0" smtClean="0">
                <a:solidFill>
                  <a:schemeClr val="bg1"/>
                </a:solidFill>
              </a:rPr>
              <a:t>: abundances below thermal model</a:t>
            </a:r>
          </a:p>
          <a:p>
            <a:r>
              <a:rPr lang="en-US" dirty="0">
                <a:solidFill>
                  <a:schemeClr val="bg1"/>
                </a:solidFill>
              </a:rPr>
              <a:t>p</a:t>
            </a:r>
            <a:r>
              <a:rPr lang="en-US" dirty="0" smtClean="0">
                <a:solidFill>
                  <a:schemeClr val="bg1"/>
                </a:solidFill>
              </a:rPr>
              <a:t>redictions 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FFFF00"/>
                </a:solidFill>
                <a:sym typeface="Wingdings" pitchFamily="2" charset="2"/>
              </a:rPr>
              <a:t>work in progress 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to understand this new feature!</a:t>
            </a:r>
            <a:endParaRPr lang="it-IT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97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Chemical freeze-out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11</a:t>
            </a:fld>
            <a:endParaRPr lang="it-IT">
              <a:solidFill>
                <a:srgbClr val="0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0800" y="1066800"/>
            <a:ext cx="5511800" cy="5094288"/>
            <a:chOff x="0" y="1628775"/>
            <a:chExt cx="5511800" cy="5094288"/>
          </a:xfrm>
        </p:grpSpPr>
        <p:sp>
          <p:nvSpPr>
            <p:cNvPr id="5" name="Rectangle 4"/>
            <p:cNvSpPr/>
            <p:nvPr/>
          </p:nvSpPr>
          <p:spPr bwMode="auto">
            <a:xfrm>
              <a:off x="0" y="1628775"/>
              <a:ext cx="5511800" cy="5094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endParaRPr>
            </a:p>
          </p:txBody>
        </p:sp>
        <p:pic>
          <p:nvPicPr>
            <p:cNvPr id="4" name="Picture 2" descr="LightConeNEW_color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25" y="1628775"/>
              <a:ext cx="5476875" cy="5094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Oval 6"/>
          <p:cNvSpPr/>
          <p:nvPr/>
        </p:nvSpPr>
        <p:spPr bwMode="auto">
          <a:xfrm>
            <a:off x="5029200" y="1752600"/>
            <a:ext cx="533400" cy="4572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0" y="1905000"/>
            <a:ext cx="3595856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Fits to particle abundances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or particle ratios in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thermal models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These models assume</a:t>
            </a:r>
          </a:p>
          <a:p>
            <a:r>
              <a:rPr lang="en-US" dirty="0" smtClean="0">
                <a:solidFill>
                  <a:srgbClr val="FFFF00"/>
                </a:solidFill>
                <a:sym typeface="Symbol"/>
              </a:rPr>
              <a:t>   chemical and thermal </a:t>
            </a:r>
          </a:p>
          <a:p>
            <a:r>
              <a:rPr lang="en-US" dirty="0">
                <a:solidFill>
                  <a:srgbClr val="FFFF00"/>
                </a:solidFill>
                <a:sym typeface="Symbol"/>
              </a:rPr>
              <a:t>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  equilibrium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and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describe</a:t>
            </a:r>
          </a:p>
          <a:p>
            <a:r>
              <a:rPr lang="en-US" dirty="0">
                <a:solidFill>
                  <a:srgbClr val="FFFF00"/>
                </a:solidFill>
                <a:sym typeface="Symbol"/>
              </a:rPr>
              <a:t>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  very well the data</a:t>
            </a:r>
          </a:p>
          <a:p>
            <a:endParaRPr lang="en-US" dirty="0">
              <a:solidFill>
                <a:schemeClr val="bg1"/>
              </a:solidFill>
              <a:sym typeface="Symbol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  <a:sym typeface="Symbol"/>
              </a:rPr>
              <a:t>The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chemical freeze-out </a:t>
            </a:r>
          </a:p>
          <a:p>
            <a:r>
              <a:rPr lang="en-US" dirty="0" smtClean="0">
                <a:solidFill>
                  <a:schemeClr val="bg1"/>
                </a:solidFill>
                <a:sym typeface="Symbol"/>
              </a:rPr>
              <a:t>   temperature saturates</a:t>
            </a:r>
          </a:p>
          <a:p>
            <a:r>
              <a:rPr lang="en-US" dirty="0">
                <a:solidFill>
                  <a:schemeClr val="bg1"/>
                </a:solidFill>
                <a:sym typeface="Symbol"/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 at around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170 MeV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, while</a:t>
            </a:r>
          </a:p>
          <a:p>
            <a:r>
              <a:rPr lang="en-US" dirty="0">
                <a:solidFill>
                  <a:schemeClr val="bg1"/>
                </a:solidFill>
                <a:sym typeface="Symbol"/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</a:t>
            </a:r>
            <a:r>
              <a:rPr lang="en-US" baseline="-25000" dirty="0" smtClean="0">
                <a:solidFill>
                  <a:srgbClr val="FFFF00"/>
                </a:solidFill>
                <a:sym typeface="Symbol"/>
              </a:rPr>
              <a:t>B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 approaches zero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at</a:t>
            </a:r>
          </a:p>
          <a:p>
            <a:r>
              <a:rPr lang="en-US" dirty="0">
                <a:solidFill>
                  <a:schemeClr val="bg1"/>
                </a:solidFill>
                <a:sym typeface="Symbol"/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 high energy</a:t>
            </a:r>
          </a:p>
          <a:p>
            <a:endParaRPr lang="en-US" dirty="0">
              <a:solidFill>
                <a:schemeClr val="bg1"/>
              </a:solidFill>
              <a:sym typeface="Symbol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  <a:sym typeface="Symbol"/>
              </a:rPr>
              <a:t>New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LHC data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still</a:t>
            </a:r>
          </a:p>
          <a:p>
            <a:r>
              <a:rPr lang="en-US" dirty="0">
                <a:solidFill>
                  <a:schemeClr val="bg1"/>
                </a:solidFill>
                <a:sym typeface="Symbol"/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  challenging</a:t>
            </a:r>
          </a:p>
        </p:txBody>
      </p:sp>
      <p:cxnSp>
        <p:nvCxnSpPr>
          <p:cNvPr id="10" name="Curved Connector 9"/>
          <p:cNvCxnSpPr>
            <a:stCxn id="7" idx="7"/>
            <a:endCxn id="8" idx="0"/>
          </p:cNvCxnSpPr>
          <p:nvPr/>
        </p:nvCxnSpPr>
        <p:spPr bwMode="auto">
          <a:xfrm rot="16200000" flipH="1">
            <a:off x="6455983" y="848056"/>
            <a:ext cx="85445" cy="2028443"/>
          </a:xfrm>
          <a:prstGeom prst="curvedConnector3">
            <a:avLst>
              <a:gd name="adj1" fmla="val -345901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0017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Collective motion in </a:t>
            </a:r>
            <a:br>
              <a:rPr lang="en-US" dirty="0" smtClean="0"/>
            </a:br>
            <a:r>
              <a:rPr lang="en-US" dirty="0" smtClean="0"/>
              <a:t>heavy-ion collisions (FLOW)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12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2286000"/>
            <a:ext cx="71288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Radial flow 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 connection with </a:t>
            </a:r>
            <a:r>
              <a:rPr lang="en-US" dirty="0" smtClean="0">
                <a:solidFill>
                  <a:srgbClr val="FFFF00"/>
                </a:solidFill>
                <a:sym typeface="Wingdings" pitchFamily="2" charset="2"/>
              </a:rPr>
              <a:t>thermal freeze-out</a:t>
            </a:r>
            <a:endParaRPr lang="en-US" dirty="0" smtClean="0">
              <a:solidFill>
                <a:srgbClr val="FFFF00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Elliptic flow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 connection with </a:t>
            </a:r>
            <a:r>
              <a:rPr lang="en-US" dirty="0" err="1" smtClean="0">
                <a:solidFill>
                  <a:srgbClr val="FFFF00"/>
                </a:solidFill>
                <a:sym typeface="Wingdings" pitchFamily="2" charset="2"/>
              </a:rPr>
              <a:t>thermalization</a:t>
            </a:r>
            <a:r>
              <a:rPr lang="en-US" dirty="0" smtClean="0">
                <a:solidFill>
                  <a:srgbClr val="FFFF00"/>
                </a:solidFill>
                <a:sym typeface="Wingdings" pitchFamily="2" charset="2"/>
              </a:rPr>
              <a:t> of the system</a:t>
            </a:r>
            <a:endParaRPr lang="en-US" dirty="0" smtClean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5867400"/>
            <a:ext cx="6491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Let’s start from </a:t>
            </a:r>
            <a:r>
              <a:rPr lang="en-US" dirty="0" err="1" smtClean="0">
                <a:solidFill>
                  <a:srgbClr val="FFFF00"/>
                </a:solidFill>
              </a:rPr>
              <a:t>p</a:t>
            </a:r>
            <a:r>
              <a:rPr lang="en-US" baseline="-25000" dirty="0" err="1" smtClean="0">
                <a:solidFill>
                  <a:srgbClr val="FFFF00"/>
                </a:solidFill>
              </a:rPr>
              <a:t>T</a:t>
            </a:r>
            <a:r>
              <a:rPr lang="en-US" dirty="0" smtClean="0">
                <a:solidFill>
                  <a:srgbClr val="FFFF00"/>
                </a:solidFill>
              </a:rPr>
              <a:t> distributions </a:t>
            </a:r>
            <a:r>
              <a:rPr lang="en-US" dirty="0" smtClean="0">
                <a:solidFill>
                  <a:schemeClr val="bg1"/>
                </a:solidFill>
              </a:rPr>
              <a:t>in </a:t>
            </a:r>
            <a:r>
              <a:rPr lang="en-US" dirty="0" err="1" smtClean="0">
                <a:solidFill>
                  <a:schemeClr val="bg1"/>
                </a:solidFill>
              </a:rPr>
              <a:t>pp</a:t>
            </a:r>
            <a:r>
              <a:rPr lang="en-US" dirty="0" smtClean="0">
                <a:solidFill>
                  <a:schemeClr val="bg1"/>
                </a:solidFill>
              </a:rPr>
              <a:t> and AA collisions</a:t>
            </a:r>
            <a:endParaRPr lang="it-IT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38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distributions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061075"/>
            <a:ext cx="2133600" cy="476250"/>
          </a:xfrm>
        </p:spPr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13</a:t>
            </a:fld>
            <a:endParaRPr lang="it-IT">
              <a:solidFill>
                <a:srgbClr val="000000"/>
              </a:solidFill>
            </a:endParaRPr>
          </a:p>
        </p:txBody>
      </p:sp>
      <p:pic>
        <p:nvPicPr>
          <p:cNvPr id="6" name="Picture 4" descr="Spectra_200GeV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" t="7784" r="8025" b="2057"/>
          <a:stretch>
            <a:fillRect/>
          </a:stretch>
        </p:blipFill>
        <p:spPr bwMode="auto">
          <a:xfrm>
            <a:off x="76200" y="1873250"/>
            <a:ext cx="537845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1109702" y="2248885"/>
            <a:ext cx="2852698" cy="358676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 flipH="1">
            <a:off x="3100386" y="2935001"/>
            <a:ext cx="2551113" cy="1833849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" name="TextBox 9"/>
          <p:cNvSpPr txBox="1"/>
          <p:nvPr/>
        </p:nvSpPr>
        <p:spPr>
          <a:xfrm>
            <a:off x="140279" y="860774"/>
            <a:ext cx="9003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Transverse momentum distributions </a:t>
            </a:r>
            <a:r>
              <a:rPr lang="en-US" dirty="0" smtClean="0">
                <a:solidFill>
                  <a:schemeClr val="bg1"/>
                </a:solidFill>
              </a:rPr>
              <a:t>of produced particles can provide important information on the system created in the collisions</a:t>
            </a:r>
            <a:endParaRPr lang="it-IT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52339" y="1797050"/>
            <a:ext cx="363112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Low </a:t>
            </a:r>
            <a:r>
              <a:rPr lang="en-US" dirty="0" err="1" smtClean="0">
                <a:solidFill>
                  <a:srgbClr val="FFFF00"/>
                </a:solidFill>
              </a:rPr>
              <a:t>p</a:t>
            </a:r>
            <a:r>
              <a:rPr lang="en-US" baseline="-25000" dirty="0" err="1" smtClean="0">
                <a:solidFill>
                  <a:srgbClr val="FFFF00"/>
                </a:solidFill>
              </a:rPr>
              <a:t>T</a:t>
            </a:r>
            <a:r>
              <a:rPr lang="en-US" baseline="-25000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(&lt;~1 </a:t>
            </a:r>
            <a:r>
              <a:rPr lang="en-US" dirty="0" err="1" smtClean="0">
                <a:solidFill>
                  <a:schemeClr val="bg1"/>
                </a:solidFill>
              </a:rPr>
              <a:t>GeV</a:t>
            </a:r>
            <a:r>
              <a:rPr lang="en-US" dirty="0" smtClean="0">
                <a:solidFill>
                  <a:schemeClr val="bg1"/>
                </a:solidFill>
              </a:rPr>
              <a:t>/c)</a:t>
            </a:r>
            <a:endParaRPr lang="en-US" baseline="-25000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Soft production 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mechanisms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1/</a:t>
            </a:r>
            <a:r>
              <a:rPr lang="en-US" dirty="0" err="1" smtClean="0">
                <a:solidFill>
                  <a:schemeClr val="bg1"/>
                </a:solidFill>
              </a:rPr>
              <a:t>p</a:t>
            </a:r>
            <a:r>
              <a:rPr lang="en-US" baseline="-25000" dirty="0" err="1" smtClean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dN</a:t>
            </a:r>
            <a:r>
              <a:rPr lang="en-US" dirty="0" smtClean="0">
                <a:solidFill>
                  <a:schemeClr val="bg1"/>
                </a:solidFill>
              </a:rPr>
              <a:t>/</a:t>
            </a:r>
            <a:r>
              <a:rPr lang="en-US" dirty="0" err="1" smtClean="0">
                <a:solidFill>
                  <a:schemeClr val="bg1"/>
                </a:solidFill>
              </a:rPr>
              <a:t>dp</a:t>
            </a:r>
            <a:r>
              <a:rPr lang="en-US" baseline="-25000" dirty="0" err="1" smtClean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 ~</a:t>
            </a:r>
            <a:r>
              <a:rPr lang="en-US" dirty="0" smtClean="0">
                <a:solidFill>
                  <a:srgbClr val="FFFF00"/>
                </a:solidFill>
              </a:rPr>
              <a:t>exponential</a:t>
            </a:r>
            <a:r>
              <a:rPr lang="en-US" dirty="0" smtClean="0">
                <a:solidFill>
                  <a:schemeClr val="bg1"/>
                </a:solidFill>
              </a:rPr>
              <a:t>,</a:t>
            </a:r>
          </a:p>
          <a:p>
            <a:r>
              <a:rPr lang="en-US" dirty="0">
                <a:solidFill>
                  <a:schemeClr val="bg1"/>
                </a:solidFill>
              </a:rPr>
              <a:t>B</a:t>
            </a:r>
            <a:r>
              <a:rPr lang="en-US" dirty="0" smtClean="0">
                <a:solidFill>
                  <a:schemeClr val="bg1"/>
                </a:solidFill>
              </a:rPr>
              <a:t>oltzmann-like and almost </a:t>
            </a:r>
          </a:p>
          <a:p>
            <a:r>
              <a:rPr lang="en-US" dirty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ndependent on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s</a:t>
            </a:r>
            <a:endParaRPr lang="it-IT" dirty="0" smtClean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00695" y="4235450"/>
            <a:ext cx="361990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High </a:t>
            </a:r>
            <a:r>
              <a:rPr lang="en-US" dirty="0" err="1" smtClean="0">
                <a:solidFill>
                  <a:srgbClr val="FFFF00"/>
                </a:solidFill>
              </a:rPr>
              <a:t>p</a:t>
            </a:r>
            <a:r>
              <a:rPr lang="en-US" baseline="-25000" dirty="0" err="1" smtClean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 (&gt;&gt;1 </a:t>
            </a:r>
            <a:r>
              <a:rPr lang="en-US" dirty="0" err="1" smtClean="0">
                <a:solidFill>
                  <a:schemeClr val="bg1"/>
                </a:solidFill>
              </a:rPr>
              <a:t>GeV</a:t>
            </a:r>
            <a:r>
              <a:rPr lang="en-US" dirty="0" smtClean="0">
                <a:solidFill>
                  <a:schemeClr val="bg1"/>
                </a:solidFill>
              </a:rPr>
              <a:t>/c)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Hard production 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mechanisms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Deviation from exponential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err="1">
                <a:solidFill>
                  <a:schemeClr val="bg1"/>
                </a:solidFill>
              </a:rPr>
              <a:t>b</a:t>
            </a:r>
            <a:r>
              <a:rPr lang="en-US" dirty="0" err="1" smtClean="0">
                <a:solidFill>
                  <a:schemeClr val="bg1"/>
                </a:solidFill>
              </a:rPr>
              <a:t>ehaviour</a:t>
            </a:r>
            <a:r>
              <a:rPr lang="en-US" dirty="0" smtClean="0">
                <a:solidFill>
                  <a:schemeClr val="bg1"/>
                </a:solidFill>
              </a:rPr>
              <a:t> towards 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smtClean="0">
                <a:solidFill>
                  <a:srgbClr val="FFFF00"/>
                </a:solidFill>
              </a:rPr>
              <a:t>power-law</a:t>
            </a:r>
            <a:endParaRPr lang="it-IT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91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1020762"/>
          </a:xfrm>
        </p:spPr>
        <p:txBody>
          <a:bodyPr/>
          <a:lstStyle/>
          <a:p>
            <a:r>
              <a:rPr lang="en-US" dirty="0" smtClean="0"/>
              <a:t>Let’s concentrate on low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14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1219200"/>
            <a:ext cx="51018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In </a:t>
            </a:r>
            <a:r>
              <a:rPr lang="en-US" dirty="0" err="1" smtClean="0">
                <a:solidFill>
                  <a:srgbClr val="FFFF00"/>
                </a:solidFill>
              </a:rPr>
              <a:t>pp</a:t>
            </a:r>
            <a:r>
              <a:rPr lang="en-US" dirty="0" smtClean="0">
                <a:solidFill>
                  <a:srgbClr val="FFFF00"/>
                </a:solidFill>
              </a:rPr>
              <a:t> collisions at low </a:t>
            </a:r>
            <a:r>
              <a:rPr lang="en-US" dirty="0" err="1" smtClean="0">
                <a:solidFill>
                  <a:srgbClr val="FFFF00"/>
                </a:solidFill>
              </a:rPr>
              <a:t>p</a:t>
            </a:r>
            <a:r>
              <a:rPr lang="en-US" baseline="-25000" dirty="0" err="1" smtClean="0">
                <a:solidFill>
                  <a:srgbClr val="FFFF00"/>
                </a:solidFill>
              </a:rPr>
              <a:t>T</a:t>
            </a:r>
            <a:endParaRPr lang="en-US" baseline="-25000" dirty="0" smtClean="0">
              <a:solidFill>
                <a:srgbClr val="FFFF00"/>
              </a:solidFill>
            </a:endParaRP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Exponential </a:t>
            </a:r>
            <a:r>
              <a:rPr lang="en-US" dirty="0" err="1" smtClean="0">
                <a:solidFill>
                  <a:schemeClr val="bg1"/>
                </a:solidFill>
              </a:rPr>
              <a:t>behaviour</a:t>
            </a:r>
            <a:r>
              <a:rPr lang="en-US" dirty="0" smtClean="0">
                <a:solidFill>
                  <a:schemeClr val="bg1"/>
                </a:solidFill>
              </a:rPr>
              <a:t>, identical for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all hadrons (</a:t>
            </a:r>
            <a:r>
              <a:rPr lang="en-US" dirty="0" err="1" smtClean="0">
                <a:solidFill>
                  <a:schemeClr val="bg1"/>
                </a:solidFill>
              </a:rPr>
              <a:t>m</a:t>
            </a:r>
            <a:r>
              <a:rPr lang="en-US" baseline="-25000" dirty="0" err="1" smtClean="0">
                <a:solidFill>
                  <a:schemeClr val="bg1"/>
                </a:solidFill>
              </a:rPr>
              <a:t>T</a:t>
            </a:r>
            <a:r>
              <a:rPr lang="en-US" baseline="-25000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scaling)</a:t>
            </a:r>
            <a:endParaRPr lang="it-IT" dirty="0" smtClean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96"/>
          <a:stretch>
            <a:fillRect/>
          </a:stretch>
        </p:blipFill>
        <p:spPr bwMode="auto">
          <a:xfrm>
            <a:off x="5108575" y="1188244"/>
            <a:ext cx="3425825" cy="41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 txBox="1">
            <a:spLocks/>
          </p:cNvSpPr>
          <p:nvPr/>
        </p:nvSpPr>
        <p:spPr bwMode="auto">
          <a:xfrm>
            <a:off x="13231812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194459E-164F-4089-B7A9-B0AE2FC5F76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graphicFrame>
        <p:nvGraphicFramePr>
          <p:cNvPr id="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1425637"/>
              </p:ext>
            </p:extLst>
          </p:nvPr>
        </p:nvGraphicFramePr>
        <p:xfrm>
          <a:off x="152400" y="2747962"/>
          <a:ext cx="4541539" cy="978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24" name="Equation" r:id="rId4" imgW="2298700" imgH="495300" progId="Equation.3">
                  <p:embed/>
                </p:oleObj>
              </mc:Choice>
              <mc:Fallback>
                <p:oleObj name="Equation" r:id="rId4" imgW="2298700" imgH="495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2747962"/>
                        <a:ext cx="4541539" cy="978745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04800" y="4419600"/>
            <a:ext cx="4144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err="1" smtClean="0">
                <a:solidFill>
                  <a:srgbClr val="FFFF00"/>
                </a:solidFill>
              </a:rPr>
              <a:t>T</a:t>
            </a:r>
            <a:r>
              <a:rPr lang="en-US" baseline="-25000" dirty="0" err="1" smtClean="0">
                <a:solidFill>
                  <a:srgbClr val="FFFF00"/>
                </a:solidFill>
              </a:rPr>
              <a:t>slope</a:t>
            </a:r>
            <a:r>
              <a:rPr lang="en-US" baseline="-25000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~ 167 MeV </a:t>
            </a:r>
            <a:r>
              <a:rPr lang="en-US" dirty="0" smtClean="0">
                <a:solidFill>
                  <a:schemeClr val="bg1"/>
                </a:solidFill>
              </a:rPr>
              <a:t>for all particles</a:t>
            </a:r>
            <a:endParaRPr lang="it-IT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5477470"/>
            <a:ext cx="86845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These distribution </a:t>
            </a:r>
            <a:r>
              <a:rPr lang="en-US" dirty="0" smtClean="0">
                <a:solidFill>
                  <a:srgbClr val="FFFF00"/>
                </a:solidFill>
              </a:rPr>
              <a:t>look like thermal spectra </a:t>
            </a:r>
            <a:r>
              <a:rPr lang="en-US" dirty="0" smtClean="0">
                <a:solidFill>
                  <a:schemeClr val="bg1"/>
                </a:solidFill>
              </a:rPr>
              <a:t>and </a:t>
            </a:r>
            <a:r>
              <a:rPr lang="en-US" dirty="0" err="1" smtClean="0">
                <a:solidFill>
                  <a:schemeClr val="bg1"/>
                </a:solidFill>
              </a:rPr>
              <a:t>T</a:t>
            </a:r>
            <a:r>
              <a:rPr lang="en-US" baseline="-25000" dirty="0" err="1" smtClean="0">
                <a:solidFill>
                  <a:schemeClr val="bg1"/>
                </a:solidFill>
              </a:rPr>
              <a:t>slope</a:t>
            </a:r>
            <a:r>
              <a:rPr lang="en-US" dirty="0" smtClean="0">
                <a:solidFill>
                  <a:schemeClr val="bg1"/>
                </a:solidFill>
              </a:rPr>
              <a:t>  can be seen as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the </a:t>
            </a:r>
            <a:r>
              <a:rPr lang="en-US" dirty="0" smtClean="0">
                <a:solidFill>
                  <a:srgbClr val="FFFF00"/>
                </a:solidFill>
              </a:rPr>
              <a:t>temperature corresponding to the emission </a:t>
            </a:r>
            <a:r>
              <a:rPr lang="en-US" dirty="0">
                <a:solidFill>
                  <a:srgbClr val="FFFF00"/>
                </a:solidFill>
              </a:rPr>
              <a:t>o</a:t>
            </a:r>
            <a:r>
              <a:rPr lang="en-US" dirty="0" smtClean="0">
                <a:solidFill>
                  <a:srgbClr val="FFFF00"/>
                </a:solidFill>
              </a:rPr>
              <a:t>f the particles</a:t>
            </a:r>
            <a:r>
              <a:rPr lang="en-US" dirty="0" smtClean="0">
                <a:solidFill>
                  <a:schemeClr val="bg1"/>
                </a:solidFill>
              </a:rPr>
              <a:t>, when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interactions between particles stop (freeze-out temperature, </a:t>
            </a:r>
            <a:r>
              <a:rPr lang="en-US" dirty="0" err="1" smtClean="0">
                <a:solidFill>
                  <a:schemeClr val="bg1"/>
                </a:solidFill>
              </a:rPr>
              <a:t>T</a:t>
            </a:r>
            <a:r>
              <a:rPr lang="en-US" baseline="-25000" dirty="0" err="1" smtClean="0">
                <a:solidFill>
                  <a:schemeClr val="bg1"/>
                </a:solidFill>
              </a:rPr>
              <a:t>fo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it-IT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69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spectra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15</a:t>
            </a:fld>
            <a:endParaRPr lang="it-IT">
              <a:solidFill>
                <a:srgbClr val="000000"/>
              </a:solidFill>
            </a:endParaRPr>
          </a:p>
        </p:txBody>
      </p:sp>
      <p:pic>
        <p:nvPicPr>
          <p:cNvPr id="4" name="Picture 11" descr="dndmt_piK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281104"/>
            <a:ext cx="3200400" cy="3071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 descr="dndpt_pik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1" y="2286000"/>
            <a:ext cx="3203707" cy="3075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7872716"/>
              </p:ext>
            </p:extLst>
          </p:nvPr>
        </p:nvGraphicFramePr>
        <p:xfrm>
          <a:off x="23649" y="914400"/>
          <a:ext cx="4014951" cy="9804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49" name="Equation" r:id="rId6" imgW="2234230" imgH="545863" progId="Equation.3">
                  <p:embed/>
                </p:oleObj>
              </mc:Choice>
              <mc:Fallback>
                <p:oleObj name="Equation" r:id="rId6" imgW="2234230" imgH="54586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49" y="914400"/>
                        <a:ext cx="4014951" cy="980467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4" descr="dndpt_pivsT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2"/>
          <a:stretch>
            <a:fillRect/>
          </a:stretch>
        </p:blipFill>
        <p:spPr bwMode="auto">
          <a:xfrm>
            <a:off x="6234130" y="3844755"/>
            <a:ext cx="2909870" cy="298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62000" y="5754469"/>
            <a:ext cx="3999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Evolution of </a:t>
            </a:r>
            <a:r>
              <a:rPr lang="en-US" dirty="0" err="1" smtClean="0">
                <a:solidFill>
                  <a:schemeClr val="bg1"/>
                </a:solidFill>
              </a:rPr>
              <a:t>p</a:t>
            </a:r>
            <a:r>
              <a:rPr lang="en-US" baseline="-25000" dirty="0" err="1" smtClean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 spectra </a:t>
            </a:r>
            <a:r>
              <a:rPr lang="en-US" dirty="0" err="1" smtClean="0">
                <a:solidFill>
                  <a:schemeClr val="bg1"/>
                </a:solidFill>
              </a:rPr>
              <a:t>vs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</a:t>
            </a:r>
            <a:r>
              <a:rPr lang="en-US" baseline="-25000" dirty="0" err="1" smtClean="0">
                <a:solidFill>
                  <a:schemeClr val="bg1"/>
                </a:solidFill>
              </a:rPr>
              <a:t>slope</a:t>
            </a:r>
            <a:r>
              <a:rPr lang="en-US" dirty="0" smtClean="0">
                <a:solidFill>
                  <a:schemeClr val="bg1"/>
                </a:solidFill>
              </a:rPr>
              <a:t>,</a:t>
            </a:r>
          </a:p>
          <a:p>
            <a:r>
              <a:rPr lang="en-US" dirty="0" smtClean="0">
                <a:solidFill>
                  <a:srgbClr val="FFFF00"/>
                </a:solidFill>
                <a:sym typeface="Wingdings" pitchFamily="2" charset="2"/>
              </a:rPr>
              <a:t>higher T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implies </a:t>
            </a:r>
            <a:r>
              <a:rPr lang="en-US" dirty="0" smtClean="0">
                <a:solidFill>
                  <a:srgbClr val="FFFF00"/>
                </a:solidFill>
                <a:sym typeface="Wingdings" pitchFamily="2" charset="2"/>
              </a:rPr>
              <a:t>“flatter” spectra</a:t>
            </a:r>
            <a:endParaRPr lang="it-IT" dirty="0" smtClean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60310" y="1106269"/>
            <a:ext cx="48349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Slightly different shape of spectra,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when plotted </a:t>
            </a:r>
            <a:r>
              <a:rPr lang="en-US" dirty="0" smtClean="0">
                <a:solidFill>
                  <a:srgbClr val="FFFF00"/>
                </a:solidFill>
              </a:rPr>
              <a:t>as a function of </a:t>
            </a:r>
            <a:r>
              <a:rPr lang="en-US" dirty="0" err="1" smtClean="0">
                <a:solidFill>
                  <a:srgbClr val="FFFF00"/>
                </a:solidFill>
              </a:rPr>
              <a:t>p</a:t>
            </a:r>
            <a:r>
              <a:rPr lang="en-US" baseline="-25000" dirty="0" err="1" smtClean="0">
                <a:solidFill>
                  <a:srgbClr val="FFFF00"/>
                </a:solidFill>
              </a:rPr>
              <a:t>T</a:t>
            </a:r>
            <a:r>
              <a:rPr lang="en-US" baseline="-25000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or </a:t>
            </a:r>
            <a:r>
              <a:rPr lang="en-US" dirty="0" err="1" smtClean="0">
                <a:solidFill>
                  <a:srgbClr val="FFFF00"/>
                </a:solidFill>
              </a:rPr>
              <a:t>m</a:t>
            </a:r>
            <a:r>
              <a:rPr lang="en-US" baseline="-25000" dirty="0" err="1" smtClean="0">
                <a:solidFill>
                  <a:srgbClr val="FFFF00"/>
                </a:solidFill>
              </a:rPr>
              <a:t>T</a:t>
            </a:r>
            <a:endParaRPr lang="it-IT" baseline="-25000" dirty="0" smtClean="0">
              <a:solidFill>
                <a:srgbClr val="FFFF00"/>
              </a:solidFill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4876800" y="5885372"/>
            <a:ext cx="978408" cy="484632"/>
          </a:xfrm>
          <a:prstGeom prst="rightArrow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12" name="Bent Arrow 11"/>
          <p:cNvSpPr/>
          <p:nvPr/>
        </p:nvSpPr>
        <p:spPr bwMode="auto">
          <a:xfrm rot="10800000">
            <a:off x="6629400" y="1905000"/>
            <a:ext cx="813816" cy="868680"/>
          </a:xfrm>
          <a:prstGeom prst="ben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32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715962"/>
          </a:xfrm>
        </p:spPr>
        <p:txBody>
          <a:bodyPr/>
          <a:lstStyle/>
          <a:p>
            <a:r>
              <a:rPr lang="en-US" dirty="0" smtClean="0"/>
              <a:t>Breaking of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 scaling in AA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000750"/>
            <a:ext cx="2133600" cy="476250"/>
          </a:xfrm>
        </p:spPr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16</a:t>
            </a:fld>
            <a:endParaRPr lang="it-IT" dirty="0">
              <a:solidFill>
                <a:srgbClr val="00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52400" y="974725"/>
            <a:ext cx="7391400" cy="5273566"/>
            <a:chOff x="152400" y="1219200"/>
            <a:chExt cx="7391400" cy="5273566"/>
          </a:xfrm>
        </p:grpSpPr>
        <p:pic>
          <p:nvPicPr>
            <p:cNvPr id="4" name="Picture 5" descr="Picture1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831" r="3496"/>
            <a:stretch/>
          </p:blipFill>
          <p:spPr bwMode="auto">
            <a:xfrm>
              <a:off x="152400" y="3531476"/>
              <a:ext cx="7391400" cy="2961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5" descr="Picture1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43257"/>
            <a:stretch/>
          </p:blipFill>
          <p:spPr bwMode="auto">
            <a:xfrm>
              <a:off x="152400" y="1219200"/>
              <a:ext cx="4346028" cy="527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>
            <a:off x="4648200" y="1203325"/>
            <a:ext cx="42159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Harder spectra </a:t>
            </a:r>
            <a:r>
              <a:rPr lang="en-US" dirty="0" smtClean="0">
                <a:solidFill>
                  <a:schemeClr val="bg1"/>
                </a:solidFill>
              </a:rPr>
              <a:t>(i.e. larger </a:t>
            </a:r>
            <a:r>
              <a:rPr lang="en-US" dirty="0" err="1" smtClean="0">
                <a:solidFill>
                  <a:schemeClr val="bg1"/>
                </a:solidFill>
              </a:rPr>
              <a:t>T</a:t>
            </a:r>
            <a:r>
              <a:rPr lang="en-US" baseline="-25000" dirty="0" err="1" smtClean="0">
                <a:solidFill>
                  <a:schemeClr val="bg1"/>
                </a:solidFill>
              </a:rPr>
              <a:t>slope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for </a:t>
            </a:r>
            <a:r>
              <a:rPr lang="en-US" dirty="0" smtClean="0">
                <a:solidFill>
                  <a:srgbClr val="FFFF00"/>
                </a:solidFill>
              </a:rPr>
              <a:t>larger mass </a:t>
            </a:r>
            <a:r>
              <a:rPr lang="en-US" dirty="0" smtClean="0">
                <a:solidFill>
                  <a:schemeClr val="bg1"/>
                </a:solidFill>
              </a:rPr>
              <a:t>particles</a:t>
            </a:r>
            <a:endParaRPr lang="it-IT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4400" y="2193925"/>
            <a:ext cx="40681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Consistent with a </a:t>
            </a:r>
            <a:r>
              <a:rPr lang="en-US" dirty="0" smtClean="0">
                <a:solidFill>
                  <a:srgbClr val="FFFF00"/>
                </a:solidFill>
              </a:rPr>
              <a:t>shift towards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larger </a:t>
            </a:r>
            <a:r>
              <a:rPr lang="en-US" dirty="0" err="1" smtClean="0">
                <a:solidFill>
                  <a:srgbClr val="FFFF00"/>
                </a:solidFill>
              </a:rPr>
              <a:t>p</a:t>
            </a:r>
            <a:r>
              <a:rPr lang="en-US" baseline="-25000" dirty="0" err="1" smtClean="0">
                <a:solidFill>
                  <a:srgbClr val="FFFF00"/>
                </a:solidFill>
              </a:rPr>
              <a:t>T</a:t>
            </a:r>
            <a:r>
              <a:rPr lang="en-US" baseline="-25000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of</a:t>
            </a:r>
            <a:r>
              <a:rPr lang="en-US" baseline="-25000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heavier particles</a:t>
            </a:r>
            <a:endParaRPr lang="it-IT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17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/>
              <a:t>Breaking of </a:t>
            </a:r>
            <a:r>
              <a:rPr lang="en-US" dirty="0" err="1"/>
              <a:t>m</a:t>
            </a:r>
            <a:r>
              <a:rPr lang="en-US" baseline="-25000" dirty="0" err="1"/>
              <a:t>T</a:t>
            </a:r>
            <a:r>
              <a:rPr lang="en-US" dirty="0"/>
              <a:t> scaling in AA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169025"/>
            <a:ext cx="2133600" cy="476250"/>
          </a:xfrm>
        </p:spPr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17</a:t>
            </a:fld>
            <a:endParaRPr lang="it-IT">
              <a:solidFill>
                <a:srgbClr val="000000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87" r="5170"/>
          <a:stretch>
            <a:fillRect/>
          </a:stretch>
        </p:blipFill>
        <p:spPr bwMode="auto">
          <a:xfrm>
            <a:off x="3276600" y="1143000"/>
            <a:ext cx="5618162" cy="456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2449517"/>
              </p:ext>
            </p:extLst>
          </p:nvPr>
        </p:nvGraphicFramePr>
        <p:xfrm>
          <a:off x="268288" y="4962525"/>
          <a:ext cx="2627312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2" name="Equation" r:id="rId4" imgW="1143000" imgH="393700" progId="Equation.3">
                  <p:embed/>
                </p:oleObj>
              </mc:Choice>
              <mc:Fallback>
                <p:oleObj name="Equation" r:id="rId4" imgW="11430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288" y="4962525"/>
                        <a:ext cx="2627312" cy="904875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2400" y="1371600"/>
            <a:ext cx="29568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err="1" smtClean="0">
                <a:solidFill>
                  <a:srgbClr val="FFFF00"/>
                </a:solidFill>
              </a:rPr>
              <a:t>T</a:t>
            </a:r>
            <a:r>
              <a:rPr lang="en-US" baseline="-25000" dirty="0" err="1" smtClean="0">
                <a:solidFill>
                  <a:srgbClr val="FFFF00"/>
                </a:solidFill>
              </a:rPr>
              <a:t>slope</a:t>
            </a:r>
            <a:r>
              <a:rPr lang="en-US" baseline="-25000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depends linearly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on particle mass</a:t>
            </a:r>
            <a:endParaRPr lang="it-IT" dirty="0" smtClean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2590800"/>
            <a:ext cx="318901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Interpretation: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there is a </a:t>
            </a:r>
            <a:r>
              <a:rPr lang="en-US" dirty="0" smtClean="0">
                <a:solidFill>
                  <a:srgbClr val="FFFF00"/>
                </a:solidFill>
              </a:rPr>
              <a:t>collective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motion </a:t>
            </a:r>
            <a:r>
              <a:rPr lang="en-US" dirty="0" smtClean="0">
                <a:solidFill>
                  <a:schemeClr val="bg1"/>
                </a:solidFill>
              </a:rPr>
              <a:t>of all particles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in the transverse plane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with </a:t>
            </a:r>
            <a:r>
              <a:rPr lang="en-US" dirty="0" smtClean="0">
                <a:solidFill>
                  <a:srgbClr val="FFFF00"/>
                </a:solidFill>
              </a:rPr>
              <a:t>velocity v</a:t>
            </a:r>
            <a:r>
              <a:rPr lang="it-IT" kern="0" baseline="-25000" dirty="0" smtClean="0">
                <a:solidFill>
                  <a:srgbClr val="FFFF00"/>
                </a:solidFill>
                <a:sym typeface="Symbol" pitchFamily="18" charset="2"/>
              </a:rPr>
              <a:t></a:t>
            </a:r>
            <a:r>
              <a:rPr lang="it-IT" kern="0" baseline="-25000" dirty="0" smtClean="0">
                <a:solidFill>
                  <a:schemeClr val="bg1"/>
                </a:solidFill>
                <a:sym typeface="Symbol" pitchFamily="18" charset="2"/>
              </a:rPr>
              <a:t> </a:t>
            </a:r>
            <a:r>
              <a:rPr lang="it-IT" kern="0" dirty="0" smtClean="0">
                <a:solidFill>
                  <a:schemeClr val="bg1"/>
                </a:solidFill>
                <a:sym typeface="Symbol" pitchFamily="18" charset="2"/>
              </a:rPr>
              <a:t>,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smtClean="0">
                <a:solidFill>
                  <a:srgbClr val="FFFF00"/>
                </a:solidFill>
              </a:rPr>
              <a:t>superimposed to 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thermal motion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which gives</a:t>
            </a:r>
            <a:endParaRPr lang="it-IT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1369" y="5943600"/>
            <a:ext cx="6977231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Such a collective transverse expansion is called </a:t>
            </a:r>
            <a:r>
              <a:rPr lang="en-US" dirty="0" smtClean="0">
                <a:solidFill>
                  <a:srgbClr val="FFFF00"/>
                </a:solidFill>
              </a:rPr>
              <a:t>radial flow</a:t>
            </a:r>
          </a:p>
          <a:p>
            <a:pPr algn="ctr"/>
            <a:r>
              <a:rPr lang="en-US" dirty="0" smtClean="0">
                <a:solidFill>
                  <a:srgbClr val="FFFF00"/>
                </a:solidFill>
              </a:rPr>
              <a:t>(also known as “Little Bang”!)</a:t>
            </a:r>
            <a:endParaRPr lang="it-IT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91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/>
          <p:cNvSpPr/>
          <p:nvPr/>
        </p:nvSpPr>
        <p:spPr bwMode="auto">
          <a:xfrm>
            <a:off x="0" y="3429000"/>
            <a:ext cx="9144000" cy="34099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Flow in heavy-ion collisions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18</a:t>
            </a:fld>
            <a:endParaRPr lang="it-IT">
              <a:solidFill>
                <a:srgbClr val="000000"/>
              </a:solidFill>
            </a:endParaRPr>
          </a:p>
        </p:txBody>
      </p:sp>
      <p:grpSp>
        <p:nvGrpSpPr>
          <p:cNvPr id="5" name="Group 84"/>
          <p:cNvGrpSpPr>
            <a:grpSpLocks/>
          </p:cNvGrpSpPr>
          <p:nvPr/>
        </p:nvGrpSpPr>
        <p:grpSpPr bwMode="auto">
          <a:xfrm>
            <a:off x="177800" y="3573463"/>
            <a:ext cx="4826000" cy="3265487"/>
            <a:chOff x="158" y="2251"/>
            <a:chExt cx="3040" cy="2057"/>
          </a:xfrm>
        </p:grpSpPr>
        <p:sp>
          <p:nvSpPr>
            <p:cNvPr id="6" name="Oval 17"/>
            <p:cNvSpPr>
              <a:spLocks noChangeArrowheads="1"/>
            </p:cNvSpPr>
            <p:nvPr/>
          </p:nvSpPr>
          <p:spPr bwMode="auto">
            <a:xfrm>
              <a:off x="611" y="2722"/>
              <a:ext cx="1316" cy="1298"/>
            </a:xfrm>
            <a:prstGeom prst="ellipse">
              <a:avLst/>
            </a:prstGeom>
            <a:gradFill rotWithShape="1">
              <a:gsLst>
                <a:gs pos="0">
                  <a:srgbClr val="FF9900"/>
                </a:gs>
                <a:gs pos="100000">
                  <a:srgbClr val="CC33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" name="Line 18"/>
            <p:cNvSpPr>
              <a:spLocks noChangeShapeType="1"/>
            </p:cNvSpPr>
            <p:nvPr/>
          </p:nvSpPr>
          <p:spPr bwMode="auto">
            <a:xfrm flipV="1">
              <a:off x="1292" y="2478"/>
              <a:ext cx="0" cy="90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" name="Line 19"/>
            <p:cNvSpPr>
              <a:spLocks noChangeShapeType="1"/>
            </p:cNvSpPr>
            <p:nvPr/>
          </p:nvSpPr>
          <p:spPr bwMode="auto">
            <a:xfrm flipV="1">
              <a:off x="1292" y="3357"/>
              <a:ext cx="99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" name="Oval 20"/>
            <p:cNvSpPr>
              <a:spLocks noChangeArrowheads="1"/>
            </p:cNvSpPr>
            <p:nvPr/>
          </p:nvSpPr>
          <p:spPr bwMode="auto">
            <a:xfrm>
              <a:off x="1565" y="2886"/>
              <a:ext cx="181" cy="182"/>
            </a:xfrm>
            <a:prstGeom prst="ellips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" name="Line 21"/>
            <p:cNvSpPr>
              <a:spLocks noChangeShapeType="1"/>
            </p:cNvSpPr>
            <p:nvPr/>
          </p:nvSpPr>
          <p:spPr bwMode="auto">
            <a:xfrm flipH="1" flipV="1">
              <a:off x="748" y="2433"/>
              <a:ext cx="907" cy="40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1" name="Line 22"/>
            <p:cNvSpPr>
              <a:spLocks noChangeShapeType="1"/>
            </p:cNvSpPr>
            <p:nvPr/>
          </p:nvSpPr>
          <p:spPr bwMode="auto">
            <a:xfrm flipH="1" flipV="1">
              <a:off x="612" y="2795"/>
              <a:ext cx="953" cy="22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2" name="Oval 23"/>
            <p:cNvSpPr>
              <a:spLocks noChangeArrowheads="1"/>
            </p:cNvSpPr>
            <p:nvPr/>
          </p:nvSpPr>
          <p:spPr bwMode="auto">
            <a:xfrm>
              <a:off x="158" y="2251"/>
              <a:ext cx="544" cy="544"/>
            </a:xfrm>
            <a:prstGeom prst="ellipse">
              <a:avLst/>
            </a:prstGeom>
            <a:solidFill>
              <a:srgbClr val="FF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" name="Oval 24"/>
            <p:cNvSpPr>
              <a:spLocks noChangeArrowheads="1"/>
            </p:cNvSpPr>
            <p:nvPr/>
          </p:nvSpPr>
          <p:spPr bwMode="auto">
            <a:xfrm>
              <a:off x="249" y="2523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4" name="Line 25"/>
            <p:cNvSpPr>
              <a:spLocks noChangeShapeType="1"/>
            </p:cNvSpPr>
            <p:nvPr/>
          </p:nvSpPr>
          <p:spPr bwMode="auto">
            <a:xfrm flipH="1">
              <a:off x="340" y="2433"/>
              <a:ext cx="68" cy="136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5" name="Oval 26"/>
            <p:cNvSpPr>
              <a:spLocks noChangeArrowheads="1"/>
            </p:cNvSpPr>
            <p:nvPr/>
          </p:nvSpPr>
          <p:spPr bwMode="auto">
            <a:xfrm>
              <a:off x="475" y="2569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" name="Oval 27"/>
            <p:cNvSpPr>
              <a:spLocks noChangeArrowheads="1"/>
            </p:cNvSpPr>
            <p:nvPr/>
          </p:nvSpPr>
          <p:spPr bwMode="auto">
            <a:xfrm>
              <a:off x="385" y="2387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7" name="Oval 28"/>
            <p:cNvSpPr>
              <a:spLocks noChangeArrowheads="1"/>
            </p:cNvSpPr>
            <p:nvPr/>
          </p:nvSpPr>
          <p:spPr bwMode="auto">
            <a:xfrm>
              <a:off x="521" y="2478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8" name="Oval 29"/>
            <p:cNvSpPr>
              <a:spLocks noChangeArrowheads="1"/>
            </p:cNvSpPr>
            <p:nvPr/>
          </p:nvSpPr>
          <p:spPr bwMode="auto">
            <a:xfrm>
              <a:off x="295" y="2659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9" name="Oval 30"/>
            <p:cNvSpPr>
              <a:spLocks noChangeArrowheads="1"/>
            </p:cNvSpPr>
            <p:nvPr/>
          </p:nvSpPr>
          <p:spPr bwMode="auto">
            <a:xfrm>
              <a:off x="295" y="2387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" name="Line 31"/>
            <p:cNvSpPr>
              <a:spLocks noChangeShapeType="1"/>
            </p:cNvSpPr>
            <p:nvPr/>
          </p:nvSpPr>
          <p:spPr bwMode="auto">
            <a:xfrm flipH="1" flipV="1">
              <a:off x="476" y="2478"/>
              <a:ext cx="0" cy="136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1" name="Line 32"/>
            <p:cNvSpPr>
              <a:spLocks noChangeShapeType="1"/>
            </p:cNvSpPr>
            <p:nvPr/>
          </p:nvSpPr>
          <p:spPr bwMode="auto">
            <a:xfrm flipH="1" flipV="1">
              <a:off x="476" y="2342"/>
              <a:ext cx="45" cy="136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2" name="Line 33"/>
            <p:cNvSpPr>
              <a:spLocks noChangeShapeType="1"/>
            </p:cNvSpPr>
            <p:nvPr/>
          </p:nvSpPr>
          <p:spPr bwMode="auto">
            <a:xfrm flipV="1">
              <a:off x="294" y="2569"/>
              <a:ext cx="137" cy="90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Line 34"/>
            <p:cNvSpPr>
              <a:spLocks noChangeShapeType="1"/>
            </p:cNvSpPr>
            <p:nvPr/>
          </p:nvSpPr>
          <p:spPr bwMode="auto">
            <a:xfrm flipV="1">
              <a:off x="249" y="2433"/>
              <a:ext cx="0" cy="90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4" name="Line 35"/>
            <p:cNvSpPr>
              <a:spLocks noChangeShapeType="1"/>
            </p:cNvSpPr>
            <p:nvPr/>
          </p:nvSpPr>
          <p:spPr bwMode="auto">
            <a:xfrm flipH="1" flipV="1">
              <a:off x="204" y="2342"/>
              <a:ext cx="91" cy="45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25" name="Oval 36"/>
            <p:cNvSpPr>
              <a:spLocks noChangeArrowheads="1"/>
            </p:cNvSpPr>
            <p:nvPr/>
          </p:nvSpPr>
          <p:spPr bwMode="auto">
            <a:xfrm>
              <a:off x="566" y="2613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" name="Oval 37"/>
            <p:cNvSpPr>
              <a:spLocks noChangeArrowheads="1"/>
            </p:cNvSpPr>
            <p:nvPr/>
          </p:nvSpPr>
          <p:spPr bwMode="auto">
            <a:xfrm>
              <a:off x="566" y="2342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7" name="Oval 38"/>
            <p:cNvSpPr>
              <a:spLocks noChangeArrowheads="1"/>
            </p:cNvSpPr>
            <p:nvPr/>
          </p:nvSpPr>
          <p:spPr bwMode="auto">
            <a:xfrm>
              <a:off x="611" y="2478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8" name="Oval 39"/>
            <p:cNvSpPr>
              <a:spLocks noChangeArrowheads="1"/>
            </p:cNvSpPr>
            <p:nvPr/>
          </p:nvSpPr>
          <p:spPr bwMode="auto">
            <a:xfrm>
              <a:off x="385" y="2297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9" name="Line 40"/>
            <p:cNvSpPr>
              <a:spLocks noChangeShapeType="1"/>
            </p:cNvSpPr>
            <p:nvPr/>
          </p:nvSpPr>
          <p:spPr bwMode="auto">
            <a:xfrm>
              <a:off x="430" y="2296"/>
              <a:ext cx="91" cy="1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0" name="Line 41"/>
            <p:cNvSpPr>
              <a:spLocks noChangeShapeType="1"/>
            </p:cNvSpPr>
            <p:nvPr/>
          </p:nvSpPr>
          <p:spPr bwMode="auto">
            <a:xfrm flipH="1">
              <a:off x="521" y="2613"/>
              <a:ext cx="90" cy="92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1" name="Line 42"/>
            <p:cNvSpPr>
              <a:spLocks noChangeShapeType="1"/>
            </p:cNvSpPr>
            <p:nvPr/>
          </p:nvSpPr>
          <p:spPr bwMode="auto">
            <a:xfrm flipV="1">
              <a:off x="611" y="2387"/>
              <a:ext cx="46" cy="136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2" name="Oval 43"/>
            <p:cNvSpPr>
              <a:spLocks noChangeArrowheads="1"/>
            </p:cNvSpPr>
            <p:nvPr/>
          </p:nvSpPr>
          <p:spPr bwMode="auto">
            <a:xfrm>
              <a:off x="385" y="2749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" name="Line 44"/>
            <p:cNvSpPr>
              <a:spLocks noChangeShapeType="1"/>
            </p:cNvSpPr>
            <p:nvPr/>
          </p:nvSpPr>
          <p:spPr bwMode="auto">
            <a:xfrm flipV="1">
              <a:off x="431" y="2659"/>
              <a:ext cx="90" cy="91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4" name="Text Box 45"/>
            <p:cNvSpPr txBox="1">
              <a:spLocks noChangeArrowheads="1"/>
            </p:cNvSpPr>
            <p:nvPr/>
          </p:nvSpPr>
          <p:spPr bwMode="auto">
            <a:xfrm>
              <a:off x="2180" y="3340"/>
              <a:ext cx="20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/>
                <a:t>x</a:t>
              </a:r>
            </a:p>
          </p:txBody>
        </p:sp>
        <p:sp>
          <p:nvSpPr>
            <p:cNvPr id="35" name="Text Box 47"/>
            <p:cNvSpPr txBox="1">
              <a:spLocks noChangeArrowheads="1"/>
            </p:cNvSpPr>
            <p:nvPr/>
          </p:nvSpPr>
          <p:spPr bwMode="auto">
            <a:xfrm>
              <a:off x="1383" y="2387"/>
              <a:ext cx="19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/>
                <a:t>y</a:t>
              </a:r>
            </a:p>
          </p:txBody>
        </p:sp>
        <p:sp>
          <p:nvSpPr>
            <p:cNvPr id="36" name="AutoShape 48"/>
            <p:cNvSpPr>
              <a:spLocks noChangeArrowheads="1"/>
            </p:cNvSpPr>
            <p:nvPr/>
          </p:nvSpPr>
          <p:spPr bwMode="auto">
            <a:xfrm rot="-2121587">
              <a:off x="1746" y="2705"/>
              <a:ext cx="273" cy="272"/>
            </a:xfrm>
            <a:prstGeom prst="rightArrow">
              <a:avLst>
                <a:gd name="adj1" fmla="val 50000"/>
                <a:gd name="adj2" fmla="val 25092"/>
              </a:avLst>
            </a:prstGeom>
            <a:noFill/>
            <a:ln w="28575" algn="ctr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it-IT">
                <a:solidFill>
                  <a:schemeClr val="accent2"/>
                </a:solidFill>
              </a:endParaRPr>
            </a:p>
          </p:txBody>
        </p:sp>
        <p:sp>
          <p:nvSpPr>
            <p:cNvPr id="37" name="Line 49"/>
            <p:cNvSpPr>
              <a:spLocks noChangeShapeType="1"/>
            </p:cNvSpPr>
            <p:nvPr/>
          </p:nvSpPr>
          <p:spPr bwMode="auto">
            <a:xfrm flipH="1" flipV="1">
              <a:off x="521" y="2297"/>
              <a:ext cx="45" cy="89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38" name="Oval 50"/>
            <p:cNvSpPr>
              <a:spLocks noChangeArrowheads="1"/>
            </p:cNvSpPr>
            <p:nvPr/>
          </p:nvSpPr>
          <p:spPr bwMode="auto">
            <a:xfrm>
              <a:off x="1565" y="3702"/>
              <a:ext cx="181" cy="182"/>
            </a:xfrm>
            <a:prstGeom prst="ellipse">
              <a:avLst/>
            </a:prstGeom>
            <a:noFill/>
            <a:ln w="381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9" name="AutoShape 51"/>
            <p:cNvSpPr>
              <a:spLocks noChangeArrowheads="1"/>
            </p:cNvSpPr>
            <p:nvPr/>
          </p:nvSpPr>
          <p:spPr bwMode="auto">
            <a:xfrm rot="3481783">
              <a:off x="1654" y="3885"/>
              <a:ext cx="273" cy="272"/>
            </a:xfrm>
            <a:prstGeom prst="rightArrow">
              <a:avLst>
                <a:gd name="adj1" fmla="val 50000"/>
                <a:gd name="adj2" fmla="val 25092"/>
              </a:avLst>
            </a:prstGeom>
            <a:noFill/>
            <a:ln w="28575" algn="ctr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" name="Line 52"/>
            <p:cNvSpPr>
              <a:spLocks noChangeShapeType="1"/>
            </p:cNvSpPr>
            <p:nvPr/>
          </p:nvSpPr>
          <p:spPr bwMode="auto">
            <a:xfrm flipH="1">
              <a:off x="1701" y="3657"/>
              <a:ext cx="1179" cy="4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Line 53"/>
            <p:cNvSpPr>
              <a:spLocks noChangeShapeType="1"/>
            </p:cNvSpPr>
            <p:nvPr/>
          </p:nvSpPr>
          <p:spPr bwMode="auto">
            <a:xfrm flipH="1" flipV="1">
              <a:off x="1655" y="3884"/>
              <a:ext cx="998" cy="22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2" name="Oval 54"/>
            <p:cNvSpPr>
              <a:spLocks noChangeArrowheads="1"/>
            </p:cNvSpPr>
            <p:nvPr/>
          </p:nvSpPr>
          <p:spPr bwMode="auto">
            <a:xfrm>
              <a:off x="2654" y="3657"/>
              <a:ext cx="544" cy="544"/>
            </a:xfrm>
            <a:prstGeom prst="ellipse">
              <a:avLst/>
            </a:prstGeom>
            <a:solidFill>
              <a:srgbClr val="FFFFC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3" name="Oval 55"/>
            <p:cNvSpPr>
              <a:spLocks noChangeArrowheads="1"/>
            </p:cNvSpPr>
            <p:nvPr/>
          </p:nvSpPr>
          <p:spPr bwMode="auto">
            <a:xfrm>
              <a:off x="2699" y="3928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4" name="Line 56"/>
            <p:cNvSpPr>
              <a:spLocks noChangeShapeType="1"/>
            </p:cNvSpPr>
            <p:nvPr/>
          </p:nvSpPr>
          <p:spPr bwMode="auto">
            <a:xfrm>
              <a:off x="2904" y="3839"/>
              <a:ext cx="67" cy="44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5" name="Oval 57"/>
            <p:cNvSpPr>
              <a:spLocks noChangeArrowheads="1"/>
            </p:cNvSpPr>
            <p:nvPr/>
          </p:nvSpPr>
          <p:spPr bwMode="auto">
            <a:xfrm>
              <a:off x="2971" y="3975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6" name="Oval 58"/>
            <p:cNvSpPr>
              <a:spLocks noChangeArrowheads="1"/>
            </p:cNvSpPr>
            <p:nvPr/>
          </p:nvSpPr>
          <p:spPr bwMode="auto">
            <a:xfrm>
              <a:off x="2881" y="3793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7" name="Oval 59"/>
            <p:cNvSpPr>
              <a:spLocks noChangeArrowheads="1"/>
            </p:cNvSpPr>
            <p:nvPr/>
          </p:nvSpPr>
          <p:spPr bwMode="auto">
            <a:xfrm>
              <a:off x="3017" y="3884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8" name="Oval 60"/>
            <p:cNvSpPr>
              <a:spLocks noChangeArrowheads="1"/>
            </p:cNvSpPr>
            <p:nvPr/>
          </p:nvSpPr>
          <p:spPr bwMode="auto">
            <a:xfrm>
              <a:off x="2789" y="3974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9" name="Oval 61"/>
            <p:cNvSpPr>
              <a:spLocks noChangeArrowheads="1"/>
            </p:cNvSpPr>
            <p:nvPr/>
          </p:nvSpPr>
          <p:spPr bwMode="auto">
            <a:xfrm>
              <a:off x="2791" y="3793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0" name="Line 62"/>
            <p:cNvSpPr>
              <a:spLocks noChangeShapeType="1"/>
            </p:cNvSpPr>
            <p:nvPr/>
          </p:nvSpPr>
          <p:spPr bwMode="auto">
            <a:xfrm flipH="1" flipV="1">
              <a:off x="2972" y="3884"/>
              <a:ext cx="0" cy="136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" name="Line 63"/>
            <p:cNvSpPr>
              <a:spLocks noChangeShapeType="1"/>
            </p:cNvSpPr>
            <p:nvPr/>
          </p:nvSpPr>
          <p:spPr bwMode="auto">
            <a:xfrm>
              <a:off x="3017" y="3884"/>
              <a:ext cx="90" cy="90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2" name="Line 64"/>
            <p:cNvSpPr>
              <a:spLocks noChangeShapeType="1"/>
            </p:cNvSpPr>
            <p:nvPr/>
          </p:nvSpPr>
          <p:spPr bwMode="auto">
            <a:xfrm>
              <a:off x="2835" y="4020"/>
              <a:ext cx="45" cy="90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3" name="Line 65"/>
            <p:cNvSpPr>
              <a:spLocks noChangeShapeType="1"/>
            </p:cNvSpPr>
            <p:nvPr/>
          </p:nvSpPr>
          <p:spPr bwMode="auto">
            <a:xfrm flipV="1">
              <a:off x="2699" y="3928"/>
              <a:ext cx="180" cy="1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4" name="Line 66"/>
            <p:cNvSpPr>
              <a:spLocks noChangeShapeType="1"/>
            </p:cNvSpPr>
            <p:nvPr/>
          </p:nvSpPr>
          <p:spPr bwMode="auto">
            <a:xfrm flipV="1">
              <a:off x="2791" y="3702"/>
              <a:ext cx="44" cy="91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5" name="Oval 67"/>
            <p:cNvSpPr>
              <a:spLocks noChangeArrowheads="1"/>
            </p:cNvSpPr>
            <p:nvPr/>
          </p:nvSpPr>
          <p:spPr bwMode="auto">
            <a:xfrm>
              <a:off x="3062" y="4019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6" name="Oval 68"/>
            <p:cNvSpPr>
              <a:spLocks noChangeArrowheads="1"/>
            </p:cNvSpPr>
            <p:nvPr/>
          </p:nvSpPr>
          <p:spPr bwMode="auto">
            <a:xfrm>
              <a:off x="3062" y="3748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7" name="Oval 69"/>
            <p:cNvSpPr>
              <a:spLocks noChangeArrowheads="1"/>
            </p:cNvSpPr>
            <p:nvPr/>
          </p:nvSpPr>
          <p:spPr bwMode="auto">
            <a:xfrm>
              <a:off x="3107" y="3884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8" name="Oval 70"/>
            <p:cNvSpPr>
              <a:spLocks noChangeArrowheads="1"/>
            </p:cNvSpPr>
            <p:nvPr/>
          </p:nvSpPr>
          <p:spPr bwMode="auto">
            <a:xfrm>
              <a:off x="2881" y="3703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59" name="Line 71"/>
            <p:cNvSpPr>
              <a:spLocks noChangeShapeType="1"/>
            </p:cNvSpPr>
            <p:nvPr/>
          </p:nvSpPr>
          <p:spPr bwMode="auto">
            <a:xfrm>
              <a:off x="2926" y="3702"/>
              <a:ext cx="91" cy="1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0" name="Line 72"/>
            <p:cNvSpPr>
              <a:spLocks noChangeShapeType="1"/>
            </p:cNvSpPr>
            <p:nvPr/>
          </p:nvSpPr>
          <p:spPr bwMode="auto">
            <a:xfrm flipH="1">
              <a:off x="3017" y="4019"/>
              <a:ext cx="90" cy="92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1" name="Line 73"/>
            <p:cNvSpPr>
              <a:spLocks noChangeShapeType="1"/>
            </p:cNvSpPr>
            <p:nvPr/>
          </p:nvSpPr>
          <p:spPr bwMode="auto">
            <a:xfrm>
              <a:off x="3153" y="3929"/>
              <a:ext cx="45" cy="90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2" name="Oval 74"/>
            <p:cNvSpPr>
              <a:spLocks noChangeArrowheads="1"/>
            </p:cNvSpPr>
            <p:nvPr/>
          </p:nvSpPr>
          <p:spPr bwMode="auto">
            <a:xfrm>
              <a:off x="2881" y="4155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3" name="Line 75"/>
            <p:cNvSpPr>
              <a:spLocks noChangeShapeType="1"/>
            </p:cNvSpPr>
            <p:nvPr/>
          </p:nvSpPr>
          <p:spPr bwMode="auto">
            <a:xfrm flipV="1">
              <a:off x="2927" y="4065"/>
              <a:ext cx="90" cy="91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4" name="Line 76"/>
            <p:cNvSpPr>
              <a:spLocks noChangeShapeType="1"/>
            </p:cNvSpPr>
            <p:nvPr/>
          </p:nvSpPr>
          <p:spPr bwMode="auto">
            <a:xfrm flipH="1">
              <a:off x="3061" y="3747"/>
              <a:ext cx="0" cy="136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5" name="Oval 77"/>
            <p:cNvSpPr>
              <a:spLocks noChangeArrowheads="1"/>
            </p:cNvSpPr>
            <p:nvPr/>
          </p:nvSpPr>
          <p:spPr bwMode="auto">
            <a:xfrm>
              <a:off x="2699" y="4020"/>
              <a:ext cx="46" cy="4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66" name="Line 78"/>
            <p:cNvSpPr>
              <a:spLocks noChangeShapeType="1"/>
            </p:cNvSpPr>
            <p:nvPr/>
          </p:nvSpPr>
          <p:spPr bwMode="auto">
            <a:xfrm>
              <a:off x="2744" y="4065"/>
              <a:ext cx="67" cy="44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7" name="Text Box 79"/>
            <p:cNvSpPr txBox="1">
              <a:spLocks noChangeArrowheads="1"/>
            </p:cNvSpPr>
            <p:nvPr/>
          </p:nvSpPr>
          <p:spPr bwMode="auto">
            <a:xfrm>
              <a:off x="2009" y="2478"/>
              <a:ext cx="29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sz="2400">
                  <a:solidFill>
                    <a:schemeClr val="accent2"/>
                  </a:solidFill>
                </a:rPr>
                <a:t>v</a:t>
              </a:r>
              <a:r>
                <a:rPr lang="en-US" sz="2400" baseline="-25000">
                  <a:solidFill>
                    <a:schemeClr val="accent2"/>
                  </a:solidFill>
                  <a:sym typeface="Symbol" pitchFamily="18" charset="2"/>
                </a:rPr>
                <a:t></a:t>
              </a:r>
            </a:p>
          </p:txBody>
        </p:sp>
        <p:sp>
          <p:nvSpPr>
            <p:cNvPr id="68" name="Text Box 80"/>
            <p:cNvSpPr txBox="1">
              <a:spLocks noChangeArrowheads="1"/>
            </p:cNvSpPr>
            <p:nvPr/>
          </p:nvSpPr>
          <p:spPr bwMode="auto">
            <a:xfrm>
              <a:off x="1882" y="4020"/>
              <a:ext cx="29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sz="2400">
                  <a:solidFill>
                    <a:schemeClr val="accent2"/>
                  </a:solidFill>
                </a:rPr>
                <a:t>v</a:t>
              </a:r>
              <a:r>
                <a:rPr lang="en-US" sz="2400" baseline="-25000">
                  <a:solidFill>
                    <a:schemeClr val="accent2"/>
                  </a:solidFill>
                  <a:sym typeface="Symbol" pitchFamily="18" charset="2"/>
                </a:rPr>
                <a:t></a:t>
              </a:r>
            </a:p>
          </p:txBody>
        </p:sp>
        <p:sp>
          <p:nvSpPr>
            <p:cNvPr id="69" name="AutoShape 82"/>
            <p:cNvSpPr>
              <a:spLocks noChangeArrowheads="1"/>
            </p:cNvSpPr>
            <p:nvPr/>
          </p:nvSpPr>
          <p:spPr bwMode="auto">
            <a:xfrm rot="8627308">
              <a:off x="431" y="3748"/>
              <a:ext cx="273" cy="272"/>
            </a:xfrm>
            <a:prstGeom prst="rightArrow">
              <a:avLst>
                <a:gd name="adj1" fmla="val 50000"/>
                <a:gd name="adj2" fmla="val 25092"/>
              </a:avLst>
            </a:prstGeom>
            <a:noFill/>
            <a:ln w="28575" algn="ctr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wrap="none" anchor="ctr"/>
            <a:lstStyle/>
            <a:p>
              <a:pPr algn="ctr"/>
              <a:endParaRPr lang="it-IT">
                <a:solidFill>
                  <a:schemeClr val="accent2"/>
                </a:solidFill>
              </a:endParaRPr>
            </a:p>
          </p:txBody>
        </p:sp>
        <p:sp>
          <p:nvSpPr>
            <p:cNvPr id="70" name="AutoShape 83"/>
            <p:cNvSpPr>
              <a:spLocks noChangeArrowheads="1"/>
            </p:cNvSpPr>
            <p:nvPr/>
          </p:nvSpPr>
          <p:spPr bwMode="auto">
            <a:xfrm rot="-9451470">
              <a:off x="385" y="2886"/>
              <a:ext cx="273" cy="272"/>
            </a:xfrm>
            <a:prstGeom prst="rightArrow">
              <a:avLst>
                <a:gd name="adj1" fmla="val 50000"/>
                <a:gd name="adj2" fmla="val 25092"/>
              </a:avLst>
            </a:prstGeom>
            <a:noFill/>
            <a:ln w="28575" algn="ctr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10800000" wrap="none" anchor="ctr"/>
            <a:lstStyle/>
            <a:p>
              <a:pPr algn="ctr"/>
              <a:endParaRPr lang="it-IT">
                <a:solidFill>
                  <a:schemeClr val="accent2"/>
                </a:solidFill>
              </a:endParaRPr>
            </a:p>
          </p:txBody>
        </p:sp>
      </p:grpSp>
      <p:pic>
        <p:nvPicPr>
          <p:cNvPr id="71" name="Picture 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4068763"/>
            <a:ext cx="5434013" cy="166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TextBox 72"/>
          <p:cNvSpPr txBox="1"/>
          <p:nvPr/>
        </p:nvSpPr>
        <p:spPr>
          <a:xfrm>
            <a:off x="291667" y="990600"/>
            <a:ext cx="854753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Flow</a:t>
            </a:r>
            <a:r>
              <a:rPr lang="en-US" dirty="0" smtClean="0">
                <a:solidFill>
                  <a:schemeClr val="bg1"/>
                </a:solidFill>
              </a:rPr>
              <a:t>: </a:t>
            </a:r>
            <a:r>
              <a:rPr lang="en-US" dirty="0" smtClean="0">
                <a:solidFill>
                  <a:srgbClr val="FFFF00"/>
                </a:solidFill>
              </a:rPr>
              <a:t>collective motion </a:t>
            </a:r>
            <a:r>
              <a:rPr lang="en-US" dirty="0" smtClean="0">
                <a:solidFill>
                  <a:schemeClr val="bg1"/>
                </a:solidFill>
              </a:rPr>
              <a:t>of particles </a:t>
            </a:r>
            <a:r>
              <a:rPr lang="en-US" dirty="0" smtClean="0">
                <a:solidFill>
                  <a:srgbClr val="FFFF00"/>
                </a:solidFill>
              </a:rPr>
              <a:t>superimposed</a:t>
            </a:r>
            <a:r>
              <a:rPr lang="en-US" dirty="0" smtClean="0">
                <a:solidFill>
                  <a:schemeClr val="bg1"/>
                </a:solidFill>
              </a:rPr>
              <a:t> to </a:t>
            </a:r>
            <a:r>
              <a:rPr lang="en-US" dirty="0" smtClean="0">
                <a:solidFill>
                  <a:srgbClr val="FFFF00"/>
                </a:solidFill>
              </a:rPr>
              <a:t>thermal motion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Due to the </a:t>
            </a:r>
            <a:r>
              <a:rPr lang="en-US" dirty="0" smtClean="0">
                <a:solidFill>
                  <a:srgbClr val="FFFF00"/>
                </a:solidFill>
              </a:rPr>
              <a:t>high pressures</a:t>
            </a:r>
            <a:r>
              <a:rPr lang="en-US" dirty="0" smtClean="0">
                <a:solidFill>
                  <a:schemeClr val="bg1"/>
                </a:solidFill>
              </a:rPr>
              <a:t> generated when nuclear matter is </a:t>
            </a:r>
            <a:r>
              <a:rPr lang="en-US" dirty="0" smtClean="0">
                <a:solidFill>
                  <a:srgbClr val="FFFF00"/>
                </a:solidFill>
              </a:rPr>
              <a:t>heated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and </a:t>
            </a:r>
            <a:r>
              <a:rPr lang="en-US" dirty="0" smtClean="0">
                <a:solidFill>
                  <a:srgbClr val="FFFF00"/>
                </a:solidFill>
              </a:rPr>
              <a:t>compressed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Flux velocity of an element of the system is given by the sum of the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velocities of the particles in that element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Collective flow is a </a:t>
            </a:r>
            <a:r>
              <a:rPr lang="en-US" dirty="0" smtClean="0">
                <a:solidFill>
                  <a:srgbClr val="FFFF00"/>
                </a:solidFill>
              </a:rPr>
              <a:t>correlation</a:t>
            </a:r>
            <a:r>
              <a:rPr lang="en-US" dirty="0" smtClean="0">
                <a:solidFill>
                  <a:schemeClr val="bg1"/>
                </a:solidFill>
              </a:rPr>
              <a:t> between the </a:t>
            </a:r>
            <a:r>
              <a:rPr lang="en-US" dirty="0" smtClean="0">
                <a:solidFill>
                  <a:srgbClr val="FFFF00"/>
                </a:solidFill>
              </a:rPr>
              <a:t>velocity v</a:t>
            </a:r>
            <a:r>
              <a:rPr lang="en-US" dirty="0" smtClean="0">
                <a:solidFill>
                  <a:schemeClr val="bg1"/>
                </a:solidFill>
              </a:rPr>
              <a:t> of a volume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element and its </a:t>
            </a:r>
            <a:r>
              <a:rPr lang="en-US" dirty="0" smtClean="0">
                <a:solidFill>
                  <a:srgbClr val="FFFF00"/>
                </a:solidFill>
              </a:rPr>
              <a:t>space-time position</a:t>
            </a:r>
            <a:endParaRPr lang="it-IT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21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6264275" y="890150"/>
            <a:ext cx="2438291" cy="1472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Radial flow at SPS</a:t>
            </a:r>
            <a:endParaRPr lang="it-IT" dirty="0"/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 bwMode="auto">
          <a:xfrm>
            <a:off x="6759575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491D410-D5AB-4D4E-B95D-8A3DC1A478B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7" name="Picture 32" descr="flow-illustratio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0794" b="67688"/>
          <a:stretch/>
        </p:blipFill>
        <p:spPr bwMode="auto">
          <a:xfrm>
            <a:off x="6943489" y="890150"/>
            <a:ext cx="1759077" cy="14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33"/>
          <p:cNvSpPr>
            <a:spLocks noChangeAspect="1" noChangeShapeType="1"/>
          </p:cNvSpPr>
          <p:nvPr/>
        </p:nvSpPr>
        <p:spPr bwMode="auto">
          <a:xfrm>
            <a:off x="6527196" y="1554392"/>
            <a:ext cx="2976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9" name="Line 34"/>
          <p:cNvSpPr>
            <a:spLocks noChangeAspect="1" noChangeShapeType="1"/>
          </p:cNvSpPr>
          <p:nvPr/>
        </p:nvSpPr>
        <p:spPr bwMode="auto">
          <a:xfrm flipV="1">
            <a:off x="6527196" y="1161771"/>
            <a:ext cx="0" cy="39262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" name="Text Box 35"/>
          <p:cNvSpPr txBox="1">
            <a:spLocks noChangeAspect="1" noChangeArrowheads="1"/>
          </p:cNvSpPr>
          <p:nvPr/>
        </p:nvSpPr>
        <p:spPr bwMode="auto">
          <a:xfrm>
            <a:off x="6691522" y="1521522"/>
            <a:ext cx="244663" cy="3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>
                <a:latin typeface="Arial" charset="0"/>
              </a:rPr>
              <a:t>x</a:t>
            </a:r>
          </a:p>
        </p:txBody>
      </p:sp>
      <p:sp>
        <p:nvSpPr>
          <p:cNvPr id="11" name="Text Box 36"/>
          <p:cNvSpPr txBox="1">
            <a:spLocks noChangeAspect="1" noChangeArrowheads="1"/>
          </p:cNvSpPr>
          <p:nvPr/>
        </p:nvSpPr>
        <p:spPr bwMode="auto">
          <a:xfrm>
            <a:off x="6264275" y="962721"/>
            <a:ext cx="244663" cy="3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>
                <a:latin typeface="Arial" charset="0"/>
              </a:rPr>
              <a:t>y</a:t>
            </a:r>
          </a:p>
        </p:txBody>
      </p:sp>
      <p:pic>
        <p:nvPicPr>
          <p:cNvPr id="12" name="Picture 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1052513"/>
            <a:ext cx="5822950" cy="581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943600" y="2819400"/>
            <a:ext cx="32872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Radial flow breaks </a:t>
            </a:r>
            <a:r>
              <a:rPr lang="en-US" dirty="0" err="1" smtClean="0">
                <a:solidFill>
                  <a:srgbClr val="FFFF00"/>
                </a:solidFill>
              </a:rPr>
              <a:t>m</a:t>
            </a:r>
            <a:r>
              <a:rPr lang="en-US" baseline="-25000" dirty="0" err="1" smtClean="0">
                <a:solidFill>
                  <a:srgbClr val="FFFF00"/>
                </a:solidFill>
              </a:rPr>
              <a:t>T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 scaling at low </a:t>
            </a:r>
            <a:r>
              <a:rPr lang="en-US" dirty="0" err="1" smtClean="0">
                <a:solidFill>
                  <a:srgbClr val="FFFF00"/>
                </a:solidFill>
              </a:rPr>
              <a:t>p</a:t>
            </a:r>
            <a:r>
              <a:rPr lang="en-US" baseline="-25000" dirty="0" err="1" smtClean="0">
                <a:solidFill>
                  <a:srgbClr val="FFFF00"/>
                </a:solidFill>
              </a:rPr>
              <a:t>T</a:t>
            </a:r>
            <a:endParaRPr lang="en-US" baseline="-25000" dirty="0" smtClean="0">
              <a:solidFill>
                <a:srgbClr val="FFFF00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With a fit to identified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particle </a:t>
            </a:r>
            <a:r>
              <a:rPr lang="en-US" dirty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pectra one can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</a:t>
            </a:r>
            <a:r>
              <a:rPr lang="en-US" dirty="0" smtClean="0">
                <a:solidFill>
                  <a:srgbClr val="FFFF00"/>
                </a:solidFill>
              </a:rPr>
              <a:t>separate thermal and</a:t>
            </a:r>
          </a:p>
          <a:p>
            <a:r>
              <a:rPr lang="en-US" dirty="0">
                <a:solidFill>
                  <a:srgbClr val="FFFF00"/>
                </a:solidFill>
              </a:rPr>
              <a:t>  </a:t>
            </a:r>
            <a:r>
              <a:rPr lang="en-US" dirty="0" smtClean="0">
                <a:solidFill>
                  <a:srgbClr val="FFFF00"/>
                </a:solidFill>
              </a:rPr>
              <a:t>  collective components </a:t>
            </a:r>
            <a:endParaRPr lang="it-IT" dirty="0" smtClean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64275" y="5029200"/>
            <a:ext cx="25933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At top SPS energy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(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s=17 </a:t>
            </a:r>
            <a:r>
              <a:rPr lang="en-US" dirty="0" err="1" smtClean="0">
                <a:solidFill>
                  <a:schemeClr val="bg1"/>
                </a:solidFill>
                <a:sym typeface="Symbol"/>
              </a:rPr>
              <a:t>GeV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):</a:t>
            </a:r>
          </a:p>
          <a:p>
            <a:r>
              <a:rPr lang="en-US" dirty="0" smtClean="0">
                <a:solidFill>
                  <a:schemeClr val="bg1"/>
                </a:solidFill>
                <a:sym typeface="Symbol"/>
              </a:rPr>
              <a:t>   </a:t>
            </a:r>
            <a:r>
              <a:rPr lang="en-US" dirty="0" err="1" smtClean="0">
                <a:solidFill>
                  <a:srgbClr val="FFFF00"/>
                </a:solidFill>
                <a:sym typeface="Symbol"/>
              </a:rPr>
              <a:t>T</a:t>
            </a:r>
            <a:r>
              <a:rPr lang="en-US" baseline="-25000" dirty="0" err="1" smtClean="0">
                <a:solidFill>
                  <a:srgbClr val="FFFF00"/>
                </a:solidFill>
                <a:sym typeface="Symbol"/>
              </a:rPr>
              <a:t>fo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= 120 MeV</a:t>
            </a:r>
          </a:p>
          <a:p>
            <a:r>
              <a:rPr lang="en-US" dirty="0" smtClean="0">
                <a:solidFill>
                  <a:srgbClr val="FFFF00"/>
                </a:solidFill>
                <a:sym typeface="Symbol"/>
              </a:rPr>
              <a:t>   </a:t>
            </a:r>
            <a:r>
              <a:rPr lang="en-US" baseline="-25000" dirty="0" smtClean="0">
                <a:solidFill>
                  <a:srgbClr val="FFFF00"/>
                </a:solidFill>
                <a:sym typeface="Symbol"/>
              </a:rPr>
              <a:t>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= 0.50</a:t>
            </a:r>
            <a:endParaRPr lang="it-IT" baseline="-250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53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Chemical composition of</a:t>
            </a:r>
            <a:br>
              <a:rPr lang="en-US" dirty="0" smtClean="0"/>
            </a:br>
            <a:r>
              <a:rPr lang="en-US" dirty="0" smtClean="0"/>
              <a:t>the fireball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2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295400"/>
            <a:ext cx="8383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It is extremely interesting to measure the multiplicity of the various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particles produced in the collision 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FFFF00"/>
                </a:solidFill>
                <a:sym typeface="Wingdings" pitchFamily="2" charset="2"/>
              </a:rPr>
              <a:t>chemical composition</a:t>
            </a:r>
            <a:endParaRPr lang="it-IT" dirty="0" smtClean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228671"/>
            <a:ext cx="80572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The chemical composition of the fireball is </a:t>
            </a:r>
            <a:r>
              <a:rPr lang="en-US" dirty="0" smtClean="0">
                <a:solidFill>
                  <a:srgbClr val="FFFF00"/>
                </a:solidFill>
              </a:rPr>
              <a:t>sensitive to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Degree of equilibrium </a:t>
            </a:r>
            <a:r>
              <a:rPr lang="en-US" dirty="0" smtClean="0">
                <a:solidFill>
                  <a:schemeClr val="bg1"/>
                </a:solidFill>
              </a:rPr>
              <a:t>of the fireball at (chemical) freeze-out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Temperature </a:t>
            </a:r>
            <a:r>
              <a:rPr lang="en-US" dirty="0" err="1" smtClean="0">
                <a:solidFill>
                  <a:srgbClr val="FFFF00"/>
                </a:solidFill>
              </a:rPr>
              <a:t>T</a:t>
            </a:r>
            <a:r>
              <a:rPr lang="en-US" baseline="-25000" dirty="0" err="1" smtClean="0">
                <a:solidFill>
                  <a:srgbClr val="FFFF00"/>
                </a:solidFill>
              </a:rPr>
              <a:t>ch</a:t>
            </a:r>
            <a:r>
              <a:rPr lang="en-US" baseline="-25000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at chemical freeze-out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Baryonic content </a:t>
            </a:r>
            <a:r>
              <a:rPr lang="en-US" dirty="0" smtClean="0">
                <a:solidFill>
                  <a:schemeClr val="bg1"/>
                </a:solidFill>
              </a:rPr>
              <a:t>of the fireball</a:t>
            </a:r>
            <a:endParaRPr lang="it-IT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389" y="3886200"/>
            <a:ext cx="866641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This information is obtained through the use of </a:t>
            </a:r>
            <a:r>
              <a:rPr lang="en-US" dirty="0" smtClean="0">
                <a:solidFill>
                  <a:srgbClr val="FFFF00"/>
                </a:solidFill>
              </a:rPr>
              <a:t>statistical models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Thermal and chemical equilibrium </a:t>
            </a:r>
            <a:r>
              <a:rPr lang="en-US" dirty="0" smtClean="0">
                <a:solidFill>
                  <a:schemeClr val="bg1"/>
                </a:solidFill>
              </a:rPr>
              <a:t>at chemical freeze-out </a:t>
            </a:r>
            <a:r>
              <a:rPr lang="en-US" dirty="0" smtClean="0">
                <a:solidFill>
                  <a:srgbClr val="FFFF00"/>
                </a:solidFill>
              </a:rPr>
              <a:t>assumed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Write partition function and use statistical mechanics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(grand-canonical ensemble) 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 assume </a:t>
            </a:r>
            <a:r>
              <a:rPr lang="en-US" dirty="0" smtClean="0">
                <a:solidFill>
                  <a:srgbClr val="FFFF00"/>
                </a:solidFill>
                <a:sym typeface="Wingdings" pitchFamily="2" charset="2"/>
              </a:rPr>
              <a:t>hadron production is a </a:t>
            </a:r>
          </a:p>
          <a:p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dirty="0" smtClean="0">
                <a:solidFill>
                  <a:srgbClr val="FFFF00"/>
                </a:solidFill>
                <a:sym typeface="Wingdings" pitchFamily="2" charset="2"/>
              </a:rPr>
              <a:t>         statistical process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System described as an ideal gas of hadrons and resonances</a:t>
            </a:r>
            <a:endParaRPr lang="en-US" dirty="0" smtClean="0">
              <a:solidFill>
                <a:schemeClr val="bg1"/>
              </a:solidFill>
            </a:endParaRP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Follows original ideas by Fermi (1950s) and </a:t>
            </a:r>
            <a:r>
              <a:rPr lang="en-US" dirty="0" err="1" smtClean="0">
                <a:solidFill>
                  <a:schemeClr val="bg1"/>
                </a:solidFill>
              </a:rPr>
              <a:t>Hagedorn</a:t>
            </a:r>
            <a:r>
              <a:rPr lang="en-US" dirty="0" smtClean="0">
                <a:solidFill>
                  <a:schemeClr val="bg1"/>
                </a:solidFill>
              </a:rPr>
              <a:t> (1960s)</a:t>
            </a:r>
            <a:endParaRPr lang="it-IT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22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6264275" y="890150"/>
            <a:ext cx="2438291" cy="14720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Radial flow at RHIC</a:t>
            </a:r>
            <a:endParaRPr lang="it-IT" dirty="0"/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 bwMode="auto">
          <a:xfrm>
            <a:off x="6759575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491D410-D5AB-4D4E-B95D-8A3DC1A478B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7" name="Picture 32" descr="flow-illustratio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0794" b="67688"/>
          <a:stretch/>
        </p:blipFill>
        <p:spPr bwMode="auto">
          <a:xfrm>
            <a:off x="6943489" y="890150"/>
            <a:ext cx="1759077" cy="14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33"/>
          <p:cNvSpPr>
            <a:spLocks noChangeAspect="1" noChangeShapeType="1"/>
          </p:cNvSpPr>
          <p:nvPr/>
        </p:nvSpPr>
        <p:spPr bwMode="auto">
          <a:xfrm>
            <a:off x="6527196" y="1554392"/>
            <a:ext cx="2976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9" name="Line 34"/>
          <p:cNvSpPr>
            <a:spLocks noChangeAspect="1" noChangeShapeType="1"/>
          </p:cNvSpPr>
          <p:nvPr/>
        </p:nvSpPr>
        <p:spPr bwMode="auto">
          <a:xfrm flipV="1">
            <a:off x="6527196" y="1161771"/>
            <a:ext cx="0" cy="39262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10" name="Text Box 35"/>
          <p:cNvSpPr txBox="1">
            <a:spLocks noChangeAspect="1" noChangeArrowheads="1"/>
          </p:cNvSpPr>
          <p:nvPr/>
        </p:nvSpPr>
        <p:spPr bwMode="auto">
          <a:xfrm>
            <a:off x="6691522" y="1521522"/>
            <a:ext cx="244663" cy="3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>
                <a:latin typeface="Arial" charset="0"/>
              </a:rPr>
              <a:t>x</a:t>
            </a:r>
          </a:p>
        </p:txBody>
      </p:sp>
      <p:sp>
        <p:nvSpPr>
          <p:cNvPr id="11" name="Text Box 36"/>
          <p:cNvSpPr txBox="1">
            <a:spLocks noChangeAspect="1" noChangeArrowheads="1"/>
          </p:cNvSpPr>
          <p:nvPr/>
        </p:nvSpPr>
        <p:spPr bwMode="auto">
          <a:xfrm>
            <a:off x="6264275" y="962721"/>
            <a:ext cx="244663" cy="3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en-US">
                <a:latin typeface="Arial" charset="0"/>
              </a:rPr>
              <a:t>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38800" y="2819400"/>
            <a:ext cx="328724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Radial flow breaks </a:t>
            </a:r>
            <a:r>
              <a:rPr lang="en-US" dirty="0" err="1" smtClean="0">
                <a:solidFill>
                  <a:srgbClr val="FFFF00"/>
                </a:solidFill>
              </a:rPr>
              <a:t>m</a:t>
            </a:r>
            <a:r>
              <a:rPr lang="en-US" baseline="-25000" dirty="0" err="1" smtClean="0">
                <a:solidFill>
                  <a:srgbClr val="FFFF00"/>
                </a:solidFill>
              </a:rPr>
              <a:t>T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 scaling at low </a:t>
            </a:r>
            <a:r>
              <a:rPr lang="en-US" dirty="0" err="1" smtClean="0">
                <a:solidFill>
                  <a:srgbClr val="FFFF00"/>
                </a:solidFill>
              </a:rPr>
              <a:t>p</a:t>
            </a:r>
            <a:r>
              <a:rPr lang="en-US" baseline="-25000" dirty="0" err="1" smtClean="0">
                <a:solidFill>
                  <a:srgbClr val="FFFF00"/>
                </a:solidFill>
              </a:rPr>
              <a:t>T</a:t>
            </a:r>
            <a:endParaRPr lang="en-US" baseline="-25000" dirty="0" smtClean="0">
              <a:solidFill>
                <a:srgbClr val="FFFF00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With a fit to identified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particle </a:t>
            </a:r>
            <a:r>
              <a:rPr lang="en-US" dirty="0">
                <a:solidFill>
                  <a:schemeClr val="bg1"/>
                </a:solidFill>
              </a:rPr>
              <a:t>s</a:t>
            </a:r>
            <a:r>
              <a:rPr lang="en-US" dirty="0" smtClean="0">
                <a:solidFill>
                  <a:schemeClr val="bg1"/>
                </a:solidFill>
              </a:rPr>
              <a:t>pectra one can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</a:t>
            </a:r>
            <a:r>
              <a:rPr lang="en-US" dirty="0" smtClean="0">
                <a:solidFill>
                  <a:srgbClr val="FFFF00"/>
                </a:solidFill>
              </a:rPr>
              <a:t>separate thermal and</a:t>
            </a:r>
          </a:p>
          <a:p>
            <a:r>
              <a:rPr lang="en-US" dirty="0">
                <a:solidFill>
                  <a:srgbClr val="FFFF00"/>
                </a:solidFill>
              </a:rPr>
              <a:t>  </a:t>
            </a:r>
            <a:r>
              <a:rPr lang="en-US" dirty="0" smtClean="0">
                <a:solidFill>
                  <a:srgbClr val="FFFF00"/>
                </a:solidFill>
              </a:rPr>
              <a:t>  collective components </a:t>
            </a:r>
            <a:endParaRPr lang="it-IT" dirty="0" smtClean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59475" y="5029200"/>
            <a:ext cx="22942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At RHIC energy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(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s=200 </a:t>
            </a:r>
            <a:r>
              <a:rPr lang="en-US" dirty="0" err="1" smtClean="0">
                <a:solidFill>
                  <a:schemeClr val="bg1"/>
                </a:solidFill>
                <a:sym typeface="Symbol"/>
              </a:rPr>
              <a:t>GeV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):</a:t>
            </a:r>
          </a:p>
          <a:p>
            <a:r>
              <a:rPr lang="en-US" dirty="0" smtClean="0">
                <a:solidFill>
                  <a:schemeClr val="bg1"/>
                </a:solidFill>
                <a:sym typeface="Symbol"/>
              </a:rPr>
              <a:t>   </a:t>
            </a:r>
            <a:r>
              <a:rPr lang="en-US" dirty="0" err="1" smtClean="0">
                <a:solidFill>
                  <a:srgbClr val="FFFF00"/>
                </a:solidFill>
                <a:sym typeface="Symbol"/>
              </a:rPr>
              <a:t>T</a:t>
            </a:r>
            <a:r>
              <a:rPr lang="en-US" baseline="-25000" dirty="0" err="1" smtClean="0">
                <a:solidFill>
                  <a:srgbClr val="FFFF00"/>
                </a:solidFill>
                <a:sym typeface="Symbol"/>
              </a:rPr>
              <a:t>fo</a:t>
            </a:r>
            <a:r>
              <a:rPr lang="en-US" dirty="0">
                <a:solidFill>
                  <a:srgbClr val="FFFF00"/>
                </a:solidFill>
                <a:sym typeface="Symbol"/>
              </a:rPr>
              <a:t>~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 100 MeV</a:t>
            </a:r>
          </a:p>
          <a:p>
            <a:r>
              <a:rPr lang="en-US" dirty="0" smtClean="0">
                <a:solidFill>
                  <a:srgbClr val="FFFF00"/>
                </a:solidFill>
                <a:sym typeface="Symbol"/>
              </a:rPr>
              <a:t>   </a:t>
            </a:r>
            <a:r>
              <a:rPr lang="en-US" baseline="-25000" dirty="0" smtClean="0">
                <a:solidFill>
                  <a:srgbClr val="FFFF00"/>
                </a:solidFill>
                <a:sym typeface="Symbol"/>
              </a:rPr>
              <a:t>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~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 0.6</a:t>
            </a:r>
            <a:endParaRPr lang="it-IT" baseline="-25000" dirty="0" smtClean="0">
              <a:solidFill>
                <a:srgbClr val="FFFF00"/>
              </a:solidFill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886200"/>
            <a:ext cx="4114800" cy="2785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56284"/>
            <a:ext cx="4038600" cy="286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971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Radial flow at LHC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21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 bwMode="auto">
          <a:xfrm>
            <a:off x="6759575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491D410-D5AB-4D4E-B95D-8A3DC1A478B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029200" y="1066800"/>
            <a:ext cx="3963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Pion, proton and </a:t>
            </a:r>
            <a:r>
              <a:rPr lang="en-US" dirty="0" err="1" smtClean="0">
                <a:solidFill>
                  <a:schemeClr val="bg1"/>
                </a:solidFill>
              </a:rPr>
              <a:t>kaon</a:t>
            </a:r>
            <a:r>
              <a:rPr lang="en-US" dirty="0" smtClean="0">
                <a:solidFill>
                  <a:schemeClr val="bg1"/>
                </a:solidFill>
              </a:rPr>
              <a:t> spectra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for central events (0-5%)</a:t>
            </a:r>
            <a:endParaRPr lang="it-IT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4259" y="1752600"/>
            <a:ext cx="3764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LHC spectra are harder than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those measured at RHIC</a:t>
            </a:r>
            <a:endParaRPr lang="it-IT" dirty="0" smtClean="0">
              <a:solidFill>
                <a:schemeClr val="bg1"/>
              </a:solidFill>
            </a:endParaRP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616" y="3514725"/>
            <a:ext cx="401955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5743" y="4840069"/>
            <a:ext cx="4431791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Clear </a:t>
            </a:r>
            <a:r>
              <a:rPr lang="en-US" dirty="0" smtClean="0">
                <a:solidFill>
                  <a:srgbClr val="FFFF00"/>
                </a:solidFill>
              </a:rPr>
              <a:t>increase of radial flow at LHC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compared to RHIC (same centrality)</a:t>
            </a:r>
            <a:endParaRPr lang="it-IT" dirty="0" smtClean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486400" y="2590800"/>
            <a:ext cx="274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err="1">
                <a:solidFill>
                  <a:srgbClr val="FFFF00"/>
                </a:solidFill>
                <a:sym typeface="Symbol"/>
              </a:rPr>
              <a:t>T</a:t>
            </a:r>
            <a:r>
              <a:rPr lang="en-US" baseline="-25000" dirty="0" err="1">
                <a:solidFill>
                  <a:srgbClr val="FFFF00"/>
                </a:solidFill>
                <a:sym typeface="Symbol"/>
              </a:rPr>
              <a:t>fo</a:t>
            </a:r>
            <a:r>
              <a:rPr lang="en-US" dirty="0">
                <a:solidFill>
                  <a:srgbClr val="FFFF00"/>
                </a:solidFill>
                <a:sym typeface="Symbol"/>
              </a:rPr>
              <a:t>=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95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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10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MeV</a:t>
            </a:r>
          </a:p>
          <a:p>
            <a:pPr lvl="0"/>
            <a:r>
              <a:rPr lang="en-US" dirty="0" smtClean="0">
                <a:solidFill>
                  <a:srgbClr val="FFFF00"/>
                </a:solidFill>
                <a:sym typeface="Symbol"/>
              </a:rPr>
              <a:t></a:t>
            </a:r>
            <a:r>
              <a:rPr lang="en-US" baseline="-25000" dirty="0" smtClean="0">
                <a:solidFill>
                  <a:srgbClr val="FFFF00"/>
                </a:solidFill>
                <a:sym typeface="Symbol"/>
              </a:rPr>
              <a:t>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=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0.65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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0.02</a:t>
            </a:r>
            <a:endParaRPr lang="it-IT" baseline="-25000" dirty="0">
              <a:solidFill>
                <a:srgbClr val="FFFF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57200" y="923926"/>
            <a:ext cx="4298732" cy="3225028"/>
            <a:chOff x="457200" y="923926"/>
            <a:chExt cx="4298732" cy="3225028"/>
          </a:xfrm>
        </p:grpSpPr>
        <p:pic>
          <p:nvPicPr>
            <p:cNvPr id="4198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635"/>
            <a:stretch/>
          </p:blipFill>
          <p:spPr bwMode="auto">
            <a:xfrm>
              <a:off x="457200" y="923926"/>
              <a:ext cx="4295775" cy="259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" name="Group 7"/>
            <p:cNvGrpSpPr/>
            <p:nvPr/>
          </p:nvGrpSpPr>
          <p:grpSpPr>
            <a:xfrm>
              <a:off x="460157" y="3515706"/>
              <a:ext cx="4295775" cy="633248"/>
              <a:chOff x="460157" y="4091152"/>
              <a:chExt cx="4295775" cy="633248"/>
            </a:xfrm>
          </p:grpSpPr>
          <p:pic>
            <p:nvPicPr>
              <p:cNvPr id="11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7934"/>
              <a:stretch/>
            </p:blipFill>
            <p:spPr bwMode="auto">
              <a:xfrm>
                <a:off x="460157" y="4091152"/>
                <a:ext cx="4295775" cy="633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" name="Rectangle 6"/>
              <p:cNvSpPr/>
              <p:nvPr/>
            </p:nvSpPr>
            <p:spPr bwMode="auto">
              <a:xfrm>
                <a:off x="1110096" y="4099034"/>
                <a:ext cx="103909" cy="4924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2000" b="0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Verdana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8158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Thermal freeze-out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22</a:t>
            </a:fld>
            <a:endParaRPr lang="it-IT">
              <a:solidFill>
                <a:srgbClr val="0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0800" y="1066800"/>
            <a:ext cx="5511800" cy="5094288"/>
            <a:chOff x="0" y="1628775"/>
            <a:chExt cx="5511800" cy="5094288"/>
          </a:xfrm>
        </p:grpSpPr>
        <p:sp>
          <p:nvSpPr>
            <p:cNvPr id="5" name="Rectangle 4"/>
            <p:cNvSpPr/>
            <p:nvPr/>
          </p:nvSpPr>
          <p:spPr bwMode="auto">
            <a:xfrm>
              <a:off x="0" y="1628775"/>
              <a:ext cx="5511800" cy="50942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endParaRPr>
            </a:p>
          </p:txBody>
        </p:sp>
        <p:pic>
          <p:nvPicPr>
            <p:cNvPr id="4" name="Picture 2" descr="LightConeNEW_color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25" y="1628775"/>
              <a:ext cx="5476875" cy="5094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Oval 6"/>
          <p:cNvSpPr/>
          <p:nvPr/>
        </p:nvSpPr>
        <p:spPr bwMode="auto">
          <a:xfrm>
            <a:off x="4648200" y="1524000"/>
            <a:ext cx="533400" cy="4572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0" y="1905000"/>
            <a:ext cx="3515321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Fits to </a:t>
            </a:r>
            <a:r>
              <a:rPr lang="en-US" dirty="0" err="1" smtClean="0">
                <a:solidFill>
                  <a:schemeClr val="bg1"/>
                </a:solidFill>
              </a:rPr>
              <a:t>p</a:t>
            </a:r>
            <a:r>
              <a:rPr lang="en-US" baseline="-25000" dirty="0" err="1" smtClean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 spectra allow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us to extract the</a:t>
            </a:r>
          </a:p>
          <a:p>
            <a:r>
              <a:rPr lang="en-US" dirty="0">
                <a:solidFill>
                  <a:schemeClr val="bg1"/>
                </a:solidFill>
              </a:rPr>
              <a:t> 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temperature  </a:t>
            </a:r>
            <a:r>
              <a:rPr lang="en-US" dirty="0" err="1" smtClean="0">
                <a:solidFill>
                  <a:srgbClr val="FFFF00"/>
                </a:solidFill>
              </a:rPr>
              <a:t>T</a:t>
            </a:r>
            <a:r>
              <a:rPr lang="en-US" baseline="-25000" dirty="0" err="1" smtClean="0">
                <a:solidFill>
                  <a:srgbClr val="FFFF00"/>
                </a:solidFill>
              </a:rPr>
              <a:t>fo</a:t>
            </a:r>
            <a:r>
              <a:rPr lang="en-US" baseline="-25000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and the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smtClean="0">
                <a:solidFill>
                  <a:srgbClr val="FFFF00"/>
                </a:solidFill>
              </a:rPr>
              <a:t>radial expansion velocity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at the thermal freeze-out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The fireball created in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heavy-ion collisions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crosses thermal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freeze-out at  </a:t>
            </a:r>
            <a:r>
              <a:rPr lang="en-US" dirty="0" smtClean="0">
                <a:solidFill>
                  <a:srgbClr val="FFFF00"/>
                </a:solidFill>
              </a:rPr>
              <a:t>90-130 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MeV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dirty="0" smtClean="0">
                <a:solidFill>
                  <a:schemeClr val="bg1"/>
                </a:solidFill>
              </a:rPr>
              <a:t>epending on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centrality and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s</a:t>
            </a:r>
          </a:p>
          <a:p>
            <a:endParaRPr lang="en-US" dirty="0">
              <a:solidFill>
                <a:schemeClr val="bg1"/>
              </a:solidFill>
              <a:sym typeface="Symbol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  <a:sym typeface="Symbol"/>
              </a:rPr>
              <a:t>At thermal freeze-out the </a:t>
            </a:r>
          </a:p>
          <a:p>
            <a:r>
              <a:rPr lang="en-US" dirty="0">
                <a:solidFill>
                  <a:schemeClr val="bg1"/>
                </a:solidFill>
                <a:sym typeface="Symbol"/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  fireball has a collective </a:t>
            </a:r>
          </a:p>
          <a:p>
            <a:r>
              <a:rPr lang="en-US" dirty="0">
                <a:solidFill>
                  <a:schemeClr val="bg1"/>
                </a:solidFill>
                <a:sym typeface="Symbol"/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  radial expansion, with a </a:t>
            </a:r>
          </a:p>
          <a:p>
            <a:r>
              <a:rPr lang="en-US" dirty="0">
                <a:solidFill>
                  <a:schemeClr val="bg1"/>
                </a:solidFill>
                <a:sym typeface="Symbol"/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  velocity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0.5-0.7 c</a:t>
            </a:r>
            <a:endParaRPr lang="it-IT" dirty="0" smtClean="0">
              <a:solidFill>
                <a:srgbClr val="FFFF00"/>
              </a:solidFill>
            </a:endParaRPr>
          </a:p>
        </p:txBody>
      </p:sp>
      <p:cxnSp>
        <p:nvCxnSpPr>
          <p:cNvPr id="10" name="Curved Connector 9"/>
          <p:cNvCxnSpPr>
            <a:stCxn id="7" idx="7"/>
            <a:endCxn id="8" idx="0"/>
          </p:cNvCxnSpPr>
          <p:nvPr/>
        </p:nvCxnSpPr>
        <p:spPr bwMode="auto">
          <a:xfrm rot="16200000" flipH="1">
            <a:off x="6131050" y="563389"/>
            <a:ext cx="314045" cy="2369176"/>
          </a:xfrm>
          <a:prstGeom prst="curvedConnector3">
            <a:avLst>
              <a:gd name="adj1" fmla="val -94112"/>
            </a:avLst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9121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Anisotropic transverse flow</a:t>
            </a:r>
            <a:endParaRPr lang="it-IT" dirty="0"/>
          </a:p>
        </p:txBody>
      </p:sp>
      <p:grpSp>
        <p:nvGrpSpPr>
          <p:cNvPr id="72" name="Group 71"/>
          <p:cNvGrpSpPr/>
          <p:nvPr/>
        </p:nvGrpSpPr>
        <p:grpSpPr>
          <a:xfrm>
            <a:off x="1813719" y="930206"/>
            <a:ext cx="5034280" cy="4167412"/>
            <a:chOff x="5029200" y="381000"/>
            <a:chExt cx="4343400" cy="3352800"/>
          </a:xfrm>
        </p:grpSpPr>
        <p:sp>
          <p:nvSpPr>
            <p:cNvPr id="71" name="Rectangle 70"/>
            <p:cNvSpPr/>
            <p:nvPr/>
          </p:nvSpPr>
          <p:spPr bwMode="auto">
            <a:xfrm>
              <a:off x="5029200" y="381000"/>
              <a:ext cx="4343400" cy="3352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endParaRPr>
            </a:p>
          </p:txBody>
        </p:sp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5283200" y="620713"/>
              <a:ext cx="3897313" cy="2914650"/>
              <a:chOff x="48" y="1872"/>
              <a:chExt cx="2608" cy="2086"/>
            </a:xfrm>
          </p:grpSpPr>
          <p:sp>
            <p:nvSpPr>
              <p:cNvPr id="5" name="Oval 5"/>
              <p:cNvSpPr>
                <a:spLocks noChangeAspect="1" noChangeArrowheads="1"/>
              </p:cNvSpPr>
              <p:nvPr/>
            </p:nvSpPr>
            <p:spPr bwMode="auto">
              <a:xfrm>
                <a:off x="768" y="2614"/>
                <a:ext cx="571" cy="538"/>
              </a:xfrm>
              <a:prstGeom prst="ellipse">
                <a:avLst/>
              </a:prstGeom>
              <a:solidFill>
                <a:srgbClr val="FFFF66">
                  <a:alpha val="50195"/>
                </a:srgb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" name="Line 6"/>
              <p:cNvSpPr>
                <a:spLocks noChangeShapeType="1"/>
              </p:cNvSpPr>
              <p:nvPr/>
            </p:nvSpPr>
            <p:spPr bwMode="auto">
              <a:xfrm flipV="1">
                <a:off x="240" y="1920"/>
                <a:ext cx="1872" cy="1824"/>
              </a:xfrm>
              <a:prstGeom prst="line">
                <a:avLst/>
              </a:prstGeom>
              <a:noFill/>
              <a:ln w="57150">
                <a:solidFill>
                  <a:srgbClr val="00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7" name="Oval 7"/>
              <p:cNvSpPr>
                <a:spLocks noChangeAspect="1" noChangeArrowheads="1"/>
              </p:cNvSpPr>
              <p:nvPr/>
            </p:nvSpPr>
            <p:spPr bwMode="auto">
              <a:xfrm>
                <a:off x="576" y="2806"/>
                <a:ext cx="571" cy="538"/>
              </a:xfrm>
              <a:prstGeom prst="ellipse">
                <a:avLst/>
              </a:prstGeom>
              <a:solidFill>
                <a:srgbClr val="00FF00">
                  <a:alpha val="50195"/>
                </a:srgb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8" name="Group 8"/>
              <p:cNvGrpSpPr>
                <a:grpSpLocks/>
              </p:cNvGrpSpPr>
              <p:nvPr/>
            </p:nvGrpSpPr>
            <p:grpSpPr bwMode="auto">
              <a:xfrm>
                <a:off x="768" y="2806"/>
                <a:ext cx="403" cy="355"/>
                <a:chOff x="816" y="1152"/>
                <a:chExt cx="403" cy="355"/>
              </a:xfrm>
            </p:grpSpPr>
            <p:sp>
              <p:nvSpPr>
                <p:cNvPr id="40" name="Oval 9"/>
                <p:cNvSpPr>
                  <a:spLocks noChangeAspect="1" noChangeArrowheads="1"/>
                </p:cNvSpPr>
                <p:nvPr/>
              </p:nvSpPr>
              <p:spPr bwMode="auto">
                <a:xfrm>
                  <a:off x="1008" y="1392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41" name="Oval 10"/>
                <p:cNvSpPr>
                  <a:spLocks noChangeAspect="1" noChangeArrowheads="1"/>
                </p:cNvSpPr>
                <p:nvPr/>
              </p:nvSpPr>
              <p:spPr bwMode="auto">
                <a:xfrm>
                  <a:off x="960" y="1248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42" name="Oval 11"/>
                <p:cNvSpPr>
                  <a:spLocks noChangeAspect="1" noChangeArrowheads="1"/>
                </p:cNvSpPr>
                <p:nvPr/>
              </p:nvSpPr>
              <p:spPr bwMode="auto">
                <a:xfrm>
                  <a:off x="864" y="1248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43" name="Oval 12"/>
                <p:cNvSpPr>
                  <a:spLocks noChangeAspect="1" noChangeArrowheads="1"/>
                </p:cNvSpPr>
                <p:nvPr/>
              </p:nvSpPr>
              <p:spPr bwMode="auto">
                <a:xfrm>
                  <a:off x="960" y="1152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44" name="Oval 13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1152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45" name="Oval 14"/>
                <p:cNvSpPr>
                  <a:spLocks noChangeAspect="1" noChangeArrowheads="1"/>
                </p:cNvSpPr>
                <p:nvPr/>
              </p:nvSpPr>
              <p:spPr bwMode="auto">
                <a:xfrm>
                  <a:off x="864" y="1296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46" name="Oval 15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1344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47" name="Oval 16"/>
                <p:cNvSpPr>
                  <a:spLocks noChangeAspect="1" noChangeArrowheads="1"/>
                </p:cNvSpPr>
                <p:nvPr/>
              </p:nvSpPr>
              <p:spPr bwMode="auto">
                <a:xfrm>
                  <a:off x="912" y="1392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48" name="Oval 17"/>
                <p:cNvSpPr>
                  <a:spLocks noChangeAspect="1" noChangeArrowheads="1"/>
                </p:cNvSpPr>
                <p:nvPr/>
              </p:nvSpPr>
              <p:spPr bwMode="auto">
                <a:xfrm>
                  <a:off x="1008" y="1200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49" name="Oval 18"/>
                <p:cNvSpPr>
                  <a:spLocks noChangeAspect="1" noChangeArrowheads="1"/>
                </p:cNvSpPr>
                <p:nvPr/>
              </p:nvSpPr>
              <p:spPr bwMode="auto">
                <a:xfrm>
                  <a:off x="864" y="1152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50" name="Oval 19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1248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51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1008" y="1296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52" name="Oval 21"/>
                <p:cNvSpPr>
                  <a:spLocks noChangeAspect="1" noChangeArrowheads="1"/>
                </p:cNvSpPr>
                <p:nvPr/>
              </p:nvSpPr>
              <p:spPr bwMode="auto">
                <a:xfrm>
                  <a:off x="912" y="1200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53" name="Oval 22"/>
                <p:cNvSpPr>
                  <a:spLocks noChangeAspect="1" noChangeArrowheads="1"/>
                </p:cNvSpPr>
                <p:nvPr/>
              </p:nvSpPr>
              <p:spPr bwMode="auto">
                <a:xfrm>
                  <a:off x="1104" y="1296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54" name="Oval 23"/>
                <p:cNvSpPr>
                  <a:spLocks noChangeAspect="1" noChangeArrowheads="1"/>
                </p:cNvSpPr>
                <p:nvPr/>
              </p:nvSpPr>
              <p:spPr bwMode="auto">
                <a:xfrm>
                  <a:off x="960" y="1344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55" name="Oval 24"/>
                <p:cNvSpPr>
                  <a:spLocks noChangeAspect="1" noChangeArrowheads="1"/>
                </p:cNvSpPr>
                <p:nvPr/>
              </p:nvSpPr>
              <p:spPr bwMode="auto">
                <a:xfrm>
                  <a:off x="1152" y="1440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56" name="Oval 25"/>
                <p:cNvSpPr>
                  <a:spLocks noChangeAspect="1" noChangeArrowheads="1"/>
                </p:cNvSpPr>
                <p:nvPr/>
              </p:nvSpPr>
              <p:spPr bwMode="auto">
                <a:xfrm>
                  <a:off x="1104" y="1392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57" name="Oval 26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1440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58" name="Oval 27"/>
                <p:cNvSpPr>
                  <a:spLocks noChangeAspect="1" noChangeArrowheads="1"/>
                </p:cNvSpPr>
                <p:nvPr/>
              </p:nvSpPr>
              <p:spPr bwMode="auto">
                <a:xfrm>
                  <a:off x="1152" y="1344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59" name="Oval 28"/>
                <p:cNvSpPr>
                  <a:spLocks noChangeAspect="1" noChangeArrowheads="1"/>
                </p:cNvSpPr>
                <p:nvPr/>
              </p:nvSpPr>
              <p:spPr bwMode="auto">
                <a:xfrm>
                  <a:off x="864" y="1344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60" name="Oval 29"/>
                <p:cNvSpPr>
                  <a:spLocks noChangeAspect="1" noChangeArrowheads="1"/>
                </p:cNvSpPr>
                <p:nvPr/>
              </p:nvSpPr>
              <p:spPr bwMode="auto">
                <a:xfrm>
                  <a:off x="912" y="1296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61" name="Oval 30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1200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62" name="Oval 31"/>
                <p:cNvSpPr>
                  <a:spLocks noChangeAspect="1" noChangeArrowheads="1"/>
                </p:cNvSpPr>
                <p:nvPr/>
              </p:nvSpPr>
              <p:spPr bwMode="auto">
                <a:xfrm>
                  <a:off x="960" y="1440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63" name="Oval 32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1248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64" name="Oval 33"/>
                <p:cNvSpPr>
                  <a:spLocks noChangeAspect="1" noChangeArrowheads="1"/>
                </p:cNvSpPr>
                <p:nvPr/>
              </p:nvSpPr>
              <p:spPr bwMode="auto">
                <a:xfrm>
                  <a:off x="912" y="1152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65" name="Oval 34"/>
                <p:cNvSpPr>
                  <a:spLocks noChangeAspect="1" noChangeArrowheads="1"/>
                </p:cNvSpPr>
                <p:nvPr/>
              </p:nvSpPr>
              <p:spPr bwMode="auto">
                <a:xfrm>
                  <a:off x="1056" y="1200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66" name="Oval 35"/>
                <p:cNvSpPr>
                  <a:spLocks noChangeAspect="1" noChangeArrowheads="1"/>
                </p:cNvSpPr>
                <p:nvPr/>
              </p:nvSpPr>
              <p:spPr bwMode="auto">
                <a:xfrm>
                  <a:off x="816" y="1296"/>
                  <a:ext cx="67" cy="67"/>
                </a:xfrm>
                <a:prstGeom prst="ellipse">
                  <a:avLst/>
                </a:prstGeom>
                <a:solidFill>
                  <a:srgbClr val="FF5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grpSp>
            <p:nvGrpSpPr>
              <p:cNvPr id="9" name="Group 36"/>
              <p:cNvGrpSpPr>
                <a:grpSpLocks/>
              </p:cNvGrpSpPr>
              <p:nvPr/>
            </p:nvGrpSpPr>
            <p:grpSpPr bwMode="auto">
              <a:xfrm>
                <a:off x="192" y="2230"/>
                <a:ext cx="1584" cy="1584"/>
                <a:chOff x="240" y="528"/>
                <a:chExt cx="1584" cy="1584"/>
              </a:xfrm>
            </p:grpSpPr>
            <p:sp>
              <p:nvSpPr>
                <p:cNvPr id="16" name="Line 37"/>
                <p:cNvSpPr>
                  <a:spLocks noChangeShapeType="1"/>
                </p:cNvSpPr>
                <p:nvPr/>
              </p:nvSpPr>
              <p:spPr bwMode="auto">
                <a:xfrm>
                  <a:off x="1008" y="1344"/>
                  <a:ext cx="816" cy="48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17" name="Line 38"/>
                <p:cNvSpPr>
                  <a:spLocks noChangeShapeType="1"/>
                </p:cNvSpPr>
                <p:nvPr/>
              </p:nvSpPr>
              <p:spPr bwMode="auto">
                <a:xfrm flipH="1">
                  <a:off x="336" y="1344"/>
                  <a:ext cx="672" cy="288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18" name="Line 39"/>
                <p:cNvSpPr>
                  <a:spLocks noChangeShapeType="1"/>
                </p:cNvSpPr>
                <p:nvPr/>
              </p:nvSpPr>
              <p:spPr bwMode="auto">
                <a:xfrm flipH="1">
                  <a:off x="720" y="1344"/>
                  <a:ext cx="288" cy="720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19" name="Line 40"/>
                <p:cNvSpPr>
                  <a:spLocks noChangeShapeType="1"/>
                </p:cNvSpPr>
                <p:nvPr/>
              </p:nvSpPr>
              <p:spPr bwMode="auto">
                <a:xfrm>
                  <a:off x="1008" y="1344"/>
                  <a:ext cx="720" cy="288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20" name="Line 41"/>
                <p:cNvSpPr>
                  <a:spLocks noChangeShapeType="1"/>
                </p:cNvSpPr>
                <p:nvPr/>
              </p:nvSpPr>
              <p:spPr bwMode="auto">
                <a:xfrm flipV="1">
                  <a:off x="1008" y="960"/>
                  <a:ext cx="720" cy="384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21" name="Line 42"/>
                <p:cNvSpPr>
                  <a:spLocks noChangeShapeType="1"/>
                </p:cNvSpPr>
                <p:nvPr/>
              </p:nvSpPr>
              <p:spPr bwMode="auto">
                <a:xfrm flipH="1" flipV="1">
                  <a:off x="864" y="528"/>
                  <a:ext cx="144" cy="816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22" name="Line 43"/>
                <p:cNvSpPr>
                  <a:spLocks noChangeShapeType="1"/>
                </p:cNvSpPr>
                <p:nvPr/>
              </p:nvSpPr>
              <p:spPr bwMode="auto">
                <a:xfrm>
                  <a:off x="1008" y="1344"/>
                  <a:ext cx="0" cy="768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23" name="Line 44"/>
                <p:cNvSpPr>
                  <a:spLocks noChangeShapeType="1"/>
                </p:cNvSpPr>
                <p:nvPr/>
              </p:nvSpPr>
              <p:spPr bwMode="auto">
                <a:xfrm flipH="1">
                  <a:off x="240" y="1344"/>
                  <a:ext cx="768" cy="48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24" name="Line 45"/>
                <p:cNvSpPr>
                  <a:spLocks noChangeShapeType="1"/>
                </p:cNvSpPr>
                <p:nvPr/>
              </p:nvSpPr>
              <p:spPr bwMode="auto">
                <a:xfrm flipH="1" flipV="1">
                  <a:off x="480" y="720"/>
                  <a:ext cx="528" cy="576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25" name="Line 46"/>
                <p:cNvSpPr>
                  <a:spLocks noChangeShapeType="1"/>
                </p:cNvSpPr>
                <p:nvPr/>
              </p:nvSpPr>
              <p:spPr bwMode="auto">
                <a:xfrm>
                  <a:off x="1008" y="1296"/>
                  <a:ext cx="528" cy="624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26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1008" y="1104"/>
                  <a:ext cx="816" cy="240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27" name="Line 48"/>
                <p:cNvSpPr>
                  <a:spLocks noChangeShapeType="1"/>
                </p:cNvSpPr>
                <p:nvPr/>
              </p:nvSpPr>
              <p:spPr bwMode="auto">
                <a:xfrm flipH="1">
                  <a:off x="528" y="1344"/>
                  <a:ext cx="480" cy="624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28" name="Line 49"/>
                <p:cNvSpPr>
                  <a:spLocks noChangeShapeType="1"/>
                </p:cNvSpPr>
                <p:nvPr/>
              </p:nvSpPr>
              <p:spPr bwMode="auto">
                <a:xfrm flipV="1">
                  <a:off x="1008" y="816"/>
                  <a:ext cx="624" cy="528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29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1008" y="672"/>
                  <a:ext cx="480" cy="624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30" name="Line 51"/>
                <p:cNvSpPr>
                  <a:spLocks noChangeShapeType="1"/>
                </p:cNvSpPr>
                <p:nvPr/>
              </p:nvSpPr>
              <p:spPr bwMode="auto">
                <a:xfrm flipH="1">
                  <a:off x="384" y="1344"/>
                  <a:ext cx="624" cy="432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31" name="Line 52"/>
                <p:cNvSpPr>
                  <a:spLocks noChangeShapeType="1"/>
                </p:cNvSpPr>
                <p:nvPr/>
              </p:nvSpPr>
              <p:spPr bwMode="auto">
                <a:xfrm flipH="1">
                  <a:off x="624" y="1296"/>
                  <a:ext cx="384" cy="720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3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288" y="1008"/>
                  <a:ext cx="720" cy="336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33" name="Line 54"/>
                <p:cNvSpPr>
                  <a:spLocks noChangeShapeType="1"/>
                </p:cNvSpPr>
                <p:nvPr/>
              </p:nvSpPr>
              <p:spPr bwMode="auto">
                <a:xfrm flipV="1">
                  <a:off x="1008" y="624"/>
                  <a:ext cx="384" cy="672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34" name="Line 55"/>
                <p:cNvSpPr>
                  <a:spLocks noChangeShapeType="1"/>
                </p:cNvSpPr>
                <p:nvPr/>
              </p:nvSpPr>
              <p:spPr bwMode="auto">
                <a:xfrm>
                  <a:off x="1008" y="1344"/>
                  <a:ext cx="240" cy="720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35" name="Line 56"/>
                <p:cNvSpPr>
                  <a:spLocks noChangeShapeType="1"/>
                </p:cNvSpPr>
                <p:nvPr/>
              </p:nvSpPr>
              <p:spPr bwMode="auto">
                <a:xfrm flipV="1">
                  <a:off x="1008" y="576"/>
                  <a:ext cx="288" cy="720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36" name="Line 57"/>
                <p:cNvSpPr>
                  <a:spLocks noChangeShapeType="1"/>
                </p:cNvSpPr>
                <p:nvPr/>
              </p:nvSpPr>
              <p:spPr bwMode="auto">
                <a:xfrm flipV="1">
                  <a:off x="1008" y="528"/>
                  <a:ext cx="96" cy="768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37" name="Line 58"/>
                <p:cNvSpPr>
                  <a:spLocks noChangeShapeType="1"/>
                </p:cNvSpPr>
                <p:nvPr/>
              </p:nvSpPr>
              <p:spPr bwMode="auto">
                <a:xfrm flipH="1">
                  <a:off x="432" y="1344"/>
                  <a:ext cx="576" cy="528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38" name="Line 59"/>
                <p:cNvSpPr>
                  <a:spLocks noChangeShapeType="1"/>
                </p:cNvSpPr>
                <p:nvPr/>
              </p:nvSpPr>
              <p:spPr bwMode="auto">
                <a:xfrm flipV="1">
                  <a:off x="1008" y="864"/>
                  <a:ext cx="672" cy="480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  <p:sp>
              <p:nvSpPr>
                <p:cNvPr id="39" name="Line 60"/>
                <p:cNvSpPr>
                  <a:spLocks noChangeShapeType="1"/>
                </p:cNvSpPr>
                <p:nvPr/>
              </p:nvSpPr>
              <p:spPr bwMode="auto">
                <a:xfrm flipV="1">
                  <a:off x="1008" y="720"/>
                  <a:ext cx="528" cy="624"/>
                </a:xfrm>
                <a:prstGeom prst="line">
                  <a:avLst/>
                </a:prstGeom>
                <a:noFill/>
                <a:ln w="9525">
                  <a:solidFill>
                    <a:srgbClr val="0000CC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it-IT"/>
                </a:p>
              </p:txBody>
            </p:sp>
          </p:grpSp>
          <p:sp>
            <p:nvSpPr>
              <p:cNvPr id="10" name="Line 61"/>
              <p:cNvSpPr>
                <a:spLocks noChangeShapeType="1"/>
              </p:cNvSpPr>
              <p:nvPr/>
            </p:nvSpPr>
            <p:spPr bwMode="auto">
              <a:xfrm>
                <a:off x="48" y="2998"/>
                <a:ext cx="2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1" name="Text Box 62"/>
              <p:cNvSpPr txBox="1">
                <a:spLocks noChangeArrowheads="1"/>
              </p:cNvSpPr>
              <p:nvPr/>
            </p:nvSpPr>
            <p:spPr bwMode="auto">
              <a:xfrm>
                <a:off x="2431" y="3024"/>
                <a:ext cx="225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SzTx/>
                  <a:buFontTx/>
                  <a:buNone/>
                </a:pPr>
                <a:r>
                  <a:rPr lang="en-US" sz="2400">
                    <a:latin typeface="Times New Roman" pitchFamily="18" charset="0"/>
                  </a:rPr>
                  <a:t>x</a:t>
                </a:r>
                <a:endParaRPr lang="it-IT" sz="2400">
                  <a:latin typeface="Times New Roman" pitchFamily="18" charset="0"/>
                </a:endParaRPr>
              </a:p>
            </p:txBody>
          </p:sp>
          <p:sp>
            <p:nvSpPr>
              <p:cNvPr id="12" name="Line 63"/>
              <p:cNvSpPr>
                <a:spLocks noChangeShapeType="1"/>
              </p:cNvSpPr>
              <p:nvPr/>
            </p:nvSpPr>
            <p:spPr bwMode="auto">
              <a:xfrm flipV="1">
                <a:off x="912" y="1990"/>
                <a:ext cx="0" cy="19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13" name="Text Box 64"/>
              <p:cNvSpPr txBox="1">
                <a:spLocks noChangeArrowheads="1"/>
              </p:cNvSpPr>
              <p:nvPr/>
            </p:nvSpPr>
            <p:spPr bwMode="auto">
              <a:xfrm>
                <a:off x="705" y="1872"/>
                <a:ext cx="225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SzTx/>
                  <a:buFontTx/>
                  <a:buNone/>
                </a:pPr>
                <a:r>
                  <a:rPr lang="en-US" sz="2400" dirty="0">
                    <a:latin typeface="Times New Roman" pitchFamily="18" charset="0"/>
                  </a:rPr>
                  <a:t>y</a:t>
                </a:r>
                <a:endParaRPr lang="it-IT" sz="2400" dirty="0">
                  <a:latin typeface="Times New Roman" pitchFamily="18" charset="0"/>
                </a:endParaRPr>
              </a:p>
            </p:txBody>
          </p:sp>
          <p:sp>
            <p:nvSpPr>
              <p:cNvPr id="14" name="Arc 65"/>
              <p:cNvSpPr>
                <a:spLocks/>
              </p:cNvSpPr>
              <p:nvPr/>
            </p:nvSpPr>
            <p:spPr bwMode="auto">
              <a:xfrm>
                <a:off x="1632" y="2374"/>
                <a:ext cx="432" cy="62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5" name="Text Box 66"/>
              <p:cNvSpPr txBox="1">
                <a:spLocks noChangeArrowheads="1"/>
              </p:cNvSpPr>
              <p:nvPr/>
            </p:nvSpPr>
            <p:spPr bwMode="auto">
              <a:xfrm>
                <a:off x="1953" y="2528"/>
                <a:ext cx="510" cy="3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SzTx/>
                  <a:buFontTx/>
                  <a:buNone/>
                </a:pPr>
                <a:r>
                  <a:rPr lang="en-US" sz="2800" dirty="0">
                    <a:latin typeface="Symbol" pitchFamily="18" charset="2"/>
                  </a:rPr>
                  <a:t>Y</a:t>
                </a:r>
                <a:r>
                  <a:rPr lang="en-US" sz="2800" baseline="-25000" dirty="0">
                    <a:latin typeface="Times New Roman" pitchFamily="18" charset="0"/>
                  </a:rPr>
                  <a:t>RP</a:t>
                </a:r>
                <a:endParaRPr lang="it-IT" sz="2800" baseline="-25000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67" name="Slide Number Placeholder 5"/>
          <p:cNvSpPr txBox="1">
            <a:spLocks/>
          </p:cNvSpPr>
          <p:nvPr/>
        </p:nvSpPr>
        <p:spPr bwMode="auto">
          <a:xfrm>
            <a:off x="5353050" y="95377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C12579D-A6C4-4D65-B96D-89439B5020F0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165538" y="5181600"/>
            <a:ext cx="86736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In heavy-ion collisions the </a:t>
            </a:r>
            <a:r>
              <a:rPr lang="en-US" dirty="0" smtClean="0">
                <a:solidFill>
                  <a:srgbClr val="FFFF00"/>
                </a:solidFill>
              </a:rPr>
              <a:t>impact parameter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creates a </a:t>
            </a:r>
            <a:r>
              <a:rPr lang="en-US" dirty="0" smtClean="0">
                <a:solidFill>
                  <a:srgbClr val="FFFF00"/>
                </a:solidFill>
              </a:rPr>
              <a:t>“preferred”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 direction </a:t>
            </a:r>
            <a:r>
              <a:rPr lang="en-US" dirty="0" smtClean="0">
                <a:solidFill>
                  <a:schemeClr val="bg1"/>
                </a:solidFill>
              </a:rPr>
              <a:t>in the transverse plane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 smtClean="0">
                <a:solidFill>
                  <a:srgbClr val="FFFF00"/>
                </a:solidFill>
              </a:rPr>
              <a:t>“reaction plane” </a:t>
            </a:r>
            <a:r>
              <a:rPr lang="en-US" dirty="0" smtClean="0">
                <a:solidFill>
                  <a:schemeClr val="bg1"/>
                </a:solidFill>
              </a:rPr>
              <a:t>is the plane </a:t>
            </a:r>
            <a:r>
              <a:rPr lang="en-US" dirty="0" smtClean="0">
                <a:solidFill>
                  <a:schemeClr val="bg1"/>
                </a:solidFill>
              </a:rPr>
              <a:t>defined </a:t>
            </a:r>
            <a:r>
              <a:rPr lang="en-US" dirty="0" smtClean="0">
                <a:solidFill>
                  <a:schemeClr val="bg1"/>
                </a:solidFill>
              </a:rPr>
              <a:t>by the impact parameter and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smtClean="0">
                <a:solidFill>
                  <a:schemeClr val="bg1"/>
                </a:solidFill>
              </a:rPr>
              <a:t> the </a:t>
            </a:r>
            <a:r>
              <a:rPr lang="en-US" dirty="0" smtClean="0">
                <a:solidFill>
                  <a:schemeClr val="bg1"/>
                </a:solidFill>
              </a:rPr>
              <a:t>beam direction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50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/>
          <a:lstStyle/>
          <a:p>
            <a:r>
              <a:rPr lang="en-US" dirty="0"/>
              <a:t>Anisotropic transverse flow</a:t>
            </a:r>
            <a:endParaRPr lang="it-IT" dirty="0"/>
          </a:p>
        </p:txBody>
      </p:sp>
      <p:sp>
        <p:nvSpPr>
          <p:cNvPr id="5" name="Text Box 5"/>
          <p:cNvSpPr txBox="1">
            <a:spLocks noChangeAspect="1" noChangeArrowheads="1"/>
          </p:cNvSpPr>
          <p:nvPr/>
        </p:nvSpPr>
        <p:spPr bwMode="auto">
          <a:xfrm rot="21461989">
            <a:off x="657455" y="3002558"/>
            <a:ext cx="183929" cy="39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endParaRPr lang="it-IT" sz="2000">
              <a:latin typeface="Times New Roman" pitchFamily="18" charset="0"/>
            </a:endParaRPr>
          </a:p>
        </p:txBody>
      </p:sp>
      <p:sp>
        <p:nvSpPr>
          <p:cNvPr id="6" name="Text Box 6"/>
          <p:cNvSpPr txBox="1">
            <a:spLocks noChangeAspect="1" noChangeArrowheads="1"/>
          </p:cNvSpPr>
          <p:nvPr/>
        </p:nvSpPr>
        <p:spPr bwMode="auto">
          <a:xfrm rot="21461989">
            <a:off x="1928771" y="6231501"/>
            <a:ext cx="185616" cy="39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it-IT" sz="2000">
              <a:latin typeface="Times New Roman" pitchFamily="18" charset="0"/>
            </a:endParaRPr>
          </a:p>
        </p:txBody>
      </p:sp>
      <p:grpSp>
        <p:nvGrpSpPr>
          <p:cNvPr id="104" name="Group 103"/>
          <p:cNvGrpSpPr/>
          <p:nvPr/>
        </p:nvGrpSpPr>
        <p:grpSpPr>
          <a:xfrm>
            <a:off x="152400" y="3373735"/>
            <a:ext cx="3780233" cy="2824543"/>
            <a:chOff x="104529" y="3373735"/>
            <a:chExt cx="3780233" cy="2824543"/>
          </a:xfrm>
        </p:grpSpPr>
        <p:sp>
          <p:nvSpPr>
            <p:cNvPr id="8" name="Freeform 8"/>
            <p:cNvSpPr>
              <a:spLocks noChangeAspect="1"/>
            </p:cNvSpPr>
            <p:nvPr/>
          </p:nvSpPr>
          <p:spPr bwMode="auto">
            <a:xfrm rot="11129854">
              <a:off x="3070194" y="3373735"/>
              <a:ext cx="408356" cy="381093"/>
            </a:xfrm>
            <a:custGeom>
              <a:avLst/>
              <a:gdLst>
                <a:gd name="T0" fmla="*/ 0 w 720"/>
                <a:gd name="T1" fmla="*/ 0 h 622"/>
                <a:gd name="T2" fmla="*/ 0 w 720"/>
                <a:gd name="T3" fmla="*/ 0 h 622"/>
                <a:gd name="T4" fmla="*/ 0 w 720"/>
                <a:gd name="T5" fmla="*/ 0 h 622"/>
                <a:gd name="T6" fmla="*/ 0 w 720"/>
                <a:gd name="T7" fmla="*/ 0 h 622"/>
                <a:gd name="T8" fmla="*/ 0 w 720"/>
                <a:gd name="T9" fmla="*/ 0 h 622"/>
                <a:gd name="T10" fmla="*/ 0 w 720"/>
                <a:gd name="T11" fmla="*/ 0 h 622"/>
                <a:gd name="T12" fmla="*/ 0 w 720"/>
                <a:gd name="T13" fmla="*/ 0 h 622"/>
                <a:gd name="T14" fmla="*/ 0 w 720"/>
                <a:gd name="T15" fmla="*/ 0 h 6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20"/>
                <a:gd name="T25" fmla="*/ 0 h 622"/>
                <a:gd name="T26" fmla="*/ 720 w 720"/>
                <a:gd name="T27" fmla="*/ 622 h 6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20" h="622">
                  <a:moveTo>
                    <a:pt x="430" y="0"/>
                  </a:moveTo>
                  <a:lnTo>
                    <a:pt x="177" y="379"/>
                  </a:lnTo>
                  <a:lnTo>
                    <a:pt x="0" y="379"/>
                  </a:lnTo>
                  <a:lnTo>
                    <a:pt x="168" y="622"/>
                  </a:lnTo>
                  <a:lnTo>
                    <a:pt x="631" y="379"/>
                  </a:lnTo>
                  <a:lnTo>
                    <a:pt x="465" y="382"/>
                  </a:lnTo>
                  <a:lnTo>
                    <a:pt x="720" y="0"/>
                  </a:lnTo>
                  <a:lnTo>
                    <a:pt x="43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round/>
              <a:headEnd/>
              <a:tailEnd/>
            </a:ln>
            <a:scene3d>
              <a:camera prst="legacyPerspectiveTopRight">
                <a:rot lat="20099985" lon="21299984" rev="0"/>
              </a:camera>
              <a:lightRig rig="legacyFlat1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it-IT"/>
            </a:p>
          </p:txBody>
        </p:sp>
        <p:sp>
          <p:nvSpPr>
            <p:cNvPr id="9" name="Line 9"/>
            <p:cNvSpPr>
              <a:spLocks noChangeAspect="1" noChangeShapeType="1"/>
            </p:cNvSpPr>
            <p:nvPr/>
          </p:nvSpPr>
          <p:spPr bwMode="auto">
            <a:xfrm rot="329854" flipH="1">
              <a:off x="901913" y="3587760"/>
              <a:ext cx="708717" cy="1130024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0" name="Line 10"/>
            <p:cNvSpPr>
              <a:spLocks noChangeAspect="1" noChangeShapeType="1"/>
            </p:cNvSpPr>
            <p:nvPr/>
          </p:nvSpPr>
          <p:spPr bwMode="auto">
            <a:xfrm rot="329854" flipH="1">
              <a:off x="1242312" y="3620748"/>
              <a:ext cx="696905" cy="1111798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1" name="Line 11"/>
            <p:cNvSpPr>
              <a:spLocks noChangeAspect="1" noChangeShapeType="1"/>
            </p:cNvSpPr>
            <p:nvPr/>
          </p:nvSpPr>
          <p:spPr bwMode="auto">
            <a:xfrm rot="329854">
              <a:off x="1489101" y="3955666"/>
              <a:ext cx="2330330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2" name="Line 12"/>
            <p:cNvSpPr>
              <a:spLocks noChangeAspect="1" noChangeShapeType="1"/>
            </p:cNvSpPr>
            <p:nvPr/>
          </p:nvSpPr>
          <p:spPr bwMode="auto">
            <a:xfrm rot="329854">
              <a:off x="1318384" y="5094053"/>
              <a:ext cx="1640175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" name="AutoShape 13"/>
            <p:cNvSpPr>
              <a:spLocks noChangeAspect="1" noChangeArrowheads="1"/>
            </p:cNvSpPr>
            <p:nvPr/>
          </p:nvSpPr>
          <p:spPr bwMode="auto">
            <a:xfrm rot="329854">
              <a:off x="180870" y="3658151"/>
              <a:ext cx="3703892" cy="2193770"/>
            </a:xfrm>
            <a:prstGeom prst="parallelogram">
              <a:avLst>
                <a:gd name="adj" fmla="val 61509"/>
              </a:avLst>
            </a:prstGeom>
            <a:noFill/>
            <a:ln w="28575">
              <a:solidFill>
                <a:schemeClr val="folHlink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4" name="Line 14"/>
            <p:cNvSpPr>
              <a:spLocks noChangeAspect="1" noChangeShapeType="1"/>
            </p:cNvSpPr>
            <p:nvPr/>
          </p:nvSpPr>
          <p:spPr bwMode="auto">
            <a:xfrm rot="329854" flipH="1">
              <a:off x="104529" y="5214752"/>
              <a:ext cx="296986" cy="477195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" name="Line 15"/>
            <p:cNvSpPr>
              <a:spLocks noChangeAspect="1" noChangeShapeType="1"/>
            </p:cNvSpPr>
            <p:nvPr/>
          </p:nvSpPr>
          <p:spPr bwMode="auto">
            <a:xfrm rot="329854" flipH="1">
              <a:off x="1393765" y="3642990"/>
              <a:ext cx="860585" cy="1373592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" name="Freeform 16"/>
            <p:cNvSpPr>
              <a:spLocks noChangeAspect="1"/>
            </p:cNvSpPr>
            <p:nvPr/>
          </p:nvSpPr>
          <p:spPr bwMode="auto">
            <a:xfrm rot="11129854" flipV="1">
              <a:off x="1261441" y="4848534"/>
              <a:ext cx="290237" cy="878171"/>
            </a:xfrm>
            <a:custGeom>
              <a:avLst/>
              <a:gdLst>
                <a:gd name="T0" fmla="*/ 3 w 252"/>
                <a:gd name="T1" fmla="*/ 59 h 715"/>
                <a:gd name="T2" fmla="*/ 1 w 252"/>
                <a:gd name="T3" fmla="*/ 47 h 715"/>
                <a:gd name="T4" fmla="*/ 1 w 252"/>
                <a:gd name="T5" fmla="*/ 33 h 715"/>
                <a:gd name="T6" fmla="*/ 1 w 252"/>
                <a:gd name="T7" fmla="*/ 19 h 715"/>
                <a:gd name="T8" fmla="*/ 5 w 252"/>
                <a:gd name="T9" fmla="*/ 7 h 715"/>
                <a:gd name="T10" fmla="*/ 8 w 252"/>
                <a:gd name="T11" fmla="*/ 1 h 715"/>
                <a:gd name="T12" fmla="*/ 11 w 252"/>
                <a:gd name="T13" fmla="*/ 16 h 715"/>
                <a:gd name="T14" fmla="*/ 12 w 252"/>
                <a:gd name="T15" fmla="*/ 31 h 715"/>
                <a:gd name="T16" fmla="*/ 11 w 252"/>
                <a:gd name="T17" fmla="*/ 47 h 715"/>
                <a:gd name="T18" fmla="*/ 10 w 252"/>
                <a:gd name="T19" fmla="*/ 58 h 715"/>
                <a:gd name="T20" fmla="*/ 7 w 252"/>
                <a:gd name="T21" fmla="*/ 64 h 715"/>
                <a:gd name="T22" fmla="*/ 3 w 252"/>
                <a:gd name="T23" fmla="*/ 59 h 71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52"/>
                <a:gd name="T37" fmla="*/ 0 h 715"/>
                <a:gd name="T38" fmla="*/ 252 w 252"/>
                <a:gd name="T39" fmla="*/ 715 h 71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52" h="715">
                  <a:moveTo>
                    <a:pt x="84" y="643"/>
                  </a:moveTo>
                  <a:cubicBezTo>
                    <a:pt x="64" y="611"/>
                    <a:pt x="38" y="568"/>
                    <a:pt x="24" y="519"/>
                  </a:cubicBezTo>
                  <a:cubicBezTo>
                    <a:pt x="10" y="470"/>
                    <a:pt x="0" y="403"/>
                    <a:pt x="1" y="351"/>
                  </a:cubicBezTo>
                  <a:cubicBezTo>
                    <a:pt x="2" y="299"/>
                    <a:pt x="14" y="251"/>
                    <a:pt x="30" y="205"/>
                  </a:cubicBezTo>
                  <a:cubicBezTo>
                    <a:pt x="46" y="159"/>
                    <a:pt x="77" y="106"/>
                    <a:pt x="100" y="73"/>
                  </a:cubicBezTo>
                  <a:cubicBezTo>
                    <a:pt x="123" y="40"/>
                    <a:pt x="163" y="0"/>
                    <a:pt x="166" y="4"/>
                  </a:cubicBezTo>
                  <a:cubicBezTo>
                    <a:pt x="198" y="57"/>
                    <a:pt x="212" y="120"/>
                    <a:pt x="225" y="171"/>
                  </a:cubicBezTo>
                  <a:cubicBezTo>
                    <a:pt x="239" y="226"/>
                    <a:pt x="246" y="280"/>
                    <a:pt x="249" y="337"/>
                  </a:cubicBezTo>
                  <a:cubicBezTo>
                    <a:pt x="252" y="394"/>
                    <a:pt x="249" y="464"/>
                    <a:pt x="241" y="514"/>
                  </a:cubicBezTo>
                  <a:cubicBezTo>
                    <a:pt x="233" y="564"/>
                    <a:pt x="216" y="603"/>
                    <a:pt x="199" y="636"/>
                  </a:cubicBezTo>
                  <a:cubicBezTo>
                    <a:pt x="182" y="669"/>
                    <a:pt x="142" y="715"/>
                    <a:pt x="142" y="712"/>
                  </a:cubicBezTo>
                  <a:cubicBezTo>
                    <a:pt x="142" y="711"/>
                    <a:pt x="104" y="675"/>
                    <a:pt x="84" y="643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7" name="Line 17"/>
            <p:cNvSpPr>
              <a:spLocks noChangeAspect="1" noChangeShapeType="1"/>
            </p:cNvSpPr>
            <p:nvPr/>
          </p:nvSpPr>
          <p:spPr bwMode="auto">
            <a:xfrm rot="329854" flipH="1">
              <a:off x="1107871" y="4779855"/>
              <a:ext cx="634471" cy="1014039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18" name="Group 18"/>
            <p:cNvGrpSpPr>
              <a:grpSpLocks noChangeAspect="1"/>
            </p:cNvGrpSpPr>
            <p:nvPr/>
          </p:nvGrpSpPr>
          <p:grpSpPr bwMode="auto">
            <a:xfrm rot="101989">
              <a:off x="2362895" y="3537970"/>
              <a:ext cx="1176133" cy="1229439"/>
              <a:chOff x="3157" y="3025"/>
              <a:chExt cx="1026" cy="999"/>
            </a:xfrm>
          </p:grpSpPr>
          <p:grpSp>
            <p:nvGrpSpPr>
              <p:cNvPr id="91" name="Group 19"/>
              <p:cNvGrpSpPr>
                <a:grpSpLocks noChangeAspect="1"/>
              </p:cNvGrpSpPr>
              <p:nvPr/>
            </p:nvGrpSpPr>
            <p:grpSpPr bwMode="auto">
              <a:xfrm>
                <a:off x="3157" y="3025"/>
                <a:ext cx="1026" cy="999"/>
                <a:chOff x="4130" y="2180"/>
                <a:chExt cx="1026" cy="999"/>
              </a:xfrm>
            </p:grpSpPr>
            <p:sp>
              <p:nvSpPr>
                <p:cNvPr id="93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4153" y="2181"/>
                  <a:ext cx="981" cy="98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94" name="Oval 21"/>
                <p:cNvSpPr>
                  <a:spLocks noChangeAspect="1" noChangeArrowheads="1"/>
                </p:cNvSpPr>
                <p:nvPr/>
              </p:nvSpPr>
              <p:spPr bwMode="auto">
                <a:xfrm>
                  <a:off x="4153" y="2180"/>
                  <a:ext cx="981" cy="981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95" name="Freeform 22"/>
                <p:cNvSpPr>
                  <a:spLocks noChangeAspect="1"/>
                </p:cNvSpPr>
                <p:nvPr/>
              </p:nvSpPr>
              <p:spPr bwMode="auto">
                <a:xfrm>
                  <a:off x="4130" y="2579"/>
                  <a:ext cx="1026" cy="600"/>
                </a:xfrm>
                <a:custGeom>
                  <a:avLst/>
                  <a:gdLst>
                    <a:gd name="T0" fmla="*/ 43 w 1026"/>
                    <a:gd name="T1" fmla="*/ 123 h 600"/>
                    <a:gd name="T2" fmla="*/ 120 w 1026"/>
                    <a:gd name="T3" fmla="*/ 181 h 600"/>
                    <a:gd name="T4" fmla="*/ 262 w 1026"/>
                    <a:gd name="T5" fmla="*/ 250 h 600"/>
                    <a:gd name="T6" fmla="*/ 432 w 1026"/>
                    <a:gd name="T7" fmla="*/ 280 h 600"/>
                    <a:gd name="T8" fmla="*/ 634 w 1026"/>
                    <a:gd name="T9" fmla="*/ 259 h 600"/>
                    <a:gd name="T10" fmla="*/ 799 w 1026"/>
                    <a:gd name="T11" fmla="*/ 201 h 600"/>
                    <a:gd name="T12" fmla="*/ 937 w 1026"/>
                    <a:gd name="T13" fmla="*/ 90 h 600"/>
                    <a:gd name="T14" fmla="*/ 1026 w 1026"/>
                    <a:gd name="T15" fmla="*/ 9 h 600"/>
                    <a:gd name="T16" fmla="*/ 1019 w 1026"/>
                    <a:gd name="T17" fmla="*/ 144 h 600"/>
                    <a:gd name="T18" fmla="*/ 992 w 1026"/>
                    <a:gd name="T19" fmla="*/ 267 h 600"/>
                    <a:gd name="T20" fmla="*/ 929 w 1026"/>
                    <a:gd name="T21" fmla="*/ 384 h 600"/>
                    <a:gd name="T22" fmla="*/ 857 w 1026"/>
                    <a:gd name="T23" fmla="*/ 467 h 600"/>
                    <a:gd name="T24" fmla="*/ 749 w 1026"/>
                    <a:gd name="T25" fmla="*/ 542 h 600"/>
                    <a:gd name="T26" fmla="*/ 610 w 1026"/>
                    <a:gd name="T27" fmla="*/ 588 h 600"/>
                    <a:gd name="T28" fmla="*/ 455 w 1026"/>
                    <a:gd name="T29" fmla="*/ 594 h 600"/>
                    <a:gd name="T30" fmla="*/ 310 w 1026"/>
                    <a:gd name="T31" fmla="*/ 553 h 600"/>
                    <a:gd name="T32" fmla="*/ 193 w 1026"/>
                    <a:gd name="T33" fmla="*/ 479 h 600"/>
                    <a:gd name="T34" fmla="*/ 95 w 1026"/>
                    <a:gd name="T35" fmla="*/ 368 h 600"/>
                    <a:gd name="T36" fmla="*/ 36 w 1026"/>
                    <a:gd name="T37" fmla="*/ 237 h 600"/>
                    <a:gd name="T38" fmla="*/ 1 w 1026"/>
                    <a:gd name="T39" fmla="*/ 73 h 600"/>
                    <a:gd name="T40" fmla="*/ 43 w 1026"/>
                    <a:gd name="T41" fmla="*/ 123 h 600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1026"/>
                    <a:gd name="T64" fmla="*/ 0 h 600"/>
                    <a:gd name="T65" fmla="*/ 1026 w 1026"/>
                    <a:gd name="T66" fmla="*/ 600 h 600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1026" h="600">
                      <a:moveTo>
                        <a:pt x="43" y="123"/>
                      </a:moveTo>
                      <a:cubicBezTo>
                        <a:pt x="61" y="136"/>
                        <a:pt x="84" y="160"/>
                        <a:pt x="120" y="181"/>
                      </a:cubicBezTo>
                      <a:cubicBezTo>
                        <a:pt x="156" y="202"/>
                        <a:pt x="210" y="233"/>
                        <a:pt x="262" y="250"/>
                      </a:cubicBezTo>
                      <a:cubicBezTo>
                        <a:pt x="314" y="267"/>
                        <a:pt x="370" y="279"/>
                        <a:pt x="432" y="280"/>
                      </a:cubicBezTo>
                      <a:cubicBezTo>
                        <a:pt x="494" y="281"/>
                        <a:pt x="573" y="272"/>
                        <a:pt x="634" y="259"/>
                      </a:cubicBezTo>
                      <a:cubicBezTo>
                        <a:pt x="695" y="246"/>
                        <a:pt x="749" y="229"/>
                        <a:pt x="799" y="201"/>
                      </a:cubicBezTo>
                      <a:cubicBezTo>
                        <a:pt x="849" y="173"/>
                        <a:pt x="899" y="122"/>
                        <a:pt x="937" y="90"/>
                      </a:cubicBezTo>
                      <a:cubicBezTo>
                        <a:pt x="975" y="58"/>
                        <a:pt x="1012" y="0"/>
                        <a:pt x="1026" y="9"/>
                      </a:cubicBezTo>
                      <a:cubicBezTo>
                        <a:pt x="1021" y="13"/>
                        <a:pt x="1025" y="101"/>
                        <a:pt x="1019" y="144"/>
                      </a:cubicBezTo>
                      <a:cubicBezTo>
                        <a:pt x="1013" y="187"/>
                        <a:pt x="1007" y="227"/>
                        <a:pt x="992" y="267"/>
                      </a:cubicBezTo>
                      <a:cubicBezTo>
                        <a:pt x="978" y="307"/>
                        <a:pt x="952" y="351"/>
                        <a:pt x="929" y="384"/>
                      </a:cubicBezTo>
                      <a:cubicBezTo>
                        <a:pt x="907" y="417"/>
                        <a:pt x="886" y="440"/>
                        <a:pt x="857" y="467"/>
                      </a:cubicBezTo>
                      <a:cubicBezTo>
                        <a:pt x="827" y="493"/>
                        <a:pt x="790" y="521"/>
                        <a:pt x="749" y="542"/>
                      </a:cubicBezTo>
                      <a:cubicBezTo>
                        <a:pt x="708" y="562"/>
                        <a:pt x="659" y="580"/>
                        <a:pt x="610" y="588"/>
                      </a:cubicBezTo>
                      <a:cubicBezTo>
                        <a:pt x="561" y="596"/>
                        <a:pt x="505" y="600"/>
                        <a:pt x="455" y="594"/>
                      </a:cubicBezTo>
                      <a:cubicBezTo>
                        <a:pt x="404" y="588"/>
                        <a:pt x="353" y="572"/>
                        <a:pt x="310" y="553"/>
                      </a:cubicBezTo>
                      <a:cubicBezTo>
                        <a:pt x="267" y="533"/>
                        <a:pt x="229" y="510"/>
                        <a:pt x="193" y="479"/>
                      </a:cubicBezTo>
                      <a:cubicBezTo>
                        <a:pt x="157" y="448"/>
                        <a:pt x="121" y="408"/>
                        <a:pt x="95" y="368"/>
                      </a:cubicBezTo>
                      <a:cubicBezTo>
                        <a:pt x="69" y="328"/>
                        <a:pt x="52" y="286"/>
                        <a:pt x="36" y="237"/>
                      </a:cubicBezTo>
                      <a:cubicBezTo>
                        <a:pt x="20" y="188"/>
                        <a:pt x="0" y="92"/>
                        <a:pt x="1" y="73"/>
                      </a:cubicBezTo>
                      <a:lnTo>
                        <a:pt x="43" y="123"/>
                      </a:lnTo>
                      <a:close/>
                    </a:path>
                  </a:pathLst>
                </a:custGeom>
                <a:solidFill>
                  <a:schemeClr val="bg1">
                    <a:alpha val="50195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sp>
              <p:nvSpPr>
                <p:cNvPr id="96" name="Freeform 23"/>
                <p:cNvSpPr>
                  <a:spLocks noChangeAspect="1"/>
                </p:cNvSpPr>
                <p:nvPr/>
              </p:nvSpPr>
              <p:spPr bwMode="auto">
                <a:xfrm>
                  <a:off x="4153" y="2604"/>
                  <a:ext cx="979" cy="257"/>
                </a:xfrm>
                <a:custGeom>
                  <a:avLst/>
                  <a:gdLst>
                    <a:gd name="T0" fmla="*/ 0 w 979"/>
                    <a:gd name="T1" fmla="*/ 78 h 257"/>
                    <a:gd name="T2" fmla="*/ 101 w 979"/>
                    <a:gd name="T3" fmla="*/ 160 h 257"/>
                    <a:gd name="T4" fmla="*/ 263 w 979"/>
                    <a:gd name="T5" fmla="*/ 232 h 257"/>
                    <a:gd name="T6" fmla="*/ 404 w 979"/>
                    <a:gd name="T7" fmla="*/ 256 h 257"/>
                    <a:gd name="T8" fmla="*/ 608 w 979"/>
                    <a:gd name="T9" fmla="*/ 238 h 257"/>
                    <a:gd name="T10" fmla="*/ 800 w 979"/>
                    <a:gd name="T11" fmla="*/ 160 h 257"/>
                    <a:gd name="T12" fmla="*/ 979 w 979"/>
                    <a:gd name="T13" fmla="*/ 0 h 2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79"/>
                    <a:gd name="T22" fmla="*/ 0 h 257"/>
                    <a:gd name="T23" fmla="*/ 979 w 979"/>
                    <a:gd name="T24" fmla="*/ 257 h 2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79" h="257">
                      <a:moveTo>
                        <a:pt x="0" y="78"/>
                      </a:moveTo>
                      <a:cubicBezTo>
                        <a:pt x="17" y="92"/>
                        <a:pt x="57" y="134"/>
                        <a:pt x="101" y="160"/>
                      </a:cubicBezTo>
                      <a:cubicBezTo>
                        <a:pt x="145" y="186"/>
                        <a:pt x="213" y="216"/>
                        <a:pt x="263" y="232"/>
                      </a:cubicBezTo>
                      <a:cubicBezTo>
                        <a:pt x="313" y="248"/>
                        <a:pt x="347" y="255"/>
                        <a:pt x="404" y="256"/>
                      </a:cubicBezTo>
                      <a:cubicBezTo>
                        <a:pt x="461" y="257"/>
                        <a:pt x="542" y="254"/>
                        <a:pt x="608" y="238"/>
                      </a:cubicBezTo>
                      <a:cubicBezTo>
                        <a:pt x="674" y="222"/>
                        <a:pt x="738" y="200"/>
                        <a:pt x="800" y="160"/>
                      </a:cubicBezTo>
                      <a:cubicBezTo>
                        <a:pt x="862" y="120"/>
                        <a:pt x="942" y="33"/>
                        <a:pt x="979" y="0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92" name="Freeform 24"/>
              <p:cNvSpPr>
                <a:spLocks noChangeAspect="1"/>
              </p:cNvSpPr>
              <p:nvPr/>
            </p:nvSpPr>
            <p:spPr bwMode="auto">
              <a:xfrm>
                <a:off x="3175" y="3162"/>
                <a:ext cx="252" cy="715"/>
              </a:xfrm>
              <a:custGeom>
                <a:avLst/>
                <a:gdLst>
                  <a:gd name="T0" fmla="*/ 84 w 252"/>
                  <a:gd name="T1" fmla="*/ 643 h 715"/>
                  <a:gd name="T2" fmla="*/ 24 w 252"/>
                  <a:gd name="T3" fmla="*/ 519 h 715"/>
                  <a:gd name="T4" fmla="*/ 1 w 252"/>
                  <a:gd name="T5" fmla="*/ 351 h 715"/>
                  <a:gd name="T6" fmla="*/ 30 w 252"/>
                  <a:gd name="T7" fmla="*/ 205 h 715"/>
                  <a:gd name="T8" fmla="*/ 100 w 252"/>
                  <a:gd name="T9" fmla="*/ 73 h 715"/>
                  <a:gd name="T10" fmla="*/ 166 w 252"/>
                  <a:gd name="T11" fmla="*/ 4 h 715"/>
                  <a:gd name="T12" fmla="*/ 225 w 252"/>
                  <a:gd name="T13" fmla="*/ 171 h 715"/>
                  <a:gd name="T14" fmla="*/ 249 w 252"/>
                  <a:gd name="T15" fmla="*/ 337 h 715"/>
                  <a:gd name="T16" fmla="*/ 241 w 252"/>
                  <a:gd name="T17" fmla="*/ 514 h 715"/>
                  <a:gd name="T18" fmla="*/ 199 w 252"/>
                  <a:gd name="T19" fmla="*/ 636 h 715"/>
                  <a:gd name="T20" fmla="*/ 142 w 252"/>
                  <a:gd name="T21" fmla="*/ 712 h 715"/>
                  <a:gd name="T22" fmla="*/ 84 w 252"/>
                  <a:gd name="T23" fmla="*/ 643 h 71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2"/>
                  <a:gd name="T37" fmla="*/ 0 h 715"/>
                  <a:gd name="T38" fmla="*/ 252 w 252"/>
                  <a:gd name="T39" fmla="*/ 715 h 71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2" h="715">
                    <a:moveTo>
                      <a:pt x="84" y="643"/>
                    </a:moveTo>
                    <a:cubicBezTo>
                      <a:pt x="64" y="611"/>
                      <a:pt x="38" y="568"/>
                      <a:pt x="24" y="519"/>
                    </a:cubicBezTo>
                    <a:cubicBezTo>
                      <a:pt x="10" y="470"/>
                      <a:pt x="0" y="403"/>
                      <a:pt x="1" y="351"/>
                    </a:cubicBezTo>
                    <a:cubicBezTo>
                      <a:pt x="2" y="299"/>
                      <a:pt x="14" y="251"/>
                      <a:pt x="30" y="205"/>
                    </a:cubicBezTo>
                    <a:cubicBezTo>
                      <a:pt x="46" y="159"/>
                      <a:pt x="77" y="106"/>
                      <a:pt x="100" y="73"/>
                    </a:cubicBezTo>
                    <a:cubicBezTo>
                      <a:pt x="123" y="40"/>
                      <a:pt x="163" y="0"/>
                      <a:pt x="166" y="4"/>
                    </a:cubicBezTo>
                    <a:cubicBezTo>
                      <a:pt x="198" y="57"/>
                      <a:pt x="212" y="120"/>
                      <a:pt x="225" y="171"/>
                    </a:cubicBezTo>
                    <a:cubicBezTo>
                      <a:pt x="239" y="226"/>
                      <a:pt x="246" y="280"/>
                      <a:pt x="249" y="337"/>
                    </a:cubicBezTo>
                    <a:cubicBezTo>
                      <a:pt x="252" y="394"/>
                      <a:pt x="249" y="464"/>
                      <a:pt x="241" y="514"/>
                    </a:cubicBezTo>
                    <a:cubicBezTo>
                      <a:pt x="233" y="564"/>
                      <a:pt x="216" y="603"/>
                      <a:pt x="199" y="636"/>
                    </a:cubicBezTo>
                    <a:cubicBezTo>
                      <a:pt x="182" y="669"/>
                      <a:pt x="142" y="715"/>
                      <a:pt x="142" y="712"/>
                    </a:cubicBezTo>
                    <a:cubicBezTo>
                      <a:pt x="142" y="711"/>
                      <a:pt x="104" y="675"/>
                      <a:pt x="84" y="643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19" name="Line 25"/>
            <p:cNvSpPr>
              <a:spLocks noChangeAspect="1" noChangeShapeType="1"/>
            </p:cNvSpPr>
            <p:nvPr/>
          </p:nvSpPr>
          <p:spPr bwMode="auto">
            <a:xfrm rot="329854">
              <a:off x="1677858" y="3665473"/>
              <a:ext cx="961831" cy="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" name="Line 26"/>
            <p:cNvSpPr>
              <a:spLocks noChangeAspect="1" noChangeShapeType="1"/>
            </p:cNvSpPr>
            <p:nvPr/>
          </p:nvSpPr>
          <p:spPr bwMode="auto">
            <a:xfrm rot="329854">
              <a:off x="2004034" y="3926466"/>
              <a:ext cx="690156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1" name="Line 27"/>
            <p:cNvSpPr>
              <a:spLocks noChangeAspect="1" noChangeShapeType="1"/>
            </p:cNvSpPr>
            <p:nvPr/>
          </p:nvSpPr>
          <p:spPr bwMode="auto">
            <a:xfrm rot="329854">
              <a:off x="1314998" y="4129561"/>
              <a:ext cx="1368500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2" name="Line 28"/>
            <p:cNvSpPr>
              <a:spLocks noChangeAspect="1" noChangeShapeType="1"/>
            </p:cNvSpPr>
            <p:nvPr/>
          </p:nvSpPr>
          <p:spPr bwMode="auto">
            <a:xfrm rot="329854" flipH="1">
              <a:off x="2287295" y="4084243"/>
              <a:ext cx="371233" cy="59318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" name="Line 29"/>
            <p:cNvSpPr>
              <a:spLocks noChangeAspect="1" noChangeShapeType="1"/>
            </p:cNvSpPr>
            <p:nvPr/>
          </p:nvSpPr>
          <p:spPr bwMode="auto">
            <a:xfrm rot="329854">
              <a:off x="1143752" y="4397234"/>
              <a:ext cx="2337080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4" name="Line 30"/>
            <p:cNvSpPr>
              <a:spLocks noChangeAspect="1" noChangeShapeType="1"/>
            </p:cNvSpPr>
            <p:nvPr/>
          </p:nvSpPr>
          <p:spPr bwMode="auto">
            <a:xfrm rot="329854" flipH="1">
              <a:off x="1168681" y="3642224"/>
              <a:ext cx="1365125" cy="2182172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5" name="Line 31"/>
            <p:cNvSpPr>
              <a:spLocks noChangeAspect="1" noChangeShapeType="1"/>
            </p:cNvSpPr>
            <p:nvPr/>
          </p:nvSpPr>
          <p:spPr bwMode="auto">
            <a:xfrm rot="329854">
              <a:off x="973676" y="4619707"/>
              <a:ext cx="2333705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26" name="Group 32"/>
            <p:cNvGrpSpPr>
              <a:grpSpLocks noChangeAspect="1"/>
            </p:cNvGrpSpPr>
            <p:nvPr/>
          </p:nvGrpSpPr>
          <p:grpSpPr bwMode="auto">
            <a:xfrm rot="101989">
              <a:off x="1651601" y="4130260"/>
              <a:ext cx="602410" cy="1217841"/>
              <a:chOff x="3811" y="2604"/>
              <a:chExt cx="489" cy="985"/>
            </a:xfrm>
          </p:grpSpPr>
          <p:sp>
            <p:nvSpPr>
              <p:cNvPr id="87" name="Oval 33"/>
              <p:cNvSpPr>
                <a:spLocks noChangeAspect="1" noChangeArrowheads="1"/>
              </p:cNvSpPr>
              <p:nvPr/>
            </p:nvSpPr>
            <p:spPr bwMode="auto">
              <a:xfrm>
                <a:off x="3811" y="2605"/>
                <a:ext cx="488" cy="981"/>
              </a:xfrm>
              <a:prstGeom prst="ellipse">
                <a:avLst/>
              </a:prstGeom>
              <a:gradFill rotWithShape="0">
                <a:gsLst>
                  <a:gs pos="0">
                    <a:srgbClr val="FFCC00"/>
                  </a:gs>
                  <a:gs pos="100000">
                    <a:srgbClr val="FF3300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88" name="Freeform 34"/>
              <p:cNvSpPr>
                <a:spLocks noChangeAspect="1"/>
              </p:cNvSpPr>
              <p:nvPr/>
            </p:nvSpPr>
            <p:spPr bwMode="auto">
              <a:xfrm>
                <a:off x="3811" y="3074"/>
                <a:ext cx="489" cy="515"/>
              </a:xfrm>
              <a:custGeom>
                <a:avLst/>
                <a:gdLst>
                  <a:gd name="T0" fmla="*/ 13 w 489"/>
                  <a:gd name="T1" fmla="*/ 46 h 515"/>
                  <a:gd name="T2" fmla="*/ 65 w 489"/>
                  <a:gd name="T3" fmla="*/ 81 h 515"/>
                  <a:gd name="T4" fmla="*/ 121 w 489"/>
                  <a:gd name="T5" fmla="*/ 97 h 515"/>
                  <a:gd name="T6" fmla="*/ 176 w 489"/>
                  <a:gd name="T7" fmla="*/ 112 h 515"/>
                  <a:gd name="T8" fmla="*/ 241 w 489"/>
                  <a:gd name="T9" fmla="*/ 114 h 515"/>
                  <a:gd name="T10" fmla="*/ 313 w 489"/>
                  <a:gd name="T11" fmla="*/ 103 h 515"/>
                  <a:gd name="T12" fmla="*/ 385 w 489"/>
                  <a:gd name="T13" fmla="*/ 78 h 515"/>
                  <a:gd name="T14" fmla="*/ 452 w 489"/>
                  <a:gd name="T15" fmla="*/ 29 h 515"/>
                  <a:gd name="T16" fmla="*/ 485 w 489"/>
                  <a:gd name="T17" fmla="*/ 7 h 515"/>
                  <a:gd name="T18" fmla="*/ 487 w 489"/>
                  <a:gd name="T19" fmla="*/ 70 h 515"/>
                  <a:gd name="T20" fmla="*/ 474 w 489"/>
                  <a:gd name="T21" fmla="*/ 190 h 515"/>
                  <a:gd name="T22" fmla="*/ 444 w 489"/>
                  <a:gd name="T23" fmla="*/ 304 h 515"/>
                  <a:gd name="T24" fmla="*/ 408 w 489"/>
                  <a:gd name="T25" fmla="*/ 385 h 515"/>
                  <a:gd name="T26" fmla="*/ 356 w 489"/>
                  <a:gd name="T27" fmla="*/ 458 h 515"/>
                  <a:gd name="T28" fmla="*/ 289 w 489"/>
                  <a:gd name="T29" fmla="*/ 503 h 515"/>
                  <a:gd name="T30" fmla="*/ 214 w 489"/>
                  <a:gd name="T31" fmla="*/ 509 h 515"/>
                  <a:gd name="T32" fmla="*/ 143 w 489"/>
                  <a:gd name="T33" fmla="*/ 469 h 515"/>
                  <a:gd name="T34" fmla="*/ 87 w 489"/>
                  <a:gd name="T35" fmla="*/ 397 h 515"/>
                  <a:gd name="T36" fmla="*/ 39 w 489"/>
                  <a:gd name="T37" fmla="*/ 289 h 515"/>
                  <a:gd name="T38" fmla="*/ 10 w 489"/>
                  <a:gd name="T39" fmla="*/ 161 h 515"/>
                  <a:gd name="T40" fmla="*/ 0 w 489"/>
                  <a:gd name="T41" fmla="*/ 28 h 515"/>
                  <a:gd name="T42" fmla="*/ 13 w 489"/>
                  <a:gd name="T43" fmla="*/ 46 h 51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489"/>
                  <a:gd name="T67" fmla="*/ 0 h 515"/>
                  <a:gd name="T68" fmla="*/ 489 w 489"/>
                  <a:gd name="T69" fmla="*/ 515 h 515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489" h="515">
                    <a:moveTo>
                      <a:pt x="13" y="46"/>
                    </a:moveTo>
                    <a:cubicBezTo>
                      <a:pt x="24" y="55"/>
                      <a:pt x="47" y="72"/>
                      <a:pt x="65" y="81"/>
                    </a:cubicBezTo>
                    <a:cubicBezTo>
                      <a:pt x="83" y="90"/>
                      <a:pt x="103" y="92"/>
                      <a:pt x="121" y="97"/>
                    </a:cubicBezTo>
                    <a:cubicBezTo>
                      <a:pt x="139" y="102"/>
                      <a:pt x="156" y="109"/>
                      <a:pt x="176" y="112"/>
                    </a:cubicBezTo>
                    <a:cubicBezTo>
                      <a:pt x="196" y="115"/>
                      <a:pt x="218" y="115"/>
                      <a:pt x="241" y="114"/>
                    </a:cubicBezTo>
                    <a:cubicBezTo>
                      <a:pt x="264" y="113"/>
                      <a:pt x="289" y="109"/>
                      <a:pt x="313" y="103"/>
                    </a:cubicBezTo>
                    <a:cubicBezTo>
                      <a:pt x="337" y="97"/>
                      <a:pt x="362" y="90"/>
                      <a:pt x="385" y="78"/>
                    </a:cubicBezTo>
                    <a:cubicBezTo>
                      <a:pt x="408" y="66"/>
                      <a:pt x="435" y="41"/>
                      <a:pt x="452" y="29"/>
                    </a:cubicBezTo>
                    <a:cubicBezTo>
                      <a:pt x="469" y="17"/>
                      <a:pt x="479" y="0"/>
                      <a:pt x="485" y="7"/>
                    </a:cubicBezTo>
                    <a:cubicBezTo>
                      <a:pt x="483" y="11"/>
                      <a:pt x="489" y="40"/>
                      <a:pt x="487" y="70"/>
                    </a:cubicBezTo>
                    <a:cubicBezTo>
                      <a:pt x="485" y="100"/>
                      <a:pt x="481" y="151"/>
                      <a:pt x="474" y="190"/>
                    </a:cubicBezTo>
                    <a:cubicBezTo>
                      <a:pt x="467" y="229"/>
                      <a:pt x="455" y="272"/>
                      <a:pt x="444" y="304"/>
                    </a:cubicBezTo>
                    <a:cubicBezTo>
                      <a:pt x="433" y="336"/>
                      <a:pt x="423" y="359"/>
                      <a:pt x="408" y="385"/>
                    </a:cubicBezTo>
                    <a:cubicBezTo>
                      <a:pt x="394" y="411"/>
                      <a:pt x="376" y="438"/>
                      <a:pt x="356" y="458"/>
                    </a:cubicBezTo>
                    <a:cubicBezTo>
                      <a:pt x="336" y="478"/>
                      <a:pt x="313" y="495"/>
                      <a:pt x="289" y="503"/>
                    </a:cubicBezTo>
                    <a:cubicBezTo>
                      <a:pt x="265" y="511"/>
                      <a:pt x="238" y="515"/>
                      <a:pt x="214" y="509"/>
                    </a:cubicBezTo>
                    <a:cubicBezTo>
                      <a:pt x="189" y="503"/>
                      <a:pt x="164" y="488"/>
                      <a:pt x="143" y="469"/>
                    </a:cubicBezTo>
                    <a:cubicBezTo>
                      <a:pt x="122" y="450"/>
                      <a:pt x="104" y="427"/>
                      <a:pt x="87" y="397"/>
                    </a:cubicBezTo>
                    <a:cubicBezTo>
                      <a:pt x="69" y="367"/>
                      <a:pt x="52" y="328"/>
                      <a:pt x="39" y="289"/>
                    </a:cubicBezTo>
                    <a:cubicBezTo>
                      <a:pt x="27" y="250"/>
                      <a:pt x="17" y="204"/>
                      <a:pt x="10" y="161"/>
                    </a:cubicBezTo>
                    <a:cubicBezTo>
                      <a:pt x="4" y="118"/>
                      <a:pt x="0" y="47"/>
                      <a:pt x="0" y="28"/>
                    </a:cubicBezTo>
                    <a:lnTo>
                      <a:pt x="13" y="46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89" name="Freeform 35"/>
              <p:cNvSpPr>
                <a:spLocks noChangeAspect="1"/>
              </p:cNvSpPr>
              <p:nvPr/>
            </p:nvSpPr>
            <p:spPr bwMode="auto">
              <a:xfrm>
                <a:off x="3811" y="3076"/>
                <a:ext cx="487" cy="110"/>
              </a:xfrm>
              <a:custGeom>
                <a:avLst/>
                <a:gdLst>
                  <a:gd name="T0" fmla="*/ 0 w 979"/>
                  <a:gd name="T1" fmla="*/ 0 h 257"/>
                  <a:gd name="T2" fmla="*/ 0 w 979"/>
                  <a:gd name="T3" fmla="*/ 0 h 257"/>
                  <a:gd name="T4" fmla="*/ 1 w 979"/>
                  <a:gd name="T5" fmla="*/ 0 h 257"/>
                  <a:gd name="T6" fmla="*/ 1 w 979"/>
                  <a:gd name="T7" fmla="*/ 0 h 257"/>
                  <a:gd name="T8" fmla="*/ 2 w 979"/>
                  <a:gd name="T9" fmla="*/ 0 h 257"/>
                  <a:gd name="T10" fmla="*/ 3 w 979"/>
                  <a:gd name="T11" fmla="*/ 0 h 257"/>
                  <a:gd name="T12" fmla="*/ 3 w 979"/>
                  <a:gd name="T13" fmla="*/ 0 h 25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979"/>
                  <a:gd name="T22" fmla="*/ 0 h 257"/>
                  <a:gd name="T23" fmla="*/ 979 w 979"/>
                  <a:gd name="T24" fmla="*/ 257 h 25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79" h="257">
                    <a:moveTo>
                      <a:pt x="0" y="78"/>
                    </a:moveTo>
                    <a:cubicBezTo>
                      <a:pt x="17" y="92"/>
                      <a:pt x="57" y="134"/>
                      <a:pt x="101" y="160"/>
                    </a:cubicBezTo>
                    <a:cubicBezTo>
                      <a:pt x="145" y="186"/>
                      <a:pt x="213" y="216"/>
                      <a:pt x="263" y="232"/>
                    </a:cubicBezTo>
                    <a:cubicBezTo>
                      <a:pt x="313" y="248"/>
                      <a:pt x="347" y="255"/>
                      <a:pt x="404" y="256"/>
                    </a:cubicBezTo>
                    <a:cubicBezTo>
                      <a:pt x="461" y="257"/>
                      <a:pt x="542" y="254"/>
                      <a:pt x="608" y="238"/>
                    </a:cubicBezTo>
                    <a:cubicBezTo>
                      <a:pt x="674" y="222"/>
                      <a:pt x="738" y="200"/>
                      <a:pt x="800" y="160"/>
                    </a:cubicBezTo>
                    <a:cubicBezTo>
                      <a:pt x="862" y="120"/>
                      <a:pt x="942" y="33"/>
                      <a:pt x="979" y="0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0" name="Oval 36"/>
              <p:cNvSpPr>
                <a:spLocks noChangeAspect="1" noChangeArrowheads="1"/>
              </p:cNvSpPr>
              <p:nvPr/>
            </p:nvSpPr>
            <p:spPr bwMode="auto">
              <a:xfrm>
                <a:off x="3811" y="2604"/>
                <a:ext cx="488" cy="981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27" name="Line 37"/>
            <p:cNvSpPr>
              <a:spLocks noChangeAspect="1" noChangeShapeType="1"/>
            </p:cNvSpPr>
            <p:nvPr/>
          </p:nvSpPr>
          <p:spPr bwMode="auto">
            <a:xfrm rot="329854" flipH="1">
              <a:off x="2140276" y="4266463"/>
              <a:ext cx="1025953" cy="1640357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8" name="Line 38"/>
            <p:cNvSpPr>
              <a:spLocks noChangeAspect="1" noChangeShapeType="1"/>
            </p:cNvSpPr>
            <p:nvPr/>
          </p:nvSpPr>
          <p:spPr bwMode="auto">
            <a:xfrm rot="329854" flipH="1">
              <a:off x="1807880" y="4322418"/>
              <a:ext cx="966893" cy="1544255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9" name="Line 39"/>
            <p:cNvSpPr>
              <a:spLocks noChangeAspect="1" noChangeShapeType="1"/>
            </p:cNvSpPr>
            <p:nvPr/>
          </p:nvSpPr>
          <p:spPr bwMode="auto">
            <a:xfrm rot="329854">
              <a:off x="2058423" y="4898280"/>
              <a:ext cx="1073201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" name="Line 40"/>
            <p:cNvSpPr>
              <a:spLocks noChangeAspect="1" noChangeShapeType="1"/>
            </p:cNvSpPr>
            <p:nvPr/>
          </p:nvSpPr>
          <p:spPr bwMode="auto">
            <a:xfrm rot="329854" flipH="1">
              <a:off x="1436458" y="4792926"/>
              <a:ext cx="647970" cy="1035579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1" name="Line 41"/>
            <p:cNvSpPr>
              <a:spLocks noChangeAspect="1" noChangeShapeType="1"/>
            </p:cNvSpPr>
            <p:nvPr/>
          </p:nvSpPr>
          <p:spPr bwMode="auto">
            <a:xfrm rot="329854" flipH="1">
              <a:off x="1621968" y="4803280"/>
              <a:ext cx="158618" cy="255167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" name="Line 42"/>
            <p:cNvSpPr>
              <a:spLocks noChangeAspect="1" noChangeShapeType="1"/>
            </p:cNvSpPr>
            <p:nvPr/>
          </p:nvSpPr>
          <p:spPr bwMode="auto">
            <a:xfrm rot="329854">
              <a:off x="1274089" y="4801098"/>
              <a:ext cx="545037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33" name="Group 43"/>
            <p:cNvGrpSpPr>
              <a:grpSpLocks noChangeAspect="1"/>
            </p:cNvGrpSpPr>
            <p:nvPr/>
          </p:nvGrpSpPr>
          <p:grpSpPr bwMode="auto">
            <a:xfrm rot="101989">
              <a:off x="411571" y="4653035"/>
              <a:ext cx="1162634" cy="1231096"/>
              <a:chOff x="3424" y="1488"/>
              <a:chExt cx="776" cy="764"/>
            </a:xfrm>
          </p:grpSpPr>
          <p:sp>
            <p:nvSpPr>
              <p:cNvPr id="81" name="Oval 44"/>
              <p:cNvSpPr>
                <a:spLocks noChangeAspect="1" noChangeArrowheads="1"/>
              </p:cNvSpPr>
              <p:nvPr/>
            </p:nvSpPr>
            <p:spPr bwMode="auto">
              <a:xfrm>
                <a:off x="3435" y="1489"/>
                <a:ext cx="749" cy="749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82" name="Oval 45"/>
              <p:cNvSpPr>
                <a:spLocks noChangeAspect="1" noChangeArrowheads="1"/>
              </p:cNvSpPr>
              <p:nvPr/>
            </p:nvSpPr>
            <p:spPr bwMode="auto">
              <a:xfrm>
                <a:off x="3433" y="1488"/>
                <a:ext cx="749" cy="749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83" name="Freeform 46"/>
              <p:cNvSpPr>
                <a:spLocks noChangeAspect="1"/>
              </p:cNvSpPr>
              <p:nvPr/>
            </p:nvSpPr>
            <p:spPr bwMode="auto">
              <a:xfrm>
                <a:off x="3424" y="1799"/>
                <a:ext cx="776" cy="453"/>
              </a:xfrm>
              <a:custGeom>
                <a:avLst/>
                <a:gdLst>
                  <a:gd name="T0" fmla="*/ 3 w 982"/>
                  <a:gd name="T1" fmla="*/ 18 h 568"/>
                  <a:gd name="T2" fmla="*/ 15 w 982"/>
                  <a:gd name="T3" fmla="*/ 26 h 568"/>
                  <a:gd name="T4" fmla="*/ 40 w 982"/>
                  <a:gd name="T5" fmla="*/ 39 h 568"/>
                  <a:gd name="T6" fmla="*/ 61 w 982"/>
                  <a:gd name="T7" fmla="*/ 43 h 568"/>
                  <a:gd name="T8" fmla="*/ 92 w 982"/>
                  <a:gd name="T9" fmla="*/ 40 h 568"/>
                  <a:gd name="T10" fmla="*/ 116 w 982"/>
                  <a:gd name="T11" fmla="*/ 30 h 568"/>
                  <a:gd name="T12" fmla="*/ 138 w 982"/>
                  <a:gd name="T13" fmla="*/ 14 h 568"/>
                  <a:gd name="T14" fmla="*/ 149 w 982"/>
                  <a:gd name="T15" fmla="*/ 2 h 568"/>
                  <a:gd name="T16" fmla="*/ 149 w 982"/>
                  <a:gd name="T17" fmla="*/ 20 h 568"/>
                  <a:gd name="T18" fmla="*/ 145 w 982"/>
                  <a:gd name="T19" fmla="*/ 40 h 568"/>
                  <a:gd name="T20" fmla="*/ 135 w 982"/>
                  <a:gd name="T21" fmla="*/ 58 h 568"/>
                  <a:gd name="T22" fmla="*/ 125 w 982"/>
                  <a:gd name="T23" fmla="*/ 71 h 568"/>
                  <a:gd name="T24" fmla="*/ 108 w 982"/>
                  <a:gd name="T25" fmla="*/ 84 h 568"/>
                  <a:gd name="T26" fmla="*/ 88 w 982"/>
                  <a:gd name="T27" fmla="*/ 91 h 568"/>
                  <a:gd name="T28" fmla="*/ 66 w 982"/>
                  <a:gd name="T29" fmla="*/ 92 h 568"/>
                  <a:gd name="T30" fmla="*/ 43 w 982"/>
                  <a:gd name="T31" fmla="*/ 85 h 568"/>
                  <a:gd name="T32" fmla="*/ 26 w 982"/>
                  <a:gd name="T33" fmla="*/ 74 h 568"/>
                  <a:gd name="T34" fmla="*/ 12 w 982"/>
                  <a:gd name="T35" fmla="*/ 57 h 568"/>
                  <a:gd name="T36" fmla="*/ 3 w 982"/>
                  <a:gd name="T37" fmla="*/ 35 h 568"/>
                  <a:gd name="T38" fmla="*/ 0 w 982"/>
                  <a:gd name="T39" fmla="*/ 14 h 568"/>
                  <a:gd name="T40" fmla="*/ 3 w 982"/>
                  <a:gd name="T41" fmla="*/ 18 h 568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982"/>
                  <a:gd name="T64" fmla="*/ 0 h 568"/>
                  <a:gd name="T65" fmla="*/ 982 w 982"/>
                  <a:gd name="T66" fmla="*/ 568 h 568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982" h="568">
                    <a:moveTo>
                      <a:pt x="22" y="106"/>
                    </a:moveTo>
                    <a:cubicBezTo>
                      <a:pt x="39" y="120"/>
                      <a:pt x="60" y="144"/>
                      <a:pt x="100" y="166"/>
                    </a:cubicBezTo>
                    <a:cubicBezTo>
                      <a:pt x="140" y="188"/>
                      <a:pt x="212" y="222"/>
                      <a:pt x="262" y="238"/>
                    </a:cubicBezTo>
                    <a:cubicBezTo>
                      <a:pt x="312" y="254"/>
                      <a:pt x="346" y="261"/>
                      <a:pt x="403" y="262"/>
                    </a:cubicBezTo>
                    <a:cubicBezTo>
                      <a:pt x="460" y="263"/>
                      <a:pt x="546" y="257"/>
                      <a:pt x="607" y="244"/>
                    </a:cubicBezTo>
                    <a:cubicBezTo>
                      <a:pt x="668" y="231"/>
                      <a:pt x="719" y="210"/>
                      <a:pt x="769" y="183"/>
                    </a:cubicBezTo>
                    <a:cubicBezTo>
                      <a:pt x="819" y="156"/>
                      <a:pt x="872" y="111"/>
                      <a:pt x="907" y="82"/>
                    </a:cubicBezTo>
                    <a:cubicBezTo>
                      <a:pt x="942" y="53"/>
                      <a:pt x="966" y="0"/>
                      <a:pt x="978" y="7"/>
                    </a:cubicBezTo>
                    <a:cubicBezTo>
                      <a:pt x="973" y="11"/>
                      <a:pt x="982" y="84"/>
                      <a:pt x="978" y="123"/>
                    </a:cubicBezTo>
                    <a:cubicBezTo>
                      <a:pt x="974" y="162"/>
                      <a:pt x="966" y="204"/>
                      <a:pt x="952" y="243"/>
                    </a:cubicBezTo>
                    <a:cubicBezTo>
                      <a:pt x="938" y="282"/>
                      <a:pt x="913" y="325"/>
                      <a:pt x="891" y="357"/>
                    </a:cubicBezTo>
                    <a:cubicBezTo>
                      <a:pt x="869" y="389"/>
                      <a:pt x="849" y="412"/>
                      <a:pt x="820" y="438"/>
                    </a:cubicBezTo>
                    <a:cubicBezTo>
                      <a:pt x="791" y="464"/>
                      <a:pt x="755" y="491"/>
                      <a:pt x="715" y="511"/>
                    </a:cubicBezTo>
                    <a:cubicBezTo>
                      <a:pt x="675" y="531"/>
                      <a:pt x="628" y="548"/>
                      <a:pt x="580" y="556"/>
                    </a:cubicBezTo>
                    <a:cubicBezTo>
                      <a:pt x="532" y="564"/>
                      <a:pt x="478" y="568"/>
                      <a:pt x="429" y="562"/>
                    </a:cubicBezTo>
                    <a:cubicBezTo>
                      <a:pt x="380" y="556"/>
                      <a:pt x="330" y="541"/>
                      <a:pt x="288" y="522"/>
                    </a:cubicBezTo>
                    <a:cubicBezTo>
                      <a:pt x="246" y="503"/>
                      <a:pt x="209" y="480"/>
                      <a:pt x="174" y="450"/>
                    </a:cubicBezTo>
                    <a:cubicBezTo>
                      <a:pt x="139" y="420"/>
                      <a:pt x="104" y="381"/>
                      <a:pt x="79" y="342"/>
                    </a:cubicBezTo>
                    <a:cubicBezTo>
                      <a:pt x="54" y="303"/>
                      <a:pt x="34" y="257"/>
                      <a:pt x="21" y="214"/>
                    </a:cubicBezTo>
                    <a:cubicBezTo>
                      <a:pt x="8" y="171"/>
                      <a:pt x="0" y="99"/>
                      <a:pt x="0" y="81"/>
                    </a:cubicBezTo>
                    <a:lnTo>
                      <a:pt x="22" y="106"/>
                    </a:lnTo>
                    <a:close/>
                  </a:path>
                </a:pathLst>
              </a:custGeom>
              <a:solidFill>
                <a:schemeClr val="bg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84" name="Freeform 47"/>
              <p:cNvSpPr>
                <a:spLocks noChangeAspect="1"/>
              </p:cNvSpPr>
              <p:nvPr/>
            </p:nvSpPr>
            <p:spPr bwMode="auto">
              <a:xfrm rot="10800000" flipV="1">
                <a:off x="3992" y="1580"/>
                <a:ext cx="193" cy="546"/>
              </a:xfrm>
              <a:custGeom>
                <a:avLst/>
                <a:gdLst>
                  <a:gd name="T0" fmla="*/ 10 w 252"/>
                  <a:gd name="T1" fmla="*/ 74 h 715"/>
                  <a:gd name="T2" fmla="*/ 3 w 252"/>
                  <a:gd name="T3" fmla="*/ 60 h 715"/>
                  <a:gd name="T4" fmla="*/ 1 w 252"/>
                  <a:gd name="T5" fmla="*/ 40 h 715"/>
                  <a:gd name="T6" fmla="*/ 4 w 252"/>
                  <a:gd name="T7" fmla="*/ 24 h 715"/>
                  <a:gd name="T8" fmla="*/ 11 w 252"/>
                  <a:gd name="T9" fmla="*/ 8 h 715"/>
                  <a:gd name="T10" fmla="*/ 20 w 252"/>
                  <a:gd name="T11" fmla="*/ 2 h 715"/>
                  <a:gd name="T12" fmla="*/ 26 w 252"/>
                  <a:gd name="T13" fmla="*/ 20 h 715"/>
                  <a:gd name="T14" fmla="*/ 30 w 252"/>
                  <a:gd name="T15" fmla="*/ 39 h 715"/>
                  <a:gd name="T16" fmla="*/ 29 w 252"/>
                  <a:gd name="T17" fmla="*/ 60 h 715"/>
                  <a:gd name="T18" fmla="*/ 24 w 252"/>
                  <a:gd name="T19" fmla="*/ 73 h 715"/>
                  <a:gd name="T20" fmla="*/ 17 w 252"/>
                  <a:gd name="T21" fmla="*/ 82 h 715"/>
                  <a:gd name="T22" fmla="*/ 10 w 252"/>
                  <a:gd name="T23" fmla="*/ 74 h 71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2"/>
                  <a:gd name="T37" fmla="*/ 0 h 715"/>
                  <a:gd name="T38" fmla="*/ 252 w 252"/>
                  <a:gd name="T39" fmla="*/ 715 h 71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2" h="715">
                    <a:moveTo>
                      <a:pt x="84" y="643"/>
                    </a:moveTo>
                    <a:cubicBezTo>
                      <a:pt x="64" y="611"/>
                      <a:pt x="38" y="568"/>
                      <a:pt x="24" y="519"/>
                    </a:cubicBezTo>
                    <a:cubicBezTo>
                      <a:pt x="10" y="470"/>
                      <a:pt x="0" y="403"/>
                      <a:pt x="1" y="351"/>
                    </a:cubicBezTo>
                    <a:cubicBezTo>
                      <a:pt x="2" y="299"/>
                      <a:pt x="14" y="251"/>
                      <a:pt x="30" y="205"/>
                    </a:cubicBezTo>
                    <a:cubicBezTo>
                      <a:pt x="46" y="159"/>
                      <a:pt x="77" y="106"/>
                      <a:pt x="100" y="73"/>
                    </a:cubicBezTo>
                    <a:cubicBezTo>
                      <a:pt x="123" y="40"/>
                      <a:pt x="163" y="0"/>
                      <a:pt x="166" y="4"/>
                    </a:cubicBezTo>
                    <a:cubicBezTo>
                      <a:pt x="198" y="57"/>
                      <a:pt x="212" y="120"/>
                      <a:pt x="225" y="171"/>
                    </a:cubicBezTo>
                    <a:cubicBezTo>
                      <a:pt x="239" y="226"/>
                      <a:pt x="246" y="280"/>
                      <a:pt x="249" y="337"/>
                    </a:cubicBezTo>
                    <a:cubicBezTo>
                      <a:pt x="252" y="394"/>
                      <a:pt x="249" y="464"/>
                      <a:pt x="241" y="514"/>
                    </a:cubicBezTo>
                    <a:cubicBezTo>
                      <a:pt x="233" y="564"/>
                      <a:pt x="216" y="603"/>
                      <a:pt x="199" y="636"/>
                    </a:cubicBezTo>
                    <a:cubicBezTo>
                      <a:pt x="182" y="669"/>
                      <a:pt x="142" y="715"/>
                      <a:pt x="142" y="712"/>
                    </a:cubicBezTo>
                    <a:cubicBezTo>
                      <a:pt x="142" y="711"/>
                      <a:pt x="104" y="675"/>
                      <a:pt x="84" y="64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85" name="Freeform 48"/>
              <p:cNvSpPr>
                <a:spLocks noChangeAspect="1"/>
              </p:cNvSpPr>
              <p:nvPr/>
            </p:nvSpPr>
            <p:spPr bwMode="auto">
              <a:xfrm>
                <a:off x="3974" y="1576"/>
                <a:ext cx="87" cy="556"/>
              </a:xfrm>
              <a:custGeom>
                <a:avLst/>
                <a:gdLst>
                  <a:gd name="T0" fmla="*/ 11 w 114"/>
                  <a:gd name="T1" fmla="*/ 72 h 728"/>
                  <a:gd name="T2" fmla="*/ 9 w 114"/>
                  <a:gd name="T3" fmla="*/ 63 h 728"/>
                  <a:gd name="T4" fmla="*/ 9 w 114"/>
                  <a:gd name="T5" fmla="*/ 49 h 728"/>
                  <a:gd name="T6" fmla="*/ 9 w 114"/>
                  <a:gd name="T7" fmla="*/ 34 h 728"/>
                  <a:gd name="T8" fmla="*/ 9 w 114"/>
                  <a:gd name="T9" fmla="*/ 16 h 728"/>
                  <a:gd name="T10" fmla="*/ 10 w 114"/>
                  <a:gd name="T11" fmla="*/ 2 h 728"/>
                  <a:gd name="T12" fmla="*/ 3 w 114"/>
                  <a:gd name="T13" fmla="*/ 20 h 728"/>
                  <a:gd name="T14" fmla="*/ 2 w 114"/>
                  <a:gd name="T15" fmla="*/ 39 h 728"/>
                  <a:gd name="T16" fmla="*/ 2 w 114"/>
                  <a:gd name="T17" fmla="*/ 60 h 728"/>
                  <a:gd name="T18" fmla="*/ 6 w 114"/>
                  <a:gd name="T19" fmla="*/ 74 h 728"/>
                  <a:gd name="T20" fmla="*/ 13 w 114"/>
                  <a:gd name="T21" fmla="*/ 84 h 728"/>
                  <a:gd name="T22" fmla="*/ 11 w 114"/>
                  <a:gd name="T23" fmla="*/ 72 h 72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14"/>
                  <a:gd name="T37" fmla="*/ 0 h 728"/>
                  <a:gd name="T38" fmla="*/ 114 w 114"/>
                  <a:gd name="T39" fmla="*/ 728 h 72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14" h="728">
                    <a:moveTo>
                      <a:pt x="90" y="621"/>
                    </a:moveTo>
                    <a:cubicBezTo>
                      <a:pt x="86" y="592"/>
                      <a:pt x="86" y="572"/>
                      <a:pt x="84" y="540"/>
                    </a:cubicBezTo>
                    <a:cubicBezTo>
                      <a:pt x="82" y="508"/>
                      <a:pt x="78" y="467"/>
                      <a:pt x="78" y="426"/>
                    </a:cubicBezTo>
                    <a:cubicBezTo>
                      <a:pt x="78" y="385"/>
                      <a:pt x="80" y="339"/>
                      <a:pt x="81" y="291"/>
                    </a:cubicBezTo>
                    <a:cubicBezTo>
                      <a:pt x="82" y="243"/>
                      <a:pt x="83" y="185"/>
                      <a:pt x="84" y="138"/>
                    </a:cubicBezTo>
                    <a:cubicBezTo>
                      <a:pt x="85" y="91"/>
                      <a:pt x="95" y="0"/>
                      <a:pt x="86" y="6"/>
                    </a:cubicBezTo>
                    <a:cubicBezTo>
                      <a:pt x="54" y="59"/>
                      <a:pt x="40" y="122"/>
                      <a:pt x="27" y="173"/>
                    </a:cubicBezTo>
                    <a:cubicBezTo>
                      <a:pt x="13" y="228"/>
                      <a:pt x="6" y="282"/>
                      <a:pt x="3" y="339"/>
                    </a:cubicBezTo>
                    <a:cubicBezTo>
                      <a:pt x="0" y="396"/>
                      <a:pt x="3" y="465"/>
                      <a:pt x="11" y="516"/>
                    </a:cubicBezTo>
                    <a:cubicBezTo>
                      <a:pt x="19" y="567"/>
                      <a:pt x="35" y="608"/>
                      <a:pt x="52" y="643"/>
                    </a:cubicBezTo>
                    <a:cubicBezTo>
                      <a:pt x="69" y="678"/>
                      <a:pt x="108" y="728"/>
                      <a:pt x="114" y="724"/>
                    </a:cubicBezTo>
                    <a:cubicBezTo>
                      <a:pt x="114" y="723"/>
                      <a:pt x="95" y="642"/>
                      <a:pt x="90" y="621"/>
                    </a:cubicBezTo>
                    <a:close/>
                  </a:path>
                </a:pathLst>
              </a:custGeom>
              <a:solidFill>
                <a:schemeClr val="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38100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86" name="Freeform 49"/>
              <p:cNvSpPr>
                <a:spLocks noChangeAspect="1"/>
              </p:cNvSpPr>
              <p:nvPr/>
            </p:nvSpPr>
            <p:spPr bwMode="auto">
              <a:xfrm>
                <a:off x="3435" y="1872"/>
                <a:ext cx="603" cy="136"/>
              </a:xfrm>
              <a:custGeom>
                <a:avLst/>
                <a:gdLst>
                  <a:gd name="T0" fmla="*/ 0 w 790"/>
                  <a:gd name="T1" fmla="*/ 0 h 179"/>
                  <a:gd name="T2" fmla="*/ 11 w 790"/>
                  <a:gd name="T3" fmla="*/ 9 h 179"/>
                  <a:gd name="T4" fmla="*/ 31 w 790"/>
                  <a:gd name="T5" fmla="*/ 17 h 179"/>
                  <a:gd name="T6" fmla="*/ 47 w 790"/>
                  <a:gd name="T7" fmla="*/ 20 h 179"/>
                  <a:gd name="T8" fmla="*/ 70 w 790"/>
                  <a:gd name="T9" fmla="*/ 18 h 179"/>
                  <a:gd name="T10" fmla="*/ 82 w 790"/>
                  <a:gd name="T11" fmla="*/ 14 h 179"/>
                  <a:gd name="T12" fmla="*/ 88 w 790"/>
                  <a:gd name="T13" fmla="*/ 7 h 179"/>
                  <a:gd name="T14" fmla="*/ 91 w 790"/>
                  <a:gd name="T15" fmla="*/ 5 h 1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0"/>
                  <a:gd name="T25" fmla="*/ 0 h 179"/>
                  <a:gd name="T26" fmla="*/ 790 w 790"/>
                  <a:gd name="T27" fmla="*/ 179 h 1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0" h="179">
                    <a:moveTo>
                      <a:pt x="0" y="0"/>
                    </a:moveTo>
                    <a:cubicBezTo>
                      <a:pt x="17" y="14"/>
                      <a:pt x="57" y="56"/>
                      <a:pt x="101" y="82"/>
                    </a:cubicBezTo>
                    <a:cubicBezTo>
                      <a:pt x="145" y="108"/>
                      <a:pt x="213" y="138"/>
                      <a:pt x="263" y="154"/>
                    </a:cubicBezTo>
                    <a:cubicBezTo>
                      <a:pt x="313" y="170"/>
                      <a:pt x="347" y="177"/>
                      <a:pt x="404" y="178"/>
                    </a:cubicBezTo>
                    <a:cubicBezTo>
                      <a:pt x="461" y="179"/>
                      <a:pt x="556" y="169"/>
                      <a:pt x="608" y="160"/>
                    </a:cubicBezTo>
                    <a:cubicBezTo>
                      <a:pt x="660" y="151"/>
                      <a:pt x="687" y="140"/>
                      <a:pt x="714" y="123"/>
                    </a:cubicBezTo>
                    <a:cubicBezTo>
                      <a:pt x="741" y="106"/>
                      <a:pt x="755" y="73"/>
                      <a:pt x="768" y="60"/>
                    </a:cubicBezTo>
                    <a:cubicBezTo>
                      <a:pt x="781" y="47"/>
                      <a:pt x="785" y="46"/>
                      <a:pt x="790" y="42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34" name="Line 50"/>
            <p:cNvSpPr>
              <a:spLocks noChangeAspect="1" noChangeShapeType="1"/>
            </p:cNvSpPr>
            <p:nvPr/>
          </p:nvSpPr>
          <p:spPr bwMode="auto">
            <a:xfrm rot="329854" flipH="1">
              <a:off x="1357110" y="4563208"/>
              <a:ext cx="259863" cy="410918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5" name="Line 51"/>
            <p:cNvSpPr>
              <a:spLocks noChangeAspect="1" noChangeShapeType="1"/>
            </p:cNvSpPr>
            <p:nvPr/>
          </p:nvSpPr>
          <p:spPr bwMode="auto">
            <a:xfrm rot="329854">
              <a:off x="1316378" y="5088081"/>
              <a:ext cx="1446121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" name="Freeform 52"/>
            <p:cNvSpPr>
              <a:spLocks noChangeAspect="1"/>
            </p:cNvSpPr>
            <p:nvPr/>
          </p:nvSpPr>
          <p:spPr bwMode="auto">
            <a:xfrm rot="329854">
              <a:off x="1165790" y="5541726"/>
              <a:ext cx="1452871" cy="3314"/>
            </a:xfrm>
            <a:custGeom>
              <a:avLst/>
              <a:gdLst>
                <a:gd name="T0" fmla="*/ 0 w 1266"/>
                <a:gd name="T1" fmla="*/ 1 h 3"/>
                <a:gd name="T2" fmla="*/ 58 w 1266"/>
                <a:gd name="T3" fmla="*/ 0 h 3"/>
                <a:gd name="T4" fmla="*/ 0 60000 65536"/>
                <a:gd name="T5" fmla="*/ 0 60000 65536"/>
                <a:gd name="T6" fmla="*/ 0 w 1266"/>
                <a:gd name="T7" fmla="*/ 0 h 3"/>
                <a:gd name="T8" fmla="*/ 1266 w 1266"/>
                <a:gd name="T9" fmla="*/ 3 h 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66" h="3">
                  <a:moveTo>
                    <a:pt x="0" y="3"/>
                  </a:moveTo>
                  <a:lnTo>
                    <a:pt x="1266" y="0"/>
                  </a:lnTo>
                </a:path>
              </a:pathLst>
            </a:custGeom>
            <a:noFill/>
            <a:ln w="9525" cap="flat" cmpd="sng">
              <a:solidFill>
                <a:schemeClr val="folHlink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7" name="Line 53"/>
            <p:cNvSpPr>
              <a:spLocks noChangeAspect="1" noChangeShapeType="1"/>
            </p:cNvSpPr>
            <p:nvPr/>
          </p:nvSpPr>
          <p:spPr bwMode="auto">
            <a:xfrm rot="329854">
              <a:off x="1276824" y="5321790"/>
              <a:ext cx="1530492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8" name="Line 54"/>
            <p:cNvSpPr>
              <a:spLocks noChangeAspect="1" noChangeShapeType="1"/>
            </p:cNvSpPr>
            <p:nvPr/>
          </p:nvSpPr>
          <p:spPr bwMode="auto">
            <a:xfrm rot="329854" flipH="1">
              <a:off x="1095459" y="5008732"/>
              <a:ext cx="487665" cy="782069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9" name="Line 55"/>
            <p:cNvSpPr>
              <a:spLocks noChangeAspect="1" noChangeShapeType="1"/>
            </p:cNvSpPr>
            <p:nvPr/>
          </p:nvSpPr>
          <p:spPr bwMode="auto">
            <a:xfrm rot="329854" flipH="1">
              <a:off x="754389" y="5486475"/>
              <a:ext cx="160305" cy="256824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" name="Line 56"/>
            <p:cNvSpPr>
              <a:spLocks noChangeAspect="1" noChangeShapeType="1"/>
            </p:cNvSpPr>
            <p:nvPr/>
          </p:nvSpPr>
          <p:spPr bwMode="auto">
            <a:xfrm rot="329854" flipH="1">
              <a:off x="434572" y="5404244"/>
              <a:ext cx="188991" cy="304874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1" name="Line 57"/>
            <p:cNvSpPr>
              <a:spLocks noChangeAspect="1" noChangeShapeType="1"/>
            </p:cNvSpPr>
            <p:nvPr/>
          </p:nvSpPr>
          <p:spPr bwMode="auto">
            <a:xfrm rot="329854">
              <a:off x="120378" y="5785933"/>
              <a:ext cx="2283083" cy="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2" name="Freeform 58"/>
            <p:cNvSpPr>
              <a:spLocks noChangeAspect="1"/>
            </p:cNvSpPr>
            <p:nvPr/>
          </p:nvSpPr>
          <p:spPr bwMode="auto">
            <a:xfrm rot="329854">
              <a:off x="471273" y="5479649"/>
              <a:ext cx="408356" cy="379436"/>
            </a:xfrm>
            <a:custGeom>
              <a:avLst/>
              <a:gdLst>
                <a:gd name="T0" fmla="*/ 0 w 720"/>
                <a:gd name="T1" fmla="*/ 0 h 622"/>
                <a:gd name="T2" fmla="*/ 0 w 720"/>
                <a:gd name="T3" fmla="*/ 0 h 622"/>
                <a:gd name="T4" fmla="*/ 0 w 720"/>
                <a:gd name="T5" fmla="*/ 0 h 622"/>
                <a:gd name="T6" fmla="*/ 0 w 720"/>
                <a:gd name="T7" fmla="*/ 0 h 622"/>
                <a:gd name="T8" fmla="*/ 0 w 720"/>
                <a:gd name="T9" fmla="*/ 0 h 622"/>
                <a:gd name="T10" fmla="*/ 0 w 720"/>
                <a:gd name="T11" fmla="*/ 0 h 622"/>
                <a:gd name="T12" fmla="*/ 0 w 720"/>
                <a:gd name="T13" fmla="*/ 0 h 622"/>
                <a:gd name="T14" fmla="*/ 0 w 720"/>
                <a:gd name="T15" fmla="*/ 0 h 62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20"/>
                <a:gd name="T25" fmla="*/ 0 h 622"/>
                <a:gd name="T26" fmla="*/ 720 w 720"/>
                <a:gd name="T27" fmla="*/ 622 h 62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20" h="622">
                  <a:moveTo>
                    <a:pt x="430" y="0"/>
                  </a:moveTo>
                  <a:lnTo>
                    <a:pt x="177" y="379"/>
                  </a:lnTo>
                  <a:lnTo>
                    <a:pt x="0" y="379"/>
                  </a:lnTo>
                  <a:lnTo>
                    <a:pt x="168" y="622"/>
                  </a:lnTo>
                  <a:lnTo>
                    <a:pt x="631" y="379"/>
                  </a:lnTo>
                  <a:lnTo>
                    <a:pt x="465" y="382"/>
                  </a:lnTo>
                  <a:lnTo>
                    <a:pt x="720" y="0"/>
                  </a:lnTo>
                  <a:lnTo>
                    <a:pt x="43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round/>
              <a:headEnd/>
              <a:tailEnd/>
            </a:ln>
            <a:scene3d>
              <a:camera prst="legacyPerspectiveTopRight">
                <a:rot lat="20099985" lon="21299984" rev="0"/>
              </a:camera>
              <a:lightRig rig="legacyFlat1" dir="t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it-IT"/>
            </a:p>
          </p:txBody>
        </p:sp>
        <p:grpSp>
          <p:nvGrpSpPr>
            <p:cNvPr id="43" name="Group 59"/>
            <p:cNvGrpSpPr>
              <a:grpSpLocks noChangeAspect="1"/>
            </p:cNvGrpSpPr>
            <p:nvPr/>
          </p:nvGrpSpPr>
          <p:grpSpPr bwMode="auto">
            <a:xfrm rot="329854">
              <a:off x="1332265" y="4350094"/>
              <a:ext cx="1343188" cy="419202"/>
              <a:chOff x="4074" y="2980"/>
              <a:chExt cx="1170" cy="341"/>
            </a:xfrm>
          </p:grpSpPr>
          <p:sp>
            <p:nvSpPr>
              <p:cNvPr id="68" name="Line 60"/>
              <p:cNvSpPr>
                <a:spLocks noChangeAspect="1" noChangeShapeType="1"/>
              </p:cNvSpPr>
              <p:nvPr/>
            </p:nvSpPr>
            <p:spPr bwMode="auto">
              <a:xfrm flipV="1">
                <a:off x="4703" y="3046"/>
                <a:ext cx="71" cy="102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9" name="Line 61"/>
              <p:cNvSpPr>
                <a:spLocks noChangeAspect="1" noChangeShapeType="1"/>
              </p:cNvSpPr>
              <p:nvPr/>
            </p:nvSpPr>
            <p:spPr bwMode="auto">
              <a:xfrm flipV="1">
                <a:off x="4831" y="2980"/>
                <a:ext cx="183" cy="155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0" name="Line 62"/>
              <p:cNvSpPr>
                <a:spLocks noChangeAspect="1" noChangeShapeType="1"/>
              </p:cNvSpPr>
              <p:nvPr/>
            </p:nvSpPr>
            <p:spPr bwMode="auto">
              <a:xfrm flipV="1">
                <a:off x="4912" y="3148"/>
                <a:ext cx="287" cy="76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1" name="Line 63"/>
              <p:cNvSpPr>
                <a:spLocks noChangeAspect="1" noChangeShapeType="1"/>
              </p:cNvSpPr>
              <p:nvPr/>
            </p:nvSpPr>
            <p:spPr bwMode="auto">
              <a:xfrm flipV="1">
                <a:off x="4912" y="3268"/>
                <a:ext cx="332" cy="22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2" name="Line 6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89" y="3007"/>
                <a:ext cx="298" cy="12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3" name="Line 6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096" y="3161"/>
                <a:ext cx="323" cy="76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4" name="Line 66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074" y="3316"/>
                <a:ext cx="287" cy="5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5" name="Line 6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338" y="3264"/>
                <a:ext cx="206" cy="22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6" name="Line 68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361" y="3139"/>
                <a:ext cx="183" cy="5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7" name="Line 6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544" y="3069"/>
                <a:ext cx="68" cy="79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8" name="Line 70"/>
              <p:cNvSpPr>
                <a:spLocks noChangeAspect="1" noChangeShapeType="1"/>
              </p:cNvSpPr>
              <p:nvPr/>
            </p:nvSpPr>
            <p:spPr bwMode="auto">
              <a:xfrm flipV="1">
                <a:off x="4774" y="3131"/>
                <a:ext cx="125" cy="44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9" name="Line 71"/>
              <p:cNvSpPr>
                <a:spLocks noChangeAspect="1" noChangeShapeType="1"/>
              </p:cNvSpPr>
              <p:nvPr/>
            </p:nvSpPr>
            <p:spPr bwMode="auto">
              <a:xfrm flipV="1">
                <a:off x="4763" y="3237"/>
                <a:ext cx="206" cy="13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80" name="Line 7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512" y="3215"/>
                <a:ext cx="115" cy="35"/>
              </a:xfrm>
              <a:prstGeom prst="line">
                <a:avLst/>
              </a:prstGeom>
              <a:noFill/>
              <a:ln w="9525">
                <a:solidFill>
                  <a:srgbClr val="0000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grpSp>
          <p:nvGrpSpPr>
            <p:cNvPr id="44" name="Group 73"/>
            <p:cNvGrpSpPr>
              <a:grpSpLocks noChangeAspect="1"/>
            </p:cNvGrpSpPr>
            <p:nvPr/>
          </p:nvGrpSpPr>
          <p:grpSpPr bwMode="auto">
            <a:xfrm rot="329854">
              <a:off x="1301465" y="4886343"/>
              <a:ext cx="1290878" cy="420859"/>
              <a:chOff x="3886" y="3532"/>
              <a:chExt cx="1125" cy="341"/>
            </a:xfrm>
          </p:grpSpPr>
          <p:sp>
            <p:nvSpPr>
              <p:cNvPr id="55" name="Line 74"/>
              <p:cNvSpPr>
                <a:spLocks noChangeAspect="1" noChangeShapeType="1"/>
              </p:cNvSpPr>
              <p:nvPr/>
            </p:nvSpPr>
            <p:spPr bwMode="auto">
              <a:xfrm rot="10800000" flipV="1">
                <a:off x="4302" y="3667"/>
                <a:ext cx="76" cy="134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6" name="Line 75"/>
              <p:cNvSpPr>
                <a:spLocks noChangeAspect="1" noChangeShapeType="1"/>
              </p:cNvSpPr>
              <p:nvPr/>
            </p:nvSpPr>
            <p:spPr bwMode="auto">
              <a:xfrm rot="10800000" flipV="1">
                <a:off x="4071" y="3718"/>
                <a:ext cx="183" cy="155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7" name="Line 76"/>
              <p:cNvSpPr>
                <a:spLocks noChangeAspect="1" noChangeShapeType="1"/>
              </p:cNvSpPr>
              <p:nvPr/>
            </p:nvSpPr>
            <p:spPr bwMode="auto">
              <a:xfrm rot="10800000" flipV="1">
                <a:off x="3886" y="3630"/>
                <a:ext cx="287" cy="76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8" name="Line 77"/>
              <p:cNvSpPr>
                <a:spLocks noChangeAspect="1" noChangeShapeType="1"/>
              </p:cNvSpPr>
              <p:nvPr/>
            </p:nvSpPr>
            <p:spPr bwMode="auto">
              <a:xfrm rot="10800000" flipV="1">
                <a:off x="3955" y="3564"/>
                <a:ext cx="219" cy="15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9" name="Line 78"/>
              <p:cNvSpPr>
                <a:spLocks noChangeAspect="1" noChangeShapeType="1"/>
              </p:cNvSpPr>
              <p:nvPr/>
            </p:nvSpPr>
            <p:spPr bwMode="auto">
              <a:xfrm rot="10800000" flipH="1" flipV="1">
                <a:off x="4599" y="3723"/>
                <a:ext cx="298" cy="124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0" name="Line 79"/>
              <p:cNvSpPr>
                <a:spLocks noChangeAspect="1" noChangeShapeType="1"/>
              </p:cNvSpPr>
              <p:nvPr/>
            </p:nvSpPr>
            <p:spPr bwMode="auto">
              <a:xfrm rot="10800000" flipH="1" flipV="1">
                <a:off x="4666" y="3617"/>
                <a:ext cx="323" cy="76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1" name="Line 80"/>
              <p:cNvSpPr>
                <a:spLocks noChangeAspect="1" noChangeShapeType="1"/>
              </p:cNvSpPr>
              <p:nvPr/>
            </p:nvSpPr>
            <p:spPr bwMode="auto">
              <a:xfrm rot="10800000" flipH="1" flipV="1">
                <a:off x="4724" y="3532"/>
                <a:ext cx="287" cy="5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2" name="Line 81"/>
              <p:cNvSpPr>
                <a:spLocks noChangeAspect="1" noChangeShapeType="1"/>
              </p:cNvSpPr>
              <p:nvPr/>
            </p:nvSpPr>
            <p:spPr bwMode="auto">
              <a:xfrm rot="10800000" flipH="1" flipV="1">
                <a:off x="4542" y="3568"/>
                <a:ext cx="206" cy="22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3" name="Line 82"/>
              <p:cNvSpPr>
                <a:spLocks noChangeAspect="1" noChangeShapeType="1"/>
              </p:cNvSpPr>
              <p:nvPr/>
            </p:nvSpPr>
            <p:spPr bwMode="auto">
              <a:xfrm rot="10800000" flipH="1" flipV="1">
                <a:off x="4541" y="3661"/>
                <a:ext cx="183" cy="54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4" name="Line 83"/>
              <p:cNvSpPr>
                <a:spLocks noChangeAspect="1" noChangeShapeType="1"/>
              </p:cNvSpPr>
              <p:nvPr/>
            </p:nvSpPr>
            <p:spPr bwMode="auto">
              <a:xfrm rot="10800000" flipH="1" flipV="1">
                <a:off x="4474" y="3705"/>
                <a:ext cx="68" cy="79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5" name="Line 84"/>
              <p:cNvSpPr>
                <a:spLocks noChangeAspect="1" noChangeShapeType="1"/>
              </p:cNvSpPr>
              <p:nvPr/>
            </p:nvSpPr>
            <p:spPr bwMode="auto">
              <a:xfrm rot="10800000" flipV="1">
                <a:off x="4186" y="3679"/>
                <a:ext cx="125" cy="44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6" name="Line 85"/>
              <p:cNvSpPr>
                <a:spLocks noChangeAspect="1" noChangeShapeType="1"/>
              </p:cNvSpPr>
              <p:nvPr/>
            </p:nvSpPr>
            <p:spPr bwMode="auto">
              <a:xfrm rot="10800000" flipV="1">
                <a:off x="4117" y="3603"/>
                <a:ext cx="206" cy="13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67" name="Line 86"/>
              <p:cNvSpPr>
                <a:spLocks noChangeAspect="1" noChangeShapeType="1"/>
              </p:cNvSpPr>
              <p:nvPr/>
            </p:nvSpPr>
            <p:spPr bwMode="auto">
              <a:xfrm rot="10800000" flipH="1" flipV="1">
                <a:off x="4458" y="3603"/>
                <a:ext cx="115" cy="35"/>
              </a:xfrm>
              <a:prstGeom prst="line">
                <a:avLst/>
              </a:prstGeom>
              <a:noFill/>
              <a:ln w="9525">
                <a:solidFill>
                  <a:srgbClr val="99CC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45" name="Line 87"/>
            <p:cNvSpPr>
              <a:spLocks noChangeAspect="1" noChangeShapeType="1"/>
            </p:cNvSpPr>
            <p:nvPr/>
          </p:nvSpPr>
          <p:spPr bwMode="auto">
            <a:xfrm rot="329854">
              <a:off x="297196" y="5414101"/>
              <a:ext cx="379670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6" name="Line 88"/>
            <p:cNvSpPr>
              <a:spLocks noChangeAspect="1" noChangeShapeType="1"/>
            </p:cNvSpPr>
            <p:nvPr/>
          </p:nvSpPr>
          <p:spPr bwMode="auto">
            <a:xfrm rot="329854">
              <a:off x="3355121" y="4268398"/>
              <a:ext cx="283487" cy="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7" name="Line 89"/>
            <p:cNvSpPr>
              <a:spLocks noChangeAspect="1" noChangeShapeType="1"/>
            </p:cNvSpPr>
            <p:nvPr/>
          </p:nvSpPr>
          <p:spPr bwMode="auto">
            <a:xfrm rot="329854" flipH="1">
              <a:off x="3513824" y="3796166"/>
              <a:ext cx="116432" cy="188890"/>
            </a:xfrm>
            <a:prstGeom prst="line">
              <a:avLst/>
            </a:prstGeom>
            <a:noFill/>
            <a:ln w="952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48" name="Group 90"/>
            <p:cNvGrpSpPr>
              <a:grpSpLocks/>
            </p:cNvGrpSpPr>
            <p:nvPr/>
          </p:nvGrpSpPr>
          <p:grpSpPr bwMode="auto">
            <a:xfrm rot="21461989">
              <a:off x="1818776" y="5288625"/>
              <a:ext cx="1042827" cy="909653"/>
              <a:chOff x="1248" y="1940"/>
              <a:chExt cx="618" cy="549"/>
            </a:xfrm>
          </p:grpSpPr>
          <p:sp>
            <p:nvSpPr>
              <p:cNvPr id="49" name="Line 91"/>
              <p:cNvSpPr>
                <a:spLocks noChangeAspect="1" noChangeShapeType="1"/>
              </p:cNvSpPr>
              <p:nvPr/>
            </p:nvSpPr>
            <p:spPr bwMode="auto">
              <a:xfrm rot="467865" flipH="1">
                <a:off x="1592" y="1994"/>
                <a:ext cx="195" cy="32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0" name="Line 92"/>
              <p:cNvSpPr>
                <a:spLocks noChangeAspect="1" noChangeShapeType="1"/>
              </p:cNvSpPr>
              <p:nvPr/>
            </p:nvSpPr>
            <p:spPr bwMode="auto">
              <a:xfrm rot="467865" flipH="1" flipV="1">
                <a:off x="1248" y="2271"/>
                <a:ext cx="304" cy="3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1" name="Line 93"/>
              <p:cNvSpPr>
                <a:spLocks noChangeAspect="1" noChangeShapeType="1"/>
              </p:cNvSpPr>
              <p:nvPr/>
            </p:nvSpPr>
            <p:spPr bwMode="auto">
              <a:xfrm rot="16667865" flipH="1">
                <a:off x="1389" y="2119"/>
                <a:ext cx="377" cy="19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52" name="Text Box 94"/>
              <p:cNvSpPr txBox="1">
                <a:spLocks noChangeAspect="1" noChangeArrowheads="1"/>
              </p:cNvSpPr>
              <p:nvPr/>
            </p:nvSpPr>
            <p:spPr bwMode="auto">
              <a:xfrm>
                <a:off x="1340" y="2300"/>
                <a:ext cx="193" cy="1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ct val="50000"/>
                  </a:spcBef>
                  <a:buSzTx/>
                  <a:buFontTx/>
                  <a:buNone/>
                </a:pPr>
                <a:r>
                  <a:rPr lang="en-US" sz="1600" b="1" dirty="0">
                    <a:solidFill>
                      <a:schemeClr val="bg1"/>
                    </a:solidFill>
                    <a:latin typeface="Helvetica" pitchFamily="34" charset="0"/>
                  </a:rPr>
                  <a:t>x</a:t>
                </a:r>
              </a:p>
            </p:txBody>
          </p:sp>
          <p:sp>
            <p:nvSpPr>
              <p:cNvPr id="53" name="Text Box 95"/>
              <p:cNvSpPr txBox="1">
                <a:spLocks noChangeAspect="1" noChangeArrowheads="1"/>
              </p:cNvSpPr>
              <p:nvPr/>
            </p:nvSpPr>
            <p:spPr bwMode="auto">
              <a:xfrm>
                <a:off x="1387" y="2005"/>
                <a:ext cx="189" cy="1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ct val="50000"/>
                  </a:spcBef>
                  <a:buSzTx/>
                  <a:buFontTx/>
                  <a:buNone/>
                </a:pPr>
                <a:r>
                  <a:rPr lang="en-US" sz="1600" b="1" dirty="0">
                    <a:solidFill>
                      <a:schemeClr val="bg1"/>
                    </a:solidFill>
                    <a:latin typeface="Helvetica" pitchFamily="34" charset="0"/>
                  </a:rPr>
                  <a:t>y</a:t>
                </a:r>
              </a:p>
            </p:txBody>
          </p:sp>
          <p:sp>
            <p:nvSpPr>
              <p:cNvPr id="54" name="Text Box 96"/>
              <p:cNvSpPr txBox="1">
                <a:spLocks noChangeAspect="1" noChangeArrowheads="1"/>
              </p:cNvSpPr>
              <p:nvPr/>
            </p:nvSpPr>
            <p:spPr bwMode="auto">
              <a:xfrm>
                <a:off x="1677" y="2102"/>
                <a:ext cx="189" cy="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100000"/>
                  <a:buChar char="•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>
                  <a:lnSpc>
                    <a:spcPct val="90000"/>
                  </a:lnSpc>
                  <a:spcBef>
                    <a:spcPct val="50000"/>
                  </a:spcBef>
                  <a:buSzTx/>
                  <a:buFontTx/>
                  <a:buNone/>
                </a:pPr>
                <a:r>
                  <a:rPr lang="en-US" sz="1600" b="1" dirty="0">
                    <a:solidFill>
                      <a:schemeClr val="bg1"/>
                    </a:solidFill>
                    <a:latin typeface="Helvetica" pitchFamily="34" charset="0"/>
                  </a:rPr>
                  <a:t>z</a:t>
                </a:r>
              </a:p>
            </p:txBody>
          </p:sp>
        </p:grpSp>
      </p:grpSp>
      <p:sp>
        <p:nvSpPr>
          <p:cNvPr id="98" name="TextBox 97"/>
          <p:cNvSpPr txBox="1"/>
          <p:nvPr/>
        </p:nvSpPr>
        <p:spPr>
          <a:xfrm>
            <a:off x="2836576" y="5867400"/>
            <a:ext cx="188782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Reaction plane</a:t>
            </a:r>
            <a:endParaRPr lang="it-IT" dirty="0" smtClean="0">
              <a:solidFill>
                <a:schemeClr val="bg1"/>
              </a:solidFill>
            </a:endParaRPr>
          </a:p>
        </p:txBody>
      </p:sp>
      <p:cxnSp>
        <p:nvCxnSpPr>
          <p:cNvPr id="100" name="Straight Arrow Connector 99"/>
          <p:cNvCxnSpPr/>
          <p:nvPr/>
        </p:nvCxnSpPr>
        <p:spPr bwMode="auto">
          <a:xfrm flipH="1" flipV="1">
            <a:off x="3129156" y="5029604"/>
            <a:ext cx="684916" cy="882509"/>
          </a:xfrm>
          <a:prstGeom prst="straightConnector1">
            <a:avLst/>
          </a:prstGeom>
          <a:noFill/>
          <a:ln w="3175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" name="TextBox 101"/>
          <p:cNvSpPr txBox="1"/>
          <p:nvPr/>
        </p:nvSpPr>
        <p:spPr>
          <a:xfrm>
            <a:off x="228600" y="990600"/>
            <a:ext cx="79455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In collisions with </a:t>
            </a:r>
            <a:r>
              <a:rPr lang="en-US" dirty="0" smtClean="0">
                <a:solidFill>
                  <a:srgbClr val="FFFF00"/>
                </a:solidFill>
              </a:rPr>
              <a:t>b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 0 (non central)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the fireball has a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geometric</a:t>
            </a:r>
          </a:p>
          <a:p>
            <a:r>
              <a:rPr lang="en-US" dirty="0" smtClean="0">
                <a:solidFill>
                  <a:srgbClr val="FFFF00"/>
                </a:solidFill>
                <a:sym typeface="Symbol"/>
              </a:rPr>
              <a:t>   anisotropy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, with the overlap region being an ellipsoid</a:t>
            </a:r>
            <a:endParaRPr lang="it-IT" dirty="0" smtClean="0">
              <a:solidFill>
                <a:schemeClr val="bg1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28600" y="1828800"/>
            <a:ext cx="90027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Macroscopically (hydrodynamic description)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 smtClean="0">
                <a:solidFill>
                  <a:srgbClr val="FFFF00"/>
                </a:solidFill>
              </a:rPr>
              <a:t>pressure gradients</a:t>
            </a:r>
            <a:r>
              <a:rPr lang="en-US" dirty="0" smtClean="0">
                <a:solidFill>
                  <a:schemeClr val="bg1"/>
                </a:solidFill>
              </a:rPr>
              <a:t>, i.e. the forces “pushing” the particles are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  anisotropic (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-dependent), and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larger in the x-z plane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  <a:sym typeface="Symbol"/>
              </a:rPr>
              <a:t>-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dependent velocity 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FFFF00"/>
                </a:solidFill>
                <a:sym typeface="Wingdings" pitchFamily="2" charset="2"/>
              </a:rPr>
              <a:t>anisotropic azimuthal distribution 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of particles</a:t>
            </a:r>
            <a:endParaRPr lang="it-IT" dirty="0" smtClean="0">
              <a:solidFill>
                <a:schemeClr val="bg1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572000" y="3593068"/>
            <a:ext cx="2199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Microscopically</a:t>
            </a:r>
            <a:endParaRPr lang="it-IT" dirty="0" smtClean="0">
              <a:solidFill>
                <a:schemeClr val="bg1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5035704" y="4038600"/>
            <a:ext cx="426430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Interactions</a:t>
            </a:r>
            <a:r>
              <a:rPr lang="en-US" dirty="0" smtClean="0">
                <a:solidFill>
                  <a:schemeClr val="bg1"/>
                </a:solidFill>
              </a:rPr>
              <a:t> between produced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particles (if strong enough!) can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convert the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i</a:t>
            </a:r>
            <a:r>
              <a:rPr lang="en-US" dirty="0" smtClean="0">
                <a:solidFill>
                  <a:srgbClr val="FFFF00"/>
                </a:solidFill>
              </a:rPr>
              <a:t>nitial geometric 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anisotropy</a:t>
            </a:r>
            <a:r>
              <a:rPr lang="en-US" dirty="0" smtClean="0">
                <a:solidFill>
                  <a:schemeClr val="bg1"/>
                </a:solidFill>
              </a:rPr>
              <a:t> in an </a:t>
            </a:r>
            <a:r>
              <a:rPr lang="en-US" dirty="0" smtClean="0">
                <a:solidFill>
                  <a:srgbClr val="FFFF00"/>
                </a:solidFill>
              </a:rPr>
              <a:t>anisotropy in 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the momentum </a:t>
            </a:r>
            <a:r>
              <a:rPr lang="en-US" dirty="0" smtClean="0">
                <a:solidFill>
                  <a:schemeClr val="bg1"/>
                </a:solidFill>
              </a:rPr>
              <a:t>distributions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of particles, which can be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measured</a:t>
            </a:r>
            <a:endParaRPr lang="it-IT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78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6525"/>
            <a:ext cx="8229600" cy="854075"/>
          </a:xfrm>
        </p:spPr>
        <p:txBody>
          <a:bodyPr/>
          <a:lstStyle/>
          <a:p>
            <a:r>
              <a:rPr lang="en-US" dirty="0" smtClean="0"/>
              <a:t>Anisotropic transverse flow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25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74613" y="2420938"/>
          <a:ext cx="8994775" cy="982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38" name="Equation" r:id="rId3" imgW="3949700" imgH="431800" progId="Equation.3">
                  <p:embed/>
                </p:oleObj>
              </mc:Choice>
              <mc:Fallback>
                <p:oleObj name="Equation" r:id="rId3" imgW="3949700" imgH="431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13" y="2420938"/>
                        <a:ext cx="8994775" cy="982662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>
                                  <a:alpha val="50000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289175" y="5465763"/>
          <a:ext cx="4083050" cy="70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39" name="Equation" r:id="rId5" imgW="1345616" imgH="253890" progId="Equation.3">
                  <p:embed/>
                </p:oleObj>
              </mc:Choice>
              <mc:Fallback>
                <p:oleObj name="Equation" r:id="rId5" imgW="1345616" imgH="253890" progId="Equation.3">
                  <p:embed/>
                  <p:pic>
                    <p:nvPicPr>
                      <p:cNvPr id="0" name="Object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9175" y="5465763"/>
                        <a:ext cx="4083050" cy="700087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600" y="1066800"/>
            <a:ext cx="87623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Starting from the </a:t>
            </a:r>
            <a:r>
              <a:rPr lang="en-US" dirty="0" smtClean="0">
                <a:solidFill>
                  <a:srgbClr val="FFFF00"/>
                </a:solidFill>
              </a:rPr>
              <a:t>azimuthal distributions </a:t>
            </a:r>
            <a:r>
              <a:rPr lang="en-US" dirty="0" smtClean="0">
                <a:solidFill>
                  <a:schemeClr val="bg1"/>
                </a:solidFill>
              </a:rPr>
              <a:t>of the produced particles with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respect to the </a:t>
            </a:r>
            <a:r>
              <a:rPr lang="en-US" dirty="0" smtClean="0">
                <a:solidFill>
                  <a:srgbClr val="FFFF00"/>
                </a:solidFill>
              </a:rPr>
              <a:t>reaction plane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</a:t>
            </a:r>
            <a:r>
              <a:rPr lang="en-US" baseline="-25000" dirty="0" smtClean="0">
                <a:solidFill>
                  <a:srgbClr val="FFFF00"/>
                </a:solidFill>
                <a:sym typeface="Symbol"/>
              </a:rPr>
              <a:t>RP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, one can use a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Fourier decomposition</a:t>
            </a:r>
          </a:p>
          <a:p>
            <a:r>
              <a:rPr lang="en-US" dirty="0" smtClean="0">
                <a:solidFill>
                  <a:schemeClr val="bg1"/>
                </a:solidFill>
                <a:sym typeface="Symbol"/>
              </a:rPr>
              <a:t>   and write</a:t>
            </a:r>
            <a:endParaRPr lang="it-IT" dirty="0" smtClean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4087" y="3733800"/>
            <a:ext cx="864371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The terms in sin(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-</a:t>
            </a:r>
            <a:r>
              <a:rPr lang="en-US" baseline="-25000" dirty="0" smtClean="0">
                <a:solidFill>
                  <a:schemeClr val="bg1"/>
                </a:solidFill>
                <a:sym typeface="Symbol"/>
              </a:rPr>
              <a:t>RP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) are not present since the particle distributions</a:t>
            </a:r>
          </a:p>
          <a:p>
            <a:r>
              <a:rPr lang="en-US" dirty="0" smtClean="0">
                <a:solidFill>
                  <a:schemeClr val="bg1"/>
                </a:solidFill>
                <a:sym typeface="Symbol"/>
              </a:rPr>
              <a:t>    need to be symmetric with respect to </a:t>
            </a:r>
            <a:r>
              <a:rPr lang="en-US" dirty="0">
                <a:solidFill>
                  <a:schemeClr val="bg1"/>
                </a:solidFill>
                <a:sym typeface="Symbol"/>
              </a:rPr>
              <a:t></a:t>
            </a:r>
            <a:r>
              <a:rPr lang="en-US" baseline="-25000" dirty="0">
                <a:solidFill>
                  <a:schemeClr val="bg1"/>
                </a:solidFill>
                <a:sym typeface="Symbol"/>
              </a:rPr>
              <a:t>RP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  <a:sym typeface="Symbol"/>
              </a:rPr>
              <a:t>The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coefficients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of the various harmonics describe the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deviations with</a:t>
            </a:r>
          </a:p>
          <a:p>
            <a:r>
              <a:rPr lang="en-US" dirty="0">
                <a:solidFill>
                  <a:srgbClr val="FFFF00"/>
                </a:solidFill>
                <a:sym typeface="Symbol"/>
              </a:rPr>
              <a:t>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   respect to an isotropic distribution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  <a:sym typeface="Symbol"/>
              </a:rPr>
              <a:t>From the properties of Fourier’s series one has</a:t>
            </a:r>
            <a:endParaRPr lang="it-IT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40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v</a:t>
            </a:r>
            <a:r>
              <a:rPr lang="en-US" baseline="-25000" dirty="0" smtClean="0"/>
              <a:t>2 </a:t>
            </a:r>
            <a:r>
              <a:rPr lang="en-US" dirty="0"/>
              <a:t>coefficient: </a:t>
            </a:r>
            <a:r>
              <a:rPr lang="en-US" dirty="0" smtClean="0"/>
              <a:t>elliptic </a:t>
            </a:r>
            <a:r>
              <a:rPr lang="en-US" dirty="0"/>
              <a:t>flow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26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7743274"/>
              </p:ext>
            </p:extLst>
          </p:nvPr>
        </p:nvGraphicFramePr>
        <p:xfrm>
          <a:off x="74613" y="846137"/>
          <a:ext cx="8994775" cy="982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86" name="Equation" r:id="rId3" imgW="3949700" imgH="431800" progId="Equation.3">
                  <p:embed/>
                </p:oleObj>
              </mc:Choice>
              <mc:Fallback>
                <p:oleObj name="Equation" r:id="rId3" imgW="39497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13" y="846137"/>
                        <a:ext cx="8994775" cy="982663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rgbClr val="808080">
                                  <a:alpha val="50000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5638800" y="990600"/>
            <a:ext cx="6096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SzTx/>
              <a:buFontTx/>
              <a:buNone/>
            </a:pPr>
            <a:endParaRPr lang="it-IT" sz="2400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 flipH="1">
            <a:off x="2271712" y="1600200"/>
            <a:ext cx="3671888" cy="5762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457200" y="1828800"/>
            <a:ext cx="1712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•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en-US" sz="2400" b="1" i="1" dirty="0">
                <a:solidFill>
                  <a:srgbClr val="FF0000"/>
                </a:solidFill>
                <a:latin typeface="Times New Roman" pitchFamily="18" charset="0"/>
              </a:rPr>
              <a:t>Elliptic flow</a:t>
            </a:r>
            <a:endParaRPr lang="it-IT" sz="24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graphicFrame>
        <p:nvGraphicFramePr>
          <p:cNvPr id="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3794331"/>
              </p:ext>
            </p:extLst>
          </p:nvPr>
        </p:nvGraphicFramePr>
        <p:xfrm>
          <a:off x="141288" y="2362200"/>
          <a:ext cx="4235450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87" name="Equation" r:id="rId5" imgW="1396394" imgH="253890" progId="Equation.3">
                  <p:embed/>
                </p:oleObj>
              </mc:Choice>
              <mc:Fallback>
                <p:oleObj name="Equation" r:id="rId5" imgW="1396394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288" y="2362200"/>
                        <a:ext cx="4235450" cy="700088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14" descr="dxdphi-v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117850"/>
            <a:ext cx="4840288" cy="328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334000" y="1889879"/>
            <a:ext cx="383791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v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 0 means that there is a</a:t>
            </a:r>
          </a:p>
          <a:p>
            <a:r>
              <a:rPr lang="en-US" dirty="0" smtClean="0">
                <a:solidFill>
                  <a:schemeClr val="bg1"/>
                </a:solidFill>
                <a:sym typeface="Symbol"/>
              </a:rPr>
              <a:t>  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difference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between the </a:t>
            </a:r>
          </a:p>
          <a:p>
            <a:r>
              <a:rPr lang="en-US" dirty="0" smtClean="0">
                <a:solidFill>
                  <a:schemeClr val="bg1"/>
                </a:solidFill>
                <a:sym typeface="Symbol"/>
              </a:rPr>
              <a:t>   number of particles directed</a:t>
            </a:r>
          </a:p>
          <a:p>
            <a:r>
              <a:rPr lang="en-US" dirty="0" smtClean="0">
                <a:solidFill>
                  <a:schemeClr val="bg1"/>
                </a:solidFill>
                <a:sym typeface="Symbol"/>
              </a:rPr>
              <a:t>  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parallel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(0</a:t>
            </a:r>
            <a:r>
              <a:rPr lang="en-US" baseline="30000" dirty="0" smtClean="0">
                <a:solidFill>
                  <a:schemeClr val="bg1"/>
                </a:solidFill>
                <a:sym typeface="Symbol"/>
              </a:rPr>
              <a:t>0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and 180</a:t>
            </a:r>
            <a:r>
              <a:rPr lang="en-US" baseline="30000" dirty="0" smtClean="0">
                <a:solidFill>
                  <a:schemeClr val="bg1"/>
                </a:solidFill>
                <a:sym typeface="Symbol"/>
              </a:rPr>
              <a:t>0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)</a:t>
            </a:r>
            <a:r>
              <a:rPr lang="en-US" dirty="0" smtClean="0">
                <a:solidFill>
                  <a:schemeClr val="bg1"/>
                </a:solidFill>
              </a:rPr>
              <a:t> and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smtClean="0">
                <a:solidFill>
                  <a:srgbClr val="FFFF00"/>
                </a:solidFill>
              </a:rPr>
              <a:t>perpendicular</a:t>
            </a:r>
            <a:r>
              <a:rPr lang="en-US" dirty="0" smtClean="0">
                <a:solidFill>
                  <a:schemeClr val="bg1"/>
                </a:solidFill>
              </a:rPr>
              <a:t> (9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0</a:t>
            </a:r>
            <a:r>
              <a:rPr lang="en-US" baseline="30000" dirty="0" smtClean="0">
                <a:solidFill>
                  <a:schemeClr val="bg1"/>
                </a:solidFill>
                <a:sym typeface="Symbol"/>
              </a:rPr>
              <a:t>0 </a:t>
            </a:r>
            <a:r>
              <a:rPr lang="en-US" dirty="0">
                <a:solidFill>
                  <a:schemeClr val="bg1"/>
                </a:solidFill>
                <a:sym typeface="Symbol"/>
              </a:rPr>
              <a:t>and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270</a:t>
            </a:r>
            <a:r>
              <a:rPr lang="en-US" baseline="30000" dirty="0" smtClean="0">
                <a:solidFill>
                  <a:schemeClr val="bg1"/>
                </a:solidFill>
                <a:sym typeface="Symbol"/>
              </a:rPr>
              <a:t>0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)</a:t>
            </a:r>
          </a:p>
          <a:p>
            <a:r>
              <a:rPr lang="en-US" dirty="0">
                <a:solidFill>
                  <a:schemeClr val="bg1"/>
                </a:solidFill>
                <a:sym typeface="Symbol"/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 to the impact parameter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  <a:sym typeface="Symbol"/>
              </a:rPr>
              <a:t>It is the effect that one may</a:t>
            </a:r>
          </a:p>
          <a:p>
            <a:r>
              <a:rPr lang="en-US" dirty="0" smtClean="0">
                <a:solidFill>
                  <a:schemeClr val="bg1"/>
                </a:solidFill>
                <a:sym typeface="Symbol"/>
              </a:rPr>
              <a:t>   expect from a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difference of</a:t>
            </a:r>
          </a:p>
          <a:p>
            <a:r>
              <a:rPr lang="en-US" dirty="0" smtClean="0">
                <a:solidFill>
                  <a:srgbClr val="FFFF00"/>
                </a:solidFill>
                <a:sym typeface="Symbol"/>
              </a:rPr>
              <a:t>   pressure gradients parallel</a:t>
            </a:r>
          </a:p>
          <a:p>
            <a:r>
              <a:rPr lang="en-US" dirty="0" smtClean="0">
                <a:solidFill>
                  <a:srgbClr val="FFFF00"/>
                </a:solidFill>
                <a:sym typeface="Symbol"/>
              </a:rPr>
              <a:t>   and orthogonal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to the impact</a:t>
            </a:r>
          </a:p>
          <a:p>
            <a:r>
              <a:rPr lang="en-US" dirty="0" smtClean="0">
                <a:solidFill>
                  <a:schemeClr val="bg1"/>
                </a:solidFill>
                <a:sym typeface="Symbol"/>
              </a:rPr>
              <a:t>   parameter</a:t>
            </a:r>
            <a:endParaRPr lang="it-IT" dirty="0" smtClean="0">
              <a:solidFill>
                <a:schemeClr val="bg1"/>
              </a:solidFill>
            </a:endParaRPr>
          </a:p>
        </p:txBody>
      </p:sp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6262355" y="4876800"/>
            <a:ext cx="1981200" cy="1981200"/>
            <a:chOff x="192" y="1776"/>
            <a:chExt cx="1872" cy="1872"/>
          </a:xfrm>
        </p:grpSpPr>
        <p:sp>
          <p:nvSpPr>
            <p:cNvPr id="13" name="Oval 13"/>
            <p:cNvSpPr>
              <a:spLocks noChangeAspect="1" noChangeArrowheads="1"/>
            </p:cNvSpPr>
            <p:nvPr/>
          </p:nvSpPr>
          <p:spPr bwMode="auto">
            <a:xfrm>
              <a:off x="816" y="2400"/>
              <a:ext cx="571" cy="538"/>
            </a:xfrm>
            <a:prstGeom prst="ellipse">
              <a:avLst/>
            </a:prstGeom>
            <a:solidFill>
              <a:srgbClr val="FFFF66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4" name="Oval 14"/>
            <p:cNvSpPr>
              <a:spLocks noChangeAspect="1" noChangeArrowheads="1"/>
            </p:cNvSpPr>
            <p:nvPr/>
          </p:nvSpPr>
          <p:spPr bwMode="auto">
            <a:xfrm>
              <a:off x="624" y="2592"/>
              <a:ext cx="571" cy="538"/>
            </a:xfrm>
            <a:prstGeom prst="ellipse">
              <a:avLst/>
            </a:prstGeom>
            <a:solidFill>
              <a:srgbClr val="00FF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5" name="Oval 15"/>
            <p:cNvSpPr>
              <a:spLocks noChangeAspect="1" noChangeArrowheads="1"/>
            </p:cNvSpPr>
            <p:nvPr/>
          </p:nvSpPr>
          <p:spPr bwMode="auto">
            <a:xfrm>
              <a:off x="1008" y="2832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" name="Oval 16"/>
            <p:cNvSpPr>
              <a:spLocks noChangeAspect="1" noChangeArrowheads="1"/>
            </p:cNvSpPr>
            <p:nvPr/>
          </p:nvSpPr>
          <p:spPr bwMode="auto">
            <a:xfrm>
              <a:off x="960" y="2688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7" name="Oval 17"/>
            <p:cNvSpPr>
              <a:spLocks noChangeAspect="1" noChangeArrowheads="1"/>
            </p:cNvSpPr>
            <p:nvPr/>
          </p:nvSpPr>
          <p:spPr bwMode="auto">
            <a:xfrm>
              <a:off x="864" y="2688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8" name="Oval 18"/>
            <p:cNvSpPr>
              <a:spLocks noChangeAspect="1" noChangeArrowheads="1"/>
            </p:cNvSpPr>
            <p:nvPr/>
          </p:nvSpPr>
          <p:spPr bwMode="auto">
            <a:xfrm>
              <a:off x="960" y="2592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9" name="Oval 19"/>
            <p:cNvSpPr>
              <a:spLocks noChangeAspect="1" noChangeArrowheads="1"/>
            </p:cNvSpPr>
            <p:nvPr/>
          </p:nvSpPr>
          <p:spPr bwMode="auto">
            <a:xfrm>
              <a:off x="816" y="2592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" name="Oval 20"/>
            <p:cNvSpPr>
              <a:spLocks noChangeAspect="1" noChangeArrowheads="1"/>
            </p:cNvSpPr>
            <p:nvPr/>
          </p:nvSpPr>
          <p:spPr bwMode="auto">
            <a:xfrm>
              <a:off x="864" y="2736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1" name="Oval 21"/>
            <p:cNvSpPr>
              <a:spLocks noChangeAspect="1" noChangeArrowheads="1"/>
            </p:cNvSpPr>
            <p:nvPr/>
          </p:nvSpPr>
          <p:spPr bwMode="auto">
            <a:xfrm>
              <a:off x="1056" y="2784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2" name="Oval 22"/>
            <p:cNvSpPr>
              <a:spLocks noChangeAspect="1" noChangeArrowheads="1"/>
            </p:cNvSpPr>
            <p:nvPr/>
          </p:nvSpPr>
          <p:spPr bwMode="auto">
            <a:xfrm>
              <a:off x="912" y="2832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" name="Oval 23"/>
            <p:cNvSpPr>
              <a:spLocks noChangeAspect="1" noChangeArrowheads="1"/>
            </p:cNvSpPr>
            <p:nvPr/>
          </p:nvSpPr>
          <p:spPr bwMode="auto">
            <a:xfrm>
              <a:off x="1008" y="2640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4" name="Oval 24"/>
            <p:cNvSpPr>
              <a:spLocks noChangeAspect="1" noChangeArrowheads="1"/>
            </p:cNvSpPr>
            <p:nvPr/>
          </p:nvSpPr>
          <p:spPr bwMode="auto">
            <a:xfrm>
              <a:off x="864" y="2592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5" name="Oval 25"/>
            <p:cNvSpPr>
              <a:spLocks noChangeAspect="1" noChangeArrowheads="1"/>
            </p:cNvSpPr>
            <p:nvPr/>
          </p:nvSpPr>
          <p:spPr bwMode="auto">
            <a:xfrm>
              <a:off x="1056" y="2688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6" name="Oval 26"/>
            <p:cNvSpPr>
              <a:spLocks noChangeAspect="1" noChangeArrowheads="1"/>
            </p:cNvSpPr>
            <p:nvPr/>
          </p:nvSpPr>
          <p:spPr bwMode="auto">
            <a:xfrm>
              <a:off x="1008" y="2736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7" name="Oval 27"/>
            <p:cNvSpPr>
              <a:spLocks noChangeAspect="1" noChangeArrowheads="1"/>
            </p:cNvSpPr>
            <p:nvPr/>
          </p:nvSpPr>
          <p:spPr bwMode="auto">
            <a:xfrm>
              <a:off x="912" y="2640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8" name="Oval 28"/>
            <p:cNvSpPr>
              <a:spLocks noChangeAspect="1" noChangeArrowheads="1"/>
            </p:cNvSpPr>
            <p:nvPr/>
          </p:nvSpPr>
          <p:spPr bwMode="auto">
            <a:xfrm>
              <a:off x="1104" y="2736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9" name="Oval 29"/>
            <p:cNvSpPr>
              <a:spLocks noChangeAspect="1" noChangeArrowheads="1"/>
            </p:cNvSpPr>
            <p:nvPr/>
          </p:nvSpPr>
          <p:spPr bwMode="auto">
            <a:xfrm>
              <a:off x="960" y="2784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0" name="Oval 30"/>
            <p:cNvSpPr>
              <a:spLocks noChangeAspect="1" noChangeArrowheads="1"/>
            </p:cNvSpPr>
            <p:nvPr/>
          </p:nvSpPr>
          <p:spPr bwMode="auto">
            <a:xfrm>
              <a:off x="1152" y="2880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1" name="Oval 31"/>
            <p:cNvSpPr>
              <a:spLocks noChangeAspect="1" noChangeArrowheads="1"/>
            </p:cNvSpPr>
            <p:nvPr/>
          </p:nvSpPr>
          <p:spPr bwMode="auto">
            <a:xfrm>
              <a:off x="1104" y="2832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2" name="Oval 32"/>
            <p:cNvSpPr>
              <a:spLocks noChangeAspect="1" noChangeArrowheads="1"/>
            </p:cNvSpPr>
            <p:nvPr/>
          </p:nvSpPr>
          <p:spPr bwMode="auto">
            <a:xfrm>
              <a:off x="1056" y="2880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" name="Oval 33"/>
            <p:cNvSpPr>
              <a:spLocks noChangeAspect="1" noChangeArrowheads="1"/>
            </p:cNvSpPr>
            <p:nvPr/>
          </p:nvSpPr>
          <p:spPr bwMode="auto">
            <a:xfrm>
              <a:off x="1152" y="2784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4" name="Oval 34"/>
            <p:cNvSpPr>
              <a:spLocks noChangeAspect="1" noChangeArrowheads="1"/>
            </p:cNvSpPr>
            <p:nvPr/>
          </p:nvSpPr>
          <p:spPr bwMode="auto">
            <a:xfrm>
              <a:off x="864" y="2784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5" name="Oval 35"/>
            <p:cNvSpPr>
              <a:spLocks noChangeAspect="1" noChangeArrowheads="1"/>
            </p:cNvSpPr>
            <p:nvPr/>
          </p:nvSpPr>
          <p:spPr bwMode="auto">
            <a:xfrm>
              <a:off x="912" y="2736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" name="Oval 36"/>
            <p:cNvSpPr>
              <a:spLocks noChangeAspect="1" noChangeArrowheads="1"/>
            </p:cNvSpPr>
            <p:nvPr/>
          </p:nvSpPr>
          <p:spPr bwMode="auto">
            <a:xfrm>
              <a:off x="816" y="2640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7" name="Oval 37"/>
            <p:cNvSpPr>
              <a:spLocks noChangeAspect="1" noChangeArrowheads="1"/>
            </p:cNvSpPr>
            <p:nvPr/>
          </p:nvSpPr>
          <p:spPr bwMode="auto">
            <a:xfrm>
              <a:off x="960" y="2880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8" name="Oval 38"/>
            <p:cNvSpPr>
              <a:spLocks noChangeAspect="1" noChangeArrowheads="1"/>
            </p:cNvSpPr>
            <p:nvPr/>
          </p:nvSpPr>
          <p:spPr bwMode="auto">
            <a:xfrm>
              <a:off x="816" y="2688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9" name="Oval 39"/>
            <p:cNvSpPr>
              <a:spLocks noChangeAspect="1" noChangeArrowheads="1"/>
            </p:cNvSpPr>
            <p:nvPr/>
          </p:nvSpPr>
          <p:spPr bwMode="auto">
            <a:xfrm>
              <a:off x="912" y="2592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0" name="Oval 40"/>
            <p:cNvSpPr>
              <a:spLocks noChangeAspect="1" noChangeArrowheads="1"/>
            </p:cNvSpPr>
            <p:nvPr/>
          </p:nvSpPr>
          <p:spPr bwMode="auto">
            <a:xfrm>
              <a:off x="1056" y="2640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1" name="Oval 41"/>
            <p:cNvSpPr>
              <a:spLocks noChangeAspect="1" noChangeArrowheads="1"/>
            </p:cNvSpPr>
            <p:nvPr/>
          </p:nvSpPr>
          <p:spPr bwMode="auto">
            <a:xfrm>
              <a:off x="816" y="2736"/>
              <a:ext cx="67" cy="67"/>
            </a:xfrm>
            <a:prstGeom prst="ellipse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2" name="Line 42"/>
            <p:cNvSpPr>
              <a:spLocks noChangeShapeType="1"/>
            </p:cNvSpPr>
            <p:nvPr/>
          </p:nvSpPr>
          <p:spPr bwMode="auto">
            <a:xfrm flipV="1">
              <a:off x="192" y="1776"/>
              <a:ext cx="1872" cy="1872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grpSp>
          <p:nvGrpSpPr>
            <p:cNvPr id="43" name="Group 43"/>
            <p:cNvGrpSpPr>
              <a:grpSpLocks/>
            </p:cNvGrpSpPr>
            <p:nvPr/>
          </p:nvGrpSpPr>
          <p:grpSpPr bwMode="auto">
            <a:xfrm>
              <a:off x="240" y="2016"/>
              <a:ext cx="1584" cy="1584"/>
              <a:chOff x="240" y="528"/>
              <a:chExt cx="1584" cy="1584"/>
            </a:xfrm>
          </p:grpSpPr>
          <p:sp>
            <p:nvSpPr>
              <p:cNvPr id="44" name="Line 44"/>
              <p:cNvSpPr>
                <a:spLocks noChangeShapeType="1"/>
              </p:cNvSpPr>
              <p:nvPr/>
            </p:nvSpPr>
            <p:spPr bwMode="auto">
              <a:xfrm>
                <a:off x="1008" y="1344"/>
                <a:ext cx="816" cy="48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5" name="Line 45"/>
              <p:cNvSpPr>
                <a:spLocks noChangeShapeType="1"/>
              </p:cNvSpPr>
              <p:nvPr/>
            </p:nvSpPr>
            <p:spPr bwMode="auto">
              <a:xfrm flipH="1">
                <a:off x="336" y="1344"/>
                <a:ext cx="672" cy="288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6" name="Line 46"/>
              <p:cNvSpPr>
                <a:spLocks noChangeShapeType="1"/>
              </p:cNvSpPr>
              <p:nvPr/>
            </p:nvSpPr>
            <p:spPr bwMode="auto">
              <a:xfrm flipH="1">
                <a:off x="720" y="1344"/>
                <a:ext cx="288" cy="720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7" name="Line 47"/>
              <p:cNvSpPr>
                <a:spLocks noChangeShapeType="1"/>
              </p:cNvSpPr>
              <p:nvPr/>
            </p:nvSpPr>
            <p:spPr bwMode="auto">
              <a:xfrm>
                <a:off x="1008" y="1344"/>
                <a:ext cx="720" cy="288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8" name="Line 48"/>
              <p:cNvSpPr>
                <a:spLocks noChangeShapeType="1"/>
              </p:cNvSpPr>
              <p:nvPr/>
            </p:nvSpPr>
            <p:spPr bwMode="auto">
              <a:xfrm flipV="1">
                <a:off x="1008" y="960"/>
                <a:ext cx="720" cy="384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9" name="Line 49"/>
              <p:cNvSpPr>
                <a:spLocks noChangeShapeType="1"/>
              </p:cNvSpPr>
              <p:nvPr/>
            </p:nvSpPr>
            <p:spPr bwMode="auto">
              <a:xfrm flipH="1" flipV="1">
                <a:off x="864" y="528"/>
                <a:ext cx="144" cy="816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0" name="Line 50"/>
              <p:cNvSpPr>
                <a:spLocks noChangeShapeType="1"/>
              </p:cNvSpPr>
              <p:nvPr/>
            </p:nvSpPr>
            <p:spPr bwMode="auto">
              <a:xfrm>
                <a:off x="1008" y="1344"/>
                <a:ext cx="0" cy="768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1" name="Line 51"/>
              <p:cNvSpPr>
                <a:spLocks noChangeShapeType="1"/>
              </p:cNvSpPr>
              <p:nvPr/>
            </p:nvSpPr>
            <p:spPr bwMode="auto">
              <a:xfrm flipH="1">
                <a:off x="240" y="1344"/>
                <a:ext cx="768" cy="48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2" name="Line 52"/>
              <p:cNvSpPr>
                <a:spLocks noChangeShapeType="1"/>
              </p:cNvSpPr>
              <p:nvPr/>
            </p:nvSpPr>
            <p:spPr bwMode="auto">
              <a:xfrm flipH="1" flipV="1">
                <a:off x="480" y="720"/>
                <a:ext cx="528" cy="576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3" name="Line 53"/>
              <p:cNvSpPr>
                <a:spLocks noChangeShapeType="1"/>
              </p:cNvSpPr>
              <p:nvPr/>
            </p:nvSpPr>
            <p:spPr bwMode="auto">
              <a:xfrm>
                <a:off x="1008" y="1296"/>
                <a:ext cx="528" cy="624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4" name="Line 54"/>
              <p:cNvSpPr>
                <a:spLocks noChangeShapeType="1"/>
              </p:cNvSpPr>
              <p:nvPr/>
            </p:nvSpPr>
            <p:spPr bwMode="auto">
              <a:xfrm flipV="1">
                <a:off x="1008" y="1104"/>
                <a:ext cx="816" cy="240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5" name="Line 55"/>
              <p:cNvSpPr>
                <a:spLocks noChangeShapeType="1"/>
              </p:cNvSpPr>
              <p:nvPr/>
            </p:nvSpPr>
            <p:spPr bwMode="auto">
              <a:xfrm flipH="1">
                <a:off x="528" y="1344"/>
                <a:ext cx="480" cy="624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6" name="Line 56"/>
              <p:cNvSpPr>
                <a:spLocks noChangeShapeType="1"/>
              </p:cNvSpPr>
              <p:nvPr/>
            </p:nvSpPr>
            <p:spPr bwMode="auto">
              <a:xfrm flipV="1">
                <a:off x="1008" y="816"/>
                <a:ext cx="624" cy="528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7" name="Line 57"/>
              <p:cNvSpPr>
                <a:spLocks noChangeShapeType="1"/>
              </p:cNvSpPr>
              <p:nvPr/>
            </p:nvSpPr>
            <p:spPr bwMode="auto">
              <a:xfrm flipV="1">
                <a:off x="1008" y="672"/>
                <a:ext cx="480" cy="624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8" name="Line 58"/>
              <p:cNvSpPr>
                <a:spLocks noChangeShapeType="1"/>
              </p:cNvSpPr>
              <p:nvPr/>
            </p:nvSpPr>
            <p:spPr bwMode="auto">
              <a:xfrm flipH="1">
                <a:off x="384" y="1344"/>
                <a:ext cx="624" cy="432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59" name="Line 59"/>
              <p:cNvSpPr>
                <a:spLocks noChangeShapeType="1"/>
              </p:cNvSpPr>
              <p:nvPr/>
            </p:nvSpPr>
            <p:spPr bwMode="auto">
              <a:xfrm flipH="1">
                <a:off x="624" y="1296"/>
                <a:ext cx="384" cy="720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60" name="Line 60"/>
              <p:cNvSpPr>
                <a:spLocks noChangeShapeType="1"/>
              </p:cNvSpPr>
              <p:nvPr/>
            </p:nvSpPr>
            <p:spPr bwMode="auto">
              <a:xfrm flipH="1" flipV="1">
                <a:off x="288" y="1008"/>
                <a:ext cx="720" cy="336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61" name="Line 61"/>
              <p:cNvSpPr>
                <a:spLocks noChangeShapeType="1"/>
              </p:cNvSpPr>
              <p:nvPr/>
            </p:nvSpPr>
            <p:spPr bwMode="auto">
              <a:xfrm flipV="1">
                <a:off x="1008" y="624"/>
                <a:ext cx="384" cy="672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62" name="Line 62"/>
              <p:cNvSpPr>
                <a:spLocks noChangeShapeType="1"/>
              </p:cNvSpPr>
              <p:nvPr/>
            </p:nvSpPr>
            <p:spPr bwMode="auto">
              <a:xfrm>
                <a:off x="1008" y="1344"/>
                <a:ext cx="240" cy="720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63" name="Line 63"/>
              <p:cNvSpPr>
                <a:spLocks noChangeShapeType="1"/>
              </p:cNvSpPr>
              <p:nvPr/>
            </p:nvSpPr>
            <p:spPr bwMode="auto">
              <a:xfrm flipV="1">
                <a:off x="1008" y="576"/>
                <a:ext cx="288" cy="720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64" name="Line 64"/>
              <p:cNvSpPr>
                <a:spLocks noChangeShapeType="1"/>
              </p:cNvSpPr>
              <p:nvPr/>
            </p:nvSpPr>
            <p:spPr bwMode="auto">
              <a:xfrm flipV="1">
                <a:off x="1008" y="528"/>
                <a:ext cx="96" cy="768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65" name="Line 65"/>
              <p:cNvSpPr>
                <a:spLocks noChangeShapeType="1"/>
              </p:cNvSpPr>
              <p:nvPr/>
            </p:nvSpPr>
            <p:spPr bwMode="auto">
              <a:xfrm flipH="1">
                <a:off x="432" y="1344"/>
                <a:ext cx="576" cy="528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66" name="Line 66"/>
              <p:cNvSpPr>
                <a:spLocks noChangeShapeType="1"/>
              </p:cNvSpPr>
              <p:nvPr/>
            </p:nvSpPr>
            <p:spPr bwMode="auto">
              <a:xfrm flipV="1">
                <a:off x="1008" y="864"/>
                <a:ext cx="672" cy="480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67" name="Line 67"/>
              <p:cNvSpPr>
                <a:spLocks noChangeShapeType="1"/>
              </p:cNvSpPr>
              <p:nvPr/>
            </p:nvSpPr>
            <p:spPr bwMode="auto">
              <a:xfrm flipV="1">
                <a:off x="1008" y="720"/>
                <a:ext cx="528" cy="624"/>
              </a:xfrm>
              <a:prstGeom prst="line">
                <a:avLst/>
              </a:prstGeom>
              <a:noFill/>
              <a:ln w="9525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</p:grpSp>
      </p:grpSp>
      <p:sp>
        <p:nvSpPr>
          <p:cNvPr id="68" name="Text Box 72"/>
          <p:cNvSpPr txBox="1">
            <a:spLocks noChangeArrowheads="1"/>
          </p:cNvSpPr>
          <p:nvPr/>
        </p:nvSpPr>
        <p:spPr bwMode="auto">
          <a:xfrm rot="2359449">
            <a:off x="7180407" y="6355135"/>
            <a:ext cx="1292790" cy="276999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>
              <a:spcBef>
                <a:spcPct val="0"/>
              </a:spcBef>
              <a:buSzTx/>
              <a:buFontTx/>
              <a:buNone/>
              <a:defRPr/>
            </a:pPr>
            <a:r>
              <a:rPr lang="en-US" sz="1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OUT OF PLANE</a:t>
            </a:r>
            <a:endParaRPr lang="it-IT" sz="12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9" name="Text Box 71"/>
          <p:cNvSpPr txBox="1">
            <a:spLocks noChangeArrowheads="1"/>
          </p:cNvSpPr>
          <p:nvPr/>
        </p:nvSpPr>
        <p:spPr bwMode="auto">
          <a:xfrm rot="18652983">
            <a:off x="7382007" y="5146384"/>
            <a:ext cx="898002" cy="276999"/>
          </a:xfrm>
          <a:prstGeom prst="rect">
            <a:avLst/>
          </a:prstGeom>
          <a:solidFill>
            <a:srgbClr val="FFFF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>
              <a:spcBef>
                <a:spcPct val="0"/>
              </a:spcBef>
              <a:buSzTx/>
              <a:buFontTx/>
              <a:buNone/>
              <a:defRPr/>
            </a:pPr>
            <a:r>
              <a:rPr lang="en-US" sz="1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IN PLANE</a:t>
            </a:r>
            <a:endParaRPr lang="it-IT" sz="12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3570" y="6432332"/>
            <a:ext cx="5737083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v</a:t>
            </a:r>
            <a:r>
              <a:rPr lang="en-US" baseline="-25000" dirty="0" smtClean="0">
                <a:solidFill>
                  <a:srgbClr val="FFFF00"/>
                </a:solidFill>
              </a:rPr>
              <a:t>2</a:t>
            </a:r>
            <a:r>
              <a:rPr lang="en-US" dirty="0" smtClean="0">
                <a:solidFill>
                  <a:srgbClr val="FFFF00"/>
                </a:solidFill>
              </a:rPr>
              <a:t> &gt; 0 </a:t>
            </a:r>
            <a:r>
              <a:rPr lang="en-US" dirty="0" smtClean="0">
                <a:solidFill>
                  <a:srgbClr val="FFFF00"/>
                </a:solidFill>
                <a:sym typeface="Wingdings" pitchFamily="2" charset="2"/>
              </a:rPr>
              <a:t> in-plane flow, v</a:t>
            </a:r>
            <a:r>
              <a:rPr lang="en-US" baseline="-25000" dirty="0" smtClean="0">
                <a:solidFill>
                  <a:srgbClr val="FFFF00"/>
                </a:solidFill>
                <a:sym typeface="Wingdings" pitchFamily="2" charset="2"/>
              </a:rPr>
              <a:t>2 </a:t>
            </a:r>
            <a:r>
              <a:rPr lang="en-US" dirty="0" smtClean="0">
                <a:solidFill>
                  <a:srgbClr val="FFFF00"/>
                </a:solidFill>
                <a:sym typeface="Wingdings" pitchFamily="2" charset="2"/>
              </a:rPr>
              <a:t>&lt; 0 out-of-plane flow</a:t>
            </a:r>
            <a:endParaRPr lang="it-IT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09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762000" y="836613"/>
            <a:ext cx="7086600" cy="2149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/>
          <a:lstStyle/>
          <a:p>
            <a:r>
              <a:rPr lang="en-US" dirty="0" smtClean="0"/>
              <a:t>Elliptic flow - characteristics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27</a:t>
            </a:fld>
            <a:endParaRPr lang="it-IT">
              <a:solidFill>
                <a:srgbClr val="000000"/>
              </a:solidFill>
            </a:endParaRPr>
          </a:p>
        </p:txBody>
      </p:sp>
      <p:pic>
        <p:nvPicPr>
          <p:cNvPr id="4" name="Picture 4" descr="timeEvolutionPerepher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36613"/>
            <a:ext cx="70866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2400" y="3434477"/>
            <a:ext cx="505093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 smtClean="0">
                <a:solidFill>
                  <a:srgbClr val="FFFF00"/>
                </a:solidFill>
              </a:rPr>
              <a:t>geometrical anisotropy </a:t>
            </a:r>
            <a:r>
              <a:rPr lang="en-US" dirty="0" smtClean="0">
                <a:solidFill>
                  <a:schemeClr val="bg1"/>
                </a:solidFill>
              </a:rPr>
              <a:t>which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gives rise to the elliptic flow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becomes </a:t>
            </a:r>
            <a:r>
              <a:rPr lang="en-US" dirty="0" smtClean="0">
                <a:solidFill>
                  <a:srgbClr val="FFFF00"/>
                </a:solidFill>
              </a:rPr>
              <a:t>weaker </a:t>
            </a:r>
            <a:r>
              <a:rPr lang="en-US" dirty="0" smtClean="0">
                <a:solidFill>
                  <a:schemeClr val="bg1"/>
                </a:solidFill>
              </a:rPr>
              <a:t>with the </a:t>
            </a:r>
            <a:r>
              <a:rPr lang="en-US" dirty="0" smtClean="0">
                <a:solidFill>
                  <a:srgbClr val="FFFF00"/>
                </a:solidFill>
              </a:rPr>
              <a:t>evolution 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of the system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Pressure gradients </a:t>
            </a:r>
            <a:r>
              <a:rPr lang="en-US" dirty="0" smtClean="0">
                <a:solidFill>
                  <a:schemeClr val="bg1"/>
                </a:solidFill>
              </a:rPr>
              <a:t>are </a:t>
            </a:r>
            <a:r>
              <a:rPr lang="en-US" dirty="0" smtClean="0">
                <a:solidFill>
                  <a:srgbClr val="FFFF00"/>
                </a:solidFill>
              </a:rPr>
              <a:t>stronger</a:t>
            </a:r>
            <a:r>
              <a:rPr lang="en-US" dirty="0" smtClean="0">
                <a:solidFill>
                  <a:schemeClr val="bg1"/>
                </a:solidFill>
              </a:rPr>
              <a:t> in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the </a:t>
            </a:r>
            <a:r>
              <a:rPr lang="en-US" dirty="0" smtClean="0">
                <a:solidFill>
                  <a:srgbClr val="FFFF00"/>
                </a:solidFill>
              </a:rPr>
              <a:t>first stages </a:t>
            </a:r>
            <a:r>
              <a:rPr lang="en-US" dirty="0" smtClean="0">
                <a:solidFill>
                  <a:schemeClr val="bg1"/>
                </a:solidFill>
              </a:rPr>
              <a:t>of the collision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Elliptic flow </a:t>
            </a:r>
            <a:r>
              <a:rPr lang="en-US" dirty="0" smtClean="0">
                <a:solidFill>
                  <a:schemeClr val="bg1"/>
                </a:solidFill>
              </a:rPr>
              <a:t>is therefore an observable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particularly </a:t>
            </a:r>
            <a:r>
              <a:rPr lang="en-US" dirty="0" smtClean="0">
                <a:solidFill>
                  <a:srgbClr val="FFFF00"/>
                </a:solidFill>
              </a:rPr>
              <a:t>sensitive to the first stages 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(QGP)</a:t>
            </a:r>
            <a:endParaRPr lang="it-IT" dirty="0" smtClean="0">
              <a:solidFill>
                <a:srgbClr val="FFFF00"/>
              </a:solidFill>
            </a:endParaRPr>
          </a:p>
        </p:txBody>
      </p:sp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5219700" y="3733800"/>
            <a:ext cx="3865563" cy="2198688"/>
            <a:chOff x="1584" y="1776"/>
            <a:chExt cx="2640" cy="1473"/>
          </a:xfrm>
        </p:grpSpPr>
        <p:pic>
          <p:nvPicPr>
            <p:cNvPr id="10" name="Picture 6" descr="ExpansionMovie2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4" y="1782"/>
              <a:ext cx="2640" cy="1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1584" y="1776"/>
              <a:ext cx="2640" cy="1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07565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r>
              <a:rPr lang="en-US" dirty="0"/>
              <a:t>Elliptic flow - characteristics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28</a:t>
            </a:fld>
            <a:endParaRPr lang="it-IT">
              <a:solidFill>
                <a:srgbClr val="00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667000" y="838200"/>
            <a:ext cx="3581400" cy="3124200"/>
            <a:chOff x="3048000" y="838200"/>
            <a:chExt cx="3200400" cy="2743200"/>
          </a:xfrm>
        </p:grpSpPr>
        <p:sp>
          <p:nvSpPr>
            <p:cNvPr id="7" name="Rectangle 6"/>
            <p:cNvSpPr/>
            <p:nvPr/>
          </p:nvSpPr>
          <p:spPr bwMode="auto">
            <a:xfrm>
              <a:off x="3048000" y="838200"/>
              <a:ext cx="3200400" cy="2743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endParaRPr>
            </a:p>
          </p:txBody>
        </p: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3203575" y="981075"/>
              <a:ext cx="2895600" cy="2424113"/>
              <a:chOff x="58" y="2221"/>
              <a:chExt cx="1824" cy="1527"/>
            </a:xfrm>
          </p:grpSpPr>
          <p:pic>
            <p:nvPicPr>
              <p:cNvPr id="5" name="Picture 7" descr="hydro-eccentricity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" y="2221"/>
                <a:ext cx="1824" cy="15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" name="Rectangle 8"/>
              <p:cNvSpPr>
                <a:spLocks noChangeArrowheads="1"/>
              </p:cNvSpPr>
              <p:nvPr/>
            </p:nvSpPr>
            <p:spPr bwMode="auto">
              <a:xfrm>
                <a:off x="340" y="3294"/>
                <a:ext cx="453" cy="136"/>
              </a:xfrm>
              <a:prstGeom prst="rect">
                <a:avLst/>
              </a:prstGeom>
              <a:solidFill>
                <a:schemeClr val="bg1"/>
              </a:solidFill>
              <a:ln w="38100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endParaRPr lang="it-IT"/>
              </a:p>
            </p:txBody>
          </p:sp>
        </p:grpSp>
      </p:grpSp>
      <p:sp>
        <p:nvSpPr>
          <p:cNvPr id="9" name="TextBox 8"/>
          <p:cNvSpPr txBox="1"/>
          <p:nvPr/>
        </p:nvSpPr>
        <p:spPr>
          <a:xfrm>
            <a:off x="101973" y="4092476"/>
            <a:ext cx="904202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 smtClean="0">
                <a:solidFill>
                  <a:srgbClr val="FFFF00"/>
                </a:solidFill>
              </a:rPr>
              <a:t>geometric anisotropy </a:t>
            </a:r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</a:t>
            </a:r>
            <a:r>
              <a:rPr lang="en-US" baseline="-25000" dirty="0" smtClean="0">
                <a:solidFill>
                  <a:schemeClr val="bg1"/>
                </a:solidFill>
                <a:sym typeface="Symbol"/>
              </a:rPr>
              <a:t>X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= elliptic deformation of the fireball)</a:t>
            </a:r>
          </a:p>
          <a:p>
            <a:r>
              <a:rPr lang="en-US" dirty="0" smtClean="0">
                <a:solidFill>
                  <a:schemeClr val="bg1"/>
                </a:solidFill>
                <a:sym typeface="Symbol"/>
              </a:rPr>
              <a:t>  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decreases with time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  <a:sym typeface="Symbol"/>
              </a:rPr>
              <a:t>The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momentum anisotropy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(</a:t>
            </a:r>
            <a:r>
              <a:rPr lang="en-US" baseline="-25000" dirty="0" smtClean="0">
                <a:solidFill>
                  <a:schemeClr val="bg1"/>
                </a:solidFill>
                <a:sym typeface="Symbol"/>
              </a:rPr>
              <a:t>p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, which is the real observable), according</a:t>
            </a:r>
          </a:p>
          <a:p>
            <a:r>
              <a:rPr lang="en-US" dirty="0" smtClean="0">
                <a:solidFill>
                  <a:schemeClr val="bg1"/>
                </a:solidFill>
                <a:sym typeface="Symbol"/>
              </a:rPr>
              <a:t>    to hydrodynamic models: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  <a:sym typeface="Symbol"/>
              </a:rPr>
              <a:t>g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rows quickly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in the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QGP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state ( &lt; 2-3 </a:t>
            </a:r>
            <a:r>
              <a:rPr lang="en-US" dirty="0" err="1" smtClean="0">
                <a:solidFill>
                  <a:schemeClr val="bg1"/>
                </a:solidFill>
                <a:sym typeface="Symbol"/>
              </a:rPr>
              <a:t>fm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/c) 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chemeClr val="bg1"/>
                </a:solidFill>
                <a:sym typeface="Symbol"/>
              </a:rPr>
              <a:t>r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emains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constant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during the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phase transition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(2&lt;&lt;5 </a:t>
            </a:r>
            <a:r>
              <a:rPr lang="en-US" dirty="0" err="1" smtClean="0">
                <a:solidFill>
                  <a:schemeClr val="bg1"/>
                </a:solidFill>
                <a:sym typeface="Symbol"/>
              </a:rPr>
              <a:t>fm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/c), which in </a:t>
            </a:r>
          </a:p>
          <a:p>
            <a:pPr lvl="1"/>
            <a:r>
              <a:rPr lang="en-US" dirty="0">
                <a:solidFill>
                  <a:schemeClr val="bg1"/>
                </a:solidFill>
                <a:sym typeface="Symbol"/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 the models is assumed to be first-order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  <a:sym typeface="Symbol"/>
              </a:rPr>
              <a:t>Increases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slightly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in the </a:t>
            </a:r>
            <a:r>
              <a:rPr lang="en-US" dirty="0" err="1" smtClean="0">
                <a:solidFill>
                  <a:srgbClr val="FFFF00"/>
                </a:solidFill>
                <a:sym typeface="Symbol"/>
              </a:rPr>
              <a:t>hadronic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 phase </a:t>
            </a:r>
            <a:r>
              <a:rPr lang="en-US" dirty="0">
                <a:solidFill>
                  <a:schemeClr val="bg1"/>
                </a:solidFill>
                <a:sym typeface="Symbol"/>
              </a:rPr>
              <a:t>(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&gt; 5 </a:t>
            </a:r>
            <a:r>
              <a:rPr lang="en-US" dirty="0" err="1">
                <a:solidFill>
                  <a:schemeClr val="bg1"/>
                </a:solidFill>
                <a:sym typeface="Symbol"/>
              </a:rPr>
              <a:t>fm</a:t>
            </a:r>
            <a:r>
              <a:rPr lang="en-US" dirty="0">
                <a:solidFill>
                  <a:schemeClr val="bg1"/>
                </a:solidFill>
                <a:sym typeface="Symbol"/>
              </a:rPr>
              <a:t>/c) </a:t>
            </a:r>
            <a:endParaRPr lang="it-IT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4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/>
          <p:cNvSpPr/>
          <p:nvPr/>
        </p:nvSpPr>
        <p:spPr bwMode="auto">
          <a:xfrm>
            <a:off x="0" y="2190929"/>
            <a:ext cx="9107488" cy="43606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/>
          <a:lstStyle/>
          <a:p>
            <a:r>
              <a:rPr lang="en-US" dirty="0" smtClean="0"/>
              <a:t>Results on elliptic flow: RHIC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29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 bwMode="auto">
          <a:xfrm>
            <a:off x="6759575" y="60674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BFD8F95-C553-4B16-8AAF-2279ACDB02E1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4765675" y="2438400"/>
            <a:ext cx="4343400" cy="4113213"/>
            <a:chOff x="2976" y="1254"/>
            <a:chExt cx="2736" cy="2879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" y="4032"/>
              <a:ext cx="2735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2976" y="1254"/>
              <a:ext cx="2736" cy="2783"/>
              <a:chOff x="2976" y="1254"/>
              <a:chExt cx="2736" cy="2783"/>
            </a:xfrm>
          </p:grpSpPr>
          <p:pic>
            <p:nvPicPr>
              <p:cNvPr id="8" name="Picture 7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3936"/>
                <a:ext cx="2735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" name="Picture 8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3840"/>
                <a:ext cx="2735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Picture 9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3744"/>
                <a:ext cx="2735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Picture 10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3648"/>
                <a:ext cx="2735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Picture 11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3552"/>
                <a:ext cx="2735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" name="Picture 12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3481"/>
                <a:ext cx="2735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Picture 13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3380"/>
                <a:ext cx="2735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5" name="Picture 14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3279"/>
                <a:ext cx="2735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Picture 15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3178"/>
                <a:ext cx="2735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Picture 16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3076"/>
                <a:ext cx="2735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17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2975"/>
                <a:ext cx="2735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18"/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2874"/>
                <a:ext cx="2735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19"/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2773"/>
                <a:ext cx="2735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Picture 20"/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2671"/>
                <a:ext cx="2735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Picture 21"/>
              <p:cNvPicPr>
                <a:picLocks noChangeAspect="1" noChangeArrowheads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7" y="2570"/>
                <a:ext cx="2735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22"/>
              <p:cNvPicPr>
                <a:picLocks noChangeAspect="1" noChangeArrowheads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2469"/>
                <a:ext cx="2735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Picture 23"/>
              <p:cNvPicPr>
                <a:picLocks noChangeAspect="1" noChangeArrowheads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2368"/>
                <a:ext cx="2735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24"/>
              <p:cNvPicPr>
                <a:picLocks noChangeAspect="1" noChangeArrowheads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2266"/>
                <a:ext cx="2735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Picture 25"/>
              <p:cNvPicPr>
                <a:picLocks noChangeAspect="1" noChangeArrowheads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2165"/>
                <a:ext cx="2735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Picture 26"/>
              <p:cNvPicPr>
                <a:picLocks noChangeAspect="1" noChangeArrowheads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2064"/>
                <a:ext cx="2735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8" name="Picture 27"/>
              <p:cNvPicPr>
                <a:picLocks noChangeAspect="1" noChangeArrowheads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1962"/>
                <a:ext cx="2735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Picture 28"/>
              <p:cNvPicPr>
                <a:picLocks noChangeAspect="1" noChangeArrowheads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1861"/>
                <a:ext cx="2735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" name="Picture 29"/>
              <p:cNvPicPr>
                <a:picLocks noChangeAspect="1" noChangeArrowheads="1"/>
              </p:cNvPicPr>
              <p:nvPr/>
            </p:nvPicPr>
            <p:blipFill>
              <a:blip r:embed="rId2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1760"/>
                <a:ext cx="2735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Picture 30"/>
              <p:cNvPicPr>
                <a:picLocks noChangeAspect="1" noChangeArrowheads="1"/>
              </p:cNvPicPr>
              <p:nvPr/>
            </p:nvPicPr>
            <p:blipFill>
              <a:blip r:embed="rId2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1659"/>
                <a:ext cx="2735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" name="Picture 31"/>
              <p:cNvPicPr>
                <a:picLocks noChangeAspect="1" noChangeArrowheads="1"/>
              </p:cNvPicPr>
              <p:nvPr/>
            </p:nvPicPr>
            <p:blipFill>
              <a:blip r:embed="rId2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1557"/>
                <a:ext cx="2735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" name="Picture 32"/>
              <p:cNvPicPr>
                <a:picLocks noChangeAspect="1" noChangeArrowheads="1"/>
              </p:cNvPicPr>
              <p:nvPr/>
            </p:nvPicPr>
            <p:blipFill>
              <a:blip r:embed="rId2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1456"/>
                <a:ext cx="2735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" name="Picture 33"/>
              <p:cNvPicPr>
                <a:picLocks noChangeAspect="1" noChangeArrowheads="1"/>
              </p:cNvPicPr>
              <p:nvPr/>
            </p:nvPicPr>
            <p:blipFill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1355"/>
                <a:ext cx="2735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" name="Picture 34"/>
              <p:cNvPicPr>
                <a:picLocks noChangeAspect="1" noChangeArrowheads="1"/>
              </p:cNvPicPr>
              <p:nvPr/>
            </p:nvPicPr>
            <p:blipFill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6" y="1254"/>
                <a:ext cx="2735" cy="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6" name="Group 35"/>
          <p:cNvGrpSpPr>
            <a:grpSpLocks/>
          </p:cNvGrpSpPr>
          <p:nvPr/>
        </p:nvGrpSpPr>
        <p:grpSpPr bwMode="auto">
          <a:xfrm>
            <a:off x="3581400" y="3519488"/>
            <a:ext cx="2590800" cy="935037"/>
            <a:chOff x="2064" y="2387"/>
            <a:chExt cx="1632" cy="589"/>
          </a:xfrm>
        </p:grpSpPr>
        <p:sp>
          <p:nvSpPr>
            <p:cNvPr id="37" name="Oval 36"/>
            <p:cNvSpPr>
              <a:spLocks noChangeArrowheads="1"/>
            </p:cNvSpPr>
            <p:nvPr/>
          </p:nvSpPr>
          <p:spPr bwMode="auto">
            <a:xfrm>
              <a:off x="2247" y="2387"/>
              <a:ext cx="406" cy="40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8" name="Oval 37"/>
            <p:cNvSpPr>
              <a:spLocks noChangeArrowheads="1"/>
            </p:cNvSpPr>
            <p:nvPr/>
          </p:nvSpPr>
          <p:spPr bwMode="auto">
            <a:xfrm>
              <a:off x="2429" y="2387"/>
              <a:ext cx="406" cy="408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  <a:buSzTx/>
                <a:buFontTx/>
                <a:buNone/>
              </a:pPr>
              <a:endParaRPr lang="it-IT" sz="2400">
                <a:solidFill>
                  <a:srgbClr val="0000CC"/>
                </a:solidFill>
                <a:latin typeface="Times New Roman" pitchFamily="18" charset="0"/>
              </a:endParaRPr>
            </a:p>
          </p:txBody>
        </p:sp>
        <p:sp>
          <p:nvSpPr>
            <p:cNvPr id="39" name="Line 38"/>
            <p:cNvSpPr>
              <a:spLocks noChangeShapeType="1"/>
            </p:cNvSpPr>
            <p:nvPr/>
          </p:nvSpPr>
          <p:spPr bwMode="auto">
            <a:xfrm flipV="1">
              <a:off x="2064" y="2568"/>
              <a:ext cx="1632" cy="40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40" name="Group 39"/>
          <p:cNvGrpSpPr>
            <a:grpSpLocks/>
          </p:cNvGrpSpPr>
          <p:nvPr/>
        </p:nvGrpSpPr>
        <p:grpSpPr bwMode="auto">
          <a:xfrm>
            <a:off x="3581399" y="5248275"/>
            <a:ext cx="2735263" cy="747575"/>
            <a:chOff x="1655" y="3385"/>
            <a:chExt cx="2369" cy="544"/>
          </a:xfrm>
        </p:grpSpPr>
        <p:grpSp>
          <p:nvGrpSpPr>
            <p:cNvPr id="41" name="Group 40"/>
            <p:cNvGrpSpPr>
              <a:grpSpLocks/>
            </p:cNvGrpSpPr>
            <p:nvPr/>
          </p:nvGrpSpPr>
          <p:grpSpPr bwMode="auto">
            <a:xfrm>
              <a:off x="2109" y="3385"/>
              <a:ext cx="485" cy="408"/>
              <a:chOff x="1344" y="3504"/>
              <a:chExt cx="576" cy="528"/>
            </a:xfrm>
          </p:grpSpPr>
          <p:sp>
            <p:nvSpPr>
              <p:cNvPr id="43" name="Oval 41"/>
              <p:cNvSpPr>
                <a:spLocks noChangeArrowheads="1"/>
              </p:cNvSpPr>
              <p:nvPr/>
            </p:nvSpPr>
            <p:spPr bwMode="auto">
              <a:xfrm>
                <a:off x="1344" y="3504"/>
                <a:ext cx="528" cy="528"/>
              </a:xfrm>
              <a:prstGeom prst="ellips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4" name="Oval 42"/>
              <p:cNvSpPr>
                <a:spLocks noChangeArrowheads="1"/>
              </p:cNvSpPr>
              <p:nvPr/>
            </p:nvSpPr>
            <p:spPr bwMode="auto">
              <a:xfrm>
                <a:off x="1392" y="3504"/>
                <a:ext cx="528" cy="528"/>
              </a:xfrm>
              <a:prstGeom prst="ellips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42" name="Line 43"/>
            <p:cNvSpPr>
              <a:spLocks noChangeShapeType="1"/>
            </p:cNvSpPr>
            <p:nvPr/>
          </p:nvSpPr>
          <p:spPr bwMode="auto">
            <a:xfrm flipV="1">
              <a:off x="1655" y="3612"/>
              <a:ext cx="2369" cy="317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45" name="Group 46"/>
          <p:cNvGrpSpPr>
            <a:grpSpLocks/>
          </p:cNvGrpSpPr>
          <p:nvPr/>
        </p:nvGrpSpPr>
        <p:grpSpPr bwMode="auto">
          <a:xfrm>
            <a:off x="3635375" y="2438400"/>
            <a:ext cx="2447925" cy="720725"/>
            <a:chOff x="2290" y="1706"/>
            <a:chExt cx="1542" cy="454"/>
          </a:xfrm>
        </p:grpSpPr>
        <p:sp>
          <p:nvSpPr>
            <p:cNvPr id="46" name="Oval 47"/>
            <p:cNvSpPr>
              <a:spLocks noChangeArrowheads="1"/>
            </p:cNvSpPr>
            <p:nvPr/>
          </p:nvSpPr>
          <p:spPr bwMode="auto">
            <a:xfrm>
              <a:off x="2336" y="1706"/>
              <a:ext cx="406" cy="363"/>
            </a:xfrm>
            <a:prstGeom prst="ellips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47" name="Oval 48"/>
            <p:cNvSpPr>
              <a:spLocks noChangeArrowheads="1"/>
            </p:cNvSpPr>
            <p:nvPr/>
          </p:nvSpPr>
          <p:spPr bwMode="auto">
            <a:xfrm>
              <a:off x="2655" y="1706"/>
              <a:ext cx="406" cy="363"/>
            </a:xfrm>
            <a:prstGeom prst="ellips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eaLnBrk="0" hangingPunct="0">
                <a:spcBef>
                  <a:spcPct val="0"/>
                </a:spcBef>
                <a:buSzTx/>
                <a:buFontTx/>
                <a:buNone/>
              </a:pPr>
              <a:endParaRPr lang="it-IT" sz="2400">
                <a:solidFill>
                  <a:srgbClr val="009900"/>
                </a:solidFill>
                <a:latin typeface="Times New Roman" pitchFamily="18" charset="0"/>
              </a:endParaRPr>
            </a:p>
          </p:txBody>
        </p:sp>
        <p:sp>
          <p:nvSpPr>
            <p:cNvPr id="48" name="Line 49"/>
            <p:cNvSpPr>
              <a:spLocks noChangeShapeType="1"/>
            </p:cNvSpPr>
            <p:nvPr/>
          </p:nvSpPr>
          <p:spPr bwMode="auto">
            <a:xfrm flipV="1">
              <a:off x="2290" y="1978"/>
              <a:ext cx="1542" cy="182"/>
            </a:xfrm>
            <a:prstGeom prst="line">
              <a:avLst/>
            </a:prstGeom>
            <a:noFill/>
            <a:ln w="57150">
              <a:solidFill>
                <a:srgbClr val="0099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152400" y="990600"/>
            <a:ext cx="89645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Elliptic flow depends on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Eccentricity </a:t>
            </a:r>
            <a:r>
              <a:rPr lang="en-US" dirty="0" smtClean="0">
                <a:solidFill>
                  <a:schemeClr val="bg1"/>
                </a:solidFill>
              </a:rPr>
              <a:t>of the overlap region, which </a:t>
            </a:r>
            <a:r>
              <a:rPr lang="en-US" dirty="0" smtClean="0">
                <a:solidFill>
                  <a:srgbClr val="FFFF00"/>
                </a:solidFill>
              </a:rPr>
              <a:t>decreases for central events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Number of interactions </a:t>
            </a:r>
            <a:r>
              <a:rPr lang="en-US" dirty="0" smtClean="0">
                <a:solidFill>
                  <a:schemeClr val="bg1"/>
                </a:solidFill>
              </a:rPr>
              <a:t>suffered by particles, which </a:t>
            </a:r>
            <a:r>
              <a:rPr lang="en-US" dirty="0" smtClean="0">
                <a:solidFill>
                  <a:srgbClr val="FFFF00"/>
                </a:solidFill>
              </a:rPr>
              <a:t>increases for 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central events</a:t>
            </a:r>
            <a:endParaRPr lang="it-IT" dirty="0" smtClean="0">
              <a:solidFill>
                <a:srgbClr val="FFFF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52400" y="2286000"/>
            <a:ext cx="34683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92D050"/>
                </a:solidFill>
              </a:rPr>
              <a:t>Very peripheral collisions: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92D050"/>
                </a:solidFill>
              </a:rPr>
              <a:t>l</a:t>
            </a:r>
            <a:r>
              <a:rPr lang="en-US" dirty="0" smtClean="0">
                <a:solidFill>
                  <a:srgbClr val="92D050"/>
                </a:solidFill>
              </a:rPr>
              <a:t>arge eccentricity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92D050"/>
                </a:solidFill>
              </a:rPr>
              <a:t>f</a:t>
            </a:r>
            <a:r>
              <a:rPr lang="en-US" dirty="0" smtClean="0">
                <a:solidFill>
                  <a:srgbClr val="92D050"/>
                </a:solidFill>
              </a:rPr>
              <a:t>ew re-interactions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92D050"/>
                </a:solidFill>
              </a:rPr>
              <a:t>s</a:t>
            </a:r>
            <a:r>
              <a:rPr lang="en-US" dirty="0" smtClean="0">
                <a:solidFill>
                  <a:srgbClr val="92D050"/>
                </a:solidFill>
              </a:rPr>
              <a:t>mall v</a:t>
            </a:r>
            <a:r>
              <a:rPr lang="en-US" baseline="-25000" dirty="0" smtClean="0">
                <a:solidFill>
                  <a:srgbClr val="92D050"/>
                </a:solidFill>
              </a:rPr>
              <a:t>2</a:t>
            </a:r>
            <a:endParaRPr lang="it-IT" dirty="0" smtClean="0">
              <a:solidFill>
                <a:srgbClr val="92D05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52400" y="3657600"/>
            <a:ext cx="36383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Semi-peripheral collisions: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0000"/>
                </a:solidFill>
              </a:rPr>
              <a:t>l</a:t>
            </a:r>
            <a:r>
              <a:rPr lang="en-US" dirty="0" smtClean="0">
                <a:solidFill>
                  <a:srgbClr val="FF0000"/>
                </a:solidFill>
              </a:rPr>
              <a:t>arge eccentricity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several re-interactions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0000"/>
                </a:solidFill>
              </a:rPr>
              <a:t>large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v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endParaRPr lang="it-IT" dirty="0" smtClean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6200" y="5124271"/>
            <a:ext cx="34788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2"/>
                </a:solidFill>
              </a:rPr>
              <a:t>Semi-central collisions: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2"/>
                </a:solidFill>
              </a:rPr>
              <a:t>no eccentricity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chemeClr val="accent2"/>
                </a:solidFill>
              </a:rPr>
              <a:t>m</a:t>
            </a:r>
            <a:r>
              <a:rPr lang="en-US" dirty="0" smtClean="0">
                <a:solidFill>
                  <a:schemeClr val="accent2"/>
                </a:solidFill>
              </a:rPr>
              <a:t>any  re-interactions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2"/>
                </a:solidFill>
              </a:rPr>
              <a:t>v</a:t>
            </a:r>
            <a:r>
              <a:rPr lang="en-US" baseline="-25000" dirty="0" smtClean="0">
                <a:solidFill>
                  <a:schemeClr val="accent2"/>
                </a:solidFill>
              </a:rPr>
              <a:t>2  </a:t>
            </a:r>
            <a:r>
              <a:rPr lang="en-US" dirty="0" smtClean="0">
                <a:solidFill>
                  <a:schemeClr val="accent2"/>
                </a:solidFill>
              </a:rPr>
              <a:t>small (=0 for b=0)</a:t>
            </a:r>
            <a:endParaRPr lang="it-IT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38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85800"/>
          </a:xfrm>
        </p:spPr>
        <p:txBody>
          <a:bodyPr/>
          <a:lstStyle/>
          <a:p>
            <a:r>
              <a:rPr lang="en-US" dirty="0" smtClean="0"/>
              <a:t>Hadron multiplicities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s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3</a:t>
            </a:fld>
            <a:endParaRPr lang="it-IT">
              <a:solidFill>
                <a:srgbClr val="0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838200"/>
            <a:ext cx="5467350" cy="538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82640" y="1066800"/>
            <a:ext cx="35613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Baryons </a:t>
            </a:r>
            <a:r>
              <a:rPr lang="en-US" dirty="0" smtClean="0">
                <a:solidFill>
                  <a:schemeClr val="bg1"/>
                </a:solidFill>
              </a:rPr>
              <a:t>from colliding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nuclei dominate at </a:t>
            </a:r>
            <a:r>
              <a:rPr lang="en-US" dirty="0" smtClean="0">
                <a:solidFill>
                  <a:srgbClr val="FFFF00"/>
                </a:solidFill>
              </a:rPr>
              <a:t>low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s </a:t>
            </a:r>
          </a:p>
          <a:p>
            <a:r>
              <a:rPr lang="en-US" dirty="0" smtClean="0">
                <a:solidFill>
                  <a:schemeClr val="bg1"/>
                </a:solidFill>
                <a:sym typeface="Symbol"/>
              </a:rPr>
              <a:t>   (stopping </a:t>
            </a:r>
            <a:r>
              <a:rPr lang="en-US" dirty="0" err="1" smtClean="0">
                <a:solidFill>
                  <a:schemeClr val="bg1"/>
                </a:solidFill>
                <a:sym typeface="Symbol"/>
              </a:rPr>
              <a:t>vs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transparency)</a:t>
            </a:r>
            <a:endParaRPr lang="it-IT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8800" y="2209800"/>
            <a:ext cx="331052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err="1" smtClean="0">
                <a:solidFill>
                  <a:srgbClr val="FFFF00"/>
                </a:solidFill>
              </a:rPr>
              <a:t>Pions</a:t>
            </a:r>
            <a:r>
              <a:rPr lang="en-US" dirty="0" smtClean="0">
                <a:solidFill>
                  <a:schemeClr val="bg1"/>
                </a:solidFill>
              </a:rPr>
              <a:t> are the most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smtClean="0">
                <a:solidFill>
                  <a:srgbClr val="FFFF00"/>
                </a:solidFill>
              </a:rPr>
              <a:t>abundant</a:t>
            </a:r>
            <a:r>
              <a:rPr lang="en-US" dirty="0" smtClean="0">
                <a:solidFill>
                  <a:schemeClr val="bg1"/>
                </a:solidFill>
              </a:rPr>
              <a:t> mesons (low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mass and production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threshold)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Isospin</a:t>
            </a:r>
            <a:r>
              <a:rPr lang="en-US" dirty="0" smtClean="0">
                <a:solidFill>
                  <a:schemeClr val="bg1"/>
                </a:solidFill>
              </a:rPr>
              <a:t> effects at low </a:t>
            </a:r>
            <a:r>
              <a:rPr lang="en-US" dirty="0">
                <a:solidFill>
                  <a:schemeClr val="bg1"/>
                </a:solidFill>
                <a:sym typeface="Symbol"/>
              </a:rPr>
              <a:t>s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5000" y="4038600"/>
            <a:ext cx="27767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err="1">
                <a:solidFill>
                  <a:srgbClr val="FFFF00"/>
                </a:solidFill>
              </a:rPr>
              <a:t>p</a:t>
            </a:r>
            <a:r>
              <a:rPr lang="en-US" baseline="-25000" dirty="0" err="1" smtClean="0">
                <a:solidFill>
                  <a:srgbClr val="FFFF00"/>
                </a:solidFill>
              </a:rPr>
              <a:t>bar</a:t>
            </a:r>
            <a:r>
              <a:rPr lang="en-US" dirty="0" smtClean="0">
                <a:solidFill>
                  <a:srgbClr val="FFFF00"/>
                </a:solidFill>
              </a:rPr>
              <a:t>/p tends to 1 at 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high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s</a:t>
            </a:r>
            <a:endParaRPr lang="it-IT" dirty="0" smtClean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47660" y="4953000"/>
            <a:ext cx="33201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K</a:t>
            </a:r>
            <a:r>
              <a:rPr lang="en-US" baseline="30000" dirty="0" smtClean="0">
                <a:solidFill>
                  <a:schemeClr val="bg1"/>
                </a:solidFill>
              </a:rPr>
              <a:t>+ </a:t>
            </a:r>
            <a:r>
              <a:rPr lang="en-US" dirty="0" smtClean="0">
                <a:solidFill>
                  <a:schemeClr val="bg1"/>
                </a:solidFill>
              </a:rPr>
              <a:t>and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 more produced</a:t>
            </a:r>
          </a:p>
          <a:p>
            <a:r>
              <a:rPr lang="en-US" dirty="0" smtClean="0">
                <a:solidFill>
                  <a:schemeClr val="bg1"/>
                </a:solidFill>
                <a:sym typeface="Symbol"/>
              </a:rPr>
              <a:t>   than their anti-particles</a:t>
            </a:r>
          </a:p>
          <a:p>
            <a:r>
              <a:rPr lang="en-US" dirty="0" smtClean="0">
                <a:solidFill>
                  <a:schemeClr val="bg1"/>
                </a:solidFill>
                <a:sym typeface="Symbol"/>
              </a:rPr>
              <a:t>   (light quarks present in </a:t>
            </a:r>
          </a:p>
          <a:p>
            <a:r>
              <a:rPr lang="en-US" dirty="0" smtClean="0">
                <a:solidFill>
                  <a:schemeClr val="bg1"/>
                </a:solidFill>
                <a:sym typeface="Symbol"/>
              </a:rPr>
              <a:t>    colliding nuclei)</a:t>
            </a:r>
            <a:endParaRPr lang="it-IT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7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 bwMode="auto">
          <a:xfrm>
            <a:off x="1676400" y="685800"/>
            <a:ext cx="5181600" cy="381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68362"/>
          </a:xfrm>
        </p:spPr>
        <p:txBody>
          <a:bodyPr/>
          <a:lstStyle/>
          <a:p>
            <a:r>
              <a:rPr lang="en-US" dirty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centrality at RHIC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30</a:t>
            </a:fld>
            <a:endParaRPr lang="it-IT">
              <a:solidFill>
                <a:srgbClr val="000000"/>
              </a:solidFill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855788" y="836613"/>
            <a:ext cx="4876800" cy="3494087"/>
            <a:chOff x="2666" y="1229"/>
            <a:chExt cx="3072" cy="2201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/>
          </p:nvGraphicFramePr>
          <p:xfrm>
            <a:off x="2844" y="2092"/>
            <a:ext cx="72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204" name="Equation" r:id="rId4" imgW="114151" imgH="215619" progId="Equation.3">
                    <p:embed/>
                  </p:oleObj>
                </mc:Choice>
                <mc:Fallback>
                  <p:oleObj name="Equation" r:id="rId4" imgW="114151" imgH="21561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4" y="2092"/>
                          <a:ext cx="72" cy="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3693" y="1229"/>
              <a:ext cx="11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it-IT" sz="2000">
                <a:latin typeface="Times New Roman" pitchFamily="18" charset="0"/>
              </a:endParaRPr>
            </a:p>
          </p:txBody>
        </p:sp>
        <p:pic>
          <p:nvPicPr>
            <p:cNvPr id="7" name="Picture 6" descr="v2_star_prl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6" y="1421"/>
              <a:ext cx="3072" cy="2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3229" y="1870"/>
              <a:ext cx="0" cy="871"/>
            </a:xfrm>
            <a:prstGeom prst="line">
              <a:avLst/>
            </a:prstGeom>
            <a:noFill/>
            <a:ln w="19050">
              <a:solidFill>
                <a:srgbClr val="33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it-IT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3196" y="2276"/>
              <a:ext cx="65" cy="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3386" y="1867"/>
              <a:ext cx="0" cy="307"/>
            </a:xfrm>
            <a:prstGeom prst="line">
              <a:avLst/>
            </a:prstGeom>
            <a:noFill/>
            <a:ln w="19050">
              <a:solidFill>
                <a:srgbClr val="33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3353" y="1987"/>
              <a:ext cx="66" cy="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3570" y="2102"/>
              <a:ext cx="0" cy="189"/>
            </a:xfrm>
            <a:prstGeom prst="line">
              <a:avLst/>
            </a:prstGeom>
            <a:noFill/>
            <a:ln w="19050">
              <a:solidFill>
                <a:srgbClr val="33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3537" y="2173"/>
              <a:ext cx="66" cy="6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>
              <a:off x="3820" y="2173"/>
              <a:ext cx="0" cy="123"/>
            </a:xfrm>
            <a:prstGeom prst="line">
              <a:avLst/>
            </a:prstGeom>
            <a:noFill/>
            <a:ln w="19050">
              <a:solidFill>
                <a:srgbClr val="33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3787" y="2200"/>
              <a:ext cx="65" cy="6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4108" y="2275"/>
              <a:ext cx="0" cy="112"/>
            </a:xfrm>
            <a:prstGeom prst="line">
              <a:avLst/>
            </a:prstGeom>
            <a:noFill/>
            <a:ln w="19050">
              <a:solidFill>
                <a:srgbClr val="33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4076" y="2298"/>
              <a:ext cx="65" cy="6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222" y="1462"/>
              <a:ext cx="44" cy="406"/>
            </a:xfrm>
            <a:prstGeom prst="rect">
              <a:avLst/>
            </a:prstGeom>
            <a:solidFill>
              <a:srgbClr val="FF6600">
                <a:alpha val="50195"/>
              </a:srgbClr>
            </a:solidFill>
            <a:ln w="28575">
              <a:solidFill>
                <a:srgbClr val="FF33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460" y="1502"/>
              <a:ext cx="46" cy="394"/>
            </a:xfrm>
            <a:prstGeom prst="rect">
              <a:avLst/>
            </a:prstGeom>
            <a:solidFill>
              <a:srgbClr val="FF6600">
                <a:alpha val="50195"/>
              </a:srgbClr>
            </a:solidFill>
            <a:ln w="28575">
              <a:solidFill>
                <a:srgbClr val="FF33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76" y="1702"/>
              <a:ext cx="46" cy="347"/>
            </a:xfrm>
            <a:prstGeom prst="rect">
              <a:avLst/>
            </a:prstGeom>
            <a:solidFill>
              <a:srgbClr val="FF6600">
                <a:alpha val="50195"/>
              </a:srgbClr>
            </a:solidFill>
            <a:ln w="28575">
              <a:solidFill>
                <a:srgbClr val="FF33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945" y="1942"/>
              <a:ext cx="43" cy="288"/>
            </a:xfrm>
            <a:prstGeom prst="rect">
              <a:avLst/>
            </a:prstGeom>
            <a:solidFill>
              <a:srgbClr val="FF6600">
                <a:alpha val="50195"/>
              </a:srgbClr>
            </a:solidFill>
            <a:ln w="28575">
              <a:solidFill>
                <a:srgbClr val="FF33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4207" y="2162"/>
              <a:ext cx="41" cy="244"/>
            </a:xfrm>
            <a:prstGeom prst="rect">
              <a:avLst/>
            </a:prstGeom>
            <a:solidFill>
              <a:srgbClr val="FF6600">
                <a:alpha val="50195"/>
              </a:srgbClr>
            </a:solidFill>
            <a:ln w="28575">
              <a:solidFill>
                <a:srgbClr val="FF33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4467" y="2409"/>
              <a:ext cx="49" cy="177"/>
            </a:xfrm>
            <a:prstGeom prst="rect">
              <a:avLst/>
            </a:prstGeom>
            <a:solidFill>
              <a:srgbClr val="FF6600">
                <a:alpha val="50195"/>
              </a:srgbClr>
            </a:solidFill>
            <a:ln w="28575">
              <a:solidFill>
                <a:srgbClr val="FF33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4759" y="2637"/>
              <a:ext cx="41" cy="122"/>
            </a:xfrm>
            <a:prstGeom prst="rect">
              <a:avLst/>
            </a:prstGeom>
            <a:solidFill>
              <a:srgbClr val="FF6600">
                <a:alpha val="50195"/>
              </a:srgbClr>
            </a:solidFill>
            <a:ln w="28575">
              <a:solidFill>
                <a:srgbClr val="FF33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5096" y="2899"/>
              <a:ext cx="44" cy="58"/>
            </a:xfrm>
            <a:prstGeom prst="rect">
              <a:avLst/>
            </a:prstGeom>
            <a:solidFill>
              <a:srgbClr val="FF6600">
                <a:alpha val="50195"/>
              </a:srgbClr>
            </a:solidFill>
            <a:ln w="28575">
              <a:solidFill>
                <a:srgbClr val="FF33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4503" y="2439"/>
              <a:ext cx="0" cy="106"/>
            </a:xfrm>
            <a:prstGeom prst="line">
              <a:avLst/>
            </a:prstGeom>
            <a:noFill/>
            <a:ln w="19050">
              <a:solidFill>
                <a:srgbClr val="33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27" name="Oval 26"/>
            <p:cNvSpPr>
              <a:spLocks noChangeArrowheads="1"/>
            </p:cNvSpPr>
            <p:nvPr/>
          </p:nvSpPr>
          <p:spPr bwMode="auto">
            <a:xfrm>
              <a:off x="4471" y="2465"/>
              <a:ext cx="65" cy="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28" name="Oval 27"/>
            <p:cNvSpPr>
              <a:spLocks noChangeArrowheads="1"/>
            </p:cNvSpPr>
            <p:nvPr/>
          </p:nvSpPr>
          <p:spPr bwMode="auto">
            <a:xfrm>
              <a:off x="4192" y="2347"/>
              <a:ext cx="72" cy="6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29" name="Line 28"/>
            <p:cNvSpPr>
              <a:spLocks noChangeShapeType="1"/>
            </p:cNvSpPr>
            <p:nvPr/>
          </p:nvSpPr>
          <p:spPr bwMode="auto">
            <a:xfrm>
              <a:off x="4213" y="2415"/>
              <a:ext cx="31" cy="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30" name="Line 29"/>
            <p:cNvSpPr>
              <a:spLocks noChangeShapeType="1"/>
            </p:cNvSpPr>
            <p:nvPr/>
          </p:nvSpPr>
          <p:spPr bwMode="auto">
            <a:xfrm>
              <a:off x="4213" y="2348"/>
              <a:ext cx="29" cy="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31" name="Oval 30"/>
            <p:cNvSpPr>
              <a:spLocks noChangeArrowheads="1"/>
            </p:cNvSpPr>
            <p:nvPr/>
          </p:nvSpPr>
          <p:spPr bwMode="auto">
            <a:xfrm>
              <a:off x="4456" y="2546"/>
              <a:ext cx="71" cy="6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>
              <a:off x="4477" y="2619"/>
              <a:ext cx="31" cy="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33" name="Line 32"/>
            <p:cNvSpPr>
              <a:spLocks noChangeShapeType="1"/>
            </p:cNvSpPr>
            <p:nvPr/>
          </p:nvSpPr>
          <p:spPr bwMode="auto">
            <a:xfrm>
              <a:off x="4475" y="2541"/>
              <a:ext cx="31" cy="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grpSp>
          <p:nvGrpSpPr>
            <p:cNvPr id="34" name="Group 33"/>
            <p:cNvGrpSpPr>
              <a:grpSpLocks/>
            </p:cNvGrpSpPr>
            <p:nvPr/>
          </p:nvGrpSpPr>
          <p:grpSpPr bwMode="auto">
            <a:xfrm>
              <a:off x="4765" y="2565"/>
              <a:ext cx="66" cy="134"/>
              <a:chOff x="4451" y="2474"/>
              <a:chExt cx="74" cy="161"/>
            </a:xfrm>
          </p:grpSpPr>
          <p:sp>
            <p:nvSpPr>
              <p:cNvPr id="46" name="Line 34"/>
              <p:cNvSpPr>
                <a:spLocks noChangeShapeType="1"/>
              </p:cNvSpPr>
              <p:nvPr/>
            </p:nvSpPr>
            <p:spPr bwMode="auto">
              <a:xfrm>
                <a:off x="4488" y="2474"/>
                <a:ext cx="0" cy="161"/>
              </a:xfrm>
              <a:prstGeom prst="line">
                <a:avLst/>
              </a:prstGeom>
              <a:noFill/>
              <a:ln w="19050">
                <a:solidFill>
                  <a:srgbClr val="33CC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7" name="Oval 35"/>
              <p:cNvSpPr>
                <a:spLocks noChangeArrowheads="1"/>
              </p:cNvSpPr>
              <p:nvPr/>
            </p:nvSpPr>
            <p:spPr bwMode="auto">
              <a:xfrm>
                <a:off x="4451" y="2527"/>
                <a:ext cx="74" cy="7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</p:grpSp>
        <p:grpSp>
          <p:nvGrpSpPr>
            <p:cNvPr id="35" name="Group 36"/>
            <p:cNvGrpSpPr>
              <a:grpSpLocks/>
            </p:cNvGrpSpPr>
            <p:nvPr/>
          </p:nvGrpSpPr>
          <p:grpSpPr bwMode="auto">
            <a:xfrm>
              <a:off x="4744" y="2665"/>
              <a:ext cx="72" cy="91"/>
              <a:chOff x="2559" y="2539"/>
              <a:chExt cx="81" cy="109"/>
            </a:xfrm>
          </p:grpSpPr>
          <p:sp>
            <p:nvSpPr>
              <p:cNvPr id="42" name="Oval 37"/>
              <p:cNvSpPr>
                <a:spLocks noChangeArrowheads="1"/>
              </p:cNvSpPr>
              <p:nvPr/>
            </p:nvSpPr>
            <p:spPr bwMode="auto">
              <a:xfrm>
                <a:off x="2559" y="2553"/>
                <a:ext cx="81" cy="8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3" name="Line 38"/>
              <p:cNvSpPr>
                <a:spLocks noChangeShapeType="1"/>
              </p:cNvSpPr>
              <p:nvPr/>
            </p:nvSpPr>
            <p:spPr bwMode="auto">
              <a:xfrm>
                <a:off x="2583" y="2641"/>
                <a:ext cx="35" cy="1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4" name="Line 39"/>
              <p:cNvSpPr>
                <a:spLocks noChangeShapeType="1"/>
              </p:cNvSpPr>
              <p:nvPr/>
            </p:nvSpPr>
            <p:spPr bwMode="auto">
              <a:xfrm>
                <a:off x="2581" y="2539"/>
                <a:ext cx="35" cy="1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5" name="Line 40"/>
              <p:cNvSpPr>
                <a:spLocks noChangeShapeType="1"/>
              </p:cNvSpPr>
              <p:nvPr/>
            </p:nvSpPr>
            <p:spPr bwMode="auto">
              <a:xfrm>
                <a:off x="2600" y="2539"/>
                <a:ext cx="0" cy="109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</p:grpSp>
        <p:sp>
          <p:nvSpPr>
            <p:cNvPr id="36" name="Text Box 41"/>
            <p:cNvSpPr txBox="1">
              <a:spLocks noChangeArrowheads="1"/>
            </p:cNvSpPr>
            <p:nvPr/>
          </p:nvSpPr>
          <p:spPr bwMode="auto">
            <a:xfrm>
              <a:off x="4344" y="1517"/>
              <a:ext cx="1240" cy="5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lnSpc>
                  <a:spcPct val="13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sz="1200">
                  <a:latin typeface="Times New Roman" pitchFamily="18" charset="0"/>
                </a:rPr>
                <a:t>           Hydrodynamic limit</a:t>
              </a: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sz="1200">
                  <a:latin typeface="Times New Roman" pitchFamily="18" charset="0"/>
                </a:rPr>
                <a:t>           STAR</a:t>
              </a:r>
            </a:p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sz="1200">
                  <a:latin typeface="Times New Roman" pitchFamily="18" charset="0"/>
                </a:rPr>
                <a:t>           PHOBOS</a:t>
              </a:r>
            </a:p>
          </p:txBody>
        </p:sp>
        <p:sp>
          <p:nvSpPr>
            <p:cNvPr id="37" name="Rectangle 42"/>
            <p:cNvSpPr>
              <a:spLocks noChangeArrowheads="1"/>
            </p:cNvSpPr>
            <p:nvPr/>
          </p:nvSpPr>
          <p:spPr bwMode="auto">
            <a:xfrm>
              <a:off x="4472" y="1588"/>
              <a:ext cx="111" cy="63"/>
            </a:xfrm>
            <a:prstGeom prst="rect">
              <a:avLst/>
            </a:prstGeom>
            <a:solidFill>
              <a:srgbClr val="FF6600">
                <a:alpha val="50195"/>
              </a:srgbClr>
            </a:solidFill>
            <a:ln w="28575">
              <a:solidFill>
                <a:srgbClr val="FF33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38" name="Oval 43"/>
            <p:cNvSpPr>
              <a:spLocks noChangeArrowheads="1"/>
            </p:cNvSpPr>
            <p:nvPr/>
          </p:nvSpPr>
          <p:spPr bwMode="auto">
            <a:xfrm>
              <a:off x="4484" y="1757"/>
              <a:ext cx="89" cy="84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39" name="Oval 44"/>
            <p:cNvSpPr>
              <a:spLocks noChangeArrowheads="1"/>
            </p:cNvSpPr>
            <p:nvPr/>
          </p:nvSpPr>
          <p:spPr bwMode="auto">
            <a:xfrm>
              <a:off x="4482" y="1912"/>
              <a:ext cx="90" cy="8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40" name="Line 45"/>
            <p:cNvSpPr>
              <a:spLocks noChangeShapeType="1"/>
            </p:cNvSpPr>
            <p:nvPr/>
          </p:nvSpPr>
          <p:spPr bwMode="auto">
            <a:xfrm>
              <a:off x="3434" y="2861"/>
              <a:ext cx="2112" cy="288"/>
            </a:xfrm>
            <a:prstGeom prst="line">
              <a:avLst/>
            </a:prstGeom>
            <a:noFill/>
            <a:ln w="38100" cap="rnd">
              <a:solidFill>
                <a:srgbClr val="00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Text Box 46"/>
            <p:cNvSpPr txBox="1">
              <a:spLocks noChangeArrowheads="1"/>
            </p:cNvSpPr>
            <p:nvPr/>
          </p:nvSpPr>
          <p:spPr bwMode="auto">
            <a:xfrm>
              <a:off x="3242" y="2861"/>
              <a:ext cx="62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>
                  <a:solidFill>
                    <a:srgbClr val="0000FF"/>
                  </a:solidFill>
                  <a:latin typeface="Times New Roman" pitchFamily="18" charset="0"/>
                </a:rPr>
                <a:t>RQMD</a:t>
              </a: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81000" y="4715470"/>
            <a:ext cx="86993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Measured v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 values are </a:t>
            </a:r>
            <a:r>
              <a:rPr lang="en-US" dirty="0" smtClean="0">
                <a:solidFill>
                  <a:srgbClr val="FFFF00"/>
                </a:solidFill>
              </a:rPr>
              <a:t>in good agreement with ideal hydrodynamics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(no viscosity) for </a:t>
            </a:r>
            <a:r>
              <a:rPr lang="en-US" dirty="0" smtClean="0">
                <a:solidFill>
                  <a:srgbClr val="FFFF00"/>
                </a:solidFill>
              </a:rPr>
              <a:t>central and semi-central </a:t>
            </a:r>
            <a:r>
              <a:rPr lang="en-US" dirty="0" smtClean="0">
                <a:solidFill>
                  <a:schemeClr val="bg1"/>
                </a:solidFill>
              </a:rPr>
              <a:t>collisions, using parameters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(e.g.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</a:t>
            </a:r>
            <a:r>
              <a:rPr lang="en-US" baseline="-25000" dirty="0" err="1" smtClean="0">
                <a:solidFill>
                  <a:schemeClr val="bg1"/>
                </a:solidFill>
                <a:sym typeface="Symbol"/>
              </a:rPr>
              <a:t>fo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) </a:t>
            </a:r>
            <a:r>
              <a:rPr lang="en-US" dirty="0" smtClean="0">
                <a:solidFill>
                  <a:schemeClr val="bg1"/>
                </a:solidFill>
              </a:rPr>
              <a:t>extracted from </a:t>
            </a:r>
            <a:r>
              <a:rPr lang="en-US" dirty="0" err="1" smtClean="0">
                <a:solidFill>
                  <a:schemeClr val="bg1"/>
                </a:solidFill>
              </a:rPr>
              <a:t>p</a:t>
            </a:r>
            <a:r>
              <a:rPr lang="en-US" baseline="-25000" dirty="0" err="1" smtClean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 spectra</a:t>
            </a:r>
            <a:endParaRPr lang="it-IT" dirty="0" smtClean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04023" y="5715000"/>
            <a:ext cx="76368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Models, such as RQMD, based on </a:t>
            </a:r>
            <a:r>
              <a:rPr lang="en-US" dirty="0" smtClean="0">
                <a:solidFill>
                  <a:srgbClr val="FFFF00"/>
                </a:solidFill>
              </a:rPr>
              <a:t>a </a:t>
            </a:r>
            <a:r>
              <a:rPr lang="en-US" dirty="0" err="1" smtClean="0">
                <a:solidFill>
                  <a:srgbClr val="FFFF00"/>
                </a:solidFill>
              </a:rPr>
              <a:t>hadronic</a:t>
            </a:r>
            <a:r>
              <a:rPr lang="en-US" dirty="0" smtClean="0">
                <a:solidFill>
                  <a:srgbClr val="FFFF00"/>
                </a:solidFill>
              </a:rPr>
              <a:t> cascade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rgbClr val="FFFF00"/>
                </a:solidFill>
              </a:rPr>
              <a:t>do not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 reproduce</a:t>
            </a:r>
            <a:r>
              <a:rPr lang="en-US" dirty="0" smtClean="0">
                <a:solidFill>
                  <a:schemeClr val="bg1"/>
                </a:solidFill>
              </a:rPr>
              <a:t> the observed </a:t>
            </a:r>
            <a:r>
              <a:rPr lang="en-US" dirty="0" smtClean="0">
                <a:solidFill>
                  <a:srgbClr val="FFFF00"/>
                </a:solidFill>
              </a:rPr>
              <a:t>elliptic flow</a:t>
            </a:r>
            <a:r>
              <a:rPr lang="en-US" dirty="0" smtClean="0">
                <a:solidFill>
                  <a:schemeClr val="bg1"/>
                </a:solidFill>
              </a:rPr>
              <a:t>, which is therefore likely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to come from a </a:t>
            </a:r>
            <a:r>
              <a:rPr lang="en-US" dirty="0" err="1" smtClean="0">
                <a:solidFill>
                  <a:srgbClr val="FFFF00"/>
                </a:solidFill>
              </a:rPr>
              <a:t>partonic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(i.e. </a:t>
            </a:r>
            <a:r>
              <a:rPr lang="en-US" dirty="0" err="1" smtClean="0">
                <a:solidFill>
                  <a:schemeClr val="bg1"/>
                </a:solidFill>
              </a:rPr>
              <a:t>deconfined</a:t>
            </a:r>
            <a:r>
              <a:rPr lang="en-US" dirty="0" smtClean="0">
                <a:solidFill>
                  <a:schemeClr val="bg1"/>
                </a:solidFill>
              </a:rPr>
              <a:t>) phase</a:t>
            </a:r>
            <a:endParaRPr lang="it-IT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1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 bwMode="auto">
          <a:xfrm>
            <a:off x="1676400" y="685800"/>
            <a:ext cx="5181600" cy="381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68362"/>
          </a:xfrm>
        </p:spPr>
        <p:txBody>
          <a:bodyPr/>
          <a:lstStyle/>
          <a:p>
            <a:r>
              <a:rPr lang="en-US" dirty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centrality at RHIC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31</a:t>
            </a:fld>
            <a:endParaRPr lang="it-IT">
              <a:solidFill>
                <a:srgbClr val="000000"/>
              </a:solidFill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855788" y="836613"/>
            <a:ext cx="4876800" cy="3494087"/>
            <a:chOff x="2666" y="1229"/>
            <a:chExt cx="3072" cy="2201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/>
          </p:nvGraphicFramePr>
          <p:xfrm>
            <a:off x="2844" y="2092"/>
            <a:ext cx="72" cy="1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251" name="Equation" r:id="rId4" imgW="114151" imgH="215619" progId="Equation.3">
                    <p:embed/>
                  </p:oleObj>
                </mc:Choice>
                <mc:Fallback>
                  <p:oleObj name="Equation" r:id="rId4" imgW="114151" imgH="21561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44" y="2092"/>
                          <a:ext cx="72" cy="1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3693" y="1229"/>
              <a:ext cx="11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SzTx/>
                <a:buFontTx/>
                <a:buNone/>
              </a:pPr>
              <a:endParaRPr lang="it-IT" sz="2000">
                <a:latin typeface="Times New Roman" pitchFamily="18" charset="0"/>
              </a:endParaRPr>
            </a:p>
          </p:txBody>
        </p:sp>
        <p:pic>
          <p:nvPicPr>
            <p:cNvPr id="7" name="Picture 6" descr="v2_star_prl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6" y="1421"/>
              <a:ext cx="3072" cy="2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3229" y="1870"/>
              <a:ext cx="0" cy="871"/>
            </a:xfrm>
            <a:prstGeom prst="line">
              <a:avLst/>
            </a:prstGeom>
            <a:noFill/>
            <a:ln w="19050">
              <a:solidFill>
                <a:srgbClr val="33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it-IT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3196" y="2276"/>
              <a:ext cx="65" cy="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3386" y="1867"/>
              <a:ext cx="0" cy="307"/>
            </a:xfrm>
            <a:prstGeom prst="line">
              <a:avLst/>
            </a:prstGeom>
            <a:noFill/>
            <a:ln w="19050">
              <a:solidFill>
                <a:srgbClr val="33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3353" y="1987"/>
              <a:ext cx="66" cy="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3570" y="2102"/>
              <a:ext cx="0" cy="189"/>
            </a:xfrm>
            <a:prstGeom prst="line">
              <a:avLst/>
            </a:prstGeom>
            <a:noFill/>
            <a:ln w="19050">
              <a:solidFill>
                <a:srgbClr val="33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13" name="Oval 12"/>
            <p:cNvSpPr>
              <a:spLocks noChangeArrowheads="1"/>
            </p:cNvSpPr>
            <p:nvPr/>
          </p:nvSpPr>
          <p:spPr bwMode="auto">
            <a:xfrm>
              <a:off x="3537" y="2173"/>
              <a:ext cx="66" cy="6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>
              <a:off x="3820" y="2173"/>
              <a:ext cx="0" cy="123"/>
            </a:xfrm>
            <a:prstGeom prst="line">
              <a:avLst/>
            </a:prstGeom>
            <a:noFill/>
            <a:ln w="19050">
              <a:solidFill>
                <a:srgbClr val="33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15" name="Oval 14"/>
            <p:cNvSpPr>
              <a:spLocks noChangeArrowheads="1"/>
            </p:cNvSpPr>
            <p:nvPr/>
          </p:nvSpPr>
          <p:spPr bwMode="auto">
            <a:xfrm>
              <a:off x="3787" y="2200"/>
              <a:ext cx="65" cy="6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4108" y="2275"/>
              <a:ext cx="0" cy="112"/>
            </a:xfrm>
            <a:prstGeom prst="line">
              <a:avLst/>
            </a:prstGeom>
            <a:noFill/>
            <a:ln w="19050">
              <a:solidFill>
                <a:srgbClr val="33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17" name="Oval 16"/>
            <p:cNvSpPr>
              <a:spLocks noChangeArrowheads="1"/>
            </p:cNvSpPr>
            <p:nvPr/>
          </p:nvSpPr>
          <p:spPr bwMode="auto">
            <a:xfrm>
              <a:off x="4076" y="2298"/>
              <a:ext cx="65" cy="6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222" y="1462"/>
              <a:ext cx="44" cy="406"/>
            </a:xfrm>
            <a:prstGeom prst="rect">
              <a:avLst/>
            </a:prstGeom>
            <a:solidFill>
              <a:srgbClr val="FF6600">
                <a:alpha val="50195"/>
              </a:srgbClr>
            </a:solidFill>
            <a:ln w="28575">
              <a:solidFill>
                <a:srgbClr val="FF33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460" y="1502"/>
              <a:ext cx="46" cy="394"/>
            </a:xfrm>
            <a:prstGeom prst="rect">
              <a:avLst/>
            </a:prstGeom>
            <a:solidFill>
              <a:srgbClr val="FF6600">
                <a:alpha val="50195"/>
              </a:srgbClr>
            </a:solidFill>
            <a:ln w="28575">
              <a:solidFill>
                <a:srgbClr val="FF33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76" y="1702"/>
              <a:ext cx="46" cy="347"/>
            </a:xfrm>
            <a:prstGeom prst="rect">
              <a:avLst/>
            </a:prstGeom>
            <a:solidFill>
              <a:srgbClr val="FF6600">
                <a:alpha val="50195"/>
              </a:srgbClr>
            </a:solidFill>
            <a:ln w="28575">
              <a:solidFill>
                <a:srgbClr val="FF33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945" y="1942"/>
              <a:ext cx="43" cy="288"/>
            </a:xfrm>
            <a:prstGeom prst="rect">
              <a:avLst/>
            </a:prstGeom>
            <a:solidFill>
              <a:srgbClr val="FF6600">
                <a:alpha val="50195"/>
              </a:srgbClr>
            </a:solidFill>
            <a:ln w="28575">
              <a:solidFill>
                <a:srgbClr val="FF33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4207" y="2162"/>
              <a:ext cx="41" cy="244"/>
            </a:xfrm>
            <a:prstGeom prst="rect">
              <a:avLst/>
            </a:prstGeom>
            <a:solidFill>
              <a:srgbClr val="FF6600">
                <a:alpha val="50195"/>
              </a:srgbClr>
            </a:solidFill>
            <a:ln w="28575">
              <a:solidFill>
                <a:srgbClr val="FF33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4467" y="2409"/>
              <a:ext cx="49" cy="177"/>
            </a:xfrm>
            <a:prstGeom prst="rect">
              <a:avLst/>
            </a:prstGeom>
            <a:solidFill>
              <a:srgbClr val="FF6600">
                <a:alpha val="50195"/>
              </a:srgbClr>
            </a:solidFill>
            <a:ln w="28575">
              <a:solidFill>
                <a:srgbClr val="FF33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4759" y="2637"/>
              <a:ext cx="41" cy="122"/>
            </a:xfrm>
            <a:prstGeom prst="rect">
              <a:avLst/>
            </a:prstGeom>
            <a:solidFill>
              <a:srgbClr val="FF6600">
                <a:alpha val="50195"/>
              </a:srgbClr>
            </a:solidFill>
            <a:ln w="28575">
              <a:solidFill>
                <a:srgbClr val="FF33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25" name="Rectangle 24"/>
            <p:cNvSpPr>
              <a:spLocks noChangeArrowheads="1"/>
            </p:cNvSpPr>
            <p:nvPr/>
          </p:nvSpPr>
          <p:spPr bwMode="auto">
            <a:xfrm>
              <a:off x="5096" y="2899"/>
              <a:ext cx="44" cy="58"/>
            </a:xfrm>
            <a:prstGeom prst="rect">
              <a:avLst/>
            </a:prstGeom>
            <a:solidFill>
              <a:srgbClr val="FF6600">
                <a:alpha val="50195"/>
              </a:srgbClr>
            </a:solidFill>
            <a:ln w="28575">
              <a:solidFill>
                <a:srgbClr val="FF33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4503" y="2439"/>
              <a:ext cx="0" cy="106"/>
            </a:xfrm>
            <a:prstGeom prst="line">
              <a:avLst/>
            </a:prstGeom>
            <a:noFill/>
            <a:ln w="19050">
              <a:solidFill>
                <a:srgbClr val="33CC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27" name="Oval 26"/>
            <p:cNvSpPr>
              <a:spLocks noChangeArrowheads="1"/>
            </p:cNvSpPr>
            <p:nvPr/>
          </p:nvSpPr>
          <p:spPr bwMode="auto">
            <a:xfrm>
              <a:off x="4471" y="2465"/>
              <a:ext cx="65" cy="6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28" name="Oval 27"/>
            <p:cNvSpPr>
              <a:spLocks noChangeArrowheads="1"/>
            </p:cNvSpPr>
            <p:nvPr/>
          </p:nvSpPr>
          <p:spPr bwMode="auto">
            <a:xfrm>
              <a:off x="4192" y="2347"/>
              <a:ext cx="72" cy="6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29" name="Line 28"/>
            <p:cNvSpPr>
              <a:spLocks noChangeShapeType="1"/>
            </p:cNvSpPr>
            <p:nvPr/>
          </p:nvSpPr>
          <p:spPr bwMode="auto">
            <a:xfrm>
              <a:off x="4213" y="2415"/>
              <a:ext cx="31" cy="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30" name="Line 29"/>
            <p:cNvSpPr>
              <a:spLocks noChangeShapeType="1"/>
            </p:cNvSpPr>
            <p:nvPr/>
          </p:nvSpPr>
          <p:spPr bwMode="auto">
            <a:xfrm>
              <a:off x="4213" y="2348"/>
              <a:ext cx="29" cy="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31" name="Oval 30"/>
            <p:cNvSpPr>
              <a:spLocks noChangeArrowheads="1"/>
            </p:cNvSpPr>
            <p:nvPr/>
          </p:nvSpPr>
          <p:spPr bwMode="auto">
            <a:xfrm>
              <a:off x="4456" y="2546"/>
              <a:ext cx="71" cy="6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>
              <a:off x="4477" y="2619"/>
              <a:ext cx="31" cy="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33" name="Line 32"/>
            <p:cNvSpPr>
              <a:spLocks noChangeShapeType="1"/>
            </p:cNvSpPr>
            <p:nvPr/>
          </p:nvSpPr>
          <p:spPr bwMode="auto">
            <a:xfrm>
              <a:off x="4475" y="2541"/>
              <a:ext cx="31" cy="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it-IT"/>
            </a:p>
          </p:txBody>
        </p:sp>
        <p:grpSp>
          <p:nvGrpSpPr>
            <p:cNvPr id="34" name="Group 33"/>
            <p:cNvGrpSpPr>
              <a:grpSpLocks/>
            </p:cNvGrpSpPr>
            <p:nvPr/>
          </p:nvGrpSpPr>
          <p:grpSpPr bwMode="auto">
            <a:xfrm>
              <a:off x="4765" y="2565"/>
              <a:ext cx="66" cy="134"/>
              <a:chOff x="4451" y="2474"/>
              <a:chExt cx="74" cy="161"/>
            </a:xfrm>
          </p:grpSpPr>
          <p:sp>
            <p:nvSpPr>
              <p:cNvPr id="46" name="Line 34"/>
              <p:cNvSpPr>
                <a:spLocks noChangeShapeType="1"/>
              </p:cNvSpPr>
              <p:nvPr/>
            </p:nvSpPr>
            <p:spPr bwMode="auto">
              <a:xfrm>
                <a:off x="4488" y="2474"/>
                <a:ext cx="0" cy="161"/>
              </a:xfrm>
              <a:prstGeom prst="line">
                <a:avLst/>
              </a:prstGeom>
              <a:noFill/>
              <a:ln w="19050">
                <a:solidFill>
                  <a:srgbClr val="33CC3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7" name="Oval 35"/>
              <p:cNvSpPr>
                <a:spLocks noChangeArrowheads="1"/>
              </p:cNvSpPr>
              <p:nvPr/>
            </p:nvSpPr>
            <p:spPr bwMode="auto">
              <a:xfrm>
                <a:off x="4451" y="2527"/>
                <a:ext cx="74" cy="7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it-IT"/>
              </a:p>
            </p:txBody>
          </p:sp>
        </p:grpSp>
        <p:grpSp>
          <p:nvGrpSpPr>
            <p:cNvPr id="35" name="Group 36"/>
            <p:cNvGrpSpPr>
              <a:grpSpLocks/>
            </p:cNvGrpSpPr>
            <p:nvPr/>
          </p:nvGrpSpPr>
          <p:grpSpPr bwMode="auto">
            <a:xfrm>
              <a:off x="4744" y="2665"/>
              <a:ext cx="72" cy="91"/>
              <a:chOff x="2559" y="2539"/>
              <a:chExt cx="81" cy="109"/>
            </a:xfrm>
          </p:grpSpPr>
          <p:sp>
            <p:nvSpPr>
              <p:cNvPr id="42" name="Oval 37"/>
              <p:cNvSpPr>
                <a:spLocks noChangeArrowheads="1"/>
              </p:cNvSpPr>
              <p:nvPr/>
            </p:nvSpPr>
            <p:spPr bwMode="auto">
              <a:xfrm>
                <a:off x="2559" y="2553"/>
                <a:ext cx="81" cy="82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3" name="Line 38"/>
              <p:cNvSpPr>
                <a:spLocks noChangeShapeType="1"/>
              </p:cNvSpPr>
              <p:nvPr/>
            </p:nvSpPr>
            <p:spPr bwMode="auto">
              <a:xfrm>
                <a:off x="2583" y="2641"/>
                <a:ext cx="35" cy="1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4" name="Line 39"/>
              <p:cNvSpPr>
                <a:spLocks noChangeShapeType="1"/>
              </p:cNvSpPr>
              <p:nvPr/>
            </p:nvSpPr>
            <p:spPr bwMode="auto">
              <a:xfrm>
                <a:off x="2581" y="2539"/>
                <a:ext cx="35" cy="1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  <p:sp>
            <p:nvSpPr>
              <p:cNvPr id="45" name="Line 40"/>
              <p:cNvSpPr>
                <a:spLocks noChangeShapeType="1"/>
              </p:cNvSpPr>
              <p:nvPr/>
            </p:nvSpPr>
            <p:spPr bwMode="auto">
              <a:xfrm>
                <a:off x="2600" y="2539"/>
                <a:ext cx="0" cy="109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it-IT"/>
              </a:p>
            </p:txBody>
          </p:sp>
        </p:grpSp>
        <p:sp>
          <p:nvSpPr>
            <p:cNvPr id="36" name="Text Box 41"/>
            <p:cNvSpPr txBox="1">
              <a:spLocks noChangeArrowheads="1"/>
            </p:cNvSpPr>
            <p:nvPr/>
          </p:nvSpPr>
          <p:spPr bwMode="auto">
            <a:xfrm>
              <a:off x="4344" y="1517"/>
              <a:ext cx="1240" cy="5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lnSpc>
                  <a:spcPct val="13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sz="1200">
                  <a:latin typeface="Times New Roman" pitchFamily="18" charset="0"/>
                </a:rPr>
                <a:t>           Hydrodynamic limit</a:t>
              </a: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sz="1200">
                  <a:latin typeface="Times New Roman" pitchFamily="18" charset="0"/>
                </a:rPr>
                <a:t>           STAR</a:t>
              </a:r>
            </a:p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SzTx/>
                <a:buFontTx/>
                <a:buNone/>
              </a:pPr>
              <a:r>
                <a:rPr lang="en-US" sz="1200">
                  <a:latin typeface="Times New Roman" pitchFamily="18" charset="0"/>
                </a:rPr>
                <a:t>           PHOBOS</a:t>
              </a:r>
            </a:p>
          </p:txBody>
        </p:sp>
        <p:sp>
          <p:nvSpPr>
            <p:cNvPr id="37" name="Rectangle 42"/>
            <p:cNvSpPr>
              <a:spLocks noChangeArrowheads="1"/>
            </p:cNvSpPr>
            <p:nvPr/>
          </p:nvSpPr>
          <p:spPr bwMode="auto">
            <a:xfrm>
              <a:off x="4472" y="1588"/>
              <a:ext cx="111" cy="63"/>
            </a:xfrm>
            <a:prstGeom prst="rect">
              <a:avLst/>
            </a:prstGeom>
            <a:solidFill>
              <a:srgbClr val="FF6600">
                <a:alpha val="50195"/>
              </a:srgbClr>
            </a:solidFill>
            <a:ln w="28575">
              <a:solidFill>
                <a:srgbClr val="FF33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38" name="Oval 43"/>
            <p:cNvSpPr>
              <a:spLocks noChangeArrowheads="1"/>
            </p:cNvSpPr>
            <p:nvPr/>
          </p:nvSpPr>
          <p:spPr bwMode="auto">
            <a:xfrm>
              <a:off x="4484" y="1757"/>
              <a:ext cx="89" cy="84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39" name="Oval 44"/>
            <p:cNvSpPr>
              <a:spLocks noChangeArrowheads="1"/>
            </p:cNvSpPr>
            <p:nvPr/>
          </p:nvSpPr>
          <p:spPr bwMode="auto">
            <a:xfrm>
              <a:off x="4482" y="1912"/>
              <a:ext cx="90" cy="8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it-IT"/>
            </a:p>
          </p:txBody>
        </p:sp>
        <p:sp>
          <p:nvSpPr>
            <p:cNvPr id="40" name="Line 45"/>
            <p:cNvSpPr>
              <a:spLocks noChangeShapeType="1"/>
            </p:cNvSpPr>
            <p:nvPr/>
          </p:nvSpPr>
          <p:spPr bwMode="auto">
            <a:xfrm>
              <a:off x="3434" y="2861"/>
              <a:ext cx="2112" cy="288"/>
            </a:xfrm>
            <a:prstGeom prst="line">
              <a:avLst/>
            </a:prstGeom>
            <a:noFill/>
            <a:ln w="38100" cap="rnd">
              <a:solidFill>
                <a:srgbClr val="00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41" name="Text Box 46"/>
            <p:cNvSpPr txBox="1">
              <a:spLocks noChangeArrowheads="1"/>
            </p:cNvSpPr>
            <p:nvPr/>
          </p:nvSpPr>
          <p:spPr bwMode="auto">
            <a:xfrm>
              <a:off x="3242" y="2861"/>
              <a:ext cx="62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100000"/>
                <a:buChar char="•"/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SzTx/>
                <a:buFontTx/>
                <a:buNone/>
              </a:pPr>
              <a:r>
                <a:rPr lang="en-US">
                  <a:solidFill>
                    <a:srgbClr val="0000FF"/>
                  </a:solidFill>
                  <a:latin typeface="Times New Roman" pitchFamily="18" charset="0"/>
                </a:rPr>
                <a:t>RQMD</a:t>
              </a: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201989" y="4542472"/>
            <a:ext cx="839601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Interpretation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In </a:t>
            </a:r>
            <a:r>
              <a:rPr lang="en-US" dirty="0" smtClean="0">
                <a:solidFill>
                  <a:srgbClr val="FFFF00"/>
                </a:solidFill>
              </a:rPr>
              <a:t>semi-central collisions </a:t>
            </a:r>
            <a:r>
              <a:rPr lang="en-US" dirty="0" smtClean="0">
                <a:solidFill>
                  <a:schemeClr val="bg1"/>
                </a:solidFill>
              </a:rPr>
              <a:t>there is a </a:t>
            </a:r>
            <a:r>
              <a:rPr lang="en-US" dirty="0" smtClean="0">
                <a:solidFill>
                  <a:srgbClr val="FFFF00"/>
                </a:solidFill>
              </a:rPr>
              <a:t>fast </a:t>
            </a:r>
            <a:r>
              <a:rPr lang="en-US" dirty="0" err="1" smtClean="0">
                <a:solidFill>
                  <a:srgbClr val="FFFF00"/>
                </a:solidFill>
              </a:rPr>
              <a:t>thermalization</a:t>
            </a:r>
            <a:r>
              <a:rPr lang="en-US" dirty="0" smtClean="0">
                <a:solidFill>
                  <a:schemeClr val="bg1"/>
                </a:solidFill>
              </a:rPr>
              <a:t> and the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produced system is an </a:t>
            </a:r>
            <a:r>
              <a:rPr lang="en-US" dirty="0" smtClean="0">
                <a:solidFill>
                  <a:srgbClr val="FFFF00"/>
                </a:solidFill>
              </a:rPr>
              <a:t>ideal fluid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When collisions become </a:t>
            </a:r>
            <a:r>
              <a:rPr lang="en-US" dirty="0" smtClean="0">
                <a:solidFill>
                  <a:srgbClr val="FFFF00"/>
                </a:solidFill>
              </a:rPr>
              <a:t>peripheral </a:t>
            </a:r>
            <a:r>
              <a:rPr lang="en-US" dirty="0" err="1" smtClean="0">
                <a:solidFill>
                  <a:schemeClr val="bg1"/>
                </a:solidFill>
              </a:rPr>
              <a:t>thermalization</a:t>
            </a:r>
            <a:r>
              <a:rPr lang="en-US" dirty="0" smtClean="0">
                <a:solidFill>
                  <a:schemeClr val="bg1"/>
                </a:solidFill>
              </a:rPr>
              <a:t> is </a:t>
            </a:r>
            <a:r>
              <a:rPr lang="en-US" dirty="0" smtClean="0">
                <a:solidFill>
                  <a:srgbClr val="FFFF00"/>
                </a:solidFill>
              </a:rPr>
              <a:t>incomplete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or slower</a:t>
            </a:r>
            <a:endParaRPr lang="it-IT" dirty="0" smtClean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4800" y="6019800"/>
            <a:ext cx="81637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Hydro limit </a:t>
            </a:r>
            <a:r>
              <a:rPr lang="en-US" dirty="0" smtClean="0">
                <a:solidFill>
                  <a:schemeClr val="bg1"/>
                </a:solidFill>
              </a:rPr>
              <a:t>corresponds to a </a:t>
            </a:r>
            <a:r>
              <a:rPr lang="en-US" dirty="0" smtClean="0">
                <a:solidFill>
                  <a:srgbClr val="FFFF00"/>
                </a:solidFill>
              </a:rPr>
              <a:t>perfect fluid</a:t>
            </a:r>
            <a:r>
              <a:rPr lang="en-US" dirty="0" smtClean="0">
                <a:solidFill>
                  <a:schemeClr val="bg1"/>
                </a:solidFill>
              </a:rPr>
              <a:t>, the effect of viscosity is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to reduce the elliptic flow</a:t>
            </a:r>
            <a:endParaRPr lang="it-IT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48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r>
              <a:rPr lang="en-US" dirty="0" smtClean="0"/>
              <a:t>v</a:t>
            </a:r>
            <a:r>
              <a:rPr lang="en-US" baseline="-25000" dirty="0" smtClean="0"/>
              <a:t>2 </a:t>
            </a:r>
            <a:r>
              <a:rPr lang="en-US" dirty="0" err="1" smtClean="0"/>
              <a:t>vs</a:t>
            </a:r>
            <a:r>
              <a:rPr lang="en-US" dirty="0" smtClean="0"/>
              <a:t> transverse momentum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400800" y="6092825"/>
            <a:ext cx="2133600" cy="476250"/>
          </a:xfrm>
        </p:spPr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32</a:t>
            </a:fld>
            <a:endParaRPr lang="it-IT">
              <a:solidFill>
                <a:srgbClr val="00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531938" y="685800"/>
            <a:ext cx="6064250" cy="4111625"/>
            <a:chOff x="1531938" y="685800"/>
            <a:chExt cx="6064250" cy="4111625"/>
          </a:xfrm>
        </p:grpSpPr>
        <p:sp>
          <p:nvSpPr>
            <p:cNvPr id="5" name="Rectangle 4"/>
            <p:cNvSpPr/>
            <p:nvPr/>
          </p:nvSpPr>
          <p:spPr bwMode="auto">
            <a:xfrm>
              <a:off x="1531938" y="685800"/>
              <a:ext cx="6064250" cy="41116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endParaRPr>
            </a:p>
          </p:txBody>
        </p:sp>
        <p:pic>
          <p:nvPicPr>
            <p:cNvPr id="4" name="Picture 4" descr="flowPHOBOSvsp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1938" y="974725"/>
              <a:ext cx="6064250" cy="3822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304800" y="4953000"/>
            <a:ext cx="57395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At </a:t>
            </a:r>
            <a:r>
              <a:rPr lang="en-US" dirty="0" smtClean="0">
                <a:solidFill>
                  <a:srgbClr val="FFFF00"/>
                </a:solidFill>
              </a:rPr>
              <a:t>low </a:t>
            </a:r>
            <a:r>
              <a:rPr lang="en-US" dirty="0" err="1" smtClean="0">
                <a:solidFill>
                  <a:srgbClr val="FFFF00"/>
                </a:solidFill>
              </a:rPr>
              <a:t>p</a:t>
            </a:r>
            <a:r>
              <a:rPr lang="en-US" baseline="-25000" dirty="0" err="1" smtClean="0">
                <a:solidFill>
                  <a:srgbClr val="FFFF00"/>
                </a:solidFill>
              </a:rPr>
              <a:t>T</a:t>
            </a:r>
            <a:r>
              <a:rPr lang="en-US" baseline="-25000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hydrodynamics </a:t>
            </a:r>
            <a:r>
              <a:rPr lang="en-US" dirty="0" smtClean="0">
                <a:solidFill>
                  <a:srgbClr val="FFFF00"/>
                </a:solidFill>
              </a:rPr>
              <a:t>reproduces data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At </a:t>
            </a:r>
            <a:r>
              <a:rPr lang="en-US" dirty="0" smtClean="0">
                <a:solidFill>
                  <a:srgbClr val="FFFF00"/>
                </a:solidFill>
              </a:rPr>
              <a:t>high </a:t>
            </a:r>
            <a:r>
              <a:rPr lang="en-US" dirty="0" err="1" smtClean="0">
                <a:solidFill>
                  <a:srgbClr val="FFFF00"/>
                </a:solidFill>
              </a:rPr>
              <a:t>p</a:t>
            </a:r>
            <a:r>
              <a:rPr lang="en-US" baseline="-25000" dirty="0" err="1" smtClean="0">
                <a:solidFill>
                  <a:srgbClr val="FFFF00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 significant </a:t>
            </a:r>
            <a:r>
              <a:rPr lang="en-US" dirty="0" smtClean="0">
                <a:solidFill>
                  <a:srgbClr val="FFFF00"/>
                </a:solidFill>
              </a:rPr>
              <a:t>deviations</a:t>
            </a:r>
            <a:r>
              <a:rPr lang="en-US" dirty="0" smtClean="0">
                <a:solidFill>
                  <a:schemeClr val="bg1"/>
                </a:solidFill>
              </a:rPr>
              <a:t> are observed</a:t>
            </a:r>
            <a:endParaRPr lang="it-IT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5629870"/>
            <a:ext cx="81273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Natural explanation: high-</a:t>
            </a:r>
            <a:r>
              <a:rPr lang="en-US" dirty="0" err="1" smtClean="0">
                <a:solidFill>
                  <a:schemeClr val="bg1"/>
                </a:solidFill>
              </a:rPr>
              <a:t>p</a:t>
            </a:r>
            <a:r>
              <a:rPr lang="en-US" baseline="-25000" dirty="0" err="1" smtClean="0">
                <a:solidFill>
                  <a:schemeClr val="bg1"/>
                </a:solidFill>
              </a:rPr>
              <a:t>T</a:t>
            </a:r>
            <a:r>
              <a:rPr lang="en-US" baseline="-25000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particles quickly </a:t>
            </a:r>
            <a:r>
              <a:rPr lang="en-US" dirty="0" smtClean="0">
                <a:solidFill>
                  <a:srgbClr val="FFFF00"/>
                </a:solidFill>
              </a:rPr>
              <a:t>escape the fireball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without enough </a:t>
            </a:r>
            <a:r>
              <a:rPr lang="en-US" dirty="0" err="1" smtClean="0">
                <a:solidFill>
                  <a:schemeClr val="bg1"/>
                </a:solidFill>
              </a:rPr>
              <a:t>rescattering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FFFF00"/>
                </a:solidFill>
                <a:sym typeface="Wingdings" pitchFamily="2" charset="2"/>
              </a:rPr>
              <a:t>no </a:t>
            </a:r>
            <a:r>
              <a:rPr lang="en-US" dirty="0" err="1" smtClean="0">
                <a:solidFill>
                  <a:srgbClr val="FFFF00"/>
                </a:solidFill>
                <a:sym typeface="Wingdings" pitchFamily="2" charset="2"/>
              </a:rPr>
              <a:t>thermalization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, hydrodynamics</a:t>
            </a:r>
          </a:p>
          <a:p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   not applicable</a:t>
            </a:r>
            <a:endParaRPr lang="it-IT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24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</p:spPr>
        <p:txBody>
          <a:bodyPr/>
          <a:lstStyle/>
          <a:p>
            <a:r>
              <a:rPr lang="en-US" dirty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for identified particles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33</a:t>
            </a:fld>
            <a:endParaRPr lang="it-IT">
              <a:solidFill>
                <a:srgbClr val="000000"/>
              </a:solidFill>
            </a:endParaRP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2205037" y="1052513"/>
            <a:ext cx="4271963" cy="4360862"/>
            <a:chOff x="1968" y="1478"/>
            <a:chExt cx="2304" cy="2352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1478"/>
              <a:ext cx="2304" cy="2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6" descr="logo_sm_phenix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1670"/>
              <a:ext cx="600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>
            <a:off x="457200" y="5562600"/>
            <a:ext cx="8172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Hydrodynamics can reproduce rather well also the </a:t>
            </a:r>
            <a:r>
              <a:rPr lang="en-US" dirty="0" smtClean="0">
                <a:solidFill>
                  <a:srgbClr val="FFFF00"/>
                </a:solidFill>
              </a:rPr>
              <a:t>dependence </a:t>
            </a:r>
            <a:r>
              <a:rPr lang="it-IT" dirty="0" smtClean="0">
                <a:solidFill>
                  <a:srgbClr val="FFFF00"/>
                </a:solidFill>
              </a:rPr>
              <a:t>of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v</a:t>
            </a:r>
            <a:r>
              <a:rPr lang="en-US" baseline="-25000" dirty="0" smtClean="0">
                <a:solidFill>
                  <a:srgbClr val="FFFF00"/>
                </a:solidFill>
              </a:rPr>
              <a:t>2</a:t>
            </a:r>
            <a:r>
              <a:rPr lang="en-US" dirty="0" smtClean="0">
                <a:solidFill>
                  <a:srgbClr val="FFFF00"/>
                </a:solidFill>
              </a:rPr>
              <a:t> on particle mass</a:t>
            </a:r>
            <a:r>
              <a:rPr lang="en-US" dirty="0" smtClean="0">
                <a:solidFill>
                  <a:schemeClr val="bg1"/>
                </a:solidFill>
              </a:rPr>
              <a:t>, at low </a:t>
            </a:r>
            <a:r>
              <a:rPr lang="en-US" dirty="0" err="1" smtClean="0">
                <a:solidFill>
                  <a:schemeClr val="bg1"/>
                </a:solidFill>
              </a:rPr>
              <a:t>p</a:t>
            </a:r>
            <a:r>
              <a:rPr lang="en-US" baseline="-25000" dirty="0" err="1" smtClean="0">
                <a:solidFill>
                  <a:schemeClr val="bg1"/>
                </a:solidFill>
              </a:rPr>
              <a:t>T</a:t>
            </a:r>
            <a:endParaRPr lang="en-US" baseline="-25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70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auto">
          <a:xfrm>
            <a:off x="0" y="1676400"/>
            <a:ext cx="9144000" cy="457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92162"/>
          </a:xfrm>
        </p:spPr>
        <p:txBody>
          <a:bodyPr/>
          <a:lstStyle/>
          <a:p>
            <a:r>
              <a:rPr lang="en-US" dirty="0" smtClean="0"/>
              <a:t>Elliptic flow, from RHIC to LHC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34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9671" y="1154668"/>
            <a:ext cx="8413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Elliptic flow, integrated over </a:t>
            </a:r>
            <a:r>
              <a:rPr lang="en-US" dirty="0" err="1" smtClean="0">
                <a:solidFill>
                  <a:schemeClr val="bg1"/>
                </a:solidFill>
              </a:rPr>
              <a:t>p</a:t>
            </a:r>
            <a:r>
              <a:rPr lang="en-US" baseline="-25000" dirty="0" err="1" smtClean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rgbClr val="FFFF00"/>
                </a:solidFill>
              </a:rPr>
              <a:t>increases by 30% from RHIC to LHC</a:t>
            </a:r>
            <a:endParaRPr lang="it-IT" dirty="0" smtClean="0">
              <a:solidFill>
                <a:srgbClr val="FFFF0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6738" y="1916113"/>
            <a:ext cx="5399087" cy="410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2"/>
          <p:cNvCxnSpPr>
            <a:cxnSpLocks noChangeShapeType="1"/>
          </p:cNvCxnSpPr>
          <p:nvPr/>
        </p:nvCxnSpPr>
        <p:spPr bwMode="auto">
          <a:xfrm>
            <a:off x="3387725" y="2203450"/>
            <a:ext cx="0" cy="3024188"/>
          </a:xfrm>
          <a:prstGeom prst="line">
            <a:avLst/>
          </a:prstGeom>
          <a:noFill/>
          <a:ln w="19050" algn="ctr">
            <a:solidFill>
              <a:srgbClr val="0099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Arrow Connector 6"/>
          <p:cNvCxnSpPr>
            <a:cxnSpLocks noChangeShapeType="1"/>
          </p:cNvCxnSpPr>
          <p:nvPr/>
        </p:nvCxnSpPr>
        <p:spPr bwMode="auto">
          <a:xfrm flipH="1" flipV="1">
            <a:off x="5003800" y="2995613"/>
            <a:ext cx="2016125" cy="196850"/>
          </a:xfrm>
          <a:prstGeom prst="straightConnector1">
            <a:avLst/>
          </a:prstGeom>
          <a:noFill/>
          <a:ln w="28575" algn="ctr">
            <a:solidFill>
              <a:srgbClr val="0099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7019924" y="2425700"/>
            <a:ext cx="2124075" cy="2586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Tx/>
              <a:buNone/>
              <a:defRPr/>
            </a:pPr>
            <a:r>
              <a:rPr lang="en-US" dirty="0">
                <a:solidFill>
                  <a:srgbClr val="009900"/>
                </a:solidFill>
                <a:latin typeface="+mj-lt"/>
              </a:rPr>
              <a:t>In-plane v</a:t>
            </a:r>
            <a:r>
              <a:rPr lang="en-US" baseline="-25000" dirty="0">
                <a:solidFill>
                  <a:srgbClr val="009900"/>
                </a:solidFill>
                <a:latin typeface="+mj-lt"/>
              </a:rPr>
              <a:t>2</a:t>
            </a:r>
            <a:r>
              <a:rPr lang="en-US" dirty="0">
                <a:solidFill>
                  <a:srgbClr val="009900"/>
                </a:solidFill>
                <a:latin typeface="+mj-lt"/>
              </a:rPr>
              <a:t> (&gt;0) at relativistic energies (AGS and above) driven by pressure gradients (collective hydrodynamics)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2111375" y="4419600"/>
            <a:ext cx="936625" cy="144462"/>
          </a:xfrm>
          <a:prstGeom prst="straightConnector1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107950" y="4043363"/>
            <a:ext cx="249237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Tx/>
              <a:buNone/>
              <a:defRPr/>
            </a:pPr>
            <a:r>
              <a:rPr lang="en-US" dirty="0">
                <a:solidFill>
                  <a:srgbClr val="002060"/>
                </a:solidFill>
                <a:latin typeface="+mj-lt"/>
              </a:rPr>
              <a:t>Out-of-plane v</a:t>
            </a:r>
            <a:r>
              <a:rPr lang="en-US" baseline="-25000" dirty="0">
                <a:solidFill>
                  <a:srgbClr val="002060"/>
                </a:solidFill>
                <a:latin typeface="+mj-lt"/>
              </a:rPr>
              <a:t>2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 (&lt;0) for low √s, due 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to absorption 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by </a:t>
            </a:r>
            <a:r>
              <a:rPr lang="en-US" dirty="0" smtClean="0">
                <a:solidFill>
                  <a:srgbClr val="002060"/>
                </a:solidFill>
                <a:latin typeface="+mj-lt"/>
              </a:rPr>
              <a:t>spectator nucleons</a:t>
            </a:r>
            <a:endParaRPr lang="en-US" dirty="0">
              <a:solidFill>
                <a:srgbClr val="002060"/>
              </a:solidFill>
              <a:latin typeface="+mj-lt"/>
            </a:endParaRPr>
          </a:p>
        </p:txBody>
      </p:sp>
      <p:cxnSp>
        <p:nvCxnSpPr>
          <p:cNvPr id="12" name="Straight Arrow Connector 18"/>
          <p:cNvCxnSpPr>
            <a:cxnSpLocks noChangeShapeType="1"/>
          </p:cNvCxnSpPr>
          <p:nvPr/>
        </p:nvCxnSpPr>
        <p:spPr bwMode="auto">
          <a:xfrm flipV="1">
            <a:off x="2132013" y="2490788"/>
            <a:ext cx="936625" cy="360362"/>
          </a:xfrm>
          <a:prstGeom prst="straightConnector1">
            <a:avLst/>
          </a:prstGeom>
          <a:noFill/>
          <a:ln w="28575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107950" y="2274888"/>
            <a:ext cx="2232025" cy="1477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US" dirty="0">
                <a:solidFill>
                  <a:srgbClr val="C00000"/>
                </a:solidFill>
                <a:latin typeface="+mj-lt"/>
              </a:rPr>
              <a:t>In-plane v</a:t>
            </a:r>
            <a:r>
              <a:rPr lang="en-US" baseline="-25000" dirty="0">
                <a:solidFill>
                  <a:srgbClr val="C00000"/>
                </a:solidFill>
                <a:latin typeface="+mj-lt"/>
              </a:rPr>
              <a:t>2</a:t>
            </a:r>
            <a:r>
              <a:rPr lang="en-US" dirty="0">
                <a:solidFill>
                  <a:srgbClr val="C00000"/>
                </a:solidFill>
                <a:latin typeface="+mj-lt"/>
              </a:rPr>
              <a:t> (&gt;0) for very low √s: projectile and target form a rotating system</a:t>
            </a:r>
          </a:p>
        </p:txBody>
      </p:sp>
    </p:spTree>
    <p:extLst>
      <p:ext uri="{BB962C8B-B14F-4D97-AF65-F5344CB8AC3E}">
        <p14:creationId xmlns:p14="http://schemas.microsoft.com/office/powerpoint/2010/main" val="152381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68362"/>
          </a:xfrm>
        </p:spPr>
        <p:txBody>
          <a:bodyPr/>
          <a:lstStyle/>
          <a:p>
            <a:r>
              <a:rPr lang="en-US" dirty="0" smtClean="0"/>
              <a:t>Elliptic flow at LHC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35</a:t>
            </a:fld>
            <a:endParaRPr lang="it-IT">
              <a:solidFill>
                <a:srgbClr val="00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3813" y="914400"/>
            <a:ext cx="9120187" cy="3230563"/>
            <a:chOff x="23813" y="981075"/>
            <a:chExt cx="9120187" cy="3230563"/>
          </a:xfrm>
        </p:grpSpPr>
        <p:sp>
          <p:nvSpPr>
            <p:cNvPr id="6" name="Rectangle 5"/>
            <p:cNvSpPr/>
            <p:nvPr/>
          </p:nvSpPr>
          <p:spPr bwMode="auto">
            <a:xfrm>
              <a:off x="23813" y="981075"/>
              <a:ext cx="9120187" cy="32305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it-IT" sz="20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cs typeface="Arial" pitchFamily="34" charset="0"/>
              </a:endParaRPr>
            </a:p>
          </p:txBody>
        </p:sp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13" y="981075"/>
              <a:ext cx="4608512" cy="3230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175"/>
            <a:stretch>
              <a:fillRect/>
            </a:stretch>
          </p:blipFill>
          <p:spPr bwMode="auto">
            <a:xfrm>
              <a:off x="4500563" y="1052513"/>
              <a:ext cx="4545012" cy="3040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>
            <a:off x="228600" y="4382869"/>
            <a:ext cx="40575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v</a:t>
            </a:r>
            <a:r>
              <a:rPr lang="en-US" baseline="-25000" dirty="0" smtClean="0">
                <a:solidFill>
                  <a:schemeClr val="bg1"/>
                </a:solidFill>
              </a:rPr>
              <a:t>2 </a:t>
            </a:r>
            <a:r>
              <a:rPr lang="en-US" dirty="0" smtClean="0">
                <a:solidFill>
                  <a:srgbClr val="FFFF00"/>
                </a:solidFill>
              </a:rPr>
              <a:t>as a function of </a:t>
            </a:r>
            <a:r>
              <a:rPr lang="en-US" dirty="0" err="1" smtClean="0">
                <a:solidFill>
                  <a:srgbClr val="FFFF00"/>
                </a:solidFill>
              </a:rPr>
              <a:t>p</a:t>
            </a:r>
            <a:r>
              <a:rPr lang="en-US" baseline="-25000" dirty="0" err="1" smtClean="0">
                <a:solidFill>
                  <a:srgbClr val="FFFF00"/>
                </a:solidFill>
              </a:rPr>
              <a:t>T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does </a:t>
            </a:r>
            <a:r>
              <a:rPr lang="en-US" dirty="0" smtClean="0">
                <a:solidFill>
                  <a:srgbClr val="FFFF00"/>
                </a:solidFill>
              </a:rPr>
              <a:t>not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change between RHIC and LHC</a:t>
            </a:r>
            <a:endParaRPr lang="it-IT" dirty="0" smtClean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5334000"/>
            <a:ext cx="42234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The 30% increase of integrated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elliptic flow is then due to the 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larger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</a:t>
            </a:r>
            <a:r>
              <a:rPr lang="en-US" dirty="0" err="1" smtClean="0">
                <a:solidFill>
                  <a:srgbClr val="FFFF00"/>
                </a:solidFill>
                <a:sym typeface="Symbol"/>
              </a:rPr>
              <a:t>p</a:t>
            </a:r>
            <a:r>
              <a:rPr lang="en-US" baseline="-25000" dirty="0" err="1" smtClean="0">
                <a:solidFill>
                  <a:srgbClr val="FFFF00"/>
                </a:solidFill>
                <a:sym typeface="Symbol"/>
              </a:rPr>
              <a:t>T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 at LHC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coming from </a:t>
            </a:r>
          </a:p>
          <a:p>
            <a:r>
              <a:rPr lang="en-US" dirty="0">
                <a:solidFill>
                  <a:schemeClr val="bg1"/>
                </a:solidFill>
                <a:sym typeface="Symbol"/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 the larger radial flow</a:t>
            </a:r>
            <a:endParaRPr lang="it-IT" dirty="0" smtClean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30857" y="4362271"/>
            <a:ext cx="42290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The difference in the </a:t>
            </a:r>
            <a:r>
              <a:rPr lang="en-US" dirty="0" err="1" smtClean="0">
                <a:solidFill>
                  <a:srgbClr val="FFFF00"/>
                </a:solidFill>
              </a:rPr>
              <a:t>p</a:t>
            </a:r>
            <a:r>
              <a:rPr lang="en-US" baseline="-25000" dirty="0" err="1" smtClean="0">
                <a:solidFill>
                  <a:srgbClr val="FFFF00"/>
                </a:solidFill>
              </a:rPr>
              <a:t>T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dependence</a:t>
            </a:r>
            <a:r>
              <a:rPr lang="en-US" dirty="0" smtClean="0">
                <a:solidFill>
                  <a:schemeClr val="bg1"/>
                </a:solidFill>
              </a:rPr>
              <a:t> of v</a:t>
            </a:r>
            <a:r>
              <a:rPr lang="en-US" baseline="-25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  between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kaons</a:t>
            </a:r>
            <a:r>
              <a:rPr lang="en-US" dirty="0" smtClean="0">
                <a:solidFill>
                  <a:schemeClr val="bg1"/>
                </a:solidFill>
              </a:rPr>
              <a:t>, protons and </a:t>
            </a:r>
            <a:r>
              <a:rPr lang="en-US" dirty="0" err="1" smtClean="0">
                <a:solidFill>
                  <a:schemeClr val="bg1"/>
                </a:solidFill>
              </a:rPr>
              <a:t>pions</a:t>
            </a:r>
            <a:r>
              <a:rPr lang="en-US" dirty="0" smtClean="0">
                <a:solidFill>
                  <a:schemeClr val="bg1"/>
                </a:solidFill>
              </a:rPr>
              <a:t> (mass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splitting) is </a:t>
            </a:r>
            <a:r>
              <a:rPr lang="en-US" dirty="0" smtClean="0">
                <a:solidFill>
                  <a:srgbClr val="FFFF00"/>
                </a:solidFill>
              </a:rPr>
              <a:t>larger at LHC</a:t>
            </a:r>
            <a:endParaRPr lang="it-IT" dirty="0" smtClean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48465" y="5581471"/>
            <a:ext cx="42021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This is another consequence of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the </a:t>
            </a:r>
            <a:r>
              <a:rPr lang="en-US" dirty="0" smtClean="0">
                <a:solidFill>
                  <a:srgbClr val="FFFF00"/>
                </a:solidFill>
              </a:rPr>
              <a:t>larger radial flow </a:t>
            </a:r>
            <a:r>
              <a:rPr lang="en-US" dirty="0" smtClean="0">
                <a:solidFill>
                  <a:schemeClr val="bg1"/>
                </a:solidFill>
              </a:rPr>
              <a:t>which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pushes protons (comparatively) 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to larger </a:t>
            </a:r>
            <a:r>
              <a:rPr lang="en-US" dirty="0" err="1" smtClean="0">
                <a:solidFill>
                  <a:schemeClr val="bg1"/>
                </a:solidFill>
              </a:rPr>
              <a:t>p</a:t>
            </a:r>
            <a:r>
              <a:rPr lang="en-US" baseline="-25000" dirty="0" err="1" smtClean="0">
                <a:solidFill>
                  <a:schemeClr val="bg1"/>
                </a:solidFill>
              </a:rPr>
              <a:t>T</a:t>
            </a:r>
            <a:endParaRPr lang="it-IT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12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Conclusions on elliptic flow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36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447800"/>
            <a:ext cx="892263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In heavy-ion collisions at RHIC and LHC one observes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Strong elliptic flow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Hydrodynamic evolution of an </a:t>
            </a:r>
            <a:r>
              <a:rPr lang="en-US" dirty="0" smtClean="0">
                <a:solidFill>
                  <a:srgbClr val="FFFF00"/>
                </a:solidFill>
              </a:rPr>
              <a:t>ideal fluid </a:t>
            </a:r>
            <a:r>
              <a:rPr lang="en-US" dirty="0" smtClean="0">
                <a:solidFill>
                  <a:schemeClr val="bg1"/>
                </a:solidFill>
              </a:rPr>
              <a:t>(including a </a:t>
            </a:r>
            <a:r>
              <a:rPr lang="en-US" dirty="0" smtClean="0">
                <a:solidFill>
                  <a:srgbClr val="FFFF00"/>
                </a:solidFill>
              </a:rPr>
              <a:t>QGP phase</a:t>
            </a:r>
            <a:r>
              <a:rPr lang="en-US" dirty="0" smtClean="0">
                <a:solidFill>
                  <a:schemeClr val="bg1"/>
                </a:solidFill>
              </a:rPr>
              <a:t>)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    reproduces the observed values </a:t>
            </a:r>
            <a:r>
              <a:rPr lang="en-US" dirty="0">
                <a:solidFill>
                  <a:schemeClr val="bg1"/>
                </a:solidFill>
              </a:rPr>
              <a:t>o</a:t>
            </a:r>
            <a:r>
              <a:rPr lang="en-US" dirty="0" smtClean="0">
                <a:solidFill>
                  <a:schemeClr val="bg1"/>
                </a:solidFill>
              </a:rPr>
              <a:t>f the elliptic flow and their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    dependence on the particle masses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Main characteristics</a:t>
            </a:r>
          </a:p>
          <a:p>
            <a:pPr marL="1200150" lvl="2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Fireball </a:t>
            </a:r>
            <a:r>
              <a:rPr lang="en-US" dirty="0" smtClean="0">
                <a:solidFill>
                  <a:srgbClr val="FFFF00"/>
                </a:solidFill>
              </a:rPr>
              <a:t>quickly reaches thermal equilibrium </a:t>
            </a:r>
            <a:r>
              <a:rPr lang="en-US" dirty="0" smtClean="0">
                <a:solidFill>
                  <a:schemeClr val="bg1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</a:t>
            </a:r>
            <a:r>
              <a:rPr lang="en-US" baseline="-25000" dirty="0" err="1" smtClean="0">
                <a:solidFill>
                  <a:schemeClr val="bg1"/>
                </a:solidFill>
                <a:sym typeface="Symbol"/>
              </a:rPr>
              <a:t>equ</a:t>
            </a:r>
            <a:r>
              <a:rPr lang="en-US" baseline="-25000" dirty="0" smtClean="0">
                <a:solidFill>
                  <a:schemeClr val="bg1"/>
                </a:solidFill>
                <a:sym typeface="Symbol"/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~ 0.6 – 1 </a:t>
            </a:r>
            <a:r>
              <a:rPr lang="en-US" dirty="0" err="1" smtClean="0">
                <a:solidFill>
                  <a:schemeClr val="bg1"/>
                </a:solidFill>
                <a:sym typeface="Symbol"/>
              </a:rPr>
              <a:t>fm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/c)</a:t>
            </a:r>
          </a:p>
          <a:p>
            <a:pPr marL="1200150" lvl="2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  <a:sym typeface="Symbol"/>
              </a:rPr>
              <a:t>The system behaves as a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perfect fluid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(viscosity ~0)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dirty="0">
              <a:solidFill>
                <a:schemeClr val="bg1"/>
              </a:solidFill>
              <a:sym typeface="Symbol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  <a:sym typeface="Symbol"/>
              </a:rPr>
              <a:t>Increase of the elliptic flow at LHC by ~30%,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mainly due to larger</a:t>
            </a:r>
          </a:p>
          <a:p>
            <a:r>
              <a:rPr lang="en-US" dirty="0" smtClean="0">
                <a:solidFill>
                  <a:schemeClr val="bg1"/>
                </a:solidFill>
                <a:sym typeface="Symbol"/>
              </a:rPr>
              <a:t>   transverse momenta of the particles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it-IT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2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44562"/>
          </a:xfrm>
        </p:spPr>
        <p:txBody>
          <a:bodyPr/>
          <a:lstStyle/>
          <a:p>
            <a:r>
              <a:rPr lang="en-US" dirty="0" smtClean="0"/>
              <a:t>Statistical models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4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3102" y="1037272"/>
            <a:ext cx="71668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In </a:t>
            </a:r>
            <a:r>
              <a:rPr lang="en-US" dirty="0" smtClean="0">
                <a:solidFill>
                  <a:srgbClr val="FFFF00"/>
                </a:solidFill>
              </a:rPr>
              <a:t>statistical models </a:t>
            </a:r>
            <a:r>
              <a:rPr lang="en-US" dirty="0" smtClean="0">
                <a:solidFill>
                  <a:schemeClr val="bg1"/>
                </a:solidFill>
              </a:rPr>
              <a:t>of </a:t>
            </a:r>
            <a:r>
              <a:rPr lang="en-US" dirty="0" err="1" smtClean="0">
                <a:solidFill>
                  <a:schemeClr val="bg1"/>
                </a:solidFill>
              </a:rPr>
              <a:t>hadronization</a:t>
            </a:r>
            <a:endParaRPr lang="en-US" dirty="0" smtClean="0">
              <a:solidFill>
                <a:schemeClr val="bg1"/>
              </a:solidFill>
            </a:endParaRP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>
                <a:solidFill>
                  <a:srgbClr val="FFFF00"/>
                </a:solidFill>
              </a:rPr>
              <a:t>Hadron and resonance gas </a:t>
            </a:r>
            <a:r>
              <a:rPr lang="en-US" dirty="0" smtClean="0">
                <a:solidFill>
                  <a:schemeClr val="bg1"/>
                </a:solidFill>
              </a:rPr>
              <a:t>with baryons and mesons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   having m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 2 </a:t>
            </a:r>
            <a:r>
              <a:rPr lang="en-US" dirty="0" err="1" smtClean="0">
                <a:solidFill>
                  <a:schemeClr val="bg1"/>
                </a:solidFill>
                <a:sym typeface="Symbol"/>
              </a:rPr>
              <a:t>GeV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/c</a:t>
            </a:r>
            <a:r>
              <a:rPr lang="en-US" baseline="30000" dirty="0" smtClean="0">
                <a:solidFill>
                  <a:schemeClr val="bg1"/>
                </a:solidFill>
                <a:sym typeface="Symbol"/>
              </a:rPr>
              <a:t>2</a:t>
            </a:r>
            <a:endParaRPr lang="en-US" dirty="0" smtClean="0">
              <a:solidFill>
                <a:schemeClr val="bg1"/>
              </a:solidFill>
              <a:sym typeface="Symbol"/>
            </a:endParaRPr>
          </a:p>
          <a:p>
            <a:pPr marL="1200150" lvl="2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  <a:sym typeface="Symbol"/>
              </a:rPr>
              <a:t>Well known </a:t>
            </a:r>
            <a:r>
              <a:rPr lang="en-US" dirty="0" err="1" smtClean="0">
                <a:solidFill>
                  <a:schemeClr val="bg1"/>
                </a:solidFill>
                <a:sym typeface="Symbol"/>
              </a:rPr>
              <a:t>hadronic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spectrum</a:t>
            </a:r>
          </a:p>
          <a:p>
            <a:pPr marL="1200150" lvl="2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  <a:sym typeface="Symbol"/>
              </a:rPr>
              <a:t>Well known decay chains</a:t>
            </a:r>
            <a:endParaRPr lang="it-IT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6662" y="2590800"/>
            <a:ext cx="823013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These models have in principle </a:t>
            </a:r>
            <a:r>
              <a:rPr lang="en-US" dirty="0" smtClean="0">
                <a:solidFill>
                  <a:srgbClr val="FFFF00"/>
                </a:solidFill>
              </a:rPr>
              <a:t>5 </a:t>
            </a:r>
            <a:r>
              <a:rPr lang="en-US" dirty="0">
                <a:solidFill>
                  <a:srgbClr val="FFFF00"/>
                </a:solidFill>
              </a:rPr>
              <a:t>f</a:t>
            </a:r>
            <a:r>
              <a:rPr lang="en-US" dirty="0" smtClean="0">
                <a:solidFill>
                  <a:srgbClr val="FFFF00"/>
                </a:solidFill>
              </a:rPr>
              <a:t>ree parameters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T : temperature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it-IT" kern="0" dirty="0" smtClean="0">
                <a:solidFill>
                  <a:schemeClr val="bg1"/>
                </a:solidFill>
                <a:latin typeface="Symbol" pitchFamily="18" charset="2"/>
              </a:rPr>
              <a:t>m</a:t>
            </a:r>
            <a:r>
              <a:rPr lang="it-IT" kern="0" baseline="-25000" dirty="0" smtClean="0">
                <a:solidFill>
                  <a:schemeClr val="bg1"/>
                </a:solidFill>
              </a:rPr>
              <a:t>B </a:t>
            </a:r>
            <a:r>
              <a:rPr lang="it-IT" kern="0" dirty="0" smtClean="0">
                <a:solidFill>
                  <a:schemeClr val="bg1"/>
                </a:solidFill>
              </a:rPr>
              <a:t>: baryochemical potential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it-IT" kern="0" dirty="0" smtClean="0">
                <a:solidFill>
                  <a:schemeClr val="bg1"/>
                </a:solidFill>
                <a:latin typeface="Symbol" pitchFamily="18" charset="2"/>
              </a:rPr>
              <a:t>m</a:t>
            </a:r>
            <a:r>
              <a:rPr lang="it-IT" kern="0" baseline="-25000" dirty="0" smtClean="0">
                <a:solidFill>
                  <a:schemeClr val="bg1"/>
                </a:solidFill>
              </a:rPr>
              <a:t>S </a:t>
            </a:r>
            <a:r>
              <a:rPr lang="it-IT" kern="0" dirty="0">
                <a:solidFill>
                  <a:schemeClr val="bg1"/>
                </a:solidFill>
              </a:rPr>
              <a:t>: </a:t>
            </a:r>
            <a:r>
              <a:rPr lang="it-IT" kern="0" dirty="0" smtClean="0">
                <a:solidFill>
                  <a:schemeClr val="bg1"/>
                </a:solidFill>
              </a:rPr>
              <a:t>strangeness chemical potential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it-IT" kern="0" dirty="0" smtClean="0">
                <a:solidFill>
                  <a:schemeClr val="bg1"/>
                </a:solidFill>
                <a:latin typeface="Symbol" pitchFamily="18" charset="2"/>
              </a:rPr>
              <a:t>m</a:t>
            </a:r>
            <a:r>
              <a:rPr lang="it-IT" kern="0" baseline="-25000" dirty="0" smtClean="0">
                <a:solidFill>
                  <a:schemeClr val="bg1"/>
                </a:solidFill>
              </a:rPr>
              <a:t>I3 </a:t>
            </a:r>
            <a:r>
              <a:rPr lang="it-IT" kern="0" dirty="0">
                <a:solidFill>
                  <a:schemeClr val="bg1"/>
                </a:solidFill>
              </a:rPr>
              <a:t>: </a:t>
            </a:r>
            <a:r>
              <a:rPr lang="it-IT" kern="0" dirty="0" smtClean="0">
                <a:solidFill>
                  <a:schemeClr val="bg1"/>
                </a:solidFill>
              </a:rPr>
              <a:t>isospin </a:t>
            </a:r>
            <a:r>
              <a:rPr lang="it-IT" kern="0" dirty="0">
                <a:solidFill>
                  <a:schemeClr val="bg1"/>
                </a:solidFill>
              </a:rPr>
              <a:t>chemical </a:t>
            </a:r>
            <a:r>
              <a:rPr lang="it-IT" kern="0" dirty="0" smtClean="0">
                <a:solidFill>
                  <a:schemeClr val="bg1"/>
                </a:solidFill>
              </a:rPr>
              <a:t>potential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kern="0" dirty="0" smtClean="0">
                <a:solidFill>
                  <a:schemeClr val="bg1"/>
                </a:solidFill>
              </a:rPr>
              <a:t>V : fireball volume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kern="0" dirty="0" smtClean="0">
                <a:solidFill>
                  <a:schemeClr val="bg1"/>
                </a:solidFill>
              </a:rPr>
              <a:t>But three relations based on the knowledge of the initial state</a:t>
            </a:r>
          </a:p>
          <a:p>
            <a:pPr lvl="1"/>
            <a:r>
              <a:rPr lang="en-US" kern="0" dirty="0" smtClean="0">
                <a:solidFill>
                  <a:schemeClr val="bg1"/>
                </a:solidFill>
              </a:rPr>
              <a:t>   (N</a:t>
            </a:r>
            <a:r>
              <a:rPr lang="en-US" kern="0" baseline="-25000" dirty="0" smtClean="0">
                <a:solidFill>
                  <a:schemeClr val="bg1"/>
                </a:solidFill>
              </a:rPr>
              <a:t>S </a:t>
            </a:r>
            <a:r>
              <a:rPr lang="en-US" kern="0" dirty="0" smtClean="0">
                <a:solidFill>
                  <a:schemeClr val="bg1"/>
                </a:solidFill>
              </a:rPr>
              <a:t>neutrons and Z</a:t>
            </a:r>
            <a:r>
              <a:rPr lang="en-US" kern="0" baseline="-25000" dirty="0" smtClean="0">
                <a:solidFill>
                  <a:schemeClr val="bg1"/>
                </a:solidFill>
              </a:rPr>
              <a:t>S</a:t>
            </a:r>
            <a:r>
              <a:rPr lang="en-US" kern="0" dirty="0" smtClean="0">
                <a:solidFill>
                  <a:schemeClr val="bg1"/>
                </a:solidFill>
              </a:rPr>
              <a:t> “stopped” protons) allow us to reduce the </a:t>
            </a:r>
          </a:p>
          <a:p>
            <a:pPr lvl="1"/>
            <a:r>
              <a:rPr lang="en-US" kern="0" dirty="0">
                <a:solidFill>
                  <a:schemeClr val="bg1"/>
                </a:solidFill>
              </a:rPr>
              <a:t> </a:t>
            </a:r>
            <a:r>
              <a:rPr lang="en-US" kern="0" dirty="0" smtClean="0">
                <a:solidFill>
                  <a:schemeClr val="bg1"/>
                </a:solidFill>
              </a:rPr>
              <a:t>  number of free parameters to 2</a:t>
            </a:r>
            <a:endParaRPr lang="it-IT" kern="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73499" y="6324600"/>
            <a:ext cx="4935967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it-IT" kern="0" dirty="0" smtClean="0">
                <a:solidFill>
                  <a:srgbClr val="FFFF00"/>
                </a:solidFill>
              </a:rPr>
              <a:t>Only </a:t>
            </a:r>
            <a:r>
              <a:rPr lang="it-IT" kern="0" dirty="0">
                <a:solidFill>
                  <a:srgbClr val="FFFF00"/>
                </a:solidFill>
              </a:rPr>
              <a:t>2 </a:t>
            </a:r>
            <a:r>
              <a:rPr lang="it-IT" kern="0" dirty="0" smtClean="0">
                <a:solidFill>
                  <a:srgbClr val="FFFF00"/>
                </a:solidFill>
              </a:rPr>
              <a:t>free parameters remain: T and </a:t>
            </a:r>
            <a:r>
              <a:rPr lang="it-IT" kern="0" dirty="0" smtClean="0">
                <a:solidFill>
                  <a:srgbClr val="FFFF00"/>
                </a:solidFill>
                <a:latin typeface="Symbol" pitchFamily="18" charset="2"/>
              </a:rPr>
              <a:t>m</a:t>
            </a:r>
            <a:r>
              <a:rPr lang="it-IT" kern="0" baseline="-25000" dirty="0" smtClean="0">
                <a:solidFill>
                  <a:srgbClr val="FFFF00"/>
                </a:solidFill>
              </a:rPr>
              <a:t>B</a:t>
            </a:r>
            <a:endParaRPr lang="it-IT" kern="0" baseline="-25000" dirty="0">
              <a:solidFill>
                <a:srgbClr val="FFFF00"/>
              </a:solidFill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1306940"/>
              </p:ext>
            </p:extLst>
          </p:nvPr>
        </p:nvGraphicFramePr>
        <p:xfrm>
          <a:off x="823913" y="5248275"/>
          <a:ext cx="7724775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72" name="Equation" r:id="rId3" imgW="3378200" imgH="406400" progId="Equation.3">
                  <p:embed/>
                </p:oleObj>
              </mc:Choice>
              <mc:Fallback>
                <p:oleObj name="Equation" r:id="rId3" imgW="3378200" imgH="4064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913" y="5248275"/>
                        <a:ext cx="7724775" cy="923925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361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7519987-A18E-4F1E-8B73-C41C4C080A8D}" type="slidenum">
              <a:rPr lang="en-US" smtClean="0"/>
              <a:pPr eaLnBrk="1" hangingPunct="1"/>
              <a:t>5</a:t>
            </a:fld>
            <a:endParaRPr lang="en-US" smtClean="0"/>
          </a:p>
        </p:txBody>
      </p:sp>
      <p:pic>
        <p:nvPicPr>
          <p:cNvPr id="6758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"/>
          <a:stretch>
            <a:fillRect/>
          </a:stretch>
        </p:blipFill>
        <p:spPr bwMode="auto">
          <a:xfrm>
            <a:off x="42863" y="2306638"/>
            <a:ext cx="9066212" cy="407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9347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08963" cy="936625"/>
          </a:xfrm>
        </p:spPr>
        <p:txBody>
          <a:bodyPr lIns="0" tIns="0" rIns="0" bIns="0"/>
          <a:lstStyle/>
          <a:p>
            <a:pPr defTabSz="400050" eaLnBrk="1" hangingPunct="1">
              <a:tabLst>
                <a:tab pos="635000" algn="l"/>
                <a:tab pos="1268413" algn="l"/>
                <a:tab pos="1903413" algn="l"/>
                <a:tab pos="2538413" algn="l"/>
                <a:tab pos="3173413" algn="l"/>
                <a:tab pos="3806825" algn="l"/>
                <a:tab pos="4441825" algn="l"/>
                <a:tab pos="5076825" algn="l"/>
                <a:tab pos="5711825" algn="l"/>
                <a:tab pos="6345238" algn="l"/>
                <a:tab pos="6980238" algn="l"/>
                <a:tab pos="7615238" algn="l"/>
                <a:tab pos="8248650" algn="l"/>
              </a:tabLst>
              <a:defRPr/>
            </a:pPr>
            <a:r>
              <a:rPr lang="it-IT" dirty="0" smtClean="0"/>
              <a:t>Particle ratios at AGS</a:t>
            </a:r>
          </a:p>
        </p:txBody>
      </p:sp>
      <p:sp>
        <p:nvSpPr>
          <p:cNvPr id="6758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52413" y="1277938"/>
            <a:ext cx="8712200" cy="1008062"/>
          </a:xfrm>
          <a:noFill/>
        </p:spPr>
        <p:txBody>
          <a:bodyPr lIns="0" tIns="0" rIns="0" bIns="0"/>
          <a:lstStyle/>
          <a:p>
            <a:pPr marL="377825" indent="-282575" defTabSz="400050" eaLnBrk="1" hangingPunct="1">
              <a:spcBef>
                <a:spcPct val="15000"/>
              </a:spcBef>
              <a:spcAft>
                <a:spcPct val="15000"/>
              </a:spcAft>
              <a:tabLst>
                <a:tab pos="635000" algn="l"/>
                <a:tab pos="1268413" algn="l"/>
                <a:tab pos="1903413" algn="l"/>
                <a:tab pos="2538413" algn="l"/>
                <a:tab pos="3173413" algn="l"/>
                <a:tab pos="3806825" algn="l"/>
                <a:tab pos="4441825" algn="l"/>
                <a:tab pos="5076825" algn="l"/>
                <a:tab pos="5711825" algn="l"/>
                <a:tab pos="6345238" algn="l"/>
                <a:tab pos="6980238" algn="l"/>
                <a:tab pos="7615238" algn="l"/>
                <a:tab pos="8248650" algn="l"/>
              </a:tabLst>
            </a:pPr>
            <a:r>
              <a:rPr lang="it-IT" dirty="0" smtClean="0"/>
              <a:t>AuAu  -  E</a:t>
            </a:r>
            <a:r>
              <a:rPr lang="it-IT" baseline="-25000" dirty="0" smtClean="0"/>
              <a:t>beam</a:t>
            </a:r>
            <a:r>
              <a:rPr lang="it-IT" dirty="0" smtClean="0"/>
              <a:t>=10.7 GeV/nucleon  -  </a:t>
            </a:r>
            <a:r>
              <a:rPr lang="it-IT" dirty="0" smtClean="0">
                <a:sym typeface="Symbol" pitchFamily="18" charset="2"/>
              </a:rPr>
              <a:t>s=4.85 GeV</a:t>
            </a:r>
          </a:p>
          <a:p>
            <a:pPr marL="377825" indent="-282575" defTabSz="400050" eaLnBrk="1" hangingPunct="1">
              <a:spcBef>
                <a:spcPct val="15000"/>
              </a:spcBef>
              <a:spcAft>
                <a:spcPct val="15000"/>
              </a:spcAft>
              <a:tabLst>
                <a:tab pos="635000" algn="l"/>
                <a:tab pos="1268413" algn="l"/>
                <a:tab pos="1903413" algn="l"/>
                <a:tab pos="2538413" algn="l"/>
                <a:tab pos="3173413" algn="l"/>
                <a:tab pos="3806825" algn="l"/>
                <a:tab pos="4441825" algn="l"/>
                <a:tab pos="5076825" algn="l"/>
                <a:tab pos="5711825" algn="l"/>
                <a:tab pos="6345238" algn="l"/>
                <a:tab pos="6980238" algn="l"/>
                <a:tab pos="7615238" algn="l"/>
                <a:tab pos="8248650" algn="l"/>
              </a:tabLst>
            </a:pPr>
            <a:r>
              <a:rPr lang="it-IT" dirty="0" smtClean="0">
                <a:sym typeface="Symbol" pitchFamily="18" charset="2"/>
              </a:rPr>
              <a:t>Minimum </a:t>
            </a:r>
            <a:r>
              <a:rPr lang="it-IT" dirty="0" smtClean="0">
                <a:latin typeface="Symbol" pitchFamily="18" charset="2"/>
                <a:sym typeface="Symbol" pitchFamily="18" charset="2"/>
              </a:rPr>
              <a:t>c</a:t>
            </a:r>
            <a:r>
              <a:rPr lang="it-IT" baseline="30000" dirty="0" smtClean="0">
                <a:sym typeface="Symbol" pitchFamily="18" charset="2"/>
              </a:rPr>
              <a:t>2</a:t>
            </a:r>
            <a:r>
              <a:rPr lang="it-IT" dirty="0" smtClean="0">
                <a:sym typeface="Symbol" pitchFamily="18" charset="2"/>
              </a:rPr>
              <a:t> for: </a:t>
            </a:r>
            <a:r>
              <a:rPr lang="it-IT" dirty="0" smtClean="0">
                <a:solidFill>
                  <a:srgbClr val="FFFF00"/>
                </a:solidFill>
                <a:sym typeface="Symbol" pitchFamily="18" charset="2"/>
              </a:rPr>
              <a:t>T=124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±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  <a:sym typeface="Symbol" pitchFamily="18" charset="2"/>
              </a:rPr>
              <a:t>3</a:t>
            </a:r>
            <a:r>
              <a:rPr lang="it-IT" dirty="0" smtClean="0">
                <a:solidFill>
                  <a:srgbClr val="FFFF00"/>
                </a:solidFill>
                <a:sym typeface="Symbol" pitchFamily="18" charset="2"/>
              </a:rPr>
              <a:t> MeV  </a:t>
            </a:r>
            <a:r>
              <a:rPr lang="it-IT" dirty="0" smtClean="0">
                <a:solidFill>
                  <a:srgbClr val="FFFF00"/>
                </a:solidFill>
                <a:latin typeface="Symbol" pitchFamily="18" charset="2"/>
                <a:sym typeface="Symbol" pitchFamily="18" charset="2"/>
              </a:rPr>
              <a:t>m</a:t>
            </a:r>
            <a:r>
              <a:rPr lang="it-IT" baseline="-25000" dirty="0" smtClean="0">
                <a:solidFill>
                  <a:srgbClr val="FFFF00"/>
                </a:solidFill>
                <a:sym typeface="Symbol" pitchFamily="18" charset="2"/>
              </a:rPr>
              <a:t>B</a:t>
            </a:r>
            <a:r>
              <a:rPr lang="it-IT" dirty="0" smtClean="0">
                <a:solidFill>
                  <a:srgbClr val="FFFF00"/>
                </a:solidFill>
                <a:sym typeface="Symbol" pitchFamily="18" charset="2"/>
              </a:rPr>
              <a:t>=537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±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  <a:sym typeface="Symbol" pitchFamily="18" charset="2"/>
              </a:rPr>
              <a:t>10</a:t>
            </a:r>
            <a:r>
              <a:rPr lang="it-IT" dirty="0" smtClean="0">
                <a:solidFill>
                  <a:srgbClr val="FFFF00"/>
                </a:solidFill>
                <a:sym typeface="Symbol" pitchFamily="18" charset="2"/>
              </a:rPr>
              <a:t> MeV</a:t>
            </a:r>
          </a:p>
        </p:txBody>
      </p:sp>
      <p:graphicFrame>
        <p:nvGraphicFramePr>
          <p:cNvPr id="67590" name="Object 5"/>
          <p:cNvGraphicFramePr>
            <a:graphicFrameLocks noChangeAspect="1"/>
          </p:cNvGraphicFramePr>
          <p:nvPr/>
        </p:nvGraphicFramePr>
        <p:xfrm>
          <a:off x="4521200" y="3333750"/>
          <a:ext cx="1016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95" name="Equation" r:id="rId5" imgW="101556" imgH="190417" progId="Equation.3">
                  <p:embed/>
                </p:oleObj>
              </mc:Choice>
              <mc:Fallback>
                <p:oleObj name="Equation" r:id="rId5" imgW="101556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200" y="3333750"/>
                        <a:ext cx="101600" cy="19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591" name="Line 6"/>
          <p:cNvSpPr>
            <a:spLocks noChangeShapeType="1"/>
          </p:cNvSpPr>
          <p:nvPr/>
        </p:nvSpPr>
        <p:spPr bwMode="auto">
          <a:xfrm flipH="1">
            <a:off x="2647949" y="1989138"/>
            <a:ext cx="1928018" cy="1584325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67592" name="Text Box 7"/>
          <p:cNvSpPr txBox="1">
            <a:spLocks noChangeArrowheads="1"/>
          </p:cNvSpPr>
          <p:nvPr/>
        </p:nvSpPr>
        <p:spPr bwMode="auto">
          <a:xfrm>
            <a:off x="755650" y="2636838"/>
            <a:ext cx="1892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b="1">
                <a:latin typeface="Symbol" pitchFamily="18" charset="2"/>
              </a:rPr>
              <a:t>c</a:t>
            </a:r>
            <a:r>
              <a:rPr lang="en-US" b="1" baseline="30000"/>
              <a:t>2</a:t>
            </a:r>
            <a:r>
              <a:rPr lang="en-US" b="1"/>
              <a:t> contour lines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8600" y="762000"/>
            <a:ext cx="8963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SzPct val="150000"/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Results on </a:t>
            </a:r>
            <a:r>
              <a:rPr lang="en-US" dirty="0" smtClean="0">
                <a:solidFill>
                  <a:srgbClr val="FFFF00"/>
                </a:solidFill>
              </a:rPr>
              <a:t>ratios</a:t>
            </a:r>
            <a:r>
              <a:rPr lang="en-US" dirty="0" smtClean="0">
                <a:solidFill>
                  <a:schemeClr val="bg1"/>
                </a:solidFill>
              </a:rPr>
              <a:t>: cancel a significant fraction of systematic uncertainties</a:t>
            </a:r>
            <a:endParaRPr lang="it-IT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4770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671772A-B515-4DA1-9C7C-F9BAC444C8F1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5713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08963" cy="936625"/>
          </a:xfrm>
        </p:spPr>
        <p:txBody>
          <a:bodyPr lIns="0" tIns="0" rIns="0" bIns="0"/>
          <a:lstStyle/>
          <a:p>
            <a:pPr defTabSz="400050" eaLnBrk="1" hangingPunct="1">
              <a:tabLst>
                <a:tab pos="635000" algn="l"/>
                <a:tab pos="1268413" algn="l"/>
                <a:tab pos="1903413" algn="l"/>
                <a:tab pos="2538413" algn="l"/>
                <a:tab pos="3173413" algn="l"/>
                <a:tab pos="3806825" algn="l"/>
                <a:tab pos="4441825" algn="l"/>
                <a:tab pos="5076825" algn="l"/>
                <a:tab pos="5711825" algn="l"/>
                <a:tab pos="6345238" algn="l"/>
                <a:tab pos="6980238" algn="l"/>
                <a:tab pos="7615238" algn="l"/>
                <a:tab pos="8248650" algn="l"/>
              </a:tabLst>
              <a:defRPr/>
            </a:pPr>
            <a:r>
              <a:rPr lang="it-IT" dirty="0" smtClean="0"/>
              <a:t>Particle ratios at SPS</a:t>
            </a:r>
          </a:p>
        </p:txBody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2413" y="1125538"/>
            <a:ext cx="8712200" cy="1008062"/>
          </a:xfrm>
          <a:noFill/>
        </p:spPr>
        <p:txBody>
          <a:bodyPr lIns="0" tIns="0" rIns="0" bIns="0"/>
          <a:lstStyle/>
          <a:p>
            <a:pPr marL="377825" indent="-282575" defTabSz="400050" eaLnBrk="1" hangingPunct="1">
              <a:spcBef>
                <a:spcPct val="15000"/>
              </a:spcBef>
              <a:spcAft>
                <a:spcPct val="15000"/>
              </a:spcAft>
              <a:tabLst>
                <a:tab pos="635000" algn="l"/>
                <a:tab pos="1268413" algn="l"/>
                <a:tab pos="1903413" algn="l"/>
                <a:tab pos="2538413" algn="l"/>
                <a:tab pos="3173413" algn="l"/>
                <a:tab pos="3806825" algn="l"/>
                <a:tab pos="4441825" algn="l"/>
                <a:tab pos="5076825" algn="l"/>
                <a:tab pos="5711825" algn="l"/>
                <a:tab pos="6345238" algn="l"/>
                <a:tab pos="6980238" algn="l"/>
                <a:tab pos="7615238" algn="l"/>
                <a:tab pos="8248650" algn="l"/>
              </a:tabLst>
            </a:pPr>
            <a:r>
              <a:rPr lang="it-IT" dirty="0" smtClean="0"/>
              <a:t>PbPb  -  E</a:t>
            </a:r>
            <a:r>
              <a:rPr lang="it-IT" baseline="-25000" dirty="0" smtClean="0"/>
              <a:t>beam</a:t>
            </a:r>
            <a:r>
              <a:rPr lang="it-IT" dirty="0" smtClean="0"/>
              <a:t>=40 GeV/ nucleon  -  </a:t>
            </a:r>
            <a:r>
              <a:rPr lang="it-IT" dirty="0" smtClean="0">
                <a:sym typeface="Symbol" pitchFamily="18" charset="2"/>
              </a:rPr>
              <a:t>s=8.77 GeV</a:t>
            </a:r>
          </a:p>
          <a:p>
            <a:pPr marL="377825" indent="-282575" defTabSz="400050" eaLnBrk="1" hangingPunct="1">
              <a:spcBef>
                <a:spcPct val="15000"/>
              </a:spcBef>
              <a:spcAft>
                <a:spcPct val="15000"/>
              </a:spcAft>
              <a:tabLst>
                <a:tab pos="635000" algn="l"/>
                <a:tab pos="1268413" algn="l"/>
                <a:tab pos="1903413" algn="l"/>
                <a:tab pos="2538413" algn="l"/>
                <a:tab pos="3173413" algn="l"/>
                <a:tab pos="3806825" algn="l"/>
                <a:tab pos="4441825" algn="l"/>
                <a:tab pos="5076825" algn="l"/>
                <a:tab pos="5711825" algn="l"/>
                <a:tab pos="6345238" algn="l"/>
                <a:tab pos="6980238" algn="l"/>
                <a:tab pos="7615238" algn="l"/>
                <a:tab pos="8248650" algn="l"/>
              </a:tabLst>
            </a:pPr>
            <a:r>
              <a:rPr lang="it-IT" dirty="0" smtClean="0">
                <a:sym typeface="Symbol" pitchFamily="18" charset="2"/>
              </a:rPr>
              <a:t>Minimum </a:t>
            </a:r>
            <a:r>
              <a:rPr lang="it-IT" dirty="0" smtClean="0">
                <a:latin typeface="Symbol" pitchFamily="18" charset="2"/>
                <a:sym typeface="Symbol" pitchFamily="18" charset="2"/>
              </a:rPr>
              <a:t>c</a:t>
            </a:r>
            <a:r>
              <a:rPr lang="it-IT" baseline="30000" dirty="0" smtClean="0">
                <a:sym typeface="Symbol" pitchFamily="18" charset="2"/>
              </a:rPr>
              <a:t>2</a:t>
            </a:r>
            <a:r>
              <a:rPr lang="it-IT" dirty="0" smtClean="0">
                <a:sym typeface="Symbol" pitchFamily="18" charset="2"/>
              </a:rPr>
              <a:t> for: </a:t>
            </a:r>
            <a:r>
              <a:rPr lang="it-IT" dirty="0" smtClean="0">
                <a:solidFill>
                  <a:srgbClr val="FFFF00"/>
                </a:solidFill>
                <a:sym typeface="Symbol" pitchFamily="18" charset="2"/>
              </a:rPr>
              <a:t>T=156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±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  <a:sym typeface="Symbol" pitchFamily="18" charset="2"/>
              </a:rPr>
              <a:t>3</a:t>
            </a:r>
            <a:r>
              <a:rPr lang="it-IT" dirty="0" smtClean="0">
                <a:solidFill>
                  <a:srgbClr val="FFFF00"/>
                </a:solidFill>
                <a:sym typeface="Symbol" pitchFamily="18" charset="2"/>
              </a:rPr>
              <a:t> MeV  </a:t>
            </a:r>
            <a:r>
              <a:rPr lang="it-IT" dirty="0" smtClean="0">
                <a:solidFill>
                  <a:srgbClr val="FFFF00"/>
                </a:solidFill>
                <a:latin typeface="Symbol" pitchFamily="18" charset="2"/>
                <a:sym typeface="Symbol" pitchFamily="18" charset="2"/>
              </a:rPr>
              <a:t>m</a:t>
            </a:r>
            <a:r>
              <a:rPr lang="it-IT" baseline="-25000" dirty="0" smtClean="0">
                <a:solidFill>
                  <a:srgbClr val="FFFF00"/>
                </a:solidFill>
                <a:sym typeface="Symbol" pitchFamily="18" charset="2"/>
              </a:rPr>
              <a:t>B</a:t>
            </a:r>
            <a:r>
              <a:rPr lang="it-IT" dirty="0" smtClean="0">
                <a:solidFill>
                  <a:srgbClr val="FFFF00"/>
                </a:solidFill>
                <a:sym typeface="Symbol" pitchFamily="18" charset="2"/>
              </a:rPr>
              <a:t>=403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±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  <a:sym typeface="Symbol" pitchFamily="18" charset="2"/>
              </a:rPr>
              <a:t>18</a:t>
            </a:r>
            <a:r>
              <a:rPr lang="it-IT" dirty="0" smtClean="0">
                <a:solidFill>
                  <a:srgbClr val="FFFF00"/>
                </a:solidFill>
                <a:sym typeface="Symbol" pitchFamily="18" charset="2"/>
              </a:rPr>
              <a:t> MeV</a:t>
            </a:r>
          </a:p>
        </p:txBody>
      </p:sp>
      <p:graphicFrame>
        <p:nvGraphicFramePr>
          <p:cNvPr id="68613" name="Object 4"/>
          <p:cNvGraphicFramePr>
            <a:graphicFrameLocks noChangeAspect="1"/>
          </p:cNvGraphicFramePr>
          <p:nvPr/>
        </p:nvGraphicFramePr>
        <p:xfrm>
          <a:off x="4521200" y="3333750"/>
          <a:ext cx="1016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18" name="Equation" r:id="rId4" imgW="101556" imgH="190417" progId="Equation.3">
                  <p:embed/>
                </p:oleObj>
              </mc:Choice>
              <mc:Fallback>
                <p:oleObj name="Equation" r:id="rId4" imgW="101556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200" y="3333750"/>
                        <a:ext cx="101600" cy="19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861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" r="685"/>
          <a:stretch>
            <a:fillRect/>
          </a:stretch>
        </p:blipFill>
        <p:spPr bwMode="auto">
          <a:xfrm>
            <a:off x="80963" y="2257425"/>
            <a:ext cx="9028112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5" name="Line 6"/>
          <p:cNvSpPr>
            <a:spLocks noChangeShapeType="1"/>
          </p:cNvSpPr>
          <p:nvPr/>
        </p:nvSpPr>
        <p:spPr bwMode="auto">
          <a:xfrm flipH="1">
            <a:off x="2438399" y="1917700"/>
            <a:ext cx="2156618" cy="143986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755650" y="2636838"/>
            <a:ext cx="1892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b="1">
                <a:latin typeface="Symbol" pitchFamily="18" charset="2"/>
              </a:rPr>
              <a:t>c</a:t>
            </a:r>
            <a:r>
              <a:rPr lang="en-US" b="1" baseline="30000"/>
              <a:t>2</a:t>
            </a:r>
            <a:r>
              <a:rPr lang="en-US" b="1"/>
              <a:t> contour lines</a:t>
            </a:r>
          </a:p>
        </p:txBody>
      </p:sp>
    </p:spTree>
    <p:extLst>
      <p:ext uri="{BB962C8B-B14F-4D97-AF65-F5344CB8AC3E}">
        <p14:creationId xmlns:p14="http://schemas.microsoft.com/office/powerpoint/2010/main" val="6973104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84DF00E-9C0C-4D72-B1D6-4E07F336CBC5}" type="slidenum">
              <a:rPr lang="en-US" smtClean="0"/>
              <a:pPr eaLnBrk="1" hangingPunct="1"/>
              <a:t>7</a:t>
            </a:fld>
            <a:endParaRPr lang="en-US" smtClean="0"/>
          </a:p>
        </p:txBody>
      </p:sp>
      <p:sp>
        <p:nvSpPr>
          <p:cNvPr id="5734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208963" cy="936625"/>
          </a:xfrm>
        </p:spPr>
        <p:txBody>
          <a:bodyPr lIns="0" tIns="0" rIns="0" bIns="0"/>
          <a:lstStyle/>
          <a:p>
            <a:pPr defTabSz="400050" eaLnBrk="1" hangingPunct="1">
              <a:tabLst>
                <a:tab pos="635000" algn="l"/>
                <a:tab pos="1268413" algn="l"/>
                <a:tab pos="1903413" algn="l"/>
                <a:tab pos="2538413" algn="l"/>
                <a:tab pos="3173413" algn="l"/>
                <a:tab pos="3806825" algn="l"/>
                <a:tab pos="4441825" algn="l"/>
                <a:tab pos="5076825" algn="l"/>
                <a:tab pos="5711825" algn="l"/>
                <a:tab pos="6345238" algn="l"/>
                <a:tab pos="6980238" algn="l"/>
                <a:tab pos="7615238" algn="l"/>
                <a:tab pos="8248650" algn="l"/>
              </a:tabLst>
              <a:defRPr/>
            </a:pPr>
            <a:r>
              <a:rPr lang="it-IT" dirty="0" smtClean="0"/>
              <a:t>Particle ratios at RHIC</a:t>
            </a:r>
          </a:p>
        </p:txBody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25538"/>
            <a:ext cx="8712200" cy="1008062"/>
          </a:xfrm>
          <a:noFill/>
        </p:spPr>
        <p:txBody>
          <a:bodyPr lIns="0" tIns="0" rIns="0" bIns="0"/>
          <a:lstStyle/>
          <a:p>
            <a:pPr marL="377825" indent="-282575" defTabSz="400050" eaLnBrk="1" hangingPunct="1">
              <a:spcBef>
                <a:spcPct val="15000"/>
              </a:spcBef>
              <a:spcAft>
                <a:spcPct val="15000"/>
              </a:spcAft>
              <a:tabLst>
                <a:tab pos="635000" algn="l"/>
                <a:tab pos="1268413" algn="l"/>
                <a:tab pos="1903413" algn="l"/>
                <a:tab pos="2538413" algn="l"/>
                <a:tab pos="3173413" algn="l"/>
                <a:tab pos="3806825" algn="l"/>
                <a:tab pos="4441825" algn="l"/>
                <a:tab pos="5076825" algn="l"/>
                <a:tab pos="5711825" algn="l"/>
                <a:tab pos="6345238" algn="l"/>
                <a:tab pos="6980238" algn="l"/>
                <a:tab pos="7615238" algn="l"/>
                <a:tab pos="8248650" algn="l"/>
              </a:tabLst>
            </a:pPr>
            <a:r>
              <a:rPr lang="it-IT" dirty="0" smtClean="0">
                <a:sym typeface="Symbol" pitchFamily="18" charset="2"/>
              </a:rPr>
              <a:t>AuAu  -  s=130 GeV</a:t>
            </a:r>
          </a:p>
          <a:p>
            <a:pPr marL="377825" indent="-282575" defTabSz="400050" eaLnBrk="1" hangingPunct="1">
              <a:spcBef>
                <a:spcPct val="15000"/>
              </a:spcBef>
              <a:spcAft>
                <a:spcPct val="15000"/>
              </a:spcAft>
              <a:tabLst>
                <a:tab pos="635000" algn="l"/>
                <a:tab pos="1268413" algn="l"/>
                <a:tab pos="1903413" algn="l"/>
                <a:tab pos="2538413" algn="l"/>
                <a:tab pos="3173413" algn="l"/>
                <a:tab pos="3806825" algn="l"/>
                <a:tab pos="4441825" algn="l"/>
                <a:tab pos="5076825" algn="l"/>
                <a:tab pos="5711825" algn="l"/>
                <a:tab pos="6345238" algn="l"/>
                <a:tab pos="6980238" algn="l"/>
                <a:tab pos="7615238" algn="l"/>
                <a:tab pos="8248650" algn="l"/>
              </a:tabLst>
            </a:pPr>
            <a:r>
              <a:rPr lang="it-IT" dirty="0" smtClean="0">
                <a:sym typeface="Symbol" pitchFamily="18" charset="2"/>
              </a:rPr>
              <a:t>Valore minimo di </a:t>
            </a:r>
            <a:r>
              <a:rPr lang="it-IT" dirty="0" smtClean="0">
                <a:latin typeface="Symbol" pitchFamily="18" charset="2"/>
                <a:sym typeface="Symbol" pitchFamily="18" charset="2"/>
              </a:rPr>
              <a:t>c</a:t>
            </a:r>
            <a:r>
              <a:rPr lang="it-IT" baseline="30000" dirty="0" smtClean="0">
                <a:sym typeface="Symbol" pitchFamily="18" charset="2"/>
              </a:rPr>
              <a:t>2</a:t>
            </a:r>
            <a:r>
              <a:rPr lang="it-IT" dirty="0" smtClean="0">
                <a:sym typeface="Symbol" pitchFamily="18" charset="2"/>
              </a:rPr>
              <a:t> per: </a:t>
            </a:r>
            <a:r>
              <a:rPr lang="it-IT" dirty="0" smtClean="0">
                <a:solidFill>
                  <a:srgbClr val="FFFF00"/>
                </a:solidFill>
                <a:sym typeface="Symbol" pitchFamily="18" charset="2"/>
              </a:rPr>
              <a:t>T=166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  <a:sym typeface="Symbol" pitchFamily="18" charset="2"/>
              </a:rPr>
              <a:t>±</a:t>
            </a:r>
            <a:r>
              <a:rPr lang="it-IT" dirty="0" smtClean="0">
                <a:solidFill>
                  <a:srgbClr val="FFFF00"/>
                </a:solidFill>
                <a:sym typeface="Symbol" pitchFamily="18" charset="2"/>
              </a:rPr>
              <a:t>5 MeV  </a:t>
            </a:r>
            <a:r>
              <a:rPr lang="it-IT" dirty="0" smtClean="0">
                <a:solidFill>
                  <a:srgbClr val="FFFF00"/>
                </a:solidFill>
                <a:latin typeface="Symbol" pitchFamily="18" charset="2"/>
                <a:sym typeface="Symbol" pitchFamily="18" charset="2"/>
              </a:rPr>
              <a:t>m</a:t>
            </a:r>
            <a:r>
              <a:rPr lang="it-IT" baseline="-25000" dirty="0" smtClean="0">
                <a:solidFill>
                  <a:srgbClr val="FFFF00"/>
                </a:solidFill>
                <a:sym typeface="Symbol" pitchFamily="18" charset="2"/>
              </a:rPr>
              <a:t>B</a:t>
            </a:r>
            <a:r>
              <a:rPr lang="it-IT" dirty="0" smtClean="0">
                <a:solidFill>
                  <a:srgbClr val="FFFF00"/>
                </a:solidFill>
                <a:sym typeface="Symbol" pitchFamily="18" charset="2"/>
              </a:rPr>
              <a:t>=38</a:t>
            </a:r>
            <a:r>
              <a:rPr lang="en-US" dirty="0" smtClean="0">
                <a:solidFill>
                  <a:srgbClr val="FFFF00"/>
                </a:solidFill>
                <a:cs typeface="Times New Roman" pitchFamily="18" charset="0"/>
                <a:sym typeface="Symbol" pitchFamily="18" charset="2"/>
              </a:rPr>
              <a:t>±</a:t>
            </a:r>
            <a:r>
              <a:rPr lang="it-IT" dirty="0" smtClean="0">
                <a:solidFill>
                  <a:srgbClr val="FFFF00"/>
                </a:solidFill>
                <a:sym typeface="Symbol" pitchFamily="18" charset="2"/>
              </a:rPr>
              <a:t>11 MeV</a:t>
            </a:r>
          </a:p>
        </p:txBody>
      </p:sp>
      <p:graphicFrame>
        <p:nvGraphicFramePr>
          <p:cNvPr id="69637" name="Object 4"/>
          <p:cNvGraphicFramePr>
            <a:graphicFrameLocks noChangeAspect="1"/>
          </p:cNvGraphicFramePr>
          <p:nvPr/>
        </p:nvGraphicFramePr>
        <p:xfrm>
          <a:off x="4521200" y="3333750"/>
          <a:ext cx="1016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42" name="Equation" r:id="rId4" imgW="101556" imgH="190417" progId="Equation.3">
                  <p:embed/>
                </p:oleObj>
              </mc:Choice>
              <mc:Fallback>
                <p:oleObj name="Equation" r:id="rId4" imgW="101556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200" y="3333750"/>
                        <a:ext cx="101600" cy="19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9638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2279650"/>
            <a:ext cx="9115425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9" name="Line 6"/>
          <p:cNvSpPr>
            <a:spLocks noChangeShapeType="1"/>
          </p:cNvSpPr>
          <p:nvPr/>
        </p:nvSpPr>
        <p:spPr bwMode="auto">
          <a:xfrm flipH="1">
            <a:off x="2268538" y="1981200"/>
            <a:ext cx="3294062" cy="1808163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69640" name="Text Box 7"/>
          <p:cNvSpPr txBox="1">
            <a:spLocks noChangeArrowheads="1"/>
          </p:cNvSpPr>
          <p:nvPr/>
        </p:nvSpPr>
        <p:spPr bwMode="auto">
          <a:xfrm>
            <a:off x="755650" y="2636838"/>
            <a:ext cx="1892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b="1">
                <a:latin typeface="Symbol" pitchFamily="18" charset="2"/>
              </a:rPr>
              <a:t>c</a:t>
            </a:r>
            <a:r>
              <a:rPr lang="en-US" b="1" baseline="30000"/>
              <a:t>2</a:t>
            </a:r>
            <a:r>
              <a:rPr lang="en-US" b="1"/>
              <a:t> contour lines</a:t>
            </a:r>
          </a:p>
        </p:txBody>
      </p:sp>
    </p:spTree>
    <p:extLst>
      <p:ext uri="{BB962C8B-B14F-4D97-AF65-F5344CB8AC3E}">
        <p14:creationId xmlns:p14="http://schemas.microsoft.com/office/powerpoint/2010/main" val="31888949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31D9110-0AF3-43BB-903C-F3D52BAFE1FF}" type="slidenum">
              <a:rPr lang="en-US" smtClean="0"/>
              <a:pPr eaLnBrk="1" hangingPunct="1"/>
              <a:t>8</a:t>
            </a:fld>
            <a:endParaRPr lang="en-US" smtClean="0"/>
          </a:p>
        </p:txBody>
      </p:sp>
      <p:sp>
        <p:nvSpPr>
          <p:cNvPr id="5785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569325" cy="936625"/>
          </a:xfrm>
        </p:spPr>
        <p:txBody>
          <a:bodyPr lIns="0" tIns="0" rIns="0" bIns="0"/>
          <a:lstStyle/>
          <a:p>
            <a:pPr defTabSz="400050" eaLnBrk="1" hangingPunct="1">
              <a:tabLst>
                <a:tab pos="635000" algn="l"/>
                <a:tab pos="1268413" algn="l"/>
                <a:tab pos="1903413" algn="l"/>
                <a:tab pos="2538413" algn="l"/>
                <a:tab pos="3173413" algn="l"/>
                <a:tab pos="3806825" algn="l"/>
                <a:tab pos="4441825" algn="l"/>
                <a:tab pos="5076825" algn="l"/>
                <a:tab pos="5711825" algn="l"/>
                <a:tab pos="6345238" algn="l"/>
                <a:tab pos="6980238" algn="l"/>
                <a:tab pos="7615238" algn="l"/>
                <a:tab pos="8248650" algn="l"/>
              </a:tabLst>
              <a:defRPr/>
            </a:pPr>
            <a:r>
              <a:rPr lang="it-IT" dirty="0" smtClean="0"/>
              <a:t>Thermal model parameters vs. </a:t>
            </a:r>
            <a:r>
              <a:rPr lang="it-IT" dirty="0" smtClean="0">
                <a:sym typeface="Symbol" pitchFamily="18" charset="2"/>
              </a:rPr>
              <a:t>s</a:t>
            </a:r>
          </a:p>
        </p:txBody>
      </p:sp>
      <p:graphicFrame>
        <p:nvGraphicFramePr>
          <p:cNvPr id="72709" name="Object 4"/>
          <p:cNvGraphicFramePr>
            <a:graphicFrameLocks noChangeAspect="1"/>
          </p:cNvGraphicFramePr>
          <p:nvPr/>
        </p:nvGraphicFramePr>
        <p:xfrm>
          <a:off x="4521200" y="3333750"/>
          <a:ext cx="1016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65" name="Equation" r:id="rId4" imgW="101556" imgH="190417" progId="Equation.3">
                  <p:embed/>
                </p:oleObj>
              </mc:Choice>
              <mc:Fallback>
                <p:oleObj name="Equation" r:id="rId4" imgW="101556" imgH="19041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1200" y="3333750"/>
                        <a:ext cx="101600" cy="190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2710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992188"/>
            <a:ext cx="4192588" cy="586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19600" y="1542871"/>
            <a:ext cx="464979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The temperature </a:t>
            </a:r>
            <a:r>
              <a:rPr lang="en-US" dirty="0" err="1" smtClean="0">
                <a:solidFill>
                  <a:srgbClr val="FFFF00"/>
                </a:solidFill>
              </a:rPr>
              <a:t>T</a:t>
            </a:r>
            <a:r>
              <a:rPr lang="en-US" baseline="-25000" dirty="0" err="1" smtClean="0">
                <a:solidFill>
                  <a:srgbClr val="FFFF00"/>
                </a:solidFill>
              </a:rPr>
              <a:t>ch</a:t>
            </a:r>
            <a:r>
              <a:rPr lang="en-US" dirty="0" smtClean="0">
                <a:solidFill>
                  <a:schemeClr val="bg1"/>
                </a:solidFill>
              </a:rPr>
              <a:t> quickly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</a:t>
            </a:r>
            <a:r>
              <a:rPr lang="en-US" dirty="0" smtClean="0">
                <a:solidFill>
                  <a:srgbClr val="FFFF00"/>
                </a:solidFill>
              </a:rPr>
              <a:t>increases</a:t>
            </a:r>
            <a:r>
              <a:rPr lang="en-US" dirty="0" smtClean="0">
                <a:solidFill>
                  <a:schemeClr val="bg1"/>
                </a:solidFill>
              </a:rPr>
              <a:t> with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s up to ~170 MeV</a:t>
            </a:r>
          </a:p>
          <a:p>
            <a:r>
              <a:rPr lang="en-US" dirty="0" smtClean="0">
                <a:solidFill>
                  <a:schemeClr val="bg1"/>
                </a:solidFill>
                <a:sym typeface="Symbol"/>
              </a:rPr>
              <a:t>   (close to critical temperature for the</a:t>
            </a:r>
          </a:p>
          <a:p>
            <a:r>
              <a:rPr lang="en-US" dirty="0" smtClean="0">
                <a:solidFill>
                  <a:schemeClr val="bg1"/>
                </a:solidFill>
                <a:sym typeface="Symbol"/>
              </a:rPr>
              <a:t>    phase transition!) at s ~ 7-8 </a:t>
            </a:r>
            <a:r>
              <a:rPr lang="en-US" dirty="0" err="1" smtClean="0">
                <a:solidFill>
                  <a:schemeClr val="bg1"/>
                </a:solidFill>
                <a:sym typeface="Symbol"/>
              </a:rPr>
              <a:t>GeV</a:t>
            </a:r>
            <a:r>
              <a:rPr lang="en-US" dirty="0">
                <a:solidFill>
                  <a:schemeClr val="bg1"/>
                </a:solidFill>
                <a:sym typeface="Symbol"/>
              </a:rPr>
              <a:t> </a:t>
            </a:r>
            <a:endParaRPr lang="en-US" dirty="0" smtClean="0">
              <a:solidFill>
                <a:schemeClr val="bg1"/>
              </a:solidFill>
              <a:sym typeface="Symbol"/>
            </a:endParaRPr>
          </a:p>
          <a:p>
            <a:r>
              <a:rPr lang="en-US" dirty="0" smtClean="0">
                <a:solidFill>
                  <a:schemeClr val="bg1"/>
                </a:solidFill>
                <a:sym typeface="Symbol"/>
              </a:rPr>
              <a:t>    and then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stays constant </a:t>
            </a:r>
            <a:endParaRPr lang="it-IT" dirty="0" smtClean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4201" y="4057471"/>
            <a:ext cx="46506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The chemical potential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</a:t>
            </a:r>
            <a:r>
              <a:rPr lang="en-US" baseline="-25000" dirty="0" smtClean="0">
                <a:solidFill>
                  <a:srgbClr val="FFFF00"/>
                </a:solidFill>
                <a:sym typeface="Symbol"/>
              </a:rPr>
              <a:t>B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 decreases</a:t>
            </a:r>
          </a:p>
          <a:p>
            <a:r>
              <a:rPr lang="en-US" dirty="0">
                <a:solidFill>
                  <a:schemeClr val="bg1"/>
                </a:solidFill>
                <a:sym typeface="Symbol"/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  with s in all the energy range</a:t>
            </a:r>
          </a:p>
          <a:p>
            <a:r>
              <a:rPr lang="en-US" dirty="0">
                <a:solidFill>
                  <a:schemeClr val="bg1"/>
                </a:solidFill>
                <a:sym typeface="Symbol"/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  explored from AGS to RHIC</a:t>
            </a:r>
            <a:endParaRPr lang="it-IT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2892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Chemical freeze-out and </a:t>
            </a:r>
            <a:br>
              <a:rPr lang="en-US" dirty="0" smtClean="0"/>
            </a:br>
            <a:r>
              <a:rPr lang="en-US" dirty="0" smtClean="0"/>
              <a:t>phase diagram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04B15-6403-4B99-A1D9-1B1271DCF4D0}" type="slidenum">
              <a:rPr lang="it-IT" smtClean="0">
                <a:solidFill>
                  <a:srgbClr val="000000"/>
                </a:solidFill>
              </a:rPr>
              <a:pPr/>
              <a:t>9</a:t>
            </a:fld>
            <a:endParaRPr lang="it-IT">
              <a:solidFill>
                <a:srgbClr val="000000"/>
              </a:solidFill>
            </a:endParaRPr>
          </a:p>
        </p:txBody>
      </p:sp>
      <p:pic>
        <p:nvPicPr>
          <p:cNvPr id="6" name="Picture 2" descr="PhaseDi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98"/>
          <a:stretch>
            <a:fillRect/>
          </a:stretch>
        </p:blipFill>
        <p:spPr bwMode="auto">
          <a:xfrm>
            <a:off x="-1" y="1272656"/>
            <a:ext cx="4497579" cy="3402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PhaseDiagLQC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98"/>
          <a:stretch>
            <a:fillRect/>
          </a:stretch>
        </p:blipFill>
        <p:spPr bwMode="auto">
          <a:xfrm>
            <a:off x="4572000" y="1272656"/>
            <a:ext cx="4464050" cy="3378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01989" y="4876800"/>
            <a:ext cx="871341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</a:rPr>
              <a:t>Compare </a:t>
            </a:r>
            <a:r>
              <a:rPr lang="en-US" dirty="0" smtClean="0">
                <a:solidFill>
                  <a:srgbClr val="FFFF00"/>
                </a:solidFill>
              </a:rPr>
              <a:t>the evolution </a:t>
            </a:r>
            <a:r>
              <a:rPr lang="en-US" dirty="0" err="1" smtClean="0">
                <a:solidFill>
                  <a:srgbClr val="FFFF00"/>
                </a:solidFill>
              </a:rPr>
              <a:t>vs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s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of the (T,</a:t>
            </a:r>
            <a:r>
              <a:rPr lang="en-US" baseline="-25000" dirty="0" smtClean="0">
                <a:solidFill>
                  <a:schemeClr val="bg1"/>
                </a:solidFill>
                <a:sym typeface="Symbol"/>
              </a:rPr>
              <a:t>B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) pairs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with the  QCD phase </a:t>
            </a:r>
          </a:p>
          <a:p>
            <a:r>
              <a:rPr lang="en-US" dirty="0">
                <a:solidFill>
                  <a:srgbClr val="FFFF00"/>
                </a:solidFill>
                <a:sym typeface="Symbol"/>
              </a:rPr>
              <a:t>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  diagram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  <a:sym typeface="Symbol"/>
              </a:rPr>
              <a:t>The points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approach the phase transition region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already at SPS energy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>
                <a:solidFill>
                  <a:schemeClr val="bg1"/>
                </a:solidFill>
                <a:sym typeface="Symbol"/>
              </a:rPr>
              <a:t>The </a:t>
            </a:r>
            <a:r>
              <a:rPr lang="en-US" dirty="0" err="1" smtClean="0">
                <a:solidFill>
                  <a:schemeClr val="bg1"/>
                </a:solidFill>
                <a:sym typeface="Symbol"/>
              </a:rPr>
              <a:t>hadronic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system reaches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chemical equilibrium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immediately after</a:t>
            </a:r>
          </a:p>
          <a:p>
            <a:r>
              <a:rPr lang="en-US" dirty="0">
                <a:solidFill>
                  <a:schemeClr val="bg1"/>
                </a:solidFill>
                <a:sym typeface="Symbol"/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  the transition </a:t>
            </a:r>
            <a:r>
              <a:rPr lang="en-US" dirty="0" err="1" smtClean="0">
                <a:solidFill>
                  <a:srgbClr val="FFFF00"/>
                </a:solidFill>
                <a:sym typeface="Symbol"/>
              </a:rPr>
              <a:t>QGP</a:t>
            </a:r>
            <a:r>
              <a:rPr lang="en-US" dirty="0" err="1" smtClean="0">
                <a:solidFill>
                  <a:srgbClr val="FFFF00"/>
                </a:solidFill>
                <a:sym typeface="Wingdings" pitchFamily="2" charset="2"/>
              </a:rPr>
              <a:t>hadrons</a:t>
            </a:r>
            <a:r>
              <a:rPr lang="en-US" dirty="0" smtClean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dirty="0" smtClean="0">
                <a:solidFill>
                  <a:schemeClr val="bg1"/>
                </a:solidFill>
                <a:sym typeface="Wingdings" pitchFamily="2" charset="2"/>
              </a:rPr>
              <a:t>takes place</a:t>
            </a:r>
            <a:endParaRPr lang="it-IT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21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rico">
  <a:themeElements>
    <a:clrScheme name="Enri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nrico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  <a:cs typeface="Arial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bg1"/>
            </a:solidFill>
          </a:defRPr>
        </a:defPPr>
      </a:lstStyle>
    </a:txDef>
  </a:objectDefaults>
  <a:extraClrSchemeLst>
    <a:extraClrScheme>
      <a:clrScheme name="Enri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ric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ric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ric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ric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ric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ric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ric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ric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ric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ric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ric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48886</TotalTime>
  <Words>2276</Words>
  <Application>Microsoft Office PowerPoint</Application>
  <PresentationFormat>On-screen Show (4:3)</PresentationFormat>
  <Paragraphs>418</Paragraphs>
  <Slides>36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Enrico</vt:lpstr>
      <vt:lpstr>Equation</vt:lpstr>
      <vt:lpstr>…and now to some results…</vt:lpstr>
      <vt:lpstr>Chemical composition of the fireball</vt:lpstr>
      <vt:lpstr>Hadron multiplicities vs s</vt:lpstr>
      <vt:lpstr>Statistical models</vt:lpstr>
      <vt:lpstr>Particle ratios at AGS</vt:lpstr>
      <vt:lpstr>Particle ratios at SPS</vt:lpstr>
      <vt:lpstr>Particle ratios at RHIC</vt:lpstr>
      <vt:lpstr>Thermal model parameters vs. s</vt:lpstr>
      <vt:lpstr>Chemical freeze-out and  phase diagram</vt:lpstr>
      <vt:lpstr>News from LHC</vt:lpstr>
      <vt:lpstr>Chemical freeze-out</vt:lpstr>
      <vt:lpstr>Collective motion in  heavy-ion collisions (FLOW)</vt:lpstr>
      <vt:lpstr>pT distributions</vt:lpstr>
      <vt:lpstr>Let’s concentrate on low pT</vt:lpstr>
      <vt:lpstr>pT and mT spectra</vt:lpstr>
      <vt:lpstr>Breaking of mT scaling in AA</vt:lpstr>
      <vt:lpstr>Breaking of mT scaling in AA</vt:lpstr>
      <vt:lpstr>Flow in heavy-ion collisions</vt:lpstr>
      <vt:lpstr>Radial flow at SPS</vt:lpstr>
      <vt:lpstr>Radial flow at RHIC</vt:lpstr>
      <vt:lpstr>Radial flow at LHC</vt:lpstr>
      <vt:lpstr>Thermal freeze-out</vt:lpstr>
      <vt:lpstr>Anisotropic transverse flow</vt:lpstr>
      <vt:lpstr>Anisotropic transverse flow</vt:lpstr>
      <vt:lpstr>Anisotropic transverse flow</vt:lpstr>
      <vt:lpstr>v2 coefficient: elliptic flow</vt:lpstr>
      <vt:lpstr>Elliptic flow - characteristics</vt:lpstr>
      <vt:lpstr>Elliptic flow - characteristics</vt:lpstr>
      <vt:lpstr>Results on elliptic flow: RHIC</vt:lpstr>
      <vt:lpstr>v2 vs centrality at RHIC</vt:lpstr>
      <vt:lpstr>v2 vs centrality at RHIC</vt:lpstr>
      <vt:lpstr>v2 vs transverse momentum</vt:lpstr>
      <vt:lpstr>v2 vs pT for identified particles</vt:lpstr>
      <vt:lpstr>Elliptic flow, from RHIC to LHC</vt:lpstr>
      <vt:lpstr>Elliptic flow at LHC</vt:lpstr>
      <vt:lpstr>Conclusions on elliptic flow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Charmonium production  in Pb-Pb collisions at ALICE: from suppression to regeneration ?</dc:title>
  <dc:creator>Enrico</dc:creator>
  <cp:lastModifiedBy>Enrico</cp:lastModifiedBy>
  <cp:revision>396</cp:revision>
  <dcterms:created xsi:type="dcterms:W3CDTF">2006-08-16T00:00:00Z</dcterms:created>
  <dcterms:modified xsi:type="dcterms:W3CDTF">2013-07-25T05:03:33Z</dcterms:modified>
</cp:coreProperties>
</file>