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1" r:id="rId3"/>
    <p:sldId id="294" r:id="rId4"/>
    <p:sldId id="303" r:id="rId5"/>
    <p:sldId id="304" r:id="rId6"/>
    <p:sldId id="305" r:id="rId7"/>
    <p:sldId id="306" r:id="rId8"/>
    <p:sldId id="312" r:id="rId9"/>
    <p:sldId id="307" r:id="rId10"/>
    <p:sldId id="308" r:id="rId11"/>
    <p:sldId id="309" r:id="rId12"/>
    <p:sldId id="310" r:id="rId13"/>
    <p:sldId id="311" r:id="rId14"/>
    <p:sldId id="300" r:id="rId15"/>
  </p:sldIdLst>
  <p:sldSz cx="9144000" cy="6858000" type="screen4x3"/>
  <p:notesSz cx="6797675" cy="9874250"/>
  <p:embeddedFontLst>
    <p:embeddedFont>
      <p:font typeface="Gill Sans MT" pitchFamily="34" charset="0"/>
      <p:regular r:id="rId17"/>
      <p:bold r:id="rId18"/>
      <p:italic r:id="rId19"/>
      <p:boldItalic r:id="rId20"/>
    </p:embeddedFont>
    <p:embeddedFont>
      <p:font typeface="Comic Sans MS" pitchFamily="66" charset="0"/>
      <p:regular r:id="rId21"/>
      <p:bold r:id="rId22"/>
    </p:embeddedFont>
    <p:embeddedFont>
      <p:font typeface="Bookman Old Style" pitchFamily="18" charset="0"/>
      <p:regular r:id="rId23"/>
      <p:bold r:id="rId24"/>
      <p:italic r:id="rId25"/>
      <p:boldItalic r:id="rId26"/>
    </p:embeddedFont>
    <p:embeddedFont>
      <p:font typeface="Wingdings 3" pitchFamily="18" charset="2"/>
      <p:regular r:id="rId27"/>
    </p:embeddedFont>
    <p:embeddedFont>
      <p:font typeface="Calibri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66"/>
    <a:srgbClr val="000066"/>
    <a:srgbClr val="FF0000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2" autoAdjust="0"/>
    <p:restoredTop sz="94660"/>
  </p:normalViewPr>
  <p:slideViewPr>
    <p:cSldViewPr showGuides="1">
      <p:cViewPr varScale="1">
        <p:scale>
          <a:sx n="48" d="100"/>
          <a:sy n="48" d="100"/>
        </p:scale>
        <p:origin x="-1248" y="-77"/>
      </p:cViewPr>
      <p:guideLst>
        <p:guide orient="horz" pos="261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911" y="0"/>
            <a:ext cx="2946144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98C2-F937-4C36-8119-99A6CF8DA405}" type="datetimeFigureOut">
              <a:rPr lang="en-GB" smtClean="0"/>
              <a:t>28/03/2013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54" y="4690269"/>
            <a:ext cx="5437168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955"/>
            <a:ext cx="294614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911" y="9378955"/>
            <a:ext cx="2946144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AAE51-B0FC-4CC1-8237-DFCF902299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5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GB" smtClean="0"/>
              <a:t>Alfredo Ferrari, CENF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269342"/>
            <a:ext cx="7177608" cy="2671826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Update on </a:t>
            </a:r>
            <a:r>
              <a:rPr lang="en-GB" b="1" dirty="0" smtClean="0">
                <a:sym typeface="Symbol"/>
              </a:rPr>
              <a:t> yields at CENF,  including off-axis positions for Laguna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800" i="1" dirty="0" smtClean="0">
                <a:solidFill>
                  <a:schemeClr val="bg1">
                    <a:lumMod val="50000"/>
                  </a:schemeClr>
                </a:solidFill>
              </a:rPr>
              <a:t>28</a:t>
            </a:r>
            <a:r>
              <a:rPr lang="en-GB" sz="2800" i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sz="2800" i="1" dirty="0" smtClean="0">
                <a:solidFill>
                  <a:schemeClr val="bg1">
                    <a:lumMod val="50000"/>
                  </a:schemeClr>
                </a:solidFill>
              </a:rPr>
              <a:t> March 2013</a:t>
            </a:r>
            <a:endParaRPr lang="en-GB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953200" cy="53679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M. Calviani, </a:t>
            </a:r>
            <a:r>
              <a:rPr lang="en-GB" u="sng" dirty="0" smtClean="0"/>
              <a:t>A. Ferrari</a:t>
            </a:r>
            <a:r>
              <a:rPr lang="en-GB" dirty="0" smtClean="0"/>
              <a:t>, W.S. </a:t>
            </a:r>
            <a:r>
              <a:rPr lang="en-GB" dirty="0" err="1" smtClean="0"/>
              <a:t>Kozlowska</a:t>
            </a:r>
            <a:r>
              <a:rPr lang="en-GB" dirty="0" smtClean="0"/>
              <a:t>, P.R. </a:t>
            </a:r>
            <a:r>
              <a:rPr lang="en-GB" dirty="0" err="1" smtClean="0"/>
              <a:t>Sala</a:t>
            </a:r>
            <a:r>
              <a:rPr lang="en-GB" baseline="30000" dirty="0" smtClean="0"/>
              <a:t>*</a:t>
            </a:r>
          </a:p>
          <a:p>
            <a:r>
              <a:rPr lang="en-GB" baseline="30000" dirty="0" smtClean="0"/>
              <a:t>*</a:t>
            </a:r>
            <a:r>
              <a:rPr lang="en-GB" dirty="0" smtClean="0"/>
              <a:t>INFN Milan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0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44624"/>
            <a:ext cx="5145131" cy="100811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rates as a function of R</a:t>
            </a:r>
            <a:br>
              <a:rPr lang="en-GB" b="1" dirty="0" smtClean="0">
                <a:sym typeface="Symbol"/>
              </a:rPr>
            </a:br>
            <a:r>
              <a:rPr lang="en-GB" b="1" dirty="0" smtClean="0">
                <a:sym typeface="Symbol"/>
              </a:rPr>
              <a:t>R=0-2.4 m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336700"/>
            <a:ext cx="2912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CC </a:t>
            </a:r>
            <a:r>
              <a:rPr lang="en-US" sz="2400" dirty="0" smtClean="0">
                <a:sym typeface="Symbol"/>
              </a:rPr>
              <a:t>rates </a:t>
            </a:r>
            <a:r>
              <a:rPr lang="en-US" sz="2400" dirty="0" smtClean="0">
                <a:sym typeface="Symbol"/>
              </a:rPr>
              <a:t>@ Near Detector (New-New)</a:t>
            </a:r>
          </a:p>
          <a:p>
            <a:r>
              <a:rPr lang="en-US" sz="2400" dirty="0">
                <a:solidFill>
                  <a:srgbClr val="CC0066"/>
                </a:solidFill>
              </a:rPr>
              <a:t>Purple</a:t>
            </a:r>
            <a:r>
              <a:rPr lang="en-US" sz="2400" dirty="0"/>
              <a:t>: </a:t>
            </a:r>
            <a:r>
              <a:rPr lang="en-US" sz="2400" dirty="0" smtClean="0"/>
              <a:t>Total</a:t>
            </a:r>
            <a:endParaRPr lang="en-US" sz="2400" dirty="0" smtClean="0">
              <a:solidFill>
                <a:srgbClr val="006600"/>
              </a:solidFill>
            </a:endParaRP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/>
              <a:t>:  </a:t>
            </a:r>
            <a:r>
              <a:rPr lang="en-US" sz="2400" dirty="0" smtClean="0"/>
              <a:t>QE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RES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DIS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794" r="6253" b="6417"/>
          <a:stretch/>
        </p:blipFill>
        <p:spPr>
          <a:xfrm>
            <a:off x="107504" y="855634"/>
            <a:ext cx="6008300" cy="5453686"/>
          </a:xfrm>
        </p:spPr>
      </p:pic>
      <p:sp>
        <p:nvSpPr>
          <p:cNvPr id="11" name="TextBox 10"/>
          <p:cNvSpPr txBox="1"/>
          <p:nvPr/>
        </p:nvSpPr>
        <p:spPr>
          <a:xfrm>
            <a:off x="3419872" y="1336700"/>
            <a:ext cx="23689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ym typeface="Symbol"/>
              </a:rPr>
              <a:t>Laguna prototype*:</a:t>
            </a:r>
            <a:endParaRPr lang="en-GB" sz="2200" dirty="0" smtClean="0">
              <a:sym typeface="Symbol"/>
            </a:endParaRPr>
          </a:p>
          <a:p>
            <a:r>
              <a:rPr lang="en-GB" sz="2200" dirty="0" smtClean="0">
                <a:sym typeface="Symbol"/>
              </a:rPr>
              <a:t></a:t>
            </a:r>
            <a:r>
              <a:rPr lang="en-GB" sz="2200" baseline="-25000" dirty="0" smtClean="0">
                <a:sym typeface="Symbol"/>
              </a:rPr>
              <a:t></a:t>
            </a:r>
            <a:r>
              <a:rPr lang="en-GB" sz="2200" dirty="0" smtClean="0">
                <a:sym typeface="Symbol"/>
              </a:rPr>
              <a:t> CC: 3.54 /spill</a:t>
            </a:r>
          </a:p>
          <a:p>
            <a:r>
              <a:rPr lang="en-GB" sz="2200" dirty="0">
                <a:sym typeface="Symbol"/>
              </a:rPr>
              <a:t></a:t>
            </a:r>
            <a:r>
              <a:rPr lang="en-GB" sz="2200" baseline="-25000" dirty="0">
                <a:sym typeface="Symbol"/>
              </a:rPr>
              <a:t></a:t>
            </a:r>
            <a:r>
              <a:rPr lang="en-GB" sz="2200" dirty="0">
                <a:sym typeface="Symbol"/>
              </a:rPr>
              <a:t> </a:t>
            </a:r>
            <a:r>
              <a:rPr lang="en-GB" sz="2200" dirty="0" smtClean="0">
                <a:sym typeface="Symbol"/>
              </a:rPr>
              <a:t>NC</a:t>
            </a:r>
            <a:r>
              <a:rPr lang="en-GB" sz="2200" dirty="0">
                <a:sym typeface="Symbol"/>
              </a:rPr>
              <a:t>: </a:t>
            </a:r>
            <a:r>
              <a:rPr lang="en-GB" sz="2200" dirty="0" smtClean="0">
                <a:sym typeface="Symbol"/>
              </a:rPr>
              <a:t>1.23 </a:t>
            </a:r>
            <a:r>
              <a:rPr lang="en-GB" sz="2200" dirty="0">
                <a:sym typeface="Symbol"/>
              </a:rPr>
              <a:t>/</a:t>
            </a:r>
            <a:r>
              <a:rPr lang="en-GB" sz="2200" dirty="0" smtClean="0">
                <a:sym typeface="Symbol"/>
              </a:rPr>
              <a:t>spill</a:t>
            </a:r>
            <a:endParaRPr lang="en-GB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4397467"/>
            <a:ext cx="2771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* 216 m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 err="1" smtClean="0"/>
              <a:t>LAr</a:t>
            </a:r>
            <a:endParaRPr lang="en-US" sz="2200" dirty="0" smtClean="0"/>
          </a:p>
          <a:p>
            <a:r>
              <a:rPr lang="en-US" sz="2200" dirty="0" smtClean="0"/>
              <a:t>  1.75 10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 </a:t>
            </a:r>
            <a:r>
              <a:rPr lang="en-US" sz="2200" dirty="0" smtClean="0"/>
              <a:t>pot/spill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rates over 0-80 </a:t>
            </a:r>
            <a:r>
              <a:rPr lang="en-US" sz="2200" dirty="0" err="1" smtClean="0"/>
              <a:t>GeV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34177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44624"/>
            <a:ext cx="5145131" cy="100811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rates as a function of R</a:t>
            </a:r>
            <a:br>
              <a:rPr lang="en-GB" b="1" dirty="0" smtClean="0">
                <a:sym typeface="Symbol"/>
              </a:rPr>
            </a:br>
            <a:r>
              <a:rPr lang="en-GB" b="1" dirty="0" smtClean="0">
                <a:sym typeface="Symbol"/>
              </a:rPr>
              <a:t>R=6-12 m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336700"/>
            <a:ext cx="2912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CC </a:t>
            </a:r>
            <a:r>
              <a:rPr lang="en-US" sz="2400" dirty="0" smtClean="0">
                <a:sym typeface="Symbol"/>
              </a:rPr>
              <a:t>rates </a:t>
            </a:r>
            <a:r>
              <a:rPr lang="en-US" sz="2400" dirty="0" smtClean="0">
                <a:sym typeface="Symbol"/>
              </a:rPr>
              <a:t>@ Near Detector (New-New)</a:t>
            </a:r>
          </a:p>
          <a:p>
            <a:r>
              <a:rPr lang="en-US" sz="2400" dirty="0">
                <a:solidFill>
                  <a:srgbClr val="CC0066"/>
                </a:solidFill>
              </a:rPr>
              <a:t>Purple</a:t>
            </a:r>
            <a:r>
              <a:rPr lang="en-US" sz="2400" dirty="0"/>
              <a:t>: </a:t>
            </a:r>
            <a:r>
              <a:rPr lang="en-US" sz="2400" dirty="0" smtClean="0"/>
              <a:t>Total</a:t>
            </a:r>
            <a:endParaRPr lang="en-US" sz="2400" dirty="0" smtClean="0">
              <a:solidFill>
                <a:srgbClr val="006600"/>
              </a:solidFill>
            </a:endParaRP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/>
              <a:t>:  </a:t>
            </a:r>
            <a:r>
              <a:rPr lang="en-US" sz="2400" dirty="0" smtClean="0"/>
              <a:t>QE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RES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DIS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" t="34462" r="2733" b="5420"/>
          <a:stretch/>
        </p:blipFill>
        <p:spPr>
          <a:xfrm>
            <a:off x="35496" y="836712"/>
            <a:ext cx="6233359" cy="5544615"/>
          </a:xfrm>
        </p:spPr>
      </p:pic>
      <p:sp>
        <p:nvSpPr>
          <p:cNvPr id="10" name="TextBox 9"/>
          <p:cNvSpPr txBox="1"/>
          <p:nvPr/>
        </p:nvSpPr>
        <p:spPr>
          <a:xfrm>
            <a:off x="3419872" y="1336700"/>
            <a:ext cx="23689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ym typeface="Symbol"/>
              </a:rPr>
              <a:t>Laguna prototype*:</a:t>
            </a:r>
            <a:endParaRPr lang="en-GB" sz="2200" dirty="0" smtClean="0">
              <a:sym typeface="Symbol"/>
            </a:endParaRPr>
          </a:p>
          <a:p>
            <a:r>
              <a:rPr lang="en-GB" sz="2200" dirty="0" smtClean="0">
                <a:sym typeface="Symbol"/>
              </a:rPr>
              <a:t></a:t>
            </a:r>
            <a:r>
              <a:rPr lang="en-GB" sz="2200" baseline="-25000" dirty="0" smtClean="0">
                <a:sym typeface="Symbol"/>
              </a:rPr>
              <a:t></a:t>
            </a:r>
            <a:r>
              <a:rPr lang="en-GB" sz="2200" dirty="0" smtClean="0">
                <a:sym typeface="Symbol"/>
              </a:rPr>
              <a:t> CC: 1.72  /spill</a:t>
            </a:r>
          </a:p>
          <a:p>
            <a:r>
              <a:rPr lang="en-GB" sz="2200" dirty="0">
                <a:sym typeface="Symbol"/>
              </a:rPr>
              <a:t></a:t>
            </a:r>
            <a:r>
              <a:rPr lang="en-GB" sz="2200" baseline="-25000" dirty="0">
                <a:sym typeface="Symbol"/>
              </a:rPr>
              <a:t></a:t>
            </a:r>
            <a:r>
              <a:rPr lang="en-GB" sz="2200" dirty="0">
                <a:sym typeface="Symbol"/>
              </a:rPr>
              <a:t> </a:t>
            </a:r>
            <a:r>
              <a:rPr lang="en-GB" sz="2200" dirty="0" smtClean="0">
                <a:sym typeface="Symbol"/>
              </a:rPr>
              <a:t>NC</a:t>
            </a:r>
            <a:r>
              <a:rPr lang="en-GB" sz="2200" dirty="0">
                <a:sym typeface="Symbol"/>
              </a:rPr>
              <a:t>: </a:t>
            </a:r>
            <a:r>
              <a:rPr lang="en-GB" sz="2200" dirty="0" smtClean="0">
                <a:sym typeface="Symbol"/>
              </a:rPr>
              <a:t>0.609 </a:t>
            </a:r>
            <a:r>
              <a:rPr lang="en-GB" sz="2200" dirty="0">
                <a:sym typeface="Symbol"/>
              </a:rPr>
              <a:t>/</a:t>
            </a:r>
            <a:r>
              <a:rPr lang="en-GB" sz="2200" dirty="0" smtClean="0">
                <a:sym typeface="Symbol"/>
              </a:rPr>
              <a:t>spill</a:t>
            </a:r>
            <a:endParaRPr lang="en-GB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4365104"/>
            <a:ext cx="2771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* 216 m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 err="1" smtClean="0"/>
              <a:t>LAr</a:t>
            </a:r>
            <a:endParaRPr lang="en-US" sz="2200" dirty="0" smtClean="0"/>
          </a:p>
          <a:p>
            <a:r>
              <a:rPr lang="en-US" sz="2200" dirty="0" smtClean="0"/>
              <a:t>  1.75 10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 </a:t>
            </a:r>
            <a:r>
              <a:rPr lang="en-US" sz="2200" dirty="0" smtClean="0"/>
              <a:t>pot/spill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rates over 0-80 </a:t>
            </a:r>
            <a:r>
              <a:rPr lang="en-US" sz="2200" dirty="0" err="1" smtClean="0"/>
              <a:t>GeV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5612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44624"/>
            <a:ext cx="5145131" cy="100811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rates as a function of R</a:t>
            </a:r>
            <a:br>
              <a:rPr lang="en-GB" b="1" dirty="0" smtClean="0">
                <a:sym typeface="Symbol"/>
              </a:rPr>
            </a:br>
            <a:r>
              <a:rPr lang="en-GB" b="1" dirty="0" smtClean="0">
                <a:sym typeface="Symbol"/>
              </a:rPr>
              <a:t>R=12-18 m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336700"/>
            <a:ext cx="2912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CC rates @ Near Detector (New-New)</a:t>
            </a:r>
          </a:p>
          <a:p>
            <a:r>
              <a:rPr lang="en-US" sz="2400" dirty="0">
                <a:solidFill>
                  <a:srgbClr val="CC0066"/>
                </a:solidFill>
              </a:rPr>
              <a:t>Purple</a:t>
            </a:r>
            <a:r>
              <a:rPr lang="en-US" sz="2400" dirty="0"/>
              <a:t>: </a:t>
            </a:r>
            <a:r>
              <a:rPr lang="en-US" sz="2400" dirty="0" smtClean="0"/>
              <a:t>Total</a:t>
            </a:r>
            <a:endParaRPr lang="en-US" sz="2400" dirty="0" smtClean="0">
              <a:solidFill>
                <a:srgbClr val="006600"/>
              </a:solidFill>
            </a:endParaRP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/>
              <a:t>:  </a:t>
            </a:r>
            <a:r>
              <a:rPr lang="en-US" sz="2400" dirty="0" smtClean="0"/>
              <a:t>QE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RES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DIS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" t="34462" r="2733" b="4756"/>
          <a:stretch/>
        </p:blipFill>
        <p:spPr>
          <a:xfrm>
            <a:off x="84738" y="836712"/>
            <a:ext cx="6183922" cy="5616624"/>
          </a:xfrm>
        </p:spPr>
      </p:pic>
      <p:sp>
        <p:nvSpPr>
          <p:cNvPr id="11" name="TextBox 10"/>
          <p:cNvSpPr txBox="1"/>
          <p:nvPr/>
        </p:nvSpPr>
        <p:spPr>
          <a:xfrm>
            <a:off x="3419872" y="1336700"/>
            <a:ext cx="23689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ym typeface="Symbol"/>
              </a:rPr>
              <a:t>Laguna prototype*:</a:t>
            </a:r>
            <a:endParaRPr lang="en-GB" sz="2200" dirty="0" smtClean="0">
              <a:sym typeface="Symbol"/>
            </a:endParaRPr>
          </a:p>
          <a:p>
            <a:r>
              <a:rPr lang="en-GB" sz="2200" dirty="0" smtClean="0">
                <a:sym typeface="Symbol"/>
              </a:rPr>
              <a:t></a:t>
            </a:r>
            <a:r>
              <a:rPr lang="en-GB" sz="2200" baseline="-25000" dirty="0" smtClean="0">
                <a:sym typeface="Symbol"/>
              </a:rPr>
              <a:t></a:t>
            </a:r>
            <a:r>
              <a:rPr lang="en-GB" sz="2200" dirty="0" smtClean="0">
                <a:sym typeface="Symbol"/>
              </a:rPr>
              <a:t> CC: 0.702 /spill</a:t>
            </a:r>
          </a:p>
          <a:p>
            <a:r>
              <a:rPr lang="en-GB" sz="2200" dirty="0">
                <a:sym typeface="Symbol"/>
              </a:rPr>
              <a:t></a:t>
            </a:r>
            <a:r>
              <a:rPr lang="en-GB" sz="2200" baseline="-25000" dirty="0">
                <a:sym typeface="Symbol"/>
              </a:rPr>
              <a:t></a:t>
            </a:r>
            <a:r>
              <a:rPr lang="en-GB" sz="2200" dirty="0">
                <a:sym typeface="Symbol"/>
              </a:rPr>
              <a:t> </a:t>
            </a:r>
            <a:r>
              <a:rPr lang="en-GB" sz="2200" dirty="0" smtClean="0">
                <a:sym typeface="Symbol"/>
              </a:rPr>
              <a:t>NC</a:t>
            </a:r>
            <a:r>
              <a:rPr lang="en-GB" sz="2200" dirty="0">
                <a:sym typeface="Symbol"/>
              </a:rPr>
              <a:t>: </a:t>
            </a:r>
            <a:r>
              <a:rPr lang="en-GB" sz="2200" dirty="0" smtClean="0">
                <a:sym typeface="Symbol"/>
              </a:rPr>
              <a:t>0.255 </a:t>
            </a:r>
            <a:r>
              <a:rPr lang="en-GB" sz="2200" dirty="0">
                <a:sym typeface="Symbol"/>
              </a:rPr>
              <a:t>/</a:t>
            </a:r>
            <a:r>
              <a:rPr lang="en-GB" sz="2200" dirty="0" smtClean="0">
                <a:sym typeface="Symbol"/>
              </a:rPr>
              <a:t>spill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4365104"/>
            <a:ext cx="2771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* 216 m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 err="1" smtClean="0"/>
              <a:t>LAr</a:t>
            </a:r>
            <a:endParaRPr lang="en-US" sz="2200" dirty="0" smtClean="0"/>
          </a:p>
          <a:p>
            <a:r>
              <a:rPr lang="en-US" sz="2200" dirty="0" smtClean="0"/>
              <a:t>  1.75 10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 </a:t>
            </a:r>
            <a:r>
              <a:rPr lang="en-US" sz="2200" dirty="0" smtClean="0"/>
              <a:t>pot/spill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rates over 0-80 </a:t>
            </a:r>
            <a:r>
              <a:rPr lang="en-US" sz="2200" dirty="0" err="1" smtClean="0"/>
              <a:t>GeV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00062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44624"/>
            <a:ext cx="5145131" cy="100811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rates as a function of R</a:t>
            </a:r>
            <a:br>
              <a:rPr lang="en-GB" b="1" dirty="0" smtClean="0">
                <a:sym typeface="Symbol"/>
              </a:rPr>
            </a:br>
            <a:r>
              <a:rPr lang="en-GB" b="1" dirty="0" smtClean="0">
                <a:sym typeface="Symbol"/>
              </a:rPr>
              <a:t>R=18-24 m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336700"/>
            <a:ext cx="2912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CC rates @ Near Detector (New-New)</a:t>
            </a:r>
          </a:p>
          <a:p>
            <a:r>
              <a:rPr lang="en-US" sz="2400" dirty="0">
                <a:solidFill>
                  <a:srgbClr val="CC0066"/>
                </a:solidFill>
              </a:rPr>
              <a:t>Purple</a:t>
            </a:r>
            <a:r>
              <a:rPr lang="en-US" sz="2400" dirty="0"/>
              <a:t>: </a:t>
            </a:r>
            <a:r>
              <a:rPr lang="en-US" sz="2400" dirty="0" smtClean="0"/>
              <a:t>Total</a:t>
            </a:r>
            <a:endParaRPr lang="en-US" sz="2400" dirty="0" smtClean="0">
              <a:solidFill>
                <a:srgbClr val="006600"/>
              </a:solidFill>
            </a:endParaRP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/>
              <a:t>:  </a:t>
            </a:r>
            <a:r>
              <a:rPr lang="en-US" sz="2400" dirty="0" smtClean="0"/>
              <a:t>QE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RES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DIS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" t="36123" r="6253" b="5420"/>
          <a:stretch/>
        </p:blipFill>
        <p:spPr>
          <a:xfrm>
            <a:off x="107504" y="836712"/>
            <a:ext cx="5994663" cy="5612028"/>
          </a:xfrm>
        </p:spPr>
      </p:pic>
      <p:sp>
        <p:nvSpPr>
          <p:cNvPr id="10" name="TextBox 9"/>
          <p:cNvSpPr txBox="1"/>
          <p:nvPr/>
        </p:nvSpPr>
        <p:spPr>
          <a:xfrm>
            <a:off x="3419872" y="1336700"/>
            <a:ext cx="23689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ym typeface="Symbol"/>
              </a:rPr>
              <a:t>Laguna prototype*:</a:t>
            </a:r>
            <a:endParaRPr lang="en-GB" sz="2200" dirty="0" smtClean="0">
              <a:sym typeface="Symbol"/>
            </a:endParaRPr>
          </a:p>
          <a:p>
            <a:r>
              <a:rPr lang="en-GB" sz="2200" dirty="0" smtClean="0">
                <a:sym typeface="Symbol"/>
              </a:rPr>
              <a:t></a:t>
            </a:r>
            <a:r>
              <a:rPr lang="en-GB" sz="2200" baseline="-25000" dirty="0" smtClean="0">
                <a:sym typeface="Symbol"/>
              </a:rPr>
              <a:t></a:t>
            </a:r>
            <a:r>
              <a:rPr lang="en-GB" sz="2200" dirty="0" smtClean="0">
                <a:sym typeface="Symbol"/>
              </a:rPr>
              <a:t> CC: 0.346 /spill</a:t>
            </a:r>
          </a:p>
          <a:p>
            <a:r>
              <a:rPr lang="en-GB" sz="2200" dirty="0">
                <a:sym typeface="Symbol"/>
              </a:rPr>
              <a:t></a:t>
            </a:r>
            <a:r>
              <a:rPr lang="en-GB" sz="2200" baseline="-25000" dirty="0">
                <a:sym typeface="Symbol"/>
              </a:rPr>
              <a:t></a:t>
            </a:r>
            <a:r>
              <a:rPr lang="en-GB" sz="2200" dirty="0">
                <a:sym typeface="Symbol"/>
              </a:rPr>
              <a:t> </a:t>
            </a:r>
            <a:r>
              <a:rPr lang="en-GB" sz="2200" dirty="0" smtClean="0">
                <a:sym typeface="Symbol"/>
              </a:rPr>
              <a:t>NC</a:t>
            </a:r>
            <a:r>
              <a:rPr lang="en-GB" sz="2200" dirty="0">
                <a:sym typeface="Symbol"/>
              </a:rPr>
              <a:t>: </a:t>
            </a:r>
            <a:r>
              <a:rPr lang="en-GB" sz="2200" dirty="0" smtClean="0">
                <a:sym typeface="Symbol"/>
              </a:rPr>
              <a:t>0.128 </a:t>
            </a:r>
            <a:r>
              <a:rPr lang="en-GB" sz="2200" dirty="0">
                <a:sym typeface="Symbol"/>
              </a:rPr>
              <a:t>/</a:t>
            </a:r>
            <a:r>
              <a:rPr lang="en-GB" sz="2200" dirty="0" smtClean="0">
                <a:sym typeface="Symbol"/>
              </a:rPr>
              <a:t>spill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4365104"/>
            <a:ext cx="2771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* 216 m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 err="1" smtClean="0"/>
              <a:t>LAr</a:t>
            </a:r>
            <a:endParaRPr lang="en-US" sz="2200" dirty="0" smtClean="0"/>
          </a:p>
          <a:p>
            <a:r>
              <a:rPr lang="en-US" sz="2200" dirty="0" smtClean="0"/>
              <a:t>  1.75 10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 </a:t>
            </a:r>
            <a:r>
              <a:rPr lang="en-US" sz="2200" dirty="0" smtClean="0"/>
              <a:t>pot/spill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rates over 0-80 </a:t>
            </a:r>
            <a:r>
              <a:rPr lang="en-US" sz="2200" dirty="0" err="1" smtClean="0"/>
              <a:t>GeV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15251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08721"/>
            <a:ext cx="8507288" cy="288031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Reflector improvements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 </a:t>
            </a:r>
            <a:r>
              <a:rPr lang="en-US" dirty="0">
                <a:sym typeface="Symbol"/>
              </a:rPr>
              <a:t>further (small)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 gains </a:t>
            </a:r>
            <a:r>
              <a:rPr lang="en-US" dirty="0">
                <a:sym typeface="Symbol"/>
              </a:rPr>
              <a:t>in the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“signal</a:t>
            </a:r>
            <a:r>
              <a:rPr lang="en-US" dirty="0">
                <a:sym typeface="Symbol"/>
              </a:rPr>
              <a:t>” region, </a:t>
            </a:r>
            <a:r>
              <a:rPr lang="en-US" dirty="0" smtClean="0">
                <a:sym typeface="Symbol"/>
              </a:rPr>
              <a:t> significant 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reductions</a:t>
            </a:r>
            <a:r>
              <a:rPr lang="en-US" dirty="0" smtClean="0">
                <a:sym typeface="Symbol"/>
              </a:rPr>
              <a:t> in the 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“background” </a:t>
            </a:r>
            <a:r>
              <a:rPr lang="en-US" dirty="0" smtClean="0">
                <a:sym typeface="Symbol"/>
              </a:rPr>
              <a:t>region</a:t>
            </a:r>
            <a:r>
              <a:rPr lang="en-US" dirty="0" smtClean="0"/>
              <a:t> (still better S/N)!</a:t>
            </a:r>
          </a:p>
          <a:p>
            <a:r>
              <a:rPr lang="en-US" dirty="0" smtClean="0"/>
              <a:t>As expected a lateral offset </a:t>
            </a:r>
            <a:r>
              <a:rPr lang="en-US" dirty="0" smtClean="0">
                <a:sym typeface="Symbol"/>
              </a:rPr>
              <a:t>15 m is needed to bring the number of events/spill in the Laguna prototype down to  1 </a:t>
            </a:r>
            <a:endParaRPr lang="en-US" dirty="0" smtClean="0"/>
          </a:p>
          <a:p>
            <a:r>
              <a:rPr lang="en-US" b="1" dirty="0">
                <a:solidFill>
                  <a:srgbClr val="0070C0"/>
                </a:solidFill>
              </a:rPr>
              <a:t>Weak dependence </a:t>
            </a:r>
            <a:r>
              <a:rPr lang="en-US" dirty="0" smtClean="0"/>
              <a:t>on </a:t>
            </a:r>
            <a:r>
              <a:rPr lang="en-US" b="1" dirty="0">
                <a:solidFill>
                  <a:srgbClr val="0070C0"/>
                </a:solidFill>
              </a:rPr>
              <a:t>horn current</a:t>
            </a:r>
            <a:r>
              <a:rPr lang="en-US" dirty="0" smtClean="0"/>
              <a:t>!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67544" y="3645024"/>
            <a:ext cx="8075240" cy="26642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Future</a:t>
            </a:r>
          </a:p>
          <a:p>
            <a:r>
              <a:rPr lang="en-US" b="1" dirty="0" smtClean="0">
                <a:solidFill>
                  <a:srgbClr val="0070C0"/>
                </a:solidFill>
                <a:sym typeface="Symbol"/>
              </a:rPr>
              <a:t>Further optimization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for </a:t>
            </a:r>
            <a:r>
              <a:rPr lang="en-US" dirty="0">
                <a:sym typeface="Symbol"/>
              </a:rPr>
              <a:t>the </a:t>
            </a:r>
            <a:r>
              <a:rPr lang="en-US" dirty="0" smtClean="0">
                <a:sym typeface="Symbol"/>
              </a:rPr>
              <a:t>reflector</a:t>
            </a:r>
          </a:p>
          <a:p>
            <a:r>
              <a:rPr lang="en-US" b="1" dirty="0">
                <a:solidFill>
                  <a:srgbClr val="0070C0"/>
                </a:solidFill>
                <a:sym typeface="Symbol"/>
              </a:rPr>
              <a:t>Injections of engineering constraints </a:t>
            </a:r>
            <a:r>
              <a:rPr lang="en-US" dirty="0" smtClean="0">
                <a:sym typeface="Symbol"/>
              </a:rPr>
              <a:t>(room for target cooling, neck thicknesses…)  some 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rate reduction</a:t>
            </a:r>
            <a:r>
              <a:rPr lang="en-US" dirty="0" smtClean="0">
                <a:sym typeface="Symbol"/>
              </a:rPr>
              <a:t> anticipated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7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Again many new configurations tested,  … further progress!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Variation of rates with lateral offset investigated in order to help in determining the Laguna prototype optimal position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9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09" y="1114227"/>
            <a:ext cx="8626663" cy="54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211961" y="188640"/>
            <a:ext cx="4824536" cy="978639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eference, </a:t>
            </a:r>
            <a:r>
              <a:rPr lang="en-US" dirty="0" err="1" smtClean="0"/>
              <a:t>LoI</a:t>
            </a:r>
            <a:r>
              <a:rPr lang="en-US" dirty="0" smtClean="0"/>
              <a:t>, layout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132856"/>
            <a:ext cx="13853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HORN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4 m length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300 kA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450912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TARGET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1 m  graphite, r=2.5 mm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Partially inside horn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691680" y="3861048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92080" y="2060848"/>
            <a:ext cx="15087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REFLECTOR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4 m length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150 kA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4797152"/>
            <a:ext cx="1964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At 6 m from target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1052736"/>
            <a:ext cx="129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(Tesla)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191683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 (cm)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763688" y="6309320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(cm)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82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16732"/>
            <a:ext cx="8280920" cy="579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23928" y="188641"/>
            <a:ext cx="5112569" cy="864096"/>
          </a:xfrm>
        </p:spPr>
        <p:txBody>
          <a:bodyPr/>
          <a:lstStyle/>
          <a:p>
            <a:r>
              <a:rPr lang="en-US" dirty="0" smtClean="0"/>
              <a:t>Old-New “best” layout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2073622"/>
            <a:ext cx="1734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HORN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4 m length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280-(240) kA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443711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TARGET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1 m  graphite , r=8 mm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Fully inside horn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051720" y="3789040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3574" y="1916832"/>
            <a:ext cx="15087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REFLECTOR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4 m length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150 kA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1052736"/>
            <a:ext cx="129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(Tesla)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191683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 (cm)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6237312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(cm)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3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68965" r="41968" b="3666"/>
          <a:stretch/>
        </p:blipFill>
        <p:spPr>
          <a:xfrm>
            <a:off x="611560" y="620688"/>
            <a:ext cx="8568952" cy="559644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211961" y="188640"/>
            <a:ext cx="4824536" cy="978639"/>
          </a:xfrm>
        </p:spPr>
        <p:txBody>
          <a:bodyPr/>
          <a:lstStyle/>
          <a:p>
            <a:r>
              <a:rPr lang="en-US" dirty="0" smtClean="0"/>
              <a:t>New-new  “best”  layout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2073622"/>
            <a:ext cx="1734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HORN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4 m length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260-(240) kA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443711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TARGET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1 m  graphite , r=8 mm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Fully inside horn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051720" y="3789040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24128" y="1854916"/>
            <a:ext cx="1995899" cy="150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DOUBLE PARABOLIC REFLECTOR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4 m length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180 kA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1052736"/>
            <a:ext cx="129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(Tesla)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191683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 (cm)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6237312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(cm)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46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44624"/>
            <a:ext cx="4111967" cy="1025526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fluxes comparison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" t="32469" r="5312" b="9406"/>
          <a:stretch/>
        </p:blipFill>
        <p:spPr>
          <a:xfrm>
            <a:off x="415475" y="836711"/>
            <a:ext cx="5884717" cy="5566621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1117" y="1292566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err="1" smtClean="0">
                <a:sym typeface="Symbol"/>
              </a:rPr>
              <a:t>fluence</a:t>
            </a:r>
            <a:r>
              <a:rPr lang="en-US" sz="2400" dirty="0" smtClean="0">
                <a:sym typeface="Symbol"/>
              </a:rPr>
              <a:t> @ Near Detector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</a:t>
            </a:r>
            <a:r>
              <a:rPr lang="en-US" sz="2400" dirty="0" err="1" smtClean="0"/>
              <a:t>LoI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Old-new</a:t>
            </a: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 smtClean="0"/>
              <a:t>: New-new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583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44624"/>
            <a:ext cx="4111967" cy="1025526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fluxes comparison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1117" y="1292566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err="1" smtClean="0">
                <a:sym typeface="Symbol"/>
              </a:rPr>
              <a:t>fluence</a:t>
            </a:r>
            <a:r>
              <a:rPr lang="en-US" sz="2400" dirty="0" smtClean="0">
                <a:sym typeface="Symbol"/>
              </a:rPr>
              <a:t> @ Near Detector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</a:t>
            </a:r>
            <a:r>
              <a:rPr lang="en-US" sz="2400" dirty="0" err="1" smtClean="0"/>
              <a:t>LoI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Old-new</a:t>
            </a: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 smtClean="0"/>
              <a:t>: New-new</a:t>
            </a:r>
            <a:endParaRPr lang="en-GB" sz="24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33797" r="5312" b="9075"/>
          <a:stretch/>
        </p:blipFill>
        <p:spPr>
          <a:xfrm>
            <a:off x="395536" y="836712"/>
            <a:ext cx="5904656" cy="5519568"/>
          </a:xfrm>
        </p:spPr>
      </p:pic>
    </p:spTree>
    <p:extLst>
      <p:ext uri="{BB962C8B-B14F-4D97-AF65-F5344CB8AC3E}">
        <p14:creationId xmlns:p14="http://schemas.microsoft.com/office/powerpoint/2010/main" val="389415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44624"/>
            <a:ext cx="4464497" cy="100811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CC rate comparison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1292566"/>
            <a:ext cx="2448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CC rate @ Far Detector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</a:t>
            </a:r>
            <a:r>
              <a:rPr lang="en-US" sz="2400" dirty="0" err="1" smtClean="0"/>
              <a:t>LoI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Old-new</a:t>
            </a:r>
          </a:p>
          <a:p>
            <a:r>
              <a:rPr lang="en-US" sz="2400" dirty="0" smtClean="0">
                <a:solidFill>
                  <a:srgbClr val="006600"/>
                </a:solidFill>
              </a:rPr>
              <a:t>Green</a:t>
            </a:r>
            <a:r>
              <a:rPr lang="en-US" sz="2400" dirty="0" smtClean="0"/>
              <a:t>: New-new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-324544" y="908720"/>
            <a:ext cx="6423830" cy="5454331"/>
            <a:chOff x="107504" y="908720"/>
            <a:chExt cx="6423830" cy="54543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984" b="6667"/>
            <a:stretch/>
          </p:blipFill>
          <p:spPr>
            <a:xfrm>
              <a:off x="107504" y="908720"/>
              <a:ext cx="6381622" cy="545433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391" b="11724"/>
            <a:stretch/>
          </p:blipFill>
          <p:spPr>
            <a:xfrm>
              <a:off x="148534" y="1397010"/>
              <a:ext cx="6382800" cy="450942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120" b="11035"/>
            <a:stretch/>
          </p:blipFill>
          <p:spPr>
            <a:xfrm>
              <a:off x="107504" y="2198174"/>
              <a:ext cx="6382800" cy="3782638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5508104" y="3212976"/>
            <a:ext cx="3707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ym typeface="Symbol"/>
              </a:rPr>
              <a:t></a:t>
            </a:r>
            <a:r>
              <a:rPr lang="en-GB" sz="2000" baseline="-25000" dirty="0" smtClean="0">
                <a:sym typeface="Symbol"/>
              </a:rPr>
              <a:t></a:t>
            </a:r>
            <a:r>
              <a:rPr lang="en-GB" sz="2000" dirty="0" smtClean="0">
                <a:sym typeface="Symbol"/>
              </a:rPr>
              <a:t> CC </a:t>
            </a:r>
            <a:r>
              <a:rPr lang="en-GB" sz="2000" dirty="0" smtClean="0">
                <a:sym typeface="Symbol"/>
              </a:rPr>
              <a:t>(&lt; 4 </a:t>
            </a:r>
            <a:r>
              <a:rPr lang="en-GB" sz="2000" dirty="0" err="1" smtClean="0">
                <a:sym typeface="Symbol"/>
              </a:rPr>
              <a:t>GeV</a:t>
            </a:r>
            <a:r>
              <a:rPr lang="en-GB" sz="2000" dirty="0" smtClean="0">
                <a:sym typeface="Symbol"/>
              </a:rPr>
              <a:t>) </a:t>
            </a:r>
            <a:r>
              <a:rPr lang="en-GB" dirty="0" smtClean="0">
                <a:sym typeface="Symbol"/>
              </a:rPr>
              <a:t>(</a:t>
            </a:r>
            <a:r>
              <a:rPr lang="en-GB" dirty="0" err="1" smtClean="0">
                <a:sym typeface="Symbol"/>
              </a:rPr>
              <a:t>evt</a:t>
            </a:r>
            <a:r>
              <a:rPr lang="en-GB" dirty="0" smtClean="0">
                <a:sym typeface="Symbol"/>
              </a:rPr>
              <a:t>/</a:t>
            </a:r>
            <a:r>
              <a:rPr lang="en-GB" dirty="0" err="1" smtClean="0">
                <a:sym typeface="Symbol"/>
              </a:rPr>
              <a:t>kT</a:t>
            </a:r>
            <a:r>
              <a:rPr lang="en-GB" dirty="0" smtClean="0">
                <a:sym typeface="Symbol"/>
              </a:rPr>
              <a:t>/10</a:t>
            </a:r>
            <a:r>
              <a:rPr lang="en-GB" baseline="30000" dirty="0" smtClean="0">
                <a:sym typeface="Symbol"/>
              </a:rPr>
              <a:t>19</a:t>
            </a:r>
            <a:r>
              <a:rPr lang="en-GB" dirty="0" smtClean="0">
                <a:sym typeface="Symbol"/>
              </a:rPr>
              <a:t>pot</a:t>
            </a:r>
            <a:r>
              <a:rPr lang="en-GB" dirty="0" smtClean="0">
                <a:sym typeface="Symbol"/>
              </a:rPr>
              <a:t>):</a:t>
            </a: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2.70 10</a:t>
            </a:r>
            <a:r>
              <a:rPr lang="en-US" sz="2000" baseline="30000" dirty="0" smtClean="0">
                <a:solidFill>
                  <a:srgbClr val="002060"/>
                </a:solidFill>
                <a:sym typeface="Symbol"/>
              </a:rPr>
              <a:t>5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3.79 10</a:t>
            </a:r>
            <a:r>
              <a:rPr lang="en-US" sz="2000" baseline="30000" dirty="0" smtClean="0">
                <a:solidFill>
                  <a:srgbClr val="FF0000"/>
                </a:solidFill>
                <a:sym typeface="Symbol"/>
              </a:rPr>
              <a:t>5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  </a:t>
            </a:r>
            <a:r>
              <a:rPr lang="en-US" sz="2000" dirty="0" smtClean="0">
                <a:solidFill>
                  <a:srgbClr val="006600"/>
                </a:solidFill>
                <a:sym typeface="Symbol"/>
              </a:rPr>
              <a:t>3.98 10</a:t>
            </a:r>
            <a:r>
              <a:rPr lang="en-US" sz="2000" baseline="30000" dirty="0" smtClean="0">
                <a:solidFill>
                  <a:srgbClr val="006600"/>
                </a:solidFill>
                <a:sym typeface="Symbol"/>
              </a:rPr>
              <a:t>5</a:t>
            </a:r>
            <a:endParaRPr lang="en-US" sz="2000" baseline="30000" dirty="0">
              <a:solidFill>
                <a:srgbClr val="006600"/>
              </a:solidFill>
              <a:sym typeface="Symbol"/>
            </a:endParaRP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1.00       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1.40        </a:t>
            </a:r>
            <a:r>
              <a:rPr lang="en-US" sz="2000" dirty="0" smtClean="0">
                <a:solidFill>
                  <a:srgbClr val="006600"/>
                </a:solidFill>
                <a:sym typeface="Symbol"/>
              </a:rPr>
              <a:t>1.47</a:t>
            </a:r>
            <a:endParaRPr lang="en-GB" sz="2000" dirty="0" smtClean="0">
              <a:sym typeface="Symbol"/>
            </a:endParaRPr>
          </a:p>
          <a:p>
            <a:r>
              <a:rPr lang="en-GB" sz="2000" dirty="0" smtClean="0">
                <a:sym typeface="Symbol"/>
              </a:rPr>
              <a:t></a:t>
            </a:r>
            <a:r>
              <a:rPr lang="en-GB" sz="2000" baseline="-25000" dirty="0" smtClean="0">
                <a:sym typeface="Symbol"/>
              </a:rPr>
              <a:t></a:t>
            </a:r>
            <a:r>
              <a:rPr lang="en-GB" sz="2000" dirty="0" smtClean="0">
                <a:sym typeface="Symbol"/>
              </a:rPr>
              <a:t> NC </a:t>
            </a:r>
            <a:r>
              <a:rPr lang="en-GB" sz="2000" dirty="0" smtClean="0">
                <a:sym typeface="Symbol"/>
              </a:rPr>
              <a:t>(0-oo) </a:t>
            </a:r>
            <a:r>
              <a:rPr lang="en-GB" dirty="0" smtClean="0">
                <a:sym typeface="Symbol"/>
              </a:rPr>
              <a:t>(</a:t>
            </a:r>
            <a:r>
              <a:rPr lang="en-GB" dirty="0" err="1" smtClean="0">
                <a:sym typeface="Symbol"/>
              </a:rPr>
              <a:t>evt</a:t>
            </a:r>
            <a:r>
              <a:rPr lang="en-GB" dirty="0" smtClean="0">
                <a:sym typeface="Symbol"/>
              </a:rPr>
              <a:t>/</a:t>
            </a:r>
            <a:r>
              <a:rPr lang="en-GB" dirty="0" err="1" smtClean="0">
                <a:sym typeface="Symbol"/>
              </a:rPr>
              <a:t>kT</a:t>
            </a:r>
            <a:r>
              <a:rPr lang="en-GB" dirty="0" smtClean="0">
                <a:sym typeface="Symbol"/>
              </a:rPr>
              <a:t>/10</a:t>
            </a:r>
            <a:r>
              <a:rPr lang="en-GB" baseline="30000" dirty="0" smtClean="0">
                <a:sym typeface="Symbol"/>
              </a:rPr>
              <a:t>19</a:t>
            </a:r>
            <a:r>
              <a:rPr lang="en-GB" dirty="0" smtClean="0">
                <a:sym typeface="Symbol"/>
              </a:rPr>
              <a:t>pot</a:t>
            </a:r>
            <a:r>
              <a:rPr lang="en-GB" dirty="0" smtClean="0">
                <a:sym typeface="Symbol"/>
              </a:rPr>
              <a:t>):</a:t>
            </a: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1.74 10</a:t>
            </a:r>
            <a:r>
              <a:rPr lang="en-US" sz="2000" baseline="30000" dirty="0" smtClean="0">
                <a:solidFill>
                  <a:srgbClr val="002060"/>
                </a:solidFill>
                <a:sym typeface="Symbol"/>
              </a:rPr>
              <a:t>5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2.30 10</a:t>
            </a:r>
            <a:r>
              <a:rPr lang="en-US" sz="2000" baseline="30000" dirty="0" smtClean="0">
                <a:solidFill>
                  <a:srgbClr val="FF0000"/>
                </a:solidFill>
                <a:sym typeface="Symbol"/>
              </a:rPr>
              <a:t>5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  </a:t>
            </a:r>
            <a:r>
              <a:rPr lang="en-US" sz="2000" dirty="0" smtClean="0">
                <a:solidFill>
                  <a:srgbClr val="006600"/>
                </a:solidFill>
                <a:sym typeface="Symbol"/>
              </a:rPr>
              <a:t>2.13 10</a:t>
            </a:r>
            <a:r>
              <a:rPr lang="en-US" sz="2000" baseline="30000" dirty="0" smtClean="0">
                <a:solidFill>
                  <a:srgbClr val="006600"/>
                </a:solidFill>
                <a:sym typeface="Symbol"/>
              </a:rPr>
              <a:t>5</a:t>
            </a:r>
            <a:endParaRPr lang="en-US" sz="2000" baseline="30000" dirty="0">
              <a:solidFill>
                <a:srgbClr val="006600"/>
              </a:solidFill>
              <a:sym typeface="Symbol"/>
            </a:endParaRPr>
          </a:p>
          <a:p>
            <a:r>
              <a:rPr lang="en-US" sz="2000" dirty="0">
                <a:solidFill>
                  <a:srgbClr val="002060"/>
                </a:solidFill>
                <a:sym typeface="Symbol"/>
              </a:rPr>
              <a:t>1.00       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1.32        </a:t>
            </a:r>
            <a:r>
              <a:rPr lang="en-US" sz="2000" dirty="0" smtClean="0">
                <a:solidFill>
                  <a:srgbClr val="006600"/>
                </a:solidFill>
                <a:sym typeface="Symbol"/>
              </a:rPr>
              <a:t>1.22</a:t>
            </a:r>
            <a:endParaRPr lang="en-GB" sz="2000" dirty="0" smtClean="0">
              <a:sym typeface="Symbol"/>
            </a:endParaRPr>
          </a:p>
          <a:p>
            <a:r>
              <a:rPr lang="en-GB" sz="2000" dirty="0" smtClean="0">
                <a:sym typeface="Symbol"/>
              </a:rPr>
              <a:t></a:t>
            </a:r>
            <a:r>
              <a:rPr lang="en-GB" sz="2000" baseline="-25000" dirty="0" smtClean="0">
                <a:sym typeface="Symbol"/>
              </a:rPr>
              <a:t>e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>
                <a:sym typeface="Symbol"/>
              </a:rPr>
              <a:t>CC </a:t>
            </a:r>
            <a:r>
              <a:rPr lang="en-GB" sz="2000" dirty="0" smtClean="0">
                <a:sym typeface="Symbol"/>
              </a:rPr>
              <a:t>(&lt; 4 </a:t>
            </a:r>
            <a:r>
              <a:rPr lang="en-GB" sz="2000" dirty="0" err="1" smtClean="0">
                <a:sym typeface="Symbol"/>
              </a:rPr>
              <a:t>GeV</a:t>
            </a:r>
            <a:r>
              <a:rPr lang="en-GB" sz="2000" dirty="0" smtClean="0">
                <a:sym typeface="Symbol"/>
              </a:rPr>
              <a:t>) </a:t>
            </a:r>
            <a:r>
              <a:rPr lang="en-GB" dirty="0" smtClean="0">
                <a:sym typeface="Symbol"/>
              </a:rPr>
              <a:t>(</a:t>
            </a:r>
            <a:r>
              <a:rPr lang="en-GB" dirty="0" err="1" smtClean="0">
                <a:sym typeface="Symbol"/>
              </a:rPr>
              <a:t>evt</a:t>
            </a:r>
            <a:r>
              <a:rPr lang="en-GB" dirty="0" smtClean="0">
                <a:sym typeface="Symbol"/>
              </a:rPr>
              <a:t>/</a:t>
            </a:r>
            <a:r>
              <a:rPr lang="en-GB" dirty="0" err="1" smtClean="0">
                <a:sym typeface="Symbol"/>
              </a:rPr>
              <a:t>kT</a:t>
            </a:r>
            <a:r>
              <a:rPr lang="en-GB" dirty="0" smtClean="0">
                <a:sym typeface="Symbol"/>
              </a:rPr>
              <a:t>/10</a:t>
            </a:r>
            <a:r>
              <a:rPr lang="en-GB" baseline="30000" dirty="0" smtClean="0">
                <a:sym typeface="Symbol"/>
              </a:rPr>
              <a:t>19</a:t>
            </a:r>
            <a:r>
              <a:rPr lang="en-GB" dirty="0" smtClean="0">
                <a:sym typeface="Symbol"/>
              </a:rPr>
              <a:t>pot</a:t>
            </a:r>
            <a:r>
              <a:rPr lang="en-GB" dirty="0" smtClean="0">
                <a:sym typeface="Symbol"/>
              </a:rPr>
              <a:t>):</a:t>
            </a: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1.80 10</a:t>
            </a:r>
            <a:r>
              <a:rPr lang="en-US" sz="2000" baseline="30000" dirty="0" smtClean="0">
                <a:solidFill>
                  <a:srgbClr val="002060"/>
                </a:solidFill>
                <a:sym typeface="Symbol"/>
              </a:rPr>
              <a:t>3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2.25 10</a:t>
            </a:r>
            <a:r>
              <a:rPr lang="en-US" sz="2000" baseline="30000" dirty="0" smtClean="0">
                <a:solidFill>
                  <a:srgbClr val="FF0000"/>
                </a:solidFill>
                <a:sym typeface="Symbol"/>
              </a:rPr>
              <a:t>3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  </a:t>
            </a:r>
            <a:r>
              <a:rPr lang="en-US" sz="2000" dirty="0" smtClean="0">
                <a:solidFill>
                  <a:srgbClr val="006600"/>
                </a:solidFill>
                <a:sym typeface="Symbol"/>
              </a:rPr>
              <a:t>2.28 10</a:t>
            </a:r>
            <a:r>
              <a:rPr lang="en-US" sz="2000" baseline="30000" dirty="0" smtClean="0">
                <a:solidFill>
                  <a:srgbClr val="006600"/>
                </a:solidFill>
                <a:sym typeface="Symbol"/>
              </a:rPr>
              <a:t>3</a:t>
            </a:r>
          </a:p>
          <a:p>
            <a:r>
              <a:rPr lang="en-US" sz="2000" dirty="0">
                <a:solidFill>
                  <a:srgbClr val="002060"/>
                </a:solidFill>
                <a:sym typeface="Symbol"/>
              </a:rPr>
              <a:t>1.00       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1.25        </a:t>
            </a:r>
            <a:r>
              <a:rPr lang="en-US" sz="2000" dirty="0" smtClean="0">
                <a:solidFill>
                  <a:srgbClr val="006600"/>
                </a:solidFill>
                <a:sym typeface="Symbol"/>
              </a:rPr>
              <a:t>1.27</a:t>
            </a:r>
            <a:endParaRPr lang="en-US" sz="2000" dirty="0">
              <a:solidFill>
                <a:srgbClr val="0066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2022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44624"/>
            <a:ext cx="4111967" cy="1025526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</a:t>
            </a:r>
            <a:r>
              <a:rPr lang="en-GB" b="1" baseline="-25000" dirty="0" smtClean="0">
                <a:sym typeface="Symbol"/>
              </a:rPr>
              <a:t></a:t>
            </a:r>
            <a:r>
              <a:rPr lang="en-GB" b="1" dirty="0" smtClean="0">
                <a:sym typeface="Symbol"/>
              </a:rPr>
              <a:t> fluxes as a function of R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28/3/2013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Alfredo Ferrari, CENF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336700"/>
            <a:ext cx="2912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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err="1" smtClean="0">
                <a:sym typeface="Symbol"/>
              </a:rPr>
              <a:t>fluence</a:t>
            </a:r>
            <a:r>
              <a:rPr lang="en-US" sz="2400" dirty="0" smtClean="0">
                <a:sym typeface="Symbol"/>
              </a:rPr>
              <a:t> @ Near Detector (New-New)</a:t>
            </a:r>
          </a:p>
          <a:p>
            <a:r>
              <a:rPr lang="en-US" sz="2400" dirty="0">
                <a:solidFill>
                  <a:srgbClr val="006600"/>
                </a:solidFill>
              </a:rPr>
              <a:t>Green</a:t>
            </a:r>
            <a:r>
              <a:rPr lang="en-US" sz="2400" dirty="0"/>
              <a:t>:  </a:t>
            </a:r>
            <a:r>
              <a:rPr lang="en-US" sz="2400" dirty="0" smtClean="0"/>
              <a:t>R=0-2.4 </a:t>
            </a:r>
            <a:r>
              <a:rPr lang="en-US" sz="2400" dirty="0"/>
              <a:t>m </a:t>
            </a:r>
            <a:endParaRPr lang="en-US" sz="2400" baseline="-25000" dirty="0" smtClean="0"/>
          </a:p>
          <a:p>
            <a:r>
              <a:rPr lang="en-US" sz="2400" dirty="0" smtClean="0">
                <a:solidFill>
                  <a:srgbClr val="000066"/>
                </a:solidFill>
              </a:rPr>
              <a:t>Blue</a:t>
            </a:r>
            <a:r>
              <a:rPr lang="en-US" sz="2400" dirty="0" smtClean="0"/>
              <a:t>: R=6-12 m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 R=12-18</a:t>
            </a:r>
          </a:p>
          <a:p>
            <a:r>
              <a:rPr lang="en-US" sz="2400" dirty="0" smtClean="0">
                <a:solidFill>
                  <a:srgbClr val="CC0066"/>
                </a:solidFill>
              </a:rPr>
              <a:t>Purple</a:t>
            </a:r>
            <a:r>
              <a:rPr lang="en-US" sz="2400" dirty="0" smtClean="0"/>
              <a:t>: R=18-24 m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7" t="32801" r="4842" b="9406"/>
          <a:stretch/>
        </p:blipFill>
        <p:spPr>
          <a:xfrm>
            <a:off x="467544" y="908720"/>
            <a:ext cx="5616624" cy="5399404"/>
          </a:xfrm>
        </p:spPr>
      </p:pic>
    </p:spTree>
    <p:extLst>
      <p:ext uri="{BB962C8B-B14F-4D97-AF65-F5344CB8AC3E}">
        <p14:creationId xmlns:p14="http://schemas.microsoft.com/office/powerpoint/2010/main" val="6270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</TotalTime>
  <Words>725</Words>
  <Application>Microsoft Office PowerPoint</Application>
  <PresentationFormat>On-screen Show (4:3)</PresentationFormat>
  <Paragraphs>170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Gill Sans MT</vt:lpstr>
      <vt:lpstr>Comic Sans MS</vt:lpstr>
      <vt:lpstr>Bookman Old Style</vt:lpstr>
      <vt:lpstr>Wingdings 3</vt:lpstr>
      <vt:lpstr>Calibri</vt:lpstr>
      <vt:lpstr>Symbol</vt:lpstr>
      <vt:lpstr>Wingdings</vt:lpstr>
      <vt:lpstr>Default Theme</vt:lpstr>
      <vt:lpstr>Update on  yields at CENF,  including off-axis positions for Laguna     28th March 2013</vt:lpstr>
      <vt:lpstr>Outline</vt:lpstr>
      <vt:lpstr>Reference, LoI, layout</vt:lpstr>
      <vt:lpstr>Old-New “best” layout</vt:lpstr>
      <vt:lpstr>New-new  “best”  layout</vt:lpstr>
      <vt:lpstr> fluxes comparison</vt:lpstr>
      <vt:lpstr> fluxes comparison</vt:lpstr>
      <vt:lpstr> CC rate comparison</vt:lpstr>
      <vt:lpstr> fluxes as a function of R</vt:lpstr>
      <vt:lpstr> rates as a function of R R=0-2.4 m</vt:lpstr>
      <vt:lpstr> rates as a function of R R=6-12 m</vt:lpstr>
      <vt:lpstr> rates as a function of R R=12-18 m</vt:lpstr>
      <vt:lpstr> rates as a function of R R=18-24 m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Calviani;Alfredo Ferrari</dc:creator>
  <cp:lastModifiedBy>alfredo</cp:lastModifiedBy>
  <cp:revision>271</cp:revision>
  <cp:lastPrinted>2012-12-05T09:23:49Z</cp:lastPrinted>
  <dcterms:created xsi:type="dcterms:W3CDTF">2012-11-09T23:16:19Z</dcterms:created>
  <dcterms:modified xsi:type="dcterms:W3CDTF">2013-03-28T13:56:08Z</dcterms:modified>
</cp:coreProperties>
</file>