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2" r:id="rId5"/>
    <p:sldId id="261" r:id="rId6"/>
    <p:sldId id="257"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1F50775-37C9-4509-804F-48E857D1D9D1}" type="datetimeFigureOut">
              <a:rPr lang="en-GB" smtClean="0"/>
              <a:t>28/03/2013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688084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F50775-37C9-4509-804F-48E857D1D9D1}" type="datetimeFigureOut">
              <a:rPr lang="en-GB" smtClean="0"/>
              <a:t>28/03/2013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660389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F50775-37C9-4509-804F-48E857D1D9D1}" type="datetimeFigureOut">
              <a:rPr lang="en-GB" smtClean="0"/>
              <a:t>28/03/2013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2786413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F50775-37C9-4509-804F-48E857D1D9D1}" type="datetimeFigureOut">
              <a:rPr lang="en-GB" smtClean="0"/>
              <a:t>28/03/2013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1240251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F50775-37C9-4509-804F-48E857D1D9D1}" type="datetimeFigureOut">
              <a:rPr lang="en-GB" smtClean="0"/>
              <a:t>28/03/2013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937350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1F50775-37C9-4509-804F-48E857D1D9D1}" type="datetimeFigureOut">
              <a:rPr lang="en-GB" smtClean="0"/>
              <a:t>28/03/2013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60199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1F50775-37C9-4509-804F-48E857D1D9D1}" type="datetimeFigureOut">
              <a:rPr lang="en-GB" smtClean="0"/>
              <a:t>28/03/2013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873787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1F50775-37C9-4509-804F-48E857D1D9D1}" type="datetimeFigureOut">
              <a:rPr lang="en-GB" smtClean="0"/>
              <a:t>28/03/2013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539743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F50775-37C9-4509-804F-48E857D1D9D1}" type="datetimeFigureOut">
              <a:rPr lang="en-GB" smtClean="0"/>
              <a:t>28/03/2013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107978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F50775-37C9-4509-804F-48E857D1D9D1}" type="datetimeFigureOut">
              <a:rPr lang="en-GB" smtClean="0"/>
              <a:t>28/03/2013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258103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F50775-37C9-4509-804F-48E857D1D9D1}" type="datetimeFigureOut">
              <a:rPr lang="en-GB" smtClean="0"/>
              <a:t>28/03/2013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439287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50775-37C9-4509-804F-48E857D1D9D1}" type="datetimeFigureOut">
              <a:rPr lang="en-GB" smtClean="0"/>
              <a:t>28/03/2013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42A7DF-C44C-475F-9C27-24D7B558627B}" type="slidenum">
              <a:rPr lang="en-GB" smtClean="0"/>
              <a:t>‹#›</a:t>
            </a:fld>
            <a:endParaRPr lang="en-GB"/>
          </a:p>
        </p:txBody>
      </p:sp>
    </p:spTree>
    <p:extLst>
      <p:ext uri="{BB962C8B-B14F-4D97-AF65-F5344CB8AC3E}">
        <p14:creationId xmlns:p14="http://schemas.microsoft.com/office/powerpoint/2010/main" val="4187500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5656" y="2708920"/>
            <a:ext cx="7772400" cy="1470025"/>
          </a:xfrm>
        </p:spPr>
        <p:txBody>
          <a:bodyPr/>
          <a:lstStyle/>
          <a:p>
            <a:r>
              <a:rPr lang="en-US" dirty="0" smtClean="0"/>
              <a:t>High Rep Rate Circuits 2 and 3 specification/Wish List</a:t>
            </a:r>
            <a:endParaRPr lang="en-GB" dirty="0"/>
          </a:p>
        </p:txBody>
      </p:sp>
      <p:sp>
        <p:nvSpPr>
          <p:cNvPr id="4" name="TextBox 3"/>
          <p:cNvSpPr txBox="1"/>
          <p:nvPr/>
        </p:nvSpPr>
        <p:spPr>
          <a:xfrm>
            <a:off x="6516216" y="6453336"/>
            <a:ext cx="2565126" cy="369332"/>
          </a:xfrm>
          <a:prstGeom prst="rect">
            <a:avLst/>
          </a:prstGeom>
          <a:noFill/>
        </p:spPr>
        <p:txBody>
          <a:bodyPr wrap="none" rtlCol="0">
            <a:spAutoFit/>
          </a:bodyPr>
          <a:lstStyle/>
          <a:p>
            <a:r>
              <a:rPr lang="en-US" dirty="0" smtClean="0"/>
              <a:t>Nick Shipman 02.04.2013</a:t>
            </a:r>
            <a:endParaRPr lang="en-GB" dirty="0"/>
          </a:p>
        </p:txBody>
      </p:sp>
      <p:pic>
        <p:nvPicPr>
          <p:cNvPr id="5" name="Picture 4" descr="http://www.paranormalpeopleonline.com/wp-content/uploads/2009/10/CERN-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3" y="2654522"/>
            <a:ext cx="1743075" cy="17551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manchester.cervantes.es/FichasCultura/ImagenesEntidades/Manchester%20University%20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8545" y="75359"/>
            <a:ext cx="2877344" cy="12165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962652" cy="1916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http://www.cockcroft.ac.uk/style/images/CI_logo_larg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07703" y="1263323"/>
            <a:ext cx="2409110" cy="1362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3024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4624"/>
            <a:ext cx="8229600" cy="1143000"/>
          </a:xfrm>
        </p:spPr>
        <p:txBody>
          <a:bodyPr/>
          <a:lstStyle/>
          <a:p>
            <a:r>
              <a:rPr lang="en-US" dirty="0" smtClean="0"/>
              <a:t>The present High-Rep-Rate Circuit</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007" y="1412776"/>
            <a:ext cx="8060156" cy="2880320"/>
          </a:xfrm>
          <a:prstGeom prst="rect">
            <a:avLst/>
          </a:prstGeom>
        </p:spPr>
      </p:pic>
      <p:sp>
        <p:nvSpPr>
          <p:cNvPr id="5" name="TextBox 4"/>
          <p:cNvSpPr txBox="1"/>
          <p:nvPr/>
        </p:nvSpPr>
        <p:spPr>
          <a:xfrm>
            <a:off x="28839" y="4449714"/>
            <a:ext cx="9079665" cy="1200329"/>
          </a:xfrm>
          <a:prstGeom prst="rect">
            <a:avLst/>
          </a:prstGeom>
          <a:noFill/>
        </p:spPr>
        <p:txBody>
          <a:bodyPr wrap="square" rtlCol="0">
            <a:spAutoFit/>
          </a:bodyPr>
          <a:lstStyle/>
          <a:p>
            <a:r>
              <a:rPr lang="en-US" dirty="0" smtClean="0"/>
              <a:t>The power supply charges the PFL to the set voltage, 4kV in this case.  When the switch is closed the vacuum gap is charged and in the case of a breakdown a large current flows and the energy which is stored on the PFL is discharged (mainly in the external circuit) during twice the delay time of the PFL.</a:t>
            </a:r>
            <a:endParaRPr lang="en-GB" dirty="0"/>
          </a:p>
        </p:txBody>
      </p:sp>
    </p:spTree>
    <p:extLst>
      <p:ext uri="{BB962C8B-B14F-4D97-AF65-F5344CB8AC3E}">
        <p14:creationId xmlns:p14="http://schemas.microsoft.com/office/powerpoint/2010/main" val="1647759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80728"/>
          </a:xfrm>
        </p:spPr>
        <p:txBody>
          <a:bodyPr/>
          <a:lstStyle/>
          <a:p>
            <a:r>
              <a:rPr lang="en-US" dirty="0" smtClean="0"/>
              <a:t>Voltage and Current Traces – no BD</a:t>
            </a:r>
            <a:endParaRPr lang="en-GB" dirty="0"/>
          </a:p>
        </p:txBody>
      </p:sp>
      <p:sp>
        <p:nvSpPr>
          <p:cNvPr id="5" name="TextBox 4"/>
          <p:cNvSpPr txBox="1"/>
          <p:nvPr/>
        </p:nvSpPr>
        <p:spPr>
          <a:xfrm>
            <a:off x="4609885" y="1124744"/>
            <a:ext cx="4267479" cy="1477328"/>
          </a:xfrm>
          <a:prstGeom prst="rect">
            <a:avLst/>
          </a:prstGeom>
          <a:noFill/>
        </p:spPr>
        <p:txBody>
          <a:bodyPr wrap="square" rtlCol="0">
            <a:spAutoFit/>
          </a:bodyPr>
          <a:lstStyle/>
          <a:p>
            <a:r>
              <a:rPr lang="en-US" dirty="0" smtClean="0"/>
              <a:t>In the no BD case you can see that even after the switch closes (at ~4.3us).  The voltage after the switch (green, also ~equal to the voltage seen by the gap in this case) only starts to decay very slowly.</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821" y="1052736"/>
            <a:ext cx="4494008" cy="2425969"/>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717032"/>
            <a:ext cx="8060156" cy="2880320"/>
          </a:xfrm>
          <a:prstGeom prst="rect">
            <a:avLst/>
          </a:prstGeom>
        </p:spPr>
      </p:pic>
      <p:sp>
        <p:nvSpPr>
          <p:cNvPr id="8" name="TextBox 7"/>
          <p:cNvSpPr txBox="1"/>
          <p:nvPr/>
        </p:nvSpPr>
        <p:spPr>
          <a:xfrm>
            <a:off x="5940152" y="3288956"/>
            <a:ext cx="1472070" cy="369332"/>
          </a:xfrm>
          <a:prstGeom prst="rect">
            <a:avLst/>
          </a:prstGeom>
          <a:noFill/>
        </p:spPr>
        <p:txBody>
          <a:bodyPr wrap="none" rtlCol="0">
            <a:spAutoFit/>
          </a:bodyPr>
          <a:lstStyle/>
          <a:p>
            <a:r>
              <a:rPr lang="en-US" dirty="0" smtClean="0">
                <a:solidFill>
                  <a:srgbClr val="00B050"/>
                </a:solidFill>
              </a:rPr>
              <a:t>V after switch</a:t>
            </a:r>
            <a:endParaRPr lang="en-GB" dirty="0">
              <a:solidFill>
                <a:srgbClr val="00B050"/>
              </a:solidFill>
            </a:endParaRPr>
          </a:p>
        </p:txBody>
      </p:sp>
      <p:sp>
        <p:nvSpPr>
          <p:cNvPr id="13" name="TextBox 12"/>
          <p:cNvSpPr txBox="1"/>
          <p:nvPr/>
        </p:nvSpPr>
        <p:spPr>
          <a:xfrm>
            <a:off x="3851920" y="3442044"/>
            <a:ext cx="982961" cy="369332"/>
          </a:xfrm>
          <a:prstGeom prst="rect">
            <a:avLst/>
          </a:prstGeom>
          <a:noFill/>
        </p:spPr>
        <p:txBody>
          <a:bodyPr wrap="none" rtlCol="0">
            <a:spAutoFit/>
          </a:bodyPr>
          <a:lstStyle/>
          <a:p>
            <a:r>
              <a:rPr lang="en-US" dirty="0" smtClean="0">
                <a:solidFill>
                  <a:srgbClr val="0070C0"/>
                </a:solidFill>
              </a:rPr>
              <a:t>V b4 PFL</a:t>
            </a:r>
            <a:endParaRPr lang="en-GB" dirty="0">
              <a:solidFill>
                <a:srgbClr val="0070C0"/>
              </a:solidFill>
            </a:endParaRPr>
          </a:p>
        </p:txBody>
      </p:sp>
      <p:cxnSp>
        <p:nvCxnSpPr>
          <p:cNvPr id="10" name="Straight Arrow Connector 9"/>
          <p:cNvCxnSpPr>
            <a:stCxn id="13" idx="2"/>
          </p:cNvCxnSpPr>
          <p:nvPr/>
        </p:nvCxnSpPr>
        <p:spPr>
          <a:xfrm flipH="1">
            <a:off x="4209593" y="3811376"/>
            <a:ext cx="133808" cy="770440"/>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8" idx="2"/>
          </p:cNvCxnSpPr>
          <p:nvPr/>
        </p:nvCxnSpPr>
        <p:spPr>
          <a:xfrm flipH="1">
            <a:off x="6228189" y="3658288"/>
            <a:ext cx="447998" cy="92284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7092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7984" y="4149080"/>
            <a:ext cx="4631282" cy="2557933"/>
          </a:xfrm>
          <a:prstGeom prst="rect">
            <a:avLst/>
          </a:prstGeom>
        </p:spPr>
      </p:pic>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212" y="4197393"/>
            <a:ext cx="4175757" cy="24613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0247" y="1072478"/>
            <a:ext cx="8060156" cy="2880320"/>
          </a:xfrm>
          <a:prstGeom prst="rect">
            <a:avLst/>
          </a:prstGeom>
        </p:spPr>
      </p:pic>
      <p:sp>
        <p:nvSpPr>
          <p:cNvPr id="7" name="TextBox 6"/>
          <p:cNvSpPr txBox="1"/>
          <p:nvPr/>
        </p:nvSpPr>
        <p:spPr>
          <a:xfrm>
            <a:off x="6180887" y="644402"/>
            <a:ext cx="1472070" cy="369332"/>
          </a:xfrm>
          <a:prstGeom prst="rect">
            <a:avLst/>
          </a:prstGeom>
          <a:noFill/>
        </p:spPr>
        <p:txBody>
          <a:bodyPr wrap="none" rtlCol="0">
            <a:spAutoFit/>
          </a:bodyPr>
          <a:lstStyle/>
          <a:p>
            <a:r>
              <a:rPr lang="en-US" dirty="0" smtClean="0">
                <a:solidFill>
                  <a:srgbClr val="00B050"/>
                </a:solidFill>
              </a:rPr>
              <a:t>V after switch</a:t>
            </a:r>
            <a:endParaRPr lang="en-GB" dirty="0">
              <a:solidFill>
                <a:srgbClr val="00B050"/>
              </a:solidFill>
            </a:endParaRPr>
          </a:p>
        </p:txBody>
      </p:sp>
      <p:sp>
        <p:nvSpPr>
          <p:cNvPr id="8" name="TextBox 7"/>
          <p:cNvSpPr txBox="1"/>
          <p:nvPr/>
        </p:nvSpPr>
        <p:spPr>
          <a:xfrm>
            <a:off x="4092655" y="797490"/>
            <a:ext cx="982961" cy="369332"/>
          </a:xfrm>
          <a:prstGeom prst="rect">
            <a:avLst/>
          </a:prstGeom>
          <a:noFill/>
        </p:spPr>
        <p:txBody>
          <a:bodyPr wrap="none" rtlCol="0">
            <a:spAutoFit/>
          </a:bodyPr>
          <a:lstStyle/>
          <a:p>
            <a:r>
              <a:rPr lang="en-US" dirty="0" smtClean="0">
                <a:solidFill>
                  <a:srgbClr val="0070C0"/>
                </a:solidFill>
              </a:rPr>
              <a:t>V b4 PFL</a:t>
            </a:r>
            <a:endParaRPr lang="en-GB" dirty="0">
              <a:solidFill>
                <a:srgbClr val="0070C0"/>
              </a:solidFill>
            </a:endParaRPr>
          </a:p>
        </p:txBody>
      </p:sp>
      <p:cxnSp>
        <p:nvCxnSpPr>
          <p:cNvPr id="9" name="Straight Arrow Connector 8"/>
          <p:cNvCxnSpPr>
            <a:stCxn id="8" idx="2"/>
          </p:cNvCxnSpPr>
          <p:nvPr/>
        </p:nvCxnSpPr>
        <p:spPr>
          <a:xfrm flipH="1">
            <a:off x="4450328" y="1166822"/>
            <a:ext cx="133808" cy="770440"/>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7" idx="2"/>
          </p:cNvCxnSpPr>
          <p:nvPr/>
        </p:nvCxnSpPr>
        <p:spPr>
          <a:xfrm flipH="1">
            <a:off x="6468924" y="1013734"/>
            <a:ext cx="447998" cy="92284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1" name="Title 1"/>
          <p:cNvSpPr>
            <a:spLocks noGrp="1"/>
          </p:cNvSpPr>
          <p:nvPr>
            <p:ph type="title"/>
          </p:nvPr>
        </p:nvSpPr>
        <p:spPr>
          <a:xfrm>
            <a:off x="402432" y="0"/>
            <a:ext cx="8229600" cy="980728"/>
          </a:xfrm>
        </p:spPr>
        <p:txBody>
          <a:bodyPr/>
          <a:lstStyle/>
          <a:p>
            <a:r>
              <a:rPr lang="en-US" dirty="0" smtClean="0"/>
              <a:t>Voltage and Current Traces –  BD</a:t>
            </a:r>
            <a:endParaRPr lang="en-GB" dirty="0"/>
          </a:p>
        </p:txBody>
      </p:sp>
    </p:spTree>
    <p:extLst>
      <p:ext uri="{BB962C8B-B14F-4D97-AF65-F5344CB8AC3E}">
        <p14:creationId xmlns:p14="http://schemas.microsoft.com/office/powerpoint/2010/main" val="513713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114"/>
            <a:ext cx="5281275" cy="1143000"/>
          </a:xfrm>
        </p:spPr>
        <p:txBody>
          <a:bodyPr/>
          <a:lstStyle/>
          <a:p>
            <a:r>
              <a:rPr lang="en-US" dirty="0" smtClean="0"/>
              <a:t>Fixed Gap System</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908720"/>
            <a:ext cx="3211893" cy="240892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1881" y="915355"/>
            <a:ext cx="1789394" cy="2402285"/>
          </a:xfrm>
          <a:prstGeom prst="rect">
            <a:avLst/>
          </a:prstGeom>
        </p:spPr>
      </p:pic>
      <p:sp>
        <p:nvSpPr>
          <p:cNvPr id="6" name="Title 1"/>
          <p:cNvSpPr txBox="1">
            <a:spLocks/>
          </p:cNvSpPr>
          <p:nvPr/>
        </p:nvSpPr>
        <p:spPr>
          <a:xfrm>
            <a:off x="3059832" y="3575837"/>
            <a:ext cx="3096343"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System II</a:t>
            </a:r>
            <a:endParaRPr lang="en-GB" dirty="0"/>
          </a:p>
        </p:txBody>
      </p:sp>
      <p:pic>
        <p:nvPicPr>
          <p:cNvPr id="7" name="Picture 6" descr="E:\DCIM\100OLYMP\P315644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31839" y="4563945"/>
            <a:ext cx="2778053" cy="208354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364088" y="908719"/>
            <a:ext cx="3779912" cy="2862322"/>
          </a:xfrm>
          <a:prstGeom prst="rect">
            <a:avLst/>
          </a:prstGeom>
          <a:noFill/>
        </p:spPr>
        <p:txBody>
          <a:bodyPr wrap="square" rtlCol="0">
            <a:spAutoFit/>
          </a:bodyPr>
          <a:lstStyle/>
          <a:p>
            <a:r>
              <a:rPr lang="en-US" dirty="0" smtClean="0"/>
              <a:t>The High Rep Rate circuit is currently installed on system I.  We need two additional HRR circuits and controllers one for the Fixed Gap System and one for System II.</a:t>
            </a:r>
          </a:p>
          <a:p>
            <a:endParaRPr lang="en-US" dirty="0"/>
          </a:p>
          <a:p>
            <a:r>
              <a:rPr lang="en-US" dirty="0" smtClean="0"/>
              <a:t>Due to the different types of electrodes the Fixed Gap System has a much higher capacitance than System I and II, ~</a:t>
            </a:r>
            <a:r>
              <a:rPr lang="en-US" b="1" dirty="0" smtClean="0"/>
              <a:t>2nF</a:t>
            </a:r>
            <a:r>
              <a:rPr lang="en-US" dirty="0" smtClean="0"/>
              <a:t> instead of ~</a:t>
            </a:r>
            <a:r>
              <a:rPr lang="en-US" b="1" dirty="0" smtClean="0"/>
              <a:t>100pF</a:t>
            </a:r>
            <a:r>
              <a:rPr lang="en-US" dirty="0" smtClean="0"/>
              <a:t>.</a:t>
            </a:r>
            <a:endParaRPr lang="en-GB" dirty="0"/>
          </a:p>
        </p:txBody>
      </p:sp>
      <p:sp>
        <p:nvSpPr>
          <p:cNvPr id="9" name="Title 1"/>
          <p:cNvSpPr txBox="1">
            <a:spLocks/>
          </p:cNvSpPr>
          <p:nvPr/>
        </p:nvSpPr>
        <p:spPr>
          <a:xfrm>
            <a:off x="35496" y="3575837"/>
            <a:ext cx="3096343"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System I</a:t>
            </a:r>
            <a:endParaRPr lang="en-GB" dirty="0"/>
          </a:p>
        </p:txBody>
      </p:sp>
      <p:pic>
        <p:nvPicPr>
          <p:cNvPr id="10" name="Picture 9" descr="E:\DCIM\100OLYMP\P3156437.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11" y="4563945"/>
            <a:ext cx="2778053" cy="2083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6860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965033"/>
            <a:ext cx="8889247" cy="4801314"/>
          </a:xfrm>
          <a:prstGeom prst="rect">
            <a:avLst/>
          </a:prstGeom>
          <a:noFill/>
        </p:spPr>
        <p:txBody>
          <a:bodyPr wrap="square" rtlCol="0">
            <a:spAutoFit/>
          </a:bodyPr>
          <a:lstStyle/>
          <a:p>
            <a:pPr marL="285750" indent="-285750">
              <a:buFont typeface="Arial" pitchFamily="34" charset="0"/>
              <a:buChar char="•"/>
            </a:pPr>
            <a:r>
              <a:rPr lang="en-US" dirty="0" smtClean="0"/>
              <a:t>The voltage of the pulse should be adjustable.</a:t>
            </a:r>
          </a:p>
          <a:p>
            <a:pPr marL="285750" indent="-285750">
              <a:buFont typeface="Arial" pitchFamily="34" charset="0"/>
              <a:buChar char="•"/>
            </a:pPr>
            <a:r>
              <a:rPr lang="en-US" dirty="0" smtClean="0"/>
              <a:t>The repetition rate should be adjustable.</a:t>
            </a:r>
            <a:endParaRPr lang="en-US" dirty="0"/>
          </a:p>
          <a:p>
            <a:pPr marL="285750" indent="-285750">
              <a:buFont typeface="Arial" pitchFamily="34" charset="0"/>
              <a:buChar char="•"/>
            </a:pPr>
            <a:endParaRPr lang="en-US" dirty="0" smtClean="0"/>
          </a:p>
          <a:p>
            <a:pPr marL="285750" indent="-285750">
              <a:buFont typeface="Arial" pitchFamily="34" charset="0"/>
              <a:buChar char="•"/>
            </a:pPr>
            <a:r>
              <a:rPr lang="en-US" dirty="0" smtClean="0"/>
              <a:t>Should the pulse width be adjustable. (yes?)/Should the pulse have a fast fall time as well as a fast rise time. (yes?)</a:t>
            </a:r>
          </a:p>
          <a:p>
            <a:pPr marL="285750" indent="-285750">
              <a:buFont typeface="Arial" pitchFamily="34" charset="0"/>
              <a:buChar char="•"/>
            </a:pPr>
            <a:r>
              <a:rPr lang="en-US" dirty="0" smtClean="0"/>
              <a:t>Should the stored energy be adjustable?(no?)/Allowed to vary with voltage?(yes?)</a:t>
            </a:r>
          </a:p>
          <a:p>
            <a:pPr marL="285750" indent="-285750">
              <a:buFont typeface="Arial" pitchFamily="34" charset="0"/>
              <a:buChar char="•"/>
            </a:pPr>
            <a:r>
              <a:rPr lang="en-US" dirty="0" smtClean="0"/>
              <a:t>Should the rise time of the pulse be adjustable?(no?)</a:t>
            </a:r>
          </a:p>
          <a:p>
            <a:pPr marL="285750" indent="-285750">
              <a:buFont typeface="Arial" pitchFamily="34" charset="0"/>
              <a:buChar char="•"/>
            </a:pPr>
            <a:endParaRPr lang="en-US" dirty="0" smtClean="0"/>
          </a:p>
          <a:p>
            <a:pPr marL="285750" indent="-285750">
              <a:buFont typeface="Arial" pitchFamily="34" charset="0"/>
              <a:buChar char="•"/>
            </a:pPr>
            <a:r>
              <a:rPr lang="en-US" dirty="0" smtClean="0"/>
              <a:t>The maximum voltage available should be - 10kV?</a:t>
            </a:r>
          </a:p>
          <a:p>
            <a:pPr marL="285750" indent="-285750">
              <a:buFont typeface="Arial" pitchFamily="34" charset="0"/>
              <a:buChar char="•"/>
            </a:pPr>
            <a:r>
              <a:rPr lang="en-US" dirty="0" smtClean="0"/>
              <a:t>In the no breakdown case t</a:t>
            </a:r>
            <a:r>
              <a:rPr lang="en-US" dirty="0" smtClean="0"/>
              <a:t>he maximum repetition rate should be - 1kHz?</a:t>
            </a:r>
          </a:p>
          <a:p>
            <a:pPr marL="285750" indent="-285750">
              <a:buFont typeface="Arial" pitchFamily="34" charset="0"/>
              <a:buChar char="•"/>
            </a:pPr>
            <a:r>
              <a:rPr lang="en-US" dirty="0" smtClean="0"/>
              <a:t>In the breakdown case t</a:t>
            </a:r>
            <a:r>
              <a:rPr lang="en-US" dirty="0" smtClean="0"/>
              <a:t>here is no minimum repetition rate (the pulsing can be stopped for a short time to allow the switch to recover.)</a:t>
            </a:r>
          </a:p>
          <a:p>
            <a:pPr marL="285750" indent="-285750">
              <a:buFont typeface="Arial" pitchFamily="34" charset="0"/>
              <a:buChar char="•"/>
            </a:pPr>
            <a:r>
              <a:rPr lang="en-US" dirty="0" smtClean="0"/>
              <a:t>Square Pulse shape</a:t>
            </a:r>
          </a:p>
          <a:p>
            <a:pPr marL="742950" lvl="1" indent="-285750">
              <a:buFont typeface="Arial" pitchFamily="34" charset="0"/>
              <a:buChar char="•"/>
            </a:pPr>
            <a:r>
              <a:rPr lang="en-US" dirty="0" smtClean="0"/>
              <a:t>Rise times fall times - &lt;20ns?</a:t>
            </a:r>
          </a:p>
          <a:p>
            <a:pPr marL="742950" lvl="1" indent="-285750">
              <a:buFont typeface="Arial" pitchFamily="34" charset="0"/>
              <a:buChar char="•"/>
            </a:pPr>
            <a:r>
              <a:rPr lang="en-US" dirty="0" smtClean="0"/>
              <a:t>Pulse Length – 0.1us – 10us?</a:t>
            </a:r>
          </a:p>
          <a:p>
            <a:pPr marL="742950" lvl="1" indent="-285750">
              <a:buFont typeface="Arial" pitchFamily="34" charset="0"/>
              <a:buChar char="•"/>
            </a:pPr>
            <a:r>
              <a:rPr lang="en-US" dirty="0" smtClean="0"/>
              <a:t>Flat top - ?</a:t>
            </a:r>
          </a:p>
          <a:p>
            <a:pPr marL="285750" indent="-285750">
              <a:buFont typeface="Arial" pitchFamily="34" charset="0"/>
              <a:buChar char="•"/>
            </a:pPr>
            <a:r>
              <a:rPr lang="en-US" dirty="0" smtClean="0"/>
              <a:t>External circuit resistance during breakdown – 100 Ohms?</a:t>
            </a:r>
          </a:p>
        </p:txBody>
      </p:sp>
      <p:sp>
        <p:nvSpPr>
          <p:cNvPr id="6" name="TextBox 5"/>
          <p:cNvSpPr txBox="1"/>
          <p:nvPr/>
        </p:nvSpPr>
        <p:spPr>
          <a:xfrm>
            <a:off x="107504" y="764704"/>
            <a:ext cx="8496944" cy="1200329"/>
          </a:xfrm>
          <a:prstGeom prst="rect">
            <a:avLst/>
          </a:prstGeom>
          <a:noFill/>
        </p:spPr>
        <p:txBody>
          <a:bodyPr wrap="square" rtlCol="0">
            <a:spAutoFit/>
          </a:bodyPr>
          <a:lstStyle/>
          <a:p>
            <a:r>
              <a:rPr lang="en-US" b="1" dirty="0" smtClean="0"/>
              <a:t>We would like a circuit which can supply high voltage square pulses to a 10-100um vacuum gap.  Usually the gap would act just as a capacitance but occasionally an electrical breakdown would occur and the impedance of the gap would become very small.</a:t>
            </a:r>
            <a:endParaRPr lang="en-GB" b="1" dirty="0"/>
          </a:p>
        </p:txBody>
      </p:sp>
      <p:sp>
        <p:nvSpPr>
          <p:cNvPr id="8" name="Title 1"/>
          <p:cNvSpPr>
            <a:spLocks noGrp="1"/>
          </p:cNvSpPr>
          <p:nvPr>
            <p:ph type="title"/>
          </p:nvPr>
        </p:nvSpPr>
        <p:spPr>
          <a:xfrm>
            <a:off x="0" y="0"/>
            <a:ext cx="9144000" cy="980728"/>
          </a:xfrm>
        </p:spPr>
        <p:txBody>
          <a:bodyPr>
            <a:normAutofit fontScale="90000"/>
          </a:bodyPr>
          <a:lstStyle/>
          <a:p>
            <a:r>
              <a:rPr lang="en-US" dirty="0" smtClean="0"/>
              <a:t>Specifications/Wish List – for discussion</a:t>
            </a:r>
            <a:endParaRPr lang="en-GB" dirty="0"/>
          </a:p>
        </p:txBody>
      </p:sp>
    </p:spTree>
    <p:extLst>
      <p:ext uri="{BB962C8B-B14F-4D97-AF65-F5344CB8AC3E}">
        <p14:creationId xmlns:p14="http://schemas.microsoft.com/office/powerpoint/2010/main" val="2121876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9144000" cy="980728"/>
          </a:xfrm>
        </p:spPr>
        <p:txBody>
          <a:bodyPr>
            <a:normAutofit/>
          </a:bodyPr>
          <a:lstStyle/>
          <a:p>
            <a:r>
              <a:rPr lang="en-US" dirty="0" smtClean="0"/>
              <a:t>Controller</a:t>
            </a:r>
            <a:endParaRPr lang="en-GB" dirty="0"/>
          </a:p>
        </p:txBody>
      </p:sp>
      <p:sp>
        <p:nvSpPr>
          <p:cNvPr id="5" name="TextBox 4"/>
          <p:cNvSpPr txBox="1"/>
          <p:nvPr/>
        </p:nvSpPr>
        <p:spPr>
          <a:xfrm>
            <a:off x="323528" y="908720"/>
            <a:ext cx="3366884" cy="923330"/>
          </a:xfrm>
          <a:prstGeom prst="rect">
            <a:avLst/>
          </a:prstGeom>
          <a:noFill/>
        </p:spPr>
        <p:txBody>
          <a:bodyPr wrap="none" rtlCol="0">
            <a:spAutoFit/>
          </a:bodyPr>
          <a:lstStyle/>
          <a:p>
            <a:pPr marL="285750" indent="-285750">
              <a:buFont typeface="Arial" pitchFamily="34" charset="0"/>
              <a:buChar char="•"/>
            </a:pPr>
            <a:r>
              <a:rPr lang="en-US" dirty="0" smtClean="0"/>
              <a:t>Who is building the controller?</a:t>
            </a:r>
          </a:p>
          <a:p>
            <a:pPr marL="285750" indent="-285750">
              <a:buFont typeface="Arial" pitchFamily="34" charset="0"/>
              <a:buChar char="•"/>
            </a:pPr>
            <a:r>
              <a:rPr lang="en-US" dirty="0" smtClean="0"/>
              <a:t>What will it look like?</a:t>
            </a:r>
          </a:p>
          <a:p>
            <a:pPr marL="285750" indent="-285750">
              <a:buFont typeface="Arial" pitchFamily="34" charset="0"/>
              <a:buChar char="•"/>
            </a:pPr>
            <a:r>
              <a:rPr lang="en-US" dirty="0" smtClean="0"/>
              <a:t>What should it be able to do?</a:t>
            </a:r>
            <a:endParaRPr lang="en-US" dirty="0"/>
          </a:p>
        </p:txBody>
      </p:sp>
      <p:sp>
        <p:nvSpPr>
          <p:cNvPr id="6" name="Title 1"/>
          <p:cNvSpPr txBox="1">
            <a:spLocks/>
          </p:cNvSpPr>
          <p:nvPr/>
        </p:nvSpPr>
        <p:spPr>
          <a:xfrm>
            <a:off x="0" y="1822273"/>
            <a:ext cx="9144000" cy="9807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Co-ax switch boxes</a:t>
            </a:r>
            <a:endParaRPr lang="en-GB" dirty="0"/>
          </a:p>
        </p:txBody>
      </p:sp>
      <p:sp>
        <p:nvSpPr>
          <p:cNvPr id="7" name="TextBox 6"/>
          <p:cNvSpPr txBox="1"/>
          <p:nvPr/>
        </p:nvSpPr>
        <p:spPr>
          <a:xfrm>
            <a:off x="372540" y="2564904"/>
            <a:ext cx="8519939" cy="1754326"/>
          </a:xfrm>
          <a:prstGeom prst="rect">
            <a:avLst/>
          </a:prstGeom>
          <a:noFill/>
        </p:spPr>
        <p:txBody>
          <a:bodyPr wrap="square" rtlCol="0">
            <a:spAutoFit/>
          </a:bodyPr>
          <a:lstStyle/>
          <a:p>
            <a:r>
              <a:rPr lang="en-US" dirty="0" smtClean="0"/>
              <a:t>With a suitable co-axial switch box it should be possible for the systems we are building to be able to calculate Beta by measuring the emission current and the size of the gap (in the case of System I and II) and to calculate the size of the gap by measuring the gap capacitance.</a:t>
            </a:r>
          </a:p>
          <a:p>
            <a:endParaRPr lang="en-US" dirty="0"/>
          </a:p>
          <a:p>
            <a:pPr marL="285750" indent="-285750">
              <a:buFont typeface="Arial" pitchFamily="34" charset="0"/>
              <a:buChar char="•"/>
            </a:pPr>
            <a:r>
              <a:rPr lang="en-US" dirty="0" smtClean="0"/>
              <a:t>Should this be incorporated form the start?</a:t>
            </a:r>
            <a:endParaRPr lang="en-US" dirty="0"/>
          </a:p>
        </p:txBody>
      </p:sp>
      <p:sp>
        <p:nvSpPr>
          <p:cNvPr id="8" name="Title 1"/>
          <p:cNvSpPr txBox="1">
            <a:spLocks/>
          </p:cNvSpPr>
          <p:nvPr/>
        </p:nvSpPr>
        <p:spPr>
          <a:xfrm>
            <a:off x="0" y="4319230"/>
            <a:ext cx="9144000" cy="9807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Other ideas?</a:t>
            </a:r>
            <a:endParaRPr lang="en-GB" dirty="0"/>
          </a:p>
        </p:txBody>
      </p:sp>
      <p:sp>
        <p:nvSpPr>
          <p:cNvPr id="9" name="TextBox 8"/>
          <p:cNvSpPr txBox="1"/>
          <p:nvPr/>
        </p:nvSpPr>
        <p:spPr>
          <a:xfrm>
            <a:off x="107504" y="5157192"/>
            <a:ext cx="8280920" cy="923330"/>
          </a:xfrm>
          <a:prstGeom prst="rect">
            <a:avLst/>
          </a:prstGeom>
          <a:noFill/>
        </p:spPr>
        <p:txBody>
          <a:bodyPr wrap="square" rtlCol="0">
            <a:spAutoFit/>
          </a:bodyPr>
          <a:lstStyle/>
          <a:p>
            <a:r>
              <a:rPr lang="en-US" dirty="0" smtClean="0"/>
              <a:t>E.g. Is it possible to have two or more PFL’s charged to different voltages and to expose the gap to the voltage stored on each of them in turn?  This would be useful for studying any memory effects of a BD.  Are there other ways to do this?</a:t>
            </a:r>
            <a:endParaRPr lang="en-GB" dirty="0"/>
          </a:p>
        </p:txBody>
      </p:sp>
    </p:spTree>
    <p:extLst>
      <p:ext uri="{BB962C8B-B14F-4D97-AF65-F5344CB8AC3E}">
        <p14:creationId xmlns:p14="http://schemas.microsoft.com/office/powerpoint/2010/main" val="1448768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7021</TotalTime>
  <Words>570</Words>
  <Application>Microsoft Office PowerPoint</Application>
  <PresentationFormat>On-screen Show (4:3)</PresentationFormat>
  <Paragraphs>44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High Rep Rate Circuits 2 and 3 specification/Wish List</vt:lpstr>
      <vt:lpstr>The present High-Rep-Rate Circuit</vt:lpstr>
      <vt:lpstr>Voltage and Current Traces – no BD</vt:lpstr>
      <vt:lpstr>Voltage and Current Traces –  BD</vt:lpstr>
      <vt:lpstr>Fixed Gap System</vt:lpstr>
      <vt:lpstr>Specifications/Wish List – for discussion</vt:lpstr>
      <vt:lpstr>Controller</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Rep Rate Circuits 2 and 3 specification/Wish List</dc:title>
  <dc:creator>nshipman</dc:creator>
  <cp:lastModifiedBy>nshipman</cp:lastModifiedBy>
  <cp:revision>12</cp:revision>
  <dcterms:created xsi:type="dcterms:W3CDTF">2013-03-28T11:09:19Z</dcterms:created>
  <dcterms:modified xsi:type="dcterms:W3CDTF">2013-04-02T08:10:32Z</dcterms:modified>
</cp:coreProperties>
</file>