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9" r:id="rId3"/>
    <p:sldId id="262" r:id="rId4"/>
    <p:sldId id="263" r:id="rId5"/>
    <p:sldId id="264" r:id="rId6"/>
    <p:sldId id="266" r:id="rId7"/>
    <p:sldId id="267" r:id="rId8"/>
    <p:sldId id="270" r:id="rId9"/>
    <p:sldId id="269" r:id="rId10"/>
    <p:sldId id="273" r:id="rId11"/>
    <p:sldId id="272" r:id="rId12"/>
    <p:sldId id="277" r:id="rId13"/>
    <p:sldId id="279" r:id="rId14"/>
    <p:sldId id="283" r:id="rId15"/>
    <p:sldId id="284" r:id="rId16"/>
    <p:sldId id="285" r:id="rId17"/>
    <p:sldId id="286" r:id="rId18"/>
    <p:sldId id="288" r:id="rId19"/>
    <p:sldId id="294" r:id="rId20"/>
    <p:sldId id="289" r:id="rId21"/>
    <p:sldId id="287" r:id="rId22"/>
    <p:sldId id="290" r:id="rId23"/>
    <p:sldId id="296" r:id="rId24"/>
    <p:sldId id="291" r:id="rId25"/>
    <p:sldId id="292" r:id="rId26"/>
    <p:sldId id="293" r:id="rId27"/>
    <p:sldId id="300" r:id="rId28"/>
    <p:sldId id="274" r:id="rId29"/>
    <p:sldId id="275" r:id="rId30"/>
    <p:sldId id="276" r:id="rId31"/>
    <p:sldId id="297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EA20"/>
    <a:srgbClr val="E7982A"/>
    <a:srgbClr val="61FF7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80" y="-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8D8EE-3B7A-824C-8239-FE59A83FDAB8}" type="datetimeFigureOut">
              <a:rPr lang="en-US" smtClean="0"/>
              <a:t>9/28/13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5FC9E-7306-B049-AFF0-42FEA5922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5630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B0675-7A3F-614A-8435-4E0985120D51}" type="datetimeFigureOut">
              <a:rPr lang="en-US" smtClean="0"/>
              <a:t>9/28/13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66FF3-03D7-004F-9B27-97A30247B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97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5A16-DE2F-F04B-9005-BC93AECC6BBC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8B38B-527A-E84E-BF13-AAEF78214119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B9F3D-2B43-A143-B823-EF7DE94B12A2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E1FFD-F8DD-304F-81C0-A83479BB15A5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62D2C-3951-3442-8C95-1323740AD1F8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98D71-F8D0-AC4C-B31C-6ADD508FA66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DD88A-7AE0-8341-ABFF-189C96CF72BE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10.png"/><Relationship Id="rId5" Type="http://schemas.microsoft.com/office/2007/relationships/hdphoto" Target="../media/hdphoto4.wdp"/><Relationship Id="rId6" Type="http://schemas.openxmlformats.org/officeDocument/2006/relationships/image" Target="../media/image11.png"/><Relationship Id="rId7" Type="http://schemas.microsoft.com/office/2007/relationships/hdphoto" Target="../media/hdphoto5.wdp"/><Relationship Id="rId8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microsoft.com/office/2007/relationships/hdphoto" Target="../media/hdphoto6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4" Type="http://schemas.openxmlformats.org/officeDocument/2006/relationships/image" Target="../media/image20.png"/><Relationship Id="rId5" Type="http://schemas.openxmlformats.org/officeDocument/2006/relationships/image" Target="../media/image21.jpe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microsoft.com/office/2007/relationships/hdphoto" Target="../media/hdphoto7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microsoft.com/office/2007/relationships/hdphoto" Target="../media/hdphoto9.wdp"/><Relationship Id="rId8" Type="http://schemas.openxmlformats.org/officeDocument/2006/relationships/image" Target="../media/image35.png"/><Relationship Id="rId9" Type="http://schemas.microsoft.com/office/2007/relationships/hdphoto" Target="../media/hdphoto10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microsoft.com/office/2007/relationships/hdphoto" Target="../media/hdphoto11.wdp"/><Relationship Id="rId5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microsoft.com/office/2007/relationships/hdphoto" Target="../media/hdphoto12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4" Type="http://schemas.openxmlformats.org/officeDocument/2006/relationships/image" Target="../media/image43.png"/><Relationship Id="rId5" Type="http://schemas.microsoft.com/office/2007/relationships/hdphoto" Target="../media/hdphoto1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8.png"/><Relationship Id="rId5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22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Links lead to complexity...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E9E7BB-345E-1B47-9A2F-986A48D55BD8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85085" y="1257300"/>
            <a:ext cx="901700" cy="355600"/>
          </a:xfrm>
          <a:prstGeom prst="rect">
            <a:avLst/>
          </a:prstGeom>
          <a:solidFill>
            <a:srgbClr val="73BD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Phys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683960" y="1155700"/>
            <a:ext cx="1085850" cy="35560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Tech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054077" y="2863850"/>
            <a:ext cx="1259765" cy="355600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Market/Cost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1604084" y="2743200"/>
            <a:ext cx="1393115" cy="355600"/>
          </a:xfrm>
          <a:prstGeom prst="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Paradigms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7" idx="2"/>
            <a:endCxn id="11" idx="0"/>
          </p:cNvCxnSpPr>
          <p:nvPr/>
        </p:nvCxnSpPr>
        <p:spPr>
          <a:xfrm flipH="1">
            <a:off x="2300642" y="1612900"/>
            <a:ext cx="135293" cy="11303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9" idx="1"/>
          </p:cNvCxnSpPr>
          <p:nvPr/>
        </p:nvCxnSpPr>
        <p:spPr>
          <a:xfrm>
            <a:off x="2395893" y="2038350"/>
            <a:ext cx="2658184" cy="10033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3"/>
            <a:endCxn id="8" idx="1"/>
          </p:cNvCxnSpPr>
          <p:nvPr/>
        </p:nvCxnSpPr>
        <p:spPr>
          <a:xfrm flipV="1">
            <a:off x="2886785" y="1333500"/>
            <a:ext cx="2797175" cy="1016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2"/>
            <a:endCxn id="9" idx="0"/>
          </p:cNvCxnSpPr>
          <p:nvPr/>
        </p:nvCxnSpPr>
        <p:spPr>
          <a:xfrm flipH="1">
            <a:off x="5683960" y="1511300"/>
            <a:ext cx="542925" cy="135255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855410" y="1511300"/>
            <a:ext cx="458432" cy="131445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7" idx="2"/>
          </p:cNvCxnSpPr>
          <p:nvPr/>
        </p:nvCxnSpPr>
        <p:spPr>
          <a:xfrm flipV="1">
            <a:off x="2148241" y="1612900"/>
            <a:ext cx="287694" cy="111125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1" idx="3"/>
            <a:endCxn id="9" idx="1"/>
          </p:cNvCxnSpPr>
          <p:nvPr/>
        </p:nvCxnSpPr>
        <p:spPr>
          <a:xfrm>
            <a:off x="2997199" y="2921000"/>
            <a:ext cx="2056878" cy="12065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1" idx="3"/>
            <a:endCxn id="8" idx="1"/>
          </p:cNvCxnSpPr>
          <p:nvPr/>
        </p:nvCxnSpPr>
        <p:spPr>
          <a:xfrm flipV="1">
            <a:off x="2997199" y="1333500"/>
            <a:ext cx="2686761" cy="15875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8" idx="2"/>
            <a:endCxn id="11" idx="3"/>
          </p:cNvCxnSpPr>
          <p:nvPr/>
        </p:nvCxnSpPr>
        <p:spPr>
          <a:xfrm flipH="1">
            <a:off x="2997199" y="1511300"/>
            <a:ext cx="3229686" cy="14097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83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Building Blocks of </a:t>
            </a:r>
            <a:r>
              <a:rPr lang="en-GB" dirty="0" smtClean="0"/>
              <a:t>Computers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Central Processing Units (CPUs)</a:t>
            </a:r>
          </a:p>
          <a:p>
            <a:pPr lvl="1"/>
            <a:r>
              <a:rPr lang="en-GB" dirty="0" smtClean="0"/>
              <a:t>processing information</a:t>
            </a:r>
          </a:p>
          <a:p>
            <a:r>
              <a:rPr lang="en-GB" dirty="0" smtClean="0"/>
              <a:t>Memory</a:t>
            </a:r>
            <a:endParaRPr lang="en-GB" dirty="0" smtClean="0"/>
          </a:p>
          <a:p>
            <a:pPr lvl="1"/>
            <a:r>
              <a:rPr lang="en-GB" dirty="0" smtClean="0"/>
              <a:t>storing information</a:t>
            </a:r>
          </a:p>
          <a:p>
            <a:r>
              <a:rPr lang="en-GB" dirty="0" smtClean="0"/>
              <a:t>Storage</a:t>
            </a:r>
            <a:endParaRPr lang="en-GB" dirty="0" smtClean="0"/>
          </a:p>
          <a:p>
            <a:pPr lvl="1"/>
            <a:r>
              <a:rPr lang="en-GB" dirty="0" smtClean="0"/>
              <a:t>keeping information</a:t>
            </a:r>
          </a:p>
          <a:p>
            <a:r>
              <a:rPr lang="en-GB" dirty="0" smtClean="0"/>
              <a:t>Networks</a:t>
            </a:r>
          </a:p>
          <a:p>
            <a:pPr lvl="1"/>
            <a:r>
              <a:rPr lang="en-GB" dirty="0" smtClean="0"/>
              <a:t>moving information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All need to improve to get faster systems</a:t>
            </a:r>
          </a:p>
          <a:p>
            <a:pPr lvl="1"/>
            <a:r>
              <a:rPr lang="en-GB" dirty="0" smtClean="0"/>
              <a:t>Impossible to cover all in detail, will focus on CPUs </a:t>
            </a:r>
          </a:p>
          <a:p>
            <a:pPr lvl="2"/>
            <a:r>
              <a:rPr lang="en-GB" dirty="0" smtClean="0"/>
              <a:t>all follow similar principles, with slightly different rates of improvement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C28D7A-2388-CB4D-BE2B-B87CE75B6336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1" name="Picture 20" descr="imgres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268" l="3273" r="96364">
                        <a14:foregroundMark x1="35273" y1="90164" x2="35273" y2="90164"/>
                        <a14:foregroundMark x1="58545" y1="81967" x2="58545" y2="81967"/>
                        <a14:backgroundMark x1="46545" y1="87978" x2="46545" y2="87978"/>
                        <a14:backgroundMark x1="86545" y1="75956" x2="86545" y2="75956"/>
                        <a14:backgroundMark x1="31636" y1="90164" x2="31636" y2="90164"/>
                        <a14:backgroundMark x1="37455" y1="89617" x2="37455" y2="896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787402"/>
            <a:ext cx="1406556" cy="935997"/>
          </a:xfrm>
          <a:prstGeom prst="rect">
            <a:avLst/>
          </a:prstGeom>
        </p:spPr>
      </p:pic>
      <p:pic>
        <p:nvPicPr>
          <p:cNvPr id="7" name="Picture 6" descr="imgres-2.jpe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78" b="100000" l="88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518" y="543984"/>
            <a:ext cx="1907998" cy="1907998"/>
          </a:xfrm>
          <a:prstGeom prst="rect">
            <a:avLst/>
          </a:prstGeom>
        </p:spPr>
      </p:pic>
      <p:pic>
        <p:nvPicPr>
          <p:cNvPr id="8" name="Picture 7" descr="imgres-3.jpe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726" y="2021437"/>
            <a:ext cx="1547990" cy="1318651"/>
          </a:xfrm>
          <a:prstGeom prst="rect">
            <a:avLst/>
          </a:prstGeom>
        </p:spPr>
      </p:pic>
      <p:pic>
        <p:nvPicPr>
          <p:cNvPr id="9" name="Picture 8" descr="imgres-4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250" y="1847959"/>
            <a:ext cx="1809749" cy="139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81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Moore’s “Law”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“Transistor density on integrated circuits doubles about every two years”</a:t>
            </a:r>
          </a:p>
          <a:p>
            <a:pPr lvl="1"/>
            <a:r>
              <a:rPr lang="en-GB" dirty="0" smtClean="0"/>
              <a:t>Gordon Moore, co founder of Intel</a:t>
            </a:r>
          </a:p>
          <a:p>
            <a:r>
              <a:rPr lang="en-GB" dirty="0" smtClean="0"/>
              <a:t>This means at the same cost you get:</a:t>
            </a:r>
          </a:p>
          <a:p>
            <a:pPr lvl="1"/>
            <a:r>
              <a:rPr lang="en-GB" dirty="0" smtClean="0"/>
              <a:t>twice as many logical components </a:t>
            </a:r>
          </a:p>
          <a:p>
            <a:pPr lvl="1"/>
            <a:r>
              <a:rPr lang="en-GB" dirty="0" smtClean="0">
                <a:solidFill>
                  <a:srgbClr val="800000"/>
                </a:solidFill>
              </a:rPr>
              <a:t>and</a:t>
            </a:r>
            <a:r>
              <a:rPr lang="en-GB" dirty="0" smtClean="0"/>
              <a:t> higher speed (or less power consumption)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A00F44-B56C-564B-9B68-8868FE9B9562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91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>
            <a:spLocks noChangeAspect="1"/>
          </p:cNvSpPr>
          <p:nvPr/>
        </p:nvSpPr>
        <p:spPr>
          <a:xfrm>
            <a:off x="4031752" y="1885350"/>
            <a:ext cx="2412000" cy="2412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572"/>
            <a:ext cx="8226854" cy="705332"/>
          </a:xfrm>
        </p:spPr>
        <p:txBody>
          <a:bodyPr>
            <a:noAutofit/>
          </a:bodyPr>
          <a:lstStyle/>
          <a:p>
            <a:r>
              <a:rPr lang="en-GB" sz="3200" dirty="0" smtClean="0"/>
              <a:t>Without Moore’s Law: 1 Transistor = 1mm</a:t>
            </a:r>
            <a:r>
              <a:rPr lang="en-GB" sz="3200" baseline="30000" dirty="0" smtClean="0"/>
              <a:t>2</a:t>
            </a:r>
            <a:endParaRPr lang="en-GB" sz="3200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2A5082-FF23-494B-9D26-FF174001B7C9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15719" y="853024"/>
            <a:ext cx="2057115" cy="1719699"/>
            <a:chOff x="215719" y="887968"/>
            <a:chExt cx="2057115" cy="1719699"/>
          </a:xfrm>
        </p:grpSpPr>
        <p:grpSp>
          <p:nvGrpSpPr>
            <p:cNvPr id="23" name="Group 22"/>
            <p:cNvGrpSpPr/>
            <p:nvPr/>
          </p:nvGrpSpPr>
          <p:grpSpPr>
            <a:xfrm>
              <a:off x="215719" y="887968"/>
              <a:ext cx="2057115" cy="991176"/>
              <a:chOff x="215719" y="887968"/>
              <a:chExt cx="2057115" cy="99117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895187" y="88796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1959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15719" y="1294368"/>
                <a:ext cx="205711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Planar Transistor 1mm</a:t>
                </a:r>
                <a:r>
                  <a:rPr lang="en-GB" sz="1400" baseline="30000" dirty="0" smtClean="0"/>
                  <a:t>2</a:t>
                </a:r>
              </a:p>
              <a:p>
                <a:pPr algn="ctr"/>
                <a:r>
                  <a:rPr lang="en-GB" dirty="0" smtClean="0"/>
                  <a:t>1</a:t>
                </a:r>
                <a:endParaRPr lang="en-GB" dirty="0"/>
              </a:p>
            </p:txBody>
          </p:sp>
        </p:grpSp>
        <p:pic>
          <p:nvPicPr>
            <p:cNvPr id="22" name="Picture 21" descr="Screen Shot 2013-09-27 at 1.26.02 PM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6300" y="1851680"/>
              <a:ext cx="755987" cy="755987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4612308" y="853024"/>
            <a:ext cx="1338828" cy="1900151"/>
            <a:chOff x="4884949" y="925552"/>
            <a:chExt cx="1338828" cy="1900151"/>
          </a:xfrm>
        </p:grpSpPr>
        <p:sp>
          <p:nvSpPr>
            <p:cNvPr id="11" name="TextBox 10"/>
            <p:cNvSpPr txBox="1"/>
            <p:nvPr/>
          </p:nvSpPr>
          <p:spPr>
            <a:xfrm>
              <a:off x="5275944" y="925552"/>
              <a:ext cx="5568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70s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84949" y="1257062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8bit Processor</a:t>
              </a:r>
              <a:endParaRPr lang="en-GB" dirty="0" smtClean="0"/>
            </a:p>
            <a:p>
              <a:pPr algn="ctr"/>
              <a:r>
                <a:rPr lang="en-GB" dirty="0" smtClean="0"/>
                <a:t>4500</a:t>
              </a:r>
              <a:endParaRPr lang="en-GB" dirty="0"/>
            </a:p>
          </p:txBody>
        </p:sp>
        <p:pic>
          <p:nvPicPr>
            <p:cNvPr id="28" name="Picture 27" descr="Screen Shot 2013-09-27 at 1.48.37 PM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4367" y="1879139"/>
              <a:ext cx="1259993" cy="946564"/>
            </a:xfrm>
            <a:prstGeom prst="rect">
              <a:avLst/>
            </a:prstGeom>
          </p:spPr>
        </p:pic>
      </p:grpSp>
      <p:sp>
        <p:nvSpPr>
          <p:cNvPr id="35" name="Rectangle 34"/>
          <p:cNvSpPr>
            <a:spLocks noChangeAspect="1"/>
          </p:cNvSpPr>
          <p:nvPr/>
        </p:nvSpPr>
        <p:spPr>
          <a:xfrm>
            <a:off x="1187449" y="3055350"/>
            <a:ext cx="36000" cy="36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2463182" y="853024"/>
            <a:ext cx="1425378" cy="2310326"/>
            <a:chOff x="3396632" y="853024"/>
            <a:chExt cx="1425378" cy="2310326"/>
          </a:xfrm>
        </p:grpSpPr>
        <p:grpSp>
          <p:nvGrpSpPr>
            <p:cNvPr id="30" name="Group 29"/>
            <p:cNvGrpSpPr/>
            <p:nvPr/>
          </p:nvGrpSpPr>
          <p:grpSpPr>
            <a:xfrm>
              <a:off x="3396632" y="853024"/>
              <a:ext cx="1425378" cy="1874271"/>
              <a:chOff x="3146579" y="957818"/>
              <a:chExt cx="1425378" cy="1874271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3146579" y="957818"/>
                <a:ext cx="1425378" cy="954108"/>
                <a:chOff x="3146579" y="957818"/>
                <a:chExt cx="1425378" cy="954108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580849" y="957818"/>
                  <a:ext cx="55683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60s</a:t>
                  </a:r>
                  <a:endParaRPr lang="en-GB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3146579" y="1327150"/>
                  <a:ext cx="1425378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TTL Quad Gate</a:t>
                  </a:r>
                </a:p>
                <a:p>
                  <a:pPr algn="ctr"/>
                  <a:r>
                    <a:rPr lang="en-GB" dirty="0" smtClean="0"/>
                    <a:t>16 </a:t>
                  </a:r>
                  <a:endParaRPr lang="en-GB" dirty="0"/>
                </a:p>
              </p:txBody>
            </p:sp>
          </p:grpSp>
          <p:pic>
            <p:nvPicPr>
              <p:cNvPr id="27" name="Picture 26" descr="Screen Shot 2013-09-27 at 1.26.09 PM.png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05207" y="1860099"/>
                <a:ext cx="766536" cy="971990"/>
              </a:xfrm>
              <a:prstGeom prst="rect">
                <a:avLst/>
              </a:prstGeom>
            </p:spPr>
          </p:pic>
        </p:grpSp>
        <p:sp>
          <p:nvSpPr>
            <p:cNvPr id="36" name="Rectangle 35"/>
            <p:cNvSpPr>
              <a:spLocks noChangeAspect="1"/>
            </p:cNvSpPr>
            <p:nvPr/>
          </p:nvSpPr>
          <p:spPr>
            <a:xfrm>
              <a:off x="4095749" y="3019350"/>
              <a:ext cx="144000" cy="14400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099626" y="880969"/>
            <a:ext cx="1441420" cy="2054279"/>
            <a:chOff x="7357646" y="878904"/>
            <a:chExt cx="1441420" cy="2054279"/>
          </a:xfrm>
        </p:grpSpPr>
        <p:grpSp>
          <p:nvGrpSpPr>
            <p:cNvPr id="40" name="Group 39"/>
            <p:cNvGrpSpPr/>
            <p:nvPr/>
          </p:nvGrpSpPr>
          <p:grpSpPr>
            <a:xfrm>
              <a:off x="7357646" y="878904"/>
              <a:ext cx="1441420" cy="954108"/>
              <a:chOff x="6177815" y="957818"/>
              <a:chExt cx="1441420" cy="954108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677814" y="957818"/>
                <a:ext cx="441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85</a:t>
                </a:r>
                <a:endParaRPr lang="en-GB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177815" y="1327150"/>
                <a:ext cx="1441420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32bit Processor</a:t>
                </a:r>
              </a:p>
              <a:p>
                <a:pPr algn="ctr"/>
                <a:r>
                  <a:rPr lang="en-GB" dirty="0" smtClean="0"/>
                  <a:t>275.000</a:t>
                </a:r>
                <a:endParaRPr lang="en-GB" dirty="0"/>
              </a:p>
            </p:txBody>
          </p:sp>
        </p:grpSp>
        <p:pic>
          <p:nvPicPr>
            <p:cNvPr id="41" name="Picture 40" descr="Screen Shot 2013-09-27 at 1.45.05 PM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15921" y="1781185"/>
              <a:ext cx="1124870" cy="1151998"/>
            </a:xfrm>
            <a:prstGeom prst="rect">
              <a:avLst/>
            </a:prstGeom>
          </p:spPr>
        </p:pic>
      </p:grpSp>
      <p:pic>
        <p:nvPicPr>
          <p:cNvPr id="44" name="Picture 43" descr="imgres.jpe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78" b="89840" l="5556" r="937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432" y="2828886"/>
            <a:ext cx="2389418" cy="16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87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572"/>
            <a:ext cx="8226854" cy="705332"/>
          </a:xfrm>
        </p:spPr>
        <p:txBody>
          <a:bodyPr>
            <a:noAutofit/>
          </a:bodyPr>
          <a:lstStyle/>
          <a:p>
            <a:r>
              <a:rPr lang="en-GB" sz="3200" dirty="0" smtClean="0"/>
              <a:t>Without Moore’s Law: 1 Transistor = 1mm</a:t>
            </a:r>
            <a:r>
              <a:rPr lang="en-GB" sz="3200" baseline="30000" dirty="0" smtClean="0"/>
              <a:t>2</a:t>
            </a:r>
            <a:endParaRPr lang="en-GB" sz="3200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9980C3-FA95-EA4B-9048-6266FF7D839B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902141" y="878904"/>
            <a:ext cx="1253844" cy="923330"/>
            <a:chOff x="2946515" y="1009302"/>
            <a:chExt cx="1253844" cy="923330"/>
          </a:xfrm>
        </p:grpSpPr>
        <p:sp>
          <p:nvSpPr>
            <p:cNvPr id="42" name="TextBox 41"/>
            <p:cNvSpPr txBox="1"/>
            <p:nvPr/>
          </p:nvSpPr>
          <p:spPr>
            <a:xfrm>
              <a:off x="3287548" y="1009302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95</a:t>
              </a:r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46515" y="1378634"/>
              <a:ext cx="125384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32bit Processor</a:t>
              </a:r>
            </a:p>
            <a:p>
              <a:pPr algn="ctr"/>
              <a:r>
                <a:rPr lang="en-GB" dirty="0" smtClean="0"/>
                <a:t>5.500.000</a:t>
              </a:r>
              <a:endParaRPr lang="en-GB" dirty="0"/>
            </a:p>
          </p:txBody>
        </p:sp>
      </p:grpSp>
      <p:pic>
        <p:nvPicPr>
          <p:cNvPr id="26" name="Picture 25" descr="Screen Shot 2013-09-27 at 2.17.42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349" y="1743120"/>
            <a:ext cx="1069555" cy="1080000"/>
          </a:xfrm>
          <a:prstGeom prst="rect">
            <a:avLst/>
          </a:prstGeom>
        </p:spPr>
      </p:pic>
      <p:pic>
        <p:nvPicPr>
          <p:cNvPr id="49" name="Picture 48" descr="ur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24186"/>
            <a:ext cx="2196870" cy="1512698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2724806" y="959979"/>
            <a:ext cx="1468333" cy="920244"/>
            <a:chOff x="4780985" y="959979"/>
            <a:chExt cx="1468333" cy="920244"/>
          </a:xfrm>
        </p:grpSpPr>
        <p:sp>
          <p:nvSpPr>
            <p:cNvPr id="50" name="TextBox 49"/>
            <p:cNvSpPr txBox="1"/>
            <p:nvPr/>
          </p:nvSpPr>
          <p:spPr>
            <a:xfrm>
              <a:off x="5102935" y="959979"/>
              <a:ext cx="813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2000s</a:t>
              </a:r>
              <a:endParaRPr lang="en-GB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780985" y="1295447"/>
              <a:ext cx="146833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64bit Processor</a:t>
              </a:r>
            </a:p>
            <a:p>
              <a:pPr algn="ctr"/>
              <a:r>
                <a:rPr lang="en-GB" dirty="0" smtClean="0"/>
                <a:t>221.000.000</a:t>
              </a:r>
              <a:endParaRPr lang="en-GB" dirty="0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2710206" y="2985899"/>
            <a:ext cx="1452165" cy="128905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Room</a:t>
            </a:r>
          </a:p>
          <a:p>
            <a:pPr algn="ctr"/>
            <a:r>
              <a:rPr lang="en-GB" dirty="0" smtClean="0"/>
              <a:t>(- a bit)</a:t>
            </a:r>
            <a:endParaRPr lang="en-GB" dirty="0"/>
          </a:p>
        </p:txBody>
      </p:sp>
      <p:pic>
        <p:nvPicPr>
          <p:cNvPr id="55" name="Picture 54" descr="Screen Shot 2013-09-27 at 3.12.56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162" y="1833012"/>
            <a:ext cx="1314124" cy="1007969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4763626" y="1018266"/>
            <a:ext cx="1660844" cy="1804794"/>
            <a:chOff x="6738476" y="971478"/>
            <a:chExt cx="1660844" cy="1804794"/>
          </a:xfrm>
        </p:grpSpPr>
        <p:sp>
          <p:nvSpPr>
            <p:cNvPr id="56" name="TextBox 55"/>
            <p:cNvSpPr txBox="1"/>
            <p:nvPr/>
          </p:nvSpPr>
          <p:spPr>
            <a:xfrm>
              <a:off x="7166116" y="971478"/>
              <a:ext cx="813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2010s</a:t>
              </a:r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738476" y="1329311"/>
              <a:ext cx="166084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Multi Core Processor</a:t>
              </a:r>
            </a:p>
            <a:p>
              <a:pPr algn="ctr"/>
              <a:r>
                <a:rPr lang="en-GB" dirty="0" smtClean="0"/>
                <a:t>3.000.000.000</a:t>
              </a:r>
              <a:endParaRPr lang="en-GB" dirty="0"/>
            </a:p>
          </p:txBody>
        </p:sp>
        <p:pic>
          <p:nvPicPr>
            <p:cNvPr id="58" name="Picture 57" descr="westmere-ex-inline.jpe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54188" y="1840299"/>
              <a:ext cx="1131188" cy="935973"/>
            </a:xfrm>
            <a:prstGeom prst="rect">
              <a:avLst/>
            </a:prstGeom>
          </p:spPr>
        </p:pic>
      </p:grp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6796" y="2946450"/>
            <a:ext cx="4015348" cy="1367998"/>
          </a:xfrm>
          <a:prstGeom prst="rect">
            <a:avLst/>
          </a:prstGeom>
        </p:spPr>
      </p:pic>
      <p:sp>
        <p:nvSpPr>
          <p:cNvPr id="63" name="Rectangular Callout 62"/>
          <p:cNvSpPr/>
          <p:nvPr/>
        </p:nvSpPr>
        <p:spPr>
          <a:xfrm>
            <a:off x="6424470" y="2051050"/>
            <a:ext cx="1605894" cy="673136"/>
          </a:xfrm>
          <a:prstGeom prst="wedgeRectCallout">
            <a:avLst>
              <a:gd name="adj1" fmla="val -30719"/>
              <a:gd name="adj2" fmla="val 7665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Two of those, plus a bit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363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Frequency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maller structures, less electrons need to be pushed around </a:t>
            </a:r>
            <a:r>
              <a:rPr lang="en-GB" dirty="0" smtClean="0">
                <a:sym typeface="Wingdings"/>
              </a:rPr>
              <a:t> faster transistors</a:t>
            </a:r>
          </a:p>
          <a:p>
            <a:pPr lvl="1"/>
            <a:r>
              <a:rPr lang="en-GB" dirty="0" smtClean="0">
                <a:sym typeface="Wingdings"/>
              </a:rPr>
              <a:t>1970-1990  </a:t>
            </a:r>
            <a:r>
              <a:rPr lang="en-GB" dirty="0" smtClean="0">
                <a:solidFill>
                  <a:srgbClr val="FF6600"/>
                </a:solidFill>
                <a:sym typeface="Wingdings"/>
              </a:rPr>
              <a:t>150 MHz  (as expected)</a:t>
            </a:r>
          </a:p>
          <a:p>
            <a:pPr lvl="1"/>
            <a:r>
              <a:rPr lang="en-GB" dirty="0" smtClean="0">
                <a:sym typeface="Wingdings"/>
              </a:rPr>
              <a:t>and then things got interesting....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6A9BBB-19C9-B641-A364-0DDA4075567D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26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6A9BBB-19C9-B641-A364-0DDA4075567D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35" y="156070"/>
            <a:ext cx="6070600" cy="4145397"/>
          </a:xfrm>
          <a:prstGeom prst="rect">
            <a:avLst/>
          </a:prstGeom>
        </p:spPr>
      </p:pic>
      <p:sp>
        <p:nvSpPr>
          <p:cNvPr id="10" name="Rectangular Callout 9"/>
          <p:cNvSpPr/>
          <p:nvPr/>
        </p:nvSpPr>
        <p:spPr>
          <a:xfrm>
            <a:off x="6347535" y="679449"/>
            <a:ext cx="2692400" cy="619125"/>
          </a:xfrm>
          <a:prstGeom prst="wedgeRectCallout">
            <a:avLst>
              <a:gd name="adj1" fmla="val -80503"/>
              <a:gd name="adj2" fmla="val 10893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Levelling out at 3.X GHz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432550" y="1790700"/>
            <a:ext cx="26073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Reducing energy consumption</a:t>
            </a:r>
          </a:p>
          <a:p>
            <a:endParaRPr lang="en-GB" dirty="0"/>
          </a:p>
          <a:p>
            <a:r>
              <a:rPr lang="en-GB" dirty="0" smtClean="0"/>
              <a:t>Heat management </a:t>
            </a:r>
          </a:p>
          <a:p>
            <a:endParaRPr lang="en-GB" dirty="0"/>
          </a:p>
          <a:p>
            <a:r>
              <a:rPr lang="en-GB" dirty="0" smtClean="0"/>
              <a:t>Dealing with variations in the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301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Moore’s Law’s Future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Current structures are 22 nm</a:t>
            </a:r>
          </a:p>
          <a:p>
            <a:pPr lvl="1"/>
            <a:r>
              <a:rPr lang="en-GB" dirty="0" smtClean="0"/>
              <a:t>Intel’s roadmap:</a:t>
            </a:r>
          </a:p>
          <a:p>
            <a:pPr lvl="2"/>
            <a:r>
              <a:rPr lang="en-GB" dirty="0" smtClean="0"/>
              <a:t>14nm  2014  </a:t>
            </a:r>
          </a:p>
          <a:p>
            <a:pPr lvl="2"/>
            <a:r>
              <a:rPr lang="en-GB" dirty="0" smtClean="0">
                <a:solidFill>
                  <a:srgbClr val="FF6600"/>
                </a:solidFill>
              </a:rPr>
              <a:t>10nm  2016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7nm    2018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dirty="0" smtClean="0">
                <a:solidFill>
                  <a:srgbClr val="FF0000"/>
                </a:solidFill>
              </a:rPr>
              <a:t>nm    2020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3nm    2022</a:t>
            </a:r>
          </a:p>
          <a:p>
            <a:r>
              <a:rPr lang="en-GB" dirty="0" smtClean="0"/>
              <a:t>Smallest transistor 2012</a:t>
            </a:r>
          </a:p>
          <a:p>
            <a:pPr lvl="1"/>
            <a:r>
              <a:rPr lang="en-GB" dirty="0" smtClean="0"/>
              <a:t>1.5 nm  using 1 atom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29264" y="1517664"/>
            <a:ext cx="3407973" cy="2555973"/>
            <a:chOff x="5429264" y="1517664"/>
            <a:chExt cx="3407973" cy="2555973"/>
          </a:xfrm>
        </p:grpSpPr>
        <p:pic>
          <p:nvPicPr>
            <p:cNvPr id="7" name="Picture 6" descr="url-2.jpe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9264" y="1517664"/>
              <a:ext cx="3407973" cy="2555973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6413500" y="1822450"/>
              <a:ext cx="914400" cy="18923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3863505">
              <a:off x="6096001" y="2557323"/>
              <a:ext cx="2006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4500 Transistors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4" name="Picture 13" descr="imgres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80" b="93855" l="0" r="992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060" y="725665"/>
            <a:ext cx="2495461" cy="158399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375025" y="1344058"/>
            <a:ext cx="1073150" cy="1899680"/>
            <a:chOff x="3375025" y="1344058"/>
            <a:chExt cx="1073150" cy="1899680"/>
          </a:xfrm>
        </p:grpSpPr>
        <p:sp>
          <p:nvSpPr>
            <p:cNvPr id="17" name="Isosceles Triangle 16"/>
            <p:cNvSpPr/>
            <p:nvPr/>
          </p:nvSpPr>
          <p:spPr>
            <a:xfrm>
              <a:off x="3375025" y="1344058"/>
              <a:ext cx="1073150" cy="1899680"/>
            </a:xfrm>
            <a:prstGeom prst="triangle">
              <a:avLst/>
            </a:prstGeom>
            <a:gradFill>
              <a:gsLst>
                <a:gs pos="0">
                  <a:srgbClr val="FF0000"/>
                </a:gs>
                <a:gs pos="60000">
                  <a:srgbClr val="FFFF00"/>
                </a:gs>
                <a:gs pos="93000">
                  <a:srgbClr val="008000"/>
                </a:gs>
                <a:gs pos="15000">
                  <a:srgbClr val="FF6600"/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 rot="5400000">
              <a:off x="3169603" y="2330567"/>
              <a:ext cx="15185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Quantum Effects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53268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What to do with 3.000.000.000 Transistors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Two core concepts have been used to speed up computer architectures</a:t>
            </a:r>
          </a:p>
          <a:p>
            <a:pPr lvl="1"/>
            <a:r>
              <a:rPr lang="en-GB" dirty="0" smtClean="0">
                <a:solidFill>
                  <a:srgbClr val="800000"/>
                </a:solidFill>
              </a:rPr>
              <a:t>Pipelining</a:t>
            </a:r>
            <a:r>
              <a:rPr lang="en-GB" dirty="0" smtClean="0"/>
              <a:t> (working like an assembly line) </a:t>
            </a: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Parallel processing</a:t>
            </a:r>
            <a:r>
              <a:rPr lang="en-GB" dirty="0" smtClean="0"/>
              <a:t>(working concurrently)</a:t>
            </a:r>
          </a:p>
          <a:p>
            <a:r>
              <a:rPr lang="en-GB" dirty="0" smtClean="0"/>
              <a:t>Many additional smart tricks have been invented </a:t>
            </a:r>
          </a:p>
          <a:p>
            <a:pPr lvl="1"/>
            <a:r>
              <a:rPr lang="en-GB" dirty="0" smtClean="0"/>
              <a:t>Caching, branch prediction, etc..... </a:t>
            </a:r>
          </a:p>
          <a:p>
            <a:r>
              <a:rPr lang="en-GB" dirty="0" smtClean="0"/>
              <a:t>Now: </a:t>
            </a:r>
            <a:r>
              <a:rPr lang="en-GB" dirty="0" smtClean="0">
                <a:solidFill>
                  <a:srgbClr val="FF6600"/>
                </a:solidFill>
              </a:rPr>
              <a:t>CPUs use all tricks combined</a:t>
            </a:r>
          </a:p>
          <a:p>
            <a:pPr lvl="1"/>
            <a:r>
              <a:rPr lang="en-GB" dirty="0" smtClean="0"/>
              <a:t>Difficult to make full use of the hardware</a:t>
            </a:r>
          </a:p>
          <a:p>
            <a:pPr lvl="2"/>
            <a:r>
              <a:rPr lang="en-GB" dirty="0" smtClean="0"/>
              <a:t>Facing sometimes fundamental limits (Amdahl’s Law)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Ford_assembly_l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600" y="745076"/>
            <a:ext cx="4322516" cy="2701578"/>
          </a:xfrm>
          <a:prstGeom prst="rect">
            <a:avLst/>
          </a:prstGeom>
        </p:spPr>
      </p:pic>
      <p:pic>
        <p:nvPicPr>
          <p:cNvPr id="8" name="Picture 7" descr="October-1947--Women-at-wo-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67" y="745076"/>
            <a:ext cx="4191000" cy="270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5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Super Computers?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Super Computers are build from commodity components (3.120.000 cores)</a:t>
            </a:r>
          </a:p>
          <a:p>
            <a:pPr lvl="1"/>
            <a:r>
              <a:rPr lang="en-GB" dirty="0" smtClean="0"/>
              <a:t>adding a high speed, low latency interconnect</a:t>
            </a:r>
          </a:p>
          <a:p>
            <a:pPr lvl="1"/>
            <a:r>
              <a:rPr lang="en-GB" dirty="0" smtClean="0"/>
              <a:t>adding accelerator cards ( graphic cards, etc. 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 descr="issue_002_lewis_baltz_1.jp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65769" y1="63949" x2="65769" y2="63949"/>
                        <a14:backgroundMark x1="71538" y1="54348" x2="71538" y2="54348"/>
                        <a14:backgroundMark x1="73590" y1="60507" x2="73590" y2="60507"/>
                        <a14:backgroundMark x1="75256" y1="61413" x2="75256" y2="61413"/>
                        <a14:backgroundMark x1="73077" y1="66486" x2="73077" y2="66486"/>
                        <a14:backgroundMark x1="69103" y1="54348" x2="69103" y2="54348"/>
                        <a14:backgroundMark x1="73077" y1="49819" x2="73077" y2="49819"/>
                        <a14:backgroundMark x1="81026" y1="50725" x2="81026" y2="50725"/>
                        <a14:backgroundMark x1="75641" y1="43659" x2="75641" y2="43659"/>
                        <a14:backgroundMark x1="76538" y1="45652" x2="76538" y2="45652"/>
                        <a14:backgroundMark x1="70256" y1="45833" x2="70256" y2="45833"/>
                        <a14:backgroundMark x1="70256" y1="45833" x2="70256" y2="45833"/>
                        <a14:backgroundMark x1="70385" y1="49275" x2="70385" y2="49275"/>
                        <a14:backgroundMark x1="70385" y1="49275" x2="70385" y2="49275"/>
                        <a14:backgroundMark x1="70897" y1="42210" x2="70897" y2="422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9276" y="2136545"/>
            <a:ext cx="4730824" cy="33479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756" y="2947515"/>
            <a:ext cx="3684533" cy="2195985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2292350" y="3162300"/>
            <a:ext cx="1098550" cy="577850"/>
          </a:xfrm>
          <a:prstGeom prst="wedgeRectCallout">
            <a:avLst>
              <a:gd name="adj1" fmla="val -54359"/>
              <a:gd name="adj2" fmla="val 8777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CRAY</a:t>
            </a:r>
          </a:p>
          <a:p>
            <a:pPr algn="ctr"/>
            <a:r>
              <a:rPr lang="en-GB" dirty="0" smtClean="0"/>
              <a:t>1980s</a:t>
            </a:r>
            <a:endParaRPr lang="en-GB" dirty="0"/>
          </a:p>
        </p:txBody>
      </p:sp>
      <p:sp>
        <p:nvSpPr>
          <p:cNvPr id="10" name="Rectangular Callout 9"/>
          <p:cNvSpPr/>
          <p:nvPr/>
        </p:nvSpPr>
        <p:spPr>
          <a:xfrm>
            <a:off x="3854450" y="3025775"/>
            <a:ext cx="1098550" cy="577850"/>
          </a:xfrm>
          <a:prstGeom prst="wedgeRectCallout">
            <a:avLst>
              <a:gd name="adj1" fmla="val 78589"/>
              <a:gd name="adj2" fmla="val 9656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Tianhe-2</a:t>
            </a:r>
          </a:p>
          <a:p>
            <a:pPr algn="ctr"/>
            <a:r>
              <a:rPr lang="en-GB" dirty="0" smtClean="0"/>
              <a:t>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23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Computing: a view of the future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700713"/>
            <a:ext cx="2743200" cy="31474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Markus Schulz IT</a:t>
            </a:r>
          </a:p>
          <a:p>
            <a:r>
              <a:rPr lang="en-GB" dirty="0" smtClean="0"/>
              <a:t>markus.schulz@cern.ch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42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Pipelining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Break down operations into small steps</a:t>
            </a:r>
          </a:p>
          <a:p>
            <a:pPr lvl="1"/>
            <a:r>
              <a:rPr lang="en-GB" dirty="0" smtClean="0"/>
              <a:t>which can be done very fast</a:t>
            </a:r>
          </a:p>
          <a:p>
            <a:r>
              <a:rPr lang="en-GB" dirty="0" smtClean="0"/>
              <a:t>Line up the work and finished, complex operations will drop out at the end at a high rate </a:t>
            </a:r>
          </a:p>
          <a:p>
            <a:pPr lvl="1"/>
            <a:r>
              <a:rPr lang="en-GB" dirty="0" smtClean="0"/>
              <a:t>as long as the assembly line is full </a:t>
            </a:r>
          </a:p>
          <a:p>
            <a:endParaRPr lang="en-GB" dirty="0"/>
          </a:p>
          <a:p>
            <a:r>
              <a:rPr lang="en-GB" dirty="0" smtClean="0"/>
              <a:t>Limits: </a:t>
            </a:r>
          </a:p>
          <a:p>
            <a:pPr lvl="1"/>
            <a:r>
              <a:rPr lang="en-GB" dirty="0" smtClean="0"/>
              <a:t>Computers are flexible and “react” to results</a:t>
            </a:r>
          </a:p>
          <a:p>
            <a:pPr lvl="2"/>
            <a:r>
              <a:rPr lang="en-GB" dirty="0" smtClean="0"/>
              <a:t>Conditional instructions can break the pipeline</a:t>
            </a:r>
          </a:p>
          <a:p>
            <a:pPr lvl="2"/>
            <a:r>
              <a:rPr lang="en-GB" dirty="0" smtClean="0"/>
              <a:t>In average programs about every 6th instruction</a:t>
            </a:r>
          </a:p>
          <a:p>
            <a:r>
              <a:rPr lang="en-GB" dirty="0" smtClean="0"/>
              <a:t>Works well for many problems, but not for all</a:t>
            </a:r>
          </a:p>
          <a:p>
            <a:pPr lvl="1"/>
            <a:endParaRPr lang="en-GB" dirty="0"/>
          </a:p>
          <a:p>
            <a:r>
              <a:rPr lang="en-GB" dirty="0" smtClean="0">
                <a:solidFill>
                  <a:srgbClr val="800000"/>
                </a:solidFill>
              </a:rPr>
              <a:t>Pipelines got longer, with diminishing returns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3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Alternative Technologies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Nanotubes, Molecular transistors, DNA, </a:t>
            </a:r>
            <a:r>
              <a:rPr lang="en-GB" dirty="0" err="1" smtClean="0"/>
              <a:t>Graphen</a:t>
            </a:r>
            <a:r>
              <a:rPr lang="en-GB" dirty="0" smtClean="0"/>
              <a:t>, ......</a:t>
            </a:r>
          </a:p>
          <a:p>
            <a:pPr lvl="1"/>
            <a:r>
              <a:rPr lang="en-GB" dirty="0" smtClean="0"/>
              <a:t>proof of concepts (1-1000 components)</a:t>
            </a:r>
          </a:p>
          <a:p>
            <a:pPr lvl="1"/>
            <a:r>
              <a:rPr lang="en-GB" dirty="0" smtClean="0"/>
              <a:t>many challenges ahead, but promising</a:t>
            </a:r>
          </a:p>
          <a:p>
            <a:r>
              <a:rPr lang="en-GB" dirty="0" smtClean="0"/>
              <a:t>3D Structures</a:t>
            </a:r>
          </a:p>
          <a:p>
            <a:pPr lvl="1"/>
            <a:r>
              <a:rPr lang="en-GB" dirty="0" smtClean="0"/>
              <a:t>difficult to handle the heat</a:t>
            </a:r>
          </a:p>
          <a:p>
            <a:pPr lvl="1"/>
            <a:r>
              <a:rPr lang="en-GB" dirty="0" smtClean="0"/>
              <a:t>on the surface already widely used</a:t>
            </a:r>
          </a:p>
          <a:p>
            <a:r>
              <a:rPr lang="en-GB" dirty="0" err="1">
                <a:sym typeface="Wingdings"/>
              </a:rPr>
              <a:t>Memristors</a:t>
            </a:r>
            <a:r>
              <a:rPr lang="en-GB" dirty="0">
                <a:sym typeface="Wingdings"/>
              </a:rPr>
              <a:t>, high density, first products soon, but minuscule compared to discs </a:t>
            </a:r>
            <a:endParaRPr lang="en-GB" dirty="0"/>
          </a:p>
          <a:p>
            <a:r>
              <a:rPr lang="en-GB" dirty="0"/>
              <a:t>Laser nanostructures in glass </a:t>
            </a:r>
            <a:r>
              <a:rPr lang="en-GB" dirty="0">
                <a:sym typeface="Wingdings"/>
              </a:rPr>
              <a:t> 360 TB glass disk </a:t>
            </a:r>
            <a:endParaRPr lang="en-GB" dirty="0" smtClean="0">
              <a:sym typeface="Wingdings"/>
            </a:endParaRPr>
          </a:p>
          <a:p>
            <a:r>
              <a:rPr lang="en-GB" dirty="0" smtClean="0"/>
              <a:t>DNA for storage</a:t>
            </a:r>
          </a:p>
          <a:p>
            <a:pPr lvl="1"/>
            <a:r>
              <a:rPr lang="en-GB" dirty="0" smtClean="0"/>
              <a:t>proof of concept ( 1cm</a:t>
            </a:r>
            <a:r>
              <a:rPr lang="en-GB" baseline="30000" dirty="0"/>
              <a:t>3</a:t>
            </a:r>
            <a:r>
              <a:rPr lang="en-GB" dirty="0" smtClean="0"/>
              <a:t> == 1000 TB)</a:t>
            </a:r>
          </a:p>
          <a:p>
            <a:pPr lvl="1"/>
            <a:r>
              <a:rPr lang="en-GB" dirty="0" smtClean="0"/>
              <a:t>very, very expensive, slow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5054" y="175120"/>
            <a:ext cx="2159000" cy="1349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532" y="1499031"/>
            <a:ext cx="916845" cy="97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467" y="1499031"/>
            <a:ext cx="2247174" cy="897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4529" y="2857574"/>
            <a:ext cx="2130235" cy="92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url.png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54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967606">
            <a:off x="7881979" y="3531353"/>
            <a:ext cx="392753" cy="1331992"/>
          </a:xfrm>
          <a:prstGeom prst="rect">
            <a:avLst/>
          </a:prstGeom>
        </p:spPr>
      </p:pic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5833535" y="3779690"/>
            <a:ext cx="1213020" cy="647995"/>
            <a:chOff x="2616200" y="1524000"/>
            <a:chExt cx="3898900" cy="2082800"/>
          </a:xfrm>
        </p:grpSpPr>
        <p:pic>
          <p:nvPicPr>
            <p:cNvPr id="12" name="Picture 11" descr="imgres-1.jpeg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90854" l="0" r="100000">
                          <a14:foregroundMark x1="15961" y1="14634" x2="15961" y2="14634"/>
                          <a14:foregroundMark x1="46580" y1="67683" x2="46580" y2="67683"/>
                          <a14:foregroundMark x1="49186" y1="80488" x2="49186" y2="80488"/>
                          <a14:foregroundMark x1="49186" y1="90854" x2="49186" y2="90854"/>
                          <a14:backgroundMark x1="98046" y1="9146" x2="98046" y2="9146"/>
                          <a14:backgroundMark x1="98046" y1="20122" x2="98046" y2="2012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16200" y="1524000"/>
              <a:ext cx="3898900" cy="2082800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4546600" y="3014133"/>
              <a:ext cx="0" cy="59266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040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Quantum Computing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Two main branches</a:t>
            </a:r>
          </a:p>
          <a:p>
            <a:r>
              <a:rPr lang="en-GB" dirty="0">
                <a:solidFill>
                  <a:srgbClr val="800000"/>
                </a:solidFill>
              </a:rPr>
              <a:t>U</a:t>
            </a:r>
            <a:r>
              <a:rPr lang="en-GB" dirty="0" smtClean="0">
                <a:solidFill>
                  <a:srgbClr val="800000"/>
                </a:solidFill>
              </a:rPr>
              <a:t>sing the phenomenon of quantum state superposition and entanglement to form </a:t>
            </a:r>
            <a:r>
              <a:rPr lang="en-GB" dirty="0" err="1" smtClean="0">
                <a:solidFill>
                  <a:srgbClr val="800000"/>
                </a:solidFill>
              </a:rPr>
              <a:t>qubits</a:t>
            </a:r>
            <a:endParaRPr lang="en-GB" dirty="0" smtClean="0">
              <a:solidFill>
                <a:srgbClr val="800000"/>
              </a:solidFill>
            </a:endParaRPr>
          </a:p>
          <a:p>
            <a:pPr lvl="2"/>
            <a:r>
              <a:rPr lang="en-GB" dirty="0" smtClean="0"/>
              <a:t>potential to revolutionize computing</a:t>
            </a:r>
          </a:p>
          <a:p>
            <a:pPr lvl="2"/>
            <a:r>
              <a:rPr lang="en-GB" dirty="0" smtClean="0"/>
              <a:t>systems have to be </a:t>
            </a:r>
            <a:r>
              <a:rPr lang="en-GB" dirty="0" smtClean="0"/>
              <a:t>insulated </a:t>
            </a:r>
          </a:p>
          <a:p>
            <a:pPr lvl="2"/>
            <a:r>
              <a:rPr lang="en-GB" dirty="0" smtClean="0"/>
              <a:t>very </a:t>
            </a:r>
            <a:r>
              <a:rPr lang="en-GB" dirty="0" smtClean="0"/>
              <a:t>early stages, very experimental, many paths are </a:t>
            </a:r>
            <a:r>
              <a:rPr lang="en-GB" dirty="0" smtClean="0"/>
              <a:t>followed</a:t>
            </a:r>
          </a:p>
          <a:p>
            <a:pPr lvl="2"/>
            <a:endParaRPr lang="en-GB" dirty="0" smtClean="0"/>
          </a:p>
          <a:p>
            <a:r>
              <a:rPr lang="en-GB" dirty="0" smtClean="0">
                <a:solidFill>
                  <a:srgbClr val="800000"/>
                </a:solidFill>
              </a:rPr>
              <a:t>D</a:t>
            </a:r>
            <a:r>
              <a:rPr lang="en-GB" dirty="0" smtClean="0">
                <a:solidFill>
                  <a:srgbClr val="800000"/>
                </a:solidFill>
              </a:rPr>
              <a:t>-Wave Systems offers a system based on quantum annealing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Google and Lockheed are customers </a:t>
            </a:r>
          </a:p>
          <a:p>
            <a:pPr lvl="1"/>
            <a:r>
              <a:rPr lang="en-GB" dirty="0" smtClean="0"/>
              <a:t>system can be used for solving optimization problems</a:t>
            </a:r>
          </a:p>
          <a:p>
            <a:pPr lvl="1"/>
            <a:r>
              <a:rPr lang="en-GB" dirty="0" smtClean="0"/>
              <a:t>most likely to be used as a co-processor </a:t>
            </a:r>
          </a:p>
          <a:p>
            <a:pPr lvl="1"/>
            <a:endParaRPr lang="en-GB" dirty="0" smtClean="0"/>
          </a:p>
          <a:p>
            <a:pPr lvl="3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 descr="800px-DWave_128chip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0" y="175120"/>
            <a:ext cx="1569355" cy="108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88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           Market </a:t>
            </a:r>
            <a:r>
              <a:rPr lang="en-GB" dirty="0" smtClean="0">
                <a:sym typeface="Wingdings"/>
              </a:rPr>
              <a:t>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bitcoin</a:t>
            </a:r>
            <a:r>
              <a:rPr lang="en-GB" dirty="0" smtClean="0"/>
              <a:t> </a:t>
            </a:r>
            <a:r>
              <a:rPr lang="en-GB" dirty="0" smtClean="0"/>
              <a:t>a virtual currency based on </a:t>
            </a:r>
            <a:r>
              <a:rPr lang="en-GB" dirty="0" smtClean="0"/>
              <a:t>cryptography (</a:t>
            </a:r>
            <a:r>
              <a:rPr lang="en-GB" dirty="0" smtClean="0"/>
              <a:t>2009)</a:t>
            </a:r>
          </a:p>
          <a:p>
            <a:pPr lvl="1"/>
            <a:r>
              <a:rPr lang="en-GB" dirty="0" smtClean="0"/>
              <a:t>created by </a:t>
            </a:r>
            <a:r>
              <a:rPr lang="en-GB" dirty="0" err="1" smtClean="0"/>
              <a:t>bitcoin</a:t>
            </a:r>
            <a:r>
              <a:rPr lang="en-GB" dirty="0" smtClean="0"/>
              <a:t> mining </a:t>
            </a:r>
          </a:p>
          <a:p>
            <a:pPr lvl="2"/>
            <a:r>
              <a:rPr lang="en-GB" dirty="0" smtClean="0">
                <a:sym typeface="Wingdings"/>
              </a:rPr>
              <a:t>computing a specific algorithm</a:t>
            </a:r>
          </a:p>
          <a:p>
            <a:pPr lvl="3"/>
            <a:r>
              <a:rPr lang="en-GB" dirty="0" smtClean="0">
                <a:sym typeface="Wingdings"/>
              </a:rPr>
              <a:t>which gets harder with time</a:t>
            </a:r>
          </a:p>
          <a:p>
            <a:pPr lvl="3"/>
            <a:endParaRPr lang="en-GB" dirty="0" smtClean="0">
              <a:sym typeface="Wingdings"/>
            </a:endParaRPr>
          </a:p>
          <a:p>
            <a:pPr lvl="1"/>
            <a:r>
              <a:rPr lang="en-GB" dirty="0" smtClean="0">
                <a:solidFill>
                  <a:srgbClr val="FF6600"/>
                </a:solidFill>
                <a:sym typeface="Wingdings"/>
              </a:rPr>
              <a:t>computing power == money </a:t>
            </a:r>
          </a:p>
          <a:p>
            <a:pPr lvl="1"/>
            <a:endParaRPr lang="en-GB" dirty="0" smtClean="0">
              <a:solidFill>
                <a:srgbClr val="FF6600"/>
              </a:solidFill>
              <a:sym typeface="Wingdings"/>
            </a:endParaRPr>
          </a:p>
          <a:p>
            <a:r>
              <a:rPr lang="en-GB" dirty="0" smtClean="0">
                <a:sym typeface="Wingdings"/>
              </a:rPr>
              <a:t>Desktops Botnets  Servers with GPUs (video cards) 2011 FPGAs (configurable chips) 2013 ASICs (custom chips)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2672" b="-42672"/>
          <a:stretch>
            <a:fillRect/>
          </a:stretch>
        </p:blipFill>
        <p:spPr>
          <a:xfrm>
            <a:off x="381000" y="175120"/>
            <a:ext cx="1755145" cy="68314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857890" y="1357470"/>
            <a:ext cx="4673383" cy="1559297"/>
            <a:chOff x="4586957" y="1357470"/>
            <a:chExt cx="4673383" cy="1559297"/>
          </a:xfrm>
        </p:grpSpPr>
        <p:pic>
          <p:nvPicPr>
            <p:cNvPr id="10" name="Picture 9" descr="ASICMINER_USB_Block_Erupter.jpeg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81333" l="10000" r="90000">
                          <a14:foregroundMark x1="66250" y1="67500" x2="66250" y2="67500"/>
                          <a14:foregroundMark x1="66250" y1="71667" x2="66250" y2="71667"/>
                          <a14:foregroundMark x1="65375" y1="75167" x2="65375" y2="75167"/>
                          <a14:foregroundMark x1="70250" y1="73333" x2="70250" y2="73333"/>
                          <a14:foregroundMark x1="23125" y1="76667" x2="23125" y2="76667"/>
                          <a14:foregroundMark x1="18500" y1="67333" x2="18500" y2="67333"/>
                          <a14:foregroundMark x1="20000" y1="71000" x2="20000" y2="71000"/>
                          <a14:foregroundMark x1="27375" y1="73333" x2="27375" y2="73333"/>
                          <a14:foregroundMark x1="25750" y1="77000" x2="25750" y2="77000"/>
                          <a14:foregroundMark x1="28625" y1="76667" x2="28625" y2="76667"/>
                          <a14:foregroundMark x1="31750" y1="76333" x2="31750" y2="76333"/>
                          <a14:foregroundMark x1="40875" y1="72333" x2="40875" y2="72333"/>
                          <a14:foregroundMark x1="68625" y1="44000" x2="68625" y2="44000"/>
                          <a14:foregroundMark x1="69625" y1="27667" x2="69625" y2="27667"/>
                          <a14:foregroundMark x1="69250" y1="33167" x2="69250" y2="33167"/>
                          <a14:foregroundMark x1="73375" y1="29833" x2="73375" y2="29833"/>
                          <a14:foregroundMark x1="73125" y1="22667" x2="73125" y2="22667"/>
                          <a14:foregroundMark x1="69500" y1="37833" x2="69500" y2="37833"/>
                          <a14:backgroundMark x1="29125" y1="82500" x2="29125" y2="82500"/>
                          <a14:backgroundMark x1="35500" y1="81500" x2="35500" y2="81500"/>
                          <a14:backgroundMark x1="50750" y1="81667" x2="50750" y2="81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7509" y="1357470"/>
              <a:ext cx="1762831" cy="1322123"/>
            </a:xfrm>
            <a:prstGeom prst="rect">
              <a:avLst/>
            </a:prstGeom>
          </p:spPr>
        </p:pic>
        <p:pic>
          <p:nvPicPr>
            <p:cNvPr id="11" name="Picture 10" descr="Mining-rig-extraordinaire-the-Trenton-BPX6806-mod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6957" y="1426005"/>
              <a:ext cx="1987683" cy="1490762"/>
            </a:xfrm>
            <a:prstGeom prst="rect">
              <a:avLst/>
            </a:prstGeom>
          </p:spPr>
        </p:pic>
        <p:sp>
          <p:nvSpPr>
            <p:cNvPr id="12" name="Right Arrow 11"/>
            <p:cNvSpPr/>
            <p:nvPr/>
          </p:nvSpPr>
          <p:spPr>
            <a:xfrm>
              <a:off x="6777843" y="1789269"/>
              <a:ext cx="534556" cy="327397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6672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Market: Producer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Moore’s 2</a:t>
            </a:r>
            <a:r>
              <a:rPr lang="en-GB" baseline="30000" dirty="0" smtClean="0"/>
              <a:t>nd</a:t>
            </a:r>
            <a:r>
              <a:rPr lang="en-GB" dirty="0" smtClean="0"/>
              <a:t> Law (Rock’s Law)</a:t>
            </a:r>
          </a:p>
          <a:p>
            <a:pPr lvl="1"/>
            <a:r>
              <a:rPr lang="en-GB" dirty="0" smtClean="0">
                <a:solidFill>
                  <a:srgbClr val="800000"/>
                </a:solidFill>
              </a:rPr>
              <a:t>“Cost of a semiconductor chip fabrication plant doubles every four years”</a:t>
            </a:r>
          </a:p>
          <a:p>
            <a:r>
              <a:rPr lang="en-GB" dirty="0" smtClean="0"/>
              <a:t>Cost of a 14nm fab is about 5B $</a:t>
            </a:r>
          </a:p>
          <a:p>
            <a:pPr lvl="1"/>
            <a:r>
              <a:rPr lang="en-GB" dirty="0" smtClean="0"/>
              <a:t>Intel plans to build three </a:t>
            </a:r>
          </a:p>
          <a:p>
            <a:pPr lvl="1"/>
            <a:r>
              <a:rPr lang="en-GB" dirty="0" smtClean="0"/>
              <a:t>Very few companies can afford this</a:t>
            </a:r>
          </a:p>
          <a:p>
            <a:r>
              <a:rPr lang="en-GB" dirty="0" smtClean="0"/>
              <a:t>Limited competition </a:t>
            </a:r>
            <a:r>
              <a:rPr lang="en-GB" dirty="0" smtClean="0">
                <a:sym typeface="Wingdings"/>
              </a:rPr>
              <a:t> higher prices, less research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774" y="972476"/>
            <a:ext cx="5320026" cy="296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ular Callout 7"/>
          <p:cNvSpPr/>
          <p:nvPr/>
        </p:nvSpPr>
        <p:spPr>
          <a:xfrm>
            <a:off x="6395539" y="1102155"/>
            <a:ext cx="1549400" cy="1657350"/>
          </a:xfrm>
          <a:prstGeom prst="wedgeRectCallout">
            <a:avLst>
              <a:gd name="adj1" fmla="val -154030"/>
              <a:gd name="adj2" fmla="val -3175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2012 Processor Revenues 37B$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331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Market: Consumer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2940" y="898292"/>
            <a:ext cx="32592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kern="1200" dirty="0" smtClean="0"/>
              <a:t>Units  shipped [M]</a:t>
            </a:r>
            <a:r>
              <a:rPr lang="en-GB" sz="1600" b="1" dirty="0"/>
              <a:t>	</a:t>
            </a:r>
            <a:r>
              <a:rPr lang="en-GB" sz="1600" b="1" kern="1200" dirty="0" smtClean="0"/>
              <a:t>2012 </a:t>
            </a:r>
            <a:r>
              <a:rPr lang="en-GB" sz="1600" b="1" kern="1200" dirty="0" smtClean="0">
                <a:sym typeface="Wingdings"/>
              </a:rPr>
              <a:t> 2013</a:t>
            </a:r>
          </a:p>
          <a:p>
            <a:endParaRPr lang="en-GB" sz="1600" b="1" kern="1200" dirty="0" smtClean="0"/>
          </a:p>
          <a:p>
            <a:r>
              <a:rPr lang="en-GB" sz="1600" b="1" kern="1200" dirty="0" smtClean="0"/>
              <a:t>Simple Phones      	750 </a:t>
            </a:r>
            <a:r>
              <a:rPr lang="en-GB" sz="1600" b="1" kern="1200" dirty="0" smtClean="0">
                <a:sym typeface="Wingdings"/>
              </a:rPr>
              <a:t>  </a:t>
            </a:r>
            <a:r>
              <a:rPr lang="en-GB" sz="1600" b="1" kern="1200" dirty="0" smtClean="0">
                <a:solidFill>
                  <a:srgbClr val="008000"/>
                </a:solidFill>
                <a:sym typeface="Wingdings"/>
              </a:rPr>
              <a:t>900</a:t>
            </a:r>
            <a:endParaRPr lang="en-GB" sz="1600" b="1" kern="1200" dirty="0">
              <a:solidFill>
                <a:srgbClr val="008000"/>
              </a:solidFill>
            </a:endParaRPr>
          </a:p>
          <a:p>
            <a:r>
              <a:rPr lang="en-GB" sz="1600" b="1" kern="1200" dirty="0" smtClean="0"/>
              <a:t>Smartphones         	722 </a:t>
            </a:r>
            <a:r>
              <a:rPr lang="en-GB" sz="1600" b="1" kern="1200" dirty="0" smtClean="0">
                <a:sym typeface="Wingdings"/>
              </a:rPr>
              <a:t> </a:t>
            </a:r>
            <a:r>
              <a:rPr lang="en-GB" sz="1600" b="1" kern="1200" dirty="0" smtClean="0">
                <a:solidFill>
                  <a:srgbClr val="008000"/>
                </a:solidFill>
                <a:sym typeface="Wingdings"/>
              </a:rPr>
              <a:t>1000</a:t>
            </a:r>
            <a:endParaRPr lang="en-GB" sz="1600" b="1" kern="1200" dirty="0"/>
          </a:p>
          <a:p>
            <a:r>
              <a:rPr lang="en-GB" sz="1600" b="1" kern="1200" dirty="0" smtClean="0"/>
              <a:t>Tablets                    	128 </a:t>
            </a:r>
            <a:r>
              <a:rPr lang="en-GB" sz="1600" b="1" kern="1200" dirty="0" smtClean="0">
                <a:sym typeface="Wingdings"/>
              </a:rPr>
              <a:t> </a:t>
            </a:r>
            <a:r>
              <a:rPr lang="en-GB" sz="1600" b="1" kern="1200" dirty="0" smtClean="0">
                <a:solidFill>
                  <a:srgbClr val="008000"/>
                </a:solidFill>
                <a:sym typeface="Wingdings"/>
              </a:rPr>
              <a:t>210</a:t>
            </a:r>
            <a:endParaRPr lang="en-GB" sz="1600" b="1" kern="1200" dirty="0"/>
          </a:p>
          <a:p>
            <a:r>
              <a:rPr lang="en-GB" sz="1600" b="1" kern="1200" dirty="0" smtClean="0"/>
              <a:t>Notebooks              202 </a:t>
            </a:r>
            <a:r>
              <a:rPr lang="en-GB" sz="1600" b="1" kern="1200" dirty="0" smtClean="0">
                <a:sym typeface="Wingdings"/>
              </a:rPr>
              <a:t> </a:t>
            </a:r>
            <a:r>
              <a:rPr lang="en-GB" sz="1600" b="1" kern="1200" dirty="0" smtClean="0">
                <a:solidFill>
                  <a:srgbClr val="008000"/>
                </a:solidFill>
                <a:sym typeface="Wingdings"/>
              </a:rPr>
              <a:t>200</a:t>
            </a:r>
            <a:endParaRPr lang="en-GB" sz="1600" b="1" kern="1200" dirty="0"/>
          </a:p>
          <a:p>
            <a:r>
              <a:rPr lang="en-GB" sz="1600" b="1" kern="1200" dirty="0" smtClean="0"/>
              <a:t>Desktops               	148 </a:t>
            </a:r>
            <a:r>
              <a:rPr lang="en-GB" sz="1600" b="1" kern="1200" dirty="0" smtClean="0">
                <a:sym typeface="Wingdings"/>
              </a:rPr>
              <a:t> </a:t>
            </a:r>
            <a:r>
              <a:rPr lang="en-GB" sz="1600" b="1" kern="1200" dirty="0" smtClean="0">
                <a:solidFill>
                  <a:srgbClr val="FF6600"/>
                </a:solidFill>
                <a:sym typeface="Wingdings"/>
              </a:rPr>
              <a:t>142</a:t>
            </a:r>
            <a:endParaRPr lang="en-GB" sz="1600" b="1" kern="1200" dirty="0"/>
          </a:p>
          <a:p>
            <a:r>
              <a:rPr lang="en-GB" sz="1600" b="1" kern="1200" dirty="0" smtClean="0"/>
              <a:t>Server                       10  </a:t>
            </a:r>
            <a:r>
              <a:rPr lang="en-GB" sz="1600" b="1" kern="1200" dirty="0" smtClean="0">
                <a:sym typeface="Wingdings"/>
              </a:rPr>
              <a:t> </a:t>
            </a:r>
            <a:r>
              <a:rPr lang="en-GB" sz="1600" b="1" kern="1200" dirty="0" smtClean="0">
                <a:solidFill>
                  <a:srgbClr val="800000"/>
                </a:solidFill>
                <a:sym typeface="Wingdings"/>
              </a:rPr>
              <a:t>9.5</a:t>
            </a:r>
            <a:endParaRPr lang="en-GB" sz="1600" b="1" kern="1200" dirty="0"/>
          </a:p>
          <a:p>
            <a:r>
              <a:rPr lang="en-GB" sz="1600" b="1" kern="1200" dirty="0" smtClean="0"/>
              <a:t>HPC                           0.1 </a:t>
            </a:r>
            <a:r>
              <a:rPr lang="en-GB" sz="1600" b="1" kern="1200" dirty="0" smtClean="0">
                <a:sym typeface="Wingdings"/>
              </a:rPr>
              <a:t> </a:t>
            </a:r>
            <a:r>
              <a:rPr lang="en-GB" sz="1600" b="1" kern="1200" dirty="0" smtClean="0">
                <a:solidFill>
                  <a:srgbClr val="FF0000"/>
                </a:solidFill>
                <a:sym typeface="Wingdings"/>
              </a:rPr>
              <a:t>0.1</a:t>
            </a:r>
            <a:endParaRPr lang="en-GB" sz="1600" b="1" kern="1200" dirty="0">
              <a:solidFill>
                <a:srgbClr val="FF0000"/>
              </a:solidFill>
            </a:endParaRPr>
          </a:p>
        </p:txBody>
      </p:sp>
      <p:pic>
        <p:nvPicPr>
          <p:cNvPr id="10" name="Picture 9" descr="Screen Shot 2013-09-27 at 11.06.11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48" l="2677" r="91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067" y="619686"/>
            <a:ext cx="3970239" cy="349198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75350" y="2762250"/>
            <a:ext cx="1874406" cy="69215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Price and power oriented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329056" y="218842"/>
            <a:ext cx="1498600" cy="679450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59000">
                <a:srgbClr val="800000"/>
              </a:gs>
            </a:gsLst>
            <a:lin ang="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Performance</a:t>
            </a:r>
          </a:p>
          <a:p>
            <a:r>
              <a:rPr lang="en-GB" dirty="0" smtClean="0"/>
              <a:t>oriented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6705600" y="558567"/>
            <a:ext cx="623456" cy="254233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>
            <a:off x="6438900" y="558567"/>
            <a:ext cx="890156" cy="508466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84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Consequences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3"/>
            <a:ext cx="8229600" cy="353914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Consumers move to lightweight mobile devi</a:t>
            </a:r>
            <a:r>
              <a:rPr lang="en-GB" dirty="0" smtClean="0"/>
              <a:t>ces </a:t>
            </a:r>
          </a:p>
          <a:p>
            <a:pPr lvl="1"/>
            <a:r>
              <a:rPr lang="en-GB" dirty="0" smtClean="0"/>
              <a:t>data storage and processing hosted by cloud services </a:t>
            </a:r>
            <a:r>
              <a:rPr lang="en-GB" dirty="0" smtClean="0">
                <a:sym typeface="Wingdings"/>
              </a:rPr>
              <a:t> less demand for desktops</a:t>
            </a:r>
            <a:endParaRPr lang="en-GB" dirty="0" smtClean="0"/>
          </a:p>
          <a:p>
            <a:pPr lvl="1"/>
            <a:r>
              <a:rPr lang="en-GB" dirty="0" smtClean="0"/>
              <a:t>server machines are better utilized </a:t>
            </a:r>
            <a:r>
              <a:rPr lang="en-GB" dirty="0" smtClean="0">
                <a:sym typeface="Wingdings"/>
              </a:rPr>
              <a:t> less demand for server machines</a:t>
            </a:r>
          </a:p>
          <a:p>
            <a:pPr lvl="1"/>
            <a:r>
              <a:rPr lang="en-GB" dirty="0" smtClean="0">
                <a:sym typeface="Wingdings"/>
              </a:rPr>
              <a:t>data and services are accessed via networks </a:t>
            </a:r>
          </a:p>
          <a:p>
            <a:r>
              <a:rPr lang="en-GB" dirty="0" smtClean="0">
                <a:solidFill>
                  <a:srgbClr val="800000"/>
                </a:solidFill>
                <a:sym typeface="Wingdings"/>
              </a:rPr>
              <a:t>Producers follow the consumers</a:t>
            </a:r>
          </a:p>
          <a:p>
            <a:pPr lvl="1"/>
            <a:r>
              <a:rPr lang="en-GB" dirty="0" smtClean="0">
                <a:sym typeface="Wingdings"/>
              </a:rPr>
              <a:t>integration of components in single packages  price point! </a:t>
            </a:r>
          </a:p>
          <a:p>
            <a:pPr lvl="2"/>
            <a:r>
              <a:rPr lang="en-GB" dirty="0" smtClean="0">
                <a:sym typeface="Wingdings"/>
              </a:rPr>
              <a:t>graphic units, network, sensors, memory,.... </a:t>
            </a:r>
          </a:p>
          <a:p>
            <a:pPr lvl="1"/>
            <a:r>
              <a:rPr lang="en-GB" dirty="0" smtClean="0">
                <a:sym typeface="Wingdings"/>
              </a:rPr>
              <a:t>focus on low power </a:t>
            </a:r>
            <a:r>
              <a:rPr lang="en-GB" dirty="0" smtClean="0">
                <a:sym typeface="Wingdings"/>
              </a:rPr>
              <a:t>consumption </a:t>
            </a:r>
          </a:p>
          <a:p>
            <a:pPr lvl="2"/>
            <a:r>
              <a:rPr lang="en-GB" dirty="0" smtClean="0">
                <a:sym typeface="Wingdings"/>
              </a:rPr>
              <a:t>slower </a:t>
            </a:r>
            <a:r>
              <a:rPr lang="en-GB" dirty="0" smtClean="0">
                <a:sym typeface="Wingdings"/>
              </a:rPr>
              <a:t>CPUs</a:t>
            </a:r>
          </a:p>
          <a:p>
            <a:pPr lvl="1"/>
            <a:r>
              <a:rPr lang="en-GB" dirty="0" smtClean="0">
                <a:sym typeface="Wingdings"/>
              </a:rPr>
              <a:t>price </a:t>
            </a:r>
            <a:r>
              <a:rPr lang="en-GB" dirty="0" smtClean="0">
                <a:sym typeface="Wingdings"/>
              </a:rPr>
              <a:t>for servers is </a:t>
            </a:r>
            <a:r>
              <a:rPr lang="en-GB" dirty="0" smtClean="0">
                <a:sym typeface="Wingdings"/>
              </a:rPr>
              <a:t>less critical  prices high, progress slower </a:t>
            </a:r>
          </a:p>
          <a:p>
            <a:pPr lvl="2"/>
            <a:r>
              <a:rPr lang="en-GB" dirty="0" smtClean="0">
                <a:sym typeface="Wingdings"/>
              </a:rPr>
              <a:t>total costs are not dominated by hardware</a:t>
            </a:r>
          </a:p>
          <a:p>
            <a:pPr lvl="2"/>
            <a:r>
              <a:rPr lang="en-GB" dirty="0" smtClean="0">
                <a:sym typeface="Wingdings"/>
              </a:rPr>
              <a:t>system, electricity, people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770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Putting it all together....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Don’t expect me to be better than Bill Gates...</a:t>
            </a:r>
          </a:p>
          <a:p>
            <a:endParaRPr lang="en-GB" dirty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B8E2-0203-584E-9B0B-E61C9D032C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979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Computing in 5-10years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Moore’s law will continue</a:t>
            </a:r>
          </a:p>
          <a:p>
            <a:pPr lvl="1"/>
            <a:r>
              <a:rPr lang="en-GB" dirty="0" smtClean="0"/>
              <a:t>harder and harder, more diversity, complex solutions can gain an edge ( see </a:t>
            </a:r>
            <a:r>
              <a:rPr lang="en-GB" dirty="0" err="1" smtClean="0"/>
              <a:t>bitcoin</a:t>
            </a:r>
            <a:r>
              <a:rPr lang="en-GB" dirty="0"/>
              <a:t> 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first quantum computers ( for special purposes, Super Computers </a:t>
            </a:r>
            <a:r>
              <a:rPr lang="en-GB" dirty="0" smtClean="0"/>
              <a:t>)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8000"/>
                </a:solidFill>
              </a:rPr>
              <a:t>Computers will change shape</a:t>
            </a:r>
          </a:p>
          <a:p>
            <a:pPr lvl="1"/>
            <a:r>
              <a:rPr lang="en-GB" dirty="0" smtClean="0"/>
              <a:t>most computing and storage is provided by Cloud services</a:t>
            </a:r>
          </a:p>
          <a:p>
            <a:pPr lvl="1"/>
            <a:r>
              <a:rPr lang="en-GB" dirty="0" smtClean="0"/>
              <a:t>network access at high bandwidth from everywhere 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8000"/>
                </a:solidFill>
              </a:rPr>
              <a:t>Assistance systems will consume significant computing</a:t>
            </a:r>
          </a:p>
          <a:p>
            <a:pPr lvl="1"/>
            <a:r>
              <a:rPr lang="en-GB" dirty="0" smtClean="0"/>
              <a:t>driving, work, augmented reality, translation, etc. </a:t>
            </a:r>
          </a:p>
          <a:p>
            <a:pPr lvl="1"/>
            <a:r>
              <a:rPr lang="en-GB" dirty="0" smtClean="0"/>
              <a:t>first integration between humans and computer systems ( systems to help disabled people</a:t>
            </a:r>
            <a:r>
              <a:rPr lang="en-GB" dirty="0" smtClean="0"/>
              <a:t>)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Slight slowdown of progress, software will require huge investments to catch up</a:t>
            </a:r>
          </a:p>
          <a:p>
            <a:pPr lvl="1"/>
            <a:r>
              <a:rPr lang="en-GB" dirty="0" smtClean="0"/>
              <a:t>squeezing the lemon, using larger fraction of the silicon real estate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5 years: CPUs with 10 Billion transistors, running at 5 GHz, disks with 10TByte, 100 Gb networks common</a:t>
            </a:r>
          </a:p>
          <a:p>
            <a:r>
              <a:rPr lang="en-GB" dirty="0" smtClean="0"/>
              <a:t>10 years: CPUs with 30 Billion transistor, 6 GHz, 30TByte disks, (</a:t>
            </a:r>
            <a:r>
              <a:rPr lang="en-GB" dirty="0" smtClean="0">
                <a:solidFill>
                  <a:srgbClr val="FF0000"/>
                </a:solidFill>
              </a:rPr>
              <a:t>100 times the performance at the same cost!</a:t>
            </a:r>
            <a:r>
              <a:rPr lang="en-GB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A540549-4170-6348-BA16-4F2617BC1F20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79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Computing in 20 Years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50795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Systems reach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8000"/>
                </a:solidFill>
              </a:rPr>
              <a:t>molecular leve</a:t>
            </a:r>
            <a:r>
              <a:rPr lang="en-GB" dirty="0" smtClean="0"/>
              <a:t>l (Moore’s Law has brought us to the scale of single atoms)</a:t>
            </a:r>
          </a:p>
          <a:p>
            <a:pPr lvl="1"/>
            <a:r>
              <a:rPr lang="en-GB" dirty="0" smtClean="0"/>
              <a:t>high </a:t>
            </a:r>
            <a:r>
              <a:rPr lang="en-GB" dirty="0" smtClean="0"/>
              <a:t>end systems will reach the complexity of the human brain (doesn’t mean intelligence)</a:t>
            </a:r>
          </a:p>
          <a:p>
            <a:pPr lvl="2"/>
            <a:r>
              <a:rPr lang="en-GB" dirty="0" smtClean="0"/>
              <a:t>current super computer reach roughly 2% </a:t>
            </a:r>
          </a:p>
          <a:p>
            <a:pPr lvl="1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world will store everyone’s DNA </a:t>
            </a:r>
            <a:endParaRPr lang="en-GB" dirty="0" smtClean="0"/>
          </a:p>
          <a:p>
            <a:pPr marL="448056" lvl="1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rgbClr val="FF6600"/>
                </a:solidFill>
              </a:rPr>
              <a:t>Quantum computers and/or biology inspired systems (all computers will have to deal with quantum effects)</a:t>
            </a:r>
          </a:p>
          <a:p>
            <a:pPr lvl="1"/>
            <a:r>
              <a:rPr lang="en-GB" dirty="0" smtClean="0"/>
              <a:t>for research and large scale services</a:t>
            </a:r>
          </a:p>
          <a:p>
            <a:pPr lvl="2"/>
            <a:r>
              <a:rPr lang="en-GB" dirty="0" smtClean="0"/>
              <a:t>medical applications</a:t>
            </a:r>
          </a:p>
          <a:p>
            <a:pPr marL="749808" lvl="2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rgbClr val="008000"/>
                </a:solidFill>
              </a:rPr>
              <a:t>End </a:t>
            </a:r>
            <a:r>
              <a:rPr lang="en-GB" dirty="0" smtClean="0">
                <a:solidFill>
                  <a:srgbClr val="008000"/>
                </a:solidFill>
              </a:rPr>
              <a:t>user devices will not be perceived as computers anymore 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ollecting </a:t>
            </a:r>
            <a:r>
              <a:rPr lang="en-GB" dirty="0" smtClean="0"/>
              <a:t>and serving data on everything to everything</a:t>
            </a:r>
          </a:p>
          <a:p>
            <a:pPr lvl="1"/>
            <a:r>
              <a:rPr lang="en-GB" dirty="0" smtClean="0"/>
              <a:t>Network interruptions will be seen as major disasters </a:t>
            </a:r>
          </a:p>
          <a:p>
            <a:pPr lvl="1"/>
            <a:r>
              <a:rPr lang="en-GB" dirty="0" smtClean="0"/>
              <a:t>Many people will </a:t>
            </a:r>
            <a:r>
              <a:rPr lang="en-GB" dirty="0" smtClean="0"/>
              <a:t>use direct connections to their brains to enhance sensory and intellectual </a:t>
            </a:r>
            <a:r>
              <a:rPr lang="en-GB" dirty="0" smtClean="0"/>
              <a:t>capabilities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20years</a:t>
            </a:r>
            <a:r>
              <a:rPr lang="en-GB" dirty="0" smtClean="0">
                <a:solidFill>
                  <a:srgbClr val="FF0000"/>
                </a:solidFill>
              </a:rPr>
              <a:t>: processing and storage power will be 5000 times higher than 2013 (at the same cost)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D2FA13-308A-2B46-8F97-9857B11C40B0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160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Predictions.... are.... risky.....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>
                <a:solidFill>
                  <a:srgbClr val="008000"/>
                </a:solidFill>
              </a:rPr>
              <a:t>“I think there is a world market for maybe five computers”</a:t>
            </a:r>
          </a:p>
          <a:p>
            <a:pPr lvl="1"/>
            <a:r>
              <a:rPr lang="en-GB" dirty="0" smtClean="0"/>
              <a:t>Thomas J. Watson, IBM 1943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“There </a:t>
            </a:r>
            <a:r>
              <a:rPr lang="en-GB" dirty="0">
                <a:solidFill>
                  <a:srgbClr val="008000"/>
                </a:solidFill>
              </a:rPr>
              <a:t>is no reason </a:t>
            </a:r>
            <a:r>
              <a:rPr lang="en-GB" dirty="0" smtClean="0">
                <a:solidFill>
                  <a:srgbClr val="008000"/>
                </a:solidFill>
              </a:rPr>
              <a:t>anyone would want a computer in their home.”</a:t>
            </a:r>
            <a:endParaRPr lang="en-GB" dirty="0">
              <a:solidFill>
                <a:srgbClr val="008000"/>
              </a:solidFill>
            </a:endParaRPr>
          </a:p>
          <a:p>
            <a:pPr lvl="1"/>
            <a:r>
              <a:rPr lang="en-GB" dirty="0" smtClean="0"/>
              <a:t>Ken Olson, founder of Digital </a:t>
            </a:r>
            <a:r>
              <a:rPr lang="en-GB" dirty="0"/>
              <a:t>Equipment </a:t>
            </a:r>
            <a:r>
              <a:rPr lang="en-GB" dirty="0" smtClean="0"/>
              <a:t>Corporation, 1977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“There's </a:t>
            </a:r>
            <a:r>
              <a:rPr lang="en-GB" dirty="0">
                <a:solidFill>
                  <a:srgbClr val="008000"/>
                </a:solidFill>
              </a:rPr>
              <a:t>no chance that the iPhone is going to get any significant market share</a:t>
            </a:r>
            <a:r>
              <a:rPr lang="en-GB" dirty="0" smtClean="0">
                <a:solidFill>
                  <a:srgbClr val="008000"/>
                </a:solidFill>
              </a:rPr>
              <a:t>.”</a:t>
            </a:r>
            <a:endParaRPr lang="en-GB" dirty="0">
              <a:solidFill>
                <a:srgbClr val="008000"/>
              </a:solidFill>
            </a:endParaRPr>
          </a:p>
          <a:p>
            <a:pPr lvl="1"/>
            <a:r>
              <a:rPr lang="en-GB" dirty="0"/>
              <a:t>Steve Ballmer</a:t>
            </a:r>
            <a:r>
              <a:rPr lang="en-GB" dirty="0" smtClean="0"/>
              <a:t>, Microsoft, 2007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“There is no money to be made with the WWW”</a:t>
            </a:r>
          </a:p>
          <a:p>
            <a:pPr lvl="1"/>
            <a:r>
              <a:rPr lang="en-GB" dirty="0" smtClean="0"/>
              <a:t>Markus Schulz, </a:t>
            </a:r>
            <a:r>
              <a:rPr lang="en-GB" dirty="0" smtClean="0"/>
              <a:t>1995</a:t>
            </a:r>
            <a:endParaRPr lang="en-GB" dirty="0" smtClean="0"/>
          </a:p>
          <a:p>
            <a:pPr marL="448056" lvl="1" indent="0">
              <a:buNone/>
            </a:pPr>
            <a:endParaRPr lang="en-GB" dirty="0" smtClean="0"/>
          </a:p>
          <a:p>
            <a:pPr marL="448056" lvl="1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76398DB-E635-434C-B186-465247E33028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626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Computing in 50 years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Naive extrapolation: 33.500.000 fold improvement !</a:t>
            </a:r>
          </a:p>
          <a:p>
            <a:pPr lvl="1"/>
            <a:r>
              <a:rPr lang="en-GB" dirty="0" smtClean="0"/>
              <a:t>happened before.......</a:t>
            </a:r>
          </a:p>
          <a:p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nformation processing will be fighting hard limits </a:t>
            </a:r>
            <a:r>
              <a:rPr lang="en-GB" dirty="0" smtClean="0"/>
              <a:t>(Physics)</a:t>
            </a:r>
          </a:p>
          <a:p>
            <a:r>
              <a:rPr lang="en-GB" dirty="0"/>
              <a:t>S</a:t>
            </a:r>
            <a:r>
              <a:rPr lang="en-GB" dirty="0" smtClean="0"/>
              <a:t>cenarios:</a:t>
            </a:r>
          </a:p>
          <a:p>
            <a:pPr lvl="1"/>
            <a:r>
              <a:rPr lang="en-GB" dirty="0">
                <a:solidFill>
                  <a:srgbClr val="008000"/>
                </a:solidFill>
              </a:rPr>
              <a:t>the digital age </a:t>
            </a:r>
            <a:r>
              <a:rPr lang="en-GB" dirty="0" smtClean="0">
                <a:solidFill>
                  <a:srgbClr val="008000"/>
                </a:solidFill>
              </a:rPr>
              <a:t>continues</a:t>
            </a:r>
            <a:endParaRPr lang="en-GB" dirty="0">
              <a:solidFill>
                <a:srgbClr val="008000"/>
              </a:solidFill>
            </a:endParaRPr>
          </a:p>
          <a:p>
            <a:pPr lvl="2"/>
            <a:r>
              <a:rPr lang="en-GB" dirty="0"/>
              <a:t>like the development </a:t>
            </a:r>
            <a:r>
              <a:rPr lang="en-GB" dirty="0" smtClean="0"/>
              <a:t>of cars</a:t>
            </a:r>
            <a:endParaRPr lang="en-GB" dirty="0"/>
          </a:p>
          <a:p>
            <a:pPr lvl="2"/>
            <a:r>
              <a:rPr lang="en-GB" dirty="0"/>
              <a:t>gradual improvements, but nothing dramatic </a:t>
            </a:r>
            <a:r>
              <a:rPr lang="en-GB" dirty="0" smtClean="0"/>
              <a:t>over 30 </a:t>
            </a:r>
            <a:r>
              <a:rPr lang="en-GB" dirty="0"/>
              <a:t>years </a:t>
            </a:r>
          </a:p>
          <a:p>
            <a:pPr lvl="3"/>
            <a:r>
              <a:rPr lang="en-GB" dirty="0" smtClean="0"/>
              <a:t>compare a 1983 Golf with a 2013 model....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paradigm shift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GB" dirty="0" smtClean="0">
                <a:solidFill>
                  <a:srgbClr val="FF0000"/>
                </a:solidFill>
              </a:rPr>
              <a:t>magic</a:t>
            </a:r>
          </a:p>
          <a:p>
            <a:pPr lvl="2"/>
            <a:r>
              <a:rPr lang="en-GB" dirty="0" smtClean="0"/>
              <a:t>if </a:t>
            </a:r>
            <a:r>
              <a:rPr lang="en-GB" dirty="0" smtClean="0"/>
              <a:t>I could predict this no one would believe it (including me)</a:t>
            </a:r>
            <a:endParaRPr lang="en-GB" dirty="0"/>
          </a:p>
          <a:p>
            <a:pPr lvl="2"/>
            <a:r>
              <a:rPr lang="en-GB" dirty="0" smtClean="0"/>
              <a:t>probably a better job for Sci-Fi authors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A6649E-4905-664D-BEAB-D9A330824CF1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 descr="3857169-01d3c9f087d8c849c511a999df50fd65.JP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38" b="89752" l="0" r="100000">
                        <a14:foregroundMark x1="6160" y1="51863" x2="6160" y2="51863"/>
                        <a14:foregroundMark x1="40041" y1="25776" x2="40041" y2="25776"/>
                        <a14:foregroundMark x1="56674" y1="22360" x2="56674" y2="22360"/>
                        <a14:foregroundMark x1="74127" y1="23913" x2="74127" y2="23913"/>
                        <a14:foregroundMark x1="84805" y1="26708" x2="84805" y2="26708"/>
                        <a14:foregroundMark x1="88501" y1="31988" x2="88501" y2="31988"/>
                        <a14:foregroundMark x1="58111" y1="76398" x2="58111" y2="76398"/>
                        <a14:backgroundMark x1="79261" y1="70807" x2="79261" y2="70807"/>
                        <a14:backgroundMark x1="83368" y1="72360" x2="83368" y2="72360"/>
                        <a14:backgroundMark x1="69405" y1="74845" x2="69405" y2="74845"/>
                        <a14:backgroundMark x1="60164" y1="77329" x2="60164" y2="77329"/>
                        <a14:backgroundMark x1="63860" y1="73913" x2="63860" y2="73913"/>
                        <a14:backgroundMark x1="34086" y1="81677" x2="34086" y2="81677"/>
                        <a14:backgroundMark x1="34086" y1="81677" x2="34086" y2="81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487" y="1978234"/>
            <a:ext cx="1361181" cy="899999"/>
          </a:xfrm>
          <a:prstGeom prst="rect">
            <a:avLst/>
          </a:prstGeom>
        </p:spPr>
      </p:pic>
      <p:pic>
        <p:nvPicPr>
          <p:cNvPr id="9" name="Picture 8" descr="images-2.jpe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497" b="89944" l="9929" r="92199">
                        <a14:foregroundMark x1="23759" y1="36872" x2="23759" y2="36872"/>
                        <a14:foregroundMark x1="48227" y1="14525" x2="48227" y2="14525"/>
                        <a14:foregroundMark x1="45035" y1="14525" x2="45035" y2="14525"/>
                        <a14:foregroundMark x1="50709" y1="13408" x2="50709" y2="13408"/>
                        <a14:foregroundMark x1="53191" y1="13408" x2="53191" y2="13408"/>
                        <a14:foregroundMark x1="56028" y1="13408" x2="56028" y2="13408"/>
                        <a14:foregroundMark x1="63121" y1="12849" x2="63121" y2="12849"/>
                        <a14:foregroundMark x1="62766" y1="13408" x2="62766" y2="13408"/>
                        <a14:foregroundMark x1="59574" y1="13408" x2="59574" y2="13408"/>
                        <a14:foregroundMark x1="57447" y1="13408" x2="57447" y2="13408"/>
                        <a14:foregroundMark x1="65957" y1="12291" x2="65957" y2="12291"/>
                        <a14:foregroundMark x1="68440" y1="12291" x2="68440" y2="12291"/>
                        <a14:foregroundMark x1="70567" y1="12291" x2="70567" y2="12291"/>
                        <a14:foregroundMark x1="72695" y1="12291" x2="72695" y2="12291"/>
                        <a14:foregroundMark x1="60638" y1="12291" x2="60638" y2="12291"/>
                        <a14:foregroundMark x1="79787" y1="49721" x2="79787" y2="49721"/>
                        <a14:foregroundMark x1="18085" y1="56983" x2="18085" y2="56983"/>
                        <a14:foregroundMark x1="13830" y1="53073" x2="13830" y2="53073"/>
                        <a14:foregroundMark x1="89716" y1="41899" x2="89716" y2="41899"/>
                        <a14:backgroundMark x1="39007" y1="26816" x2="39007" y2="26816"/>
                        <a14:backgroundMark x1="46809" y1="26816" x2="46809" y2="26816"/>
                        <a14:backgroundMark x1="63475" y1="22346" x2="63475" y2="22346"/>
                        <a14:backgroundMark x1="72695" y1="22905" x2="72695" y2="22905"/>
                        <a14:backgroundMark x1="79787" y1="23464" x2="79787" y2="234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050" y="1879601"/>
            <a:ext cx="1701451" cy="107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92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00" y="618067"/>
            <a:ext cx="144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a lot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46667" y="4157133"/>
            <a:ext cx="450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 enjoy the (next) paradigm shift !!!!   </a:t>
            </a:r>
            <a:r>
              <a:rPr lang="en-GB" dirty="0" smtClean="0">
                <a:sym typeface="Wingdings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392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And our crystal ball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High Energy Physics Community predicted the computing and storage needs for the LHC.</a:t>
            </a:r>
          </a:p>
          <a:p>
            <a:pPr lvl="1"/>
            <a:r>
              <a:rPr lang="en-GB" dirty="0" smtClean="0"/>
              <a:t>Based on:</a:t>
            </a:r>
          </a:p>
          <a:p>
            <a:pPr lvl="2"/>
            <a:r>
              <a:rPr lang="en-GB" dirty="0" smtClean="0"/>
              <a:t>technology trends, needs </a:t>
            </a:r>
          </a:p>
          <a:p>
            <a:pPr lvl="2"/>
            <a:r>
              <a:rPr lang="en-GB" dirty="0" smtClean="0"/>
              <a:t>budget assumptions (which remained valid)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00B2D4-A1B3-C640-9929-EC95DA41168F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url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39596"/>
            <a:ext cx="880872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26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9EAB132-B6B4-3A41-85ED-F16C15B86051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891039" y="791145"/>
            <a:ext cx="360000" cy="360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21950" y="221218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0771" y="791145"/>
            <a:ext cx="825798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CPU</a:t>
            </a:r>
          </a:p>
          <a:p>
            <a:r>
              <a:rPr lang="en-GB" sz="1050" dirty="0" smtClean="0"/>
              <a:t>[10</a:t>
            </a:r>
            <a:r>
              <a:rPr lang="en-GB" sz="1050" baseline="30000" dirty="0" smtClean="0"/>
              <a:t>7</a:t>
            </a:r>
            <a:r>
              <a:rPr lang="en-GB" sz="1050" dirty="0" smtClean="0"/>
              <a:t> MIPS]</a:t>
            </a:r>
            <a:endParaRPr lang="en-GB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1740065" y="221218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2001</a:t>
            </a:r>
            <a:endParaRPr lang="en-GB" dirty="0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928230" y="4311287"/>
            <a:ext cx="36000" cy="36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ular Callout 11"/>
          <p:cNvSpPr/>
          <p:nvPr/>
        </p:nvSpPr>
        <p:spPr>
          <a:xfrm>
            <a:off x="891039" y="3432563"/>
            <a:ext cx="679450" cy="389450"/>
          </a:xfrm>
          <a:prstGeom prst="wedgeRectCallout">
            <a:avLst>
              <a:gd name="adj1" fmla="val -38059"/>
              <a:gd name="adj2" fmla="val 16993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0.005</a:t>
            </a:r>
            <a:endParaRPr lang="en-GB" sz="1200" dirty="0"/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1740065" y="791145"/>
            <a:ext cx="972000" cy="972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058972" y="221218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2006</a:t>
            </a:r>
            <a:endParaRPr lang="en-GB" dirty="0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3058972" y="791145"/>
            <a:ext cx="2664000" cy="2664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55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147198" y="221218"/>
            <a:ext cx="101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2009/10</a:t>
            </a:r>
            <a:endParaRPr lang="en-GB" dirty="0"/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6147198" y="775788"/>
            <a:ext cx="2808000" cy="2808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586" y="3014099"/>
            <a:ext cx="1301070" cy="8079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2D9DFF"/>
                </a:solidFill>
              </a:rPr>
              <a:t>Installed at </a:t>
            </a:r>
          </a:p>
          <a:p>
            <a:r>
              <a:rPr lang="en-GB" dirty="0" smtClean="0">
                <a:solidFill>
                  <a:srgbClr val="2D9DFF"/>
                </a:solidFill>
              </a:rPr>
              <a:t>CERN</a:t>
            </a:r>
          </a:p>
          <a:p>
            <a:r>
              <a:rPr lang="en-GB" sz="1050" dirty="0" smtClean="0"/>
              <a:t>[10</a:t>
            </a:r>
            <a:r>
              <a:rPr lang="en-GB" sz="1050" baseline="30000" dirty="0" smtClean="0"/>
              <a:t>7</a:t>
            </a:r>
            <a:r>
              <a:rPr lang="en-GB" sz="1050" dirty="0" smtClean="0"/>
              <a:t> MIPS]</a:t>
            </a:r>
            <a:endParaRPr lang="en-GB" sz="1050" dirty="0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1822650" y="4239287"/>
            <a:ext cx="108000" cy="10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3037151" y="3627288"/>
            <a:ext cx="719999" cy="7199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6147198" y="2727297"/>
            <a:ext cx="1619990" cy="161999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174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11" grpId="0" animBg="1"/>
      <p:bldP spid="12" grpId="0" animBg="1"/>
      <p:bldP spid="13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9615EB-6FF9-2540-8F7A-3D3C2E65FF18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228" y="1060449"/>
            <a:ext cx="777944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CPU</a:t>
            </a:r>
          </a:p>
          <a:p>
            <a:r>
              <a:rPr lang="en-GB" sz="1050" dirty="0" smtClean="0"/>
              <a:t>10</a:t>
            </a:r>
            <a:r>
              <a:rPr lang="en-GB" sz="1050" baseline="30000" dirty="0" smtClean="0"/>
              <a:t>7</a:t>
            </a:r>
            <a:r>
              <a:rPr lang="en-GB" sz="1050" dirty="0" smtClean="0"/>
              <a:t> MIPS</a:t>
            </a:r>
            <a:endParaRPr lang="en-GB" sz="1050" dirty="0"/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143933" y="67734"/>
            <a:ext cx="8906934" cy="431977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6600"/>
                </a:solidFill>
              </a:rPr>
              <a:t>300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46171" y="1219200"/>
            <a:ext cx="2261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Provided (and used) in 2012 by WLCG</a:t>
            </a:r>
            <a:endParaRPr lang="en-GB" dirty="0">
              <a:solidFill>
                <a:schemeClr val="bg2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861882" y="530720"/>
            <a:ext cx="2723317" cy="3161064"/>
            <a:chOff x="5861882" y="175120"/>
            <a:chExt cx="2723317" cy="3161064"/>
          </a:xfrm>
        </p:grpSpPr>
        <p:pic>
          <p:nvPicPr>
            <p:cNvPr id="15" name="Picture 14" descr="url.jpeg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3667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0266" y="175120"/>
              <a:ext cx="880872" cy="914400"/>
            </a:xfrm>
            <a:prstGeom prst="rect">
              <a:avLst/>
            </a:prstGeom>
          </p:spPr>
        </p:pic>
        <p:pic>
          <p:nvPicPr>
            <p:cNvPr id="16" name="Picture 15" descr="url-1.jpe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322" b="100000" l="9877" r="89815">
                          <a14:foregroundMark x1="49691" y1="7489" x2="49691" y2="0"/>
                          <a14:foregroundMark x1="56173" y1="23789" x2="56173" y2="237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1882" y="1428186"/>
              <a:ext cx="2723317" cy="1907998"/>
            </a:xfrm>
            <a:prstGeom prst="rect">
              <a:avLst/>
            </a:prstGeom>
          </p:spPr>
        </p:pic>
        <p:sp>
          <p:nvSpPr>
            <p:cNvPr id="17" name="Down Arrow 16"/>
            <p:cNvSpPr/>
            <p:nvPr/>
          </p:nvSpPr>
          <p:spPr>
            <a:xfrm>
              <a:off x="7133166" y="1089520"/>
              <a:ext cx="160867" cy="4064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671138" y="696152"/>
              <a:ext cx="60767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?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58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about disk storage?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1996	100 TB</a:t>
            </a:r>
          </a:p>
          <a:p>
            <a:r>
              <a:rPr lang="en-GB" dirty="0" smtClean="0"/>
              <a:t>2001	1900 TB</a:t>
            </a:r>
          </a:p>
          <a:p>
            <a:r>
              <a:rPr lang="en-GB" dirty="0" smtClean="0"/>
              <a:t>2006	70000 TB</a:t>
            </a:r>
          </a:p>
          <a:p>
            <a:r>
              <a:rPr lang="en-GB" dirty="0" smtClean="0"/>
              <a:t>2010	83000 TB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800000"/>
                </a:solidFill>
              </a:rPr>
              <a:t>2012	131000 TB   provided by WLCG</a:t>
            </a:r>
          </a:p>
          <a:p>
            <a:pPr marL="36576" indent="0">
              <a:buNone/>
            </a:pPr>
            <a:endParaRPr lang="en-GB" dirty="0">
              <a:solidFill>
                <a:srgbClr val="8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D0AD0D-1701-8E41-A5DA-E34FD882584A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861882" y="175120"/>
            <a:ext cx="2723317" cy="3161064"/>
            <a:chOff x="5861882" y="175120"/>
            <a:chExt cx="2723317" cy="3161064"/>
          </a:xfrm>
        </p:grpSpPr>
        <p:pic>
          <p:nvPicPr>
            <p:cNvPr id="7" name="Picture 6" descr="url.jpe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0266" y="175120"/>
              <a:ext cx="880872" cy="914400"/>
            </a:xfrm>
            <a:prstGeom prst="rect">
              <a:avLst/>
            </a:prstGeom>
          </p:spPr>
        </p:pic>
        <p:pic>
          <p:nvPicPr>
            <p:cNvPr id="9" name="Picture 8" descr="url-1.jpeg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322" b="100000" l="9877" r="89815">
                          <a14:foregroundMark x1="49691" y1="7489" x2="49691" y2="0"/>
                          <a14:foregroundMark x1="56173" y1="23789" x2="56173" y2="237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1882" y="1428186"/>
              <a:ext cx="2723317" cy="1907998"/>
            </a:xfrm>
            <a:prstGeom prst="rect">
              <a:avLst/>
            </a:prstGeom>
          </p:spPr>
        </p:pic>
        <p:sp>
          <p:nvSpPr>
            <p:cNvPr id="10" name="Down Arrow 9"/>
            <p:cNvSpPr/>
            <p:nvPr/>
          </p:nvSpPr>
          <p:spPr>
            <a:xfrm>
              <a:off x="7133166" y="1089520"/>
              <a:ext cx="160867" cy="4064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71138" y="696152"/>
              <a:ext cx="60767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?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869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Observations: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 5 Euro music birthday card has more computing power than the Allied Forces during WW-II</a:t>
            </a:r>
          </a:p>
          <a:p>
            <a:r>
              <a:rPr lang="en-GB" dirty="0" smtClean="0"/>
              <a:t>A 2013 smart phone is faster than CERN’s computing centre from the mid 90s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800000"/>
                </a:solidFill>
              </a:rPr>
              <a:t>Intuition breaks down </a:t>
            </a:r>
            <a:r>
              <a:rPr lang="en-GB" dirty="0" smtClean="0">
                <a:solidFill>
                  <a:srgbClr val="800000"/>
                </a:solidFill>
                <a:sym typeface="Wingdings"/>
              </a:rPr>
              <a:t> structured approach is needed</a:t>
            </a:r>
            <a:endParaRPr lang="en-GB" dirty="0" smtClean="0">
              <a:solidFill>
                <a:srgbClr val="800000"/>
              </a:solidFill>
            </a:endParaRP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9E8320-E7D8-4844-BBC6-6F19982CAB54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061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Building a </a:t>
            </a:r>
            <a:r>
              <a:rPr lang="en-GB" dirty="0" smtClean="0"/>
              <a:t>Crystal </a:t>
            </a:r>
            <a:r>
              <a:rPr lang="en-GB" dirty="0" smtClean="0"/>
              <a:t>Ball: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future of </a:t>
            </a:r>
            <a:r>
              <a:rPr lang="en-GB" dirty="0"/>
              <a:t>c</a:t>
            </a:r>
            <a:r>
              <a:rPr lang="en-GB" dirty="0" smtClean="0"/>
              <a:t>omputing is determined by:</a:t>
            </a:r>
          </a:p>
          <a:p>
            <a:pPr lvl="1"/>
            <a:endParaRPr lang="en-GB" dirty="0" smtClean="0"/>
          </a:p>
          <a:p>
            <a:pPr lvl="1"/>
            <a:r>
              <a:rPr lang="en-GB" dirty="0">
                <a:sym typeface="Wingdings"/>
              </a:rPr>
              <a:t>Physics </a:t>
            </a:r>
            <a:endParaRPr lang="en-GB" dirty="0" smtClean="0">
              <a:sym typeface="Wingdings"/>
            </a:endParaRPr>
          </a:p>
          <a:p>
            <a:pPr lvl="1"/>
            <a:r>
              <a:rPr lang="en-GB" dirty="0" smtClean="0"/>
              <a:t>Technology  </a:t>
            </a:r>
          </a:p>
          <a:p>
            <a:pPr lvl="1"/>
            <a:r>
              <a:rPr lang="en-GB" dirty="0" smtClean="0">
                <a:sym typeface="Wingdings"/>
              </a:rPr>
              <a:t>Markets</a:t>
            </a:r>
          </a:p>
          <a:p>
            <a:pPr lvl="1"/>
            <a:r>
              <a:rPr lang="en-GB" dirty="0" smtClean="0">
                <a:sym typeface="Wingdings"/>
              </a:rPr>
              <a:t>Paradigm shifts</a:t>
            </a:r>
            <a:endParaRPr lang="en-GB" dirty="0">
              <a:sym typeface="Wingdings"/>
            </a:endParaRP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034B91-8C68-3A48-8E29-38F8D09F4E86}" type="datetime1">
              <a:rPr lang="en-US" smtClean="0"/>
              <a:t>9/28/13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Computing: a view of the future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394200" y="2590800"/>
            <a:ext cx="4006850" cy="374650"/>
            <a:chOff x="4394200" y="1625600"/>
            <a:chExt cx="4006850" cy="374650"/>
          </a:xfrm>
        </p:grpSpPr>
        <p:sp>
          <p:nvSpPr>
            <p:cNvPr id="7" name="Rectangle 6"/>
            <p:cNvSpPr/>
            <p:nvPr/>
          </p:nvSpPr>
          <p:spPr>
            <a:xfrm>
              <a:off x="4394200" y="1701800"/>
              <a:ext cx="4006850" cy="234950"/>
            </a:xfrm>
            <a:prstGeom prst="rect">
              <a:avLst/>
            </a:prstGeom>
            <a:gradFill>
              <a:gsLst>
                <a:gs pos="21000">
                  <a:srgbClr val="61FF7F"/>
                </a:gs>
                <a:gs pos="82000">
                  <a:srgbClr val="FF0000"/>
                </a:gs>
                <a:gs pos="52000">
                  <a:srgbClr val="E7982A"/>
                </a:gs>
              </a:gsLst>
              <a:lin ang="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46413" y="1625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94350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39022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59628" y="1630918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50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394200" y="3021568"/>
            <a:ext cx="4006850" cy="374650"/>
            <a:chOff x="4394200" y="1625600"/>
            <a:chExt cx="4006850" cy="374650"/>
          </a:xfrm>
        </p:grpSpPr>
        <p:sp>
          <p:nvSpPr>
            <p:cNvPr id="14" name="Rectangle 13"/>
            <p:cNvSpPr/>
            <p:nvPr/>
          </p:nvSpPr>
          <p:spPr>
            <a:xfrm>
              <a:off x="4394200" y="1701800"/>
              <a:ext cx="4006850" cy="234950"/>
            </a:xfrm>
            <a:prstGeom prst="rect">
              <a:avLst/>
            </a:prstGeom>
            <a:gradFill>
              <a:gsLst>
                <a:gs pos="10000">
                  <a:srgbClr val="61FF7F"/>
                </a:gs>
                <a:gs pos="65000">
                  <a:srgbClr val="FF0000"/>
                </a:gs>
                <a:gs pos="32000">
                  <a:srgbClr val="E7982A"/>
                </a:gs>
              </a:gsLst>
              <a:lin ang="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46413" y="1625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94350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39022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59628" y="1630918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50</a:t>
              </a:r>
              <a:endParaRPr lang="en-GB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394200" y="2114550"/>
            <a:ext cx="4006850" cy="374650"/>
            <a:chOff x="4394200" y="1625600"/>
            <a:chExt cx="4006850" cy="374650"/>
          </a:xfrm>
        </p:grpSpPr>
        <p:sp>
          <p:nvSpPr>
            <p:cNvPr id="20" name="Rectangle 19"/>
            <p:cNvSpPr/>
            <p:nvPr/>
          </p:nvSpPr>
          <p:spPr>
            <a:xfrm>
              <a:off x="4394200" y="1701800"/>
              <a:ext cx="4006850" cy="234950"/>
            </a:xfrm>
            <a:prstGeom prst="rect">
              <a:avLst/>
            </a:prstGeom>
            <a:gradFill>
              <a:gsLst>
                <a:gs pos="66000">
                  <a:srgbClr val="61FF7F"/>
                </a:gs>
                <a:gs pos="92000">
                  <a:srgbClr val="FF0000"/>
                </a:gs>
                <a:gs pos="84000">
                  <a:srgbClr val="E7982A"/>
                </a:gs>
              </a:gsLst>
              <a:lin ang="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46413" y="1625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94350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39022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959628" y="1630918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50</a:t>
              </a:r>
              <a:endParaRPr lang="en-GB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394200" y="3517900"/>
            <a:ext cx="4006850" cy="374650"/>
            <a:chOff x="4394200" y="1625600"/>
            <a:chExt cx="4006850" cy="374650"/>
          </a:xfrm>
        </p:grpSpPr>
        <p:sp>
          <p:nvSpPr>
            <p:cNvPr id="26" name="Rectangle 25"/>
            <p:cNvSpPr/>
            <p:nvPr/>
          </p:nvSpPr>
          <p:spPr>
            <a:xfrm>
              <a:off x="4394200" y="1701800"/>
              <a:ext cx="4006850" cy="234950"/>
            </a:xfrm>
            <a:prstGeom prst="rect">
              <a:avLst/>
            </a:prstGeom>
            <a:gradFill>
              <a:gsLst>
                <a:gs pos="4000">
                  <a:srgbClr val="61FF7F"/>
                </a:gs>
                <a:gs pos="61000">
                  <a:srgbClr val="FF0000"/>
                </a:gs>
                <a:gs pos="12000">
                  <a:srgbClr val="E7982A"/>
                </a:gs>
              </a:gsLst>
              <a:lin ang="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946413" y="1625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94350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639022" y="16256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959628" y="1630918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50</a:t>
              </a:r>
              <a:endParaRPr lang="en-GB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210050" y="182141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959628" y="1833086"/>
            <a:ext cx="71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Then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657600" y="4197350"/>
            <a:ext cx="279400" cy="188383"/>
          </a:xfrm>
          <a:prstGeom prst="rect">
            <a:avLst/>
          </a:prstGeom>
          <a:solidFill>
            <a:srgbClr val="61F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790239" y="4197350"/>
            <a:ext cx="279400" cy="188383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980489" y="4063998"/>
            <a:ext cx="1202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known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146799" y="4087797"/>
            <a:ext cx="1515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 so clear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002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 animBg="1"/>
      <p:bldP spid="35" grpId="0" animBg="1"/>
      <p:bldP spid="36" grpId="0"/>
      <p:bldP spid="37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7596</TotalTime>
  <Words>1781</Words>
  <Application>Microsoft Macintosh PowerPoint</Application>
  <PresentationFormat>On-screen Show (16:9)</PresentationFormat>
  <Paragraphs>385</Paragraphs>
  <Slides>31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CERNCorporate16-9</vt:lpstr>
      <vt:lpstr>PowerPoint Presentation</vt:lpstr>
      <vt:lpstr>Computing: a view of the future</vt:lpstr>
      <vt:lpstr>Predictions.... are.... risky.....</vt:lpstr>
      <vt:lpstr>And our crystal ball ?</vt:lpstr>
      <vt:lpstr>PowerPoint Presentation</vt:lpstr>
      <vt:lpstr>PowerPoint Presentation</vt:lpstr>
      <vt:lpstr>What about disk storage?</vt:lpstr>
      <vt:lpstr>Observations:</vt:lpstr>
      <vt:lpstr>Building a Crystal Ball:</vt:lpstr>
      <vt:lpstr>Links lead to complexity...</vt:lpstr>
      <vt:lpstr>Building Blocks of Computers</vt:lpstr>
      <vt:lpstr>Moore’s “Law”</vt:lpstr>
      <vt:lpstr>Without Moore’s Law: 1 Transistor = 1mm2</vt:lpstr>
      <vt:lpstr>Without Moore’s Law: 1 Transistor = 1mm2</vt:lpstr>
      <vt:lpstr>Frequency </vt:lpstr>
      <vt:lpstr>PowerPoint Presentation</vt:lpstr>
      <vt:lpstr>Moore’s Law’s Future </vt:lpstr>
      <vt:lpstr>What to do with 3.000.000.000 Transistors?</vt:lpstr>
      <vt:lpstr>Super Computers?</vt:lpstr>
      <vt:lpstr>Pipelining</vt:lpstr>
      <vt:lpstr>Alternative Technologies </vt:lpstr>
      <vt:lpstr>Quantum Computing </vt:lpstr>
      <vt:lpstr>            Market  Technology</vt:lpstr>
      <vt:lpstr>Market: Producer</vt:lpstr>
      <vt:lpstr>Market: Consumer  </vt:lpstr>
      <vt:lpstr>Consequences</vt:lpstr>
      <vt:lpstr>Putting it all together.... </vt:lpstr>
      <vt:lpstr>Computing in 5-10years </vt:lpstr>
      <vt:lpstr>Computing in 20 Years </vt:lpstr>
      <vt:lpstr>Computing in 50 years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</cp:lastModifiedBy>
  <cp:revision>872</cp:revision>
  <dcterms:created xsi:type="dcterms:W3CDTF">2012-11-30T11:04:26Z</dcterms:created>
  <dcterms:modified xsi:type="dcterms:W3CDTF">2013-10-01T15:37:50Z</dcterms:modified>
</cp:coreProperties>
</file>