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57" r:id="rId4"/>
    <p:sldId id="265" r:id="rId5"/>
    <p:sldId id="271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9783-120C-4E2D-923C-EE6BE627B124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50D4A-4A6A-476B-8AAF-43F67517C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676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561DB-FB93-4D1D-BBDC-01C2622EABA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dirty="0" smtClean="0"/>
              <a:t>IEFC meeting 16/11/2013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3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39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544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707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Oval 122"/>
          <p:cNvSpPr/>
          <p:nvPr userDrawn="1"/>
        </p:nvSpPr>
        <p:spPr>
          <a:xfrm>
            <a:off x="143508" y="35526"/>
            <a:ext cx="576000" cy="576064"/>
          </a:xfrm>
          <a:prstGeom prst="ellipse">
            <a:avLst/>
          </a:prstGeom>
          <a:solidFill>
            <a:srgbClr val="5E5E8C"/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/>
              <a:t>EN</a:t>
            </a:r>
            <a:endParaRPr lang="en-US" sz="2000" b="1" dirty="0"/>
          </a:p>
        </p:txBody>
      </p:sp>
      <p:cxnSp>
        <p:nvCxnSpPr>
          <p:cNvPr id="126" name="Straight Connector 125"/>
          <p:cNvCxnSpPr/>
          <p:nvPr userDrawn="1"/>
        </p:nvCxnSpPr>
        <p:spPr>
          <a:xfrm>
            <a:off x="1007604" y="728700"/>
            <a:ext cx="7236804" cy="0"/>
          </a:xfrm>
          <a:prstGeom prst="line">
            <a:avLst/>
          </a:prstGeom>
          <a:ln w="28575">
            <a:solidFill>
              <a:srgbClr val="5E5E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11537" y="0"/>
            <a:ext cx="1665741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January 11th,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dirty="0" smtClean="0">
                <a:solidFill>
                  <a:prstClr val="black">
                    <a:tint val="75000"/>
                  </a:prstClr>
                </a:solidFill>
              </a:rPr>
              <a:t>R. Brown/S. Mataguez EN/MEJ/INJ </a:t>
            </a:r>
          </a:p>
          <a:p>
            <a:r>
              <a:rPr lang="en-US" i="0" dirty="0" smtClean="0">
                <a:solidFill>
                  <a:prstClr val="black">
                    <a:tint val="75000"/>
                  </a:prstClr>
                </a:solidFill>
              </a:rPr>
              <a:t> LS1 CPS planning   EDMS-1252091</a:t>
            </a:r>
            <a:endParaRPr lang="en-US" i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C99FA-43BA-4BD0-8CA0-5A75B1FF56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 title="LS1 CPS planning"/>
          <p:cNvSpPr>
            <a:spLocks noGrp="1"/>
          </p:cNvSpPr>
          <p:nvPr>
            <p:ph type="title" hasCustomPrompt="1"/>
          </p:nvPr>
        </p:nvSpPr>
        <p:spPr>
          <a:xfrm>
            <a:off x="971600" y="53752"/>
            <a:ext cx="7272808" cy="710952"/>
          </a:xfrm>
          <a:noFill/>
        </p:spPr>
        <p:txBody>
          <a:bodyPr wrap="none">
            <a:noAutofit/>
          </a:bodyPr>
          <a:lstStyle>
            <a:lvl1pPr algn="l">
              <a:defRPr sz="3200" b="1" u="none">
                <a:ln>
                  <a:noFill/>
                </a:ln>
                <a:solidFill>
                  <a:srgbClr val="3B3B57"/>
                </a:solidFill>
                <a:effectLst/>
              </a:defRPr>
            </a:lvl1pPr>
          </a:lstStyle>
          <a:p>
            <a:r>
              <a:rPr lang="fr-CH" sz="2800" dirty="0" smtClean="0"/>
              <a:t>LS1 CPS planning</a:t>
            </a:r>
            <a:endParaRPr lang="en-US" dirty="0"/>
          </a:p>
        </p:txBody>
      </p:sp>
      <p:sp>
        <p:nvSpPr>
          <p:cNvPr id="156" name="Rectangle 155"/>
          <p:cNvSpPr/>
          <p:nvPr userDrawn="1"/>
        </p:nvSpPr>
        <p:spPr>
          <a:xfrm>
            <a:off x="752422" y="1291053"/>
            <a:ext cx="7641099" cy="79434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159" name="Rectangle 158"/>
          <p:cNvSpPr/>
          <p:nvPr userDrawn="1"/>
        </p:nvSpPr>
        <p:spPr>
          <a:xfrm>
            <a:off x="752194" y="1529399"/>
            <a:ext cx="7641099" cy="198585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164" name="Rectangle 163"/>
          <p:cNvSpPr/>
          <p:nvPr userDrawn="1"/>
        </p:nvSpPr>
        <p:spPr>
          <a:xfrm>
            <a:off x="752422" y="1886896"/>
            <a:ext cx="7641099" cy="158868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165" name="Rectangle 164"/>
          <p:cNvSpPr/>
          <p:nvPr userDrawn="1"/>
        </p:nvSpPr>
        <p:spPr>
          <a:xfrm>
            <a:off x="752422" y="2204666"/>
            <a:ext cx="7641099" cy="198585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171" name="Rectangle 170"/>
          <p:cNvSpPr/>
          <p:nvPr userDrawn="1"/>
        </p:nvSpPr>
        <p:spPr>
          <a:xfrm>
            <a:off x="752422" y="2562159"/>
            <a:ext cx="7641099" cy="198585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172" name="Rectangle 171"/>
          <p:cNvSpPr/>
          <p:nvPr userDrawn="1"/>
        </p:nvSpPr>
        <p:spPr>
          <a:xfrm>
            <a:off x="752821" y="2919620"/>
            <a:ext cx="7640684" cy="158911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183" name="Rectangle 182"/>
          <p:cNvSpPr/>
          <p:nvPr userDrawn="1"/>
        </p:nvSpPr>
        <p:spPr>
          <a:xfrm>
            <a:off x="752422" y="3277165"/>
            <a:ext cx="7641099" cy="158868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186" name="Rectangle 185"/>
          <p:cNvSpPr/>
          <p:nvPr userDrawn="1"/>
        </p:nvSpPr>
        <p:spPr>
          <a:xfrm>
            <a:off x="752422" y="3793498"/>
            <a:ext cx="7641099" cy="158868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192" name="Rectangle 191"/>
          <p:cNvSpPr/>
          <p:nvPr userDrawn="1"/>
        </p:nvSpPr>
        <p:spPr>
          <a:xfrm>
            <a:off x="752422" y="4111291"/>
            <a:ext cx="7641099" cy="158868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205" name="Rectangle 204"/>
          <p:cNvSpPr/>
          <p:nvPr userDrawn="1"/>
        </p:nvSpPr>
        <p:spPr>
          <a:xfrm>
            <a:off x="752422" y="4468806"/>
            <a:ext cx="7641099" cy="158868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206" name="Rectangle 205"/>
          <p:cNvSpPr/>
          <p:nvPr userDrawn="1"/>
        </p:nvSpPr>
        <p:spPr>
          <a:xfrm>
            <a:off x="752422" y="4826254"/>
            <a:ext cx="7641099" cy="158868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207" name="Rectangle 206"/>
          <p:cNvSpPr/>
          <p:nvPr userDrawn="1"/>
        </p:nvSpPr>
        <p:spPr>
          <a:xfrm>
            <a:off x="752422" y="5144024"/>
            <a:ext cx="7641099" cy="198585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sp>
        <p:nvSpPr>
          <p:cNvPr id="208" name="Rectangle 207"/>
          <p:cNvSpPr/>
          <p:nvPr userDrawn="1"/>
        </p:nvSpPr>
        <p:spPr>
          <a:xfrm>
            <a:off x="752422" y="5501534"/>
            <a:ext cx="7641099" cy="158868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 noProof="0" dirty="0"/>
          </a:p>
        </p:txBody>
      </p:sp>
      <p:cxnSp>
        <p:nvCxnSpPr>
          <p:cNvPr id="231" name="Straight Connector 230"/>
          <p:cNvCxnSpPr/>
          <p:nvPr userDrawn="1"/>
        </p:nvCxnSpPr>
        <p:spPr>
          <a:xfrm flipV="1">
            <a:off x="752422" y="1529355"/>
            <a:ext cx="7640871" cy="2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/>
          <p:cNvCxnSpPr/>
          <p:nvPr userDrawn="1"/>
        </p:nvCxnSpPr>
        <p:spPr>
          <a:xfrm>
            <a:off x="761384" y="5660402"/>
            <a:ext cx="7631909" cy="83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0" name="Rectangle 359"/>
          <p:cNvSpPr/>
          <p:nvPr userDrawn="1"/>
        </p:nvSpPr>
        <p:spPr>
          <a:xfrm>
            <a:off x="8393522" y="1291053"/>
            <a:ext cx="457617" cy="79434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800" i="1" noProof="0" dirty="0"/>
          </a:p>
        </p:txBody>
      </p:sp>
      <p:sp>
        <p:nvSpPr>
          <p:cNvPr id="361" name="Rectangle 360"/>
          <p:cNvSpPr/>
          <p:nvPr userDrawn="1"/>
        </p:nvSpPr>
        <p:spPr>
          <a:xfrm>
            <a:off x="8393522" y="1370487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Dec.</a:t>
            </a:r>
            <a:endParaRPr lang="en-US" sz="800" i="1" noProof="0" dirty="0"/>
          </a:p>
        </p:txBody>
      </p:sp>
      <p:sp>
        <p:nvSpPr>
          <p:cNvPr id="362" name="Rectangle 361"/>
          <p:cNvSpPr/>
          <p:nvPr userDrawn="1"/>
        </p:nvSpPr>
        <p:spPr>
          <a:xfrm>
            <a:off x="8393522" y="1529373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Jan.</a:t>
            </a:r>
            <a:endParaRPr lang="en-US" sz="800" i="1" noProof="0" dirty="0"/>
          </a:p>
        </p:txBody>
      </p:sp>
      <p:sp>
        <p:nvSpPr>
          <p:cNvPr id="363" name="Rectangle 362"/>
          <p:cNvSpPr/>
          <p:nvPr userDrawn="1"/>
        </p:nvSpPr>
        <p:spPr>
          <a:xfrm>
            <a:off x="8393522" y="1727979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Feb.</a:t>
            </a:r>
            <a:endParaRPr lang="en-US" sz="800" i="1" noProof="0" dirty="0"/>
          </a:p>
        </p:txBody>
      </p:sp>
      <p:sp>
        <p:nvSpPr>
          <p:cNvPr id="364" name="Rectangle 363"/>
          <p:cNvSpPr/>
          <p:nvPr userDrawn="1"/>
        </p:nvSpPr>
        <p:spPr>
          <a:xfrm>
            <a:off x="8393522" y="1886865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Mar.</a:t>
            </a:r>
            <a:endParaRPr lang="en-US" sz="800" i="1" noProof="0" dirty="0"/>
          </a:p>
        </p:txBody>
      </p:sp>
      <p:sp>
        <p:nvSpPr>
          <p:cNvPr id="365" name="Rectangle 364"/>
          <p:cNvSpPr/>
          <p:nvPr userDrawn="1"/>
        </p:nvSpPr>
        <p:spPr>
          <a:xfrm>
            <a:off x="8393522" y="2045750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Apr.</a:t>
            </a:r>
            <a:endParaRPr lang="en-US" sz="800" i="1" noProof="0" dirty="0"/>
          </a:p>
        </p:txBody>
      </p:sp>
      <p:sp>
        <p:nvSpPr>
          <p:cNvPr id="366" name="Rectangle 365"/>
          <p:cNvSpPr/>
          <p:nvPr userDrawn="1"/>
        </p:nvSpPr>
        <p:spPr>
          <a:xfrm>
            <a:off x="8393522" y="2204653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May</a:t>
            </a:r>
            <a:endParaRPr lang="en-US" sz="800" i="1" noProof="0" dirty="0"/>
          </a:p>
        </p:txBody>
      </p:sp>
      <p:sp>
        <p:nvSpPr>
          <p:cNvPr id="367" name="Rectangle 366"/>
          <p:cNvSpPr/>
          <p:nvPr userDrawn="1"/>
        </p:nvSpPr>
        <p:spPr>
          <a:xfrm>
            <a:off x="8393522" y="2403260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Jun.</a:t>
            </a:r>
            <a:endParaRPr lang="en-US" sz="800" i="1" noProof="0" dirty="0"/>
          </a:p>
        </p:txBody>
      </p:sp>
      <p:sp>
        <p:nvSpPr>
          <p:cNvPr id="368" name="Rectangle 367"/>
          <p:cNvSpPr/>
          <p:nvPr userDrawn="1"/>
        </p:nvSpPr>
        <p:spPr>
          <a:xfrm>
            <a:off x="8393522" y="2562128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Jul.</a:t>
            </a:r>
            <a:endParaRPr lang="en-US" sz="800" i="1" noProof="0" dirty="0"/>
          </a:p>
        </p:txBody>
      </p:sp>
      <p:sp>
        <p:nvSpPr>
          <p:cNvPr id="369" name="Rectangle 368"/>
          <p:cNvSpPr/>
          <p:nvPr userDrawn="1"/>
        </p:nvSpPr>
        <p:spPr>
          <a:xfrm>
            <a:off x="8393522" y="2760752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Aug.</a:t>
            </a:r>
            <a:endParaRPr lang="en-US" sz="800" i="1" noProof="0" dirty="0"/>
          </a:p>
        </p:txBody>
      </p:sp>
      <p:sp>
        <p:nvSpPr>
          <p:cNvPr id="370" name="Rectangle 369"/>
          <p:cNvSpPr/>
          <p:nvPr userDrawn="1"/>
        </p:nvSpPr>
        <p:spPr>
          <a:xfrm>
            <a:off x="8393522" y="2919637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Sep.</a:t>
            </a:r>
            <a:endParaRPr lang="en-US" sz="800" i="1" noProof="0" dirty="0"/>
          </a:p>
        </p:txBody>
      </p:sp>
      <p:sp>
        <p:nvSpPr>
          <p:cNvPr id="371" name="Rectangle 370"/>
          <p:cNvSpPr/>
          <p:nvPr userDrawn="1"/>
        </p:nvSpPr>
        <p:spPr>
          <a:xfrm>
            <a:off x="8393522" y="3078523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Oct.</a:t>
            </a:r>
            <a:endParaRPr lang="en-US" sz="800" i="1" noProof="0" dirty="0"/>
          </a:p>
        </p:txBody>
      </p:sp>
      <p:sp>
        <p:nvSpPr>
          <p:cNvPr id="372" name="Rectangle 371"/>
          <p:cNvSpPr/>
          <p:nvPr userDrawn="1"/>
        </p:nvSpPr>
        <p:spPr>
          <a:xfrm>
            <a:off x="8393522" y="3277130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Nov.</a:t>
            </a:r>
            <a:endParaRPr lang="en-US" sz="800" i="1" noProof="0" dirty="0"/>
          </a:p>
        </p:txBody>
      </p:sp>
      <p:sp>
        <p:nvSpPr>
          <p:cNvPr id="373" name="Rectangle 372"/>
          <p:cNvSpPr/>
          <p:nvPr userDrawn="1"/>
        </p:nvSpPr>
        <p:spPr>
          <a:xfrm>
            <a:off x="8393522" y="3436015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Dec.</a:t>
            </a:r>
            <a:endParaRPr lang="en-US" sz="800" i="1" noProof="0" dirty="0"/>
          </a:p>
        </p:txBody>
      </p:sp>
      <p:sp>
        <p:nvSpPr>
          <p:cNvPr id="374" name="Rectangle 373"/>
          <p:cNvSpPr/>
          <p:nvPr userDrawn="1"/>
        </p:nvSpPr>
        <p:spPr>
          <a:xfrm>
            <a:off x="8393522" y="3594900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Jan.</a:t>
            </a:r>
            <a:endParaRPr lang="en-US" sz="800" i="1" noProof="0" dirty="0"/>
          </a:p>
        </p:txBody>
      </p:sp>
      <p:sp>
        <p:nvSpPr>
          <p:cNvPr id="375" name="Rectangle 374"/>
          <p:cNvSpPr/>
          <p:nvPr userDrawn="1"/>
        </p:nvSpPr>
        <p:spPr>
          <a:xfrm>
            <a:off x="8393522" y="3793507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Feb.</a:t>
            </a:r>
            <a:endParaRPr lang="en-US" sz="800" i="1" noProof="0" dirty="0"/>
          </a:p>
        </p:txBody>
      </p:sp>
      <p:sp>
        <p:nvSpPr>
          <p:cNvPr id="376" name="Rectangle 375"/>
          <p:cNvSpPr/>
          <p:nvPr userDrawn="1"/>
        </p:nvSpPr>
        <p:spPr>
          <a:xfrm>
            <a:off x="8393522" y="3952393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Mar.</a:t>
            </a:r>
            <a:endParaRPr lang="en-US" sz="800" i="1" noProof="0" dirty="0"/>
          </a:p>
        </p:txBody>
      </p:sp>
      <p:sp>
        <p:nvSpPr>
          <p:cNvPr id="377" name="Rectangle 376"/>
          <p:cNvSpPr/>
          <p:nvPr userDrawn="1"/>
        </p:nvSpPr>
        <p:spPr>
          <a:xfrm>
            <a:off x="8393522" y="4111260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Apr.</a:t>
            </a:r>
            <a:endParaRPr lang="en-US" sz="800" i="1" noProof="0" dirty="0"/>
          </a:p>
        </p:txBody>
      </p:sp>
      <p:sp>
        <p:nvSpPr>
          <p:cNvPr id="378" name="Rectangle 377"/>
          <p:cNvSpPr/>
          <p:nvPr userDrawn="1"/>
        </p:nvSpPr>
        <p:spPr>
          <a:xfrm>
            <a:off x="8393522" y="4270163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May</a:t>
            </a:r>
            <a:endParaRPr lang="en-US" sz="800" i="1" noProof="0" dirty="0"/>
          </a:p>
        </p:txBody>
      </p:sp>
      <p:sp>
        <p:nvSpPr>
          <p:cNvPr id="379" name="Rectangle 378"/>
          <p:cNvSpPr/>
          <p:nvPr userDrawn="1"/>
        </p:nvSpPr>
        <p:spPr>
          <a:xfrm>
            <a:off x="8393522" y="4468770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Jun.</a:t>
            </a:r>
            <a:endParaRPr lang="en-US" sz="800" i="1" noProof="0" dirty="0"/>
          </a:p>
        </p:txBody>
      </p:sp>
      <p:sp>
        <p:nvSpPr>
          <p:cNvPr id="380" name="Rectangle 379"/>
          <p:cNvSpPr/>
          <p:nvPr userDrawn="1"/>
        </p:nvSpPr>
        <p:spPr>
          <a:xfrm>
            <a:off x="8393522" y="4627656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Jul.</a:t>
            </a:r>
            <a:endParaRPr lang="en-US" sz="800" i="1" noProof="0" dirty="0"/>
          </a:p>
        </p:txBody>
      </p:sp>
      <p:sp>
        <p:nvSpPr>
          <p:cNvPr id="381" name="Rectangle 380"/>
          <p:cNvSpPr/>
          <p:nvPr userDrawn="1"/>
        </p:nvSpPr>
        <p:spPr>
          <a:xfrm>
            <a:off x="8393522" y="4826262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Aug.</a:t>
            </a:r>
            <a:endParaRPr lang="en-US" sz="800" i="1" noProof="0" dirty="0"/>
          </a:p>
        </p:txBody>
      </p:sp>
      <p:sp>
        <p:nvSpPr>
          <p:cNvPr id="382" name="Rectangle 381"/>
          <p:cNvSpPr/>
          <p:nvPr userDrawn="1"/>
        </p:nvSpPr>
        <p:spPr>
          <a:xfrm>
            <a:off x="8393522" y="4985148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Sep.</a:t>
            </a:r>
            <a:endParaRPr lang="en-US" sz="800" i="1" noProof="0" dirty="0"/>
          </a:p>
        </p:txBody>
      </p:sp>
      <p:sp>
        <p:nvSpPr>
          <p:cNvPr id="383" name="Rectangle 382"/>
          <p:cNvSpPr/>
          <p:nvPr userDrawn="1"/>
        </p:nvSpPr>
        <p:spPr>
          <a:xfrm>
            <a:off x="8393522" y="5144033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Oct.</a:t>
            </a:r>
            <a:endParaRPr lang="en-US" sz="800" i="1" noProof="0" dirty="0"/>
          </a:p>
        </p:txBody>
      </p:sp>
      <p:sp>
        <p:nvSpPr>
          <p:cNvPr id="384" name="Rectangle 383"/>
          <p:cNvSpPr/>
          <p:nvPr userDrawn="1"/>
        </p:nvSpPr>
        <p:spPr>
          <a:xfrm>
            <a:off x="8393522" y="5342640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Nov.</a:t>
            </a:r>
            <a:endParaRPr lang="en-US" sz="800" i="1" noProof="0" dirty="0"/>
          </a:p>
        </p:txBody>
      </p:sp>
      <p:sp>
        <p:nvSpPr>
          <p:cNvPr id="385" name="Rectangle 384"/>
          <p:cNvSpPr/>
          <p:nvPr userDrawn="1"/>
        </p:nvSpPr>
        <p:spPr>
          <a:xfrm>
            <a:off x="8393522" y="5501525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Dec.</a:t>
            </a:r>
            <a:endParaRPr lang="en-US" sz="800" i="1" noProof="0" dirty="0"/>
          </a:p>
        </p:txBody>
      </p:sp>
      <p:sp>
        <p:nvSpPr>
          <p:cNvPr id="386" name="Rectangle 385"/>
          <p:cNvSpPr/>
          <p:nvPr userDrawn="1"/>
        </p:nvSpPr>
        <p:spPr>
          <a:xfrm>
            <a:off x="8851139" y="1529381"/>
            <a:ext cx="219928" cy="2065281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100" noProof="0" dirty="0" smtClean="0"/>
              <a:t>2013</a:t>
            </a:r>
            <a:endParaRPr lang="en-US" sz="1100" noProof="0" dirty="0"/>
          </a:p>
        </p:txBody>
      </p:sp>
      <p:sp>
        <p:nvSpPr>
          <p:cNvPr id="387" name="Rectangle 386"/>
          <p:cNvSpPr/>
          <p:nvPr userDrawn="1"/>
        </p:nvSpPr>
        <p:spPr>
          <a:xfrm>
            <a:off x="8851139" y="3594662"/>
            <a:ext cx="219928" cy="2065281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100" noProof="0" dirty="0" smtClean="0"/>
              <a:t>2014</a:t>
            </a:r>
            <a:endParaRPr lang="en-US" sz="1100" noProof="0" dirty="0"/>
          </a:p>
        </p:txBody>
      </p:sp>
      <p:sp>
        <p:nvSpPr>
          <p:cNvPr id="388" name="Rectangle 387"/>
          <p:cNvSpPr/>
          <p:nvPr userDrawn="1"/>
        </p:nvSpPr>
        <p:spPr>
          <a:xfrm>
            <a:off x="7825919" y="1052724"/>
            <a:ext cx="567602" cy="241986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dirty="0" smtClean="0"/>
              <a:t>PS</a:t>
            </a:r>
            <a:r>
              <a:rPr lang="en-US" sz="600" baseline="0" dirty="0" smtClean="0"/>
              <a:t> Surface</a:t>
            </a:r>
            <a:endParaRPr lang="en-US" sz="600" dirty="0"/>
          </a:p>
        </p:txBody>
      </p:sp>
      <p:sp>
        <p:nvSpPr>
          <p:cNvPr id="389" name="Rectangle 388"/>
          <p:cNvSpPr/>
          <p:nvPr userDrawn="1"/>
        </p:nvSpPr>
        <p:spPr>
          <a:xfrm>
            <a:off x="7825920" y="1293885"/>
            <a:ext cx="567602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469" name="Rectangle 468"/>
          <p:cNvSpPr/>
          <p:nvPr userDrawn="1"/>
        </p:nvSpPr>
        <p:spPr>
          <a:xfrm>
            <a:off x="294805" y="1291062"/>
            <a:ext cx="457617" cy="79434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800" i="1" noProof="0" dirty="0"/>
          </a:p>
        </p:txBody>
      </p:sp>
      <p:sp>
        <p:nvSpPr>
          <p:cNvPr id="470" name="Rectangle 469"/>
          <p:cNvSpPr/>
          <p:nvPr userDrawn="1"/>
        </p:nvSpPr>
        <p:spPr>
          <a:xfrm>
            <a:off x="294805" y="1370496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Dec.</a:t>
            </a:r>
            <a:endParaRPr lang="en-US" sz="800" i="1" noProof="0" dirty="0"/>
          </a:p>
        </p:txBody>
      </p:sp>
      <p:sp>
        <p:nvSpPr>
          <p:cNvPr id="471" name="Rectangle 470"/>
          <p:cNvSpPr/>
          <p:nvPr userDrawn="1"/>
        </p:nvSpPr>
        <p:spPr>
          <a:xfrm>
            <a:off x="294805" y="1529381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Jan.</a:t>
            </a:r>
            <a:endParaRPr lang="en-US" sz="800" i="1" noProof="0" dirty="0"/>
          </a:p>
        </p:txBody>
      </p:sp>
      <p:sp>
        <p:nvSpPr>
          <p:cNvPr id="472" name="Rectangle 471"/>
          <p:cNvSpPr/>
          <p:nvPr userDrawn="1"/>
        </p:nvSpPr>
        <p:spPr>
          <a:xfrm>
            <a:off x="294805" y="1727988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Feb.</a:t>
            </a:r>
            <a:endParaRPr lang="en-US" sz="800" i="1" noProof="0" dirty="0"/>
          </a:p>
        </p:txBody>
      </p:sp>
      <p:sp>
        <p:nvSpPr>
          <p:cNvPr id="473" name="Rectangle 472"/>
          <p:cNvSpPr/>
          <p:nvPr userDrawn="1"/>
        </p:nvSpPr>
        <p:spPr>
          <a:xfrm>
            <a:off x="294805" y="1886873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Mar.</a:t>
            </a:r>
            <a:endParaRPr lang="en-US" sz="800" i="1" noProof="0" dirty="0"/>
          </a:p>
        </p:txBody>
      </p:sp>
      <p:sp>
        <p:nvSpPr>
          <p:cNvPr id="474" name="Rectangle 473"/>
          <p:cNvSpPr/>
          <p:nvPr userDrawn="1"/>
        </p:nvSpPr>
        <p:spPr>
          <a:xfrm>
            <a:off x="294805" y="2045759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Apr.</a:t>
            </a:r>
            <a:endParaRPr lang="en-US" sz="800" i="1" noProof="0" dirty="0"/>
          </a:p>
        </p:txBody>
      </p:sp>
      <p:sp>
        <p:nvSpPr>
          <p:cNvPr id="475" name="Rectangle 474"/>
          <p:cNvSpPr/>
          <p:nvPr userDrawn="1"/>
        </p:nvSpPr>
        <p:spPr>
          <a:xfrm>
            <a:off x="294805" y="2204662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May</a:t>
            </a:r>
            <a:endParaRPr lang="en-US" sz="800" i="1" noProof="0" dirty="0"/>
          </a:p>
        </p:txBody>
      </p:sp>
      <p:sp>
        <p:nvSpPr>
          <p:cNvPr id="476" name="Rectangle 475"/>
          <p:cNvSpPr/>
          <p:nvPr userDrawn="1"/>
        </p:nvSpPr>
        <p:spPr>
          <a:xfrm>
            <a:off x="294805" y="2403269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Jun.</a:t>
            </a:r>
            <a:endParaRPr lang="en-US" sz="800" i="1" noProof="0" dirty="0"/>
          </a:p>
        </p:txBody>
      </p:sp>
      <p:sp>
        <p:nvSpPr>
          <p:cNvPr id="477" name="Rectangle 476"/>
          <p:cNvSpPr/>
          <p:nvPr userDrawn="1"/>
        </p:nvSpPr>
        <p:spPr>
          <a:xfrm>
            <a:off x="294805" y="2562136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Jul.</a:t>
            </a:r>
            <a:endParaRPr lang="en-US" sz="800" i="1" noProof="0" dirty="0"/>
          </a:p>
        </p:txBody>
      </p:sp>
      <p:sp>
        <p:nvSpPr>
          <p:cNvPr id="478" name="Rectangle 477"/>
          <p:cNvSpPr/>
          <p:nvPr userDrawn="1"/>
        </p:nvSpPr>
        <p:spPr>
          <a:xfrm>
            <a:off x="294805" y="2760761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Aug.</a:t>
            </a:r>
            <a:endParaRPr lang="en-US" sz="800" i="1" noProof="0" dirty="0"/>
          </a:p>
        </p:txBody>
      </p:sp>
      <p:sp>
        <p:nvSpPr>
          <p:cNvPr id="479" name="Rectangle 478"/>
          <p:cNvSpPr/>
          <p:nvPr userDrawn="1"/>
        </p:nvSpPr>
        <p:spPr>
          <a:xfrm>
            <a:off x="294805" y="2919646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Sep.</a:t>
            </a:r>
            <a:endParaRPr lang="en-US" sz="800" i="1" noProof="0" dirty="0"/>
          </a:p>
        </p:txBody>
      </p:sp>
      <p:sp>
        <p:nvSpPr>
          <p:cNvPr id="480" name="Rectangle 479"/>
          <p:cNvSpPr/>
          <p:nvPr userDrawn="1"/>
        </p:nvSpPr>
        <p:spPr>
          <a:xfrm>
            <a:off x="294805" y="3078532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Oct.</a:t>
            </a:r>
            <a:endParaRPr lang="en-US" sz="800" i="1" noProof="0" dirty="0"/>
          </a:p>
        </p:txBody>
      </p:sp>
      <p:sp>
        <p:nvSpPr>
          <p:cNvPr id="481" name="Rectangle 480"/>
          <p:cNvSpPr/>
          <p:nvPr userDrawn="1"/>
        </p:nvSpPr>
        <p:spPr>
          <a:xfrm>
            <a:off x="294805" y="3277138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Nov.</a:t>
            </a:r>
            <a:endParaRPr lang="en-US" sz="800" i="1" noProof="0" dirty="0"/>
          </a:p>
        </p:txBody>
      </p:sp>
      <p:sp>
        <p:nvSpPr>
          <p:cNvPr id="482" name="Rectangle 481"/>
          <p:cNvSpPr/>
          <p:nvPr userDrawn="1"/>
        </p:nvSpPr>
        <p:spPr>
          <a:xfrm>
            <a:off x="294805" y="3436024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Dec.</a:t>
            </a:r>
            <a:endParaRPr lang="en-US" sz="800" i="1" noProof="0" dirty="0"/>
          </a:p>
        </p:txBody>
      </p:sp>
      <p:sp>
        <p:nvSpPr>
          <p:cNvPr id="483" name="Rectangle 482"/>
          <p:cNvSpPr/>
          <p:nvPr userDrawn="1"/>
        </p:nvSpPr>
        <p:spPr>
          <a:xfrm>
            <a:off x="294805" y="3594909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Jan.</a:t>
            </a:r>
            <a:endParaRPr lang="en-US" sz="800" i="1" noProof="0" dirty="0"/>
          </a:p>
        </p:txBody>
      </p:sp>
      <p:sp>
        <p:nvSpPr>
          <p:cNvPr id="484" name="Rectangle 483"/>
          <p:cNvSpPr/>
          <p:nvPr userDrawn="1"/>
        </p:nvSpPr>
        <p:spPr>
          <a:xfrm>
            <a:off x="294805" y="3793516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Feb.</a:t>
            </a:r>
            <a:endParaRPr lang="en-US" sz="800" i="1" noProof="0" dirty="0"/>
          </a:p>
        </p:txBody>
      </p:sp>
      <p:sp>
        <p:nvSpPr>
          <p:cNvPr id="485" name="Rectangle 484"/>
          <p:cNvSpPr/>
          <p:nvPr userDrawn="1"/>
        </p:nvSpPr>
        <p:spPr>
          <a:xfrm>
            <a:off x="294805" y="3952401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Mar.</a:t>
            </a:r>
            <a:endParaRPr lang="en-US" sz="800" i="1" noProof="0" dirty="0"/>
          </a:p>
        </p:txBody>
      </p:sp>
      <p:sp>
        <p:nvSpPr>
          <p:cNvPr id="486" name="Rectangle 485"/>
          <p:cNvSpPr/>
          <p:nvPr userDrawn="1"/>
        </p:nvSpPr>
        <p:spPr>
          <a:xfrm>
            <a:off x="294805" y="4111269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Apr.</a:t>
            </a:r>
            <a:endParaRPr lang="en-US" sz="800" i="1" noProof="0" dirty="0"/>
          </a:p>
        </p:txBody>
      </p:sp>
      <p:sp>
        <p:nvSpPr>
          <p:cNvPr id="487" name="Rectangle 486"/>
          <p:cNvSpPr/>
          <p:nvPr userDrawn="1"/>
        </p:nvSpPr>
        <p:spPr>
          <a:xfrm>
            <a:off x="294805" y="4270172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May</a:t>
            </a:r>
            <a:endParaRPr lang="en-US" sz="800" i="1" noProof="0" dirty="0"/>
          </a:p>
        </p:txBody>
      </p:sp>
      <p:sp>
        <p:nvSpPr>
          <p:cNvPr id="488" name="Rectangle 487"/>
          <p:cNvSpPr/>
          <p:nvPr userDrawn="1"/>
        </p:nvSpPr>
        <p:spPr>
          <a:xfrm>
            <a:off x="294805" y="4468779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Jun.</a:t>
            </a:r>
            <a:endParaRPr lang="en-US" sz="800" i="1" noProof="0" dirty="0"/>
          </a:p>
        </p:txBody>
      </p:sp>
      <p:sp>
        <p:nvSpPr>
          <p:cNvPr id="489" name="Rectangle 488"/>
          <p:cNvSpPr/>
          <p:nvPr userDrawn="1"/>
        </p:nvSpPr>
        <p:spPr>
          <a:xfrm>
            <a:off x="294805" y="4627664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Jul.</a:t>
            </a:r>
            <a:endParaRPr lang="en-US" sz="800" i="1" noProof="0" dirty="0"/>
          </a:p>
        </p:txBody>
      </p:sp>
      <p:sp>
        <p:nvSpPr>
          <p:cNvPr id="490" name="Rectangle 489"/>
          <p:cNvSpPr/>
          <p:nvPr userDrawn="1"/>
        </p:nvSpPr>
        <p:spPr>
          <a:xfrm>
            <a:off x="294805" y="4826271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Aug.</a:t>
            </a:r>
            <a:endParaRPr lang="en-US" sz="800" i="1" noProof="0" dirty="0"/>
          </a:p>
        </p:txBody>
      </p:sp>
      <p:sp>
        <p:nvSpPr>
          <p:cNvPr id="491" name="Rectangle 490"/>
          <p:cNvSpPr/>
          <p:nvPr userDrawn="1"/>
        </p:nvSpPr>
        <p:spPr>
          <a:xfrm>
            <a:off x="294805" y="4985157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Sep.</a:t>
            </a:r>
            <a:endParaRPr lang="en-US" sz="800" i="1" noProof="0" dirty="0"/>
          </a:p>
        </p:txBody>
      </p:sp>
      <p:sp>
        <p:nvSpPr>
          <p:cNvPr id="492" name="Rectangle 491"/>
          <p:cNvSpPr/>
          <p:nvPr userDrawn="1"/>
        </p:nvSpPr>
        <p:spPr>
          <a:xfrm>
            <a:off x="294805" y="5144042"/>
            <a:ext cx="457617" cy="19858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Oct.</a:t>
            </a:r>
            <a:endParaRPr lang="en-US" sz="800" i="1" noProof="0" dirty="0"/>
          </a:p>
        </p:txBody>
      </p:sp>
      <p:sp>
        <p:nvSpPr>
          <p:cNvPr id="493" name="Rectangle 492"/>
          <p:cNvSpPr/>
          <p:nvPr userDrawn="1"/>
        </p:nvSpPr>
        <p:spPr>
          <a:xfrm>
            <a:off x="294805" y="5342649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Nov.</a:t>
            </a:r>
            <a:endParaRPr lang="en-US" sz="800" i="1" noProof="0" dirty="0"/>
          </a:p>
        </p:txBody>
      </p:sp>
      <p:sp>
        <p:nvSpPr>
          <p:cNvPr id="494" name="Rectangle 493"/>
          <p:cNvSpPr/>
          <p:nvPr userDrawn="1"/>
        </p:nvSpPr>
        <p:spPr>
          <a:xfrm>
            <a:off x="294805" y="5501534"/>
            <a:ext cx="457617" cy="15886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i="1" noProof="0" dirty="0" smtClean="0"/>
              <a:t>Dec.</a:t>
            </a:r>
            <a:endParaRPr lang="en-US" sz="800" i="1" noProof="0" dirty="0"/>
          </a:p>
        </p:txBody>
      </p:sp>
      <p:sp>
        <p:nvSpPr>
          <p:cNvPr id="495" name="Rectangle 494"/>
          <p:cNvSpPr/>
          <p:nvPr userDrawn="1"/>
        </p:nvSpPr>
        <p:spPr>
          <a:xfrm>
            <a:off x="752422" y="1052725"/>
            <a:ext cx="190674" cy="238328"/>
          </a:xfrm>
          <a:prstGeom prst="rect">
            <a:avLst/>
          </a:prstGeom>
          <a:solidFill>
            <a:srgbClr val="17375E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S</a:t>
            </a:r>
            <a:r>
              <a:rPr lang="fr-CH" sz="1050" dirty="0" smtClean="0"/>
              <a:t>1</a:t>
            </a:r>
            <a:endParaRPr lang="en-US" sz="1050" dirty="0"/>
          </a:p>
        </p:txBody>
      </p:sp>
      <p:sp>
        <p:nvSpPr>
          <p:cNvPr id="496" name="Rectangle 495"/>
          <p:cNvSpPr/>
          <p:nvPr userDrawn="1"/>
        </p:nvSpPr>
        <p:spPr>
          <a:xfrm>
            <a:off x="74877" y="1529611"/>
            <a:ext cx="219928" cy="2065281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100" noProof="0" dirty="0" smtClean="0"/>
              <a:t>2013</a:t>
            </a:r>
            <a:endParaRPr lang="en-US" sz="1100" noProof="0" dirty="0"/>
          </a:p>
        </p:txBody>
      </p:sp>
      <p:sp>
        <p:nvSpPr>
          <p:cNvPr id="497" name="Rectangle 496"/>
          <p:cNvSpPr/>
          <p:nvPr userDrawn="1"/>
        </p:nvSpPr>
        <p:spPr>
          <a:xfrm>
            <a:off x="74877" y="3594892"/>
            <a:ext cx="219928" cy="2065051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100" noProof="0" dirty="0" smtClean="0"/>
              <a:t>2014</a:t>
            </a:r>
            <a:endParaRPr lang="en-US" sz="1100" noProof="0" dirty="0"/>
          </a:p>
        </p:txBody>
      </p:sp>
      <p:sp>
        <p:nvSpPr>
          <p:cNvPr id="498" name="Rectangle 497"/>
          <p:cNvSpPr/>
          <p:nvPr userDrawn="1"/>
        </p:nvSpPr>
        <p:spPr>
          <a:xfrm>
            <a:off x="1243056" y="1051183"/>
            <a:ext cx="422126" cy="238328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Oct</a:t>
            </a:r>
            <a:r>
              <a:rPr lang="fr-CH" sz="800" baseline="0" dirty="0" smtClean="0"/>
              <a:t>1</a:t>
            </a:r>
          </a:p>
          <a:p>
            <a:pPr algn="ctr"/>
            <a:r>
              <a:rPr lang="fr-CH" sz="500" baseline="0" dirty="0" smtClean="0"/>
              <a:t>(SS01-SS13)</a:t>
            </a:r>
            <a:endParaRPr lang="en-US" sz="500" dirty="0"/>
          </a:p>
        </p:txBody>
      </p:sp>
      <p:sp>
        <p:nvSpPr>
          <p:cNvPr id="499" name="Rectangle 498"/>
          <p:cNvSpPr/>
          <p:nvPr userDrawn="1"/>
        </p:nvSpPr>
        <p:spPr>
          <a:xfrm>
            <a:off x="1067062" y="1051192"/>
            <a:ext cx="175994" cy="238328"/>
          </a:xfrm>
          <a:prstGeom prst="rect">
            <a:avLst/>
          </a:prstGeom>
          <a:solidFill>
            <a:schemeClr val="accent1">
              <a:lumMod val="75000"/>
              <a:alpha val="89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102</a:t>
            </a:r>
          </a:p>
          <a:p>
            <a:pPr algn="ctr"/>
            <a:r>
              <a:rPr lang="fr-CH" sz="800" dirty="0" smtClean="0"/>
              <a:t>121</a:t>
            </a:r>
            <a:endParaRPr lang="en-US" sz="1050" dirty="0"/>
          </a:p>
        </p:txBody>
      </p:sp>
      <p:sp>
        <p:nvSpPr>
          <p:cNvPr id="500" name="Rectangle 499"/>
          <p:cNvSpPr/>
          <p:nvPr userDrawn="1"/>
        </p:nvSpPr>
        <p:spPr>
          <a:xfrm>
            <a:off x="1067062" y="1291735"/>
            <a:ext cx="175783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01" name="Rectangle 500"/>
          <p:cNvSpPr/>
          <p:nvPr userDrawn="1"/>
        </p:nvSpPr>
        <p:spPr>
          <a:xfrm>
            <a:off x="1243056" y="1289511"/>
            <a:ext cx="422126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02" name="Rectangle 501"/>
          <p:cNvSpPr/>
          <p:nvPr userDrawn="1"/>
        </p:nvSpPr>
        <p:spPr>
          <a:xfrm>
            <a:off x="1665182" y="1291735"/>
            <a:ext cx="175783" cy="4366517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03" name="Rectangle 502"/>
          <p:cNvSpPr/>
          <p:nvPr userDrawn="1"/>
        </p:nvSpPr>
        <p:spPr>
          <a:xfrm>
            <a:off x="1840965" y="1291735"/>
            <a:ext cx="175783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04" name="Rectangle 503"/>
          <p:cNvSpPr/>
          <p:nvPr userDrawn="1"/>
        </p:nvSpPr>
        <p:spPr>
          <a:xfrm>
            <a:off x="2016958" y="1289520"/>
            <a:ext cx="422126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05" name="Rectangle 504"/>
          <p:cNvSpPr/>
          <p:nvPr userDrawn="1"/>
        </p:nvSpPr>
        <p:spPr>
          <a:xfrm>
            <a:off x="2440023" y="1291735"/>
            <a:ext cx="175783" cy="4366517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06" name="Rectangle 505"/>
          <p:cNvSpPr/>
          <p:nvPr userDrawn="1"/>
        </p:nvSpPr>
        <p:spPr>
          <a:xfrm>
            <a:off x="2754845" y="1293277"/>
            <a:ext cx="175783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07" name="Rectangle 506"/>
          <p:cNvSpPr/>
          <p:nvPr userDrawn="1"/>
        </p:nvSpPr>
        <p:spPr>
          <a:xfrm>
            <a:off x="2930838" y="1291071"/>
            <a:ext cx="422126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08" name="Rectangle 507"/>
          <p:cNvSpPr/>
          <p:nvPr userDrawn="1"/>
        </p:nvSpPr>
        <p:spPr>
          <a:xfrm>
            <a:off x="3352965" y="1291089"/>
            <a:ext cx="175783" cy="4366517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09" name="Rectangle 508"/>
          <p:cNvSpPr/>
          <p:nvPr userDrawn="1"/>
        </p:nvSpPr>
        <p:spPr>
          <a:xfrm>
            <a:off x="3528747" y="1291080"/>
            <a:ext cx="175783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10" name="Rectangle 509"/>
          <p:cNvSpPr/>
          <p:nvPr userDrawn="1"/>
        </p:nvSpPr>
        <p:spPr>
          <a:xfrm>
            <a:off x="3704740" y="1293277"/>
            <a:ext cx="422126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11" name="Rectangle 510"/>
          <p:cNvSpPr/>
          <p:nvPr userDrawn="1"/>
        </p:nvSpPr>
        <p:spPr>
          <a:xfrm>
            <a:off x="4126867" y="1289547"/>
            <a:ext cx="175783" cy="4366517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12" name="Rectangle 511"/>
          <p:cNvSpPr/>
          <p:nvPr userDrawn="1"/>
        </p:nvSpPr>
        <p:spPr>
          <a:xfrm>
            <a:off x="4444532" y="1293324"/>
            <a:ext cx="422126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13" name="Rectangle 512"/>
          <p:cNvSpPr/>
          <p:nvPr userDrawn="1"/>
        </p:nvSpPr>
        <p:spPr>
          <a:xfrm>
            <a:off x="4866200" y="1293324"/>
            <a:ext cx="175783" cy="4366517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14" name="Rectangle 513"/>
          <p:cNvSpPr/>
          <p:nvPr userDrawn="1"/>
        </p:nvSpPr>
        <p:spPr>
          <a:xfrm>
            <a:off x="5218857" y="1289547"/>
            <a:ext cx="416634" cy="4370863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15" name="Rectangle 514"/>
          <p:cNvSpPr/>
          <p:nvPr userDrawn="1"/>
        </p:nvSpPr>
        <p:spPr>
          <a:xfrm>
            <a:off x="5635492" y="1293277"/>
            <a:ext cx="175783" cy="4364892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20" name="Rectangle 519"/>
          <p:cNvSpPr/>
          <p:nvPr userDrawn="1"/>
        </p:nvSpPr>
        <p:spPr>
          <a:xfrm>
            <a:off x="2017897" y="1051218"/>
            <a:ext cx="422126" cy="238328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Oct</a:t>
            </a:r>
            <a:r>
              <a:rPr lang="fr-CH" sz="800" baseline="0" dirty="0" smtClean="0"/>
              <a:t>2</a:t>
            </a:r>
          </a:p>
          <a:p>
            <a:pPr algn="ctr"/>
            <a:r>
              <a:rPr lang="fr-CH" sz="500" baseline="0" dirty="0" smtClean="0"/>
              <a:t>(SS14-SS26)</a:t>
            </a:r>
            <a:endParaRPr lang="en-US" sz="500" dirty="0"/>
          </a:p>
        </p:txBody>
      </p:sp>
      <p:sp>
        <p:nvSpPr>
          <p:cNvPr id="521" name="Rectangle 520"/>
          <p:cNvSpPr/>
          <p:nvPr userDrawn="1"/>
        </p:nvSpPr>
        <p:spPr>
          <a:xfrm>
            <a:off x="1665910" y="1051218"/>
            <a:ext cx="175994" cy="238328"/>
          </a:xfrm>
          <a:prstGeom prst="rect">
            <a:avLst/>
          </a:prstGeom>
          <a:solidFill>
            <a:srgbClr val="17375E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S</a:t>
            </a:r>
            <a:r>
              <a:rPr lang="fr-CH" sz="1050" dirty="0" smtClean="0"/>
              <a:t>2</a:t>
            </a:r>
            <a:endParaRPr lang="en-US" sz="1050" dirty="0"/>
          </a:p>
        </p:txBody>
      </p:sp>
      <p:sp>
        <p:nvSpPr>
          <p:cNvPr id="522" name="Rectangle 521"/>
          <p:cNvSpPr/>
          <p:nvPr userDrawn="1"/>
        </p:nvSpPr>
        <p:spPr>
          <a:xfrm>
            <a:off x="1841903" y="1051227"/>
            <a:ext cx="175994" cy="238328"/>
          </a:xfrm>
          <a:prstGeom prst="rect">
            <a:avLst/>
          </a:prstGeom>
          <a:solidFill>
            <a:schemeClr val="accent1">
              <a:lumMod val="75000"/>
              <a:alpha val="89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122</a:t>
            </a:r>
          </a:p>
          <a:p>
            <a:pPr algn="ctr"/>
            <a:r>
              <a:rPr lang="fr-CH" sz="800" dirty="0" smtClean="0"/>
              <a:t>SY</a:t>
            </a:r>
          </a:p>
        </p:txBody>
      </p:sp>
      <p:sp>
        <p:nvSpPr>
          <p:cNvPr id="523" name="Rectangle 522"/>
          <p:cNvSpPr/>
          <p:nvPr userDrawn="1"/>
        </p:nvSpPr>
        <p:spPr>
          <a:xfrm>
            <a:off x="2930627" y="1052769"/>
            <a:ext cx="422126" cy="238328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Oct</a:t>
            </a:r>
            <a:r>
              <a:rPr lang="fr-CH" sz="800" baseline="0" dirty="0" smtClean="0"/>
              <a:t>3</a:t>
            </a:r>
          </a:p>
          <a:p>
            <a:pPr algn="ctr"/>
            <a:r>
              <a:rPr lang="fr-CH" sz="500" baseline="0" dirty="0" smtClean="0"/>
              <a:t>(SS27-SS39)</a:t>
            </a:r>
            <a:endParaRPr lang="en-US" sz="500" dirty="0"/>
          </a:p>
        </p:txBody>
      </p:sp>
      <p:sp>
        <p:nvSpPr>
          <p:cNvPr id="524" name="Rectangle 523"/>
          <p:cNvSpPr/>
          <p:nvPr userDrawn="1"/>
        </p:nvSpPr>
        <p:spPr>
          <a:xfrm>
            <a:off x="2439601" y="1051227"/>
            <a:ext cx="175994" cy="238328"/>
          </a:xfrm>
          <a:prstGeom prst="rect">
            <a:avLst/>
          </a:prstGeom>
          <a:solidFill>
            <a:srgbClr val="17375E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S</a:t>
            </a:r>
            <a:r>
              <a:rPr lang="fr-CH" sz="1050" dirty="0" smtClean="0"/>
              <a:t>3</a:t>
            </a:r>
            <a:endParaRPr lang="en-US" sz="1050" dirty="0"/>
          </a:p>
        </p:txBody>
      </p:sp>
      <p:sp>
        <p:nvSpPr>
          <p:cNvPr id="525" name="Rectangle 524"/>
          <p:cNvSpPr/>
          <p:nvPr userDrawn="1"/>
        </p:nvSpPr>
        <p:spPr>
          <a:xfrm>
            <a:off x="2754634" y="1052778"/>
            <a:ext cx="175994" cy="238328"/>
          </a:xfrm>
          <a:prstGeom prst="rect">
            <a:avLst/>
          </a:prstGeom>
          <a:solidFill>
            <a:schemeClr val="accent1">
              <a:lumMod val="75000"/>
              <a:alpha val="89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SY</a:t>
            </a:r>
          </a:p>
          <a:p>
            <a:pPr algn="ctr"/>
            <a:r>
              <a:rPr lang="en-US" sz="800" dirty="0" smtClean="0"/>
              <a:t>104</a:t>
            </a:r>
            <a:endParaRPr lang="en-US" sz="800" dirty="0"/>
          </a:p>
        </p:txBody>
      </p:sp>
      <p:sp>
        <p:nvSpPr>
          <p:cNvPr id="526" name="Rectangle 525"/>
          <p:cNvSpPr/>
          <p:nvPr userDrawn="1"/>
        </p:nvSpPr>
        <p:spPr>
          <a:xfrm>
            <a:off x="3704740" y="1052778"/>
            <a:ext cx="422126" cy="238328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Oct</a:t>
            </a:r>
            <a:r>
              <a:rPr lang="fr-CH" sz="800" baseline="0" dirty="0" smtClean="0"/>
              <a:t>4</a:t>
            </a:r>
          </a:p>
          <a:p>
            <a:pPr algn="ctr"/>
            <a:r>
              <a:rPr lang="fr-CH" sz="500" baseline="0" dirty="0" smtClean="0"/>
              <a:t>(SS40-SS51)</a:t>
            </a:r>
            <a:endParaRPr lang="en-US" sz="500" dirty="0"/>
          </a:p>
        </p:txBody>
      </p:sp>
      <p:sp>
        <p:nvSpPr>
          <p:cNvPr id="527" name="Rectangle 526"/>
          <p:cNvSpPr/>
          <p:nvPr userDrawn="1"/>
        </p:nvSpPr>
        <p:spPr>
          <a:xfrm>
            <a:off x="3352753" y="1052778"/>
            <a:ext cx="175994" cy="238328"/>
          </a:xfrm>
          <a:prstGeom prst="rect">
            <a:avLst/>
          </a:prstGeom>
          <a:solidFill>
            <a:srgbClr val="17375E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S</a:t>
            </a:r>
            <a:r>
              <a:rPr lang="fr-CH" sz="1050" dirty="0" smtClean="0"/>
              <a:t>4</a:t>
            </a:r>
            <a:endParaRPr lang="en-US" sz="1050" dirty="0"/>
          </a:p>
        </p:txBody>
      </p:sp>
      <p:sp>
        <p:nvSpPr>
          <p:cNvPr id="528" name="Rectangle 527"/>
          <p:cNvSpPr/>
          <p:nvPr userDrawn="1"/>
        </p:nvSpPr>
        <p:spPr>
          <a:xfrm>
            <a:off x="3528747" y="1052787"/>
            <a:ext cx="175994" cy="238328"/>
          </a:xfrm>
          <a:prstGeom prst="rect">
            <a:avLst/>
          </a:prstGeom>
          <a:solidFill>
            <a:schemeClr val="accent1">
              <a:lumMod val="75000"/>
              <a:alpha val="89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117SY</a:t>
            </a:r>
            <a:endParaRPr lang="en-US" sz="1050" dirty="0"/>
          </a:p>
        </p:txBody>
      </p:sp>
      <p:sp>
        <p:nvSpPr>
          <p:cNvPr id="529" name="Rectangle 528"/>
          <p:cNvSpPr/>
          <p:nvPr userDrawn="1"/>
        </p:nvSpPr>
        <p:spPr>
          <a:xfrm>
            <a:off x="4444743" y="1052787"/>
            <a:ext cx="422126" cy="238328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Oct</a:t>
            </a:r>
            <a:r>
              <a:rPr lang="fr-CH" sz="800" baseline="0" dirty="0" smtClean="0"/>
              <a:t>5</a:t>
            </a:r>
          </a:p>
          <a:p>
            <a:pPr algn="ctr"/>
            <a:r>
              <a:rPr lang="fr-CH" sz="500" baseline="0" dirty="0" smtClean="0"/>
              <a:t>(SS52-SS64)</a:t>
            </a:r>
            <a:endParaRPr lang="en-US" sz="500" dirty="0"/>
          </a:p>
        </p:txBody>
      </p:sp>
      <p:sp>
        <p:nvSpPr>
          <p:cNvPr id="530" name="Rectangle 529"/>
          <p:cNvSpPr/>
          <p:nvPr userDrawn="1"/>
        </p:nvSpPr>
        <p:spPr>
          <a:xfrm>
            <a:off x="4126445" y="1052787"/>
            <a:ext cx="175994" cy="238328"/>
          </a:xfrm>
          <a:prstGeom prst="rect">
            <a:avLst/>
          </a:prstGeom>
          <a:solidFill>
            <a:srgbClr val="17375E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S</a:t>
            </a:r>
            <a:r>
              <a:rPr lang="fr-CH" sz="1050" dirty="0" smtClean="0"/>
              <a:t>5</a:t>
            </a:r>
            <a:endParaRPr lang="en-US" sz="1050" dirty="0"/>
          </a:p>
        </p:txBody>
      </p:sp>
      <p:sp>
        <p:nvSpPr>
          <p:cNvPr id="531" name="Rectangle 530"/>
          <p:cNvSpPr/>
          <p:nvPr userDrawn="1"/>
        </p:nvSpPr>
        <p:spPr>
          <a:xfrm>
            <a:off x="5218857" y="1052724"/>
            <a:ext cx="422126" cy="236822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Oct</a:t>
            </a:r>
            <a:r>
              <a:rPr lang="fr-CH" sz="800" baseline="0" dirty="0" smtClean="0"/>
              <a:t>6</a:t>
            </a:r>
          </a:p>
          <a:p>
            <a:pPr algn="ctr"/>
            <a:r>
              <a:rPr lang="fr-CH" sz="500" baseline="0" dirty="0" smtClean="0"/>
              <a:t>(SS65-SS76)</a:t>
            </a:r>
            <a:endParaRPr lang="en-US" sz="500" dirty="0"/>
          </a:p>
        </p:txBody>
      </p:sp>
      <p:sp>
        <p:nvSpPr>
          <p:cNvPr id="532" name="Rectangle 531"/>
          <p:cNvSpPr/>
          <p:nvPr userDrawn="1"/>
        </p:nvSpPr>
        <p:spPr>
          <a:xfrm>
            <a:off x="4866870" y="1052796"/>
            <a:ext cx="175994" cy="238328"/>
          </a:xfrm>
          <a:prstGeom prst="rect">
            <a:avLst/>
          </a:prstGeom>
          <a:solidFill>
            <a:srgbClr val="17375E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S</a:t>
            </a:r>
            <a:r>
              <a:rPr lang="fr-CH" sz="1050" dirty="0" smtClean="0"/>
              <a:t>6</a:t>
            </a:r>
            <a:endParaRPr lang="en-US" sz="1050" dirty="0"/>
          </a:p>
        </p:txBody>
      </p:sp>
      <p:sp>
        <p:nvSpPr>
          <p:cNvPr id="533" name="Rectangle 532"/>
          <p:cNvSpPr/>
          <p:nvPr userDrawn="1"/>
        </p:nvSpPr>
        <p:spPr>
          <a:xfrm>
            <a:off x="5042864" y="1052805"/>
            <a:ext cx="175994" cy="238328"/>
          </a:xfrm>
          <a:prstGeom prst="rect">
            <a:avLst/>
          </a:prstGeom>
          <a:solidFill>
            <a:schemeClr val="accent1">
              <a:lumMod val="75000"/>
              <a:alpha val="89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111</a:t>
            </a:r>
            <a:endParaRPr lang="en-US" sz="1050" dirty="0"/>
          </a:p>
        </p:txBody>
      </p:sp>
      <p:sp>
        <p:nvSpPr>
          <p:cNvPr id="535" name="Rectangle 534"/>
          <p:cNvSpPr/>
          <p:nvPr userDrawn="1"/>
        </p:nvSpPr>
        <p:spPr>
          <a:xfrm>
            <a:off x="5635594" y="1052724"/>
            <a:ext cx="175994" cy="236823"/>
          </a:xfrm>
          <a:prstGeom prst="rect">
            <a:avLst/>
          </a:prstGeom>
          <a:solidFill>
            <a:srgbClr val="17375E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S</a:t>
            </a:r>
            <a:r>
              <a:rPr lang="fr-CH" sz="1050" dirty="0" smtClean="0"/>
              <a:t>7</a:t>
            </a:r>
            <a:endParaRPr lang="en-US" sz="1050" dirty="0"/>
          </a:p>
        </p:txBody>
      </p:sp>
      <p:sp>
        <p:nvSpPr>
          <p:cNvPr id="544" name="Rectangle 543"/>
          <p:cNvSpPr/>
          <p:nvPr userDrawn="1"/>
        </p:nvSpPr>
        <p:spPr>
          <a:xfrm>
            <a:off x="5041981" y="1293885"/>
            <a:ext cx="175783" cy="4366517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46" name="Rectangle 545"/>
          <p:cNvSpPr/>
          <p:nvPr userDrawn="1"/>
        </p:nvSpPr>
        <p:spPr>
          <a:xfrm>
            <a:off x="752821" y="1294710"/>
            <a:ext cx="175783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47" name="Rectangle 546"/>
          <p:cNvSpPr/>
          <p:nvPr userDrawn="1"/>
        </p:nvSpPr>
        <p:spPr>
          <a:xfrm>
            <a:off x="5951988" y="1289685"/>
            <a:ext cx="175783" cy="43707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48" name="Rectangle 547"/>
          <p:cNvSpPr/>
          <p:nvPr userDrawn="1"/>
        </p:nvSpPr>
        <p:spPr>
          <a:xfrm>
            <a:off x="6124520" y="1289685"/>
            <a:ext cx="422126" cy="43707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49" name="Rectangle 548"/>
          <p:cNvSpPr/>
          <p:nvPr userDrawn="1"/>
        </p:nvSpPr>
        <p:spPr>
          <a:xfrm>
            <a:off x="6548152" y="1293876"/>
            <a:ext cx="175783" cy="4366517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50" name="Rectangle 549"/>
          <p:cNvSpPr/>
          <p:nvPr userDrawn="1"/>
        </p:nvSpPr>
        <p:spPr>
          <a:xfrm>
            <a:off x="6725418" y="1293324"/>
            <a:ext cx="419064" cy="4367087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51" name="Rectangle 550"/>
          <p:cNvSpPr/>
          <p:nvPr userDrawn="1"/>
        </p:nvSpPr>
        <p:spPr>
          <a:xfrm>
            <a:off x="6126026" y="1052724"/>
            <a:ext cx="422126" cy="240591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Oct</a:t>
            </a:r>
            <a:r>
              <a:rPr lang="fr-CH" sz="800" baseline="0" dirty="0" smtClean="0"/>
              <a:t>7</a:t>
            </a:r>
          </a:p>
          <a:p>
            <a:pPr algn="ctr"/>
            <a:r>
              <a:rPr lang="fr-CH" sz="500" baseline="0" dirty="0" smtClean="0"/>
              <a:t>(SS77-SS90)</a:t>
            </a:r>
            <a:endParaRPr lang="en-US" sz="500" dirty="0"/>
          </a:p>
        </p:txBody>
      </p:sp>
      <p:sp>
        <p:nvSpPr>
          <p:cNvPr id="552" name="Rectangle 551"/>
          <p:cNvSpPr/>
          <p:nvPr userDrawn="1"/>
        </p:nvSpPr>
        <p:spPr>
          <a:xfrm>
            <a:off x="5950033" y="1052724"/>
            <a:ext cx="175994" cy="236823"/>
          </a:xfrm>
          <a:prstGeom prst="rect">
            <a:avLst/>
          </a:prstGeom>
          <a:solidFill>
            <a:schemeClr val="accent1">
              <a:lumMod val="75000"/>
              <a:alpha val="89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112</a:t>
            </a:r>
            <a:endParaRPr lang="en-US" sz="800" dirty="0"/>
          </a:p>
        </p:txBody>
      </p:sp>
      <p:sp>
        <p:nvSpPr>
          <p:cNvPr id="553" name="Rectangle 552"/>
          <p:cNvSpPr/>
          <p:nvPr userDrawn="1"/>
        </p:nvSpPr>
        <p:spPr>
          <a:xfrm>
            <a:off x="6724146" y="1052724"/>
            <a:ext cx="422126" cy="240600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700" dirty="0" smtClean="0"/>
              <a:t>Oct</a:t>
            </a:r>
            <a:r>
              <a:rPr lang="fr-CH" sz="700" baseline="0" dirty="0" smtClean="0"/>
              <a:t>8</a:t>
            </a:r>
          </a:p>
          <a:p>
            <a:pPr algn="ctr"/>
            <a:r>
              <a:rPr lang="fr-CH" sz="500" baseline="0" dirty="0" smtClean="0"/>
              <a:t>(SS91-SS100)</a:t>
            </a:r>
            <a:endParaRPr lang="en-US" sz="500" dirty="0"/>
          </a:p>
        </p:txBody>
      </p:sp>
      <p:sp>
        <p:nvSpPr>
          <p:cNvPr id="554" name="Rectangle 553"/>
          <p:cNvSpPr/>
          <p:nvPr userDrawn="1"/>
        </p:nvSpPr>
        <p:spPr>
          <a:xfrm>
            <a:off x="6549424" y="1052724"/>
            <a:ext cx="175994" cy="240600"/>
          </a:xfrm>
          <a:prstGeom prst="rect">
            <a:avLst/>
          </a:prstGeom>
          <a:solidFill>
            <a:srgbClr val="17375E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/>
              <a:t>S</a:t>
            </a:r>
            <a:r>
              <a:rPr lang="fr-CH" sz="1050" dirty="0" smtClean="0"/>
              <a:t>8</a:t>
            </a:r>
            <a:endParaRPr lang="en-US" sz="1050" dirty="0"/>
          </a:p>
        </p:txBody>
      </p:sp>
      <p:sp>
        <p:nvSpPr>
          <p:cNvPr id="555" name="Rectangle 554"/>
          <p:cNvSpPr/>
          <p:nvPr userDrawn="1"/>
        </p:nvSpPr>
        <p:spPr>
          <a:xfrm>
            <a:off x="7499534" y="1052724"/>
            <a:ext cx="330302" cy="240600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dirty="0" smtClean="0"/>
              <a:t>TT2  Line</a:t>
            </a:r>
            <a:endParaRPr lang="en-US" sz="600" dirty="0"/>
          </a:p>
        </p:txBody>
      </p:sp>
      <p:sp>
        <p:nvSpPr>
          <p:cNvPr id="556" name="Rectangle 555"/>
          <p:cNvSpPr/>
          <p:nvPr userDrawn="1"/>
        </p:nvSpPr>
        <p:spPr>
          <a:xfrm>
            <a:off x="7147546" y="1052724"/>
            <a:ext cx="175994" cy="240553"/>
          </a:xfrm>
          <a:prstGeom prst="rect">
            <a:avLst/>
          </a:prstGeom>
          <a:solidFill>
            <a:srgbClr val="618DC3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101</a:t>
            </a:r>
          </a:p>
        </p:txBody>
      </p:sp>
      <p:sp>
        <p:nvSpPr>
          <p:cNvPr id="557" name="Rectangle 556"/>
          <p:cNvSpPr/>
          <p:nvPr userDrawn="1"/>
        </p:nvSpPr>
        <p:spPr>
          <a:xfrm>
            <a:off x="7323540" y="1052724"/>
            <a:ext cx="175994" cy="241152"/>
          </a:xfrm>
          <a:prstGeom prst="rect">
            <a:avLst/>
          </a:prstGeom>
          <a:solidFill>
            <a:srgbClr val="618DC3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CR</a:t>
            </a:r>
            <a:endParaRPr lang="en-US" sz="800" dirty="0"/>
          </a:p>
        </p:txBody>
      </p:sp>
      <p:sp>
        <p:nvSpPr>
          <p:cNvPr id="558" name="Rectangle 557"/>
          <p:cNvSpPr/>
          <p:nvPr userDrawn="1"/>
        </p:nvSpPr>
        <p:spPr>
          <a:xfrm>
            <a:off x="7499533" y="1293876"/>
            <a:ext cx="330303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59" name="Rectangle 558"/>
          <p:cNvSpPr/>
          <p:nvPr userDrawn="1"/>
        </p:nvSpPr>
        <p:spPr>
          <a:xfrm>
            <a:off x="7323540" y="1293876"/>
            <a:ext cx="175783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60" name="Rectangle 559"/>
          <p:cNvSpPr/>
          <p:nvPr userDrawn="1"/>
        </p:nvSpPr>
        <p:spPr>
          <a:xfrm>
            <a:off x="7144483" y="1293885"/>
            <a:ext cx="175783" cy="4366526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dirty="0"/>
          </a:p>
        </p:txBody>
      </p:sp>
      <p:sp>
        <p:nvSpPr>
          <p:cNvPr id="575" name="Rectangle 574"/>
          <p:cNvSpPr/>
          <p:nvPr userDrawn="1"/>
        </p:nvSpPr>
        <p:spPr>
          <a:xfrm>
            <a:off x="5811588" y="1052723"/>
            <a:ext cx="140400" cy="236823"/>
          </a:xfrm>
          <a:prstGeom prst="rect">
            <a:avLst/>
          </a:prstGeom>
          <a:solidFill>
            <a:srgbClr val="0DB7B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G7</a:t>
            </a:r>
            <a:endParaRPr lang="en-US" sz="1050" dirty="0"/>
          </a:p>
        </p:txBody>
      </p:sp>
      <p:sp>
        <p:nvSpPr>
          <p:cNvPr id="576" name="Rectangle 575"/>
          <p:cNvSpPr/>
          <p:nvPr userDrawn="1"/>
        </p:nvSpPr>
        <p:spPr>
          <a:xfrm>
            <a:off x="4304132" y="1051200"/>
            <a:ext cx="140400" cy="236823"/>
          </a:xfrm>
          <a:prstGeom prst="rect">
            <a:avLst/>
          </a:prstGeom>
          <a:solidFill>
            <a:srgbClr val="0DB7B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G5</a:t>
            </a:r>
            <a:endParaRPr lang="en-US" sz="1050" dirty="0"/>
          </a:p>
        </p:txBody>
      </p:sp>
      <p:sp>
        <p:nvSpPr>
          <p:cNvPr id="577" name="Rectangle 576"/>
          <p:cNvSpPr/>
          <p:nvPr userDrawn="1"/>
        </p:nvSpPr>
        <p:spPr>
          <a:xfrm>
            <a:off x="2619204" y="1051200"/>
            <a:ext cx="140400" cy="236823"/>
          </a:xfrm>
          <a:prstGeom prst="rect">
            <a:avLst/>
          </a:prstGeom>
          <a:solidFill>
            <a:srgbClr val="0DB7B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G3</a:t>
            </a:r>
            <a:endParaRPr lang="en-US" sz="1050" dirty="0"/>
          </a:p>
        </p:txBody>
      </p:sp>
      <p:sp>
        <p:nvSpPr>
          <p:cNvPr id="578" name="Rectangle 577"/>
          <p:cNvSpPr/>
          <p:nvPr userDrawn="1"/>
        </p:nvSpPr>
        <p:spPr>
          <a:xfrm>
            <a:off x="926662" y="1051200"/>
            <a:ext cx="140400" cy="236823"/>
          </a:xfrm>
          <a:prstGeom prst="rect">
            <a:avLst/>
          </a:prstGeom>
          <a:solidFill>
            <a:srgbClr val="0DB7B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G1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163997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1600" y="53752"/>
            <a:ext cx="7272808" cy="710952"/>
          </a:xfrm>
        </p:spPr>
        <p:txBody>
          <a:bodyPr>
            <a:normAutofit/>
          </a:bodyPr>
          <a:lstStyle>
            <a:lvl1pPr algn="l">
              <a:defRPr sz="3200" b="1" u="none">
                <a:solidFill>
                  <a:srgbClr val="3B3B57"/>
                </a:solidFill>
                <a:effectLst/>
              </a:defRPr>
            </a:lvl1pPr>
          </a:lstStyle>
          <a:p>
            <a:r>
              <a:rPr lang="fr-CH" sz="2800" dirty="0" smtClean="0"/>
              <a:t>LS1 CPS planning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i="1">
                <a:solidFill>
                  <a:srgbClr val="8585AD"/>
                </a:solidFill>
              </a:defRPr>
            </a:lvl1pPr>
          </a:lstStyle>
          <a:p>
            <a:r>
              <a:rPr lang="en-US" i="0" dirty="0" smtClean="0">
                <a:solidFill>
                  <a:prstClr val="black">
                    <a:tint val="75000"/>
                  </a:prstClr>
                </a:solidFill>
              </a:rPr>
              <a:t>November 16th, 2012</a:t>
            </a:r>
            <a:endParaRPr lang="en-US" i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i="1">
                <a:solidFill>
                  <a:srgbClr val="8585AD"/>
                </a:solidFill>
              </a:defRPr>
            </a:lvl1pPr>
          </a:lstStyle>
          <a:p>
            <a:r>
              <a:rPr lang="en-US" i="0" dirty="0" smtClean="0">
                <a:solidFill>
                  <a:prstClr val="black">
                    <a:tint val="75000"/>
                  </a:prstClr>
                </a:solidFill>
              </a:rPr>
              <a:t>R. Brown – LS1 CPS planning  – EDMSXXXXXXX</a:t>
            </a:r>
            <a:endParaRPr lang="en-US" i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i="1">
                <a:solidFill>
                  <a:srgbClr val="8585AD"/>
                </a:solidFill>
              </a:defRPr>
            </a:lvl1pPr>
          </a:lstStyle>
          <a:p>
            <a:fld id="{24CC99FA-43BA-4BD0-8CA0-5A75B1FF56EB}" type="slidenum">
              <a:rPr lang="en-US" i="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i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3" name="Oval 122"/>
          <p:cNvSpPr/>
          <p:nvPr userDrawn="1"/>
        </p:nvSpPr>
        <p:spPr>
          <a:xfrm>
            <a:off x="143508" y="35526"/>
            <a:ext cx="576000" cy="576064"/>
          </a:xfrm>
          <a:prstGeom prst="ellipse">
            <a:avLst/>
          </a:prstGeom>
          <a:solidFill>
            <a:srgbClr val="5E5E8C"/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/>
              <a:t>EN</a:t>
            </a:r>
            <a:endParaRPr lang="en-US" sz="2000" b="1" dirty="0"/>
          </a:p>
        </p:txBody>
      </p:sp>
      <p:cxnSp>
        <p:nvCxnSpPr>
          <p:cNvPr id="126" name="Straight Connector 125"/>
          <p:cNvCxnSpPr/>
          <p:nvPr userDrawn="1"/>
        </p:nvCxnSpPr>
        <p:spPr>
          <a:xfrm>
            <a:off x="1007604" y="764704"/>
            <a:ext cx="7236804" cy="0"/>
          </a:xfrm>
          <a:prstGeom prst="line">
            <a:avLst/>
          </a:prstGeom>
          <a:ln w="28575">
            <a:solidFill>
              <a:srgbClr val="5E5E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ontent Placeholder 2"/>
          <p:cNvSpPr>
            <a:spLocks noGrp="1"/>
          </p:cNvSpPr>
          <p:nvPr>
            <p:ph idx="1"/>
          </p:nvPr>
        </p:nvSpPr>
        <p:spPr>
          <a:xfrm>
            <a:off x="971600" y="980728"/>
            <a:ext cx="7272808" cy="4929411"/>
          </a:xfrm>
        </p:spPr>
        <p:txBody>
          <a:bodyPr>
            <a:normAutofit/>
          </a:bodyPr>
          <a:lstStyle>
            <a:lvl1pPr>
              <a:defRPr sz="2000">
                <a:solidFill>
                  <a:srgbClr val="34344E"/>
                </a:solidFill>
              </a:defRPr>
            </a:lvl1pPr>
            <a:lvl2pPr>
              <a:defRPr sz="1800">
                <a:solidFill>
                  <a:srgbClr val="34344E"/>
                </a:solidFill>
              </a:defRPr>
            </a:lvl2pPr>
            <a:lvl3pPr>
              <a:defRPr sz="1600">
                <a:solidFill>
                  <a:srgbClr val="34344E"/>
                </a:solidFill>
              </a:defRPr>
            </a:lvl3pPr>
            <a:lvl4pPr>
              <a:defRPr sz="1400">
                <a:solidFill>
                  <a:srgbClr val="34344E"/>
                </a:solidFill>
              </a:defRPr>
            </a:lvl4pPr>
            <a:lvl5pPr>
              <a:defRPr sz="1400">
                <a:solidFill>
                  <a:srgbClr val="3434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299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944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37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368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09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725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795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75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182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C996E-7090-4366-B4A1-61137879257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06716-A693-4B24-ADC2-372CEBA37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17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LS1 Status @ Injectors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3933056"/>
            <a:ext cx="5648672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 Baird on behalf of N. Gilbert, S. Mataguez, D. Hay &amp; D. McFarlane</a:t>
            </a:r>
          </a:p>
          <a:p>
            <a:endParaRPr lang="en-US" sz="2400" dirty="0"/>
          </a:p>
          <a:p>
            <a:r>
              <a:rPr lang="en-US" sz="2400" dirty="0" smtClean="0"/>
              <a:t>LSC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April 2013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0281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le 8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PSB</a:t>
            </a:r>
            <a:endParaRPr lang="en-GB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481551" y="866184"/>
            <a:ext cx="8229486" cy="4963114"/>
            <a:chOff x="532148" y="1572410"/>
            <a:chExt cx="7874626" cy="6948360"/>
          </a:xfrm>
        </p:grpSpPr>
        <p:grpSp>
          <p:nvGrpSpPr>
            <p:cNvPr id="90" name="Group 89"/>
            <p:cNvGrpSpPr/>
            <p:nvPr/>
          </p:nvGrpSpPr>
          <p:grpSpPr>
            <a:xfrm>
              <a:off x="532148" y="1572410"/>
              <a:ext cx="7874626" cy="6948360"/>
              <a:chOff x="2476364" y="1678856"/>
              <a:chExt cx="7874626" cy="694836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476364" y="1678856"/>
                <a:ext cx="7874626" cy="6948360"/>
                <a:chOff x="285761" y="1452228"/>
                <a:chExt cx="7874626" cy="6948360"/>
              </a:xfrm>
            </p:grpSpPr>
            <p:sp>
              <p:nvSpPr>
                <p:cNvPr id="5" name="Rectangle 4"/>
                <p:cNvSpPr/>
                <p:nvPr userDrawn="1"/>
              </p:nvSpPr>
              <p:spPr>
                <a:xfrm>
                  <a:off x="3798789" y="1758406"/>
                  <a:ext cx="3423104" cy="6642182"/>
                </a:xfrm>
                <a:prstGeom prst="rect">
                  <a:avLst/>
                </a:prstGeom>
                <a:noFill/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grpSp>
              <p:nvGrpSpPr>
                <p:cNvPr id="6" name="Group 5"/>
                <p:cNvGrpSpPr/>
                <p:nvPr userDrawn="1"/>
              </p:nvGrpSpPr>
              <p:grpSpPr>
                <a:xfrm>
                  <a:off x="7230238" y="1779107"/>
                  <a:ext cx="930149" cy="6606190"/>
                  <a:chOff x="8280628" y="1484784"/>
                  <a:chExt cx="639472" cy="3960432"/>
                </a:xfrm>
              </p:grpSpPr>
              <p:sp>
                <p:nvSpPr>
                  <p:cNvPr id="52" name="Rectangle 51"/>
                  <p:cNvSpPr/>
                  <p:nvPr userDrawn="1"/>
                </p:nvSpPr>
                <p:spPr>
                  <a:xfrm>
                    <a:off x="8712460" y="1700808"/>
                    <a:ext cx="207640" cy="1872000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</a:schemeClr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270" lIns="0" tIns="0" rIns="0" bIns="0" rtlCol="0" anchor="ctr"/>
                  <a:lstStyle/>
                  <a:p>
                    <a:pPr algn="ctr"/>
                    <a:r>
                      <a:rPr lang="en-US" sz="1000" dirty="0"/>
                      <a:t>2013</a:t>
                    </a:r>
                  </a:p>
                </p:txBody>
              </p:sp>
              <p:sp>
                <p:nvSpPr>
                  <p:cNvPr id="53" name="Rectangle 52"/>
                  <p:cNvSpPr/>
                  <p:nvPr userDrawn="1"/>
                </p:nvSpPr>
                <p:spPr>
                  <a:xfrm>
                    <a:off x="8712460" y="3572808"/>
                    <a:ext cx="207640" cy="1872000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</a:schemeClr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270" lIns="0" tIns="0" rIns="0" bIns="0" rtlCol="0" anchor="ctr"/>
                  <a:lstStyle/>
                  <a:p>
                    <a:pPr algn="ctr"/>
                    <a:r>
                      <a:rPr lang="en-US" sz="1000" dirty="0"/>
                      <a:t>2014</a:t>
                    </a:r>
                  </a:p>
                </p:txBody>
              </p:sp>
              <p:grpSp>
                <p:nvGrpSpPr>
                  <p:cNvPr id="54" name="Group 53"/>
                  <p:cNvGrpSpPr/>
                  <p:nvPr userDrawn="1"/>
                </p:nvGrpSpPr>
                <p:grpSpPr>
                  <a:xfrm>
                    <a:off x="8280628" y="1484784"/>
                    <a:ext cx="432048" cy="3960432"/>
                    <a:chOff x="8100392" y="1484784"/>
                    <a:chExt cx="432048" cy="3960432"/>
                  </a:xfrm>
                </p:grpSpPr>
                <p:sp>
                  <p:nvSpPr>
                    <p:cNvPr id="55" name="Rectangle 54"/>
                    <p:cNvSpPr/>
                    <p:nvPr userDrawn="1"/>
                  </p:nvSpPr>
                  <p:spPr>
                    <a:xfrm>
                      <a:off x="8100392" y="1484784"/>
                      <a:ext cx="432048" cy="72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endParaRPr lang="en-US" sz="800" i="1" dirty="0"/>
                    </a:p>
                  </p:txBody>
                </p:sp>
                <p:sp>
                  <p:nvSpPr>
                    <p:cNvPr id="56" name="Rectangle 55"/>
                    <p:cNvSpPr/>
                    <p:nvPr userDrawn="1"/>
                  </p:nvSpPr>
                  <p:spPr>
                    <a:xfrm>
                      <a:off x="8100392" y="1556784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Dec.</a:t>
                      </a:r>
                    </a:p>
                  </p:txBody>
                </p:sp>
                <p:sp>
                  <p:nvSpPr>
                    <p:cNvPr id="57" name="Rectangle 56"/>
                    <p:cNvSpPr/>
                    <p:nvPr userDrawn="1"/>
                  </p:nvSpPr>
                  <p:spPr>
                    <a:xfrm>
                      <a:off x="8100392" y="1700800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Jan.</a:t>
                      </a:r>
                    </a:p>
                  </p:txBody>
                </p:sp>
                <p:sp>
                  <p:nvSpPr>
                    <p:cNvPr id="58" name="Rectangle 57"/>
                    <p:cNvSpPr/>
                    <p:nvPr userDrawn="1"/>
                  </p:nvSpPr>
                  <p:spPr>
                    <a:xfrm>
                      <a:off x="8100392" y="1880820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Feb.</a:t>
                      </a:r>
                    </a:p>
                  </p:txBody>
                </p:sp>
                <p:sp>
                  <p:nvSpPr>
                    <p:cNvPr id="59" name="Rectangle 58"/>
                    <p:cNvSpPr/>
                    <p:nvPr userDrawn="1"/>
                  </p:nvSpPr>
                  <p:spPr>
                    <a:xfrm>
                      <a:off x="8100392" y="2024836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Mar.</a:t>
                      </a:r>
                    </a:p>
                  </p:txBody>
                </p:sp>
                <p:sp>
                  <p:nvSpPr>
                    <p:cNvPr id="60" name="Rectangle 59"/>
                    <p:cNvSpPr/>
                    <p:nvPr userDrawn="1"/>
                  </p:nvSpPr>
                  <p:spPr>
                    <a:xfrm>
                      <a:off x="8100392" y="2168852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Apr.</a:t>
                      </a:r>
                    </a:p>
                  </p:txBody>
                </p:sp>
                <p:sp>
                  <p:nvSpPr>
                    <p:cNvPr id="61" name="Rectangle 60"/>
                    <p:cNvSpPr/>
                    <p:nvPr userDrawn="1"/>
                  </p:nvSpPr>
                  <p:spPr>
                    <a:xfrm>
                      <a:off x="8100392" y="2312884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May</a:t>
                      </a:r>
                    </a:p>
                  </p:txBody>
                </p:sp>
                <p:sp>
                  <p:nvSpPr>
                    <p:cNvPr id="62" name="Rectangle 61"/>
                    <p:cNvSpPr/>
                    <p:nvPr userDrawn="1"/>
                  </p:nvSpPr>
                  <p:spPr>
                    <a:xfrm>
                      <a:off x="8100392" y="2492904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Jun.</a:t>
                      </a:r>
                    </a:p>
                  </p:txBody>
                </p:sp>
                <p:sp>
                  <p:nvSpPr>
                    <p:cNvPr id="63" name="Rectangle 62"/>
                    <p:cNvSpPr/>
                    <p:nvPr userDrawn="1"/>
                  </p:nvSpPr>
                  <p:spPr>
                    <a:xfrm>
                      <a:off x="8100392" y="2636904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Jul.</a:t>
                      </a:r>
                    </a:p>
                  </p:txBody>
                </p:sp>
                <p:sp>
                  <p:nvSpPr>
                    <p:cNvPr id="64" name="Rectangle 63"/>
                    <p:cNvSpPr/>
                    <p:nvPr userDrawn="1"/>
                  </p:nvSpPr>
                  <p:spPr>
                    <a:xfrm>
                      <a:off x="8100392" y="2816940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Aug.</a:t>
                      </a:r>
                    </a:p>
                  </p:txBody>
                </p:sp>
                <p:sp>
                  <p:nvSpPr>
                    <p:cNvPr id="65" name="Rectangle 64"/>
                    <p:cNvSpPr/>
                    <p:nvPr userDrawn="1"/>
                  </p:nvSpPr>
                  <p:spPr>
                    <a:xfrm>
                      <a:off x="8100392" y="2960956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Sep.</a:t>
                      </a:r>
                    </a:p>
                  </p:txBody>
                </p:sp>
                <p:sp>
                  <p:nvSpPr>
                    <p:cNvPr id="66" name="Rectangle 65"/>
                    <p:cNvSpPr/>
                    <p:nvPr userDrawn="1"/>
                  </p:nvSpPr>
                  <p:spPr>
                    <a:xfrm>
                      <a:off x="8100392" y="3104972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Oct.</a:t>
                      </a:r>
                    </a:p>
                  </p:txBody>
                </p:sp>
                <p:sp>
                  <p:nvSpPr>
                    <p:cNvPr id="67" name="Rectangle 66"/>
                    <p:cNvSpPr/>
                    <p:nvPr userDrawn="1"/>
                  </p:nvSpPr>
                  <p:spPr>
                    <a:xfrm>
                      <a:off x="8100392" y="3284992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Nov.</a:t>
                      </a:r>
                    </a:p>
                  </p:txBody>
                </p:sp>
                <p:sp>
                  <p:nvSpPr>
                    <p:cNvPr id="68" name="Rectangle 67"/>
                    <p:cNvSpPr/>
                    <p:nvPr userDrawn="1"/>
                  </p:nvSpPr>
                  <p:spPr>
                    <a:xfrm>
                      <a:off x="8100392" y="3429008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Dec.</a:t>
                      </a:r>
                    </a:p>
                  </p:txBody>
                </p:sp>
                <p:sp>
                  <p:nvSpPr>
                    <p:cNvPr id="69" name="Rectangle 68"/>
                    <p:cNvSpPr/>
                    <p:nvPr userDrawn="1"/>
                  </p:nvSpPr>
                  <p:spPr>
                    <a:xfrm>
                      <a:off x="8100392" y="3573024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Jan.</a:t>
                      </a:r>
                    </a:p>
                  </p:txBody>
                </p:sp>
                <p:sp>
                  <p:nvSpPr>
                    <p:cNvPr id="70" name="Rectangle 69"/>
                    <p:cNvSpPr/>
                    <p:nvPr userDrawn="1"/>
                  </p:nvSpPr>
                  <p:spPr>
                    <a:xfrm>
                      <a:off x="8100392" y="3753044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Feb.</a:t>
                      </a:r>
                    </a:p>
                  </p:txBody>
                </p:sp>
                <p:sp>
                  <p:nvSpPr>
                    <p:cNvPr id="71" name="Rectangle 70"/>
                    <p:cNvSpPr/>
                    <p:nvPr userDrawn="1"/>
                  </p:nvSpPr>
                  <p:spPr>
                    <a:xfrm>
                      <a:off x="8100392" y="3897060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Mar.</a:t>
                      </a:r>
                    </a:p>
                  </p:txBody>
                </p:sp>
                <p:sp>
                  <p:nvSpPr>
                    <p:cNvPr id="72" name="Rectangle 71"/>
                    <p:cNvSpPr/>
                    <p:nvPr userDrawn="1"/>
                  </p:nvSpPr>
                  <p:spPr>
                    <a:xfrm>
                      <a:off x="8100392" y="4041060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Apr.</a:t>
                      </a:r>
                    </a:p>
                  </p:txBody>
                </p:sp>
                <p:sp>
                  <p:nvSpPr>
                    <p:cNvPr id="73" name="Rectangle 72"/>
                    <p:cNvSpPr/>
                    <p:nvPr userDrawn="1"/>
                  </p:nvSpPr>
                  <p:spPr>
                    <a:xfrm>
                      <a:off x="8100392" y="4185092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May</a:t>
                      </a:r>
                    </a:p>
                  </p:txBody>
                </p:sp>
                <p:sp>
                  <p:nvSpPr>
                    <p:cNvPr id="74" name="Rectangle 73"/>
                    <p:cNvSpPr/>
                    <p:nvPr userDrawn="1"/>
                  </p:nvSpPr>
                  <p:spPr>
                    <a:xfrm>
                      <a:off x="8100392" y="4365112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Jun.</a:t>
                      </a:r>
                    </a:p>
                  </p:txBody>
                </p:sp>
                <p:sp>
                  <p:nvSpPr>
                    <p:cNvPr id="75" name="Rectangle 74"/>
                    <p:cNvSpPr/>
                    <p:nvPr userDrawn="1"/>
                  </p:nvSpPr>
                  <p:spPr>
                    <a:xfrm>
                      <a:off x="8100392" y="4509128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Jul.</a:t>
                      </a:r>
                    </a:p>
                  </p:txBody>
                </p:sp>
                <p:sp>
                  <p:nvSpPr>
                    <p:cNvPr id="76" name="Rectangle 75"/>
                    <p:cNvSpPr/>
                    <p:nvPr userDrawn="1"/>
                  </p:nvSpPr>
                  <p:spPr>
                    <a:xfrm>
                      <a:off x="8100392" y="4689148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Aug.</a:t>
                      </a:r>
                    </a:p>
                  </p:txBody>
                </p:sp>
                <p:sp>
                  <p:nvSpPr>
                    <p:cNvPr id="77" name="Rectangle 76"/>
                    <p:cNvSpPr/>
                    <p:nvPr userDrawn="1"/>
                  </p:nvSpPr>
                  <p:spPr>
                    <a:xfrm>
                      <a:off x="8100392" y="4833164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Sep.</a:t>
                      </a:r>
                    </a:p>
                  </p:txBody>
                </p:sp>
                <p:sp>
                  <p:nvSpPr>
                    <p:cNvPr id="78" name="Rectangle 77"/>
                    <p:cNvSpPr/>
                    <p:nvPr userDrawn="1"/>
                  </p:nvSpPr>
                  <p:spPr>
                    <a:xfrm>
                      <a:off x="8100392" y="4977180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Oct.</a:t>
                      </a:r>
                    </a:p>
                  </p:txBody>
                </p:sp>
                <p:sp>
                  <p:nvSpPr>
                    <p:cNvPr id="79" name="Rectangle 78"/>
                    <p:cNvSpPr/>
                    <p:nvPr userDrawn="1"/>
                  </p:nvSpPr>
                  <p:spPr>
                    <a:xfrm>
                      <a:off x="8100392" y="5157200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Nov.</a:t>
                      </a:r>
                    </a:p>
                  </p:txBody>
                </p:sp>
                <p:sp>
                  <p:nvSpPr>
                    <p:cNvPr id="80" name="Rectangle 79"/>
                    <p:cNvSpPr/>
                    <p:nvPr userDrawn="1"/>
                  </p:nvSpPr>
                  <p:spPr>
                    <a:xfrm>
                      <a:off x="8100392" y="5301216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Dec.</a:t>
                      </a:r>
                    </a:p>
                  </p:txBody>
                </p:sp>
              </p:grpSp>
            </p:grpSp>
            <p:grpSp>
              <p:nvGrpSpPr>
                <p:cNvPr id="7" name="Group 6"/>
                <p:cNvGrpSpPr/>
                <p:nvPr userDrawn="1"/>
              </p:nvGrpSpPr>
              <p:grpSpPr>
                <a:xfrm>
                  <a:off x="285761" y="1781960"/>
                  <a:ext cx="930463" cy="6606191"/>
                  <a:chOff x="187896" y="1484792"/>
                  <a:chExt cx="639688" cy="3960432"/>
                </a:xfrm>
              </p:grpSpPr>
              <p:sp>
                <p:nvSpPr>
                  <p:cNvPr id="23" name="Rectangle 22"/>
                  <p:cNvSpPr/>
                  <p:nvPr userDrawn="1"/>
                </p:nvSpPr>
                <p:spPr>
                  <a:xfrm>
                    <a:off x="187896" y="1701016"/>
                    <a:ext cx="207640" cy="1872000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</a:schemeClr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270" lIns="0" tIns="0" rIns="0" bIns="0" rtlCol="0" anchor="ctr"/>
                  <a:lstStyle/>
                  <a:p>
                    <a:pPr algn="ctr"/>
                    <a:r>
                      <a:rPr lang="en-US" sz="1000" dirty="0"/>
                      <a:t>2013</a:t>
                    </a:r>
                  </a:p>
                </p:txBody>
              </p:sp>
              <p:sp>
                <p:nvSpPr>
                  <p:cNvPr id="24" name="Rectangle 23"/>
                  <p:cNvSpPr/>
                  <p:nvPr userDrawn="1"/>
                </p:nvSpPr>
                <p:spPr>
                  <a:xfrm>
                    <a:off x="187896" y="3573016"/>
                    <a:ext cx="207640" cy="1871792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</a:schemeClr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270" lIns="0" tIns="0" rIns="0" bIns="0" rtlCol="0" anchor="ctr"/>
                  <a:lstStyle/>
                  <a:p>
                    <a:pPr algn="ctr"/>
                    <a:r>
                      <a:rPr lang="en-US" sz="1000" dirty="0"/>
                      <a:t>2014</a:t>
                    </a:r>
                  </a:p>
                </p:txBody>
              </p:sp>
              <p:grpSp>
                <p:nvGrpSpPr>
                  <p:cNvPr id="25" name="Group 24"/>
                  <p:cNvGrpSpPr/>
                  <p:nvPr userDrawn="1"/>
                </p:nvGrpSpPr>
                <p:grpSpPr>
                  <a:xfrm>
                    <a:off x="395536" y="1484792"/>
                    <a:ext cx="432048" cy="3960432"/>
                    <a:chOff x="755576" y="1484792"/>
                    <a:chExt cx="432048" cy="3960432"/>
                  </a:xfrm>
                </p:grpSpPr>
                <p:sp>
                  <p:nvSpPr>
                    <p:cNvPr id="26" name="Rectangle 25"/>
                    <p:cNvSpPr/>
                    <p:nvPr userDrawn="1"/>
                  </p:nvSpPr>
                  <p:spPr>
                    <a:xfrm>
                      <a:off x="755576" y="1484792"/>
                      <a:ext cx="432048" cy="72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endParaRPr lang="en-US" sz="800" i="1" dirty="0"/>
                    </a:p>
                  </p:txBody>
                </p:sp>
                <p:sp>
                  <p:nvSpPr>
                    <p:cNvPr id="27" name="Rectangle 26"/>
                    <p:cNvSpPr/>
                    <p:nvPr userDrawn="1"/>
                  </p:nvSpPr>
                  <p:spPr>
                    <a:xfrm>
                      <a:off x="755576" y="1556792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Dec.</a:t>
                      </a:r>
                    </a:p>
                  </p:txBody>
                </p:sp>
                <p:sp>
                  <p:nvSpPr>
                    <p:cNvPr id="28" name="Rectangle 27"/>
                    <p:cNvSpPr/>
                    <p:nvPr userDrawn="1"/>
                  </p:nvSpPr>
                  <p:spPr>
                    <a:xfrm>
                      <a:off x="755576" y="1700808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Jan.</a:t>
                      </a:r>
                    </a:p>
                  </p:txBody>
                </p:sp>
                <p:sp>
                  <p:nvSpPr>
                    <p:cNvPr id="29" name="Rectangle 28"/>
                    <p:cNvSpPr/>
                    <p:nvPr userDrawn="1"/>
                  </p:nvSpPr>
                  <p:spPr>
                    <a:xfrm>
                      <a:off x="755576" y="1880828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Feb.</a:t>
                      </a:r>
                    </a:p>
                  </p:txBody>
                </p:sp>
                <p:sp>
                  <p:nvSpPr>
                    <p:cNvPr id="30" name="Rectangle 29"/>
                    <p:cNvSpPr/>
                    <p:nvPr userDrawn="1"/>
                  </p:nvSpPr>
                  <p:spPr>
                    <a:xfrm>
                      <a:off x="755576" y="2024844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Mar.</a:t>
                      </a:r>
                    </a:p>
                  </p:txBody>
                </p:sp>
                <p:sp>
                  <p:nvSpPr>
                    <p:cNvPr id="31" name="Rectangle 30"/>
                    <p:cNvSpPr/>
                    <p:nvPr userDrawn="1"/>
                  </p:nvSpPr>
                  <p:spPr>
                    <a:xfrm>
                      <a:off x="755576" y="2168860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Apr.</a:t>
                      </a:r>
                    </a:p>
                  </p:txBody>
                </p:sp>
                <p:sp>
                  <p:nvSpPr>
                    <p:cNvPr id="32" name="Rectangle 31"/>
                    <p:cNvSpPr/>
                    <p:nvPr userDrawn="1"/>
                  </p:nvSpPr>
                  <p:spPr>
                    <a:xfrm>
                      <a:off x="755576" y="2312892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May</a:t>
                      </a:r>
                    </a:p>
                  </p:txBody>
                </p:sp>
                <p:sp>
                  <p:nvSpPr>
                    <p:cNvPr id="33" name="Rectangle 32"/>
                    <p:cNvSpPr/>
                    <p:nvPr userDrawn="1"/>
                  </p:nvSpPr>
                  <p:spPr>
                    <a:xfrm>
                      <a:off x="755576" y="2492912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Jun.</a:t>
                      </a:r>
                    </a:p>
                  </p:txBody>
                </p:sp>
                <p:sp>
                  <p:nvSpPr>
                    <p:cNvPr id="34" name="Rectangle 33"/>
                    <p:cNvSpPr/>
                    <p:nvPr userDrawn="1"/>
                  </p:nvSpPr>
                  <p:spPr>
                    <a:xfrm>
                      <a:off x="755576" y="2636912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Jul.</a:t>
                      </a:r>
                    </a:p>
                  </p:txBody>
                </p:sp>
                <p:sp>
                  <p:nvSpPr>
                    <p:cNvPr id="35" name="Rectangle 34"/>
                    <p:cNvSpPr/>
                    <p:nvPr userDrawn="1"/>
                  </p:nvSpPr>
                  <p:spPr>
                    <a:xfrm>
                      <a:off x="755576" y="2816948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Aug.</a:t>
                      </a:r>
                    </a:p>
                  </p:txBody>
                </p:sp>
                <p:sp>
                  <p:nvSpPr>
                    <p:cNvPr id="36" name="Rectangle 35"/>
                    <p:cNvSpPr/>
                    <p:nvPr userDrawn="1"/>
                  </p:nvSpPr>
                  <p:spPr>
                    <a:xfrm>
                      <a:off x="755576" y="2960964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Sep.</a:t>
                      </a:r>
                    </a:p>
                  </p:txBody>
                </p:sp>
                <p:sp>
                  <p:nvSpPr>
                    <p:cNvPr id="37" name="Rectangle 36"/>
                    <p:cNvSpPr/>
                    <p:nvPr userDrawn="1"/>
                  </p:nvSpPr>
                  <p:spPr>
                    <a:xfrm>
                      <a:off x="755576" y="3104980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Oct.</a:t>
                      </a:r>
                    </a:p>
                  </p:txBody>
                </p:sp>
                <p:sp>
                  <p:nvSpPr>
                    <p:cNvPr id="38" name="Rectangle 37"/>
                    <p:cNvSpPr/>
                    <p:nvPr userDrawn="1"/>
                  </p:nvSpPr>
                  <p:spPr>
                    <a:xfrm>
                      <a:off x="755576" y="3285000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Nov.</a:t>
                      </a:r>
                    </a:p>
                  </p:txBody>
                </p:sp>
                <p:sp>
                  <p:nvSpPr>
                    <p:cNvPr id="39" name="Rectangle 38"/>
                    <p:cNvSpPr/>
                    <p:nvPr userDrawn="1"/>
                  </p:nvSpPr>
                  <p:spPr>
                    <a:xfrm>
                      <a:off x="755576" y="3429016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Dec.</a:t>
                      </a:r>
                    </a:p>
                  </p:txBody>
                </p:sp>
                <p:sp>
                  <p:nvSpPr>
                    <p:cNvPr id="40" name="Rectangle 39"/>
                    <p:cNvSpPr/>
                    <p:nvPr userDrawn="1"/>
                  </p:nvSpPr>
                  <p:spPr>
                    <a:xfrm>
                      <a:off x="755576" y="3573032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Jan.</a:t>
                      </a:r>
                    </a:p>
                  </p:txBody>
                </p:sp>
                <p:sp>
                  <p:nvSpPr>
                    <p:cNvPr id="41" name="Rectangle 40"/>
                    <p:cNvSpPr/>
                    <p:nvPr userDrawn="1"/>
                  </p:nvSpPr>
                  <p:spPr>
                    <a:xfrm>
                      <a:off x="755576" y="3753052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Feb.</a:t>
                      </a:r>
                    </a:p>
                  </p:txBody>
                </p:sp>
                <p:sp>
                  <p:nvSpPr>
                    <p:cNvPr id="42" name="Rectangle 41"/>
                    <p:cNvSpPr/>
                    <p:nvPr userDrawn="1"/>
                  </p:nvSpPr>
                  <p:spPr>
                    <a:xfrm>
                      <a:off x="755576" y="3897068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Mar.</a:t>
                      </a:r>
                    </a:p>
                  </p:txBody>
                </p:sp>
                <p:sp>
                  <p:nvSpPr>
                    <p:cNvPr id="43" name="Rectangle 42"/>
                    <p:cNvSpPr/>
                    <p:nvPr userDrawn="1"/>
                  </p:nvSpPr>
                  <p:spPr>
                    <a:xfrm>
                      <a:off x="755576" y="4041068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Apr.</a:t>
                      </a:r>
                    </a:p>
                  </p:txBody>
                </p:sp>
                <p:sp>
                  <p:nvSpPr>
                    <p:cNvPr id="44" name="Rectangle 43"/>
                    <p:cNvSpPr/>
                    <p:nvPr userDrawn="1"/>
                  </p:nvSpPr>
                  <p:spPr>
                    <a:xfrm>
                      <a:off x="755576" y="4185100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May</a:t>
                      </a:r>
                    </a:p>
                  </p:txBody>
                </p:sp>
                <p:sp>
                  <p:nvSpPr>
                    <p:cNvPr id="45" name="Rectangle 44"/>
                    <p:cNvSpPr/>
                    <p:nvPr userDrawn="1"/>
                  </p:nvSpPr>
                  <p:spPr>
                    <a:xfrm>
                      <a:off x="755576" y="4365120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Jun.</a:t>
                      </a:r>
                    </a:p>
                  </p:txBody>
                </p:sp>
                <p:sp>
                  <p:nvSpPr>
                    <p:cNvPr id="46" name="Rectangle 45"/>
                    <p:cNvSpPr/>
                    <p:nvPr userDrawn="1"/>
                  </p:nvSpPr>
                  <p:spPr>
                    <a:xfrm>
                      <a:off x="755576" y="4509136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Jul.</a:t>
                      </a:r>
                    </a:p>
                  </p:txBody>
                </p:sp>
                <p:sp>
                  <p:nvSpPr>
                    <p:cNvPr id="47" name="Rectangle 46"/>
                    <p:cNvSpPr/>
                    <p:nvPr userDrawn="1"/>
                  </p:nvSpPr>
                  <p:spPr>
                    <a:xfrm>
                      <a:off x="755576" y="4689156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Aug.</a:t>
                      </a:r>
                    </a:p>
                  </p:txBody>
                </p:sp>
                <p:sp>
                  <p:nvSpPr>
                    <p:cNvPr id="48" name="Rectangle 47"/>
                    <p:cNvSpPr/>
                    <p:nvPr userDrawn="1"/>
                  </p:nvSpPr>
                  <p:spPr>
                    <a:xfrm>
                      <a:off x="755576" y="4833172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Sep.</a:t>
                      </a:r>
                    </a:p>
                  </p:txBody>
                </p:sp>
                <p:sp>
                  <p:nvSpPr>
                    <p:cNvPr id="49" name="Rectangle 48"/>
                    <p:cNvSpPr/>
                    <p:nvPr userDrawn="1"/>
                  </p:nvSpPr>
                  <p:spPr>
                    <a:xfrm>
                      <a:off x="755576" y="4977188"/>
                      <a:ext cx="432048" cy="180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Oct.</a:t>
                      </a:r>
                    </a:p>
                  </p:txBody>
                </p:sp>
                <p:sp>
                  <p:nvSpPr>
                    <p:cNvPr id="50" name="Rectangle 49"/>
                    <p:cNvSpPr/>
                    <p:nvPr userDrawn="1"/>
                  </p:nvSpPr>
                  <p:spPr>
                    <a:xfrm>
                      <a:off x="755576" y="5157208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Nov.</a:t>
                      </a:r>
                    </a:p>
                  </p:txBody>
                </p:sp>
                <p:sp>
                  <p:nvSpPr>
                    <p:cNvPr id="51" name="Rectangle 50"/>
                    <p:cNvSpPr/>
                    <p:nvPr userDrawn="1"/>
                  </p:nvSpPr>
                  <p:spPr>
                    <a:xfrm>
                      <a:off x="755576" y="5301224"/>
                      <a:ext cx="432048" cy="144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US" sz="800" i="1" dirty="0"/>
                        <a:t>Dec.</a:t>
                      </a:r>
                    </a:p>
                  </p:txBody>
                </p:sp>
              </p:grpSp>
            </p:grpSp>
            <p:sp>
              <p:nvSpPr>
                <p:cNvPr id="8" name="Rectangle 7"/>
                <p:cNvSpPr/>
                <p:nvPr userDrawn="1"/>
              </p:nvSpPr>
              <p:spPr>
                <a:xfrm>
                  <a:off x="1219477" y="1452228"/>
                  <a:ext cx="2603023" cy="326879"/>
                </a:xfrm>
                <a:prstGeom prst="rect">
                  <a:avLst/>
                </a:prstGeom>
                <a:solidFill>
                  <a:schemeClr val="accent1"/>
                </a:solidFill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CH" sz="800" dirty="0"/>
                    <a:t>PSB Hall</a:t>
                  </a:r>
                  <a:endParaRPr lang="en-US" sz="1000" dirty="0"/>
                </a:p>
              </p:txBody>
            </p:sp>
            <p:sp>
              <p:nvSpPr>
                <p:cNvPr id="9" name="Rectangle 8"/>
                <p:cNvSpPr/>
                <p:nvPr userDrawn="1"/>
              </p:nvSpPr>
              <p:spPr>
                <a:xfrm>
                  <a:off x="3792136" y="1452228"/>
                  <a:ext cx="3472759" cy="329718"/>
                </a:xfrm>
                <a:prstGeom prst="rect">
                  <a:avLst/>
                </a:prstGeom>
                <a:solidFill>
                  <a:schemeClr val="tx2"/>
                </a:solidFill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CH" sz="800" dirty="0"/>
                    <a:t>PSB Tunnel</a:t>
                  </a:r>
                  <a:endParaRPr lang="en-US" sz="1000" dirty="0"/>
                </a:p>
              </p:txBody>
            </p:sp>
            <p:sp>
              <p:nvSpPr>
                <p:cNvPr id="10" name="Rectangle 9"/>
                <p:cNvSpPr/>
                <p:nvPr userDrawn="1"/>
              </p:nvSpPr>
              <p:spPr>
                <a:xfrm>
                  <a:off x="1219477" y="1884464"/>
                  <a:ext cx="6013699" cy="240175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11" name="Rectangle 10"/>
                <p:cNvSpPr/>
                <p:nvPr userDrawn="1"/>
              </p:nvSpPr>
              <p:spPr>
                <a:xfrm>
                  <a:off x="1219998" y="2441504"/>
                  <a:ext cx="6013699" cy="240175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12" name="Rectangle 11"/>
                <p:cNvSpPr/>
                <p:nvPr userDrawn="1"/>
              </p:nvSpPr>
              <p:spPr>
                <a:xfrm>
                  <a:off x="1216222" y="2921326"/>
                  <a:ext cx="6022461" cy="241945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13" name="Rectangle 12"/>
                <p:cNvSpPr/>
                <p:nvPr userDrawn="1"/>
              </p:nvSpPr>
              <p:spPr>
                <a:xfrm>
                  <a:off x="1216222" y="3481134"/>
                  <a:ext cx="6021763" cy="239197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14" name="Rectangle 13"/>
                <p:cNvSpPr/>
                <p:nvPr userDrawn="1"/>
              </p:nvSpPr>
              <p:spPr>
                <a:xfrm>
                  <a:off x="1216224" y="4011970"/>
                  <a:ext cx="6013699" cy="240175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15" name="Rectangle 14"/>
                <p:cNvSpPr/>
                <p:nvPr userDrawn="1"/>
              </p:nvSpPr>
              <p:spPr>
                <a:xfrm>
                  <a:off x="1216222" y="4496903"/>
                  <a:ext cx="6021761" cy="287857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16" name="Rectangle 15"/>
                <p:cNvSpPr/>
                <p:nvPr userDrawn="1"/>
              </p:nvSpPr>
              <p:spPr>
                <a:xfrm>
                  <a:off x="1216223" y="5037494"/>
                  <a:ext cx="6021762" cy="240175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17" name="Rectangle 16"/>
                <p:cNvSpPr/>
                <p:nvPr userDrawn="1"/>
              </p:nvSpPr>
              <p:spPr>
                <a:xfrm>
                  <a:off x="1216223" y="5571987"/>
                  <a:ext cx="6021760" cy="233766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18" name="Rectangle 17"/>
                <p:cNvSpPr/>
                <p:nvPr userDrawn="1"/>
              </p:nvSpPr>
              <p:spPr>
                <a:xfrm>
                  <a:off x="1216223" y="6045951"/>
                  <a:ext cx="6013699" cy="240175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19" name="Rectangle 18"/>
                <p:cNvSpPr/>
                <p:nvPr userDrawn="1"/>
              </p:nvSpPr>
              <p:spPr>
                <a:xfrm>
                  <a:off x="1216222" y="6586536"/>
                  <a:ext cx="6021759" cy="256381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20" name="Rectangle 19"/>
                <p:cNvSpPr/>
                <p:nvPr userDrawn="1"/>
              </p:nvSpPr>
              <p:spPr>
                <a:xfrm>
                  <a:off x="1216222" y="7127044"/>
                  <a:ext cx="6013699" cy="240175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21" name="Rectangle 20"/>
                <p:cNvSpPr/>
                <p:nvPr userDrawn="1"/>
              </p:nvSpPr>
              <p:spPr>
                <a:xfrm>
                  <a:off x="1216222" y="7619919"/>
                  <a:ext cx="6019869" cy="287774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  <p:sp>
              <p:nvSpPr>
                <p:cNvPr id="22" name="Rectangle 21"/>
                <p:cNvSpPr/>
                <p:nvPr userDrawn="1"/>
              </p:nvSpPr>
              <p:spPr>
                <a:xfrm>
                  <a:off x="1222391" y="8160413"/>
                  <a:ext cx="6013699" cy="240175"/>
                </a:xfrm>
                <a:prstGeom prst="rect">
                  <a:avLst/>
                </a:prstGeom>
                <a:noFill/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1000" dirty="0"/>
                </a:p>
              </p:txBody>
            </p:sp>
          </p:grpSp>
          <p:sp>
            <p:nvSpPr>
              <p:cNvPr id="82" name="Rectangle 81"/>
              <p:cNvSpPr/>
              <p:nvPr/>
            </p:nvSpPr>
            <p:spPr>
              <a:xfrm>
                <a:off x="3406824" y="2005733"/>
                <a:ext cx="6022461" cy="345533"/>
              </a:xfrm>
              <a:prstGeom prst="rect">
                <a:avLst/>
              </a:prstGeom>
              <a:solidFill>
                <a:srgbClr val="92D05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61268" spcCol="0" rtlCol="0" anchor="b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12994" y="2407040"/>
                <a:ext cx="6042504" cy="0"/>
              </a:xfrm>
              <a:prstGeom prst="line">
                <a:avLst/>
              </a:prstGeom>
              <a:ln w="1016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Rectangle 84"/>
              <p:cNvSpPr/>
              <p:nvPr/>
            </p:nvSpPr>
            <p:spPr>
              <a:xfrm>
                <a:off x="5989392" y="2756403"/>
                <a:ext cx="3423104" cy="72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bg1"/>
                    </a:solidFill>
                  </a:rPr>
                  <a:t>MAGNET TESTS</a:t>
                </a: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3400497" y="6289704"/>
                <a:ext cx="6012000" cy="268695"/>
              </a:xfrm>
              <a:prstGeom prst="rect">
                <a:avLst/>
              </a:prstGeom>
              <a:solidFill>
                <a:srgbClr val="C18243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>
                <a:noAutofit/>
              </a:bodyPr>
              <a:lstStyle/>
              <a:p>
                <a:pPr algn="ctr"/>
                <a:r>
                  <a:rPr lang="fr-CH" sz="1100" dirty="0"/>
                  <a:t>TESTS MULTIP. CONV</a:t>
                </a:r>
                <a:r>
                  <a:rPr lang="fr-CH" sz="500" dirty="0"/>
                  <a:t>.</a:t>
                </a:r>
                <a:endParaRPr lang="en-GB" sz="500" dirty="0"/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1451710" y="2647042"/>
              <a:ext cx="2604346" cy="3192912"/>
              <a:chOff x="9204542" y="4254949"/>
              <a:chExt cx="2604346" cy="3192912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9204542" y="4254949"/>
                <a:ext cx="2597711" cy="3192912"/>
              </a:xfrm>
              <a:prstGeom prst="rect">
                <a:avLst/>
              </a:prstGeom>
              <a:solidFill>
                <a:srgbClr val="FF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/>
                <a:endParaRPr lang="fr-CH" sz="900" dirty="0">
                  <a:solidFill>
                    <a:schemeClr val="tx1"/>
                  </a:solidFill>
                </a:endParaRPr>
              </a:p>
              <a:p>
                <a:pPr algn="ctr"/>
                <a:endParaRPr lang="fr-CH" sz="900" dirty="0">
                  <a:solidFill>
                    <a:schemeClr val="tx1"/>
                  </a:solidFill>
                </a:endParaRPr>
              </a:p>
              <a:p>
                <a:pPr algn="ctr"/>
                <a:endParaRPr lang="en-GB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004238" y="6583805"/>
                <a:ext cx="1804650" cy="366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General maintenance</a:t>
                </a:r>
                <a:endParaRPr lang="en-GB" sz="1100" dirty="0"/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4056056" y="2710665"/>
              <a:ext cx="3423507" cy="2894622"/>
              <a:chOff x="9173108" y="2809488"/>
              <a:chExt cx="3423507" cy="2894622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9173108" y="2821370"/>
                <a:ext cx="3423507" cy="2882740"/>
              </a:xfrm>
              <a:prstGeom prst="rect">
                <a:avLst/>
              </a:prstGeom>
              <a:solidFill>
                <a:srgbClr val="FF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/>
                <a:endParaRPr lang="fr-CH" sz="900" dirty="0">
                  <a:solidFill>
                    <a:schemeClr val="tx1"/>
                  </a:solidFill>
                </a:endParaRPr>
              </a:p>
              <a:p>
                <a:pPr algn="ctr"/>
                <a:endParaRPr lang="fr-CH" sz="900" dirty="0">
                  <a:solidFill>
                    <a:schemeClr val="tx1"/>
                  </a:solidFill>
                </a:endParaRPr>
              </a:p>
              <a:p>
                <a:pPr algn="ctr"/>
                <a:endParaRPr lang="en-GB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10590374" y="2809488"/>
                <a:ext cx="2006241" cy="461665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r>
                  <a:rPr lang="en-US" sz="1100" dirty="0"/>
                  <a:t>General maintenance</a:t>
                </a:r>
                <a:endParaRPr lang="en-GB" sz="1100" dirty="0"/>
              </a:p>
            </p:txBody>
          </p:sp>
        </p:grpSp>
        <p:sp>
          <p:nvSpPr>
            <p:cNvPr id="91" name="Rectangle 90"/>
            <p:cNvSpPr/>
            <p:nvPr/>
          </p:nvSpPr>
          <p:spPr>
            <a:xfrm>
              <a:off x="4045176" y="3050107"/>
              <a:ext cx="3423103" cy="1566978"/>
            </a:xfrm>
            <a:prstGeom prst="rect">
              <a:avLst/>
            </a:prstGeom>
            <a:solidFill>
              <a:srgbClr val="000099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045175" y="5551922"/>
              <a:ext cx="3423103" cy="288032"/>
            </a:xfrm>
            <a:prstGeom prst="rect">
              <a:avLst/>
            </a:prstGeom>
            <a:solidFill>
              <a:srgbClr val="000099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Survey</a:t>
              </a:r>
              <a:endParaRPr lang="en-GB" sz="1000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149554" y="4018128"/>
              <a:ext cx="825073" cy="1368000"/>
            </a:xfrm>
            <a:prstGeom prst="rect">
              <a:avLst/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48243" tIns="0" rIns="48243" bIns="0" spcCol="0" rtlCol="0" anchor="ctr"/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</a:rPr>
                <a:t>Magnets</a:t>
              </a:r>
              <a:endParaRPr lang="en-GB" sz="700" dirty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458391" y="3034664"/>
              <a:ext cx="2580132" cy="1800000"/>
            </a:xfrm>
            <a:prstGeom prst="rect">
              <a:avLst/>
            </a:prstGeom>
            <a:pattFill prst="wdUpDiag">
              <a:fgClr>
                <a:srgbClr val="E46C0A"/>
              </a:fgClr>
              <a:bgClr>
                <a:schemeClr val="bg1"/>
              </a:bgClr>
            </a:pattFill>
            <a:ln w="31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122537" tIns="0" rIns="122537" bIns="0" spcCol="0" rtlCol="0" anchor="b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</a:rPr>
                <a:t>Cables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518725" y="3043200"/>
              <a:ext cx="963753" cy="1800000"/>
            </a:xfrm>
            <a:prstGeom prst="rect">
              <a:avLst/>
            </a:prstGeom>
            <a:pattFill prst="wdUpDiag">
              <a:fgClr>
                <a:srgbClr val="E46C0A"/>
              </a:fgClr>
              <a:bgClr>
                <a:schemeClr val="bg1"/>
              </a:bgClr>
            </a:pattFill>
            <a:ln w="31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122537" tIns="0" rIns="122537" bIns="0" spcCol="0" rtlCol="0" anchor="ctr"/>
            <a:lstStyle/>
            <a:p>
              <a:pPr lvl="1" algn="ctr"/>
              <a:r>
                <a:rPr lang="en-GB" sz="1100" dirty="0">
                  <a:solidFill>
                    <a:schemeClr val="tx1"/>
                  </a:solidFill>
                </a:rPr>
                <a:t>Cables</a:t>
              </a: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401696" y="3508966"/>
              <a:ext cx="650731" cy="612068"/>
            </a:xfrm>
            <a:prstGeom prst="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>
              <a:noAutofit/>
            </a:bodyPr>
            <a:lstStyle/>
            <a:p>
              <a:pPr algn="ctr"/>
              <a:r>
                <a:rPr lang="en-US" sz="500" b="1" dirty="0">
                  <a:solidFill>
                    <a:schemeClr val="bg1"/>
                  </a:solidFill>
                </a:rPr>
                <a:t>LIFT REPLACEMENT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3628491" y="2721956"/>
              <a:ext cx="410032" cy="558589"/>
            </a:xfrm>
            <a:prstGeom prst="rect">
              <a:avLst/>
            </a:prstGeom>
            <a:solidFill>
              <a:srgbClr val="C18243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>
              <a:noAutofit/>
            </a:bodyPr>
            <a:lstStyle/>
            <a:p>
              <a:pPr algn="ctr"/>
              <a:r>
                <a:rPr lang="fr-CH" sz="500" dirty="0"/>
                <a:t>MULTIP. CONV.</a:t>
              </a:r>
              <a:endParaRPr lang="en-GB" sz="500" dirty="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5765989" y="3050106"/>
              <a:ext cx="382784" cy="2319433"/>
            </a:xfrm>
            <a:prstGeom prst="rect">
              <a:avLst/>
            </a:prstGeom>
            <a:solidFill>
              <a:srgbClr val="0DB7B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>
              <a:noAutofit/>
            </a:bodyPr>
            <a:lstStyle/>
            <a:p>
              <a:pPr algn="ctr"/>
              <a:r>
                <a:rPr lang="fr-CH" sz="1000" b="1" dirty="0"/>
                <a:t>TE-ABT</a:t>
              </a:r>
              <a:endParaRPr lang="en-GB" sz="1000" b="1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026933" y="3048039"/>
              <a:ext cx="612755" cy="409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bg1"/>
                  </a:solidFill>
                </a:rPr>
                <a:t>Survey</a:t>
              </a:r>
              <a:endParaRPr lang="en-GB" sz="13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9" name="Footer Placeholder 1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EDMS... D Hay EN-MEF</a:t>
            </a:r>
            <a:endParaRPr lang="en-US" dirty="0"/>
          </a:p>
        </p:txBody>
      </p:sp>
      <p:sp>
        <p:nvSpPr>
          <p:cNvPr id="117" name="Date Placeholder 1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BAF3-61EC-488E-8B26-76A359770D1A}" type="datetime1">
              <a:rPr lang="en-US" smtClean="0"/>
              <a:t>4/4/2013</a:t>
            </a:fld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1442551" y="4351572"/>
            <a:ext cx="6296089" cy="205714"/>
          </a:xfrm>
          <a:prstGeom prst="rect">
            <a:avLst/>
          </a:prstGeom>
          <a:solidFill>
            <a:srgbClr val="CC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Hardware commissioning and cold check out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5124224" y="1773461"/>
            <a:ext cx="286394" cy="1785094"/>
          </a:xfrm>
          <a:prstGeom prst="rect">
            <a:avLst/>
          </a:prstGeom>
          <a:solidFill>
            <a:srgbClr val="00CC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r>
              <a:rPr lang="fr-CH" sz="1000" dirty="0"/>
              <a:t>CV</a:t>
            </a:r>
            <a:endParaRPr lang="en-GB" sz="1000" dirty="0"/>
          </a:p>
        </p:txBody>
      </p:sp>
      <p:sp>
        <p:nvSpPr>
          <p:cNvPr id="132" name="Rectangle 131"/>
          <p:cNvSpPr/>
          <p:nvPr/>
        </p:nvSpPr>
        <p:spPr>
          <a:xfrm>
            <a:off x="1449533" y="4561217"/>
            <a:ext cx="6298264" cy="12559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lvl="7" algn="ctr"/>
            <a:r>
              <a:rPr lang="en-US" sz="1100" b="1" dirty="0">
                <a:solidFill>
                  <a:schemeClr val="tx1"/>
                </a:solidFill>
              </a:rPr>
              <a:t>SETUP WITH BEAM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6351281" y="2143872"/>
            <a:ext cx="386624" cy="1771354"/>
          </a:xfrm>
          <a:prstGeom prst="rect">
            <a:avLst/>
          </a:prstGeom>
          <a:solidFill>
            <a:srgbClr val="FF00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5306" tIns="32653" rIns="65306" bIns="32653" rtlCol="0" anchor="ctr">
            <a:noAutofit/>
          </a:bodyPr>
          <a:lstStyle/>
          <a:p>
            <a:pPr algn="ctr" defTabSz="653064"/>
            <a:r>
              <a:rPr lang="en-US" sz="1100" dirty="0"/>
              <a:t>VACUUM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5410618" y="3024652"/>
            <a:ext cx="540629" cy="713352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5306" tIns="32653" rIns="65306" bIns="32653" rtlCol="0" anchor="ctr">
            <a:noAutofit/>
          </a:bodyPr>
          <a:lstStyle/>
          <a:p>
            <a:pPr algn="ctr"/>
            <a:r>
              <a:rPr lang="fr-CH" sz="1100" dirty="0"/>
              <a:t>RF</a:t>
            </a:r>
            <a:endParaRPr lang="en-GB" sz="1100" dirty="0"/>
          </a:p>
        </p:txBody>
      </p:sp>
      <p:sp>
        <p:nvSpPr>
          <p:cNvPr id="136" name="Rectangle 135"/>
          <p:cNvSpPr/>
          <p:nvPr/>
        </p:nvSpPr>
        <p:spPr>
          <a:xfrm>
            <a:off x="6737904" y="2329460"/>
            <a:ext cx="329493" cy="1585766"/>
          </a:xfrm>
          <a:prstGeom prst="rect">
            <a:avLst/>
          </a:prstGeom>
          <a:solidFill>
            <a:srgbClr val="CC00FF"/>
          </a:solidFill>
          <a:ln w="3175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5306" tIns="32653" rIns="65306" bIns="32653" rtlCol="0" anchor="ctr">
            <a:noAutofit/>
          </a:bodyPr>
          <a:lstStyle/>
          <a:p>
            <a:pPr algn="ctr" defTabSz="653064"/>
            <a:r>
              <a:rPr lang="en-US" sz="1100" dirty="0"/>
              <a:t>EN-STI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7062754" y="2688739"/>
            <a:ext cx="329492" cy="874393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BE-BI &amp; CO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1860662" y="1905676"/>
            <a:ext cx="273236" cy="200955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BE-BI &amp; CO</a:t>
            </a:r>
          </a:p>
        </p:txBody>
      </p:sp>
      <p:sp>
        <p:nvSpPr>
          <p:cNvPr id="140" name="Rectangle 139"/>
          <p:cNvSpPr/>
          <p:nvPr/>
        </p:nvSpPr>
        <p:spPr>
          <a:xfrm>
            <a:off x="3115402" y="1743102"/>
            <a:ext cx="602024" cy="736158"/>
          </a:xfrm>
          <a:prstGeom prst="rect">
            <a:avLst/>
          </a:prstGeom>
          <a:solidFill>
            <a:srgbClr val="66FF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5306" tIns="32653" rIns="65306" bIns="32653" rtlCol="0" anchor="ctr">
            <a:noAutofit/>
          </a:bodyPr>
          <a:lstStyle/>
          <a:p>
            <a:pPr algn="ctr" defTabSz="653064"/>
            <a:r>
              <a:rPr lang="en-US" sz="1100" dirty="0">
                <a:solidFill>
                  <a:schemeClr val="tx1"/>
                </a:solidFill>
              </a:rPr>
              <a:t>ACCESS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1442551" y="3915226"/>
            <a:ext cx="6287700" cy="244420"/>
          </a:xfrm>
          <a:prstGeom prst="rect">
            <a:avLst/>
          </a:prstGeom>
          <a:solidFill>
            <a:srgbClr val="66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5306" tIns="32653" rIns="65306" bIns="32653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COMMISSIONING NEW ACCESS SYSTEM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1460389" y="4686811"/>
            <a:ext cx="6278583" cy="404366"/>
          </a:xfrm>
          <a:prstGeom prst="rect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3758" spcCol="0" rtlCol="0" anchor="b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715566" y="5180469"/>
            <a:ext cx="3758329" cy="6199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65306" tIns="32653" rIns="65306" bIns="32653" rtlCol="0">
            <a:spAutoFit/>
          </a:bodyPr>
          <a:lstStyle/>
          <a:p>
            <a:r>
              <a:rPr lang="en-US" dirty="0" smtClean="0"/>
              <a:t>Beam back from L2 to PSB 30/05/2014</a:t>
            </a:r>
          </a:p>
          <a:p>
            <a:r>
              <a:rPr lang="en-US" dirty="0" smtClean="0"/>
              <a:t>Beam back from PSB to PS 20/06/2014</a:t>
            </a:r>
            <a:endParaRPr lang="en-GB" dirty="0"/>
          </a:p>
        </p:txBody>
      </p:sp>
      <p:sp>
        <p:nvSpPr>
          <p:cNvPr id="147" name="Rectangle 146"/>
          <p:cNvSpPr/>
          <p:nvPr/>
        </p:nvSpPr>
        <p:spPr>
          <a:xfrm>
            <a:off x="1460389" y="1425887"/>
            <a:ext cx="6269863" cy="207891"/>
          </a:xfrm>
          <a:prstGeom prst="rect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3758" spcCol="0" rtlCol="0" anchor="b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Beam Off : 11/02/2013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604032" y="1772374"/>
            <a:ext cx="251471" cy="1785094"/>
          </a:xfrm>
          <a:prstGeom prst="rect">
            <a:avLst/>
          </a:prstGeom>
          <a:solidFill>
            <a:srgbClr val="00CC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r>
              <a:rPr lang="fr-CH" sz="1000" dirty="0"/>
              <a:t>CV</a:t>
            </a:r>
            <a:endParaRPr lang="en-GB" sz="1000" dirty="0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1437242" y="3578419"/>
            <a:ext cx="6305345" cy="0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343833" y="5817891"/>
            <a:ext cx="8500307" cy="641773"/>
            <a:chOff x="481366" y="8145047"/>
            <a:chExt cx="11900430" cy="898482"/>
          </a:xfrm>
        </p:grpSpPr>
        <p:sp>
          <p:nvSpPr>
            <p:cNvPr id="116" name="Rectangle 115"/>
            <p:cNvSpPr/>
            <p:nvPr/>
          </p:nvSpPr>
          <p:spPr>
            <a:xfrm>
              <a:off x="481366" y="8145047"/>
              <a:ext cx="935710" cy="898478"/>
            </a:xfrm>
            <a:prstGeom prst="rect">
              <a:avLst/>
            </a:prstGeom>
            <a:solidFill>
              <a:srgbClr val="000099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Survey</a:t>
              </a:r>
              <a:endParaRPr lang="en-GB" sz="1000" dirty="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1417076" y="8145047"/>
              <a:ext cx="856446" cy="898478"/>
            </a:xfrm>
            <a:prstGeom prst="rect">
              <a:avLst/>
            </a:prstGeom>
            <a:solidFill>
              <a:srgbClr val="95B3D7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Magnets</a:t>
              </a:r>
              <a:endParaRPr lang="en-GB" sz="1000" dirty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2273522" y="8161017"/>
              <a:ext cx="954576" cy="882507"/>
            </a:xfrm>
            <a:prstGeom prst="rect">
              <a:avLst/>
            </a:prstGeom>
            <a:pattFill prst="wdUpDiag">
              <a:fgClr>
                <a:srgbClr val="E46C0A"/>
              </a:fgClr>
              <a:bgClr>
                <a:schemeClr val="bg1"/>
              </a:bgClr>
            </a:patt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b="1" dirty="0">
                  <a:solidFill>
                    <a:schemeClr val="tx1"/>
                  </a:solidFill>
                </a:rPr>
                <a:t>Cable</a:t>
              </a:r>
              <a:endParaRPr lang="en-GB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222270" y="8161017"/>
              <a:ext cx="944993" cy="88250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Lift &amp; crane</a:t>
              </a:r>
              <a:endParaRPr lang="en-GB" sz="1000" dirty="0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167263" y="8161017"/>
              <a:ext cx="855746" cy="882507"/>
            </a:xfrm>
            <a:prstGeom prst="rect">
              <a:avLst/>
            </a:prstGeom>
            <a:solidFill>
              <a:srgbClr val="00CC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CV</a:t>
              </a:r>
              <a:endParaRPr lang="en-GB" sz="1000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025328" y="8161017"/>
              <a:ext cx="966825" cy="882509"/>
            </a:xfrm>
            <a:prstGeom prst="rect">
              <a:avLst/>
            </a:prstGeom>
            <a:solidFill>
              <a:srgbClr val="FF00F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Vacuum</a:t>
              </a:r>
              <a:endParaRPr lang="en-GB" sz="1000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992153" y="8161023"/>
              <a:ext cx="1000372" cy="882502"/>
            </a:xfrm>
            <a:prstGeom prst="rect">
              <a:avLst/>
            </a:prstGeom>
            <a:solidFill>
              <a:srgbClr val="CC99FF"/>
            </a:solidFill>
            <a:ln w="31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RF</a:t>
              </a:r>
              <a:endParaRPr lang="en-GB" sz="10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8742506" y="8161019"/>
              <a:ext cx="955077" cy="88251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900" dirty="0">
                  <a:solidFill>
                    <a:schemeClr val="tx1"/>
                  </a:solidFill>
                </a:rPr>
                <a:t>BI &amp; CO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9697583" y="8161017"/>
              <a:ext cx="900100" cy="882507"/>
            </a:xfrm>
            <a:prstGeom prst="rect">
              <a:avLst/>
            </a:prstGeom>
            <a:solidFill>
              <a:srgbClr val="66FF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>
                  <a:solidFill>
                    <a:schemeClr val="tx1"/>
                  </a:solidFill>
                </a:rPr>
                <a:t>Access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10597683" y="8145727"/>
              <a:ext cx="900099" cy="897798"/>
            </a:xfrm>
            <a:prstGeom prst="rect">
              <a:avLst/>
            </a:prstGeom>
            <a:solidFill>
              <a:srgbClr val="C18243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EPC</a:t>
              </a:r>
              <a:endParaRPr lang="en-GB" sz="1000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11497782" y="8148581"/>
              <a:ext cx="884014" cy="894944"/>
            </a:xfrm>
            <a:prstGeom prst="rect">
              <a:avLst/>
            </a:prstGeom>
            <a:solidFill>
              <a:srgbClr val="FF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Powering</a:t>
              </a:r>
            </a:p>
            <a:p>
              <a:pPr algn="ctr"/>
              <a:r>
                <a:rPr lang="fr-CH" sz="1000" dirty="0"/>
                <a:t>Tests</a:t>
              </a:r>
              <a:endParaRPr lang="en-GB" sz="1000" dirty="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7872221" y="8161019"/>
              <a:ext cx="870285" cy="882507"/>
            </a:xfrm>
            <a:prstGeom prst="rect">
              <a:avLst/>
            </a:prstGeom>
            <a:solidFill>
              <a:srgbClr val="CC00FF"/>
            </a:solidFill>
            <a:ln w="3175">
              <a:solidFill>
                <a:srgbClr val="CC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Collimation (STI)</a:t>
              </a:r>
              <a:endParaRPr lang="en-GB" sz="1000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992526" y="8161017"/>
              <a:ext cx="879696" cy="882509"/>
            </a:xfrm>
            <a:prstGeom prst="rect">
              <a:avLst/>
            </a:prstGeom>
            <a:solidFill>
              <a:srgbClr val="0DB7B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Kickers</a:t>
              </a:r>
              <a:endParaRPr lang="en-GB" sz="1000" dirty="0"/>
            </a:p>
            <a:p>
              <a:pPr algn="ctr"/>
              <a:r>
                <a:rPr lang="en-US" sz="1000" dirty="0"/>
                <a:t>Septa</a:t>
              </a:r>
              <a:endParaRPr lang="en-GB" sz="1000" dirty="0"/>
            </a:p>
          </p:txBody>
        </p:sp>
      </p:grpSp>
      <p:sp>
        <p:nvSpPr>
          <p:cNvPr id="135" name="Content Placeholder 2"/>
          <p:cNvSpPr>
            <a:spLocks noGrp="1"/>
          </p:cNvSpPr>
          <p:nvPr>
            <p:ph idx="1"/>
          </p:nvPr>
        </p:nvSpPr>
        <p:spPr>
          <a:xfrm>
            <a:off x="1230226" y="1633778"/>
            <a:ext cx="6063489" cy="4315502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No major changes in last 2 weeks</a:t>
            </a:r>
          </a:p>
          <a:p>
            <a:pPr lvl="0"/>
            <a:endParaRPr lang="en-US" dirty="0"/>
          </a:p>
          <a:p>
            <a:r>
              <a:rPr lang="en-US" dirty="0" smtClean="0"/>
              <a:t>All </a:t>
            </a:r>
            <a:r>
              <a:rPr lang="en-US" dirty="0"/>
              <a:t>lifting and handling HSE inspections completed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Multipole</a:t>
            </a:r>
            <a:r>
              <a:rPr lang="en-US" dirty="0" smtClean="0"/>
              <a:t> </a:t>
            </a:r>
            <a:r>
              <a:rPr lang="en-US" dirty="0"/>
              <a:t>converter project and rack installations ongoing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De-cabling in the surface building completed</a:t>
            </a:r>
          </a:p>
          <a:p>
            <a:pPr lvl="1"/>
            <a:r>
              <a:rPr lang="en-US" dirty="0" smtClean="0"/>
              <a:t>Underground cabling in progress</a:t>
            </a:r>
            <a:endParaRPr lang="en-GB" dirty="0"/>
          </a:p>
          <a:p>
            <a:pPr lvl="0"/>
            <a:r>
              <a:rPr lang="en-US" smtClean="0"/>
              <a:t>Cabling: </a:t>
            </a:r>
            <a:r>
              <a:rPr lang="en-US" sz="1900" b="1" u="sng" smtClean="0"/>
              <a:t>8 </a:t>
            </a:r>
            <a:r>
              <a:rPr lang="en-US" sz="1900" b="1" u="sng" dirty="0"/>
              <a:t>PSB </a:t>
            </a:r>
            <a:r>
              <a:rPr lang="en-US" sz="1900" b="1" u="sng" dirty="0" smtClean="0"/>
              <a:t>campaigns</a:t>
            </a:r>
            <a:r>
              <a:rPr lang="en-US" sz="1900" dirty="0" smtClean="0"/>
              <a:t> </a:t>
            </a:r>
            <a:r>
              <a:rPr lang="en-US" sz="1900" dirty="0"/>
              <a:t>are </a:t>
            </a:r>
            <a:r>
              <a:rPr lang="en-US" sz="1900" dirty="0" smtClean="0"/>
              <a:t>in preparation </a:t>
            </a:r>
          </a:p>
          <a:p>
            <a:pPr lvl="1"/>
            <a:r>
              <a:rPr lang="en-US" sz="1900" dirty="0" smtClean="0"/>
              <a:t>S</a:t>
            </a:r>
            <a:r>
              <a:rPr lang="en-GB" sz="1900" dirty="0" err="1" smtClean="0">
                <a:solidFill>
                  <a:srgbClr val="000000"/>
                </a:solidFill>
              </a:rPr>
              <a:t>EMgrids</a:t>
            </a:r>
            <a:r>
              <a:rPr lang="en-GB" sz="1900" dirty="0" smtClean="0">
                <a:solidFill>
                  <a:srgbClr val="000000"/>
                </a:solidFill>
              </a:rPr>
              <a:t>, </a:t>
            </a:r>
            <a:r>
              <a:rPr lang="en-GB" sz="1900" dirty="0">
                <a:solidFill>
                  <a:srgbClr val="000000"/>
                </a:solidFill>
              </a:rPr>
              <a:t>RF </a:t>
            </a:r>
            <a:r>
              <a:rPr lang="en-GB" sz="1900" dirty="0" err="1">
                <a:solidFill>
                  <a:srgbClr val="000000"/>
                </a:solidFill>
              </a:rPr>
              <a:t>Finemet</a:t>
            </a:r>
            <a:r>
              <a:rPr lang="en-GB" sz="1900" dirty="0">
                <a:solidFill>
                  <a:srgbClr val="000000"/>
                </a:solidFill>
              </a:rPr>
              <a:t> cavity, </a:t>
            </a:r>
            <a:r>
              <a:rPr lang="en-US" sz="1900" dirty="0" smtClean="0">
                <a:solidFill>
                  <a:srgbClr val="000000"/>
                </a:solidFill>
              </a:rPr>
              <a:t>BI BLMs,</a:t>
            </a:r>
            <a:r>
              <a:rPr lang="en-GB" sz="1900" dirty="0" smtClean="0">
                <a:solidFill>
                  <a:srgbClr val="000000"/>
                </a:solidFill>
              </a:rPr>
              <a:t> Vacuum </a:t>
            </a:r>
            <a:r>
              <a:rPr lang="en-GB" sz="1900" dirty="0">
                <a:solidFill>
                  <a:srgbClr val="000000"/>
                </a:solidFill>
              </a:rPr>
              <a:t>equipment, Kickers, BE-BI, Interlocks (WIC) and the BIW safety </a:t>
            </a:r>
            <a:r>
              <a:rPr lang="en-GB" sz="1900" dirty="0" smtClean="0">
                <a:solidFill>
                  <a:srgbClr val="000000"/>
                </a:solidFill>
              </a:rPr>
              <a:t>system.</a:t>
            </a:r>
            <a:endParaRPr lang="en-GB" sz="1900" dirty="0">
              <a:solidFill>
                <a:srgbClr val="000000"/>
              </a:solidFill>
            </a:endParaRPr>
          </a:p>
          <a:p>
            <a:pPr lvl="0"/>
            <a:r>
              <a:rPr lang="en-US" dirty="0" smtClean="0"/>
              <a:t>MAD installation is being prepared</a:t>
            </a:r>
          </a:p>
          <a:p>
            <a:pPr lvl="1"/>
            <a:r>
              <a:rPr lang="en-US" dirty="0" smtClean="0"/>
              <a:t>Co-activity issues with the replacement of PSB lift AS-45 to be resolved</a:t>
            </a:r>
            <a:endParaRPr lang="en-GB" dirty="0"/>
          </a:p>
          <a:p>
            <a:endParaRPr lang="en-US" dirty="0" smtClean="0"/>
          </a:p>
          <a:p>
            <a:endParaRPr lang="en-US" sz="1600" dirty="0"/>
          </a:p>
        </p:txBody>
      </p:sp>
      <p:pic>
        <p:nvPicPr>
          <p:cNvPr id="14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631" y="3584338"/>
            <a:ext cx="2232248" cy="2701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228" y="391263"/>
            <a:ext cx="2268643" cy="302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671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C99FA-43BA-4BD0-8CA0-5A75B1FF56E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139030" y="152636"/>
            <a:ext cx="144142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dirty="0" smtClean="0"/>
              <a:t>Opening :  11/03/13</a:t>
            </a:r>
          </a:p>
          <a:p>
            <a:r>
              <a:rPr lang="fr-CH" sz="1200" dirty="0" smtClean="0"/>
              <a:t>End LS1 :   01/05/14</a:t>
            </a:r>
            <a:endParaRPr lang="en-GB" sz="1200" dirty="0"/>
          </a:p>
        </p:txBody>
      </p:sp>
      <p:sp>
        <p:nvSpPr>
          <p:cNvPr id="32" name="Rectangle 31"/>
          <p:cNvSpPr/>
          <p:nvPr/>
        </p:nvSpPr>
        <p:spPr>
          <a:xfrm>
            <a:off x="1116000" y="5904000"/>
            <a:ext cx="360000" cy="36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err="1" smtClean="0"/>
              <a:t>Magnet</a:t>
            </a:r>
            <a:endParaRPr lang="en-GB" sz="500" dirty="0"/>
          </a:p>
        </p:txBody>
      </p:sp>
      <p:sp>
        <p:nvSpPr>
          <p:cNvPr id="50" name="Rectangle 49"/>
          <p:cNvSpPr/>
          <p:nvPr/>
        </p:nvSpPr>
        <p:spPr>
          <a:xfrm>
            <a:off x="1584000" y="5904000"/>
            <a:ext cx="360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>
                <a:solidFill>
                  <a:schemeClr val="tx1"/>
                </a:solidFill>
              </a:rPr>
              <a:t>Civil engineering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520000" y="5904000"/>
            <a:ext cx="360000" cy="360000"/>
          </a:xfrm>
          <a:prstGeom prst="rect">
            <a:avLst/>
          </a:prstGeom>
          <a:solidFill>
            <a:srgbClr val="66FF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>
                <a:solidFill>
                  <a:schemeClr val="tx1"/>
                </a:solidFill>
              </a:rPr>
              <a:t>Access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988000" y="5904000"/>
            <a:ext cx="360000" cy="360000"/>
          </a:xfrm>
          <a:prstGeom prst="rect">
            <a:avLst/>
          </a:prstGeom>
          <a:solidFill>
            <a:srgbClr val="00CC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CV</a:t>
            </a:r>
          </a:p>
          <a:p>
            <a:pPr algn="ctr"/>
            <a:r>
              <a:rPr lang="fr-CH" sz="500" dirty="0" err="1" smtClean="0"/>
              <a:t>Ventil</a:t>
            </a:r>
            <a:endParaRPr lang="en-GB" sz="500" dirty="0"/>
          </a:p>
        </p:txBody>
      </p:sp>
      <p:sp>
        <p:nvSpPr>
          <p:cNvPr id="66" name="Rectangle 65"/>
          <p:cNvSpPr/>
          <p:nvPr/>
        </p:nvSpPr>
        <p:spPr>
          <a:xfrm>
            <a:off x="3456000" y="5904000"/>
            <a:ext cx="360000" cy="360000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CV water</a:t>
            </a:r>
            <a:endParaRPr lang="en-GB" sz="500" dirty="0"/>
          </a:p>
        </p:txBody>
      </p:sp>
      <p:sp>
        <p:nvSpPr>
          <p:cNvPr id="84" name="Rectangle 83"/>
          <p:cNvSpPr/>
          <p:nvPr/>
        </p:nvSpPr>
        <p:spPr>
          <a:xfrm>
            <a:off x="3924000" y="5904000"/>
            <a:ext cx="360000" cy="360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r>
              <a:rPr lang="fr-CH" sz="500" dirty="0" err="1"/>
              <a:t>Septa</a:t>
            </a:r>
            <a:r>
              <a:rPr lang="fr-CH" sz="500" dirty="0"/>
              <a:t> (SE)</a:t>
            </a:r>
            <a:endParaRPr lang="en-GB" sz="500" dirty="0"/>
          </a:p>
        </p:txBody>
      </p:sp>
      <p:sp>
        <p:nvSpPr>
          <p:cNvPr id="98" name="Rectangle 97"/>
          <p:cNvSpPr/>
          <p:nvPr/>
        </p:nvSpPr>
        <p:spPr>
          <a:xfrm>
            <a:off x="4392000" y="5904000"/>
            <a:ext cx="360000" cy="360000"/>
          </a:xfrm>
          <a:prstGeom prst="rect">
            <a:avLst/>
          </a:prstGeom>
          <a:solidFill>
            <a:srgbClr val="0DB7B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Kickers</a:t>
            </a:r>
            <a:endParaRPr lang="en-GB" sz="500" dirty="0"/>
          </a:p>
        </p:txBody>
      </p:sp>
      <p:sp>
        <p:nvSpPr>
          <p:cNvPr id="102" name="Rectangle 101"/>
          <p:cNvSpPr/>
          <p:nvPr/>
        </p:nvSpPr>
        <p:spPr>
          <a:xfrm>
            <a:off x="4860000" y="5904000"/>
            <a:ext cx="360000" cy="360000"/>
          </a:xfrm>
          <a:prstGeom prst="rect">
            <a:avLst/>
          </a:prstGeom>
          <a:solidFill>
            <a:srgbClr val="CC00FF"/>
          </a:solidFill>
          <a:ln w="3175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Collimation (STI)</a:t>
            </a:r>
            <a:endParaRPr lang="en-GB" sz="500" dirty="0"/>
          </a:p>
        </p:txBody>
      </p:sp>
      <p:sp>
        <p:nvSpPr>
          <p:cNvPr id="107" name="Rectangle 106"/>
          <p:cNvSpPr/>
          <p:nvPr/>
        </p:nvSpPr>
        <p:spPr>
          <a:xfrm>
            <a:off x="5328000" y="5904251"/>
            <a:ext cx="360000" cy="360000"/>
          </a:xfrm>
          <a:prstGeom prst="rect">
            <a:avLst/>
          </a:prstGeom>
          <a:solidFill>
            <a:srgbClr val="FF4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Vacuum</a:t>
            </a:r>
            <a:endParaRPr lang="en-GB" sz="500" dirty="0"/>
          </a:p>
        </p:txBody>
      </p:sp>
      <p:sp>
        <p:nvSpPr>
          <p:cNvPr id="124" name="Rectangle 123"/>
          <p:cNvSpPr/>
          <p:nvPr/>
        </p:nvSpPr>
        <p:spPr>
          <a:xfrm>
            <a:off x="5796000" y="5904000"/>
            <a:ext cx="360000" cy="360000"/>
          </a:xfrm>
          <a:prstGeom prst="rect">
            <a:avLst/>
          </a:prstGeom>
          <a:pattFill prst="wdUpDiag">
            <a:fgClr>
              <a:schemeClr val="accent6">
                <a:lumMod val="75000"/>
              </a:schemeClr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b="1" dirty="0" err="1" smtClean="0">
                <a:solidFill>
                  <a:schemeClr val="tx1"/>
                </a:solidFill>
              </a:rPr>
              <a:t>Cable</a:t>
            </a:r>
            <a:endParaRPr lang="en-GB" sz="500" b="1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6264000" y="5904000"/>
            <a:ext cx="360000" cy="360000"/>
          </a:xfrm>
          <a:prstGeom prst="rect">
            <a:avLst/>
          </a:prstGeom>
          <a:solidFill>
            <a:srgbClr val="E46C0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EL (</a:t>
            </a:r>
            <a:r>
              <a:rPr lang="fr-CH" sz="500" dirty="0" err="1" smtClean="0"/>
              <a:t>pow</a:t>
            </a:r>
            <a:r>
              <a:rPr lang="fr-CH" sz="500" dirty="0" smtClean="0"/>
              <a:t>.)</a:t>
            </a:r>
            <a:endParaRPr lang="en-GB" sz="500" dirty="0"/>
          </a:p>
        </p:txBody>
      </p:sp>
      <p:sp>
        <p:nvSpPr>
          <p:cNvPr id="128" name="Rectangle 127"/>
          <p:cNvSpPr/>
          <p:nvPr/>
        </p:nvSpPr>
        <p:spPr>
          <a:xfrm>
            <a:off x="2052000" y="5904000"/>
            <a:ext cx="360000" cy="360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Lift &amp; crane</a:t>
            </a:r>
            <a:endParaRPr lang="en-GB" sz="500" dirty="0"/>
          </a:p>
        </p:txBody>
      </p:sp>
      <p:sp>
        <p:nvSpPr>
          <p:cNvPr id="131" name="Rectangle 130"/>
          <p:cNvSpPr/>
          <p:nvPr/>
        </p:nvSpPr>
        <p:spPr>
          <a:xfrm>
            <a:off x="180000" y="5904000"/>
            <a:ext cx="360000" cy="360000"/>
          </a:xfrm>
          <a:prstGeom prst="rect">
            <a:avLst/>
          </a:prstGeom>
          <a:solidFill>
            <a:srgbClr val="CC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err="1" smtClean="0"/>
              <a:t>Powering</a:t>
            </a:r>
            <a:endParaRPr lang="fr-CH" sz="500" dirty="0" smtClean="0"/>
          </a:p>
          <a:p>
            <a:pPr algn="ctr"/>
            <a:r>
              <a:rPr lang="fr-CH" sz="500" dirty="0" smtClean="0"/>
              <a:t>Tests</a:t>
            </a:r>
            <a:endParaRPr lang="en-GB" sz="500" dirty="0"/>
          </a:p>
        </p:txBody>
      </p:sp>
      <p:sp>
        <p:nvSpPr>
          <p:cNvPr id="132" name="Rectangle 131"/>
          <p:cNvSpPr/>
          <p:nvPr/>
        </p:nvSpPr>
        <p:spPr>
          <a:xfrm>
            <a:off x="6732000" y="5904000"/>
            <a:ext cx="360000" cy="360000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RF</a:t>
            </a:r>
            <a:endParaRPr lang="en-GB" sz="500" dirty="0"/>
          </a:p>
        </p:txBody>
      </p:sp>
      <p:sp>
        <p:nvSpPr>
          <p:cNvPr id="145" name="Rectangle 144"/>
          <p:cNvSpPr/>
          <p:nvPr/>
        </p:nvSpPr>
        <p:spPr>
          <a:xfrm>
            <a:off x="8136000" y="5904000"/>
            <a:ext cx="360000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Control</a:t>
            </a:r>
            <a:endParaRPr lang="en-GB" sz="500" dirty="0"/>
          </a:p>
        </p:txBody>
      </p:sp>
      <p:sp>
        <p:nvSpPr>
          <p:cNvPr id="146" name="Rectangle 145"/>
          <p:cNvSpPr/>
          <p:nvPr/>
        </p:nvSpPr>
        <p:spPr>
          <a:xfrm>
            <a:off x="648000" y="5904000"/>
            <a:ext cx="360000" cy="360000"/>
          </a:xfrm>
          <a:prstGeom prst="rect">
            <a:avLst/>
          </a:prstGeom>
          <a:solidFill>
            <a:srgbClr val="C18243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EPC</a:t>
            </a:r>
            <a:endParaRPr lang="en-GB" sz="500" dirty="0"/>
          </a:p>
        </p:txBody>
      </p:sp>
      <p:sp>
        <p:nvSpPr>
          <p:cNvPr id="148" name="Rectangle 147"/>
          <p:cNvSpPr/>
          <p:nvPr/>
        </p:nvSpPr>
        <p:spPr>
          <a:xfrm>
            <a:off x="8604000" y="5904000"/>
            <a:ext cx="360000" cy="360000"/>
          </a:xfrm>
          <a:prstGeom prst="rect">
            <a:avLst/>
          </a:prstGeom>
          <a:solidFill>
            <a:srgbClr val="9933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err="1" smtClean="0"/>
              <a:t>Fire</a:t>
            </a:r>
            <a:r>
              <a:rPr lang="fr-CH" sz="500" dirty="0" smtClean="0"/>
              <a:t> </a:t>
            </a:r>
            <a:r>
              <a:rPr lang="fr-CH" sz="500" dirty="0" err="1" smtClean="0"/>
              <a:t>detection</a:t>
            </a:r>
            <a:endParaRPr lang="en-GB" sz="500" dirty="0"/>
          </a:p>
        </p:txBody>
      </p:sp>
      <p:sp>
        <p:nvSpPr>
          <p:cNvPr id="18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99792" y="6448251"/>
            <a:ext cx="4248472" cy="365125"/>
          </a:xfrm>
        </p:spPr>
        <p:txBody>
          <a:bodyPr/>
          <a:lstStyle/>
          <a:p>
            <a:r>
              <a:rPr lang="en-US" i="0" dirty="0" smtClean="0">
                <a:solidFill>
                  <a:prstClr val="black">
                    <a:tint val="75000"/>
                  </a:prstClr>
                </a:solidFill>
              </a:rPr>
              <a:t>S. Mataguez EN/MEJ/INJ </a:t>
            </a:r>
          </a:p>
          <a:p>
            <a:r>
              <a:rPr lang="en-US" i="0" dirty="0" smtClean="0">
                <a:solidFill>
                  <a:prstClr val="black">
                    <a:tint val="75000"/>
                  </a:prstClr>
                </a:solidFill>
              </a:rPr>
              <a:t> LS1 CPS planning   EDMS-1252091</a:t>
            </a:r>
            <a:endParaRPr lang="en-US" i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7668000" y="5904000"/>
            <a:ext cx="360000" cy="360000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Survey</a:t>
            </a:r>
            <a:endParaRPr lang="en-GB" sz="500" dirty="0"/>
          </a:p>
        </p:txBody>
      </p:sp>
      <p:sp>
        <p:nvSpPr>
          <p:cNvPr id="244" name="Rectangle 243"/>
          <p:cNvSpPr/>
          <p:nvPr/>
        </p:nvSpPr>
        <p:spPr>
          <a:xfrm>
            <a:off x="7200000" y="5904251"/>
            <a:ext cx="360000" cy="36000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err="1" smtClean="0">
                <a:solidFill>
                  <a:schemeClr val="tx1"/>
                </a:solidFill>
              </a:rPr>
              <a:t>Beam</a:t>
            </a:r>
            <a:r>
              <a:rPr lang="fr-CH" sz="500" dirty="0" smtClean="0">
                <a:solidFill>
                  <a:schemeClr val="tx1"/>
                </a:solidFill>
              </a:rPr>
              <a:t> instrumentation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271" name="Rectangle 270"/>
          <p:cNvSpPr/>
          <p:nvPr/>
        </p:nvSpPr>
        <p:spPr>
          <a:xfrm>
            <a:off x="756000" y="1957783"/>
            <a:ext cx="7632000" cy="1975273"/>
          </a:xfrm>
          <a:prstGeom prst="rect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72" name="Flowchart: Data 26"/>
          <p:cNvSpPr/>
          <p:nvPr/>
        </p:nvSpPr>
        <p:spPr>
          <a:xfrm flipH="1">
            <a:off x="5238185" y="3649439"/>
            <a:ext cx="398042" cy="10146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  <a:ln w="2540" cmpd="sng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74" name="Rectangle 273"/>
          <p:cNvSpPr/>
          <p:nvPr/>
        </p:nvSpPr>
        <p:spPr>
          <a:xfrm>
            <a:off x="2935113" y="2688815"/>
            <a:ext cx="420943" cy="145699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RF </a:t>
            </a:r>
          </a:p>
        </p:txBody>
      </p:sp>
      <p:sp>
        <p:nvSpPr>
          <p:cNvPr id="275" name="Rectangle 1" descr="Wide upward diagonal"/>
          <p:cNvSpPr>
            <a:spLocks noChangeArrowheads="1"/>
          </p:cNvSpPr>
          <p:nvPr/>
        </p:nvSpPr>
        <p:spPr bwMode="auto">
          <a:xfrm>
            <a:off x="759686" y="2770596"/>
            <a:ext cx="6554862" cy="491105"/>
          </a:xfrm>
          <a:prstGeom prst="rect">
            <a:avLst/>
          </a:prstGeom>
          <a:pattFill prst="wdUpDiag">
            <a:fgClr>
              <a:srgbClr val="E46C0A">
                <a:alpha val="28999"/>
              </a:srgbClr>
            </a:fgClr>
            <a:bgClr>
              <a:srgbClr val="FFFFFF">
                <a:alpha val="28999"/>
              </a:srgbClr>
            </a:bgClr>
          </a:patt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Rectangle 275"/>
          <p:cNvSpPr/>
          <p:nvPr/>
        </p:nvSpPr>
        <p:spPr>
          <a:xfrm>
            <a:off x="2002403" y="2899099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277" name="Rectangle 276"/>
          <p:cNvSpPr/>
          <p:nvPr/>
        </p:nvSpPr>
        <p:spPr>
          <a:xfrm flipV="1">
            <a:off x="2120675" y="2852219"/>
            <a:ext cx="314797" cy="45719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278" name="Flowchart: Data 26"/>
          <p:cNvSpPr/>
          <p:nvPr/>
        </p:nvSpPr>
        <p:spPr>
          <a:xfrm flipH="1">
            <a:off x="2016000" y="3160679"/>
            <a:ext cx="417600" cy="404721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95B3D7">
              <a:alpha val="80000"/>
            </a:srgbClr>
          </a:solidFill>
          <a:ln w="2540" cmpd="sng"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79" name="Rectangle 278"/>
          <p:cNvSpPr/>
          <p:nvPr/>
        </p:nvSpPr>
        <p:spPr>
          <a:xfrm>
            <a:off x="2023377" y="3343328"/>
            <a:ext cx="414000" cy="215670"/>
          </a:xfrm>
          <a:prstGeom prst="rect">
            <a:avLst/>
          </a:prstGeom>
          <a:solidFill>
            <a:srgbClr val="FFC0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cxnSp>
        <p:nvCxnSpPr>
          <p:cNvPr id="280" name="Straight Connector 279"/>
          <p:cNvCxnSpPr/>
          <p:nvPr/>
        </p:nvCxnSpPr>
        <p:spPr>
          <a:xfrm>
            <a:off x="756000" y="3594922"/>
            <a:ext cx="7632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Rectangle 280"/>
          <p:cNvSpPr/>
          <p:nvPr/>
        </p:nvSpPr>
        <p:spPr>
          <a:xfrm>
            <a:off x="6556800" y="3621555"/>
            <a:ext cx="167184" cy="323094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Rectangle 281"/>
          <p:cNvSpPr/>
          <p:nvPr/>
        </p:nvSpPr>
        <p:spPr>
          <a:xfrm>
            <a:off x="5639688" y="3638384"/>
            <a:ext cx="167184" cy="323094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" name="Rectangle 282"/>
          <p:cNvSpPr/>
          <p:nvPr/>
        </p:nvSpPr>
        <p:spPr>
          <a:xfrm>
            <a:off x="756000" y="1556792"/>
            <a:ext cx="7632000" cy="2160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4" name="Rectangle 283"/>
          <p:cNvSpPr/>
          <p:nvPr/>
        </p:nvSpPr>
        <p:spPr>
          <a:xfrm>
            <a:off x="756000" y="1296000"/>
            <a:ext cx="7632000" cy="19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756000" y="4272366"/>
            <a:ext cx="7074000" cy="73822"/>
          </a:xfrm>
          <a:prstGeom prst="rect">
            <a:avLst/>
          </a:prstGeom>
          <a:solidFill>
            <a:srgbClr val="CC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600" dirty="0"/>
          </a:p>
        </p:txBody>
      </p:sp>
      <p:cxnSp>
        <p:nvCxnSpPr>
          <p:cNvPr id="286" name="Straight Connector 285"/>
          <p:cNvCxnSpPr/>
          <p:nvPr/>
        </p:nvCxnSpPr>
        <p:spPr>
          <a:xfrm>
            <a:off x="935596" y="1840324"/>
            <a:ext cx="6768752" cy="3445"/>
          </a:xfrm>
          <a:prstGeom prst="line">
            <a:avLst/>
          </a:prstGeom>
          <a:ln w="12700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936000" y="1944000"/>
            <a:ext cx="7308000" cy="13783"/>
          </a:xfrm>
          <a:prstGeom prst="line">
            <a:avLst/>
          </a:prstGeom>
          <a:ln w="6350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>
            <a:off x="919082" y="4266000"/>
            <a:ext cx="7308000" cy="13783"/>
          </a:xfrm>
          <a:prstGeom prst="line">
            <a:avLst/>
          </a:prstGeom>
          <a:ln w="6350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Rectangle 288"/>
          <p:cNvSpPr/>
          <p:nvPr/>
        </p:nvSpPr>
        <p:spPr>
          <a:xfrm>
            <a:off x="1063157" y="1296000"/>
            <a:ext cx="165855" cy="198000"/>
          </a:xfrm>
          <a:prstGeom prst="rect">
            <a:avLst/>
          </a:prstGeom>
          <a:solidFill>
            <a:schemeClr val="bg1">
              <a:lumMod val="85000"/>
              <a:alpha val="58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500" dirty="0" smtClean="0">
                <a:solidFill>
                  <a:schemeClr val="tx1"/>
                </a:solidFill>
              </a:rPr>
              <a:t>CE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1858547" y="1296000"/>
            <a:ext cx="165855" cy="198000"/>
          </a:xfrm>
          <a:prstGeom prst="rect">
            <a:avLst/>
          </a:prstGeom>
          <a:solidFill>
            <a:schemeClr val="bg1">
              <a:lumMod val="85000"/>
              <a:alpha val="58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500" dirty="0" smtClean="0">
                <a:solidFill>
                  <a:schemeClr val="tx1"/>
                </a:solidFill>
              </a:rPr>
              <a:t>CE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7521822" y="1296001"/>
            <a:ext cx="308178" cy="499198"/>
          </a:xfrm>
          <a:prstGeom prst="rect">
            <a:avLst/>
          </a:prstGeom>
          <a:solidFill>
            <a:schemeClr val="bg1">
              <a:lumMod val="85000"/>
              <a:alpha val="58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500" dirty="0" smtClean="0">
                <a:solidFill>
                  <a:schemeClr val="tx1"/>
                </a:solidFill>
              </a:rPr>
              <a:t>CE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292" name="Rectangle 291"/>
          <p:cNvSpPr/>
          <p:nvPr/>
        </p:nvSpPr>
        <p:spPr>
          <a:xfrm>
            <a:off x="7956376" y="1957783"/>
            <a:ext cx="144028" cy="1277179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err="1" smtClean="0">
                <a:solidFill>
                  <a:schemeClr val="tx1"/>
                </a:solidFill>
              </a:rPr>
              <a:t>R.Goward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7956376" y="1768377"/>
            <a:ext cx="438362" cy="15034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17" tIns="45709" rIns="91417" bIns="45709" rtlCol="0" anchor="t" anchorCtr="0"/>
          <a:lstStyle/>
          <a:p>
            <a:pPr algn="ctr" defTabSz="1280006"/>
            <a:r>
              <a:rPr lang="fr-CH" sz="500" dirty="0" smtClean="0">
                <a:solidFill>
                  <a:prstClr val="white"/>
                </a:solidFill>
              </a:rPr>
              <a:t> Lift B269</a:t>
            </a:r>
          </a:p>
          <a:p>
            <a:pPr algn="ctr" defTabSz="1280006"/>
            <a:endParaRPr lang="en-GB" sz="1400" dirty="0">
              <a:solidFill>
                <a:prstClr val="white"/>
              </a:solidFill>
            </a:endParaRPr>
          </a:p>
        </p:txBody>
      </p:sp>
      <p:sp>
        <p:nvSpPr>
          <p:cNvPr id="294" name="Rectangle 293"/>
          <p:cNvSpPr/>
          <p:nvPr/>
        </p:nvSpPr>
        <p:spPr>
          <a:xfrm>
            <a:off x="5670804" y="1985853"/>
            <a:ext cx="108234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Maintenance Sealing </a:t>
            </a:r>
          </a:p>
        </p:txBody>
      </p:sp>
      <p:cxnSp>
        <p:nvCxnSpPr>
          <p:cNvPr id="295" name="Straight Connector 294"/>
          <p:cNvCxnSpPr/>
          <p:nvPr/>
        </p:nvCxnSpPr>
        <p:spPr>
          <a:xfrm>
            <a:off x="756000" y="3659832"/>
            <a:ext cx="1656000" cy="18000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>
            <a:off x="756000" y="1944000"/>
            <a:ext cx="7632000" cy="13783"/>
          </a:xfrm>
          <a:prstGeom prst="line">
            <a:avLst/>
          </a:prstGeom>
          <a:ln w="6350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/>
          <p:cNvSpPr/>
          <p:nvPr/>
        </p:nvSpPr>
        <p:spPr>
          <a:xfrm>
            <a:off x="756000" y="1772815"/>
            <a:ext cx="7074000" cy="73822"/>
          </a:xfrm>
          <a:prstGeom prst="rect">
            <a:avLst/>
          </a:prstGeom>
          <a:solidFill>
            <a:srgbClr val="CC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dirty="0" smtClean="0"/>
              <a:t>Powering tests</a:t>
            </a:r>
            <a:endParaRPr lang="en-US" sz="600" dirty="0"/>
          </a:p>
        </p:txBody>
      </p:sp>
      <p:sp>
        <p:nvSpPr>
          <p:cNvPr id="298" name="Rectangle 297"/>
          <p:cNvSpPr/>
          <p:nvPr/>
        </p:nvSpPr>
        <p:spPr>
          <a:xfrm>
            <a:off x="7823545" y="1772815"/>
            <a:ext cx="127840" cy="1794953"/>
          </a:xfrm>
          <a:prstGeom prst="rect">
            <a:avLst/>
          </a:prstGeom>
          <a:solidFill>
            <a:srgbClr val="C182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EPC</a:t>
            </a:r>
            <a:endParaRPr lang="en-GB" sz="1000" dirty="0"/>
          </a:p>
        </p:txBody>
      </p:sp>
      <p:sp>
        <p:nvSpPr>
          <p:cNvPr id="299" name="Flowchart: Data 26"/>
          <p:cNvSpPr/>
          <p:nvPr/>
        </p:nvSpPr>
        <p:spPr>
          <a:xfrm flipH="1">
            <a:off x="5220000" y="3154277"/>
            <a:ext cx="417600" cy="404721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95B3D7">
              <a:alpha val="80000"/>
            </a:srgbClr>
          </a:solidFill>
          <a:ln w="2540" cmpd="sng"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300" name="Flowchart: Data 26"/>
          <p:cNvSpPr/>
          <p:nvPr/>
        </p:nvSpPr>
        <p:spPr>
          <a:xfrm flipH="1">
            <a:off x="4446000" y="3163045"/>
            <a:ext cx="417600" cy="404721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95B3D7">
              <a:alpha val="80000"/>
            </a:srgbClr>
          </a:solidFill>
          <a:ln w="2540" cmpd="sng"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301" name="Rectangle 300"/>
          <p:cNvSpPr/>
          <p:nvPr/>
        </p:nvSpPr>
        <p:spPr>
          <a:xfrm>
            <a:off x="756000" y="4266001"/>
            <a:ext cx="7066580" cy="45886"/>
          </a:xfrm>
          <a:prstGeom prst="rect">
            <a:avLst/>
          </a:prstGeom>
          <a:solidFill>
            <a:srgbClr val="95B3D7">
              <a:alpha val="57647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600" dirty="0" smtClean="0">
                <a:solidFill>
                  <a:schemeClr val="tx1"/>
                </a:solidFill>
              </a:rPr>
              <a:t>Magnet tests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2" name="Rectangle 301"/>
          <p:cNvSpPr/>
          <p:nvPr/>
        </p:nvSpPr>
        <p:spPr>
          <a:xfrm>
            <a:off x="756000" y="1852516"/>
            <a:ext cx="7066580" cy="105267"/>
          </a:xfrm>
          <a:prstGeom prst="rect">
            <a:avLst/>
          </a:prstGeom>
          <a:solidFill>
            <a:srgbClr val="95B3D7">
              <a:alpha val="57647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600" dirty="0" smtClean="0">
                <a:solidFill>
                  <a:schemeClr val="tx1"/>
                </a:solidFill>
              </a:rPr>
              <a:t>Magnet tests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3" name="Rectangle 302"/>
          <p:cNvSpPr/>
          <p:nvPr/>
        </p:nvSpPr>
        <p:spPr>
          <a:xfrm>
            <a:off x="2016000" y="2922575"/>
            <a:ext cx="414000" cy="238103"/>
          </a:xfrm>
          <a:prstGeom prst="rect">
            <a:avLst/>
          </a:prstGeom>
          <a:solidFill>
            <a:srgbClr val="95B3D7">
              <a:alpha val="58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en-GB" sz="600" dirty="0" smtClean="0">
                <a:solidFill>
                  <a:schemeClr val="tx1"/>
                </a:solidFill>
              </a:rPr>
              <a:t>MU14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4" name="Rectangle 303"/>
          <p:cNvSpPr/>
          <p:nvPr/>
        </p:nvSpPr>
        <p:spPr>
          <a:xfrm>
            <a:off x="4446000" y="3047719"/>
            <a:ext cx="414000" cy="171795"/>
          </a:xfrm>
          <a:prstGeom prst="rect">
            <a:avLst/>
          </a:prstGeom>
          <a:solidFill>
            <a:srgbClr val="95B3D7">
              <a:alpha val="57647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600" dirty="0" smtClean="0">
                <a:solidFill>
                  <a:schemeClr val="tx1"/>
                </a:solidFill>
              </a:rPr>
              <a:t>MU55\57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5" name="Rectangle 304"/>
          <p:cNvSpPr/>
          <p:nvPr/>
        </p:nvSpPr>
        <p:spPr>
          <a:xfrm>
            <a:off x="5220000" y="3101598"/>
            <a:ext cx="410400" cy="105358"/>
          </a:xfrm>
          <a:prstGeom prst="rect">
            <a:avLst/>
          </a:prstGeom>
          <a:solidFill>
            <a:srgbClr val="95B3D7">
              <a:alpha val="58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600" dirty="0" smtClean="0">
                <a:solidFill>
                  <a:schemeClr val="tx1"/>
                </a:solidFill>
              </a:rPr>
              <a:t>MU75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6" name="Flowchart: Data 26"/>
          <p:cNvSpPr/>
          <p:nvPr/>
        </p:nvSpPr>
        <p:spPr>
          <a:xfrm flipH="1">
            <a:off x="1260000" y="3138600"/>
            <a:ext cx="406480" cy="404721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95B3D7">
              <a:alpha val="80000"/>
            </a:srgbClr>
          </a:solidFill>
          <a:ln w="2540" cmpd="sng"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 dirty="0"/>
          </a:p>
        </p:txBody>
      </p:sp>
      <p:sp>
        <p:nvSpPr>
          <p:cNvPr id="307" name="Flowchart: Data 26"/>
          <p:cNvSpPr/>
          <p:nvPr/>
        </p:nvSpPr>
        <p:spPr>
          <a:xfrm flipH="1">
            <a:off x="2915816" y="3163046"/>
            <a:ext cx="417600" cy="404721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95B3D7">
              <a:alpha val="80000"/>
            </a:srgbClr>
          </a:solidFill>
          <a:ln w="2540" cmpd="sng"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308" name="Flowchart: Data 26"/>
          <p:cNvSpPr/>
          <p:nvPr/>
        </p:nvSpPr>
        <p:spPr>
          <a:xfrm flipH="1">
            <a:off x="3707904" y="3152473"/>
            <a:ext cx="417600" cy="404721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95B3D7">
              <a:alpha val="80000"/>
            </a:srgbClr>
          </a:solidFill>
          <a:ln w="2540" cmpd="sng"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309" name="Flowchart: Data 26"/>
          <p:cNvSpPr/>
          <p:nvPr/>
        </p:nvSpPr>
        <p:spPr>
          <a:xfrm flipH="1">
            <a:off x="6135600" y="3165399"/>
            <a:ext cx="417600" cy="404721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95B3D7">
              <a:alpha val="80000"/>
            </a:srgbClr>
          </a:solidFill>
          <a:ln w="2540" cmpd="sng"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310" name="Flowchart: Data 26"/>
          <p:cNvSpPr/>
          <p:nvPr/>
        </p:nvSpPr>
        <p:spPr>
          <a:xfrm flipH="1">
            <a:off x="6739464" y="3166137"/>
            <a:ext cx="417600" cy="404721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95B3D7">
              <a:alpha val="80000"/>
            </a:srgbClr>
          </a:solidFill>
          <a:ln w="2540" cmpd="sng"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311" name="Flowchart: Data 26"/>
          <p:cNvSpPr/>
          <p:nvPr/>
        </p:nvSpPr>
        <p:spPr>
          <a:xfrm flipH="1">
            <a:off x="7488324" y="3163047"/>
            <a:ext cx="334256" cy="404721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95B3D7">
              <a:alpha val="80000"/>
            </a:srgbClr>
          </a:solidFill>
          <a:ln w="2540" cmpd="sng"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312" name="TextBox 311"/>
          <p:cNvSpPr txBox="1"/>
          <p:nvPr/>
        </p:nvSpPr>
        <p:spPr>
          <a:xfrm>
            <a:off x="2016000" y="2803505"/>
            <a:ext cx="3990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 smtClean="0"/>
              <a:t>SS15 Liberate</a:t>
            </a:r>
            <a:endParaRPr lang="en-GB" sz="500" dirty="0"/>
          </a:p>
        </p:txBody>
      </p:sp>
      <p:sp>
        <p:nvSpPr>
          <p:cNvPr id="313" name="Rectangle 312"/>
          <p:cNvSpPr/>
          <p:nvPr/>
        </p:nvSpPr>
        <p:spPr>
          <a:xfrm>
            <a:off x="7164288" y="1305376"/>
            <a:ext cx="150260" cy="1160892"/>
          </a:xfrm>
          <a:prstGeom prst="rect">
            <a:avLst/>
          </a:prstGeom>
          <a:solidFill>
            <a:schemeClr val="bg1">
              <a:lumMod val="85000"/>
              <a:alpha val="58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500" dirty="0" smtClean="0">
                <a:solidFill>
                  <a:schemeClr val="tx1"/>
                </a:solidFill>
              </a:rPr>
              <a:t>CE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314" name="Rectangle 313"/>
          <p:cNvSpPr/>
          <p:nvPr/>
        </p:nvSpPr>
        <p:spPr>
          <a:xfrm>
            <a:off x="756000" y="3861048"/>
            <a:ext cx="7632000" cy="278952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chemeClr val="tx1"/>
                </a:solidFill>
              </a:rPr>
              <a:t>					PS PSS complex new access system 						commissioning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315" name="Rectangle 314"/>
          <p:cNvSpPr/>
          <p:nvPr/>
        </p:nvSpPr>
        <p:spPr>
          <a:xfrm>
            <a:off x="7956376" y="3070659"/>
            <a:ext cx="144028" cy="103401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>
                <a:solidFill>
                  <a:schemeClr val="tx1"/>
                </a:solidFill>
              </a:rPr>
              <a:t>Sept.16 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316" name="Rectangle 4"/>
          <p:cNvSpPr/>
          <p:nvPr/>
        </p:nvSpPr>
        <p:spPr>
          <a:xfrm>
            <a:off x="1092498" y="2466103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17" name="Rectangle 4"/>
          <p:cNvSpPr/>
          <p:nvPr/>
        </p:nvSpPr>
        <p:spPr>
          <a:xfrm>
            <a:off x="1160755" y="2466103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18" name="Rectangle 4"/>
          <p:cNvSpPr/>
          <p:nvPr/>
        </p:nvSpPr>
        <p:spPr>
          <a:xfrm>
            <a:off x="1863833" y="2467989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19" name="Rectangle 4"/>
          <p:cNvSpPr/>
          <p:nvPr/>
        </p:nvSpPr>
        <p:spPr>
          <a:xfrm>
            <a:off x="1932089" y="2568302"/>
            <a:ext cx="68257" cy="51075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20" name="Rectangle 4"/>
          <p:cNvSpPr/>
          <p:nvPr/>
        </p:nvSpPr>
        <p:spPr>
          <a:xfrm>
            <a:off x="2752935" y="2568301"/>
            <a:ext cx="68257" cy="510759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21" name="Rectangle 4"/>
          <p:cNvSpPr/>
          <p:nvPr/>
        </p:nvSpPr>
        <p:spPr>
          <a:xfrm>
            <a:off x="2821192" y="2482923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22" name="Rectangle 4"/>
          <p:cNvSpPr/>
          <p:nvPr/>
        </p:nvSpPr>
        <p:spPr>
          <a:xfrm>
            <a:off x="3560219" y="2482923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23" name="Rectangle 4"/>
          <p:cNvSpPr/>
          <p:nvPr/>
        </p:nvSpPr>
        <p:spPr>
          <a:xfrm>
            <a:off x="3628476" y="2482923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24" name="Rectangle 4"/>
          <p:cNvSpPr/>
          <p:nvPr/>
        </p:nvSpPr>
        <p:spPr>
          <a:xfrm>
            <a:off x="5070773" y="2482923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25" name="Rectangle 4"/>
          <p:cNvSpPr/>
          <p:nvPr/>
        </p:nvSpPr>
        <p:spPr>
          <a:xfrm>
            <a:off x="5976156" y="2481504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26" name="Rectangle 4"/>
          <p:cNvSpPr/>
          <p:nvPr/>
        </p:nvSpPr>
        <p:spPr>
          <a:xfrm>
            <a:off x="7122935" y="2482923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27" name="Rectangle 4"/>
          <p:cNvSpPr/>
          <p:nvPr/>
        </p:nvSpPr>
        <p:spPr>
          <a:xfrm>
            <a:off x="7496830" y="1950891"/>
            <a:ext cx="68257" cy="596138"/>
          </a:xfrm>
          <a:prstGeom prst="rect">
            <a:avLst/>
          </a:prstGeom>
          <a:solidFill>
            <a:srgbClr val="00FF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7329646" y="3623117"/>
            <a:ext cx="167184" cy="323094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9" name="Rectangle 328"/>
          <p:cNvSpPr/>
          <p:nvPr/>
        </p:nvSpPr>
        <p:spPr>
          <a:xfrm>
            <a:off x="759686" y="2056248"/>
            <a:ext cx="162000" cy="93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HVAC</a:t>
            </a:r>
            <a:endParaRPr lang="en-GB" sz="800" dirty="0"/>
          </a:p>
        </p:txBody>
      </p:sp>
      <p:sp>
        <p:nvSpPr>
          <p:cNvPr id="330" name="Rectangle 329"/>
          <p:cNvSpPr/>
          <p:nvPr/>
        </p:nvSpPr>
        <p:spPr>
          <a:xfrm>
            <a:off x="759686" y="2988025"/>
            <a:ext cx="162000" cy="154892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" name="Rectangle 330"/>
          <p:cNvSpPr/>
          <p:nvPr/>
        </p:nvSpPr>
        <p:spPr>
          <a:xfrm>
            <a:off x="1671864" y="2504986"/>
            <a:ext cx="162000" cy="93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HVAC</a:t>
            </a:r>
          </a:p>
        </p:txBody>
      </p:sp>
      <p:sp>
        <p:nvSpPr>
          <p:cNvPr id="332" name="Rectangle 331"/>
          <p:cNvSpPr/>
          <p:nvPr/>
        </p:nvSpPr>
        <p:spPr>
          <a:xfrm>
            <a:off x="1671864" y="3436763"/>
            <a:ext cx="162000" cy="120431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3" name="Rectangle 332"/>
          <p:cNvSpPr/>
          <p:nvPr/>
        </p:nvSpPr>
        <p:spPr>
          <a:xfrm>
            <a:off x="3367677" y="2511365"/>
            <a:ext cx="162000" cy="93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HVAC</a:t>
            </a:r>
          </a:p>
        </p:txBody>
      </p:sp>
      <p:sp>
        <p:nvSpPr>
          <p:cNvPr id="334" name="Rectangle 333"/>
          <p:cNvSpPr/>
          <p:nvPr/>
        </p:nvSpPr>
        <p:spPr>
          <a:xfrm>
            <a:off x="4131000" y="2248960"/>
            <a:ext cx="162000" cy="93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800" dirty="0">
                <a:solidFill>
                  <a:prstClr val="white"/>
                </a:solidFill>
              </a:rPr>
              <a:t>HVAC</a:t>
            </a:r>
          </a:p>
        </p:txBody>
      </p:sp>
      <p:sp>
        <p:nvSpPr>
          <p:cNvPr id="335" name="Rectangle 334"/>
          <p:cNvSpPr/>
          <p:nvPr/>
        </p:nvSpPr>
        <p:spPr>
          <a:xfrm>
            <a:off x="4131000" y="3180737"/>
            <a:ext cx="162000" cy="154892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6" name="Rectangle 335"/>
          <p:cNvSpPr/>
          <p:nvPr/>
        </p:nvSpPr>
        <p:spPr>
          <a:xfrm>
            <a:off x="5631322" y="2248960"/>
            <a:ext cx="162000" cy="93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800" dirty="0">
                <a:solidFill>
                  <a:prstClr val="white"/>
                </a:solidFill>
              </a:rPr>
              <a:t>HVAC</a:t>
            </a:r>
          </a:p>
        </p:txBody>
      </p:sp>
      <p:sp>
        <p:nvSpPr>
          <p:cNvPr id="337" name="Rectangle 336"/>
          <p:cNvSpPr/>
          <p:nvPr/>
        </p:nvSpPr>
        <p:spPr>
          <a:xfrm>
            <a:off x="5631322" y="3180737"/>
            <a:ext cx="162000" cy="154892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8" name="Rectangle 337"/>
          <p:cNvSpPr/>
          <p:nvPr/>
        </p:nvSpPr>
        <p:spPr>
          <a:xfrm>
            <a:off x="6553200" y="1962076"/>
            <a:ext cx="162000" cy="93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800" dirty="0">
                <a:solidFill>
                  <a:prstClr val="white"/>
                </a:solidFill>
              </a:rPr>
              <a:t>HVAC</a:t>
            </a:r>
          </a:p>
        </p:txBody>
      </p:sp>
      <p:sp>
        <p:nvSpPr>
          <p:cNvPr id="339" name="Rectangle 338"/>
          <p:cNvSpPr/>
          <p:nvPr/>
        </p:nvSpPr>
        <p:spPr>
          <a:xfrm>
            <a:off x="6553200" y="2893853"/>
            <a:ext cx="162000" cy="154892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0" name="Rectangle 339"/>
          <p:cNvSpPr/>
          <p:nvPr/>
        </p:nvSpPr>
        <p:spPr>
          <a:xfrm>
            <a:off x="7326608" y="2560352"/>
            <a:ext cx="161716" cy="996842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800" dirty="0">
                <a:solidFill>
                  <a:prstClr val="white"/>
                </a:solidFill>
              </a:rPr>
              <a:t>HVAC</a:t>
            </a:r>
          </a:p>
        </p:txBody>
      </p:sp>
      <p:sp>
        <p:nvSpPr>
          <p:cNvPr id="341" name="Rectangle 340"/>
          <p:cNvSpPr/>
          <p:nvPr/>
        </p:nvSpPr>
        <p:spPr>
          <a:xfrm>
            <a:off x="4864133" y="1969332"/>
            <a:ext cx="162000" cy="93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800" dirty="0">
                <a:solidFill>
                  <a:prstClr val="white"/>
                </a:solidFill>
              </a:rPr>
              <a:t>HVAC</a:t>
            </a:r>
          </a:p>
        </p:txBody>
      </p:sp>
      <p:sp>
        <p:nvSpPr>
          <p:cNvPr id="342" name="Rectangle 341"/>
          <p:cNvSpPr/>
          <p:nvPr/>
        </p:nvSpPr>
        <p:spPr>
          <a:xfrm>
            <a:off x="4864133" y="2901109"/>
            <a:ext cx="162000" cy="154892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3" name="Rectangle 342"/>
          <p:cNvSpPr/>
          <p:nvPr/>
        </p:nvSpPr>
        <p:spPr>
          <a:xfrm>
            <a:off x="759686" y="3638384"/>
            <a:ext cx="167184" cy="323094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4" name="Rectangle 343"/>
          <p:cNvSpPr/>
          <p:nvPr/>
        </p:nvSpPr>
        <p:spPr>
          <a:xfrm>
            <a:off x="1666680" y="3618624"/>
            <a:ext cx="167184" cy="323094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5" name="Rectangle 344"/>
          <p:cNvSpPr/>
          <p:nvPr/>
        </p:nvSpPr>
        <p:spPr>
          <a:xfrm>
            <a:off x="2450684" y="3636000"/>
            <a:ext cx="167184" cy="323094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6" name="Rectangle 345"/>
          <p:cNvSpPr/>
          <p:nvPr/>
        </p:nvSpPr>
        <p:spPr>
          <a:xfrm>
            <a:off x="3367677" y="3623117"/>
            <a:ext cx="167184" cy="323094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Rectangle 346"/>
          <p:cNvSpPr/>
          <p:nvPr/>
        </p:nvSpPr>
        <p:spPr>
          <a:xfrm>
            <a:off x="4123143" y="3638384"/>
            <a:ext cx="167184" cy="323094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8" name="Rectangle 347"/>
          <p:cNvSpPr/>
          <p:nvPr/>
        </p:nvSpPr>
        <p:spPr>
          <a:xfrm>
            <a:off x="4864133" y="3614433"/>
            <a:ext cx="167184" cy="323094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9" name="Rectangle 348"/>
          <p:cNvSpPr/>
          <p:nvPr/>
        </p:nvSpPr>
        <p:spPr>
          <a:xfrm>
            <a:off x="2450478" y="2052025"/>
            <a:ext cx="162000" cy="93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HVAC</a:t>
            </a:r>
          </a:p>
        </p:txBody>
      </p:sp>
      <p:sp>
        <p:nvSpPr>
          <p:cNvPr id="350" name="Rectangle 349"/>
          <p:cNvSpPr/>
          <p:nvPr/>
        </p:nvSpPr>
        <p:spPr>
          <a:xfrm>
            <a:off x="2450684" y="2983802"/>
            <a:ext cx="162000" cy="154892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1" name="Rectangle 350"/>
          <p:cNvSpPr/>
          <p:nvPr/>
        </p:nvSpPr>
        <p:spPr>
          <a:xfrm>
            <a:off x="3367677" y="3443598"/>
            <a:ext cx="162000" cy="120431"/>
          </a:xfrm>
          <a:prstGeom prst="rect">
            <a:avLst/>
          </a:prstGeom>
          <a:solidFill>
            <a:srgbClr val="00B05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2" name="Rectangle 351"/>
          <p:cNvSpPr/>
          <p:nvPr/>
        </p:nvSpPr>
        <p:spPr>
          <a:xfrm>
            <a:off x="920397" y="1982168"/>
            <a:ext cx="142012" cy="311392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HVAC</a:t>
            </a:r>
          </a:p>
        </p:txBody>
      </p:sp>
      <p:sp>
        <p:nvSpPr>
          <p:cNvPr id="353" name="Rectangle 352"/>
          <p:cNvSpPr/>
          <p:nvPr/>
        </p:nvSpPr>
        <p:spPr>
          <a:xfrm>
            <a:off x="2617868" y="1982168"/>
            <a:ext cx="134359" cy="311392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HVAC</a:t>
            </a:r>
          </a:p>
        </p:txBody>
      </p:sp>
      <p:sp>
        <p:nvSpPr>
          <p:cNvPr id="354" name="Rectangle 353"/>
          <p:cNvSpPr/>
          <p:nvPr/>
        </p:nvSpPr>
        <p:spPr>
          <a:xfrm>
            <a:off x="4293000" y="2248960"/>
            <a:ext cx="142013" cy="311392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HVAC</a:t>
            </a:r>
          </a:p>
        </p:txBody>
      </p:sp>
      <p:sp>
        <p:nvSpPr>
          <p:cNvPr id="355" name="Rectangle 354"/>
          <p:cNvSpPr/>
          <p:nvPr/>
        </p:nvSpPr>
        <p:spPr>
          <a:xfrm>
            <a:off x="5806872" y="2253208"/>
            <a:ext cx="142013" cy="311392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HVAC</a:t>
            </a:r>
          </a:p>
        </p:txBody>
      </p:sp>
      <p:sp>
        <p:nvSpPr>
          <p:cNvPr id="356" name="Rectangle 355"/>
          <p:cNvSpPr/>
          <p:nvPr/>
        </p:nvSpPr>
        <p:spPr>
          <a:xfrm>
            <a:off x="8089389" y="2399374"/>
            <a:ext cx="108000" cy="1453354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7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600" dirty="0" smtClean="0"/>
              <a:t>CV water</a:t>
            </a:r>
            <a:endParaRPr lang="en-GB" sz="600" dirty="0"/>
          </a:p>
        </p:txBody>
      </p:sp>
      <p:cxnSp>
        <p:nvCxnSpPr>
          <p:cNvPr id="357" name="Straight Connector 356"/>
          <p:cNvCxnSpPr/>
          <p:nvPr/>
        </p:nvCxnSpPr>
        <p:spPr>
          <a:xfrm>
            <a:off x="938238" y="3594922"/>
            <a:ext cx="74565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8" name="Group 357"/>
          <p:cNvGrpSpPr/>
          <p:nvPr/>
        </p:nvGrpSpPr>
        <p:grpSpPr>
          <a:xfrm>
            <a:off x="2024402" y="2349950"/>
            <a:ext cx="414000" cy="169277"/>
            <a:chOff x="2052000" y="2540137"/>
            <a:chExt cx="414000" cy="169277"/>
          </a:xfrm>
        </p:grpSpPr>
        <p:sp>
          <p:nvSpPr>
            <p:cNvPr id="359" name="Rectangle 358"/>
            <p:cNvSpPr/>
            <p:nvPr/>
          </p:nvSpPr>
          <p:spPr>
            <a:xfrm>
              <a:off x="2052000" y="2661648"/>
              <a:ext cx="414000" cy="1800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500" dirty="0"/>
                <a:t> </a:t>
              </a:r>
              <a:endParaRPr lang="en-GB" sz="500" dirty="0"/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2066924" y="2540137"/>
              <a:ext cx="399076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00" dirty="0" smtClean="0"/>
                <a:t>SMH16</a:t>
              </a:r>
              <a:endParaRPr lang="en-GB" sz="500" dirty="0"/>
            </a:p>
          </p:txBody>
        </p:sp>
      </p:grpSp>
      <p:sp>
        <p:nvSpPr>
          <p:cNvPr id="361" name="TextBox 360"/>
          <p:cNvSpPr txBox="1"/>
          <p:nvPr/>
        </p:nvSpPr>
        <p:spPr>
          <a:xfrm>
            <a:off x="2038301" y="3305410"/>
            <a:ext cx="3990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SEH23</a:t>
            </a:r>
          </a:p>
          <a:p>
            <a:r>
              <a:rPr lang="en-GB" sz="500" dirty="0" smtClean="0"/>
              <a:t>Dummy </a:t>
            </a:r>
            <a:endParaRPr lang="en-GB" sz="500" dirty="0"/>
          </a:p>
        </p:txBody>
      </p:sp>
      <p:sp>
        <p:nvSpPr>
          <p:cNvPr id="362" name="Rectangle 361"/>
          <p:cNvSpPr/>
          <p:nvPr/>
        </p:nvSpPr>
        <p:spPr>
          <a:xfrm>
            <a:off x="2032852" y="1971076"/>
            <a:ext cx="65149" cy="233787"/>
          </a:xfrm>
          <a:prstGeom prst="rect">
            <a:avLst/>
          </a:prstGeom>
          <a:solidFill>
            <a:srgbClr val="FFC0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63" name="Rectangle 362"/>
          <p:cNvSpPr/>
          <p:nvPr/>
        </p:nvSpPr>
        <p:spPr>
          <a:xfrm>
            <a:off x="2935425" y="1966070"/>
            <a:ext cx="65149" cy="233787"/>
          </a:xfrm>
          <a:prstGeom prst="rect">
            <a:avLst/>
          </a:prstGeom>
          <a:solidFill>
            <a:srgbClr val="FFC0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64" name="Rectangle 363"/>
          <p:cNvSpPr/>
          <p:nvPr/>
        </p:nvSpPr>
        <p:spPr>
          <a:xfrm>
            <a:off x="3725346" y="3496560"/>
            <a:ext cx="414000" cy="18000"/>
          </a:xfrm>
          <a:prstGeom prst="rect">
            <a:avLst/>
          </a:prstGeom>
          <a:solidFill>
            <a:srgbClr val="FFC0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65" name="TextBox 364"/>
          <p:cNvSpPr txBox="1"/>
          <p:nvPr/>
        </p:nvSpPr>
        <p:spPr>
          <a:xfrm>
            <a:off x="3724462" y="2350577"/>
            <a:ext cx="39907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SMH42</a:t>
            </a:r>
            <a:endParaRPr lang="en-GB" sz="500" dirty="0"/>
          </a:p>
        </p:txBody>
      </p:sp>
      <p:sp>
        <p:nvSpPr>
          <p:cNvPr id="366" name="Rectangle 365"/>
          <p:cNvSpPr/>
          <p:nvPr/>
        </p:nvSpPr>
        <p:spPr>
          <a:xfrm>
            <a:off x="3705759" y="2473923"/>
            <a:ext cx="414000" cy="18000"/>
          </a:xfrm>
          <a:prstGeom prst="rect">
            <a:avLst/>
          </a:prstGeom>
          <a:solidFill>
            <a:srgbClr val="FFC0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67" name="Rectangle 366"/>
          <p:cNvSpPr/>
          <p:nvPr/>
        </p:nvSpPr>
        <p:spPr>
          <a:xfrm>
            <a:off x="4443688" y="3487560"/>
            <a:ext cx="414000" cy="18000"/>
          </a:xfrm>
          <a:prstGeom prst="rect">
            <a:avLst/>
          </a:prstGeom>
          <a:solidFill>
            <a:srgbClr val="FFC0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68" name="TextBox 367"/>
          <p:cNvSpPr txBox="1"/>
          <p:nvPr/>
        </p:nvSpPr>
        <p:spPr>
          <a:xfrm>
            <a:off x="4435013" y="2833030"/>
            <a:ext cx="39907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SMH57</a:t>
            </a:r>
            <a:endParaRPr lang="en-GB" sz="500" dirty="0"/>
          </a:p>
        </p:txBody>
      </p:sp>
      <p:sp>
        <p:nvSpPr>
          <p:cNvPr id="369" name="Rectangle 368"/>
          <p:cNvSpPr/>
          <p:nvPr/>
        </p:nvSpPr>
        <p:spPr>
          <a:xfrm>
            <a:off x="4441530" y="2959777"/>
            <a:ext cx="414000" cy="18000"/>
          </a:xfrm>
          <a:prstGeom prst="rect">
            <a:avLst/>
          </a:prstGeom>
          <a:solidFill>
            <a:srgbClr val="FFC0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70" name="Rectangle 369"/>
          <p:cNvSpPr/>
          <p:nvPr/>
        </p:nvSpPr>
        <p:spPr>
          <a:xfrm>
            <a:off x="7571192" y="2547832"/>
            <a:ext cx="197437" cy="501894"/>
          </a:xfrm>
          <a:prstGeom prst="rect">
            <a:avLst/>
          </a:prstGeom>
          <a:solidFill>
            <a:srgbClr val="CC00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r>
              <a:rPr lang="fr-CH" sz="500" dirty="0" smtClean="0"/>
              <a:t>STP</a:t>
            </a:r>
            <a:endParaRPr lang="en-GB" sz="500" dirty="0"/>
          </a:p>
        </p:txBody>
      </p:sp>
      <p:sp>
        <p:nvSpPr>
          <p:cNvPr id="371" name="Rectangle 370"/>
          <p:cNvSpPr/>
          <p:nvPr/>
        </p:nvSpPr>
        <p:spPr>
          <a:xfrm>
            <a:off x="2125208" y="2731274"/>
            <a:ext cx="317383" cy="123938"/>
          </a:xfrm>
          <a:prstGeom prst="rect">
            <a:avLst/>
          </a:prstGeom>
          <a:solidFill>
            <a:srgbClr val="CC00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algn="ctr"/>
            <a:r>
              <a:rPr lang="fr-CH" sz="400" dirty="0" smtClean="0"/>
              <a:t>STP</a:t>
            </a:r>
            <a:endParaRPr lang="en-GB" sz="400" dirty="0"/>
          </a:p>
        </p:txBody>
      </p:sp>
      <p:sp>
        <p:nvSpPr>
          <p:cNvPr id="372" name="Rectangle 4"/>
          <p:cNvSpPr/>
          <p:nvPr/>
        </p:nvSpPr>
        <p:spPr>
          <a:xfrm>
            <a:off x="1591868" y="2763415"/>
            <a:ext cx="68257" cy="361395"/>
          </a:xfrm>
          <a:prstGeom prst="rect">
            <a:avLst/>
          </a:prstGeom>
          <a:solidFill>
            <a:srgbClr val="0DB7B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73" name="Rectangle 4"/>
          <p:cNvSpPr/>
          <p:nvPr/>
        </p:nvSpPr>
        <p:spPr>
          <a:xfrm>
            <a:off x="4030710" y="2917669"/>
            <a:ext cx="68257" cy="361395"/>
          </a:xfrm>
          <a:prstGeom prst="rect">
            <a:avLst/>
          </a:prstGeom>
          <a:solidFill>
            <a:srgbClr val="0DB7B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74" name="Rectangle 4"/>
          <p:cNvSpPr/>
          <p:nvPr/>
        </p:nvSpPr>
        <p:spPr>
          <a:xfrm>
            <a:off x="5217059" y="3439499"/>
            <a:ext cx="68257" cy="119500"/>
          </a:xfrm>
          <a:prstGeom prst="rect">
            <a:avLst/>
          </a:prstGeom>
          <a:solidFill>
            <a:srgbClr val="0DB7B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75" name="Rectangle 4"/>
          <p:cNvSpPr/>
          <p:nvPr/>
        </p:nvSpPr>
        <p:spPr>
          <a:xfrm>
            <a:off x="5220000" y="3634694"/>
            <a:ext cx="68257" cy="138701"/>
          </a:xfrm>
          <a:prstGeom prst="rect">
            <a:avLst/>
          </a:prstGeom>
          <a:solidFill>
            <a:srgbClr val="0DB7B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76" name="Rectangle 4"/>
          <p:cNvSpPr/>
          <p:nvPr/>
        </p:nvSpPr>
        <p:spPr>
          <a:xfrm>
            <a:off x="2367215" y="2767638"/>
            <a:ext cx="68257" cy="361395"/>
          </a:xfrm>
          <a:prstGeom prst="rect">
            <a:avLst/>
          </a:prstGeom>
          <a:solidFill>
            <a:srgbClr val="0DB7B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12000" rIns="0" bIns="0" rtlCol="0" anchor="ctr"/>
          <a:lstStyle/>
          <a:p>
            <a:pPr algn="ctr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77" name="Rectangle 376"/>
          <p:cNvSpPr/>
          <p:nvPr/>
        </p:nvSpPr>
        <p:spPr>
          <a:xfrm>
            <a:off x="2023377" y="3158294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78" name="Rectangle 377"/>
          <p:cNvSpPr/>
          <p:nvPr/>
        </p:nvSpPr>
        <p:spPr>
          <a:xfrm>
            <a:off x="2028591" y="2495986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79" name="Rectangle 378"/>
          <p:cNvSpPr/>
          <p:nvPr/>
        </p:nvSpPr>
        <p:spPr>
          <a:xfrm>
            <a:off x="2016348" y="3333536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80" name="Rectangle 379"/>
          <p:cNvSpPr/>
          <p:nvPr/>
        </p:nvSpPr>
        <p:spPr>
          <a:xfrm>
            <a:off x="1250842" y="3861048"/>
            <a:ext cx="90315" cy="360153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381" name="TextBox 380"/>
          <p:cNvSpPr txBox="1"/>
          <p:nvPr/>
        </p:nvSpPr>
        <p:spPr>
          <a:xfrm>
            <a:off x="1143997" y="3937527"/>
            <a:ext cx="10924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Vacuum bake-outs</a:t>
            </a:r>
          </a:p>
          <a:p>
            <a:endParaRPr lang="en-GB" dirty="0"/>
          </a:p>
        </p:txBody>
      </p:sp>
      <p:sp>
        <p:nvSpPr>
          <p:cNvPr id="382" name="Rectangle 381"/>
          <p:cNvSpPr/>
          <p:nvPr/>
        </p:nvSpPr>
        <p:spPr>
          <a:xfrm>
            <a:off x="2025454" y="3853204"/>
            <a:ext cx="90315" cy="360153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383" name="Rectangle 382"/>
          <p:cNvSpPr/>
          <p:nvPr/>
        </p:nvSpPr>
        <p:spPr>
          <a:xfrm>
            <a:off x="1257864" y="1954232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84" name="Rectangle 383"/>
          <p:cNvSpPr/>
          <p:nvPr/>
        </p:nvSpPr>
        <p:spPr>
          <a:xfrm flipV="1">
            <a:off x="2126500" y="2722679"/>
            <a:ext cx="314797" cy="45719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85" name="Rectangle 384"/>
          <p:cNvSpPr/>
          <p:nvPr/>
        </p:nvSpPr>
        <p:spPr>
          <a:xfrm>
            <a:off x="2019600" y="3540998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grpSp>
        <p:nvGrpSpPr>
          <p:cNvPr id="386" name="Group 385"/>
          <p:cNvGrpSpPr/>
          <p:nvPr/>
        </p:nvGrpSpPr>
        <p:grpSpPr>
          <a:xfrm>
            <a:off x="3145585" y="3152320"/>
            <a:ext cx="219501" cy="199216"/>
            <a:chOff x="2944408" y="3183917"/>
            <a:chExt cx="317384" cy="199216"/>
          </a:xfrm>
        </p:grpSpPr>
        <p:sp>
          <p:nvSpPr>
            <p:cNvPr id="387" name="Rectangle 386"/>
            <p:cNvSpPr/>
            <p:nvPr/>
          </p:nvSpPr>
          <p:spPr>
            <a:xfrm>
              <a:off x="2944409" y="3219758"/>
              <a:ext cx="317383" cy="123938"/>
            </a:xfrm>
            <a:prstGeom prst="rect">
              <a:avLst/>
            </a:prstGeom>
            <a:solidFill>
              <a:srgbClr val="CC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fr-CH" sz="400" dirty="0" smtClean="0"/>
                <a:t>STP</a:t>
              </a:r>
              <a:endParaRPr lang="en-GB" sz="400" dirty="0"/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2944408" y="3183917"/>
              <a:ext cx="317383" cy="45719"/>
            </a:xfrm>
            <a:prstGeom prst="rect">
              <a:avLst/>
            </a:prstGeom>
            <a:solidFill>
              <a:srgbClr val="FF4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500" dirty="0"/>
                <a:t> </a:t>
              </a:r>
              <a:endParaRPr lang="en-GB" sz="500" dirty="0"/>
            </a:p>
          </p:txBody>
        </p:sp>
        <p:sp>
          <p:nvSpPr>
            <p:cNvPr id="389" name="Rectangle 388"/>
            <p:cNvSpPr/>
            <p:nvPr/>
          </p:nvSpPr>
          <p:spPr>
            <a:xfrm>
              <a:off x="2944992" y="3337414"/>
              <a:ext cx="316800" cy="45719"/>
            </a:xfrm>
            <a:prstGeom prst="rect">
              <a:avLst/>
            </a:prstGeom>
            <a:solidFill>
              <a:srgbClr val="FF4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500" dirty="0"/>
                <a:t> </a:t>
              </a:r>
              <a:endParaRPr lang="en-GB" sz="500" dirty="0"/>
            </a:p>
          </p:txBody>
        </p:sp>
      </p:grpSp>
      <p:sp>
        <p:nvSpPr>
          <p:cNvPr id="390" name="Rectangle 389"/>
          <p:cNvSpPr/>
          <p:nvPr/>
        </p:nvSpPr>
        <p:spPr>
          <a:xfrm>
            <a:off x="3000574" y="2800013"/>
            <a:ext cx="317383" cy="123938"/>
          </a:xfrm>
          <a:prstGeom prst="rect">
            <a:avLst/>
          </a:prstGeom>
          <a:solidFill>
            <a:srgbClr val="CC00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algn="ctr"/>
            <a:r>
              <a:rPr lang="fr-CH" sz="400" dirty="0" smtClean="0"/>
              <a:t>STP</a:t>
            </a:r>
            <a:endParaRPr lang="en-GB" sz="400" dirty="0"/>
          </a:p>
        </p:txBody>
      </p:sp>
      <p:sp>
        <p:nvSpPr>
          <p:cNvPr id="391" name="Rectangle 390"/>
          <p:cNvSpPr/>
          <p:nvPr/>
        </p:nvSpPr>
        <p:spPr>
          <a:xfrm>
            <a:off x="3000573" y="2764172"/>
            <a:ext cx="317383" cy="45719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92" name="Rectangle 391"/>
          <p:cNvSpPr/>
          <p:nvPr/>
        </p:nvSpPr>
        <p:spPr>
          <a:xfrm>
            <a:off x="3001157" y="2917669"/>
            <a:ext cx="316800" cy="45719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93" name="Rectangle 392"/>
          <p:cNvSpPr/>
          <p:nvPr/>
        </p:nvSpPr>
        <p:spPr>
          <a:xfrm>
            <a:off x="4538147" y="2556155"/>
            <a:ext cx="317383" cy="123938"/>
          </a:xfrm>
          <a:prstGeom prst="rect">
            <a:avLst/>
          </a:prstGeom>
          <a:solidFill>
            <a:srgbClr val="CC00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algn="ctr"/>
            <a:r>
              <a:rPr lang="fr-CH" sz="400" dirty="0" smtClean="0"/>
              <a:t>STP</a:t>
            </a:r>
            <a:endParaRPr lang="en-GB" sz="400" dirty="0"/>
          </a:p>
        </p:txBody>
      </p:sp>
      <p:sp>
        <p:nvSpPr>
          <p:cNvPr id="394" name="Rectangle 393"/>
          <p:cNvSpPr/>
          <p:nvPr/>
        </p:nvSpPr>
        <p:spPr>
          <a:xfrm>
            <a:off x="4538146" y="2520314"/>
            <a:ext cx="317383" cy="45719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95" name="Rectangle 394"/>
          <p:cNvSpPr/>
          <p:nvPr/>
        </p:nvSpPr>
        <p:spPr>
          <a:xfrm>
            <a:off x="4538730" y="2673811"/>
            <a:ext cx="316800" cy="45719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96" name="Rectangle 395"/>
          <p:cNvSpPr/>
          <p:nvPr/>
        </p:nvSpPr>
        <p:spPr>
          <a:xfrm>
            <a:off x="3707904" y="2500923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97" name="Rectangle 396"/>
          <p:cNvSpPr/>
          <p:nvPr/>
        </p:nvSpPr>
        <p:spPr>
          <a:xfrm>
            <a:off x="3725346" y="3516727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98" name="Rectangle 397"/>
          <p:cNvSpPr/>
          <p:nvPr/>
        </p:nvSpPr>
        <p:spPr>
          <a:xfrm>
            <a:off x="4446000" y="3533631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399" name="Rectangle 398"/>
          <p:cNvSpPr/>
          <p:nvPr/>
        </p:nvSpPr>
        <p:spPr>
          <a:xfrm>
            <a:off x="4450133" y="3221627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400" name="Rectangle 399"/>
          <p:cNvSpPr/>
          <p:nvPr/>
        </p:nvSpPr>
        <p:spPr>
          <a:xfrm>
            <a:off x="4441530" y="3044241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401" name="Rectangle 400"/>
          <p:cNvSpPr/>
          <p:nvPr/>
        </p:nvSpPr>
        <p:spPr>
          <a:xfrm>
            <a:off x="5216400" y="3212385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402" name="Rectangle 401"/>
          <p:cNvSpPr/>
          <p:nvPr/>
        </p:nvSpPr>
        <p:spPr>
          <a:xfrm>
            <a:off x="5220000" y="3083598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403" name="Rectangle 402"/>
          <p:cNvSpPr/>
          <p:nvPr/>
        </p:nvSpPr>
        <p:spPr>
          <a:xfrm>
            <a:off x="5225688" y="1962076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404" name="Rectangle 403"/>
          <p:cNvSpPr/>
          <p:nvPr/>
        </p:nvSpPr>
        <p:spPr>
          <a:xfrm>
            <a:off x="5216400" y="2248718"/>
            <a:ext cx="414000" cy="18000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/>
              <a:t> </a:t>
            </a:r>
            <a:endParaRPr lang="en-GB" sz="500" dirty="0"/>
          </a:p>
        </p:txBody>
      </p:sp>
      <p:sp>
        <p:nvSpPr>
          <p:cNvPr id="405" name="Rectangle 404"/>
          <p:cNvSpPr/>
          <p:nvPr/>
        </p:nvSpPr>
        <p:spPr>
          <a:xfrm>
            <a:off x="7764989" y="2549264"/>
            <a:ext cx="45719" cy="501894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406" name="Rectangle 405"/>
          <p:cNvSpPr/>
          <p:nvPr/>
        </p:nvSpPr>
        <p:spPr>
          <a:xfrm>
            <a:off x="2935425" y="3858542"/>
            <a:ext cx="90315" cy="360153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407" name="Rectangle 406"/>
          <p:cNvSpPr/>
          <p:nvPr/>
        </p:nvSpPr>
        <p:spPr>
          <a:xfrm>
            <a:off x="3702117" y="3860752"/>
            <a:ext cx="90315" cy="360153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408" name="Rectangle 407"/>
          <p:cNvSpPr/>
          <p:nvPr/>
        </p:nvSpPr>
        <p:spPr>
          <a:xfrm>
            <a:off x="4448415" y="3860751"/>
            <a:ext cx="90315" cy="360153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409" name="Rectangle 408"/>
          <p:cNvSpPr/>
          <p:nvPr/>
        </p:nvSpPr>
        <p:spPr>
          <a:xfrm>
            <a:off x="5217059" y="3857186"/>
            <a:ext cx="90315" cy="360153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410" name="Rectangle 409"/>
          <p:cNvSpPr/>
          <p:nvPr/>
        </p:nvSpPr>
        <p:spPr>
          <a:xfrm>
            <a:off x="7508621" y="3860750"/>
            <a:ext cx="90315" cy="360153"/>
          </a:xfrm>
          <a:prstGeom prst="rect">
            <a:avLst/>
          </a:prstGeom>
          <a:solidFill>
            <a:srgbClr val="FF4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411" name="Rectangle 410"/>
          <p:cNvSpPr/>
          <p:nvPr/>
        </p:nvSpPr>
        <p:spPr>
          <a:xfrm>
            <a:off x="6728958" y="3866853"/>
            <a:ext cx="90315" cy="360153"/>
          </a:xfrm>
          <a:prstGeom prst="rect">
            <a:avLst/>
          </a:prstGeom>
          <a:solidFill>
            <a:srgbClr val="FF4FFF">
              <a:alpha val="49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412" name="Rectangle 411"/>
          <p:cNvSpPr/>
          <p:nvPr/>
        </p:nvSpPr>
        <p:spPr>
          <a:xfrm>
            <a:off x="6135600" y="3866853"/>
            <a:ext cx="90315" cy="360153"/>
          </a:xfrm>
          <a:prstGeom prst="rect">
            <a:avLst/>
          </a:prstGeom>
          <a:solidFill>
            <a:srgbClr val="FF4FFF">
              <a:alpha val="49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00" dirty="0" smtClean="0"/>
              <a:t> </a:t>
            </a:r>
            <a:endParaRPr lang="en-GB" sz="500" dirty="0"/>
          </a:p>
        </p:txBody>
      </p:sp>
      <p:sp>
        <p:nvSpPr>
          <p:cNvPr id="413" name="Rectangle 412"/>
          <p:cNvSpPr/>
          <p:nvPr/>
        </p:nvSpPr>
        <p:spPr>
          <a:xfrm>
            <a:off x="8197389" y="1981096"/>
            <a:ext cx="108000" cy="1573593"/>
          </a:xfrm>
          <a:prstGeom prst="rect">
            <a:avLst/>
          </a:prstGeom>
          <a:solidFill>
            <a:srgbClr val="E46C0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CH" sz="1000" dirty="0" smtClean="0"/>
              <a:t>EL</a:t>
            </a:r>
            <a:endParaRPr lang="en-GB" sz="1000" dirty="0"/>
          </a:p>
        </p:txBody>
      </p:sp>
      <p:sp>
        <p:nvSpPr>
          <p:cNvPr id="414" name="Rectangle 1" descr="Wide upward diagonal"/>
          <p:cNvSpPr>
            <a:spLocks noChangeArrowheads="1"/>
          </p:cNvSpPr>
          <p:nvPr/>
        </p:nvSpPr>
        <p:spPr bwMode="auto">
          <a:xfrm>
            <a:off x="7508621" y="3254189"/>
            <a:ext cx="300615" cy="313579"/>
          </a:xfrm>
          <a:prstGeom prst="rect">
            <a:avLst/>
          </a:prstGeom>
          <a:pattFill prst="wdUpDiag">
            <a:fgClr>
              <a:srgbClr val="E46C0A">
                <a:alpha val="28999"/>
              </a:srgbClr>
            </a:fgClr>
            <a:bgClr>
              <a:srgbClr val="FFFFFF">
                <a:alpha val="28999"/>
              </a:srgbClr>
            </a:bgClr>
          </a:patt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" name="Rectangle 414"/>
          <p:cNvSpPr/>
          <p:nvPr/>
        </p:nvSpPr>
        <p:spPr>
          <a:xfrm>
            <a:off x="8197389" y="2793684"/>
            <a:ext cx="108000" cy="454485"/>
          </a:xfrm>
          <a:prstGeom prst="rect">
            <a:avLst/>
          </a:prstGeom>
          <a:pattFill prst="wdUpDiag">
            <a:fgClr>
              <a:schemeClr val="accent6">
                <a:lumMod val="75000"/>
              </a:schemeClr>
            </a:fgClr>
            <a:bgClr>
              <a:schemeClr val="bg1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00" b="1" dirty="0">
              <a:solidFill>
                <a:schemeClr val="tx1"/>
              </a:solidFill>
            </a:endParaRPr>
          </a:p>
        </p:txBody>
      </p:sp>
      <p:sp>
        <p:nvSpPr>
          <p:cNvPr id="416" name="Rectangle 415"/>
          <p:cNvSpPr/>
          <p:nvPr/>
        </p:nvSpPr>
        <p:spPr>
          <a:xfrm>
            <a:off x="1236972" y="2288652"/>
            <a:ext cx="420943" cy="145699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RF </a:t>
            </a:r>
          </a:p>
        </p:txBody>
      </p:sp>
      <p:sp>
        <p:nvSpPr>
          <p:cNvPr id="417" name="Rectangle 416"/>
          <p:cNvSpPr/>
          <p:nvPr/>
        </p:nvSpPr>
        <p:spPr>
          <a:xfrm>
            <a:off x="2009861" y="2533789"/>
            <a:ext cx="420943" cy="145699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RF </a:t>
            </a:r>
          </a:p>
        </p:txBody>
      </p:sp>
      <p:sp>
        <p:nvSpPr>
          <p:cNvPr id="418" name="Rectangle 417"/>
          <p:cNvSpPr/>
          <p:nvPr/>
        </p:nvSpPr>
        <p:spPr>
          <a:xfrm>
            <a:off x="1236974" y="3642570"/>
            <a:ext cx="420943" cy="145699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RF </a:t>
            </a:r>
          </a:p>
        </p:txBody>
      </p:sp>
      <p:sp>
        <p:nvSpPr>
          <p:cNvPr id="419" name="Rectangle 418"/>
          <p:cNvSpPr/>
          <p:nvPr/>
        </p:nvSpPr>
        <p:spPr>
          <a:xfrm>
            <a:off x="3721085" y="2169218"/>
            <a:ext cx="403522" cy="145699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RF </a:t>
            </a:r>
          </a:p>
        </p:txBody>
      </p:sp>
      <p:sp>
        <p:nvSpPr>
          <p:cNvPr id="420" name="Rectangle 419"/>
          <p:cNvSpPr/>
          <p:nvPr/>
        </p:nvSpPr>
        <p:spPr>
          <a:xfrm>
            <a:off x="4435013" y="2288652"/>
            <a:ext cx="420943" cy="145699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RF </a:t>
            </a:r>
          </a:p>
        </p:txBody>
      </p:sp>
      <p:sp>
        <p:nvSpPr>
          <p:cNvPr id="421" name="Rectangle 420"/>
          <p:cNvSpPr/>
          <p:nvPr/>
        </p:nvSpPr>
        <p:spPr>
          <a:xfrm>
            <a:off x="5196771" y="2469680"/>
            <a:ext cx="420943" cy="145699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RF </a:t>
            </a:r>
          </a:p>
        </p:txBody>
      </p:sp>
      <p:sp>
        <p:nvSpPr>
          <p:cNvPr id="422" name="Rectangle 421"/>
          <p:cNvSpPr/>
          <p:nvPr/>
        </p:nvSpPr>
        <p:spPr>
          <a:xfrm>
            <a:off x="6135600" y="2561116"/>
            <a:ext cx="408472" cy="145699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RF </a:t>
            </a:r>
          </a:p>
        </p:txBody>
      </p:sp>
      <p:sp>
        <p:nvSpPr>
          <p:cNvPr id="423" name="Rectangle 422"/>
          <p:cNvSpPr/>
          <p:nvPr/>
        </p:nvSpPr>
        <p:spPr>
          <a:xfrm>
            <a:off x="6729130" y="2861982"/>
            <a:ext cx="393806" cy="119667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RF </a:t>
            </a:r>
          </a:p>
        </p:txBody>
      </p:sp>
      <p:sp>
        <p:nvSpPr>
          <p:cNvPr id="424" name="Flowchart: Data 26"/>
          <p:cNvSpPr/>
          <p:nvPr/>
        </p:nvSpPr>
        <p:spPr>
          <a:xfrm flipH="1">
            <a:off x="7488323" y="3000227"/>
            <a:ext cx="327575" cy="340733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  <a:ln w="2540" cmpd="sng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425" name="Flowchart: Data 26"/>
          <p:cNvSpPr/>
          <p:nvPr/>
        </p:nvSpPr>
        <p:spPr>
          <a:xfrm flipH="1">
            <a:off x="2043255" y="3653070"/>
            <a:ext cx="398042" cy="10146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  <a:ln w="2540" cmpd="sng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426" name="Flowchart: Data 26"/>
          <p:cNvSpPr/>
          <p:nvPr/>
        </p:nvSpPr>
        <p:spPr>
          <a:xfrm flipH="1">
            <a:off x="4453979" y="3653311"/>
            <a:ext cx="398042" cy="10146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  <a:ln w="2540" cmpd="sng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427" name="Flowchart: Data 26"/>
          <p:cNvSpPr/>
          <p:nvPr/>
        </p:nvSpPr>
        <p:spPr>
          <a:xfrm flipH="1">
            <a:off x="6140815" y="3365407"/>
            <a:ext cx="398042" cy="10146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  <a:ln w="2540" cmpd="sng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428" name="Flowchart: Data 26"/>
          <p:cNvSpPr/>
          <p:nvPr/>
        </p:nvSpPr>
        <p:spPr>
          <a:xfrm flipH="1">
            <a:off x="6749243" y="3444223"/>
            <a:ext cx="398042" cy="10146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  <a:ln w="2540" cmpd="sng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429" name="Flowchart: Data 26"/>
          <p:cNvSpPr/>
          <p:nvPr/>
        </p:nvSpPr>
        <p:spPr>
          <a:xfrm flipH="1">
            <a:off x="2962020" y="3450875"/>
            <a:ext cx="398042" cy="10146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  <a:ln w="2540" cmpd="sng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430" name="Flowchart: Data 26"/>
          <p:cNvSpPr/>
          <p:nvPr/>
        </p:nvSpPr>
        <p:spPr>
          <a:xfrm flipH="1">
            <a:off x="1257864" y="3444223"/>
            <a:ext cx="398042" cy="10146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  <a:ln w="2540" cmpd="sng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431" name="Flowchart: Data 26"/>
          <p:cNvSpPr/>
          <p:nvPr/>
        </p:nvSpPr>
        <p:spPr>
          <a:xfrm flipH="1">
            <a:off x="3713738" y="3631935"/>
            <a:ext cx="398042" cy="10146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8000 w 10000"/>
              <a:gd name="connsiteY3" fmla="*/ 16250 h 16250"/>
              <a:gd name="connsiteX4" fmla="*/ 0 w 10000"/>
              <a:gd name="connsiteY4" fmla="*/ 16250 h 16250"/>
              <a:gd name="connsiteX0" fmla="*/ 0 w 10000"/>
              <a:gd name="connsiteY0" fmla="*/ 16250 h 16250"/>
              <a:gd name="connsiteX1" fmla="*/ 2000 w 10000"/>
              <a:gd name="connsiteY1" fmla="*/ 6250 h 16250"/>
              <a:gd name="connsiteX2" fmla="*/ 10000 w 10000"/>
              <a:gd name="connsiteY2" fmla="*/ 0 h 16250"/>
              <a:gd name="connsiteX3" fmla="*/ 10000 w 10000"/>
              <a:gd name="connsiteY3" fmla="*/ 5000 h 16250"/>
              <a:gd name="connsiteX4" fmla="*/ 0 w 10000"/>
              <a:gd name="connsiteY4" fmla="*/ 16250 h 16250"/>
              <a:gd name="connsiteX0" fmla="*/ 0 w 10000"/>
              <a:gd name="connsiteY0" fmla="*/ 25000 h 25000"/>
              <a:gd name="connsiteX1" fmla="*/ 2000 w 10000"/>
              <a:gd name="connsiteY1" fmla="*/ 625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0 w 10000"/>
              <a:gd name="connsiteY1" fmla="*/ 20625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1300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  <a:gd name="connsiteX0" fmla="*/ 0 w 10000"/>
              <a:gd name="connsiteY0" fmla="*/ 25000 h 25000"/>
              <a:gd name="connsiteX1" fmla="*/ 1 w 10000"/>
              <a:gd name="connsiteY1" fmla="*/ 20047 h 25000"/>
              <a:gd name="connsiteX2" fmla="*/ 10000 w 10000"/>
              <a:gd name="connsiteY2" fmla="*/ 0 h 25000"/>
              <a:gd name="connsiteX3" fmla="*/ 10000 w 10000"/>
              <a:gd name="connsiteY3" fmla="*/ 5000 h 25000"/>
              <a:gd name="connsiteX4" fmla="*/ 0 w 10000"/>
              <a:gd name="connsiteY4" fmla="*/ 25000 h 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25000">
                <a:moveTo>
                  <a:pt x="0" y="25000"/>
                </a:moveTo>
                <a:cubicBezTo>
                  <a:pt x="0" y="23767"/>
                  <a:pt x="1" y="21280"/>
                  <a:pt x="1" y="20047"/>
                </a:cubicBezTo>
                <a:lnTo>
                  <a:pt x="10000" y="0"/>
                </a:lnTo>
                <a:lnTo>
                  <a:pt x="10000" y="5000"/>
                </a:lnTo>
                <a:lnTo>
                  <a:pt x="0" y="2500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  <a:ln w="2540" cmpd="sng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432" name="TextBox 431"/>
          <p:cNvSpPr txBox="1"/>
          <p:nvPr/>
        </p:nvSpPr>
        <p:spPr>
          <a:xfrm>
            <a:off x="504000" y="4617132"/>
            <a:ext cx="377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10/07</a:t>
            </a:r>
            <a:endParaRPr lang="en-GB" sz="500" dirty="0"/>
          </a:p>
        </p:txBody>
      </p:sp>
      <p:sp>
        <p:nvSpPr>
          <p:cNvPr id="433" name="TextBox 432"/>
          <p:cNvSpPr txBox="1"/>
          <p:nvPr/>
        </p:nvSpPr>
        <p:spPr>
          <a:xfrm>
            <a:off x="504000" y="1664803"/>
            <a:ext cx="377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16/02</a:t>
            </a:r>
            <a:endParaRPr lang="en-GB" sz="500" dirty="0"/>
          </a:p>
        </p:txBody>
      </p:sp>
      <p:sp>
        <p:nvSpPr>
          <p:cNvPr id="434" name="TextBox 433"/>
          <p:cNvSpPr txBox="1"/>
          <p:nvPr/>
        </p:nvSpPr>
        <p:spPr>
          <a:xfrm>
            <a:off x="504000" y="1834080"/>
            <a:ext cx="377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11/03</a:t>
            </a:r>
            <a:endParaRPr lang="en-GB" sz="500" dirty="0"/>
          </a:p>
        </p:txBody>
      </p:sp>
      <p:sp>
        <p:nvSpPr>
          <p:cNvPr id="435" name="TextBox 434"/>
          <p:cNvSpPr txBox="1"/>
          <p:nvPr/>
        </p:nvSpPr>
        <p:spPr>
          <a:xfrm>
            <a:off x="504000" y="4140000"/>
            <a:ext cx="377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01/05</a:t>
            </a:r>
            <a:endParaRPr lang="en-GB" sz="500" dirty="0"/>
          </a:p>
        </p:txBody>
      </p:sp>
      <p:sp>
        <p:nvSpPr>
          <p:cNvPr id="442" name="Rectangle 441"/>
          <p:cNvSpPr/>
          <p:nvPr/>
        </p:nvSpPr>
        <p:spPr>
          <a:xfrm>
            <a:off x="759686" y="4747983"/>
            <a:ext cx="7628314" cy="9000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Physics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43" name="Rectangle 442"/>
          <p:cNvSpPr/>
          <p:nvPr/>
        </p:nvSpPr>
        <p:spPr>
          <a:xfrm>
            <a:off x="756352" y="4545569"/>
            <a:ext cx="7630944" cy="1993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PS Setup with Beam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44" name="Rectangle 443"/>
          <p:cNvSpPr/>
          <p:nvPr/>
        </p:nvSpPr>
        <p:spPr>
          <a:xfrm>
            <a:off x="757619" y="4382724"/>
            <a:ext cx="7629621" cy="1628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 smtClean="0">
                <a:solidFill>
                  <a:schemeClr val="tx1"/>
                </a:solidFill>
              </a:rPr>
              <a:t>PS Operations Cold Check-out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45" name="Rectangle 444"/>
          <p:cNvSpPr/>
          <p:nvPr/>
        </p:nvSpPr>
        <p:spPr>
          <a:xfrm>
            <a:off x="8316000" y="2387887"/>
            <a:ext cx="78738" cy="10404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 smtClean="0"/>
              <a:t>Control</a:t>
            </a:r>
            <a:endParaRPr lang="en-GB" sz="800" dirty="0"/>
          </a:p>
        </p:txBody>
      </p:sp>
      <p:sp>
        <p:nvSpPr>
          <p:cNvPr id="446" name="Rectangle 445"/>
          <p:cNvSpPr/>
          <p:nvPr/>
        </p:nvSpPr>
        <p:spPr>
          <a:xfrm>
            <a:off x="750246" y="4346188"/>
            <a:ext cx="7644491" cy="45719"/>
          </a:xfrm>
          <a:prstGeom prst="rect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spcCol="0"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</a:rPr>
              <a:t>DSO </a:t>
            </a:r>
            <a:r>
              <a:rPr lang="en-GB" sz="600" dirty="0" smtClean="0">
                <a:solidFill>
                  <a:schemeClr val="tx1"/>
                </a:solidFill>
              </a:rPr>
              <a:t>tests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47" name="TextBox 446"/>
          <p:cNvSpPr txBox="1"/>
          <p:nvPr/>
        </p:nvSpPr>
        <p:spPr>
          <a:xfrm>
            <a:off x="2793507" y="4786409"/>
            <a:ext cx="3382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prstClr val="black"/>
                </a:solidFill>
              </a:rPr>
              <a:t>Ready</a:t>
            </a:r>
            <a:r>
              <a:rPr lang="fr-CH" sz="1000" dirty="0" smtClean="0">
                <a:solidFill>
                  <a:prstClr val="black"/>
                </a:solidFill>
              </a:rPr>
              <a:t> </a:t>
            </a:r>
            <a:r>
              <a:rPr lang="fr-CH" sz="1000" dirty="0">
                <a:solidFill>
                  <a:prstClr val="black"/>
                </a:solidFill>
              </a:rPr>
              <a:t>for extraction </a:t>
            </a:r>
            <a:r>
              <a:rPr lang="fr-CH" sz="1000" dirty="0" smtClean="0">
                <a:solidFill>
                  <a:prstClr val="black"/>
                </a:solidFill>
              </a:rPr>
              <a:t>10/07/14</a:t>
            </a:r>
            <a:endParaRPr lang="en-GB" sz="1000" dirty="0"/>
          </a:p>
        </p:txBody>
      </p:sp>
      <p:sp>
        <p:nvSpPr>
          <p:cNvPr id="197" name="Rectangle 196"/>
          <p:cNvSpPr/>
          <p:nvPr/>
        </p:nvSpPr>
        <p:spPr>
          <a:xfrm>
            <a:off x="7157064" y="2093575"/>
            <a:ext cx="157484" cy="50279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180000" y="1103556"/>
            <a:ext cx="8784000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Access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Doors mechanically locked 19h00 and unlocked 07h30 (Thomas’s talk)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Blind access 08h00 to 11h00 each morning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Door 101 is not in use until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June due to civil engineering work for the new access system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Route </a:t>
            </a:r>
            <a:r>
              <a:rPr lang="en-US" sz="2400" dirty="0" err="1" smtClean="0"/>
              <a:t>Goward</a:t>
            </a:r>
            <a:r>
              <a:rPr lang="en-US" sz="2400" dirty="0" smtClean="0"/>
              <a:t> shielding work started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Access restrictions to the “</a:t>
            </a:r>
            <a:r>
              <a:rPr lang="en-US" sz="2000" dirty="0" err="1" smtClean="0"/>
              <a:t>centre</a:t>
            </a:r>
            <a:r>
              <a:rPr lang="en-US" sz="2000" dirty="0" smtClean="0"/>
              <a:t> </a:t>
            </a:r>
            <a:r>
              <a:rPr lang="en-US" sz="2000" dirty="0" err="1" smtClean="0"/>
              <a:t>anneau</a:t>
            </a:r>
            <a:r>
              <a:rPr lang="en-US" sz="2000" dirty="0" smtClean="0"/>
              <a:t>” (Simon’s talk)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Dismantling of the existing ventilation system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Work in Sectors 6 &amp; 8 and Galleries 1 &amp; 3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Galleries 1 &amp; 3 are closed until 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May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In the PS Inflector zone certain auxiliary magnets (Linac3 to LEIR transfer line) are NOT CONDEMNED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LEIR remains in HW test mode until mid-April</a:t>
            </a:r>
          </a:p>
        </p:txBody>
      </p:sp>
    </p:spTree>
    <p:extLst>
      <p:ext uri="{BB962C8B-B14F-4D97-AF65-F5344CB8AC3E}">
        <p14:creationId xmlns:p14="http://schemas.microsoft.com/office/powerpoint/2010/main" val="370263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70" y="0"/>
            <a:ext cx="9178969" cy="682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95536" y="1277889"/>
            <a:ext cx="8064896" cy="524745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400" dirty="0"/>
              <a:t>Magnet test are now complete </a:t>
            </a:r>
            <a:endParaRPr lang="en-GB" sz="2400" dirty="0" smtClean="0"/>
          </a:p>
          <a:p>
            <a:pPr lvl="0"/>
            <a:r>
              <a:rPr lang="en-GB" sz="2400" dirty="0" smtClean="0"/>
              <a:t>SPS </a:t>
            </a:r>
            <a:r>
              <a:rPr lang="en-GB" sz="2400" dirty="0"/>
              <a:t>was opened for “General” access on Wednesday the 27</a:t>
            </a:r>
            <a:r>
              <a:rPr lang="en-GB" sz="2400" baseline="30000" dirty="0"/>
              <a:t>th</a:t>
            </a:r>
            <a:r>
              <a:rPr lang="en-GB" sz="2400" dirty="0"/>
              <a:t> March (as planned)</a:t>
            </a:r>
          </a:p>
          <a:p>
            <a:pPr lvl="0"/>
            <a:r>
              <a:rPr lang="en-GB" sz="2400" dirty="0"/>
              <a:t>Test AUGs at each point have now started and will continue next week.</a:t>
            </a:r>
          </a:p>
          <a:p>
            <a:pPr lvl="0"/>
            <a:r>
              <a:rPr lang="en-GB" sz="2400" dirty="0"/>
              <a:t>16 magnets have been identified during the magnet test as needing to be changed (planning for this is on-going)</a:t>
            </a:r>
          </a:p>
          <a:p>
            <a:pPr lvl="0"/>
            <a:r>
              <a:rPr lang="en-GB" sz="2400" dirty="0"/>
              <a:t>16 magnets in BA5- will be removed for new </a:t>
            </a:r>
            <a:r>
              <a:rPr lang="en-GB" sz="2400" dirty="0" smtClean="0"/>
              <a:t>coated vacuum chambers. </a:t>
            </a:r>
            <a:r>
              <a:rPr lang="en-GB" sz="2400" dirty="0"/>
              <a:t>This will start </a:t>
            </a:r>
            <a:r>
              <a:rPr lang="en-GB" sz="2400" dirty="0" smtClean="0"/>
              <a:t>today and </a:t>
            </a:r>
            <a:r>
              <a:rPr lang="en-GB" sz="2400" dirty="0"/>
              <a:t>continue until the end of next week (4 magnets per day)</a:t>
            </a:r>
          </a:p>
          <a:p>
            <a:pPr lvl="0"/>
            <a:r>
              <a:rPr lang="en-GB" sz="2400" dirty="0"/>
              <a:t>Survey have started their survey and re-alignment of the entire SPS.</a:t>
            </a:r>
          </a:p>
          <a:p>
            <a:pPr lvl="0"/>
            <a:r>
              <a:rPr lang="en-GB" sz="2400" dirty="0"/>
              <a:t>All works proceeding as planned.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6238"/>
            <a:ext cx="3384376" cy="359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35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25658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Main AD-ring access point: </a:t>
            </a:r>
            <a:endParaRPr lang="en-US" dirty="0" smtClean="0"/>
          </a:p>
          <a:p>
            <a:pPr lvl="1"/>
            <a:r>
              <a:rPr lang="en-US" dirty="0" smtClean="0"/>
              <a:t>shielding </a:t>
            </a:r>
            <a:r>
              <a:rPr lang="en-US" dirty="0"/>
              <a:t>blocks reorganized. </a:t>
            </a:r>
            <a:endParaRPr lang="en-US" dirty="0" smtClean="0"/>
          </a:p>
          <a:p>
            <a:pPr lvl="1"/>
            <a:r>
              <a:rPr lang="en-US" dirty="0"/>
              <a:t>r</a:t>
            </a:r>
            <a:r>
              <a:rPr lang="en-US" dirty="0" smtClean="0"/>
              <a:t>eady for new </a:t>
            </a:r>
            <a:r>
              <a:rPr lang="en-US" dirty="0"/>
              <a:t>access system </a:t>
            </a:r>
            <a:r>
              <a:rPr lang="en-US" dirty="0" smtClean="0"/>
              <a:t>installation in August</a:t>
            </a:r>
          </a:p>
          <a:p>
            <a:r>
              <a:rPr lang="en-US" dirty="0" smtClean="0"/>
              <a:t>Improved protection barriers for visitors</a:t>
            </a:r>
            <a:endParaRPr lang="en-GB" dirty="0"/>
          </a:p>
          <a:p>
            <a:r>
              <a:rPr lang="en-US" dirty="0" smtClean="0"/>
              <a:t>Preparation for the new building 393 (Civil engineering starts on 1</a:t>
            </a:r>
            <a:r>
              <a:rPr lang="en-US" baseline="30000" dirty="0" smtClean="0"/>
              <a:t>st</a:t>
            </a:r>
            <a:r>
              <a:rPr lang="en-US" dirty="0" smtClean="0"/>
              <a:t> May)</a:t>
            </a:r>
          </a:p>
          <a:p>
            <a:pPr lvl="1"/>
            <a:r>
              <a:rPr lang="en-US" dirty="0" smtClean="0"/>
              <a:t>Removal of DC </a:t>
            </a:r>
            <a:r>
              <a:rPr lang="en-US" dirty="0"/>
              <a:t>cables completed on 3/04</a:t>
            </a:r>
            <a:endParaRPr lang="en-GB" dirty="0"/>
          </a:p>
          <a:p>
            <a:pPr lvl="1"/>
            <a:r>
              <a:rPr lang="en-US" dirty="0" smtClean="0"/>
              <a:t>Removal of control </a:t>
            </a:r>
            <a:r>
              <a:rPr lang="en-US" dirty="0"/>
              <a:t>cables </a:t>
            </a:r>
            <a:r>
              <a:rPr lang="en-US" dirty="0" smtClean="0"/>
              <a:t>started </a:t>
            </a:r>
            <a:r>
              <a:rPr lang="en-US" dirty="0"/>
              <a:t>on 4/04 until </a:t>
            </a:r>
            <a:r>
              <a:rPr lang="en-US" dirty="0" smtClean="0"/>
              <a:t>26/04</a:t>
            </a:r>
            <a:endParaRPr lang="en-GB" dirty="0"/>
          </a:p>
          <a:p>
            <a:r>
              <a:rPr lang="en-US" dirty="0" smtClean="0"/>
              <a:t>Old </a:t>
            </a:r>
            <a:r>
              <a:rPr lang="en-US" dirty="0"/>
              <a:t>line 8000 almost totally dismantled </a:t>
            </a:r>
            <a:endParaRPr lang="en-US" dirty="0" smtClean="0"/>
          </a:p>
          <a:p>
            <a:pPr lvl="1"/>
            <a:r>
              <a:rPr lang="en-US" dirty="0" smtClean="0"/>
              <a:t>Completed this summer</a:t>
            </a:r>
          </a:p>
          <a:p>
            <a:r>
              <a:rPr lang="en-US" dirty="0" smtClean="0"/>
              <a:t>BHZ8000 </a:t>
            </a:r>
            <a:r>
              <a:rPr lang="en-US" dirty="0"/>
              <a:t>definitely removed from AD machine</a:t>
            </a:r>
            <a:endParaRPr lang="en-GB" dirty="0"/>
          </a:p>
          <a:p>
            <a:r>
              <a:rPr lang="en-US" dirty="0" smtClean="0"/>
              <a:t>SMH53 </a:t>
            </a:r>
            <a:r>
              <a:rPr lang="en-US" dirty="0"/>
              <a:t>changed</a:t>
            </a:r>
            <a:endParaRPr lang="en-GB" dirty="0"/>
          </a:p>
          <a:p>
            <a:r>
              <a:rPr lang="en-US" dirty="0" smtClean="0"/>
              <a:t>KFI </a:t>
            </a:r>
            <a:r>
              <a:rPr lang="en-US" dirty="0"/>
              <a:t>55/56 tanks : repair in progress (lab)</a:t>
            </a:r>
            <a:endParaRPr lang="en-GB" dirty="0"/>
          </a:p>
          <a:p>
            <a:r>
              <a:rPr lang="en-US" smtClean="0"/>
              <a:t>Awaiting successful </a:t>
            </a:r>
            <a:r>
              <a:rPr lang="en-US" dirty="0" smtClean="0"/>
              <a:t>coil </a:t>
            </a:r>
            <a:r>
              <a:rPr lang="en-US" dirty="0"/>
              <a:t>test </a:t>
            </a:r>
            <a:r>
              <a:rPr lang="en-US" dirty="0" smtClean="0"/>
              <a:t>results before </a:t>
            </a:r>
            <a:r>
              <a:rPr lang="en-US" dirty="0"/>
              <a:t>dismantling ATRAP and removing BHN06</a:t>
            </a:r>
            <a:endParaRPr lang="en-GB" dirty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726" y="836712"/>
            <a:ext cx="364913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459" y="836047"/>
            <a:ext cx="3650025" cy="2736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37185"/>
            <a:ext cx="3712784" cy="2784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653" y="812849"/>
            <a:ext cx="3712784" cy="2784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87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 Buffer zones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138" y="1268760"/>
            <a:ext cx="8344326" cy="1287016"/>
          </a:xfrm>
        </p:spPr>
        <p:txBody>
          <a:bodyPr/>
          <a:lstStyle/>
          <a:p>
            <a:r>
              <a:rPr lang="en-US" dirty="0" smtClean="0"/>
              <a:t>PSB zone is created but not operational</a:t>
            </a:r>
          </a:p>
          <a:p>
            <a:pPr lvl="1"/>
            <a:r>
              <a:rPr lang="en-US" dirty="0" smtClean="0"/>
              <a:t>Not equipped </a:t>
            </a:r>
            <a:endParaRPr lang="en-GB" dirty="0"/>
          </a:p>
        </p:txBody>
      </p:sp>
      <p:pic>
        <p:nvPicPr>
          <p:cNvPr id="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92896"/>
            <a:ext cx="5534410" cy="397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29404" y="3959791"/>
            <a:ext cx="7310948" cy="1287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AD zone is created but cannot be locked.</a:t>
            </a:r>
          </a:p>
          <a:p>
            <a:pPr lvl="1"/>
            <a:r>
              <a:rPr lang="en-US" dirty="0" smtClean="0"/>
              <a:t> Not used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2657000"/>
            <a:ext cx="7056784" cy="1287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LEIR zone </a:t>
            </a:r>
          </a:p>
          <a:p>
            <a:pPr lvl="1"/>
            <a:r>
              <a:rPr lang="en-US" dirty="0" smtClean="0"/>
              <a:t>Shared with Linac2 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8004" y="5246806"/>
            <a:ext cx="7342347" cy="10625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 zone is not ready</a:t>
            </a:r>
          </a:p>
          <a:p>
            <a:pPr lvl="1"/>
            <a:r>
              <a:rPr lang="en-US" dirty="0" smtClean="0"/>
              <a:t>Space by door 121 is used temporarily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1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838</Words>
  <Application>Microsoft Office PowerPoint</Application>
  <PresentationFormat>On-screen Show (4:3)</PresentationFormat>
  <Paragraphs>289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LS1 Status @ Injectors</vt:lpstr>
      <vt:lpstr>PSB</vt:lpstr>
      <vt:lpstr>CPS</vt:lpstr>
      <vt:lpstr>PowerPoint Presentation</vt:lpstr>
      <vt:lpstr>AD</vt:lpstr>
      <vt:lpstr>RP Buffer zones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Injectors</dc:title>
  <dc:creator>baird</dc:creator>
  <cp:lastModifiedBy>baird</cp:lastModifiedBy>
  <cp:revision>21</cp:revision>
  <dcterms:created xsi:type="dcterms:W3CDTF">2013-03-14T11:04:09Z</dcterms:created>
  <dcterms:modified xsi:type="dcterms:W3CDTF">2013-04-04T13:09:33Z</dcterms:modified>
</cp:coreProperties>
</file>