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499" r:id="rId2"/>
    <p:sldId id="483" r:id="rId3"/>
    <p:sldId id="484" r:id="rId4"/>
    <p:sldId id="474" r:id="rId5"/>
    <p:sldId id="475" r:id="rId6"/>
    <p:sldId id="485" r:id="rId7"/>
    <p:sldId id="482" r:id="rId8"/>
    <p:sldId id="462" r:id="rId9"/>
    <p:sldId id="463" r:id="rId10"/>
    <p:sldId id="464" r:id="rId11"/>
    <p:sldId id="465" r:id="rId12"/>
    <p:sldId id="466" r:id="rId13"/>
    <p:sldId id="469" r:id="rId14"/>
    <p:sldId id="470" r:id="rId15"/>
    <p:sldId id="472" r:id="rId16"/>
    <p:sldId id="473" r:id="rId17"/>
    <p:sldId id="486" r:id="rId18"/>
    <p:sldId id="487" r:id="rId19"/>
    <p:sldId id="497" r:id="rId20"/>
    <p:sldId id="498" r:id="rId21"/>
    <p:sldId id="493" r:id="rId22"/>
    <p:sldId id="494" r:id="rId23"/>
    <p:sldId id="495" r:id="rId24"/>
    <p:sldId id="501" r:id="rId25"/>
    <p:sldId id="502" r:id="rId26"/>
    <p:sldId id="496" r:id="rId27"/>
  </p:sldIdLst>
  <p:sldSz cx="9144000" cy="6858000" type="screen4x3"/>
  <p:notesSz cx="6794500" cy="9906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CC"/>
    <a:srgbClr val="9C9E9F"/>
    <a:srgbClr val="FFFFFF"/>
    <a:srgbClr val="DDDDDD"/>
    <a:srgbClr val="00A5EB"/>
    <a:srgbClr val="FFCC00"/>
    <a:srgbClr val="FF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03" autoAdjust="0"/>
    <p:restoredTop sz="94808" autoAdjust="0"/>
  </p:normalViewPr>
  <p:slideViewPr>
    <p:cSldViewPr snapToGrid="0">
      <p:cViewPr>
        <p:scale>
          <a:sx n="70" d="100"/>
          <a:sy n="70" d="100"/>
        </p:scale>
        <p:origin x="-1524" y="54"/>
      </p:cViewPr>
      <p:guideLst>
        <p:guide orient="horz" pos="3816"/>
        <p:guide orient="horz" pos="167"/>
        <p:guide orient="horz" pos="616"/>
        <p:guide orient="horz" pos="2672"/>
        <p:guide orient="horz" pos="1165"/>
        <p:guide pos="5551"/>
        <p:guide pos="1551"/>
        <p:guide pos="4178"/>
        <p:guide pos="2927"/>
        <p:guide pos="2809"/>
        <p:guide pos="178"/>
        <p:guide pos="4299"/>
        <p:guide pos="143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6" d="100"/>
          <a:sy n="76" d="100"/>
        </p:scale>
        <p:origin x="-2130" y="-96"/>
      </p:cViewPr>
      <p:guideLst>
        <p:guide orient="horz" pos="3120"/>
        <p:guide pos="214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Textmasterformate durch Klicken bearbeiten</a:t>
            </a:r>
          </a:p>
          <a:p>
            <a:pPr lvl="1"/>
            <a:r>
              <a:rPr lang="en-GB" noProof="0" smtClean="0"/>
              <a:t>Zweite Ebene</a:t>
            </a:r>
          </a:p>
          <a:p>
            <a:pPr lvl="2"/>
            <a:r>
              <a:rPr lang="en-GB" noProof="0" smtClean="0"/>
              <a:t>Dritte Ebene</a:t>
            </a:r>
          </a:p>
          <a:p>
            <a:pPr lvl="3"/>
            <a:r>
              <a:rPr lang="en-GB" noProof="0" smtClean="0"/>
              <a:t>Vierte Ebene</a:t>
            </a:r>
          </a:p>
          <a:p>
            <a:pPr lvl="4"/>
            <a:r>
              <a:rPr lang="en-GB" noProof="0" smtClean="0"/>
              <a:t>Fünfte Ebene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113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3EDD7048-7643-4454-8E99-6A45F8475CC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6337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2EBDFE61-42CF-49E8-BAC9-BBE30A56C313}" type="slidenum">
              <a:rPr lang="en-GB" sz="1200" smtClean="0"/>
              <a:pPr/>
              <a:t>8</a:t>
            </a:fld>
            <a:endParaRPr lang="en-GB" sz="1200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6652" tIns="48327" rIns="96652" bIns="48327"/>
          <a:lstStyle/>
          <a:p>
            <a:endParaRPr lang="de-DE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2C284D5A-018F-4DC3-939D-1B71FFE29070}" type="slidenum">
              <a:rPr lang="en-GB" sz="1200" smtClean="0"/>
              <a:pPr/>
              <a:t>12</a:t>
            </a:fld>
            <a:endParaRPr lang="en-GB" sz="1200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Mention random vetoing possibility.</a:t>
            </a:r>
            <a:endParaRPr lang="de-DE" smtClean="0">
              <a:latin typeface="Arial" pitchFamily="34" charset="0"/>
            </a:endParaRPr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FEF48AFC-DBEB-42CC-9548-94251BB2479B}" type="slidenum">
              <a:rPr lang="de-DE" sz="1200" smtClean="0"/>
              <a:pPr/>
              <a:t>15</a:t>
            </a:fld>
            <a:endParaRPr lang="de-DE" sz="12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HGF Portfolio activity</a:t>
            </a:r>
            <a:endParaRPr lang="de-DE" smtClean="0">
              <a:latin typeface="Arial" pitchFamily="34" charset="0"/>
            </a:endParaRPr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E5752350-0750-4255-89EA-1AD549C0F689}" type="slidenum">
              <a:rPr lang="de-DE" sz="1200" smtClean="0"/>
              <a:pPr/>
              <a:t>23</a:t>
            </a:fld>
            <a:endParaRPr lang="de-DE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1254125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5" name="Picture 9" descr="DESY-Logo-cyan-RGB_ge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54" t="-4523" r="-13409"/>
          <a:stretch>
            <a:fillRect/>
          </a:stretch>
        </p:blipFill>
        <p:spPr bwMode="auto">
          <a:xfrm>
            <a:off x="7794625" y="5684838"/>
            <a:ext cx="1149350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16"/>
          <p:cNvSpPr txBox="1">
            <a:spLocks noChangeArrowheads="1"/>
          </p:cNvSpPr>
          <p:nvPr userDrawn="1"/>
        </p:nvSpPr>
        <p:spPr bwMode="auto">
          <a:xfrm>
            <a:off x="2003425" y="2481263"/>
            <a:ext cx="2855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de-DE" smtClean="0"/>
          </a:p>
        </p:txBody>
      </p:sp>
      <p:pic>
        <p:nvPicPr>
          <p:cNvPr id="7" name="Picture 21" descr="HG_LOGO_70_ENG_K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5949950"/>
            <a:ext cx="14732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2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2100" y="1363663"/>
            <a:ext cx="8520113" cy="485775"/>
          </a:xfrm>
        </p:spPr>
        <p:txBody>
          <a:bodyPr/>
          <a:lstStyle>
            <a:lvl1pPr marL="0" indent="0">
              <a:buFont typeface="Arial Black" pitchFamily="34" charset="0"/>
              <a:buNone/>
              <a:defRPr b="1">
                <a:solidFill>
                  <a:srgbClr val="F28E00"/>
                </a:solidFill>
              </a:defRPr>
            </a:lvl1pPr>
          </a:lstStyle>
          <a:p>
            <a:pPr lvl="0"/>
            <a:r>
              <a:rPr lang="en-GB" noProof="0" smtClean="0"/>
              <a:t>Untertitel durch Klicken bearbeiten</a:t>
            </a:r>
          </a:p>
        </p:txBody>
      </p:sp>
      <p:sp>
        <p:nvSpPr>
          <p:cNvPr id="40243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82575" y="0"/>
            <a:ext cx="8520113" cy="1266825"/>
          </a:xfrm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pPr lvl="0"/>
            <a:r>
              <a:rPr lang="en-GB" noProof="0" smtClean="0"/>
              <a:t>TITELMASTER</a:t>
            </a:r>
            <a:br>
              <a:rPr lang="en-GB" noProof="0" smtClean="0"/>
            </a:br>
            <a:r>
              <a:rPr lang="en-GB" noProof="0" smtClean="0"/>
              <a:t>FORMAT </a:t>
            </a:r>
          </a:p>
        </p:txBody>
      </p:sp>
    </p:spTree>
    <p:extLst>
      <p:ext uri="{BB962C8B-B14F-4D97-AF65-F5344CB8AC3E}">
        <p14:creationId xmlns:p14="http://schemas.microsoft.com/office/powerpoint/2010/main" val="677235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8781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0200" y="103188"/>
            <a:ext cx="2132013" cy="5667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2575" y="103188"/>
            <a:ext cx="6245225" cy="5667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81815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9"/>
          <p:cNvSpPr/>
          <p:nvPr userDrawn="1"/>
        </p:nvSpPr>
        <p:spPr>
          <a:xfrm>
            <a:off x="13879" y="0"/>
            <a:ext cx="9144000" cy="1066800"/>
          </a:xfrm>
          <a:prstGeom prst="rect">
            <a:avLst/>
          </a:prstGeom>
          <a:gradFill flip="none" rotWithShape="1">
            <a:gsLst>
              <a:gs pos="99000">
                <a:schemeClr val="accent1">
                  <a:lumMod val="40000"/>
                  <a:lumOff val="60000"/>
                </a:schemeClr>
              </a:gs>
              <a:gs pos="1000">
                <a:schemeClr val="tx2">
                  <a:lumMod val="91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solidFill>
              <a:schemeClr val="bg1">
                <a:lumMod val="75000"/>
              </a:schemeClr>
            </a:solidFill>
          </a:ln>
          <a:effectLst>
            <a:outerShdw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de-DE"/>
          </a:p>
        </p:txBody>
      </p:sp>
      <p:pic>
        <p:nvPicPr>
          <p:cNvPr id="5" name="Picture 7" descr="AGIPD-Logo SW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538" y="71438"/>
            <a:ext cx="2041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Inhaltsplatzhalter 6"/>
          <p:cNvSpPr>
            <a:spLocks noGrp="1"/>
          </p:cNvSpPr>
          <p:nvPr>
            <p:ph sz="quarter" idx="10"/>
          </p:nvPr>
        </p:nvSpPr>
        <p:spPr>
          <a:xfrm>
            <a:off x="755577" y="1844824"/>
            <a:ext cx="7704856" cy="403244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1"/>
          </p:nvPr>
        </p:nvSpPr>
        <p:spPr>
          <a:xfrm>
            <a:off x="107504" y="71437"/>
            <a:ext cx="6265863" cy="923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385906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9"/>
          <p:cNvSpPr/>
          <p:nvPr userDrawn="1"/>
        </p:nvSpPr>
        <p:spPr>
          <a:xfrm>
            <a:off x="13879" y="0"/>
            <a:ext cx="9144000" cy="1066800"/>
          </a:xfrm>
          <a:prstGeom prst="rect">
            <a:avLst/>
          </a:prstGeom>
          <a:gradFill flip="none" rotWithShape="1">
            <a:gsLst>
              <a:gs pos="99000">
                <a:schemeClr val="accent1">
                  <a:lumMod val="40000"/>
                  <a:lumOff val="60000"/>
                </a:schemeClr>
              </a:gs>
              <a:gs pos="1000">
                <a:schemeClr val="tx2">
                  <a:lumMod val="91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solidFill>
              <a:schemeClr val="bg1">
                <a:lumMod val="75000"/>
              </a:schemeClr>
            </a:solidFill>
          </a:ln>
          <a:effectLst>
            <a:outerShdw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de-DE">
              <a:solidFill>
                <a:prstClr val="white"/>
              </a:solidFill>
            </a:endParaRPr>
          </a:p>
        </p:txBody>
      </p:sp>
      <p:pic>
        <p:nvPicPr>
          <p:cNvPr id="4" name="Picture 7" descr="AGIPD-Logo SW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538" y="71438"/>
            <a:ext cx="2041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Inhaltsplatzhalter 6"/>
          <p:cNvSpPr>
            <a:spLocks noGrp="1"/>
          </p:cNvSpPr>
          <p:nvPr>
            <p:ph sz="quarter" idx="10"/>
          </p:nvPr>
        </p:nvSpPr>
        <p:spPr>
          <a:xfrm>
            <a:off x="755577" y="1844824"/>
            <a:ext cx="7704856" cy="403244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30968198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637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3599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03124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2575" y="977900"/>
            <a:ext cx="418306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8038" y="977900"/>
            <a:ext cx="4184650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7070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3939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0537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4862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0049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53583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74453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5" y="977900"/>
            <a:ext cx="8520113" cy="479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2100" y="103188"/>
            <a:ext cx="8520113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Titelmasterformat durch Klicken bearbeiten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82575" y="6280150"/>
            <a:ext cx="759301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0" anchor="ctr"/>
          <a:lstStyle/>
          <a:p>
            <a:pPr algn="r" eaLnBrk="1" hangingPunct="1"/>
            <a:r>
              <a:rPr lang="en-GB" sz="900" b="1" dirty="0">
                <a:solidFill>
                  <a:schemeClr val="bg2"/>
                </a:solidFill>
              </a:rPr>
              <a:t>H. Graafsma</a:t>
            </a:r>
            <a:r>
              <a:rPr lang="en-GB" sz="900" dirty="0">
                <a:solidFill>
                  <a:schemeClr val="bg2"/>
                </a:solidFill>
              </a:rPr>
              <a:t> |  </a:t>
            </a:r>
            <a:r>
              <a:rPr lang="en-GB" sz="900" dirty="0" smtClean="0">
                <a:solidFill>
                  <a:schemeClr val="bg2"/>
                </a:solidFill>
              </a:rPr>
              <a:t>ERDIT  Meeting; </a:t>
            </a:r>
            <a:r>
              <a:rPr lang="en-GB" sz="900" dirty="0">
                <a:solidFill>
                  <a:schemeClr val="bg2"/>
                </a:solidFill>
              </a:rPr>
              <a:t>2013|  </a:t>
            </a:r>
            <a:r>
              <a:rPr lang="en-GB" sz="900" b="1" dirty="0">
                <a:solidFill>
                  <a:schemeClr val="bg2"/>
                </a:solidFill>
              </a:rPr>
              <a:t>Page </a:t>
            </a:r>
            <a:fld id="{2769211F-8C31-445E-81B3-3F82A9972289}" type="slidenum">
              <a:rPr lang="en-GB" sz="900" b="1">
                <a:solidFill>
                  <a:schemeClr val="bg2"/>
                </a:solidFill>
              </a:rPr>
              <a:pPr algn="r" eaLnBrk="1" hangingPunct="1"/>
              <a:t>‹#›</a:t>
            </a:fld>
            <a:endParaRPr lang="en-GB" sz="900" b="1" dirty="0">
              <a:solidFill>
                <a:schemeClr val="bg2"/>
              </a:solidFill>
            </a:endParaRPr>
          </a:p>
        </p:txBody>
      </p:sp>
      <p:pic>
        <p:nvPicPr>
          <p:cNvPr id="1030" name="Picture 10" descr="DESY-Logo-cyan-RGB_ger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24" t="-7854" r="-18587" b="-12566"/>
          <a:stretch>
            <a:fillRect/>
          </a:stretch>
        </p:blipFill>
        <p:spPr bwMode="auto">
          <a:xfrm>
            <a:off x="8035925" y="6099175"/>
            <a:ext cx="776288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  <p:sldLayoutId id="2147483789" r:id="rId12"/>
    <p:sldLayoutId id="2147483790" r:id="rId13"/>
    <p:sldLayoutId id="2147483791" r:id="rId1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265113" indent="-265113" algn="l" rtl="0" eaLnBrk="0" fontAlgn="base" hangingPunct="0">
        <a:spcBef>
          <a:spcPct val="0"/>
        </a:spcBef>
        <a:spcAft>
          <a:spcPct val="50000"/>
        </a:spcAft>
        <a:buClr>
          <a:srgbClr val="F28E00"/>
        </a:buClr>
        <a:buFont typeface="Arial Black" pitchFamily="34" charset="0"/>
        <a:buChar char="&gt;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184150" algn="l" rtl="0" eaLnBrk="0" fontAlgn="base" hangingPunct="0">
        <a:spcBef>
          <a:spcPct val="0"/>
        </a:spcBef>
        <a:spcAft>
          <a:spcPct val="5000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2pPr>
      <a:lvl3pPr marL="1236663" indent="-228600" algn="l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Font typeface="Arial Black" pitchFamily="34" charset="0"/>
        <a:defRPr sz="1200">
          <a:solidFill>
            <a:schemeClr val="tx1"/>
          </a:solidFill>
          <a:latin typeface="+mn-lt"/>
        </a:defRPr>
      </a:lvl3pPr>
      <a:lvl4pPr marL="1644650" indent="-228600" algn="l" rtl="0" eaLnBrk="0" fontAlgn="base" hangingPunct="0">
        <a:spcBef>
          <a:spcPct val="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1.emf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emf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35"/>
          <p:cNvSpPr txBox="1">
            <a:spLocks noChangeArrowheads="1"/>
          </p:cNvSpPr>
          <p:nvPr/>
        </p:nvSpPr>
        <p:spPr bwMode="auto">
          <a:xfrm>
            <a:off x="2898775" y="4584700"/>
            <a:ext cx="5913438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sz="1800" b="1" dirty="0">
                <a:solidFill>
                  <a:srgbClr val="00A5EB"/>
                </a:solidFill>
              </a:rPr>
              <a:t>Heinz </a:t>
            </a:r>
            <a:r>
              <a:rPr lang="en-US" sz="1800" b="1" dirty="0" smtClean="0">
                <a:solidFill>
                  <a:srgbClr val="00A5EB"/>
                </a:solidFill>
              </a:rPr>
              <a:t>Graafsma</a:t>
            </a:r>
          </a:p>
          <a:p>
            <a:pPr algn="ctr"/>
            <a:r>
              <a:rPr lang="en-US" sz="1800" b="1" dirty="0" smtClean="0">
                <a:solidFill>
                  <a:srgbClr val="00A5EB"/>
                </a:solidFill>
              </a:rPr>
              <a:t>Head </a:t>
            </a:r>
            <a:r>
              <a:rPr lang="en-US" sz="1800" b="1" dirty="0">
                <a:solidFill>
                  <a:srgbClr val="00A5EB"/>
                </a:solidFill>
              </a:rPr>
              <a:t>of FS-DS; DESY-Hamburg</a:t>
            </a:r>
            <a:endParaRPr lang="en-US" sz="1800" b="1" dirty="0"/>
          </a:p>
          <a:p>
            <a:pPr algn="ctr"/>
            <a:r>
              <a:rPr lang="en-US" sz="1800" b="1" dirty="0">
                <a:solidFill>
                  <a:schemeClr val="accent1"/>
                </a:solidFill>
              </a:rPr>
              <a:t>a</a:t>
            </a:r>
            <a:r>
              <a:rPr lang="en-US" sz="1800" b="1" dirty="0" smtClean="0">
                <a:solidFill>
                  <a:schemeClr val="accent1"/>
                </a:solidFill>
              </a:rPr>
              <a:t>nd University of Mid-Sweden; Sundsvall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6147" name="TextBox 1"/>
          <p:cNvSpPr txBox="1">
            <a:spLocks noChangeArrowheads="1"/>
          </p:cNvSpPr>
          <p:nvPr/>
        </p:nvSpPr>
        <p:spPr bwMode="auto">
          <a:xfrm>
            <a:off x="425303" y="1727200"/>
            <a:ext cx="838691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sz="4800" b="1" dirty="0"/>
              <a:t>Status and main challenges for detectors in Synchrotron Applications</a:t>
            </a:r>
            <a:r>
              <a:rPr lang="en-US" sz="4800" b="1" dirty="0" smtClean="0">
                <a:solidFill>
                  <a:srgbClr val="FFCC00"/>
                </a:solidFill>
              </a:rPr>
              <a:t>.</a:t>
            </a:r>
            <a:endParaRPr lang="de-DE" sz="4800" b="1" dirty="0"/>
          </a:p>
        </p:txBody>
      </p:sp>
    </p:spTree>
    <p:extLst>
      <p:ext uri="{BB962C8B-B14F-4D97-AF65-F5344CB8AC3E}">
        <p14:creationId xmlns:p14="http://schemas.microsoft.com/office/powerpoint/2010/main" val="270000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European Free Electron Laser</a:t>
            </a:r>
            <a:endParaRPr lang="de-DE" smtClean="0"/>
          </a:p>
        </p:txBody>
      </p:sp>
      <p:pic>
        <p:nvPicPr>
          <p:cNvPr id="15363" name="Picture 3" descr="XFEL-temporalstructur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089025"/>
            <a:ext cx="7524750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0" descr="requirement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1196975"/>
            <a:ext cx="8259762" cy="50466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387" name="Line 12"/>
          <p:cNvSpPr>
            <a:spLocks noChangeShapeType="1"/>
          </p:cNvSpPr>
          <p:nvPr/>
        </p:nvSpPr>
        <p:spPr bwMode="auto">
          <a:xfrm>
            <a:off x="6788150" y="5276850"/>
            <a:ext cx="596900" cy="1238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6388" name="Line 13"/>
          <p:cNvSpPr>
            <a:spLocks noChangeShapeType="1"/>
          </p:cNvSpPr>
          <p:nvPr/>
        </p:nvSpPr>
        <p:spPr bwMode="auto">
          <a:xfrm flipV="1">
            <a:off x="6788150" y="5267325"/>
            <a:ext cx="544513" cy="1619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6389" name="Rectangle 15"/>
          <p:cNvSpPr>
            <a:spLocks noChangeArrowheads="1"/>
          </p:cNvSpPr>
          <p:nvPr/>
        </p:nvSpPr>
        <p:spPr bwMode="auto">
          <a:xfrm>
            <a:off x="6788150" y="5229225"/>
            <a:ext cx="914400" cy="304800"/>
          </a:xfrm>
          <a:prstGeom prst="rect">
            <a:avLst/>
          </a:prstGeom>
          <a:solidFill>
            <a:srgbClr val="C4C7BF"/>
          </a:solidFill>
          <a:ln w="9525">
            <a:solidFill>
              <a:srgbClr val="C4C7B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4254" name="Text Box 14"/>
          <p:cNvSpPr txBox="1">
            <a:spLocks noChangeArrowheads="1"/>
          </p:cNvSpPr>
          <p:nvPr/>
        </p:nvSpPr>
        <p:spPr bwMode="auto">
          <a:xfrm>
            <a:off x="6731000" y="4900613"/>
            <a:ext cx="1073150" cy="3667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de-DE" b="1" dirty="0">
                <a:solidFill>
                  <a:srgbClr val="0F406D"/>
                </a:solidFill>
              </a:rPr>
              <a:t>4.5 MHz</a:t>
            </a:r>
            <a:endParaRPr lang="en-GB" b="1" dirty="0">
              <a:solidFill>
                <a:srgbClr val="0F406D"/>
              </a:solidFill>
            </a:endParaRPr>
          </a:p>
        </p:txBody>
      </p:sp>
      <p:sp>
        <p:nvSpPr>
          <p:cNvPr id="16391" name="Text Placeholder 2"/>
          <p:cNvSpPr txBox="1">
            <a:spLocks/>
          </p:cNvSpPr>
          <p:nvPr/>
        </p:nvSpPr>
        <p:spPr bwMode="auto">
          <a:xfrm>
            <a:off x="1185863" y="115888"/>
            <a:ext cx="62658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1313" indent="-341313">
              <a:tabLst>
                <a:tab pos="341313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tabLst>
                <a:tab pos="341313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tabLst>
                <a:tab pos="341313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tabLst>
                <a:tab pos="341313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tabLst>
                <a:tab pos="341313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1313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1313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1313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1313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de-DE" sz="3600" b="1">
                <a:latin typeface="Calibri" pitchFamily="34" charset="0"/>
              </a:rPr>
              <a:t>What are the Challenges ?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404E6B93-E5FD-4EC5-8095-3308897ED95A}" type="datetime1">
              <a:rPr lang="en-GB"/>
              <a:pPr/>
              <a:t>10/04/2013</a:t>
            </a:fld>
            <a:endParaRPr lang="en-GB"/>
          </a:p>
        </p:txBody>
      </p:sp>
      <p:sp>
        <p:nvSpPr>
          <p:cNvPr id="17411" name="Text Box 2"/>
          <p:cNvSpPr txBox="1">
            <a:spLocks noChangeArrowheads="1"/>
          </p:cNvSpPr>
          <p:nvPr/>
        </p:nvSpPr>
        <p:spPr bwMode="auto">
          <a:xfrm>
            <a:off x="1093788" y="169863"/>
            <a:ext cx="78136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800" b="1"/>
              <a:t>The Adaptive Gain Integrating Pixel Detector</a:t>
            </a:r>
          </a:p>
        </p:txBody>
      </p:sp>
      <p:grpSp>
        <p:nvGrpSpPr>
          <p:cNvPr id="17412" name="Group 3"/>
          <p:cNvGrpSpPr>
            <a:grpSpLocks/>
          </p:cNvGrpSpPr>
          <p:nvPr/>
        </p:nvGrpSpPr>
        <p:grpSpPr bwMode="auto">
          <a:xfrm>
            <a:off x="0" y="3221038"/>
            <a:ext cx="1981200" cy="1771650"/>
            <a:chOff x="0" y="1066"/>
            <a:chExt cx="1248" cy="1116"/>
          </a:xfrm>
        </p:grpSpPr>
        <p:sp>
          <p:nvSpPr>
            <p:cNvPr id="17471" name="Line 4"/>
            <p:cNvSpPr>
              <a:spLocks noChangeShapeType="1"/>
            </p:cNvSpPr>
            <p:nvPr/>
          </p:nvSpPr>
          <p:spPr bwMode="auto">
            <a:xfrm>
              <a:off x="1229" y="1156"/>
              <a:ext cx="3" cy="42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17472" name="Group 5"/>
            <p:cNvGrpSpPr>
              <a:grpSpLocks/>
            </p:cNvGrpSpPr>
            <p:nvPr/>
          </p:nvGrpSpPr>
          <p:grpSpPr bwMode="auto">
            <a:xfrm>
              <a:off x="518" y="1436"/>
              <a:ext cx="697" cy="307"/>
              <a:chOff x="518" y="1430"/>
              <a:chExt cx="697" cy="307"/>
            </a:xfrm>
          </p:grpSpPr>
          <p:grpSp>
            <p:nvGrpSpPr>
              <p:cNvPr id="17496" name="Group 6"/>
              <p:cNvGrpSpPr>
                <a:grpSpLocks/>
              </p:cNvGrpSpPr>
              <p:nvPr/>
            </p:nvGrpSpPr>
            <p:grpSpPr bwMode="auto">
              <a:xfrm>
                <a:off x="689" y="1430"/>
                <a:ext cx="371" cy="307"/>
                <a:chOff x="1325" y="1417"/>
                <a:chExt cx="616" cy="617"/>
              </a:xfrm>
            </p:grpSpPr>
            <p:sp>
              <p:nvSpPr>
                <p:cNvPr id="17499" name="AutoShape 7"/>
                <p:cNvSpPr>
                  <a:spLocks noChangeArrowheads="1"/>
                </p:cNvSpPr>
                <p:nvPr/>
              </p:nvSpPr>
              <p:spPr bwMode="auto">
                <a:xfrm rot="5400000">
                  <a:off x="1283" y="1459"/>
                  <a:ext cx="617" cy="53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99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7500" name="Oval 8"/>
                <p:cNvSpPr>
                  <a:spLocks noChangeArrowheads="1"/>
                </p:cNvSpPr>
                <p:nvPr/>
              </p:nvSpPr>
              <p:spPr bwMode="auto">
                <a:xfrm>
                  <a:off x="1864" y="1687"/>
                  <a:ext cx="77" cy="77"/>
                </a:xfrm>
                <a:prstGeom prst="ellipse">
                  <a:avLst/>
                </a:prstGeom>
                <a:solidFill>
                  <a:srgbClr val="FFFF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</p:grpSp>
          <p:sp>
            <p:nvSpPr>
              <p:cNvPr id="17497" name="Line 9"/>
              <p:cNvSpPr>
                <a:spLocks noChangeShapeType="1"/>
              </p:cNvSpPr>
              <p:nvPr/>
            </p:nvSpPr>
            <p:spPr bwMode="auto">
              <a:xfrm flipH="1">
                <a:off x="518" y="1577"/>
                <a:ext cx="159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7498" name="Line 10"/>
              <p:cNvSpPr>
                <a:spLocks noChangeShapeType="1"/>
              </p:cNvSpPr>
              <p:nvPr/>
            </p:nvSpPr>
            <p:spPr bwMode="auto">
              <a:xfrm flipH="1">
                <a:off x="1057" y="1585"/>
                <a:ext cx="15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</p:grpSp>
        <p:sp>
          <p:nvSpPr>
            <p:cNvPr id="17473" name="Line 11"/>
            <p:cNvSpPr>
              <a:spLocks noChangeShapeType="1"/>
            </p:cNvSpPr>
            <p:nvPr/>
          </p:nvSpPr>
          <p:spPr bwMode="auto">
            <a:xfrm>
              <a:off x="512" y="1152"/>
              <a:ext cx="6" cy="42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474" name="Line 12"/>
            <p:cNvSpPr>
              <a:spLocks noChangeShapeType="1"/>
            </p:cNvSpPr>
            <p:nvPr/>
          </p:nvSpPr>
          <p:spPr bwMode="auto">
            <a:xfrm>
              <a:off x="877" y="1157"/>
              <a:ext cx="3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475" name="Line 13"/>
            <p:cNvSpPr>
              <a:spLocks noChangeShapeType="1"/>
            </p:cNvSpPr>
            <p:nvPr/>
          </p:nvSpPr>
          <p:spPr bwMode="auto">
            <a:xfrm>
              <a:off x="787" y="1157"/>
              <a:ext cx="11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476" name="Oval 14"/>
            <p:cNvSpPr>
              <a:spLocks noChangeArrowheads="1"/>
            </p:cNvSpPr>
            <p:nvPr/>
          </p:nvSpPr>
          <p:spPr bwMode="auto">
            <a:xfrm>
              <a:off x="1207" y="1138"/>
              <a:ext cx="38" cy="3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17477" name="Group 15"/>
            <p:cNvGrpSpPr>
              <a:grpSpLocks/>
            </p:cNvGrpSpPr>
            <p:nvPr/>
          </p:nvGrpSpPr>
          <p:grpSpPr bwMode="auto">
            <a:xfrm>
              <a:off x="734" y="1066"/>
              <a:ext cx="27" cy="176"/>
              <a:chOff x="2039" y="1186"/>
              <a:chExt cx="38" cy="231"/>
            </a:xfrm>
          </p:grpSpPr>
          <p:sp>
            <p:nvSpPr>
              <p:cNvPr id="17494" name="Line 16"/>
              <p:cNvSpPr>
                <a:spLocks noChangeShapeType="1"/>
              </p:cNvSpPr>
              <p:nvPr/>
            </p:nvSpPr>
            <p:spPr bwMode="auto">
              <a:xfrm>
                <a:off x="2039" y="1186"/>
                <a:ext cx="0" cy="23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7495" name="Line 17"/>
              <p:cNvSpPr>
                <a:spLocks noChangeShapeType="1"/>
              </p:cNvSpPr>
              <p:nvPr/>
            </p:nvSpPr>
            <p:spPr bwMode="auto">
              <a:xfrm>
                <a:off x="2077" y="1186"/>
                <a:ext cx="0" cy="23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</p:grpSp>
        <p:sp>
          <p:nvSpPr>
            <p:cNvPr id="17478" name="Line 18"/>
            <p:cNvSpPr>
              <a:spLocks noChangeShapeType="1"/>
            </p:cNvSpPr>
            <p:nvPr/>
          </p:nvSpPr>
          <p:spPr bwMode="auto">
            <a:xfrm rot="-5400000">
              <a:off x="827" y="1091"/>
              <a:ext cx="0" cy="1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479" name="Line 19"/>
            <p:cNvSpPr>
              <a:spLocks noChangeShapeType="1"/>
            </p:cNvSpPr>
            <p:nvPr/>
          </p:nvSpPr>
          <p:spPr bwMode="auto">
            <a:xfrm rot="-5400000">
              <a:off x="625" y="1062"/>
              <a:ext cx="0" cy="1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480" name="Rectangle 20"/>
            <p:cNvSpPr>
              <a:spLocks noChangeArrowheads="1"/>
            </p:cNvSpPr>
            <p:nvPr/>
          </p:nvSpPr>
          <p:spPr bwMode="auto">
            <a:xfrm>
              <a:off x="761" y="1195"/>
              <a:ext cx="223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>
                  <a:latin typeface="Verdana" pitchFamily="34" charset="0"/>
                </a:rPr>
                <a:t>C1</a:t>
              </a:r>
            </a:p>
          </p:txBody>
        </p:sp>
        <p:sp>
          <p:nvSpPr>
            <p:cNvPr id="17481" name="Oval 21"/>
            <p:cNvSpPr>
              <a:spLocks noChangeArrowheads="1"/>
            </p:cNvSpPr>
            <p:nvPr/>
          </p:nvSpPr>
          <p:spPr bwMode="auto">
            <a:xfrm>
              <a:off x="498" y="1145"/>
              <a:ext cx="38" cy="3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482" name="Line 22"/>
            <p:cNvSpPr>
              <a:spLocks noChangeShapeType="1"/>
            </p:cNvSpPr>
            <p:nvPr/>
          </p:nvSpPr>
          <p:spPr bwMode="auto">
            <a:xfrm rot="-5400000">
              <a:off x="357" y="1421"/>
              <a:ext cx="0" cy="32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483" name="Oval 23"/>
            <p:cNvSpPr>
              <a:spLocks noChangeArrowheads="1"/>
            </p:cNvSpPr>
            <p:nvPr/>
          </p:nvSpPr>
          <p:spPr bwMode="auto">
            <a:xfrm>
              <a:off x="498" y="1568"/>
              <a:ext cx="38" cy="3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484" name="Line 24"/>
            <p:cNvSpPr>
              <a:spLocks noChangeShapeType="1"/>
            </p:cNvSpPr>
            <p:nvPr/>
          </p:nvSpPr>
          <p:spPr bwMode="auto">
            <a:xfrm>
              <a:off x="361" y="1579"/>
              <a:ext cx="0" cy="17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485" name="Oval 25"/>
            <p:cNvSpPr>
              <a:spLocks noChangeArrowheads="1"/>
            </p:cNvSpPr>
            <p:nvPr/>
          </p:nvSpPr>
          <p:spPr bwMode="auto">
            <a:xfrm>
              <a:off x="1210" y="1576"/>
              <a:ext cx="38" cy="3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486" name="Oval 26"/>
            <p:cNvSpPr>
              <a:spLocks noChangeArrowheads="1"/>
            </p:cNvSpPr>
            <p:nvPr/>
          </p:nvSpPr>
          <p:spPr bwMode="auto">
            <a:xfrm>
              <a:off x="277" y="1743"/>
              <a:ext cx="168" cy="138"/>
            </a:xfrm>
            <a:prstGeom prst="ellipse">
              <a:avLst/>
            </a:prstGeom>
            <a:solidFill>
              <a:srgbClr val="FFFF99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de-DE"/>
            </a:p>
          </p:txBody>
        </p:sp>
        <p:sp>
          <p:nvSpPr>
            <p:cNvPr id="17487" name="Oval 27"/>
            <p:cNvSpPr>
              <a:spLocks noChangeArrowheads="1"/>
            </p:cNvSpPr>
            <p:nvPr/>
          </p:nvSpPr>
          <p:spPr bwMode="auto">
            <a:xfrm>
              <a:off x="277" y="1812"/>
              <a:ext cx="168" cy="138"/>
            </a:xfrm>
            <a:prstGeom prst="ellipse">
              <a:avLst/>
            </a:prstGeom>
            <a:solidFill>
              <a:srgbClr val="FFFF99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de-DE"/>
            </a:p>
          </p:txBody>
        </p:sp>
        <p:sp>
          <p:nvSpPr>
            <p:cNvPr id="17488" name="Oval 28"/>
            <p:cNvSpPr>
              <a:spLocks noChangeArrowheads="1"/>
            </p:cNvSpPr>
            <p:nvPr/>
          </p:nvSpPr>
          <p:spPr bwMode="auto">
            <a:xfrm>
              <a:off x="277" y="1743"/>
              <a:ext cx="168" cy="138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de-DE"/>
            </a:p>
          </p:txBody>
        </p:sp>
        <p:sp>
          <p:nvSpPr>
            <p:cNvPr id="17489" name="Oval 29"/>
            <p:cNvSpPr>
              <a:spLocks noChangeArrowheads="1"/>
            </p:cNvSpPr>
            <p:nvPr/>
          </p:nvSpPr>
          <p:spPr bwMode="auto">
            <a:xfrm>
              <a:off x="341" y="1570"/>
              <a:ext cx="38" cy="3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490" name="AutoShape 30"/>
            <p:cNvSpPr>
              <a:spLocks noChangeArrowheads="1"/>
            </p:cNvSpPr>
            <p:nvPr/>
          </p:nvSpPr>
          <p:spPr bwMode="auto">
            <a:xfrm>
              <a:off x="0" y="1516"/>
              <a:ext cx="211" cy="139"/>
            </a:xfrm>
            <a:prstGeom prst="hexagon">
              <a:avLst>
                <a:gd name="adj" fmla="val 37950"/>
                <a:gd name="vf" fmla="val 115470"/>
              </a:avLst>
            </a:prstGeom>
            <a:solidFill>
              <a:srgbClr val="FFFF99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sp>
          <p:nvSpPr>
            <p:cNvPr id="17491" name="Line 31"/>
            <p:cNvSpPr>
              <a:spLocks noChangeShapeType="1"/>
            </p:cNvSpPr>
            <p:nvPr/>
          </p:nvSpPr>
          <p:spPr bwMode="auto">
            <a:xfrm flipH="1">
              <a:off x="361" y="1950"/>
              <a:ext cx="2" cy="15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492" name="AutoShape 32"/>
            <p:cNvSpPr>
              <a:spLocks noChangeArrowheads="1"/>
            </p:cNvSpPr>
            <p:nvPr/>
          </p:nvSpPr>
          <p:spPr bwMode="auto">
            <a:xfrm rot="10800000">
              <a:off x="277" y="2107"/>
              <a:ext cx="168" cy="75"/>
            </a:xfrm>
            <a:prstGeom prst="triangle">
              <a:avLst>
                <a:gd name="adj" fmla="val 50000"/>
              </a:avLst>
            </a:prstGeom>
            <a:solidFill>
              <a:srgbClr val="FFFF99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sp>
          <p:nvSpPr>
            <p:cNvPr id="17493" name="Text Box 33"/>
            <p:cNvSpPr txBox="1">
              <a:spLocks noChangeArrowheads="1"/>
            </p:cNvSpPr>
            <p:nvPr/>
          </p:nvSpPr>
          <p:spPr bwMode="auto">
            <a:xfrm>
              <a:off x="366" y="1944"/>
              <a:ext cx="84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sz="1200">
                  <a:latin typeface="Verdana" pitchFamily="34" charset="0"/>
                </a:rPr>
                <a:t>Leakage comp.</a:t>
              </a:r>
            </a:p>
          </p:txBody>
        </p:sp>
      </p:grpSp>
      <p:grpSp>
        <p:nvGrpSpPr>
          <p:cNvPr id="234530" name="Group 34"/>
          <p:cNvGrpSpPr>
            <a:grpSpLocks/>
          </p:cNvGrpSpPr>
          <p:nvPr/>
        </p:nvGrpSpPr>
        <p:grpSpPr bwMode="auto">
          <a:xfrm>
            <a:off x="790575" y="2047875"/>
            <a:ext cx="3240088" cy="2660650"/>
            <a:chOff x="1088" y="902"/>
            <a:chExt cx="2041" cy="1676"/>
          </a:xfrm>
        </p:grpSpPr>
        <p:sp>
          <p:nvSpPr>
            <p:cNvPr id="17418" name="Line 35"/>
            <p:cNvSpPr>
              <a:spLocks noChangeShapeType="1"/>
            </p:cNvSpPr>
            <p:nvPr/>
          </p:nvSpPr>
          <p:spPr bwMode="auto">
            <a:xfrm>
              <a:off x="1552" y="956"/>
              <a:ext cx="26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419" name="Line 36"/>
            <p:cNvSpPr>
              <a:spLocks noChangeShapeType="1"/>
            </p:cNvSpPr>
            <p:nvPr/>
          </p:nvSpPr>
          <p:spPr bwMode="auto">
            <a:xfrm flipV="1">
              <a:off x="1351" y="902"/>
              <a:ext cx="194" cy="5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420" name="Line 37"/>
            <p:cNvSpPr>
              <a:spLocks noChangeShapeType="1"/>
            </p:cNvSpPr>
            <p:nvPr/>
          </p:nvSpPr>
          <p:spPr bwMode="auto">
            <a:xfrm>
              <a:off x="1235" y="961"/>
              <a:ext cx="11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421" name="Line 38"/>
            <p:cNvSpPr>
              <a:spLocks noChangeShapeType="1"/>
            </p:cNvSpPr>
            <p:nvPr/>
          </p:nvSpPr>
          <p:spPr bwMode="auto">
            <a:xfrm rot="-5400000">
              <a:off x="1169" y="894"/>
              <a:ext cx="0" cy="13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422" name="Line 39"/>
            <p:cNvSpPr>
              <a:spLocks noChangeShapeType="1"/>
            </p:cNvSpPr>
            <p:nvPr/>
          </p:nvSpPr>
          <p:spPr bwMode="auto">
            <a:xfrm>
              <a:off x="1819" y="956"/>
              <a:ext cx="0" cy="75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423" name="Line 40"/>
            <p:cNvSpPr>
              <a:spLocks noChangeShapeType="1"/>
            </p:cNvSpPr>
            <p:nvPr/>
          </p:nvSpPr>
          <p:spPr bwMode="auto">
            <a:xfrm>
              <a:off x="1108" y="953"/>
              <a:ext cx="0" cy="31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424" name="Line 41"/>
            <p:cNvSpPr>
              <a:spLocks noChangeShapeType="1"/>
            </p:cNvSpPr>
            <p:nvPr/>
          </p:nvSpPr>
          <p:spPr bwMode="auto">
            <a:xfrm flipV="1">
              <a:off x="1472" y="908"/>
              <a:ext cx="0" cy="1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17425" name="Line 42"/>
            <p:cNvSpPr>
              <a:spLocks noChangeShapeType="1"/>
            </p:cNvSpPr>
            <p:nvPr/>
          </p:nvSpPr>
          <p:spPr bwMode="auto">
            <a:xfrm>
              <a:off x="1108" y="1428"/>
              <a:ext cx="0" cy="31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426" name="Line 43"/>
            <p:cNvSpPr>
              <a:spLocks noChangeShapeType="1"/>
            </p:cNvSpPr>
            <p:nvPr/>
          </p:nvSpPr>
          <p:spPr bwMode="auto">
            <a:xfrm>
              <a:off x="1687" y="1425"/>
              <a:ext cx="11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427" name="Line 44"/>
            <p:cNvSpPr>
              <a:spLocks noChangeShapeType="1"/>
            </p:cNvSpPr>
            <p:nvPr/>
          </p:nvSpPr>
          <p:spPr bwMode="auto">
            <a:xfrm flipV="1">
              <a:off x="1493" y="1367"/>
              <a:ext cx="194" cy="5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428" name="Line 45"/>
            <p:cNvSpPr>
              <a:spLocks noChangeShapeType="1"/>
            </p:cNvSpPr>
            <p:nvPr/>
          </p:nvSpPr>
          <p:spPr bwMode="auto">
            <a:xfrm>
              <a:off x="1377" y="1425"/>
              <a:ext cx="11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429" name="Oval 46"/>
            <p:cNvSpPr>
              <a:spLocks noChangeArrowheads="1"/>
            </p:cNvSpPr>
            <p:nvPr/>
          </p:nvSpPr>
          <p:spPr bwMode="auto">
            <a:xfrm>
              <a:off x="1797" y="1406"/>
              <a:ext cx="38" cy="3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17430" name="Group 47"/>
            <p:cNvGrpSpPr>
              <a:grpSpLocks/>
            </p:cNvGrpSpPr>
            <p:nvPr/>
          </p:nvGrpSpPr>
          <p:grpSpPr bwMode="auto">
            <a:xfrm>
              <a:off x="1324" y="1334"/>
              <a:ext cx="27" cy="176"/>
              <a:chOff x="2039" y="1186"/>
              <a:chExt cx="38" cy="231"/>
            </a:xfrm>
          </p:grpSpPr>
          <p:sp>
            <p:nvSpPr>
              <p:cNvPr id="17469" name="Line 48"/>
              <p:cNvSpPr>
                <a:spLocks noChangeShapeType="1"/>
              </p:cNvSpPr>
              <p:nvPr/>
            </p:nvSpPr>
            <p:spPr bwMode="auto">
              <a:xfrm>
                <a:off x="2039" y="1186"/>
                <a:ext cx="0" cy="23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7470" name="Line 49"/>
              <p:cNvSpPr>
                <a:spLocks noChangeShapeType="1"/>
              </p:cNvSpPr>
              <p:nvPr/>
            </p:nvSpPr>
            <p:spPr bwMode="auto">
              <a:xfrm>
                <a:off x="2077" y="1186"/>
                <a:ext cx="0" cy="23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</p:grpSp>
        <p:sp>
          <p:nvSpPr>
            <p:cNvPr id="17431" name="Line 50"/>
            <p:cNvSpPr>
              <a:spLocks noChangeShapeType="1"/>
            </p:cNvSpPr>
            <p:nvPr/>
          </p:nvSpPr>
          <p:spPr bwMode="auto">
            <a:xfrm rot="-5400000">
              <a:off x="1417" y="1359"/>
              <a:ext cx="0" cy="1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432" name="Line 51"/>
            <p:cNvSpPr>
              <a:spLocks noChangeShapeType="1"/>
            </p:cNvSpPr>
            <p:nvPr/>
          </p:nvSpPr>
          <p:spPr bwMode="auto">
            <a:xfrm rot="-5400000">
              <a:off x="1215" y="1330"/>
              <a:ext cx="0" cy="1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433" name="Oval 52"/>
            <p:cNvSpPr>
              <a:spLocks noChangeArrowheads="1"/>
            </p:cNvSpPr>
            <p:nvPr/>
          </p:nvSpPr>
          <p:spPr bwMode="auto">
            <a:xfrm>
              <a:off x="1088" y="1413"/>
              <a:ext cx="38" cy="3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434" name="Line 53"/>
            <p:cNvSpPr>
              <a:spLocks noChangeShapeType="1"/>
            </p:cNvSpPr>
            <p:nvPr/>
          </p:nvSpPr>
          <p:spPr bwMode="auto">
            <a:xfrm>
              <a:off x="1108" y="1150"/>
              <a:ext cx="0" cy="31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435" name="Line 54"/>
            <p:cNvSpPr>
              <a:spLocks noChangeShapeType="1"/>
            </p:cNvSpPr>
            <p:nvPr/>
          </p:nvSpPr>
          <p:spPr bwMode="auto">
            <a:xfrm>
              <a:off x="1687" y="1148"/>
              <a:ext cx="11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436" name="Line 55"/>
            <p:cNvSpPr>
              <a:spLocks noChangeShapeType="1"/>
            </p:cNvSpPr>
            <p:nvPr/>
          </p:nvSpPr>
          <p:spPr bwMode="auto">
            <a:xfrm flipV="1">
              <a:off x="1493" y="1089"/>
              <a:ext cx="194" cy="5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437" name="Line 56"/>
            <p:cNvSpPr>
              <a:spLocks noChangeShapeType="1"/>
            </p:cNvSpPr>
            <p:nvPr/>
          </p:nvSpPr>
          <p:spPr bwMode="auto">
            <a:xfrm>
              <a:off x="1377" y="1148"/>
              <a:ext cx="11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17438" name="Group 57"/>
            <p:cNvGrpSpPr>
              <a:grpSpLocks/>
            </p:cNvGrpSpPr>
            <p:nvPr/>
          </p:nvGrpSpPr>
          <p:grpSpPr bwMode="auto">
            <a:xfrm>
              <a:off x="1324" y="1056"/>
              <a:ext cx="27" cy="176"/>
              <a:chOff x="2039" y="1186"/>
              <a:chExt cx="38" cy="231"/>
            </a:xfrm>
          </p:grpSpPr>
          <p:sp>
            <p:nvSpPr>
              <p:cNvPr id="17467" name="Line 58"/>
              <p:cNvSpPr>
                <a:spLocks noChangeShapeType="1"/>
              </p:cNvSpPr>
              <p:nvPr/>
            </p:nvSpPr>
            <p:spPr bwMode="auto">
              <a:xfrm>
                <a:off x="2039" y="1186"/>
                <a:ext cx="0" cy="23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7468" name="Line 59"/>
              <p:cNvSpPr>
                <a:spLocks noChangeShapeType="1"/>
              </p:cNvSpPr>
              <p:nvPr/>
            </p:nvSpPr>
            <p:spPr bwMode="auto">
              <a:xfrm>
                <a:off x="2077" y="1186"/>
                <a:ext cx="0" cy="23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</p:grpSp>
        <p:sp>
          <p:nvSpPr>
            <p:cNvPr id="17439" name="Line 60"/>
            <p:cNvSpPr>
              <a:spLocks noChangeShapeType="1"/>
            </p:cNvSpPr>
            <p:nvPr/>
          </p:nvSpPr>
          <p:spPr bwMode="auto">
            <a:xfrm rot="-5400000">
              <a:off x="1417" y="1082"/>
              <a:ext cx="0" cy="1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440" name="Line 61"/>
            <p:cNvSpPr>
              <a:spLocks noChangeShapeType="1"/>
            </p:cNvSpPr>
            <p:nvPr/>
          </p:nvSpPr>
          <p:spPr bwMode="auto">
            <a:xfrm rot="-5400000">
              <a:off x="1215" y="1052"/>
              <a:ext cx="0" cy="1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441" name="Rectangle 62"/>
            <p:cNvSpPr>
              <a:spLocks noChangeArrowheads="1"/>
            </p:cNvSpPr>
            <p:nvPr/>
          </p:nvSpPr>
          <p:spPr bwMode="auto">
            <a:xfrm>
              <a:off x="1351" y="1452"/>
              <a:ext cx="223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>
                  <a:latin typeface="Verdana" pitchFamily="34" charset="0"/>
                </a:rPr>
                <a:t>C2</a:t>
              </a:r>
            </a:p>
          </p:txBody>
        </p:sp>
        <p:sp>
          <p:nvSpPr>
            <p:cNvPr id="17442" name="Rectangle 63"/>
            <p:cNvSpPr>
              <a:spLocks noChangeArrowheads="1"/>
            </p:cNvSpPr>
            <p:nvPr/>
          </p:nvSpPr>
          <p:spPr bwMode="auto">
            <a:xfrm>
              <a:off x="1351" y="1164"/>
              <a:ext cx="223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>
                  <a:latin typeface="Verdana" pitchFamily="34" charset="0"/>
                </a:rPr>
                <a:t>C3</a:t>
              </a:r>
            </a:p>
          </p:txBody>
        </p:sp>
        <p:sp>
          <p:nvSpPr>
            <p:cNvPr id="17443" name="Line 64"/>
            <p:cNvSpPr>
              <a:spLocks noChangeShapeType="1"/>
            </p:cNvSpPr>
            <p:nvPr/>
          </p:nvSpPr>
          <p:spPr bwMode="auto">
            <a:xfrm rot="5400000" flipV="1">
              <a:off x="1933" y="2048"/>
              <a:ext cx="0" cy="22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444" name="Rectangle 65"/>
            <p:cNvSpPr>
              <a:spLocks noChangeArrowheads="1"/>
            </p:cNvSpPr>
            <p:nvPr/>
          </p:nvSpPr>
          <p:spPr bwMode="auto">
            <a:xfrm>
              <a:off x="2045" y="2015"/>
              <a:ext cx="320" cy="336"/>
            </a:xfrm>
            <a:prstGeom prst="rect">
              <a:avLst/>
            </a:prstGeom>
            <a:solidFill>
              <a:srgbClr val="FFFF99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de-DE" sz="2400">
                <a:latin typeface="Verdana" pitchFamily="34" charset="0"/>
              </a:endParaRPr>
            </a:p>
          </p:txBody>
        </p:sp>
        <p:sp>
          <p:nvSpPr>
            <p:cNvPr id="17445" name="Line 66"/>
            <p:cNvSpPr>
              <a:spLocks noChangeShapeType="1"/>
            </p:cNvSpPr>
            <p:nvPr/>
          </p:nvSpPr>
          <p:spPr bwMode="auto">
            <a:xfrm flipV="1">
              <a:off x="1599" y="1180"/>
              <a:ext cx="0" cy="11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17446" name="Line 67"/>
            <p:cNvSpPr>
              <a:spLocks noChangeShapeType="1"/>
            </p:cNvSpPr>
            <p:nvPr/>
          </p:nvSpPr>
          <p:spPr bwMode="auto">
            <a:xfrm flipV="1">
              <a:off x="1599" y="1443"/>
              <a:ext cx="0" cy="11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17447" name="Line 68"/>
            <p:cNvSpPr>
              <a:spLocks noChangeShapeType="1"/>
            </p:cNvSpPr>
            <p:nvPr/>
          </p:nvSpPr>
          <p:spPr bwMode="auto">
            <a:xfrm>
              <a:off x="1599" y="1557"/>
              <a:ext cx="44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17448" name="Line 69"/>
            <p:cNvSpPr>
              <a:spLocks noChangeShapeType="1"/>
            </p:cNvSpPr>
            <p:nvPr/>
          </p:nvSpPr>
          <p:spPr bwMode="auto">
            <a:xfrm>
              <a:off x="1599" y="1294"/>
              <a:ext cx="59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17449" name="Line 70"/>
            <p:cNvSpPr>
              <a:spLocks noChangeShapeType="1"/>
            </p:cNvSpPr>
            <p:nvPr/>
          </p:nvSpPr>
          <p:spPr bwMode="auto">
            <a:xfrm flipV="1">
              <a:off x="2196" y="1890"/>
              <a:ext cx="0" cy="1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17450" name="Text Box 71"/>
            <p:cNvSpPr txBox="1">
              <a:spLocks noChangeArrowheads="1"/>
            </p:cNvSpPr>
            <p:nvPr/>
          </p:nvSpPr>
          <p:spPr bwMode="auto">
            <a:xfrm>
              <a:off x="2000" y="2096"/>
              <a:ext cx="392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sz="1200">
                  <a:latin typeface="Verdana" pitchFamily="34" charset="0"/>
                </a:rPr>
                <a:t>Discr.</a:t>
              </a:r>
            </a:p>
          </p:txBody>
        </p:sp>
        <p:sp>
          <p:nvSpPr>
            <p:cNvPr id="17451" name="Rectangle 72"/>
            <p:cNvSpPr>
              <a:spLocks noChangeArrowheads="1"/>
            </p:cNvSpPr>
            <p:nvPr/>
          </p:nvSpPr>
          <p:spPr bwMode="auto">
            <a:xfrm rot="5400000">
              <a:off x="1881" y="1417"/>
              <a:ext cx="637" cy="309"/>
            </a:xfrm>
            <a:prstGeom prst="rect">
              <a:avLst/>
            </a:prstGeom>
            <a:solidFill>
              <a:srgbClr val="FFFF99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/>
              <a:r>
                <a:rPr lang="en-US" sz="1200">
                  <a:latin typeface="Verdana" pitchFamily="34" charset="0"/>
                </a:rPr>
                <a:t>Control logic</a:t>
              </a:r>
              <a:endParaRPr lang="de-DE" sz="1200">
                <a:latin typeface="Verdana" pitchFamily="34" charset="0"/>
              </a:endParaRPr>
            </a:p>
          </p:txBody>
        </p:sp>
        <p:sp>
          <p:nvSpPr>
            <p:cNvPr id="17452" name="Oval 73"/>
            <p:cNvSpPr>
              <a:spLocks noChangeArrowheads="1"/>
            </p:cNvSpPr>
            <p:nvPr/>
          </p:nvSpPr>
          <p:spPr bwMode="auto">
            <a:xfrm>
              <a:off x="1797" y="1131"/>
              <a:ext cx="38" cy="3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453" name="Oval 74"/>
            <p:cNvSpPr>
              <a:spLocks noChangeArrowheads="1"/>
            </p:cNvSpPr>
            <p:nvPr/>
          </p:nvSpPr>
          <p:spPr bwMode="auto">
            <a:xfrm>
              <a:off x="1088" y="1138"/>
              <a:ext cx="38" cy="29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454" name="Line 75"/>
            <p:cNvSpPr>
              <a:spLocks noChangeShapeType="1"/>
            </p:cNvSpPr>
            <p:nvPr/>
          </p:nvSpPr>
          <p:spPr bwMode="auto">
            <a:xfrm>
              <a:off x="1472" y="1017"/>
              <a:ext cx="72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17455" name="Line 76"/>
            <p:cNvSpPr>
              <a:spLocks noChangeShapeType="1"/>
            </p:cNvSpPr>
            <p:nvPr/>
          </p:nvSpPr>
          <p:spPr bwMode="auto">
            <a:xfrm>
              <a:off x="2196" y="1017"/>
              <a:ext cx="0" cy="2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17456" name="Line 77"/>
            <p:cNvSpPr>
              <a:spLocks noChangeShapeType="1"/>
            </p:cNvSpPr>
            <p:nvPr/>
          </p:nvSpPr>
          <p:spPr bwMode="auto">
            <a:xfrm flipH="1" flipV="1">
              <a:off x="2365" y="2071"/>
              <a:ext cx="311" cy="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17457" name="AutoShape 78"/>
            <p:cNvSpPr>
              <a:spLocks noChangeArrowheads="1"/>
            </p:cNvSpPr>
            <p:nvPr/>
          </p:nvSpPr>
          <p:spPr bwMode="auto">
            <a:xfrm rot="10800000">
              <a:off x="2499" y="2121"/>
              <a:ext cx="421" cy="306"/>
            </a:xfrm>
            <a:prstGeom prst="homePlate">
              <a:avLst>
                <a:gd name="adj" fmla="val 34395"/>
              </a:avLst>
            </a:prstGeom>
            <a:solidFill>
              <a:srgbClr val="FFFF99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anchor="ctr">
              <a:spAutoFit/>
            </a:bodyPr>
            <a:lstStyle/>
            <a:p>
              <a:r>
                <a:rPr lang="en-US" sz="1200">
                  <a:latin typeface="Verdana" pitchFamily="34" charset="0"/>
                </a:rPr>
                <a:t>Trim</a:t>
              </a:r>
            </a:p>
            <a:p>
              <a:r>
                <a:rPr lang="en-US" sz="1200">
                  <a:latin typeface="Verdana" pitchFamily="34" charset="0"/>
                </a:rPr>
                <a:t>DAC</a:t>
              </a:r>
              <a:endParaRPr lang="de-DE" sz="1200">
                <a:latin typeface="Verdana" pitchFamily="34" charset="0"/>
              </a:endParaRPr>
            </a:p>
          </p:txBody>
        </p:sp>
        <p:sp>
          <p:nvSpPr>
            <p:cNvPr id="17458" name="Rectangle 79"/>
            <p:cNvSpPr>
              <a:spLocks noChangeArrowheads="1"/>
            </p:cNvSpPr>
            <p:nvPr/>
          </p:nvSpPr>
          <p:spPr bwMode="auto">
            <a:xfrm>
              <a:off x="2481" y="1931"/>
              <a:ext cx="648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000">
                  <a:latin typeface="Verdana" pitchFamily="34" charset="0"/>
                </a:rPr>
                <a:t>V</a:t>
              </a:r>
              <a:r>
                <a:rPr lang="en-GB" sz="1000" baseline="-25000">
                  <a:latin typeface="Verdana" pitchFamily="34" charset="0"/>
                </a:rPr>
                <a:t>thr</a:t>
              </a:r>
              <a:r>
                <a:rPr lang="en-GB" sz="1000">
                  <a:latin typeface="Verdana" pitchFamily="34" charset="0"/>
                </a:rPr>
                <a:t> </a:t>
              </a:r>
              <a:r>
                <a:rPr lang="en-GB" sz="1000">
                  <a:latin typeface="Verdana" pitchFamily="34" charset="0"/>
                  <a:sym typeface="Symbol" pitchFamily="18" charset="2"/>
                </a:rPr>
                <a:t></a:t>
              </a:r>
              <a:r>
                <a:rPr lang="en-GB" sz="1000">
                  <a:latin typeface="Verdana" pitchFamily="34" charset="0"/>
                </a:rPr>
                <a:t> V</a:t>
              </a:r>
              <a:r>
                <a:rPr lang="en-GB" sz="1000" baseline="-25000">
                  <a:latin typeface="Verdana" pitchFamily="34" charset="0"/>
                </a:rPr>
                <a:t>ADCmax</a:t>
              </a:r>
            </a:p>
          </p:txBody>
        </p:sp>
        <p:sp>
          <p:nvSpPr>
            <p:cNvPr id="17459" name="Line 80"/>
            <p:cNvSpPr>
              <a:spLocks noChangeShapeType="1"/>
            </p:cNvSpPr>
            <p:nvPr/>
          </p:nvSpPr>
          <p:spPr bwMode="auto">
            <a:xfrm flipH="1" flipV="1">
              <a:off x="2365" y="2272"/>
              <a:ext cx="12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17460" name="Line 81"/>
            <p:cNvSpPr>
              <a:spLocks noChangeShapeType="1"/>
            </p:cNvSpPr>
            <p:nvPr/>
          </p:nvSpPr>
          <p:spPr bwMode="auto">
            <a:xfrm>
              <a:off x="2354" y="1713"/>
              <a:ext cx="133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17461" name="Line 82"/>
            <p:cNvSpPr>
              <a:spLocks noChangeShapeType="1"/>
            </p:cNvSpPr>
            <p:nvPr/>
          </p:nvSpPr>
          <p:spPr bwMode="auto">
            <a:xfrm flipV="1">
              <a:off x="2354" y="1434"/>
              <a:ext cx="133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17462" name="Rectangle 83"/>
            <p:cNvSpPr>
              <a:spLocks noChangeArrowheads="1"/>
            </p:cNvSpPr>
            <p:nvPr/>
          </p:nvSpPr>
          <p:spPr bwMode="auto">
            <a:xfrm rot="5400000">
              <a:off x="2302" y="1438"/>
              <a:ext cx="637" cy="268"/>
            </a:xfrm>
            <a:prstGeom prst="rect">
              <a:avLst/>
            </a:prstGeom>
            <a:solidFill>
              <a:srgbClr val="FFFF99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anchor="ctr"/>
            <a:lstStyle/>
            <a:p>
              <a:pPr algn="ctr"/>
              <a:r>
                <a:rPr lang="en-GB" sz="1200">
                  <a:latin typeface="Verdana" pitchFamily="34" charset="0"/>
                </a:rPr>
                <a:t>Analogue encoding</a:t>
              </a:r>
            </a:p>
          </p:txBody>
        </p:sp>
        <p:sp>
          <p:nvSpPr>
            <p:cNvPr id="17463" name="Oval 84"/>
            <p:cNvSpPr>
              <a:spLocks noChangeArrowheads="1"/>
            </p:cNvSpPr>
            <p:nvPr/>
          </p:nvSpPr>
          <p:spPr bwMode="auto">
            <a:xfrm>
              <a:off x="1470" y="1129"/>
              <a:ext cx="38" cy="3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464" name="Oval 85"/>
            <p:cNvSpPr>
              <a:spLocks noChangeArrowheads="1"/>
            </p:cNvSpPr>
            <p:nvPr/>
          </p:nvSpPr>
          <p:spPr bwMode="auto">
            <a:xfrm>
              <a:off x="1463" y="1408"/>
              <a:ext cx="38" cy="3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465" name="Line 86"/>
            <p:cNvSpPr>
              <a:spLocks noChangeShapeType="1"/>
            </p:cNvSpPr>
            <p:nvPr/>
          </p:nvSpPr>
          <p:spPr bwMode="auto">
            <a:xfrm rot="-5400000">
              <a:off x="2789" y="1566"/>
              <a:ext cx="2" cy="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7466" name="Line 87"/>
            <p:cNvSpPr>
              <a:spLocks noChangeShapeType="1"/>
            </p:cNvSpPr>
            <p:nvPr/>
          </p:nvSpPr>
          <p:spPr bwMode="auto">
            <a:xfrm>
              <a:off x="1820" y="2155"/>
              <a:ext cx="3" cy="42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234584" name="Text Box 88"/>
          <p:cNvSpPr txBox="1">
            <a:spLocks noChangeArrowheads="1"/>
          </p:cNvSpPr>
          <p:nvPr/>
        </p:nvSpPr>
        <p:spPr bwMode="auto">
          <a:xfrm>
            <a:off x="3179763" y="3346450"/>
            <a:ext cx="28146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 i="1">
                <a:solidFill>
                  <a:srgbClr val="003E6E"/>
                </a:solidFill>
              </a:rPr>
              <a:t>Normal Charge sensitive amplifier</a:t>
            </a:r>
            <a:endParaRPr lang="en-GB" b="1" i="1">
              <a:solidFill>
                <a:srgbClr val="003E6E"/>
              </a:solidFill>
            </a:endParaRPr>
          </a:p>
        </p:txBody>
      </p:sp>
      <p:sp>
        <p:nvSpPr>
          <p:cNvPr id="234585" name="Text Box 89"/>
          <p:cNvSpPr txBox="1">
            <a:spLocks noChangeArrowheads="1"/>
          </p:cNvSpPr>
          <p:nvPr/>
        </p:nvSpPr>
        <p:spPr bwMode="auto">
          <a:xfrm>
            <a:off x="1500188" y="1162050"/>
            <a:ext cx="4054475" cy="77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 i="1">
                <a:solidFill>
                  <a:srgbClr val="003E6E"/>
                </a:solidFill>
              </a:rPr>
              <a:t>High dynamic range:</a:t>
            </a:r>
          </a:p>
          <a:p>
            <a:pPr eaLnBrk="1" hangingPunct="1">
              <a:spcBef>
                <a:spcPct val="50000"/>
              </a:spcBef>
            </a:pPr>
            <a:r>
              <a:rPr lang="en-US" b="1" i="1">
                <a:solidFill>
                  <a:srgbClr val="003E6E"/>
                </a:solidFill>
              </a:rPr>
              <a:t>Dynamically gain switching system</a:t>
            </a:r>
            <a:endParaRPr lang="en-GB" b="1" i="1">
              <a:solidFill>
                <a:srgbClr val="003E6E"/>
              </a:solidFill>
            </a:endParaRPr>
          </a:p>
        </p:txBody>
      </p:sp>
      <p:sp>
        <p:nvSpPr>
          <p:cNvPr id="234586" name="Text Box 90"/>
          <p:cNvSpPr txBox="1">
            <a:spLocks noChangeArrowheads="1"/>
          </p:cNvSpPr>
          <p:nvPr/>
        </p:nvSpPr>
        <p:spPr bwMode="auto">
          <a:xfrm>
            <a:off x="4116388" y="1920875"/>
            <a:ext cx="4899025" cy="77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 i="1">
                <a:solidFill>
                  <a:srgbClr val="003E6E"/>
                </a:solidFill>
              </a:rPr>
              <a:t>Extremely fast readout (200ns):</a:t>
            </a:r>
          </a:p>
          <a:p>
            <a:pPr eaLnBrk="1" hangingPunct="1">
              <a:spcBef>
                <a:spcPct val="50000"/>
              </a:spcBef>
            </a:pPr>
            <a:r>
              <a:rPr lang="en-US" b="1" i="1">
                <a:solidFill>
                  <a:srgbClr val="003E6E"/>
                </a:solidFill>
              </a:rPr>
              <a:t>Analogue pipeline storage</a:t>
            </a:r>
            <a:endParaRPr lang="en-GB" b="1" i="1">
              <a:solidFill>
                <a:srgbClr val="003E6E"/>
              </a:solidFill>
            </a:endParaRPr>
          </a:p>
        </p:txBody>
      </p:sp>
      <p:graphicFrame>
        <p:nvGraphicFramePr>
          <p:cNvPr id="234587" name="Object 91"/>
          <p:cNvGraphicFramePr>
            <a:graphicFrameLocks noChangeAspect="1"/>
          </p:cNvGraphicFramePr>
          <p:nvPr/>
        </p:nvGraphicFramePr>
        <p:xfrm>
          <a:off x="4100513" y="1863725"/>
          <a:ext cx="4806950" cy="4525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07" name="Chart" r:id="rId4" imgW="11791950" imgH="11096625" progId="Excel.Chart.8">
                  <p:embed/>
                </p:oleObj>
              </mc:Choice>
              <mc:Fallback>
                <p:oleObj name="Chart" r:id="rId4" imgW="11791950" imgH="11096625" progId="Excel.Chart.8">
                  <p:embed/>
                  <p:pic>
                    <p:nvPicPr>
                      <p:cNvPr id="0" name="Object 9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00513" y="1863725"/>
                        <a:ext cx="4806950" cy="4525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4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2345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3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3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2345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3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584" grpId="0"/>
      <p:bldP spid="234585" grpId="0"/>
      <p:bldP spid="234585" grpId="1"/>
      <p:bldP spid="234586" grpId="0"/>
      <p:bldOleChart spid="23458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107950" y="71438"/>
            <a:ext cx="6265863" cy="923925"/>
          </a:xfrm>
        </p:spPr>
        <p:txBody>
          <a:bodyPr/>
          <a:lstStyle/>
          <a:p>
            <a:r>
              <a:rPr lang="en-US" sz="3600" b="1" smtClean="0">
                <a:solidFill>
                  <a:schemeClr val="tx1"/>
                </a:solidFill>
              </a:rPr>
              <a:t>At the P10 beamline</a:t>
            </a: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341438"/>
            <a:ext cx="5856287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Ellipse 6"/>
          <p:cNvSpPr/>
          <p:nvPr/>
        </p:nvSpPr>
        <p:spPr>
          <a:xfrm>
            <a:off x="1476375" y="1989138"/>
            <a:ext cx="1150938" cy="863600"/>
          </a:xfrm>
          <a:prstGeom prst="ellipse">
            <a:avLst/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Ellipse 7"/>
          <p:cNvSpPr/>
          <p:nvPr/>
        </p:nvSpPr>
        <p:spPr>
          <a:xfrm>
            <a:off x="2339975" y="4437063"/>
            <a:ext cx="1944688" cy="1439862"/>
          </a:xfrm>
          <a:prstGeom prst="ellipse">
            <a:avLst/>
          </a:prstGeom>
          <a:noFill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0" name="Gerade Verbindung mit Pfeil 9"/>
          <p:cNvCxnSpPr/>
          <p:nvPr/>
        </p:nvCxnSpPr>
        <p:spPr>
          <a:xfrm flipH="1">
            <a:off x="2627313" y="1989138"/>
            <a:ext cx="3384550" cy="2159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8439" name="Textfeld 10"/>
          <p:cNvSpPr txBox="1">
            <a:spLocks noChangeArrowheads="1"/>
          </p:cNvSpPr>
          <p:nvPr/>
        </p:nvSpPr>
        <p:spPr bwMode="auto">
          <a:xfrm>
            <a:off x="6156325" y="1665288"/>
            <a:ext cx="22320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/>
              <a:t>Beam direction (coming from sample)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2627313" y="2524125"/>
            <a:ext cx="1452562" cy="3698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dirty="0"/>
              <a:t>AGIPD sensor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4284663" y="4724400"/>
            <a:ext cx="1595437" cy="3698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dirty="0"/>
              <a:t>Chip tester box</a:t>
            </a:r>
          </a:p>
        </p:txBody>
      </p:sp>
      <p:sp>
        <p:nvSpPr>
          <p:cNvPr id="18442" name="Textfeld 13"/>
          <p:cNvSpPr txBox="1">
            <a:spLocks noChangeArrowheads="1"/>
          </p:cNvSpPr>
          <p:nvPr/>
        </p:nvSpPr>
        <p:spPr bwMode="auto">
          <a:xfrm>
            <a:off x="6372225" y="2725738"/>
            <a:ext cx="22320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/>
              <a:t>It took about 1 ½ hours to set up, after about 2 hours we saw the first image</a:t>
            </a:r>
          </a:p>
        </p:txBody>
      </p:sp>
      <p:sp>
        <p:nvSpPr>
          <p:cNvPr id="18443" name="Textfeld 14"/>
          <p:cNvSpPr txBox="1">
            <a:spLocks noChangeArrowheads="1"/>
          </p:cNvSpPr>
          <p:nvPr/>
        </p:nvSpPr>
        <p:spPr bwMode="auto">
          <a:xfrm>
            <a:off x="4079875" y="5805488"/>
            <a:ext cx="35163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/>
              <a:t>Not in the picture: Sample, Alexanders PC, people,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107950" y="71438"/>
            <a:ext cx="6767513" cy="923925"/>
          </a:xfrm>
        </p:spPr>
        <p:txBody>
          <a:bodyPr/>
          <a:lstStyle/>
          <a:p>
            <a:r>
              <a:rPr lang="en-US" sz="3600" b="1" smtClean="0">
                <a:solidFill>
                  <a:schemeClr val="tx1"/>
                </a:solidFill>
              </a:rPr>
              <a:t>Looking at the direct beam</a:t>
            </a:r>
          </a:p>
        </p:txBody>
      </p:sp>
      <p:pic>
        <p:nvPicPr>
          <p:cNvPr id="19459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125538"/>
            <a:ext cx="3024188" cy="375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6825" y="1341438"/>
            <a:ext cx="5040313" cy="399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413" y="1284288"/>
            <a:ext cx="5040312" cy="359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TextBox 5"/>
          <p:cNvSpPr txBox="1">
            <a:spLocks noChangeArrowheads="1"/>
          </p:cNvSpPr>
          <p:nvPr/>
        </p:nvSpPr>
        <p:spPr bwMode="auto">
          <a:xfrm>
            <a:off x="874713" y="4868863"/>
            <a:ext cx="23288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/>
              <a:t>photons/second</a:t>
            </a:r>
            <a:endParaRPr lang="de-DE"/>
          </a:p>
          <a:p>
            <a:r>
              <a:rPr lang="en-US"/>
              <a:t>Logarithmic color scale</a:t>
            </a:r>
            <a:endParaRPr lang="de-DE"/>
          </a:p>
        </p:txBody>
      </p:sp>
      <p:sp>
        <p:nvSpPr>
          <p:cNvPr id="8" name="TextBox 7"/>
          <p:cNvSpPr txBox="1"/>
          <p:nvPr/>
        </p:nvSpPr>
        <p:spPr>
          <a:xfrm>
            <a:off x="2516188" y="5516563"/>
            <a:ext cx="3711575" cy="12017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Arial" charset="0"/>
              </a:rPr>
              <a:t>Gain switching experimentally proven</a:t>
            </a:r>
          </a:p>
          <a:p>
            <a:pPr marL="285750" indent="-285750">
              <a:buFont typeface="Wingdings"/>
              <a:buChar char="Ø"/>
              <a:defRPr/>
            </a:pPr>
            <a:r>
              <a:rPr lang="en-US" dirty="0">
                <a:latin typeface="Arial" charset="0"/>
              </a:rPr>
              <a:t>10</a:t>
            </a:r>
            <a:r>
              <a:rPr lang="en-US" baseline="30000" dirty="0">
                <a:latin typeface="Arial" charset="0"/>
              </a:rPr>
              <a:t>4</a:t>
            </a:r>
            <a:r>
              <a:rPr lang="en-US" dirty="0">
                <a:latin typeface="Arial" charset="0"/>
              </a:rPr>
              <a:t> photons / pulse</a:t>
            </a:r>
          </a:p>
          <a:p>
            <a:pPr marL="285750" indent="-285750">
              <a:buFont typeface="Wingdings"/>
              <a:buChar char="Ø"/>
              <a:defRPr/>
            </a:pPr>
            <a:r>
              <a:rPr lang="en-US" dirty="0">
                <a:latin typeface="Arial" charset="0"/>
              </a:rPr>
              <a:t>Single photon sensitivity</a:t>
            </a:r>
          </a:p>
          <a:p>
            <a:pPr marL="285750" indent="-285750">
              <a:buFont typeface="Wingdings"/>
              <a:buChar char="Ø"/>
              <a:defRPr/>
            </a:pPr>
            <a:r>
              <a:rPr lang="en-US" dirty="0">
                <a:latin typeface="Arial" charset="0"/>
              </a:rPr>
              <a:t>4.5 MHz frame rate</a:t>
            </a:r>
            <a:endParaRPr lang="de-DE" dirty="0">
              <a:latin typeface="Arial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323850" y="2565400"/>
            <a:ext cx="338455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2916238" y="3213100"/>
            <a:ext cx="503237" cy="576263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ontent Placeholder 1"/>
          <p:cNvSpPr>
            <a:spLocks noGrp="1"/>
          </p:cNvSpPr>
          <p:nvPr>
            <p:ph sz="quarter" idx="10"/>
          </p:nvPr>
        </p:nvSpPr>
        <p:spPr>
          <a:xfrm>
            <a:off x="755650" y="1844675"/>
            <a:ext cx="7704138" cy="4032250"/>
          </a:xfrm>
        </p:spPr>
        <p:txBody>
          <a:bodyPr/>
          <a:lstStyle/>
          <a:p>
            <a:endParaRPr lang="de-DE" smtClean="0"/>
          </a:p>
        </p:txBody>
      </p:sp>
      <p:sp>
        <p:nvSpPr>
          <p:cNvPr id="21507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07950" y="71438"/>
            <a:ext cx="6265863" cy="923925"/>
          </a:xfrm>
        </p:spPr>
        <p:txBody>
          <a:bodyPr/>
          <a:lstStyle/>
          <a:p>
            <a:r>
              <a:rPr lang="en-US" sz="3600" b="1" smtClean="0">
                <a:solidFill>
                  <a:schemeClr val="tx1"/>
                </a:solidFill>
              </a:rPr>
              <a:t>The Analogue Storage</a:t>
            </a:r>
            <a:endParaRPr lang="de-DE" sz="3600" b="1" smtClean="0">
              <a:solidFill>
                <a:schemeClr val="tx1"/>
              </a:solidFill>
            </a:endParaRPr>
          </a:p>
        </p:txBody>
      </p:sp>
      <p:sp>
        <p:nvSpPr>
          <p:cNvPr id="5" name="Rechteck 331"/>
          <p:cNvSpPr/>
          <p:nvPr/>
        </p:nvSpPr>
        <p:spPr>
          <a:xfrm>
            <a:off x="827088" y="1514475"/>
            <a:ext cx="8137525" cy="31400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1509" name="Gerade Verbindung 332"/>
          <p:cNvCxnSpPr>
            <a:cxnSpLocks noChangeShapeType="1"/>
          </p:cNvCxnSpPr>
          <p:nvPr/>
        </p:nvCxnSpPr>
        <p:spPr bwMode="auto">
          <a:xfrm>
            <a:off x="6697663" y="1519238"/>
            <a:ext cx="0" cy="3135312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Rechteck 333"/>
          <p:cNvSpPr/>
          <p:nvPr/>
        </p:nvSpPr>
        <p:spPr>
          <a:xfrm>
            <a:off x="2143125" y="1519238"/>
            <a:ext cx="1636713" cy="16129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hteck 334"/>
          <p:cNvSpPr/>
          <p:nvPr/>
        </p:nvSpPr>
        <p:spPr>
          <a:xfrm>
            <a:off x="250825" y="1514475"/>
            <a:ext cx="576263" cy="31400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hteck 335"/>
          <p:cNvSpPr/>
          <p:nvPr/>
        </p:nvSpPr>
        <p:spPr>
          <a:xfrm>
            <a:off x="5589588" y="4654550"/>
            <a:ext cx="3375025" cy="17176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513" name="Textfeld 336"/>
          <p:cNvSpPr txBox="1">
            <a:spLocks noChangeArrowheads="1"/>
          </p:cNvSpPr>
          <p:nvPr/>
        </p:nvSpPr>
        <p:spPr bwMode="auto">
          <a:xfrm>
            <a:off x="39688" y="981075"/>
            <a:ext cx="14620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sz="2800"/>
              <a:t>Sensor</a:t>
            </a:r>
          </a:p>
        </p:txBody>
      </p:sp>
      <p:sp>
        <p:nvSpPr>
          <p:cNvPr id="21514" name="Textfeld 341"/>
          <p:cNvSpPr txBox="1">
            <a:spLocks noChangeArrowheads="1"/>
          </p:cNvSpPr>
          <p:nvPr/>
        </p:nvSpPr>
        <p:spPr bwMode="auto">
          <a:xfrm>
            <a:off x="2493963" y="966788"/>
            <a:ext cx="30607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sz="2800"/>
              <a:t>ASIC per pixel</a:t>
            </a:r>
          </a:p>
        </p:txBody>
      </p:sp>
      <p:sp>
        <p:nvSpPr>
          <p:cNvPr id="21515" name="Textfeld 344"/>
          <p:cNvSpPr txBox="1">
            <a:spLocks noChangeArrowheads="1"/>
          </p:cNvSpPr>
          <p:nvPr/>
        </p:nvSpPr>
        <p:spPr bwMode="auto">
          <a:xfrm>
            <a:off x="3851275" y="5059363"/>
            <a:ext cx="1728788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sz="2800"/>
              <a:t>ASIC periphery</a:t>
            </a:r>
          </a:p>
        </p:txBody>
      </p:sp>
      <p:sp>
        <p:nvSpPr>
          <p:cNvPr id="21516" name="Text Box 1657"/>
          <p:cNvSpPr txBox="1">
            <a:spLocks noChangeArrowheads="1"/>
          </p:cNvSpPr>
          <p:nvPr/>
        </p:nvSpPr>
        <p:spPr bwMode="auto">
          <a:xfrm>
            <a:off x="5651500" y="5037138"/>
            <a:ext cx="1152525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it-IT" sz="2400">
                <a:latin typeface="Calibri" pitchFamily="34" charset="0"/>
                <a:ea typeface="Calibri" pitchFamily="34" charset="0"/>
                <a:cs typeface="Calibri" pitchFamily="34" charset="0"/>
              </a:rPr>
              <a:t>Chip output  driver</a:t>
            </a:r>
          </a:p>
        </p:txBody>
      </p:sp>
      <p:sp>
        <p:nvSpPr>
          <p:cNvPr id="14" name="Rechteck 367"/>
          <p:cNvSpPr/>
          <p:nvPr/>
        </p:nvSpPr>
        <p:spPr>
          <a:xfrm>
            <a:off x="3919538" y="2354263"/>
            <a:ext cx="1501775" cy="177482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Rechteck 368"/>
          <p:cNvSpPr/>
          <p:nvPr/>
        </p:nvSpPr>
        <p:spPr>
          <a:xfrm>
            <a:off x="5657850" y="2133600"/>
            <a:ext cx="923925" cy="18272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Rectangle 1583"/>
          <p:cNvSpPr>
            <a:spLocks noChangeArrowheads="1"/>
          </p:cNvSpPr>
          <p:nvPr/>
        </p:nvSpPr>
        <p:spPr bwMode="auto">
          <a:xfrm>
            <a:off x="6581775" y="5045075"/>
            <a:ext cx="20193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it-IT" sz="2400" dirty="0" err="1">
                <a:solidFill>
                  <a:schemeClr val="bg1"/>
                </a:solidFill>
                <a:latin typeface="+mn-lt"/>
              </a:rPr>
              <a:t>Mux</a:t>
            </a:r>
            <a:endParaRPr lang="it-IT" sz="2400" dirty="0">
              <a:solidFill>
                <a:schemeClr val="bg1"/>
              </a:solidFill>
              <a:latin typeface="+mn-lt"/>
            </a:endParaRPr>
          </a:p>
        </p:txBody>
      </p:sp>
      <p:grpSp>
        <p:nvGrpSpPr>
          <p:cNvPr id="21520" name="Gruppieren 370"/>
          <p:cNvGrpSpPr>
            <a:grpSpLocks/>
          </p:cNvGrpSpPr>
          <p:nvPr/>
        </p:nvGrpSpPr>
        <p:grpSpPr bwMode="auto">
          <a:xfrm>
            <a:off x="1128713" y="1514475"/>
            <a:ext cx="2243137" cy="3060700"/>
            <a:chOff x="1128763" y="1513945"/>
            <a:chExt cx="2243373" cy="3061742"/>
          </a:xfrm>
        </p:grpSpPr>
        <p:grpSp>
          <p:nvGrpSpPr>
            <p:cNvPr id="18" name="Gruppieren 371"/>
            <p:cNvGrpSpPr/>
            <p:nvPr/>
          </p:nvGrpSpPr>
          <p:grpSpPr>
            <a:xfrm>
              <a:off x="1128763" y="1513945"/>
              <a:ext cx="2243373" cy="3061742"/>
              <a:chOff x="1128763" y="1513945"/>
              <a:chExt cx="2243373" cy="3061742"/>
            </a:xfrm>
            <a:solidFill>
              <a:schemeClr val="accent3">
                <a:lumMod val="75000"/>
              </a:schemeClr>
            </a:solidFill>
          </p:grpSpPr>
          <p:sp>
            <p:nvSpPr>
              <p:cNvPr id="20" name="Rechteck 373"/>
              <p:cNvSpPr/>
              <p:nvPr/>
            </p:nvSpPr>
            <p:spPr>
              <a:xfrm>
                <a:off x="1128763" y="1513945"/>
                <a:ext cx="947220" cy="3061742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1" name="Rechteck 374"/>
              <p:cNvSpPr/>
              <p:nvPr/>
            </p:nvSpPr>
            <p:spPr>
              <a:xfrm>
                <a:off x="2075983" y="3205898"/>
                <a:ext cx="1296153" cy="1369789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cxnSp>
          <p:nvCxnSpPr>
            <p:cNvPr id="19" name="Gerade Verbindung 372"/>
            <p:cNvCxnSpPr/>
            <p:nvPr/>
          </p:nvCxnSpPr>
          <p:spPr>
            <a:xfrm flipV="1">
              <a:off x="2076600" y="3222677"/>
              <a:ext cx="0" cy="1353010"/>
            </a:xfrm>
            <a:prstGeom prst="line">
              <a:avLst/>
            </a:prstGeom>
            <a:ln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22" name="Rechteck 375"/>
          <p:cNvSpPr/>
          <p:nvPr/>
        </p:nvSpPr>
        <p:spPr>
          <a:xfrm>
            <a:off x="912813" y="3638550"/>
            <a:ext cx="274637" cy="93662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1522" name="Gruppieren 376"/>
          <p:cNvGrpSpPr>
            <a:grpSpLocks/>
          </p:cNvGrpSpPr>
          <p:nvPr/>
        </p:nvGrpSpPr>
        <p:grpSpPr bwMode="auto">
          <a:xfrm>
            <a:off x="250825" y="1639888"/>
            <a:ext cx="7848600" cy="2935287"/>
            <a:chOff x="251520" y="1640673"/>
            <a:chExt cx="7848387" cy="2935288"/>
          </a:xfrm>
        </p:grpSpPr>
        <p:cxnSp>
          <p:nvCxnSpPr>
            <p:cNvPr id="24" name="Gerade Verbindung 377"/>
            <p:cNvCxnSpPr>
              <a:stCxn id="21716" idx="0"/>
            </p:cNvCxnSpPr>
            <p:nvPr/>
          </p:nvCxnSpPr>
          <p:spPr>
            <a:xfrm flipV="1">
              <a:off x="502338" y="2796373"/>
              <a:ext cx="0" cy="80486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5" name="Gleichschenkliges Dreieck 378"/>
            <p:cNvSpPr/>
            <p:nvPr/>
          </p:nvSpPr>
          <p:spPr>
            <a:xfrm>
              <a:off x="408679" y="3091648"/>
              <a:ext cx="187320" cy="179387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6" name="Gerade Verbindung 379"/>
            <p:cNvCxnSpPr/>
            <p:nvPr/>
          </p:nvCxnSpPr>
          <p:spPr>
            <a:xfrm flipH="1">
              <a:off x="364230" y="3074185"/>
              <a:ext cx="274630" cy="0"/>
            </a:xfrm>
            <a:prstGeom prst="line">
              <a:avLst/>
            </a:prstGeom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1548" name="Textfeld 380"/>
            <p:cNvSpPr txBox="1">
              <a:spLocks noChangeArrowheads="1"/>
            </p:cNvSpPr>
            <p:nvPr/>
          </p:nvSpPr>
          <p:spPr bwMode="auto">
            <a:xfrm>
              <a:off x="251520" y="2492896"/>
              <a:ext cx="50405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/>
                <a:t>HV</a:t>
              </a:r>
            </a:p>
          </p:txBody>
        </p:sp>
        <p:grpSp>
          <p:nvGrpSpPr>
            <p:cNvPr id="21549" name="Gruppieren 381"/>
            <p:cNvGrpSpPr>
              <a:grpSpLocks/>
            </p:cNvGrpSpPr>
            <p:nvPr/>
          </p:nvGrpSpPr>
          <p:grpSpPr bwMode="auto">
            <a:xfrm>
              <a:off x="467544" y="1640673"/>
              <a:ext cx="7632363" cy="2935288"/>
              <a:chOff x="467544" y="1640673"/>
              <a:chExt cx="7632363" cy="2935288"/>
            </a:xfrm>
          </p:grpSpPr>
          <p:sp>
            <p:nvSpPr>
              <p:cNvPr id="29" name="Freeform 628"/>
              <p:cNvSpPr>
                <a:spLocks noChangeArrowheads="1"/>
              </p:cNvSpPr>
              <p:nvPr/>
            </p:nvSpPr>
            <p:spPr bwMode="auto">
              <a:xfrm>
                <a:off x="972225" y="3875874"/>
                <a:ext cx="157159" cy="155575"/>
              </a:xfrm>
              <a:custGeom>
                <a:avLst/>
                <a:gdLst>
                  <a:gd name="T0" fmla="*/ 49 w 99"/>
                  <a:gd name="T1" fmla="*/ 0 h 98"/>
                  <a:gd name="T2" fmla="*/ 70 w 99"/>
                  <a:gd name="T3" fmla="*/ 4 h 98"/>
                  <a:gd name="T4" fmla="*/ 86 w 99"/>
                  <a:gd name="T5" fmla="*/ 16 h 98"/>
                  <a:gd name="T6" fmla="*/ 95 w 99"/>
                  <a:gd name="T7" fmla="*/ 32 h 98"/>
                  <a:gd name="T8" fmla="*/ 99 w 99"/>
                  <a:gd name="T9" fmla="*/ 49 h 98"/>
                  <a:gd name="T10" fmla="*/ 95 w 99"/>
                  <a:gd name="T11" fmla="*/ 69 h 98"/>
                  <a:gd name="T12" fmla="*/ 86 w 99"/>
                  <a:gd name="T13" fmla="*/ 82 h 98"/>
                  <a:gd name="T14" fmla="*/ 70 w 99"/>
                  <a:gd name="T15" fmla="*/ 94 h 98"/>
                  <a:gd name="T16" fmla="*/ 49 w 99"/>
                  <a:gd name="T17" fmla="*/ 98 h 98"/>
                  <a:gd name="T18" fmla="*/ 33 w 99"/>
                  <a:gd name="T19" fmla="*/ 94 h 98"/>
                  <a:gd name="T20" fmla="*/ 16 w 99"/>
                  <a:gd name="T21" fmla="*/ 82 h 98"/>
                  <a:gd name="T22" fmla="*/ 4 w 99"/>
                  <a:gd name="T23" fmla="*/ 69 h 98"/>
                  <a:gd name="T24" fmla="*/ 0 w 99"/>
                  <a:gd name="T25" fmla="*/ 49 h 98"/>
                  <a:gd name="T26" fmla="*/ 4 w 99"/>
                  <a:gd name="T27" fmla="*/ 32 h 98"/>
                  <a:gd name="T28" fmla="*/ 16 w 99"/>
                  <a:gd name="T29" fmla="*/ 16 h 98"/>
                  <a:gd name="T30" fmla="*/ 33 w 99"/>
                  <a:gd name="T31" fmla="*/ 4 h 98"/>
                  <a:gd name="T32" fmla="*/ 49 w 99"/>
                  <a:gd name="T33" fmla="*/ 0 h 9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99" h="98">
                    <a:moveTo>
                      <a:pt x="49" y="0"/>
                    </a:moveTo>
                    <a:lnTo>
                      <a:pt x="70" y="4"/>
                    </a:lnTo>
                    <a:lnTo>
                      <a:pt x="86" y="16"/>
                    </a:lnTo>
                    <a:lnTo>
                      <a:pt x="95" y="32"/>
                    </a:lnTo>
                    <a:lnTo>
                      <a:pt x="99" y="49"/>
                    </a:lnTo>
                    <a:lnTo>
                      <a:pt x="95" y="69"/>
                    </a:lnTo>
                    <a:lnTo>
                      <a:pt x="86" y="82"/>
                    </a:lnTo>
                    <a:lnTo>
                      <a:pt x="70" y="94"/>
                    </a:lnTo>
                    <a:lnTo>
                      <a:pt x="49" y="98"/>
                    </a:lnTo>
                    <a:lnTo>
                      <a:pt x="33" y="94"/>
                    </a:lnTo>
                    <a:lnTo>
                      <a:pt x="16" y="82"/>
                    </a:lnTo>
                    <a:lnTo>
                      <a:pt x="4" y="69"/>
                    </a:lnTo>
                    <a:lnTo>
                      <a:pt x="0" y="49"/>
                    </a:lnTo>
                    <a:lnTo>
                      <a:pt x="4" y="32"/>
                    </a:lnTo>
                    <a:lnTo>
                      <a:pt x="16" y="16"/>
                    </a:lnTo>
                    <a:lnTo>
                      <a:pt x="33" y="4"/>
                    </a:lnTo>
                    <a:lnTo>
                      <a:pt x="49" y="0"/>
                    </a:lnTo>
                  </a:path>
                </a:pathLst>
              </a:custGeom>
              <a:solidFill>
                <a:srgbClr val="FFDC6D"/>
              </a:solidFill>
              <a:ln>
                <a:headEnd/>
                <a:tailEnd/>
              </a:ln>
              <a:effectLst/>
              <a:ex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" name="Freeform 629"/>
              <p:cNvSpPr>
                <a:spLocks noChangeArrowheads="1"/>
              </p:cNvSpPr>
              <p:nvPr/>
            </p:nvSpPr>
            <p:spPr bwMode="auto">
              <a:xfrm>
                <a:off x="972225" y="3796499"/>
                <a:ext cx="157159" cy="157162"/>
              </a:xfrm>
              <a:custGeom>
                <a:avLst/>
                <a:gdLst>
                  <a:gd name="T0" fmla="*/ 49 w 99"/>
                  <a:gd name="T1" fmla="*/ 0 h 99"/>
                  <a:gd name="T2" fmla="*/ 70 w 99"/>
                  <a:gd name="T3" fmla="*/ 4 h 99"/>
                  <a:gd name="T4" fmla="*/ 86 w 99"/>
                  <a:gd name="T5" fmla="*/ 17 h 99"/>
                  <a:gd name="T6" fmla="*/ 95 w 99"/>
                  <a:gd name="T7" fmla="*/ 33 h 99"/>
                  <a:gd name="T8" fmla="*/ 99 w 99"/>
                  <a:gd name="T9" fmla="*/ 50 h 99"/>
                  <a:gd name="T10" fmla="*/ 95 w 99"/>
                  <a:gd name="T11" fmla="*/ 70 h 99"/>
                  <a:gd name="T12" fmla="*/ 86 w 99"/>
                  <a:gd name="T13" fmla="*/ 87 h 99"/>
                  <a:gd name="T14" fmla="*/ 70 w 99"/>
                  <a:gd name="T15" fmla="*/ 95 h 99"/>
                  <a:gd name="T16" fmla="*/ 49 w 99"/>
                  <a:gd name="T17" fmla="*/ 99 h 99"/>
                  <a:gd name="T18" fmla="*/ 33 w 99"/>
                  <a:gd name="T19" fmla="*/ 95 h 99"/>
                  <a:gd name="T20" fmla="*/ 16 w 99"/>
                  <a:gd name="T21" fmla="*/ 87 h 99"/>
                  <a:gd name="T22" fmla="*/ 4 w 99"/>
                  <a:gd name="T23" fmla="*/ 70 h 99"/>
                  <a:gd name="T24" fmla="*/ 0 w 99"/>
                  <a:gd name="T25" fmla="*/ 50 h 99"/>
                  <a:gd name="T26" fmla="*/ 4 w 99"/>
                  <a:gd name="T27" fmla="*/ 33 h 99"/>
                  <a:gd name="T28" fmla="*/ 16 w 99"/>
                  <a:gd name="T29" fmla="*/ 17 h 99"/>
                  <a:gd name="T30" fmla="*/ 33 w 99"/>
                  <a:gd name="T31" fmla="*/ 4 h 99"/>
                  <a:gd name="T32" fmla="*/ 49 w 99"/>
                  <a:gd name="T33" fmla="*/ 0 h 9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99" h="99">
                    <a:moveTo>
                      <a:pt x="49" y="0"/>
                    </a:moveTo>
                    <a:lnTo>
                      <a:pt x="70" y="4"/>
                    </a:lnTo>
                    <a:lnTo>
                      <a:pt x="86" y="17"/>
                    </a:lnTo>
                    <a:lnTo>
                      <a:pt x="95" y="33"/>
                    </a:lnTo>
                    <a:lnTo>
                      <a:pt x="99" y="50"/>
                    </a:lnTo>
                    <a:lnTo>
                      <a:pt x="95" y="70"/>
                    </a:lnTo>
                    <a:lnTo>
                      <a:pt x="86" y="87"/>
                    </a:lnTo>
                    <a:lnTo>
                      <a:pt x="70" y="95"/>
                    </a:lnTo>
                    <a:lnTo>
                      <a:pt x="49" y="99"/>
                    </a:lnTo>
                    <a:lnTo>
                      <a:pt x="33" y="95"/>
                    </a:lnTo>
                    <a:lnTo>
                      <a:pt x="16" y="87"/>
                    </a:lnTo>
                    <a:lnTo>
                      <a:pt x="4" y="70"/>
                    </a:lnTo>
                    <a:lnTo>
                      <a:pt x="0" y="50"/>
                    </a:lnTo>
                    <a:lnTo>
                      <a:pt x="4" y="33"/>
                    </a:lnTo>
                    <a:lnTo>
                      <a:pt x="16" y="17"/>
                    </a:lnTo>
                    <a:lnTo>
                      <a:pt x="33" y="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FFDC6D"/>
              </a:solidFill>
              <a:ln/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552" name="Line 631"/>
              <p:cNvSpPr>
                <a:spLocks noChangeShapeType="1"/>
              </p:cNvSpPr>
              <p:nvPr/>
            </p:nvSpPr>
            <p:spPr bwMode="auto">
              <a:xfrm>
                <a:off x="1049388" y="3647272"/>
                <a:ext cx="1588" cy="149225"/>
              </a:xfrm>
              <a:prstGeom prst="line">
                <a:avLst/>
              </a:prstGeom>
              <a:noFill/>
              <a:ln w="126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1553" name="Line 632"/>
              <p:cNvSpPr>
                <a:spLocks noChangeShapeType="1"/>
              </p:cNvSpPr>
              <p:nvPr/>
            </p:nvSpPr>
            <p:spPr bwMode="auto">
              <a:xfrm>
                <a:off x="1049388" y="4031447"/>
                <a:ext cx="0" cy="306387"/>
              </a:xfrm>
              <a:prstGeom prst="line">
                <a:avLst/>
              </a:prstGeom>
              <a:noFill/>
              <a:ln w="126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3" name="Freeform 633"/>
              <p:cNvSpPr>
                <a:spLocks noChangeArrowheads="1"/>
              </p:cNvSpPr>
              <p:nvPr/>
            </p:nvSpPr>
            <p:spPr bwMode="auto">
              <a:xfrm>
                <a:off x="972225" y="4337836"/>
                <a:ext cx="157159" cy="77788"/>
              </a:xfrm>
              <a:custGeom>
                <a:avLst/>
                <a:gdLst>
                  <a:gd name="T0" fmla="*/ 99 w 99"/>
                  <a:gd name="T1" fmla="*/ 0 h 49"/>
                  <a:gd name="T2" fmla="*/ 0 w 99"/>
                  <a:gd name="T3" fmla="*/ 0 h 49"/>
                  <a:gd name="T4" fmla="*/ 49 w 99"/>
                  <a:gd name="T5" fmla="*/ 49 h 49"/>
                  <a:gd name="T6" fmla="*/ 99 w 99"/>
                  <a:gd name="T7" fmla="*/ 0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99" h="49">
                    <a:moveTo>
                      <a:pt x="99" y="0"/>
                    </a:moveTo>
                    <a:lnTo>
                      <a:pt x="0" y="0"/>
                    </a:lnTo>
                    <a:lnTo>
                      <a:pt x="49" y="49"/>
                    </a:lnTo>
                    <a:lnTo>
                      <a:pt x="99" y="0"/>
                    </a:lnTo>
                    <a:close/>
                  </a:path>
                </a:pathLst>
              </a:custGeom>
              <a:solidFill>
                <a:srgbClr val="FFDC6D"/>
              </a:solidFill>
              <a:ln/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21555" name="Group 1865"/>
              <p:cNvGrpSpPr>
                <a:grpSpLocks/>
              </p:cNvGrpSpPr>
              <p:nvPr/>
            </p:nvGrpSpPr>
            <p:grpSpPr bwMode="auto">
              <a:xfrm>
                <a:off x="467544" y="1640673"/>
                <a:ext cx="7632363" cy="2935288"/>
                <a:chOff x="514" y="2167"/>
                <a:chExt cx="5438" cy="1849"/>
              </a:xfrm>
            </p:grpSpPr>
            <p:sp>
              <p:nvSpPr>
                <p:cNvPr id="35" name="Freeform 1853"/>
                <p:cNvSpPr>
                  <a:spLocks/>
                </p:cNvSpPr>
                <p:nvPr/>
              </p:nvSpPr>
              <p:spPr bwMode="auto">
                <a:xfrm>
                  <a:off x="4788" y="2167"/>
                  <a:ext cx="1164" cy="1849"/>
                </a:xfrm>
                <a:custGeom>
                  <a:avLst/>
                  <a:gdLst>
                    <a:gd name="T0" fmla="*/ 99 w 391"/>
                    <a:gd name="T1" fmla="*/ 0 h 1646"/>
                    <a:gd name="T2" fmla="*/ 292 w 391"/>
                    <a:gd name="T3" fmla="*/ 0 h 1646"/>
                    <a:gd name="T4" fmla="*/ 292 w 391"/>
                    <a:gd name="T5" fmla="*/ 1502 h 1646"/>
                    <a:gd name="T6" fmla="*/ 391 w 391"/>
                    <a:gd name="T7" fmla="*/ 1502 h 1646"/>
                    <a:gd name="T8" fmla="*/ 193 w 391"/>
                    <a:gd name="T9" fmla="*/ 1646 h 1646"/>
                    <a:gd name="T10" fmla="*/ 0 w 391"/>
                    <a:gd name="T11" fmla="*/ 1502 h 1646"/>
                    <a:gd name="T12" fmla="*/ 99 w 391"/>
                    <a:gd name="T13" fmla="*/ 1502 h 1646"/>
                    <a:gd name="T14" fmla="*/ 99 w 391"/>
                    <a:gd name="T15" fmla="*/ 0 h 16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91" h="1646">
                      <a:moveTo>
                        <a:pt x="99" y="0"/>
                      </a:moveTo>
                      <a:lnTo>
                        <a:pt x="292" y="0"/>
                      </a:lnTo>
                      <a:lnTo>
                        <a:pt x="292" y="1502"/>
                      </a:lnTo>
                      <a:lnTo>
                        <a:pt x="391" y="1502"/>
                      </a:lnTo>
                      <a:lnTo>
                        <a:pt x="193" y="1646"/>
                      </a:lnTo>
                      <a:lnTo>
                        <a:pt x="0" y="1502"/>
                      </a:lnTo>
                      <a:lnTo>
                        <a:pt x="99" y="1502"/>
                      </a:lnTo>
                      <a:lnTo>
                        <a:pt x="99" y="0"/>
                      </a:lnTo>
                      <a:close/>
                    </a:path>
                  </a:pathLst>
                </a:custGeom>
                <a:solidFill>
                  <a:schemeClr val="accent3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dirty="0">
                    <a:latin typeface="Arial" charset="0"/>
                  </a:endParaRPr>
                </a:p>
              </p:txBody>
            </p:sp>
            <p:grpSp>
              <p:nvGrpSpPr>
                <p:cNvPr id="21557" name="Group 1809"/>
                <p:cNvGrpSpPr>
                  <a:grpSpLocks/>
                </p:cNvGrpSpPr>
                <p:nvPr/>
              </p:nvGrpSpPr>
              <p:grpSpPr bwMode="auto">
                <a:xfrm>
                  <a:off x="514" y="2212"/>
                  <a:ext cx="2459" cy="1699"/>
                  <a:chOff x="514" y="2212"/>
                  <a:chExt cx="2459" cy="1699"/>
                </a:xfrm>
              </p:grpSpPr>
              <p:sp>
                <p:nvSpPr>
                  <p:cNvPr id="21612" name="Freeform 1609"/>
                  <p:cNvSpPr>
                    <a:spLocks/>
                  </p:cNvSpPr>
                  <p:nvPr/>
                </p:nvSpPr>
                <p:spPr bwMode="auto">
                  <a:xfrm>
                    <a:off x="1222" y="3234"/>
                    <a:ext cx="297" cy="390"/>
                  </a:xfrm>
                  <a:custGeom>
                    <a:avLst/>
                    <a:gdLst>
                      <a:gd name="T0" fmla="*/ 0 w 297"/>
                      <a:gd name="T1" fmla="*/ 386 h 390"/>
                      <a:gd name="T2" fmla="*/ 0 w 297"/>
                      <a:gd name="T3" fmla="*/ 193 h 390"/>
                      <a:gd name="T4" fmla="*/ 0 w 297"/>
                      <a:gd name="T5" fmla="*/ 0 h 390"/>
                      <a:gd name="T6" fmla="*/ 293 w 297"/>
                      <a:gd name="T7" fmla="*/ 189 h 390"/>
                      <a:gd name="T8" fmla="*/ 297 w 297"/>
                      <a:gd name="T9" fmla="*/ 193 h 390"/>
                      <a:gd name="T10" fmla="*/ 293 w 297"/>
                      <a:gd name="T11" fmla="*/ 197 h 390"/>
                      <a:gd name="T12" fmla="*/ 0 w 297"/>
                      <a:gd name="T13" fmla="*/ 390 h 390"/>
                      <a:gd name="T14" fmla="*/ 0 w 297"/>
                      <a:gd name="T15" fmla="*/ 386 h 390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97" h="390">
                        <a:moveTo>
                          <a:pt x="0" y="386"/>
                        </a:moveTo>
                        <a:lnTo>
                          <a:pt x="0" y="193"/>
                        </a:lnTo>
                        <a:lnTo>
                          <a:pt x="0" y="0"/>
                        </a:lnTo>
                        <a:lnTo>
                          <a:pt x="293" y="189"/>
                        </a:lnTo>
                        <a:lnTo>
                          <a:pt x="297" y="193"/>
                        </a:lnTo>
                        <a:lnTo>
                          <a:pt x="293" y="197"/>
                        </a:lnTo>
                        <a:lnTo>
                          <a:pt x="0" y="390"/>
                        </a:lnTo>
                        <a:lnTo>
                          <a:pt x="0" y="386"/>
                        </a:lnTo>
                        <a:close/>
                      </a:path>
                    </a:pathLst>
                  </a:custGeom>
                  <a:solidFill>
                    <a:srgbClr val="FFF97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13" name="Freeform 1610"/>
                  <p:cNvSpPr>
                    <a:spLocks/>
                  </p:cNvSpPr>
                  <p:nvPr/>
                </p:nvSpPr>
                <p:spPr bwMode="auto">
                  <a:xfrm>
                    <a:off x="1222" y="3234"/>
                    <a:ext cx="297" cy="390"/>
                  </a:xfrm>
                  <a:custGeom>
                    <a:avLst/>
                    <a:gdLst>
                      <a:gd name="T0" fmla="*/ 0 w 297"/>
                      <a:gd name="T1" fmla="*/ 386 h 390"/>
                      <a:gd name="T2" fmla="*/ 0 w 297"/>
                      <a:gd name="T3" fmla="*/ 193 h 390"/>
                      <a:gd name="T4" fmla="*/ 0 w 297"/>
                      <a:gd name="T5" fmla="*/ 193 h 390"/>
                      <a:gd name="T6" fmla="*/ 0 w 297"/>
                      <a:gd name="T7" fmla="*/ 0 h 390"/>
                      <a:gd name="T8" fmla="*/ 0 w 297"/>
                      <a:gd name="T9" fmla="*/ 0 h 390"/>
                      <a:gd name="T10" fmla="*/ 293 w 297"/>
                      <a:gd name="T11" fmla="*/ 189 h 390"/>
                      <a:gd name="T12" fmla="*/ 297 w 297"/>
                      <a:gd name="T13" fmla="*/ 193 h 390"/>
                      <a:gd name="T14" fmla="*/ 293 w 297"/>
                      <a:gd name="T15" fmla="*/ 197 h 390"/>
                      <a:gd name="T16" fmla="*/ 0 w 297"/>
                      <a:gd name="T17" fmla="*/ 390 h 390"/>
                      <a:gd name="T18" fmla="*/ 0 w 297"/>
                      <a:gd name="T19" fmla="*/ 386 h 390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297" h="390">
                        <a:moveTo>
                          <a:pt x="0" y="386"/>
                        </a:moveTo>
                        <a:lnTo>
                          <a:pt x="0" y="193"/>
                        </a:lnTo>
                        <a:lnTo>
                          <a:pt x="0" y="0"/>
                        </a:lnTo>
                        <a:lnTo>
                          <a:pt x="293" y="189"/>
                        </a:lnTo>
                        <a:lnTo>
                          <a:pt x="297" y="193"/>
                        </a:lnTo>
                        <a:lnTo>
                          <a:pt x="293" y="197"/>
                        </a:lnTo>
                        <a:lnTo>
                          <a:pt x="0" y="390"/>
                        </a:lnTo>
                        <a:lnTo>
                          <a:pt x="0" y="386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14" name="Freeform 1611"/>
                  <p:cNvSpPr>
                    <a:spLocks/>
                  </p:cNvSpPr>
                  <p:nvPr/>
                </p:nvSpPr>
                <p:spPr bwMode="auto">
                  <a:xfrm>
                    <a:off x="1515" y="3402"/>
                    <a:ext cx="45" cy="50"/>
                  </a:xfrm>
                  <a:custGeom>
                    <a:avLst/>
                    <a:gdLst>
                      <a:gd name="T0" fmla="*/ 20 w 45"/>
                      <a:gd name="T1" fmla="*/ 0 h 50"/>
                      <a:gd name="T2" fmla="*/ 33 w 45"/>
                      <a:gd name="T3" fmla="*/ 0 h 50"/>
                      <a:gd name="T4" fmla="*/ 41 w 45"/>
                      <a:gd name="T5" fmla="*/ 9 h 50"/>
                      <a:gd name="T6" fmla="*/ 45 w 45"/>
                      <a:gd name="T7" fmla="*/ 17 h 50"/>
                      <a:gd name="T8" fmla="*/ 45 w 45"/>
                      <a:gd name="T9" fmla="*/ 25 h 50"/>
                      <a:gd name="T10" fmla="*/ 45 w 45"/>
                      <a:gd name="T11" fmla="*/ 33 h 50"/>
                      <a:gd name="T12" fmla="*/ 41 w 45"/>
                      <a:gd name="T13" fmla="*/ 41 h 50"/>
                      <a:gd name="T14" fmla="*/ 33 w 45"/>
                      <a:gd name="T15" fmla="*/ 45 h 50"/>
                      <a:gd name="T16" fmla="*/ 20 w 45"/>
                      <a:gd name="T17" fmla="*/ 50 h 50"/>
                      <a:gd name="T18" fmla="*/ 12 w 45"/>
                      <a:gd name="T19" fmla="*/ 45 h 50"/>
                      <a:gd name="T20" fmla="*/ 4 w 45"/>
                      <a:gd name="T21" fmla="*/ 41 h 50"/>
                      <a:gd name="T22" fmla="*/ 0 w 45"/>
                      <a:gd name="T23" fmla="*/ 33 h 50"/>
                      <a:gd name="T24" fmla="*/ 0 w 45"/>
                      <a:gd name="T25" fmla="*/ 25 h 50"/>
                      <a:gd name="T26" fmla="*/ 0 w 45"/>
                      <a:gd name="T27" fmla="*/ 17 h 50"/>
                      <a:gd name="T28" fmla="*/ 4 w 45"/>
                      <a:gd name="T29" fmla="*/ 9 h 50"/>
                      <a:gd name="T30" fmla="*/ 12 w 45"/>
                      <a:gd name="T31" fmla="*/ 0 h 50"/>
                      <a:gd name="T32" fmla="*/ 20 w 45"/>
                      <a:gd name="T33" fmla="*/ 0 h 5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45" h="50">
                        <a:moveTo>
                          <a:pt x="20" y="0"/>
                        </a:moveTo>
                        <a:lnTo>
                          <a:pt x="33" y="0"/>
                        </a:lnTo>
                        <a:lnTo>
                          <a:pt x="41" y="9"/>
                        </a:lnTo>
                        <a:lnTo>
                          <a:pt x="45" y="17"/>
                        </a:lnTo>
                        <a:lnTo>
                          <a:pt x="45" y="25"/>
                        </a:lnTo>
                        <a:lnTo>
                          <a:pt x="45" y="33"/>
                        </a:lnTo>
                        <a:lnTo>
                          <a:pt x="41" y="41"/>
                        </a:lnTo>
                        <a:lnTo>
                          <a:pt x="33" y="45"/>
                        </a:lnTo>
                        <a:lnTo>
                          <a:pt x="20" y="50"/>
                        </a:lnTo>
                        <a:lnTo>
                          <a:pt x="12" y="45"/>
                        </a:lnTo>
                        <a:lnTo>
                          <a:pt x="4" y="41"/>
                        </a:lnTo>
                        <a:lnTo>
                          <a:pt x="0" y="33"/>
                        </a:lnTo>
                        <a:lnTo>
                          <a:pt x="0" y="25"/>
                        </a:lnTo>
                        <a:lnTo>
                          <a:pt x="0" y="17"/>
                        </a:lnTo>
                        <a:lnTo>
                          <a:pt x="4" y="9"/>
                        </a:lnTo>
                        <a:lnTo>
                          <a:pt x="12" y="0"/>
                        </a:lnTo>
                        <a:lnTo>
                          <a:pt x="20" y="0"/>
                        </a:lnTo>
                        <a:close/>
                      </a:path>
                    </a:pathLst>
                  </a:custGeom>
                  <a:solidFill>
                    <a:srgbClr val="FFF97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15" name="Freeform 1612"/>
                  <p:cNvSpPr>
                    <a:spLocks/>
                  </p:cNvSpPr>
                  <p:nvPr/>
                </p:nvSpPr>
                <p:spPr bwMode="auto">
                  <a:xfrm>
                    <a:off x="1515" y="3402"/>
                    <a:ext cx="45" cy="50"/>
                  </a:xfrm>
                  <a:custGeom>
                    <a:avLst/>
                    <a:gdLst>
                      <a:gd name="T0" fmla="*/ 20 w 45"/>
                      <a:gd name="T1" fmla="*/ 0 h 50"/>
                      <a:gd name="T2" fmla="*/ 33 w 45"/>
                      <a:gd name="T3" fmla="*/ 0 h 50"/>
                      <a:gd name="T4" fmla="*/ 41 w 45"/>
                      <a:gd name="T5" fmla="*/ 9 h 50"/>
                      <a:gd name="T6" fmla="*/ 45 w 45"/>
                      <a:gd name="T7" fmla="*/ 17 h 50"/>
                      <a:gd name="T8" fmla="*/ 45 w 45"/>
                      <a:gd name="T9" fmla="*/ 25 h 50"/>
                      <a:gd name="T10" fmla="*/ 45 w 45"/>
                      <a:gd name="T11" fmla="*/ 33 h 50"/>
                      <a:gd name="T12" fmla="*/ 41 w 45"/>
                      <a:gd name="T13" fmla="*/ 41 h 50"/>
                      <a:gd name="T14" fmla="*/ 33 w 45"/>
                      <a:gd name="T15" fmla="*/ 45 h 50"/>
                      <a:gd name="T16" fmla="*/ 20 w 45"/>
                      <a:gd name="T17" fmla="*/ 50 h 50"/>
                      <a:gd name="T18" fmla="*/ 12 w 45"/>
                      <a:gd name="T19" fmla="*/ 45 h 50"/>
                      <a:gd name="T20" fmla="*/ 4 w 45"/>
                      <a:gd name="T21" fmla="*/ 41 h 50"/>
                      <a:gd name="T22" fmla="*/ 0 w 45"/>
                      <a:gd name="T23" fmla="*/ 33 h 50"/>
                      <a:gd name="T24" fmla="*/ 0 w 45"/>
                      <a:gd name="T25" fmla="*/ 25 h 50"/>
                      <a:gd name="T26" fmla="*/ 0 w 45"/>
                      <a:gd name="T27" fmla="*/ 17 h 50"/>
                      <a:gd name="T28" fmla="*/ 4 w 45"/>
                      <a:gd name="T29" fmla="*/ 9 h 50"/>
                      <a:gd name="T30" fmla="*/ 12 w 45"/>
                      <a:gd name="T31" fmla="*/ 0 h 50"/>
                      <a:gd name="T32" fmla="*/ 20 w 45"/>
                      <a:gd name="T33" fmla="*/ 0 h 5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45" h="50">
                        <a:moveTo>
                          <a:pt x="20" y="0"/>
                        </a:moveTo>
                        <a:lnTo>
                          <a:pt x="33" y="0"/>
                        </a:lnTo>
                        <a:lnTo>
                          <a:pt x="41" y="9"/>
                        </a:lnTo>
                        <a:lnTo>
                          <a:pt x="45" y="17"/>
                        </a:lnTo>
                        <a:lnTo>
                          <a:pt x="45" y="25"/>
                        </a:lnTo>
                        <a:lnTo>
                          <a:pt x="45" y="33"/>
                        </a:lnTo>
                        <a:lnTo>
                          <a:pt x="41" y="41"/>
                        </a:lnTo>
                        <a:lnTo>
                          <a:pt x="33" y="45"/>
                        </a:lnTo>
                        <a:lnTo>
                          <a:pt x="20" y="50"/>
                        </a:lnTo>
                        <a:lnTo>
                          <a:pt x="12" y="45"/>
                        </a:lnTo>
                        <a:lnTo>
                          <a:pt x="4" y="41"/>
                        </a:lnTo>
                        <a:lnTo>
                          <a:pt x="0" y="33"/>
                        </a:lnTo>
                        <a:lnTo>
                          <a:pt x="0" y="25"/>
                        </a:lnTo>
                        <a:lnTo>
                          <a:pt x="0" y="17"/>
                        </a:lnTo>
                        <a:lnTo>
                          <a:pt x="4" y="9"/>
                        </a:lnTo>
                        <a:lnTo>
                          <a:pt x="12" y="0"/>
                        </a:lnTo>
                        <a:lnTo>
                          <a:pt x="20" y="0"/>
                        </a:lnTo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16" name="Line 161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124" y="3427"/>
                    <a:ext cx="98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17" name="Line 1614"/>
                  <p:cNvSpPr>
                    <a:spLocks noChangeShapeType="1"/>
                  </p:cNvSpPr>
                  <p:nvPr/>
                </p:nvSpPr>
                <p:spPr bwMode="auto">
                  <a:xfrm>
                    <a:off x="1560" y="3427"/>
                    <a:ext cx="99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18" name="Freeform 1615"/>
                  <p:cNvSpPr>
                    <a:spLocks/>
                  </p:cNvSpPr>
                  <p:nvPr/>
                </p:nvSpPr>
                <p:spPr bwMode="auto">
                  <a:xfrm>
                    <a:off x="1758" y="3328"/>
                    <a:ext cx="296" cy="395"/>
                  </a:xfrm>
                  <a:custGeom>
                    <a:avLst/>
                    <a:gdLst>
                      <a:gd name="T0" fmla="*/ 0 w 296"/>
                      <a:gd name="T1" fmla="*/ 390 h 395"/>
                      <a:gd name="T2" fmla="*/ 0 w 296"/>
                      <a:gd name="T3" fmla="*/ 193 h 395"/>
                      <a:gd name="T4" fmla="*/ 0 w 296"/>
                      <a:gd name="T5" fmla="*/ 0 h 395"/>
                      <a:gd name="T6" fmla="*/ 292 w 296"/>
                      <a:gd name="T7" fmla="*/ 193 h 395"/>
                      <a:gd name="T8" fmla="*/ 296 w 296"/>
                      <a:gd name="T9" fmla="*/ 193 h 395"/>
                      <a:gd name="T10" fmla="*/ 292 w 296"/>
                      <a:gd name="T11" fmla="*/ 197 h 395"/>
                      <a:gd name="T12" fmla="*/ 0 w 296"/>
                      <a:gd name="T13" fmla="*/ 395 h 395"/>
                      <a:gd name="T14" fmla="*/ 0 w 296"/>
                      <a:gd name="T15" fmla="*/ 390 h 395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96" h="395">
                        <a:moveTo>
                          <a:pt x="0" y="390"/>
                        </a:moveTo>
                        <a:lnTo>
                          <a:pt x="0" y="193"/>
                        </a:lnTo>
                        <a:lnTo>
                          <a:pt x="0" y="0"/>
                        </a:lnTo>
                        <a:lnTo>
                          <a:pt x="292" y="193"/>
                        </a:lnTo>
                        <a:lnTo>
                          <a:pt x="296" y="193"/>
                        </a:lnTo>
                        <a:lnTo>
                          <a:pt x="292" y="197"/>
                        </a:lnTo>
                        <a:lnTo>
                          <a:pt x="0" y="395"/>
                        </a:lnTo>
                        <a:lnTo>
                          <a:pt x="0" y="390"/>
                        </a:lnTo>
                        <a:close/>
                      </a:path>
                    </a:pathLst>
                  </a:custGeom>
                  <a:solidFill>
                    <a:srgbClr val="FFF97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19" name="Freeform 1616"/>
                  <p:cNvSpPr>
                    <a:spLocks/>
                  </p:cNvSpPr>
                  <p:nvPr/>
                </p:nvSpPr>
                <p:spPr bwMode="auto">
                  <a:xfrm>
                    <a:off x="1758" y="3328"/>
                    <a:ext cx="296" cy="395"/>
                  </a:xfrm>
                  <a:custGeom>
                    <a:avLst/>
                    <a:gdLst>
                      <a:gd name="T0" fmla="*/ 0 w 296"/>
                      <a:gd name="T1" fmla="*/ 390 h 395"/>
                      <a:gd name="T2" fmla="*/ 0 w 296"/>
                      <a:gd name="T3" fmla="*/ 193 h 395"/>
                      <a:gd name="T4" fmla="*/ 0 w 296"/>
                      <a:gd name="T5" fmla="*/ 193 h 395"/>
                      <a:gd name="T6" fmla="*/ 0 w 296"/>
                      <a:gd name="T7" fmla="*/ 0 h 395"/>
                      <a:gd name="T8" fmla="*/ 0 w 296"/>
                      <a:gd name="T9" fmla="*/ 0 h 395"/>
                      <a:gd name="T10" fmla="*/ 292 w 296"/>
                      <a:gd name="T11" fmla="*/ 193 h 395"/>
                      <a:gd name="T12" fmla="*/ 296 w 296"/>
                      <a:gd name="T13" fmla="*/ 193 h 395"/>
                      <a:gd name="T14" fmla="*/ 292 w 296"/>
                      <a:gd name="T15" fmla="*/ 197 h 395"/>
                      <a:gd name="T16" fmla="*/ 0 w 296"/>
                      <a:gd name="T17" fmla="*/ 395 h 395"/>
                      <a:gd name="T18" fmla="*/ 0 w 296"/>
                      <a:gd name="T19" fmla="*/ 390 h 395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296" h="395">
                        <a:moveTo>
                          <a:pt x="0" y="390"/>
                        </a:moveTo>
                        <a:lnTo>
                          <a:pt x="0" y="193"/>
                        </a:lnTo>
                        <a:lnTo>
                          <a:pt x="0" y="0"/>
                        </a:lnTo>
                        <a:lnTo>
                          <a:pt x="292" y="193"/>
                        </a:lnTo>
                        <a:lnTo>
                          <a:pt x="296" y="193"/>
                        </a:lnTo>
                        <a:lnTo>
                          <a:pt x="292" y="197"/>
                        </a:lnTo>
                        <a:lnTo>
                          <a:pt x="0" y="395"/>
                        </a:lnTo>
                        <a:lnTo>
                          <a:pt x="0" y="39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20" name="Line 161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659" y="3620"/>
                    <a:ext cx="99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21" name="Line 1618"/>
                  <p:cNvSpPr>
                    <a:spLocks noChangeShapeType="1"/>
                  </p:cNvSpPr>
                  <p:nvPr/>
                </p:nvSpPr>
                <p:spPr bwMode="auto">
                  <a:xfrm>
                    <a:off x="2050" y="3521"/>
                    <a:ext cx="95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22" name="Line 161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659" y="3427"/>
                    <a:ext cx="99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23" name="Rectangle 1620"/>
                  <p:cNvSpPr>
                    <a:spLocks noChangeArrowheads="1"/>
                  </p:cNvSpPr>
                  <p:nvPr/>
                </p:nvSpPr>
                <p:spPr bwMode="auto">
                  <a:xfrm>
                    <a:off x="1758" y="3365"/>
                    <a:ext cx="165" cy="19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de-DE" sz="1700" b="1">
                        <a:solidFill>
                          <a:srgbClr val="1F1A17"/>
                        </a:solidFill>
                        <a:latin typeface="Courier New" pitchFamily="49" charset="0"/>
                      </a:rPr>
                      <a:t>+</a:t>
                    </a:r>
                    <a:endParaRPr lang="de-DE"/>
                  </a:p>
                </p:txBody>
              </p:sp>
              <p:sp>
                <p:nvSpPr>
                  <p:cNvPr id="21624" name="Rectangle 1621"/>
                  <p:cNvSpPr>
                    <a:spLocks noChangeArrowheads="1"/>
                  </p:cNvSpPr>
                  <p:nvPr/>
                </p:nvSpPr>
                <p:spPr bwMode="auto">
                  <a:xfrm>
                    <a:off x="1758" y="3517"/>
                    <a:ext cx="165" cy="19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de-DE" sz="1700" b="1">
                        <a:solidFill>
                          <a:srgbClr val="1F1A17"/>
                        </a:solidFill>
                        <a:latin typeface="Courier New" pitchFamily="49" charset="0"/>
                      </a:rPr>
                      <a:t>-</a:t>
                    </a:r>
                    <a:endParaRPr lang="de-DE"/>
                  </a:p>
                </p:txBody>
              </p:sp>
              <p:sp>
                <p:nvSpPr>
                  <p:cNvPr id="21625" name="Rectangle 1622"/>
                  <p:cNvSpPr>
                    <a:spLocks noChangeArrowheads="1"/>
                  </p:cNvSpPr>
                  <p:nvPr/>
                </p:nvSpPr>
                <p:spPr bwMode="auto">
                  <a:xfrm>
                    <a:off x="1206" y="2938"/>
                    <a:ext cx="33" cy="193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626" name="Rectangle 1623"/>
                  <p:cNvSpPr>
                    <a:spLocks noChangeArrowheads="1"/>
                  </p:cNvSpPr>
                  <p:nvPr/>
                </p:nvSpPr>
                <p:spPr bwMode="auto">
                  <a:xfrm>
                    <a:off x="1251" y="2938"/>
                    <a:ext cx="37" cy="193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627" name="Line 1624"/>
                  <p:cNvSpPr>
                    <a:spLocks noChangeShapeType="1"/>
                  </p:cNvSpPr>
                  <p:nvPr/>
                </p:nvSpPr>
                <p:spPr bwMode="auto">
                  <a:xfrm>
                    <a:off x="1272" y="3033"/>
                    <a:ext cx="95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28" name="Line 1625"/>
                  <p:cNvSpPr>
                    <a:spLocks noChangeShapeType="1"/>
                  </p:cNvSpPr>
                  <p:nvPr/>
                </p:nvSpPr>
                <p:spPr bwMode="auto">
                  <a:xfrm>
                    <a:off x="1124" y="3033"/>
                    <a:ext cx="98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29" name="Line 1626"/>
                  <p:cNvSpPr>
                    <a:spLocks noChangeShapeType="1"/>
                  </p:cNvSpPr>
                  <p:nvPr/>
                </p:nvSpPr>
                <p:spPr bwMode="auto">
                  <a:xfrm>
                    <a:off x="1367" y="3033"/>
                    <a:ext cx="98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30" name="Freeform 1627"/>
                  <p:cNvSpPr>
                    <a:spLocks/>
                  </p:cNvSpPr>
                  <p:nvPr/>
                </p:nvSpPr>
                <p:spPr bwMode="auto">
                  <a:xfrm>
                    <a:off x="1465" y="2988"/>
                    <a:ext cx="194" cy="45"/>
                  </a:xfrm>
                  <a:custGeom>
                    <a:avLst/>
                    <a:gdLst>
                      <a:gd name="T0" fmla="*/ 0 w 194"/>
                      <a:gd name="T1" fmla="*/ 0 h 45"/>
                      <a:gd name="T2" fmla="*/ 95 w 194"/>
                      <a:gd name="T3" fmla="*/ 45 h 45"/>
                      <a:gd name="T4" fmla="*/ 194 w 194"/>
                      <a:gd name="T5" fmla="*/ 45 h 4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94" h="45">
                        <a:moveTo>
                          <a:pt x="0" y="0"/>
                        </a:moveTo>
                        <a:lnTo>
                          <a:pt x="95" y="45"/>
                        </a:lnTo>
                        <a:lnTo>
                          <a:pt x="194" y="45"/>
                        </a:lnTo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31" name="Freeform 1628"/>
                  <p:cNvSpPr>
                    <a:spLocks/>
                  </p:cNvSpPr>
                  <p:nvPr/>
                </p:nvSpPr>
                <p:spPr bwMode="auto">
                  <a:xfrm>
                    <a:off x="1535" y="3012"/>
                    <a:ext cx="50" cy="45"/>
                  </a:xfrm>
                  <a:custGeom>
                    <a:avLst/>
                    <a:gdLst>
                      <a:gd name="T0" fmla="*/ 25 w 50"/>
                      <a:gd name="T1" fmla="*/ 0 h 45"/>
                      <a:gd name="T2" fmla="*/ 37 w 50"/>
                      <a:gd name="T3" fmla="*/ 0 h 45"/>
                      <a:gd name="T4" fmla="*/ 46 w 50"/>
                      <a:gd name="T5" fmla="*/ 4 h 45"/>
                      <a:gd name="T6" fmla="*/ 50 w 50"/>
                      <a:gd name="T7" fmla="*/ 13 h 45"/>
                      <a:gd name="T8" fmla="*/ 50 w 50"/>
                      <a:gd name="T9" fmla="*/ 21 h 45"/>
                      <a:gd name="T10" fmla="*/ 50 w 50"/>
                      <a:gd name="T11" fmla="*/ 33 h 45"/>
                      <a:gd name="T12" fmla="*/ 46 w 50"/>
                      <a:gd name="T13" fmla="*/ 41 h 45"/>
                      <a:gd name="T14" fmla="*/ 37 w 50"/>
                      <a:gd name="T15" fmla="*/ 45 h 45"/>
                      <a:gd name="T16" fmla="*/ 25 w 50"/>
                      <a:gd name="T17" fmla="*/ 45 h 45"/>
                      <a:gd name="T18" fmla="*/ 17 w 50"/>
                      <a:gd name="T19" fmla="*/ 45 h 45"/>
                      <a:gd name="T20" fmla="*/ 9 w 50"/>
                      <a:gd name="T21" fmla="*/ 41 h 45"/>
                      <a:gd name="T22" fmla="*/ 5 w 50"/>
                      <a:gd name="T23" fmla="*/ 33 h 45"/>
                      <a:gd name="T24" fmla="*/ 0 w 50"/>
                      <a:gd name="T25" fmla="*/ 21 h 45"/>
                      <a:gd name="T26" fmla="*/ 5 w 50"/>
                      <a:gd name="T27" fmla="*/ 13 h 45"/>
                      <a:gd name="T28" fmla="*/ 9 w 50"/>
                      <a:gd name="T29" fmla="*/ 4 h 45"/>
                      <a:gd name="T30" fmla="*/ 17 w 50"/>
                      <a:gd name="T31" fmla="*/ 0 h 45"/>
                      <a:gd name="T32" fmla="*/ 25 w 50"/>
                      <a:gd name="T33" fmla="*/ 0 h 45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50" h="45">
                        <a:moveTo>
                          <a:pt x="25" y="0"/>
                        </a:moveTo>
                        <a:lnTo>
                          <a:pt x="37" y="0"/>
                        </a:lnTo>
                        <a:lnTo>
                          <a:pt x="46" y="4"/>
                        </a:lnTo>
                        <a:lnTo>
                          <a:pt x="50" y="13"/>
                        </a:lnTo>
                        <a:lnTo>
                          <a:pt x="50" y="21"/>
                        </a:lnTo>
                        <a:lnTo>
                          <a:pt x="50" y="33"/>
                        </a:lnTo>
                        <a:lnTo>
                          <a:pt x="46" y="41"/>
                        </a:lnTo>
                        <a:lnTo>
                          <a:pt x="37" y="45"/>
                        </a:lnTo>
                        <a:lnTo>
                          <a:pt x="25" y="45"/>
                        </a:lnTo>
                        <a:lnTo>
                          <a:pt x="17" y="45"/>
                        </a:lnTo>
                        <a:lnTo>
                          <a:pt x="9" y="41"/>
                        </a:lnTo>
                        <a:lnTo>
                          <a:pt x="5" y="33"/>
                        </a:lnTo>
                        <a:lnTo>
                          <a:pt x="0" y="21"/>
                        </a:lnTo>
                        <a:lnTo>
                          <a:pt x="5" y="13"/>
                        </a:lnTo>
                        <a:lnTo>
                          <a:pt x="9" y="4"/>
                        </a:lnTo>
                        <a:lnTo>
                          <a:pt x="17" y="0"/>
                        </a:lnTo>
                        <a:lnTo>
                          <a:pt x="25" y="0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32" name="Freeform 1629"/>
                  <p:cNvSpPr>
                    <a:spLocks/>
                  </p:cNvSpPr>
                  <p:nvPr/>
                </p:nvSpPr>
                <p:spPr bwMode="auto">
                  <a:xfrm>
                    <a:off x="1535" y="3012"/>
                    <a:ext cx="50" cy="45"/>
                  </a:xfrm>
                  <a:custGeom>
                    <a:avLst/>
                    <a:gdLst>
                      <a:gd name="T0" fmla="*/ 25 w 50"/>
                      <a:gd name="T1" fmla="*/ 0 h 45"/>
                      <a:gd name="T2" fmla="*/ 37 w 50"/>
                      <a:gd name="T3" fmla="*/ 0 h 45"/>
                      <a:gd name="T4" fmla="*/ 46 w 50"/>
                      <a:gd name="T5" fmla="*/ 4 h 45"/>
                      <a:gd name="T6" fmla="*/ 50 w 50"/>
                      <a:gd name="T7" fmla="*/ 13 h 45"/>
                      <a:gd name="T8" fmla="*/ 50 w 50"/>
                      <a:gd name="T9" fmla="*/ 21 h 45"/>
                      <a:gd name="T10" fmla="*/ 50 w 50"/>
                      <a:gd name="T11" fmla="*/ 33 h 45"/>
                      <a:gd name="T12" fmla="*/ 46 w 50"/>
                      <a:gd name="T13" fmla="*/ 41 h 45"/>
                      <a:gd name="T14" fmla="*/ 37 w 50"/>
                      <a:gd name="T15" fmla="*/ 45 h 45"/>
                      <a:gd name="T16" fmla="*/ 25 w 50"/>
                      <a:gd name="T17" fmla="*/ 45 h 45"/>
                      <a:gd name="T18" fmla="*/ 17 w 50"/>
                      <a:gd name="T19" fmla="*/ 45 h 45"/>
                      <a:gd name="T20" fmla="*/ 9 w 50"/>
                      <a:gd name="T21" fmla="*/ 41 h 45"/>
                      <a:gd name="T22" fmla="*/ 5 w 50"/>
                      <a:gd name="T23" fmla="*/ 33 h 45"/>
                      <a:gd name="T24" fmla="*/ 0 w 50"/>
                      <a:gd name="T25" fmla="*/ 21 h 45"/>
                      <a:gd name="T26" fmla="*/ 5 w 50"/>
                      <a:gd name="T27" fmla="*/ 13 h 45"/>
                      <a:gd name="T28" fmla="*/ 9 w 50"/>
                      <a:gd name="T29" fmla="*/ 4 h 45"/>
                      <a:gd name="T30" fmla="*/ 17 w 50"/>
                      <a:gd name="T31" fmla="*/ 0 h 45"/>
                      <a:gd name="T32" fmla="*/ 25 w 50"/>
                      <a:gd name="T33" fmla="*/ 0 h 45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50" h="45">
                        <a:moveTo>
                          <a:pt x="25" y="0"/>
                        </a:moveTo>
                        <a:lnTo>
                          <a:pt x="37" y="0"/>
                        </a:lnTo>
                        <a:lnTo>
                          <a:pt x="46" y="4"/>
                        </a:lnTo>
                        <a:lnTo>
                          <a:pt x="50" y="13"/>
                        </a:lnTo>
                        <a:lnTo>
                          <a:pt x="50" y="21"/>
                        </a:lnTo>
                        <a:lnTo>
                          <a:pt x="50" y="33"/>
                        </a:lnTo>
                        <a:lnTo>
                          <a:pt x="46" y="41"/>
                        </a:lnTo>
                        <a:lnTo>
                          <a:pt x="37" y="45"/>
                        </a:lnTo>
                        <a:lnTo>
                          <a:pt x="25" y="45"/>
                        </a:lnTo>
                        <a:lnTo>
                          <a:pt x="17" y="45"/>
                        </a:lnTo>
                        <a:lnTo>
                          <a:pt x="9" y="41"/>
                        </a:lnTo>
                        <a:lnTo>
                          <a:pt x="5" y="33"/>
                        </a:lnTo>
                        <a:lnTo>
                          <a:pt x="0" y="21"/>
                        </a:lnTo>
                        <a:lnTo>
                          <a:pt x="5" y="13"/>
                        </a:lnTo>
                        <a:lnTo>
                          <a:pt x="9" y="4"/>
                        </a:lnTo>
                        <a:lnTo>
                          <a:pt x="17" y="0"/>
                        </a:lnTo>
                        <a:lnTo>
                          <a:pt x="25" y="0"/>
                        </a:lnTo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33" name="Rectangle 1630"/>
                  <p:cNvSpPr>
                    <a:spLocks noChangeArrowheads="1"/>
                  </p:cNvSpPr>
                  <p:nvPr/>
                </p:nvSpPr>
                <p:spPr bwMode="auto">
                  <a:xfrm>
                    <a:off x="1206" y="2651"/>
                    <a:ext cx="33" cy="193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634" name="Rectangle 1631"/>
                  <p:cNvSpPr>
                    <a:spLocks noChangeArrowheads="1"/>
                  </p:cNvSpPr>
                  <p:nvPr/>
                </p:nvSpPr>
                <p:spPr bwMode="auto">
                  <a:xfrm>
                    <a:off x="1251" y="2651"/>
                    <a:ext cx="37" cy="193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635" name="Line 1632"/>
                  <p:cNvSpPr>
                    <a:spLocks noChangeShapeType="1"/>
                  </p:cNvSpPr>
                  <p:nvPr/>
                </p:nvSpPr>
                <p:spPr bwMode="auto">
                  <a:xfrm>
                    <a:off x="1272" y="2745"/>
                    <a:ext cx="95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36" name="Line 1633"/>
                  <p:cNvSpPr>
                    <a:spLocks noChangeShapeType="1"/>
                  </p:cNvSpPr>
                  <p:nvPr/>
                </p:nvSpPr>
                <p:spPr bwMode="auto">
                  <a:xfrm>
                    <a:off x="1124" y="2745"/>
                    <a:ext cx="98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37" name="Line 1634"/>
                  <p:cNvSpPr>
                    <a:spLocks noChangeShapeType="1"/>
                  </p:cNvSpPr>
                  <p:nvPr/>
                </p:nvSpPr>
                <p:spPr bwMode="auto">
                  <a:xfrm>
                    <a:off x="1367" y="2745"/>
                    <a:ext cx="98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38" name="Freeform 1635"/>
                  <p:cNvSpPr>
                    <a:spLocks/>
                  </p:cNvSpPr>
                  <p:nvPr/>
                </p:nvSpPr>
                <p:spPr bwMode="auto">
                  <a:xfrm>
                    <a:off x="1465" y="2700"/>
                    <a:ext cx="194" cy="45"/>
                  </a:xfrm>
                  <a:custGeom>
                    <a:avLst/>
                    <a:gdLst>
                      <a:gd name="T0" fmla="*/ 0 w 194"/>
                      <a:gd name="T1" fmla="*/ 0 h 45"/>
                      <a:gd name="T2" fmla="*/ 95 w 194"/>
                      <a:gd name="T3" fmla="*/ 45 h 45"/>
                      <a:gd name="T4" fmla="*/ 194 w 194"/>
                      <a:gd name="T5" fmla="*/ 45 h 4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94" h="45">
                        <a:moveTo>
                          <a:pt x="0" y="0"/>
                        </a:moveTo>
                        <a:lnTo>
                          <a:pt x="95" y="45"/>
                        </a:lnTo>
                        <a:lnTo>
                          <a:pt x="194" y="45"/>
                        </a:lnTo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39" name="Freeform 1636"/>
                  <p:cNvSpPr>
                    <a:spLocks/>
                  </p:cNvSpPr>
                  <p:nvPr/>
                </p:nvSpPr>
                <p:spPr bwMode="auto">
                  <a:xfrm>
                    <a:off x="1535" y="2721"/>
                    <a:ext cx="50" cy="49"/>
                  </a:xfrm>
                  <a:custGeom>
                    <a:avLst/>
                    <a:gdLst>
                      <a:gd name="T0" fmla="*/ 25 w 50"/>
                      <a:gd name="T1" fmla="*/ 0 h 49"/>
                      <a:gd name="T2" fmla="*/ 37 w 50"/>
                      <a:gd name="T3" fmla="*/ 4 h 49"/>
                      <a:gd name="T4" fmla="*/ 46 w 50"/>
                      <a:gd name="T5" fmla="*/ 8 h 49"/>
                      <a:gd name="T6" fmla="*/ 50 w 50"/>
                      <a:gd name="T7" fmla="*/ 16 h 49"/>
                      <a:gd name="T8" fmla="*/ 50 w 50"/>
                      <a:gd name="T9" fmla="*/ 24 h 49"/>
                      <a:gd name="T10" fmla="*/ 50 w 50"/>
                      <a:gd name="T11" fmla="*/ 37 h 49"/>
                      <a:gd name="T12" fmla="*/ 46 w 50"/>
                      <a:gd name="T13" fmla="*/ 45 h 49"/>
                      <a:gd name="T14" fmla="*/ 37 w 50"/>
                      <a:gd name="T15" fmla="*/ 49 h 49"/>
                      <a:gd name="T16" fmla="*/ 25 w 50"/>
                      <a:gd name="T17" fmla="*/ 49 h 49"/>
                      <a:gd name="T18" fmla="*/ 17 w 50"/>
                      <a:gd name="T19" fmla="*/ 49 h 49"/>
                      <a:gd name="T20" fmla="*/ 9 w 50"/>
                      <a:gd name="T21" fmla="*/ 45 h 49"/>
                      <a:gd name="T22" fmla="*/ 5 w 50"/>
                      <a:gd name="T23" fmla="*/ 37 h 49"/>
                      <a:gd name="T24" fmla="*/ 0 w 50"/>
                      <a:gd name="T25" fmla="*/ 24 h 49"/>
                      <a:gd name="T26" fmla="*/ 5 w 50"/>
                      <a:gd name="T27" fmla="*/ 16 h 49"/>
                      <a:gd name="T28" fmla="*/ 9 w 50"/>
                      <a:gd name="T29" fmla="*/ 8 h 49"/>
                      <a:gd name="T30" fmla="*/ 17 w 50"/>
                      <a:gd name="T31" fmla="*/ 4 h 49"/>
                      <a:gd name="T32" fmla="*/ 25 w 50"/>
                      <a:gd name="T33" fmla="*/ 0 h 49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50" h="49">
                        <a:moveTo>
                          <a:pt x="25" y="0"/>
                        </a:moveTo>
                        <a:lnTo>
                          <a:pt x="37" y="4"/>
                        </a:lnTo>
                        <a:lnTo>
                          <a:pt x="46" y="8"/>
                        </a:lnTo>
                        <a:lnTo>
                          <a:pt x="50" y="16"/>
                        </a:lnTo>
                        <a:lnTo>
                          <a:pt x="50" y="24"/>
                        </a:lnTo>
                        <a:lnTo>
                          <a:pt x="50" y="37"/>
                        </a:lnTo>
                        <a:lnTo>
                          <a:pt x="46" y="45"/>
                        </a:lnTo>
                        <a:lnTo>
                          <a:pt x="37" y="49"/>
                        </a:lnTo>
                        <a:lnTo>
                          <a:pt x="25" y="49"/>
                        </a:lnTo>
                        <a:lnTo>
                          <a:pt x="17" y="49"/>
                        </a:lnTo>
                        <a:lnTo>
                          <a:pt x="9" y="45"/>
                        </a:lnTo>
                        <a:lnTo>
                          <a:pt x="5" y="37"/>
                        </a:lnTo>
                        <a:lnTo>
                          <a:pt x="0" y="24"/>
                        </a:lnTo>
                        <a:lnTo>
                          <a:pt x="5" y="16"/>
                        </a:lnTo>
                        <a:lnTo>
                          <a:pt x="9" y="8"/>
                        </a:lnTo>
                        <a:lnTo>
                          <a:pt x="17" y="4"/>
                        </a:lnTo>
                        <a:lnTo>
                          <a:pt x="25" y="0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40" name="Freeform 1637"/>
                  <p:cNvSpPr>
                    <a:spLocks/>
                  </p:cNvSpPr>
                  <p:nvPr/>
                </p:nvSpPr>
                <p:spPr bwMode="auto">
                  <a:xfrm>
                    <a:off x="1535" y="2721"/>
                    <a:ext cx="50" cy="49"/>
                  </a:xfrm>
                  <a:custGeom>
                    <a:avLst/>
                    <a:gdLst>
                      <a:gd name="T0" fmla="*/ 25 w 50"/>
                      <a:gd name="T1" fmla="*/ 0 h 49"/>
                      <a:gd name="T2" fmla="*/ 37 w 50"/>
                      <a:gd name="T3" fmla="*/ 4 h 49"/>
                      <a:gd name="T4" fmla="*/ 46 w 50"/>
                      <a:gd name="T5" fmla="*/ 8 h 49"/>
                      <a:gd name="T6" fmla="*/ 50 w 50"/>
                      <a:gd name="T7" fmla="*/ 16 h 49"/>
                      <a:gd name="T8" fmla="*/ 50 w 50"/>
                      <a:gd name="T9" fmla="*/ 24 h 49"/>
                      <a:gd name="T10" fmla="*/ 50 w 50"/>
                      <a:gd name="T11" fmla="*/ 37 h 49"/>
                      <a:gd name="T12" fmla="*/ 46 w 50"/>
                      <a:gd name="T13" fmla="*/ 45 h 49"/>
                      <a:gd name="T14" fmla="*/ 37 w 50"/>
                      <a:gd name="T15" fmla="*/ 49 h 49"/>
                      <a:gd name="T16" fmla="*/ 25 w 50"/>
                      <a:gd name="T17" fmla="*/ 49 h 49"/>
                      <a:gd name="T18" fmla="*/ 17 w 50"/>
                      <a:gd name="T19" fmla="*/ 49 h 49"/>
                      <a:gd name="T20" fmla="*/ 9 w 50"/>
                      <a:gd name="T21" fmla="*/ 45 h 49"/>
                      <a:gd name="T22" fmla="*/ 5 w 50"/>
                      <a:gd name="T23" fmla="*/ 37 h 49"/>
                      <a:gd name="T24" fmla="*/ 0 w 50"/>
                      <a:gd name="T25" fmla="*/ 24 h 49"/>
                      <a:gd name="T26" fmla="*/ 5 w 50"/>
                      <a:gd name="T27" fmla="*/ 16 h 49"/>
                      <a:gd name="T28" fmla="*/ 9 w 50"/>
                      <a:gd name="T29" fmla="*/ 8 h 49"/>
                      <a:gd name="T30" fmla="*/ 17 w 50"/>
                      <a:gd name="T31" fmla="*/ 4 h 49"/>
                      <a:gd name="T32" fmla="*/ 25 w 50"/>
                      <a:gd name="T33" fmla="*/ 0 h 49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50" h="49">
                        <a:moveTo>
                          <a:pt x="25" y="0"/>
                        </a:moveTo>
                        <a:lnTo>
                          <a:pt x="37" y="4"/>
                        </a:lnTo>
                        <a:lnTo>
                          <a:pt x="46" y="8"/>
                        </a:lnTo>
                        <a:lnTo>
                          <a:pt x="50" y="16"/>
                        </a:lnTo>
                        <a:lnTo>
                          <a:pt x="50" y="24"/>
                        </a:lnTo>
                        <a:lnTo>
                          <a:pt x="50" y="37"/>
                        </a:lnTo>
                        <a:lnTo>
                          <a:pt x="46" y="45"/>
                        </a:lnTo>
                        <a:lnTo>
                          <a:pt x="37" y="49"/>
                        </a:lnTo>
                        <a:lnTo>
                          <a:pt x="25" y="49"/>
                        </a:lnTo>
                        <a:lnTo>
                          <a:pt x="17" y="49"/>
                        </a:lnTo>
                        <a:lnTo>
                          <a:pt x="9" y="45"/>
                        </a:lnTo>
                        <a:lnTo>
                          <a:pt x="5" y="37"/>
                        </a:lnTo>
                        <a:lnTo>
                          <a:pt x="0" y="24"/>
                        </a:lnTo>
                        <a:lnTo>
                          <a:pt x="5" y="16"/>
                        </a:lnTo>
                        <a:lnTo>
                          <a:pt x="9" y="8"/>
                        </a:lnTo>
                        <a:lnTo>
                          <a:pt x="17" y="4"/>
                        </a:lnTo>
                        <a:lnTo>
                          <a:pt x="25" y="0"/>
                        </a:lnTo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41" name="Rectangle 1638"/>
                  <p:cNvSpPr>
                    <a:spLocks noChangeArrowheads="1"/>
                  </p:cNvSpPr>
                  <p:nvPr/>
                </p:nvSpPr>
                <p:spPr bwMode="auto">
                  <a:xfrm>
                    <a:off x="1206" y="2360"/>
                    <a:ext cx="33" cy="193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642" name="Rectangle 1639"/>
                  <p:cNvSpPr>
                    <a:spLocks noChangeArrowheads="1"/>
                  </p:cNvSpPr>
                  <p:nvPr/>
                </p:nvSpPr>
                <p:spPr bwMode="auto">
                  <a:xfrm>
                    <a:off x="1251" y="2360"/>
                    <a:ext cx="37" cy="193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643" name="Line 1640"/>
                  <p:cNvSpPr>
                    <a:spLocks noChangeShapeType="1"/>
                  </p:cNvSpPr>
                  <p:nvPr/>
                </p:nvSpPr>
                <p:spPr bwMode="auto">
                  <a:xfrm>
                    <a:off x="1272" y="2454"/>
                    <a:ext cx="95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44" name="Line 1641"/>
                  <p:cNvSpPr>
                    <a:spLocks noChangeShapeType="1"/>
                  </p:cNvSpPr>
                  <p:nvPr/>
                </p:nvSpPr>
                <p:spPr bwMode="auto">
                  <a:xfrm>
                    <a:off x="1124" y="2454"/>
                    <a:ext cx="98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45" name="Line 1642"/>
                  <p:cNvSpPr>
                    <a:spLocks noChangeShapeType="1"/>
                  </p:cNvSpPr>
                  <p:nvPr/>
                </p:nvSpPr>
                <p:spPr bwMode="auto">
                  <a:xfrm>
                    <a:off x="1367" y="2261"/>
                    <a:ext cx="98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46" name="Freeform 1643"/>
                  <p:cNvSpPr>
                    <a:spLocks/>
                  </p:cNvSpPr>
                  <p:nvPr/>
                </p:nvSpPr>
                <p:spPr bwMode="auto">
                  <a:xfrm>
                    <a:off x="1465" y="2212"/>
                    <a:ext cx="194" cy="49"/>
                  </a:xfrm>
                  <a:custGeom>
                    <a:avLst/>
                    <a:gdLst>
                      <a:gd name="T0" fmla="*/ 0 w 194"/>
                      <a:gd name="T1" fmla="*/ 0 h 49"/>
                      <a:gd name="T2" fmla="*/ 95 w 194"/>
                      <a:gd name="T3" fmla="*/ 49 h 49"/>
                      <a:gd name="T4" fmla="*/ 194 w 194"/>
                      <a:gd name="T5" fmla="*/ 49 h 4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94" h="49">
                        <a:moveTo>
                          <a:pt x="0" y="0"/>
                        </a:moveTo>
                        <a:lnTo>
                          <a:pt x="95" y="49"/>
                        </a:lnTo>
                        <a:lnTo>
                          <a:pt x="194" y="49"/>
                        </a:lnTo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47" name="Freeform 1644"/>
                  <p:cNvSpPr>
                    <a:spLocks/>
                  </p:cNvSpPr>
                  <p:nvPr/>
                </p:nvSpPr>
                <p:spPr bwMode="auto">
                  <a:xfrm>
                    <a:off x="1535" y="2236"/>
                    <a:ext cx="50" cy="50"/>
                  </a:xfrm>
                  <a:custGeom>
                    <a:avLst/>
                    <a:gdLst>
                      <a:gd name="T0" fmla="*/ 25 w 50"/>
                      <a:gd name="T1" fmla="*/ 0 h 50"/>
                      <a:gd name="T2" fmla="*/ 37 w 50"/>
                      <a:gd name="T3" fmla="*/ 5 h 50"/>
                      <a:gd name="T4" fmla="*/ 46 w 50"/>
                      <a:gd name="T5" fmla="*/ 9 h 50"/>
                      <a:gd name="T6" fmla="*/ 50 w 50"/>
                      <a:gd name="T7" fmla="*/ 17 h 50"/>
                      <a:gd name="T8" fmla="*/ 50 w 50"/>
                      <a:gd name="T9" fmla="*/ 25 h 50"/>
                      <a:gd name="T10" fmla="*/ 50 w 50"/>
                      <a:gd name="T11" fmla="*/ 33 h 50"/>
                      <a:gd name="T12" fmla="*/ 46 w 50"/>
                      <a:gd name="T13" fmla="*/ 41 h 50"/>
                      <a:gd name="T14" fmla="*/ 37 w 50"/>
                      <a:gd name="T15" fmla="*/ 50 h 50"/>
                      <a:gd name="T16" fmla="*/ 25 w 50"/>
                      <a:gd name="T17" fmla="*/ 50 h 50"/>
                      <a:gd name="T18" fmla="*/ 17 w 50"/>
                      <a:gd name="T19" fmla="*/ 50 h 50"/>
                      <a:gd name="T20" fmla="*/ 9 w 50"/>
                      <a:gd name="T21" fmla="*/ 41 h 50"/>
                      <a:gd name="T22" fmla="*/ 5 w 50"/>
                      <a:gd name="T23" fmla="*/ 33 h 50"/>
                      <a:gd name="T24" fmla="*/ 0 w 50"/>
                      <a:gd name="T25" fmla="*/ 25 h 50"/>
                      <a:gd name="T26" fmla="*/ 5 w 50"/>
                      <a:gd name="T27" fmla="*/ 17 h 50"/>
                      <a:gd name="T28" fmla="*/ 9 w 50"/>
                      <a:gd name="T29" fmla="*/ 9 h 50"/>
                      <a:gd name="T30" fmla="*/ 17 w 50"/>
                      <a:gd name="T31" fmla="*/ 5 h 50"/>
                      <a:gd name="T32" fmla="*/ 25 w 50"/>
                      <a:gd name="T33" fmla="*/ 0 h 5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50" h="50">
                        <a:moveTo>
                          <a:pt x="25" y="0"/>
                        </a:moveTo>
                        <a:lnTo>
                          <a:pt x="37" y="5"/>
                        </a:lnTo>
                        <a:lnTo>
                          <a:pt x="46" y="9"/>
                        </a:lnTo>
                        <a:lnTo>
                          <a:pt x="50" y="17"/>
                        </a:lnTo>
                        <a:lnTo>
                          <a:pt x="50" y="25"/>
                        </a:lnTo>
                        <a:lnTo>
                          <a:pt x="50" y="33"/>
                        </a:lnTo>
                        <a:lnTo>
                          <a:pt x="46" y="41"/>
                        </a:lnTo>
                        <a:lnTo>
                          <a:pt x="37" y="50"/>
                        </a:lnTo>
                        <a:lnTo>
                          <a:pt x="25" y="50"/>
                        </a:lnTo>
                        <a:lnTo>
                          <a:pt x="17" y="50"/>
                        </a:lnTo>
                        <a:lnTo>
                          <a:pt x="9" y="41"/>
                        </a:lnTo>
                        <a:lnTo>
                          <a:pt x="5" y="33"/>
                        </a:lnTo>
                        <a:lnTo>
                          <a:pt x="0" y="25"/>
                        </a:lnTo>
                        <a:lnTo>
                          <a:pt x="5" y="17"/>
                        </a:lnTo>
                        <a:lnTo>
                          <a:pt x="9" y="9"/>
                        </a:lnTo>
                        <a:lnTo>
                          <a:pt x="17" y="5"/>
                        </a:lnTo>
                        <a:lnTo>
                          <a:pt x="25" y="0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48" name="Freeform 1645"/>
                  <p:cNvSpPr>
                    <a:spLocks/>
                  </p:cNvSpPr>
                  <p:nvPr/>
                </p:nvSpPr>
                <p:spPr bwMode="auto">
                  <a:xfrm>
                    <a:off x="1535" y="2236"/>
                    <a:ext cx="50" cy="50"/>
                  </a:xfrm>
                  <a:custGeom>
                    <a:avLst/>
                    <a:gdLst>
                      <a:gd name="T0" fmla="*/ 25 w 50"/>
                      <a:gd name="T1" fmla="*/ 0 h 50"/>
                      <a:gd name="T2" fmla="*/ 37 w 50"/>
                      <a:gd name="T3" fmla="*/ 5 h 50"/>
                      <a:gd name="T4" fmla="*/ 46 w 50"/>
                      <a:gd name="T5" fmla="*/ 9 h 50"/>
                      <a:gd name="T6" fmla="*/ 50 w 50"/>
                      <a:gd name="T7" fmla="*/ 17 h 50"/>
                      <a:gd name="T8" fmla="*/ 50 w 50"/>
                      <a:gd name="T9" fmla="*/ 25 h 50"/>
                      <a:gd name="T10" fmla="*/ 50 w 50"/>
                      <a:gd name="T11" fmla="*/ 33 h 50"/>
                      <a:gd name="T12" fmla="*/ 46 w 50"/>
                      <a:gd name="T13" fmla="*/ 41 h 50"/>
                      <a:gd name="T14" fmla="*/ 37 w 50"/>
                      <a:gd name="T15" fmla="*/ 50 h 50"/>
                      <a:gd name="T16" fmla="*/ 25 w 50"/>
                      <a:gd name="T17" fmla="*/ 50 h 50"/>
                      <a:gd name="T18" fmla="*/ 17 w 50"/>
                      <a:gd name="T19" fmla="*/ 50 h 50"/>
                      <a:gd name="T20" fmla="*/ 9 w 50"/>
                      <a:gd name="T21" fmla="*/ 41 h 50"/>
                      <a:gd name="T22" fmla="*/ 5 w 50"/>
                      <a:gd name="T23" fmla="*/ 33 h 50"/>
                      <a:gd name="T24" fmla="*/ 0 w 50"/>
                      <a:gd name="T25" fmla="*/ 25 h 50"/>
                      <a:gd name="T26" fmla="*/ 5 w 50"/>
                      <a:gd name="T27" fmla="*/ 17 h 50"/>
                      <a:gd name="T28" fmla="*/ 9 w 50"/>
                      <a:gd name="T29" fmla="*/ 9 h 50"/>
                      <a:gd name="T30" fmla="*/ 17 w 50"/>
                      <a:gd name="T31" fmla="*/ 5 h 50"/>
                      <a:gd name="T32" fmla="*/ 25 w 50"/>
                      <a:gd name="T33" fmla="*/ 0 h 5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50" h="50">
                        <a:moveTo>
                          <a:pt x="25" y="0"/>
                        </a:moveTo>
                        <a:lnTo>
                          <a:pt x="37" y="5"/>
                        </a:lnTo>
                        <a:lnTo>
                          <a:pt x="46" y="9"/>
                        </a:lnTo>
                        <a:lnTo>
                          <a:pt x="50" y="17"/>
                        </a:lnTo>
                        <a:lnTo>
                          <a:pt x="50" y="25"/>
                        </a:lnTo>
                        <a:lnTo>
                          <a:pt x="50" y="33"/>
                        </a:lnTo>
                        <a:lnTo>
                          <a:pt x="46" y="41"/>
                        </a:lnTo>
                        <a:lnTo>
                          <a:pt x="37" y="50"/>
                        </a:lnTo>
                        <a:lnTo>
                          <a:pt x="25" y="50"/>
                        </a:lnTo>
                        <a:lnTo>
                          <a:pt x="17" y="50"/>
                        </a:lnTo>
                        <a:lnTo>
                          <a:pt x="9" y="41"/>
                        </a:lnTo>
                        <a:lnTo>
                          <a:pt x="5" y="33"/>
                        </a:lnTo>
                        <a:lnTo>
                          <a:pt x="0" y="25"/>
                        </a:lnTo>
                        <a:lnTo>
                          <a:pt x="5" y="17"/>
                        </a:lnTo>
                        <a:lnTo>
                          <a:pt x="9" y="9"/>
                        </a:lnTo>
                        <a:lnTo>
                          <a:pt x="17" y="5"/>
                        </a:lnTo>
                        <a:lnTo>
                          <a:pt x="25" y="0"/>
                        </a:lnTo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49" name="Rectangle 1646"/>
                  <p:cNvSpPr>
                    <a:spLocks noChangeArrowheads="1"/>
                  </p:cNvSpPr>
                  <p:nvPr/>
                </p:nvSpPr>
                <p:spPr bwMode="auto">
                  <a:xfrm>
                    <a:off x="1737" y="2745"/>
                    <a:ext cx="37" cy="19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650" name="Rectangle 1647"/>
                  <p:cNvSpPr>
                    <a:spLocks noChangeArrowheads="1"/>
                  </p:cNvSpPr>
                  <p:nvPr/>
                </p:nvSpPr>
                <p:spPr bwMode="auto">
                  <a:xfrm>
                    <a:off x="1787" y="2745"/>
                    <a:ext cx="37" cy="19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651" name="Line 1648"/>
                  <p:cNvSpPr>
                    <a:spLocks noChangeShapeType="1"/>
                  </p:cNvSpPr>
                  <p:nvPr/>
                </p:nvSpPr>
                <p:spPr bwMode="auto">
                  <a:xfrm>
                    <a:off x="1803" y="2844"/>
                    <a:ext cx="99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52" name="Line 1649"/>
                  <p:cNvSpPr>
                    <a:spLocks noChangeShapeType="1"/>
                  </p:cNvSpPr>
                  <p:nvPr/>
                </p:nvSpPr>
                <p:spPr bwMode="auto">
                  <a:xfrm>
                    <a:off x="1659" y="2844"/>
                    <a:ext cx="99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53" name="Freeform 1650"/>
                  <p:cNvSpPr>
                    <a:spLocks/>
                  </p:cNvSpPr>
                  <p:nvPr/>
                </p:nvSpPr>
                <p:spPr bwMode="auto">
                  <a:xfrm>
                    <a:off x="1099" y="3402"/>
                    <a:ext cx="49" cy="50"/>
                  </a:xfrm>
                  <a:custGeom>
                    <a:avLst/>
                    <a:gdLst>
                      <a:gd name="T0" fmla="*/ 25 w 49"/>
                      <a:gd name="T1" fmla="*/ 0 h 50"/>
                      <a:gd name="T2" fmla="*/ 33 w 49"/>
                      <a:gd name="T3" fmla="*/ 0 h 50"/>
                      <a:gd name="T4" fmla="*/ 41 w 49"/>
                      <a:gd name="T5" fmla="*/ 9 h 50"/>
                      <a:gd name="T6" fmla="*/ 49 w 49"/>
                      <a:gd name="T7" fmla="*/ 17 h 50"/>
                      <a:gd name="T8" fmla="*/ 49 w 49"/>
                      <a:gd name="T9" fmla="*/ 25 h 50"/>
                      <a:gd name="T10" fmla="*/ 49 w 49"/>
                      <a:gd name="T11" fmla="*/ 33 h 50"/>
                      <a:gd name="T12" fmla="*/ 41 w 49"/>
                      <a:gd name="T13" fmla="*/ 41 h 50"/>
                      <a:gd name="T14" fmla="*/ 33 w 49"/>
                      <a:gd name="T15" fmla="*/ 45 h 50"/>
                      <a:gd name="T16" fmla="*/ 25 w 49"/>
                      <a:gd name="T17" fmla="*/ 50 h 50"/>
                      <a:gd name="T18" fmla="*/ 16 w 49"/>
                      <a:gd name="T19" fmla="*/ 45 h 50"/>
                      <a:gd name="T20" fmla="*/ 8 w 49"/>
                      <a:gd name="T21" fmla="*/ 41 h 50"/>
                      <a:gd name="T22" fmla="*/ 4 w 49"/>
                      <a:gd name="T23" fmla="*/ 33 h 50"/>
                      <a:gd name="T24" fmla="*/ 0 w 49"/>
                      <a:gd name="T25" fmla="*/ 25 h 50"/>
                      <a:gd name="T26" fmla="*/ 4 w 49"/>
                      <a:gd name="T27" fmla="*/ 17 h 50"/>
                      <a:gd name="T28" fmla="*/ 8 w 49"/>
                      <a:gd name="T29" fmla="*/ 9 h 50"/>
                      <a:gd name="T30" fmla="*/ 16 w 49"/>
                      <a:gd name="T31" fmla="*/ 0 h 50"/>
                      <a:gd name="T32" fmla="*/ 25 w 49"/>
                      <a:gd name="T33" fmla="*/ 0 h 5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49" h="50">
                        <a:moveTo>
                          <a:pt x="25" y="0"/>
                        </a:moveTo>
                        <a:lnTo>
                          <a:pt x="33" y="0"/>
                        </a:lnTo>
                        <a:lnTo>
                          <a:pt x="41" y="9"/>
                        </a:lnTo>
                        <a:lnTo>
                          <a:pt x="49" y="17"/>
                        </a:lnTo>
                        <a:lnTo>
                          <a:pt x="49" y="25"/>
                        </a:lnTo>
                        <a:lnTo>
                          <a:pt x="49" y="33"/>
                        </a:lnTo>
                        <a:lnTo>
                          <a:pt x="41" y="41"/>
                        </a:lnTo>
                        <a:lnTo>
                          <a:pt x="33" y="45"/>
                        </a:lnTo>
                        <a:lnTo>
                          <a:pt x="25" y="50"/>
                        </a:lnTo>
                        <a:lnTo>
                          <a:pt x="16" y="45"/>
                        </a:lnTo>
                        <a:lnTo>
                          <a:pt x="8" y="41"/>
                        </a:lnTo>
                        <a:lnTo>
                          <a:pt x="4" y="33"/>
                        </a:lnTo>
                        <a:lnTo>
                          <a:pt x="0" y="25"/>
                        </a:lnTo>
                        <a:lnTo>
                          <a:pt x="4" y="17"/>
                        </a:lnTo>
                        <a:lnTo>
                          <a:pt x="8" y="9"/>
                        </a:lnTo>
                        <a:lnTo>
                          <a:pt x="16" y="0"/>
                        </a:lnTo>
                        <a:lnTo>
                          <a:pt x="25" y="0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54" name="Freeform 1651"/>
                  <p:cNvSpPr>
                    <a:spLocks/>
                  </p:cNvSpPr>
                  <p:nvPr/>
                </p:nvSpPr>
                <p:spPr bwMode="auto">
                  <a:xfrm>
                    <a:off x="1099" y="3402"/>
                    <a:ext cx="49" cy="50"/>
                  </a:xfrm>
                  <a:custGeom>
                    <a:avLst/>
                    <a:gdLst>
                      <a:gd name="T0" fmla="*/ 25 w 49"/>
                      <a:gd name="T1" fmla="*/ 0 h 50"/>
                      <a:gd name="T2" fmla="*/ 33 w 49"/>
                      <a:gd name="T3" fmla="*/ 0 h 50"/>
                      <a:gd name="T4" fmla="*/ 41 w 49"/>
                      <a:gd name="T5" fmla="*/ 9 h 50"/>
                      <a:gd name="T6" fmla="*/ 49 w 49"/>
                      <a:gd name="T7" fmla="*/ 17 h 50"/>
                      <a:gd name="T8" fmla="*/ 49 w 49"/>
                      <a:gd name="T9" fmla="*/ 25 h 50"/>
                      <a:gd name="T10" fmla="*/ 49 w 49"/>
                      <a:gd name="T11" fmla="*/ 33 h 50"/>
                      <a:gd name="T12" fmla="*/ 41 w 49"/>
                      <a:gd name="T13" fmla="*/ 41 h 50"/>
                      <a:gd name="T14" fmla="*/ 33 w 49"/>
                      <a:gd name="T15" fmla="*/ 45 h 50"/>
                      <a:gd name="T16" fmla="*/ 25 w 49"/>
                      <a:gd name="T17" fmla="*/ 50 h 50"/>
                      <a:gd name="T18" fmla="*/ 16 w 49"/>
                      <a:gd name="T19" fmla="*/ 45 h 50"/>
                      <a:gd name="T20" fmla="*/ 8 w 49"/>
                      <a:gd name="T21" fmla="*/ 41 h 50"/>
                      <a:gd name="T22" fmla="*/ 4 w 49"/>
                      <a:gd name="T23" fmla="*/ 33 h 50"/>
                      <a:gd name="T24" fmla="*/ 0 w 49"/>
                      <a:gd name="T25" fmla="*/ 25 h 50"/>
                      <a:gd name="T26" fmla="*/ 4 w 49"/>
                      <a:gd name="T27" fmla="*/ 17 h 50"/>
                      <a:gd name="T28" fmla="*/ 8 w 49"/>
                      <a:gd name="T29" fmla="*/ 9 h 50"/>
                      <a:gd name="T30" fmla="*/ 16 w 49"/>
                      <a:gd name="T31" fmla="*/ 0 h 50"/>
                      <a:gd name="T32" fmla="*/ 25 w 49"/>
                      <a:gd name="T33" fmla="*/ 0 h 5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49" h="50">
                        <a:moveTo>
                          <a:pt x="25" y="0"/>
                        </a:moveTo>
                        <a:lnTo>
                          <a:pt x="33" y="0"/>
                        </a:lnTo>
                        <a:lnTo>
                          <a:pt x="41" y="9"/>
                        </a:lnTo>
                        <a:lnTo>
                          <a:pt x="49" y="17"/>
                        </a:lnTo>
                        <a:lnTo>
                          <a:pt x="49" y="25"/>
                        </a:lnTo>
                        <a:lnTo>
                          <a:pt x="49" y="33"/>
                        </a:lnTo>
                        <a:lnTo>
                          <a:pt x="41" y="41"/>
                        </a:lnTo>
                        <a:lnTo>
                          <a:pt x="33" y="45"/>
                        </a:lnTo>
                        <a:lnTo>
                          <a:pt x="25" y="50"/>
                        </a:lnTo>
                        <a:lnTo>
                          <a:pt x="16" y="45"/>
                        </a:lnTo>
                        <a:lnTo>
                          <a:pt x="8" y="41"/>
                        </a:lnTo>
                        <a:lnTo>
                          <a:pt x="4" y="33"/>
                        </a:lnTo>
                        <a:lnTo>
                          <a:pt x="0" y="25"/>
                        </a:lnTo>
                        <a:lnTo>
                          <a:pt x="4" y="17"/>
                        </a:lnTo>
                        <a:lnTo>
                          <a:pt x="8" y="9"/>
                        </a:lnTo>
                        <a:lnTo>
                          <a:pt x="16" y="0"/>
                        </a:lnTo>
                        <a:lnTo>
                          <a:pt x="25" y="0"/>
                        </a:lnTo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55" name="Freeform 1652"/>
                  <p:cNvSpPr>
                    <a:spLocks/>
                  </p:cNvSpPr>
                  <p:nvPr/>
                </p:nvSpPr>
                <p:spPr bwMode="auto">
                  <a:xfrm>
                    <a:off x="1124" y="2261"/>
                    <a:ext cx="243" cy="1166"/>
                  </a:xfrm>
                  <a:custGeom>
                    <a:avLst/>
                    <a:gdLst>
                      <a:gd name="T0" fmla="*/ 243 w 243"/>
                      <a:gd name="T1" fmla="*/ 0 h 1166"/>
                      <a:gd name="T2" fmla="*/ 0 w 243"/>
                      <a:gd name="T3" fmla="*/ 0 h 1166"/>
                      <a:gd name="T4" fmla="*/ 0 w 243"/>
                      <a:gd name="T5" fmla="*/ 1166 h 116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43" h="1166">
                        <a:moveTo>
                          <a:pt x="243" y="0"/>
                        </a:moveTo>
                        <a:lnTo>
                          <a:pt x="0" y="0"/>
                        </a:lnTo>
                        <a:lnTo>
                          <a:pt x="0" y="1166"/>
                        </a:lnTo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56" name="Line 165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659" y="2261"/>
                    <a:ext cx="1" cy="1166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57" name="Freeform 1654"/>
                  <p:cNvSpPr>
                    <a:spLocks/>
                  </p:cNvSpPr>
                  <p:nvPr/>
                </p:nvSpPr>
                <p:spPr bwMode="auto">
                  <a:xfrm>
                    <a:off x="1634" y="2819"/>
                    <a:ext cx="50" cy="50"/>
                  </a:xfrm>
                  <a:custGeom>
                    <a:avLst/>
                    <a:gdLst>
                      <a:gd name="T0" fmla="*/ 25 w 50"/>
                      <a:gd name="T1" fmla="*/ 0 h 50"/>
                      <a:gd name="T2" fmla="*/ 33 w 50"/>
                      <a:gd name="T3" fmla="*/ 4 h 50"/>
                      <a:gd name="T4" fmla="*/ 41 w 50"/>
                      <a:gd name="T5" fmla="*/ 9 h 50"/>
                      <a:gd name="T6" fmla="*/ 46 w 50"/>
                      <a:gd name="T7" fmla="*/ 17 h 50"/>
                      <a:gd name="T8" fmla="*/ 50 w 50"/>
                      <a:gd name="T9" fmla="*/ 25 h 50"/>
                      <a:gd name="T10" fmla="*/ 46 w 50"/>
                      <a:gd name="T11" fmla="*/ 33 h 50"/>
                      <a:gd name="T12" fmla="*/ 41 w 50"/>
                      <a:gd name="T13" fmla="*/ 41 h 50"/>
                      <a:gd name="T14" fmla="*/ 33 w 50"/>
                      <a:gd name="T15" fmla="*/ 46 h 50"/>
                      <a:gd name="T16" fmla="*/ 25 w 50"/>
                      <a:gd name="T17" fmla="*/ 50 h 50"/>
                      <a:gd name="T18" fmla="*/ 17 w 50"/>
                      <a:gd name="T19" fmla="*/ 46 h 50"/>
                      <a:gd name="T20" fmla="*/ 8 w 50"/>
                      <a:gd name="T21" fmla="*/ 41 h 50"/>
                      <a:gd name="T22" fmla="*/ 4 w 50"/>
                      <a:gd name="T23" fmla="*/ 33 h 50"/>
                      <a:gd name="T24" fmla="*/ 0 w 50"/>
                      <a:gd name="T25" fmla="*/ 25 h 50"/>
                      <a:gd name="T26" fmla="*/ 4 w 50"/>
                      <a:gd name="T27" fmla="*/ 17 h 50"/>
                      <a:gd name="T28" fmla="*/ 8 w 50"/>
                      <a:gd name="T29" fmla="*/ 9 h 50"/>
                      <a:gd name="T30" fmla="*/ 17 w 50"/>
                      <a:gd name="T31" fmla="*/ 4 h 50"/>
                      <a:gd name="T32" fmla="*/ 25 w 50"/>
                      <a:gd name="T33" fmla="*/ 0 h 5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50" h="50">
                        <a:moveTo>
                          <a:pt x="25" y="0"/>
                        </a:moveTo>
                        <a:lnTo>
                          <a:pt x="33" y="4"/>
                        </a:lnTo>
                        <a:lnTo>
                          <a:pt x="41" y="9"/>
                        </a:lnTo>
                        <a:lnTo>
                          <a:pt x="46" y="17"/>
                        </a:lnTo>
                        <a:lnTo>
                          <a:pt x="50" y="25"/>
                        </a:lnTo>
                        <a:lnTo>
                          <a:pt x="46" y="33"/>
                        </a:lnTo>
                        <a:lnTo>
                          <a:pt x="41" y="41"/>
                        </a:lnTo>
                        <a:lnTo>
                          <a:pt x="33" y="46"/>
                        </a:lnTo>
                        <a:lnTo>
                          <a:pt x="25" y="50"/>
                        </a:lnTo>
                        <a:lnTo>
                          <a:pt x="17" y="46"/>
                        </a:lnTo>
                        <a:lnTo>
                          <a:pt x="8" y="41"/>
                        </a:lnTo>
                        <a:lnTo>
                          <a:pt x="4" y="33"/>
                        </a:lnTo>
                        <a:lnTo>
                          <a:pt x="0" y="25"/>
                        </a:lnTo>
                        <a:lnTo>
                          <a:pt x="4" y="17"/>
                        </a:lnTo>
                        <a:lnTo>
                          <a:pt x="8" y="9"/>
                        </a:lnTo>
                        <a:lnTo>
                          <a:pt x="17" y="4"/>
                        </a:lnTo>
                        <a:lnTo>
                          <a:pt x="25" y="0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58" name="Freeform 1655"/>
                  <p:cNvSpPr>
                    <a:spLocks/>
                  </p:cNvSpPr>
                  <p:nvPr/>
                </p:nvSpPr>
                <p:spPr bwMode="auto">
                  <a:xfrm>
                    <a:off x="1634" y="2819"/>
                    <a:ext cx="50" cy="50"/>
                  </a:xfrm>
                  <a:custGeom>
                    <a:avLst/>
                    <a:gdLst>
                      <a:gd name="T0" fmla="*/ 25 w 50"/>
                      <a:gd name="T1" fmla="*/ 0 h 50"/>
                      <a:gd name="T2" fmla="*/ 33 w 50"/>
                      <a:gd name="T3" fmla="*/ 4 h 50"/>
                      <a:gd name="T4" fmla="*/ 41 w 50"/>
                      <a:gd name="T5" fmla="*/ 9 h 50"/>
                      <a:gd name="T6" fmla="*/ 46 w 50"/>
                      <a:gd name="T7" fmla="*/ 17 h 50"/>
                      <a:gd name="T8" fmla="*/ 50 w 50"/>
                      <a:gd name="T9" fmla="*/ 25 h 50"/>
                      <a:gd name="T10" fmla="*/ 46 w 50"/>
                      <a:gd name="T11" fmla="*/ 33 h 50"/>
                      <a:gd name="T12" fmla="*/ 41 w 50"/>
                      <a:gd name="T13" fmla="*/ 41 h 50"/>
                      <a:gd name="T14" fmla="*/ 33 w 50"/>
                      <a:gd name="T15" fmla="*/ 46 h 50"/>
                      <a:gd name="T16" fmla="*/ 25 w 50"/>
                      <a:gd name="T17" fmla="*/ 50 h 50"/>
                      <a:gd name="T18" fmla="*/ 17 w 50"/>
                      <a:gd name="T19" fmla="*/ 46 h 50"/>
                      <a:gd name="T20" fmla="*/ 8 w 50"/>
                      <a:gd name="T21" fmla="*/ 41 h 50"/>
                      <a:gd name="T22" fmla="*/ 4 w 50"/>
                      <a:gd name="T23" fmla="*/ 33 h 50"/>
                      <a:gd name="T24" fmla="*/ 0 w 50"/>
                      <a:gd name="T25" fmla="*/ 25 h 50"/>
                      <a:gd name="T26" fmla="*/ 4 w 50"/>
                      <a:gd name="T27" fmla="*/ 17 h 50"/>
                      <a:gd name="T28" fmla="*/ 8 w 50"/>
                      <a:gd name="T29" fmla="*/ 9 h 50"/>
                      <a:gd name="T30" fmla="*/ 17 w 50"/>
                      <a:gd name="T31" fmla="*/ 4 h 50"/>
                      <a:gd name="T32" fmla="*/ 25 w 50"/>
                      <a:gd name="T33" fmla="*/ 0 h 5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50" h="50">
                        <a:moveTo>
                          <a:pt x="25" y="0"/>
                        </a:moveTo>
                        <a:lnTo>
                          <a:pt x="33" y="4"/>
                        </a:lnTo>
                        <a:lnTo>
                          <a:pt x="41" y="9"/>
                        </a:lnTo>
                        <a:lnTo>
                          <a:pt x="46" y="17"/>
                        </a:lnTo>
                        <a:lnTo>
                          <a:pt x="50" y="25"/>
                        </a:lnTo>
                        <a:lnTo>
                          <a:pt x="46" y="33"/>
                        </a:lnTo>
                        <a:lnTo>
                          <a:pt x="41" y="41"/>
                        </a:lnTo>
                        <a:lnTo>
                          <a:pt x="33" y="46"/>
                        </a:lnTo>
                        <a:lnTo>
                          <a:pt x="25" y="50"/>
                        </a:lnTo>
                        <a:lnTo>
                          <a:pt x="17" y="46"/>
                        </a:lnTo>
                        <a:lnTo>
                          <a:pt x="8" y="41"/>
                        </a:lnTo>
                        <a:lnTo>
                          <a:pt x="4" y="33"/>
                        </a:lnTo>
                        <a:lnTo>
                          <a:pt x="0" y="25"/>
                        </a:lnTo>
                        <a:lnTo>
                          <a:pt x="4" y="17"/>
                        </a:lnTo>
                        <a:lnTo>
                          <a:pt x="8" y="9"/>
                        </a:lnTo>
                        <a:lnTo>
                          <a:pt x="17" y="4"/>
                        </a:lnTo>
                        <a:lnTo>
                          <a:pt x="25" y="0"/>
                        </a:lnTo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59" name="Line 1656"/>
                  <p:cNvSpPr>
                    <a:spLocks noChangeShapeType="1"/>
                  </p:cNvSpPr>
                  <p:nvPr/>
                </p:nvSpPr>
                <p:spPr bwMode="auto">
                  <a:xfrm>
                    <a:off x="1367" y="2454"/>
                    <a:ext cx="292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60" name="Freeform 1657"/>
                  <p:cNvSpPr>
                    <a:spLocks/>
                  </p:cNvSpPr>
                  <p:nvPr/>
                </p:nvSpPr>
                <p:spPr bwMode="auto">
                  <a:xfrm>
                    <a:off x="2001" y="2651"/>
                    <a:ext cx="296" cy="390"/>
                  </a:xfrm>
                  <a:custGeom>
                    <a:avLst/>
                    <a:gdLst>
                      <a:gd name="T0" fmla="*/ 0 w 296"/>
                      <a:gd name="T1" fmla="*/ 386 h 390"/>
                      <a:gd name="T2" fmla="*/ 0 w 296"/>
                      <a:gd name="T3" fmla="*/ 193 h 390"/>
                      <a:gd name="T4" fmla="*/ 0 w 296"/>
                      <a:gd name="T5" fmla="*/ 0 h 390"/>
                      <a:gd name="T6" fmla="*/ 292 w 296"/>
                      <a:gd name="T7" fmla="*/ 189 h 390"/>
                      <a:gd name="T8" fmla="*/ 296 w 296"/>
                      <a:gd name="T9" fmla="*/ 193 h 390"/>
                      <a:gd name="T10" fmla="*/ 292 w 296"/>
                      <a:gd name="T11" fmla="*/ 197 h 390"/>
                      <a:gd name="T12" fmla="*/ 0 w 296"/>
                      <a:gd name="T13" fmla="*/ 390 h 390"/>
                      <a:gd name="T14" fmla="*/ 0 w 296"/>
                      <a:gd name="T15" fmla="*/ 386 h 390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96" h="390">
                        <a:moveTo>
                          <a:pt x="0" y="386"/>
                        </a:moveTo>
                        <a:lnTo>
                          <a:pt x="0" y="193"/>
                        </a:lnTo>
                        <a:lnTo>
                          <a:pt x="0" y="0"/>
                        </a:lnTo>
                        <a:lnTo>
                          <a:pt x="292" y="189"/>
                        </a:lnTo>
                        <a:lnTo>
                          <a:pt x="296" y="193"/>
                        </a:lnTo>
                        <a:lnTo>
                          <a:pt x="292" y="197"/>
                        </a:lnTo>
                        <a:lnTo>
                          <a:pt x="0" y="390"/>
                        </a:lnTo>
                        <a:lnTo>
                          <a:pt x="0" y="386"/>
                        </a:lnTo>
                        <a:close/>
                      </a:path>
                    </a:pathLst>
                  </a:custGeom>
                  <a:solidFill>
                    <a:srgbClr val="FFF97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61" name="Freeform 1658"/>
                  <p:cNvSpPr>
                    <a:spLocks/>
                  </p:cNvSpPr>
                  <p:nvPr/>
                </p:nvSpPr>
                <p:spPr bwMode="auto">
                  <a:xfrm>
                    <a:off x="2001" y="2651"/>
                    <a:ext cx="296" cy="390"/>
                  </a:xfrm>
                  <a:custGeom>
                    <a:avLst/>
                    <a:gdLst>
                      <a:gd name="T0" fmla="*/ 0 w 296"/>
                      <a:gd name="T1" fmla="*/ 386 h 390"/>
                      <a:gd name="T2" fmla="*/ 0 w 296"/>
                      <a:gd name="T3" fmla="*/ 193 h 390"/>
                      <a:gd name="T4" fmla="*/ 0 w 296"/>
                      <a:gd name="T5" fmla="*/ 193 h 390"/>
                      <a:gd name="T6" fmla="*/ 0 w 296"/>
                      <a:gd name="T7" fmla="*/ 0 h 390"/>
                      <a:gd name="T8" fmla="*/ 0 w 296"/>
                      <a:gd name="T9" fmla="*/ 0 h 390"/>
                      <a:gd name="T10" fmla="*/ 292 w 296"/>
                      <a:gd name="T11" fmla="*/ 189 h 390"/>
                      <a:gd name="T12" fmla="*/ 296 w 296"/>
                      <a:gd name="T13" fmla="*/ 193 h 390"/>
                      <a:gd name="T14" fmla="*/ 292 w 296"/>
                      <a:gd name="T15" fmla="*/ 197 h 390"/>
                      <a:gd name="T16" fmla="*/ 0 w 296"/>
                      <a:gd name="T17" fmla="*/ 390 h 390"/>
                      <a:gd name="T18" fmla="*/ 0 w 296"/>
                      <a:gd name="T19" fmla="*/ 386 h 390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296" h="390">
                        <a:moveTo>
                          <a:pt x="0" y="386"/>
                        </a:moveTo>
                        <a:lnTo>
                          <a:pt x="0" y="193"/>
                        </a:lnTo>
                        <a:lnTo>
                          <a:pt x="0" y="0"/>
                        </a:lnTo>
                        <a:lnTo>
                          <a:pt x="292" y="189"/>
                        </a:lnTo>
                        <a:lnTo>
                          <a:pt x="296" y="193"/>
                        </a:lnTo>
                        <a:lnTo>
                          <a:pt x="292" y="197"/>
                        </a:lnTo>
                        <a:lnTo>
                          <a:pt x="0" y="390"/>
                        </a:lnTo>
                        <a:lnTo>
                          <a:pt x="0" y="386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62" name="Freeform 1659"/>
                  <p:cNvSpPr>
                    <a:spLocks/>
                  </p:cNvSpPr>
                  <p:nvPr/>
                </p:nvSpPr>
                <p:spPr bwMode="auto">
                  <a:xfrm>
                    <a:off x="2293" y="2819"/>
                    <a:ext cx="45" cy="50"/>
                  </a:xfrm>
                  <a:custGeom>
                    <a:avLst/>
                    <a:gdLst>
                      <a:gd name="T0" fmla="*/ 25 w 45"/>
                      <a:gd name="T1" fmla="*/ 0 h 50"/>
                      <a:gd name="T2" fmla="*/ 33 w 45"/>
                      <a:gd name="T3" fmla="*/ 4 h 50"/>
                      <a:gd name="T4" fmla="*/ 41 w 45"/>
                      <a:gd name="T5" fmla="*/ 9 h 50"/>
                      <a:gd name="T6" fmla="*/ 45 w 45"/>
                      <a:gd name="T7" fmla="*/ 17 h 50"/>
                      <a:gd name="T8" fmla="*/ 45 w 45"/>
                      <a:gd name="T9" fmla="*/ 25 h 50"/>
                      <a:gd name="T10" fmla="*/ 45 w 45"/>
                      <a:gd name="T11" fmla="*/ 33 h 50"/>
                      <a:gd name="T12" fmla="*/ 41 w 45"/>
                      <a:gd name="T13" fmla="*/ 41 h 50"/>
                      <a:gd name="T14" fmla="*/ 33 w 45"/>
                      <a:gd name="T15" fmla="*/ 46 h 50"/>
                      <a:gd name="T16" fmla="*/ 25 w 45"/>
                      <a:gd name="T17" fmla="*/ 50 h 50"/>
                      <a:gd name="T18" fmla="*/ 12 w 45"/>
                      <a:gd name="T19" fmla="*/ 46 h 50"/>
                      <a:gd name="T20" fmla="*/ 4 w 45"/>
                      <a:gd name="T21" fmla="*/ 41 h 50"/>
                      <a:gd name="T22" fmla="*/ 0 w 45"/>
                      <a:gd name="T23" fmla="*/ 33 h 50"/>
                      <a:gd name="T24" fmla="*/ 0 w 45"/>
                      <a:gd name="T25" fmla="*/ 25 h 50"/>
                      <a:gd name="T26" fmla="*/ 0 w 45"/>
                      <a:gd name="T27" fmla="*/ 17 h 50"/>
                      <a:gd name="T28" fmla="*/ 4 w 45"/>
                      <a:gd name="T29" fmla="*/ 9 h 50"/>
                      <a:gd name="T30" fmla="*/ 12 w 45"/>
                      <a:gd name="T31" fmla="*/ 4 h 50"/>
                      <a:gd name="T32" fmla="*/ 25 w 45"/>
                      <a:gd name="T33" fmla="*/ 0 h 5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45" h="50">
                        <a:moveTo>
                          <a:pt x="25" y="0"/>
                        </a:moveTo>
                        <a:lnTo>
                          <a:pt x="33" y="4"/>
                        </a:lnTo>
                        <a:lnTo>
                          <a:pt x="41" y="9"/>
                        </a:lnTo>
                        <a:lnTo>
                          <a:pt x="45" y="17"/>
                        </a:lnTo>
                        <a:lnTo>
                          <a:pt x="45" y="25"/>
                        </a:lnTo>
                        <a:lnTo>
                          <a:pt x="45" y="33"/>
                        </a:lnTo>
                        <a:lnTo>
                          <a:pt x="41" y="41"/>
                        </a:lnTo>
                        <a:lnTo>
                          <a:pt x="33" y="46"/>
                        </a:lnTo>
                        <a:lnTo>
                          <a:pt x="25" y="50"/>
                        </a:lnTo>
                        <a:lnTo>
                          <a:pt x="12" y="46"/>
                        </a:lnTo>
                        <a:lnTo>
                          <a:pt x="4" y="41"/>
                        </a:lnTo>
                        <a:lnTo>
                          <a:pt x="0" y="33"/>
                        </a:lnTo>
                        <a:lnTo>
                          <a:pt x="0" y="25"/>
                        </a:lnTo>
                        <a:lnTo>
                          <a:pt x="0" y="17"/>
                        </a:lnTo>
                        <a:lnTo>
                          <a:pt x="4" y="9"/>
                        </a:lnTo>
                        <a:lnTo>
                          <a:pt x="12" y="4"/>
                        </a:lnTo>
                        <a:lnTo>
                          <a:pt x="25" y="0"/>
                        </a:lnTo>
                        <a:close/>
                      </a:path>
                    </a:pathLst>
                  </a:custGeom>
                  <a:solidFill>
                    <a:srgbClr val="FFF97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63" name="Freeform 1660"/>
                  <p:cNvSpPr>
                    <a:spLocks/>
                  </p:cNvSpPr>
                  <p:nvPr/>
                </p:nvSpPr>
                <p:spPr bwMode="auto">
                  <a:xfrm>
                    <a:off x="2293" y="2819"/>
                    <a:ext cx="45" cy="50"/>
                  </a:xfrm>
                  <a:custGeom>
                    <a:avLst/>
                    <a:gdLst>
                      <a:gd name="T0" fmla="*/ 25 w 45"/>
                      <a:gd name="T1" fmla="*/ 0 h 50"/>
                      <a:gd name="T2" fmla="*/ 33 w 45"/>
                      <a:gd name="T3" fmla="*/ 4 h 50"/>
                      <a:gd name="T4" fmla="*/ 41 w 45"/>
                      <a:gd name="T5" fmla="*/ 9 h 50"/>
                      <a:gd name="T6" fmla="*/ 45 w 45"/>
                      <a:gd name="T7" fmla="*/ 17 h 50"/>
                      <a:gd name="T8" fmla="*/ 45 w 45"/>
                      <a:gd name="T9" fmla="*/ 25 h 50"/>
                      <a:gd name="T10" fmla="*/ 45 w 45"/>
                      <a:gd name="T11" fmla="*/ 33 h 50"/>
                      <a:gd name="T12" fmla="*/ 41 w 45"/>
                      <a:gd name="T13" fmla="*/ 41 h 50"/>
                      <a:gd name="T14" fmla="*/ 33 w 45"/>
                      <a:gd name="T15" fmla="*/ 46 h 50"/>
                      <a:gd name="T16" fmla="*/ 25 w 45"/>
                      <a:gd name="T17" fmla="*/ 50 h 50"/>
                      <a:gd name="T18" fmla="*/ 12 w 45"/>
                      <a:gd name="T19" fmla="*/ 46 h 50"/>
                      <a:gd name="T20" fmla="*/ 4 w 45"/>
                      <a:gd name="T21" fmla="*/ 41 h 50"/>
                      <a:gd name="T22" fmla="*/ 0 w 45"/>
                      <a:gd name="T23" fmla="*/ 33 h 50"/>
                      <a:gd name="T24" fmla="*/ 0 w 45"/>
                      <a:gd name="T25" fmla="*/ 25 h 50"/>
                      <a:gd name="T26" fmla="*/ 0 w 45"/>
                      <a:gd name="T27" fmla="*/ 17 h 50"/>
                      <a:gd name="T28" fmla="*/ 4 w 45"/>
                      <a:gd name="T29" fmla="*/ 9 h 50"/>
                      <a:gd name="T30" fmla="*/ 12 w 45"/>
                      <a:gd name="T31" fmla="*/ 4 h 50"/>
                      <a:gd name="T32" fmla="*/ 25 w 45"/>
                      <a:gd name="T33" fmla="*/ 0 h 5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45" h="50">
                        <a:moveTo>
                          <a:pt x="25" y="0"/>
                        </a:moveTo>
                        <a:lnTo>
                          <a:pt x="33" y="4"/>
                        </a:lnTo>
                        <a:lnTo>
                          <a:pt x="41" y="9"/>
                        </a:lnTo>
                        <a:lnTo>
                          <a:pt x="45" y="17"/>
                        </a:lnTo>
                        <a:lnTo>
                          <a:pt x="45" y="25"/>
                        </a:lnTo>
                        <a:lnTo>
                          <a:pt x="45" y="33"/>
                        </a:lnTo>
                        <a:lnTo>
                          <a:pt x="41" y="41"/>
                        </a:lnTo>
                        <a:lnTo>
                          <a:pt x="33" y="46"/>
                        </a:lnTo>
                        <a:lnTo>
                          <a:pt x="25" y="50"/>
                        </a:lnTo>
                        <a:lnTo>
                          <a:pt x="12" y="46"/>
                        </a:lnTo>
                        <a:lnTo>
                          <a:pt x="4" y="41"/>
                        </a:lnTo>
                        <a:lnTo>
                          <a:pt x="0" y="33"/>
                        </a:lnTo>
                        <a:lnTo>
                          <a:pt x="0" y="25"/>
                        </a:lnTo>
                        <a:lnTo>
                          <a:pt x="0" y="17"/>
                        </a:lnTo>
                        <a:lnTo>
                          <a:pt x="4" y="9"/>
                        </a:lnTo>
                        <a:lnTo>
                          <a:pt x="12" y="4"/>
                        </a:lnTo>
                        <a:lnTo>
                          <a:pt x="25" y="0"/>
                        </a:lnTo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64" name="Line 166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902" y="2844"/>
                    <a:ext cx="99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65" name="Line 1662"/>
                  <p:cNvSpPr>
                    <a:spLocks noChangeShapeType="1"/>
                  </p:cNvSpPr>
                  <p:nvPr/>
                </p:nvSpPr>
                <p:spPr bwMode="auto">
                  <a:xfrm>
                    <a:off x="2338" y="2844"/>
                    <a:ext cx="99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66" name="Rectangle 1663"/>
                  <p:cNvSpPr>
                    <a:spLocks noChangeArrowheads="1"/>
                  </p:cNvSpPr>
                  <p:nvPr/>
                </p:nvSpPr>
                <p:spPr bwMode="auto">
                  <a:xfrm>
                    <a:off x="1984" y="2360"/>
                    <a:ext cx="33" cy="193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667" name="Rectangle 1664"/>
                  <p:cNvSpPr>
                    <a:spLocks noChangeArrowheads="1"/>
                  </p:cNvSpPr>
                  <p:nvPr/>
                </p:nvSpPr>
                <p:spPr bwMode="auto">
                  <a:xfrm>
                    <a:off x="2030" y="2360"/>
                    <a:ext cx="37" cy="193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668" name="Line 1665"/>
                  <p:cNvSpPr>
                    <a:spLocks noChangeShapeType="1"/>
                  </p:cNvSpPr>
                  <p:nvPr/>
                </p:nvSpPr>
                <p:spPr bwMode="auto">
                  <a:xfrm>
                    <a:off x="2050" y="2454"/>
                    <a:ext cx="95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69" name="Line 1666"/>
                  <p:cNvSpPr>
                    <a:spLocks noChangeShapeType="1"/>
                  </p:cNvSpPr>
                  <p:nvPr/>
                </p:nvSpPr>
                <p:spPr bwMode="auto">
                  <a:xfrm>
                    <a:off x="1902" y="2454"/>
                    <a:ext cx="99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70" name="Line 1667"/>
                  <p:cNvSpPr>
                    <a:spLocks noChangeShapeType="1"/>
                  </p:cNvSpPr>
                  <p:nvPr/>
                </p:nvSpPr>
                <p:spPr bwMode="auto">
                  <a:xfrm>
                    <a:off x="2145" y="2261"/>
                    <a:ext cx="99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71" name="Freeform 1668"/>
                  <p:cNvSpPr>
                    <a:spLocks/>
                  </p:cNvSpPr>
                  <p:nvPr/>
                </p:nvSpPr>
                <p:spPr bwMode="auto">
                  <a:xfrm>
                    <a:off x="2244" y="2212"/>
                    <a:ext cx="193" cy="49"/>
                  </a:xfrm>
                  <a:custGeom>
                    <a:avLst/>
                    <a:gdLst>
                      <a:gd name="T0" fmla="*/ 0 w 193"/>
                      <a:gd name="T1" fmla="*/ 0 h 49"/>
                      <a:gd name="T2" fmla="*/ 94 w 193"/>
                      <a:gd name="T3" fmla="*/ 49 h 49"/>
                      <a:gd name="T4" fmla="*/ 193 w 193"/>
                      <a:gd name="T5" fmla="*/ 49 h 4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93" h="49">
                        <a:moveTo>
                          <a:pt x="0" y="0"/>
                        </a:moveTo>
                        <a:lnTo>
                          <a:pt x="94" y="49"/>
                        </a:lnTo>
                        <a:lnTo>
                          <a:pt x="193" y="49"/>
                        </a:lnTo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72" name="Freeform 1669"/>
                  <p:cNvSpPr>
                    <a:spLocks/>
                  </p:cNvSpPr>
                  <p:nvPr/>
                </p:nvSpPr>
                <p:spPr bwMode="auto">
                  <a:xfrm>
                    <a:off x="2318" y="2236"/>
                    <a:ext cx="45" cy="50"/>
                  </a:xfrm>
                  <a:custGeom>
                    <a:avLst/>
                    <a:gdLst>
                      <a:gd name="T0" fmla="*/ 20 w 45"/>
                      <a:gd name="T1" fmla="*/ 0 h 50"/>
                      <a:gd name="T2" fmla="*/ 33 w 45"/>
                      <a:gd name="T3" fmla="*/ 5 h 50"/>
                      <a:gd name="T4" fmla="*/ 41 w 45"/>
                      <a:gd name="T5" fmla="*/ 9 h 50"/>
                      <a:gd name="T6" fmla="*/ 45 w 45"/>
                      <a:gd name="T7" fmla="*/ 17 h 50"/>
                      <a:gd name="T8" fmla="*/ 45 w 45"/>
                      <a:gd name="T9" fmla="*/ 25 h 50"/>
                      <a:gd name="T10" fmla="*/ 45 w 45"/>
                      <a:gd name="T11" fmla="*/ 33 h 50"/>
                      <a:gd name="T12" fmla="*/ 41 w 45"/>
                      <a:gd name="T13" fmla="*/ 41 h 50"/>
                      <a:gd name="T14" fmla="*/ 33 w 45"/>
                      <a:gd name="T15" fmla="*/ 50 h 50"/>
                      <a:gd name="T16" fmla="*/ 20 w 45"/>
                      <a:gd name="T17" fmla="*/ 50 h 50"/>
                      <a:gd name="T18" fmla="*/ 12 w 45"/>
                      <a:gd name="T19" fmla="*/ 50 h 50"/>
                      <a:gd name="T20" fmla="*/ 4 w 45"/>
                      <a:gd name="T21" fmla="*/ 41 h 50"/>
                      <a:gd name="T22" fmla="*/ 0 w 45"/>
                      <a:gd name="T23" fmla="*/ 33 h 50"/>
                      <a:gd name="T24" fmla="*/ 0 w 45"/>
                      <a:gd name="T25" fmla="*/ 25 h 50"/>
                      <a:gd name="T26" fmla="*/ 0 w 45"/>
                      <a:gd name="T27" fmla="*/ 17 h 50"/>
                      <a:gd name="T28" fmla="*/ 4 w 45"/>
                      <a:gd name="T29" fmla="*/ 9 h 50"/>
                      <a:gd name="T30" fmla="*/ 12 w 45"/>
                      <a:gd name="T31" fmla="*/ 5 h 50"/>
                      <a:gd name="T32" fmla="*/ 20 w 45"/>
                      <a:gd name="T33" fmla="*/ 0 h 5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45" h="50">
                        <a:moveTo>
                          <a:pt x="20" y="0"/>
                        </a:moveTo>
                        <a:lnTo>
                          <a:pt x="33" y="5"/>
                        </a:lnTo>
                        <a:lnTo>
                          <a:pt x="41" y="9"/>
                        </a:lnTo>
                        <a:lnTo>
                          <a:pt x="45" y="17"/>
                        </a:lnTo>
                        <a:lnTo>
                          <a:pt x="45" y="25"/>
                        </a:lnTo>
                        <a:lnTo>
                          <a:pt x="45" y="33"/>
                        </a:lnTo>
                        <a:lnTo>
                          <a:pt x="41" y="41"/>
                        </a:lnTo>
                        <a:lnTo>
                          <a:pt x="33" y="50"/>
                        </a:lnTo>
                        <a:lnTo>
                          <a:pt x="20" y="50"/>
                        </a:lnTo>
                        <a:lnTo>
                          <a:pt x="12" y="50"/>
                        </a:lnTo>
                        <a:lnTo>
                          <a:pt x="4" y="41"/>
                        </a:lnTo>
                        <a:lnTo>
                          <a:pt x="0" y="33"/>
                        </a:lnTo>
                        <a:lnTo>
                          <a:pt x="0" y="25"/>
                        </a:lnTo>
                        <a:lnTo>
                          <a:pt x="0" y="17"/>
                        </a:lnTo>
                        <a:lnTo>
                          <a:pt x="4" y="9"/>
                        </a:lnTo>
                        <a:lnTo>
                          <a:pt x="12" y="5"/>
                        </a:lnTo>
                        <a:lnTo>
                          <a:pt x="20" y="0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73" name="Freeform 1670"/>
                  <p:cNvSpPr>
                    <a:spLocks/>
                  </p:cNvSpPr>
                  <p:nvPr/>
                </p:nvSpPr>
                <p:spPr bwMode="auto">
                  <a:xfrm>
                    <a:off x="2318" y="2236"/>
                    <a:ext cx="45" cy="50"/>
                  </a:xfrm>
                  <a:custGeom>
                    <a:avLst/>
                    <a:gdLst>
                      <a:gd name="T0" fmla="*/ 20 w 45"/>
                      <a:gd name="T1" fmla="*/ 0 h 50"/>
                      <a:gd name="T2" fmla="*/ 33 w 45"/>
                      <a:gd name="T3" fmla="*/ 5 h 50"/>
                      <a:gd name="T4" fmla="*/ 41 w 45"/>
                      <a:gd name="T5" fmla="*/ 9 h 50"/>
                      <a:gd name="T6" fmla="*/ 45 w 45"/>
                      <a:gd name="T7" fmla="*/ 17 h 50"/>
                      <a:gd name="T8" fmla="*/ 45 w 45"/>
                      <a:gd name="T9" fmla="*/ 25 h 50"/>
                      <a:gd name="T10" fmla="*/ 45 w 45"/>
                      <a:gd name="T11" fmla="*/ 33 h 50"/>
                      <a:gd name="T12" fmla="*/ 41 w 45"/>
                      <a:gd name="T13" fmla="*/ 41 h 50"/>
                      <a:gd name="T14" fmla="*/ 33 w 45"/>
                      <a:gd name="T15" fmla="*/ 50 h 50"/>
                      <a:gd name="T16" fmla="*/ 20 w 45"/>
                      <a:gd name="T17" fmla="*/ 50 h 50"/>
                      <a:gd name="T18" fmla="*/ 12 w 45"/>
                      <a:gd name="T19" fmla="*/ 50 h 50"/>
                      <a:gd name="T20" fmla="*/ 4 w 45"/>
                      <a:gd name="T21" fmla="*/ 41 h 50"/>
                      <a:gd name="T22" fmla="*/ 0 w 45"/>
                      <a:gd name="T23" fmla="*/ 33 h 50"/>
                      <a:gd name="T24" fmla="*/ 0 w 45"/>
                      <a:gd name="T25" fmla="*/ 25 h 50"/>
                      <a:gd name="T26" fmla="*/ 0 w 45"/>
                      <a:gd name="T27" fmla="*/ 17 h 50"/>
                      <a:gd name="T28" fmla="*/ 4 w 45"/>
                      <a:gd name="T29" fmla="*/ 9 h 50"/>
                      <a:gd name="T30" fmla="*/ 12 w 45"/>
                      <a:gd name="T31" fmla="*/ 5 h 50"/>
                      <a:gd name="T32" fmla="*/ 20 w 45"/>
                      <a:gd name="T33" fmla="*/ 0 h 5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45" h="50">
                        <a:moveTo>
                          <a:pt x="20" y="0"/>
                        </a:moveTo>
                        <a:lnTo>
                          <a:pt x="33" y="5"/>
                        </a:lnTo>
                        <a:lnTo>
                          <a:pt x="41" y="9"/>
                        </a:lnTo>
                        <a:lnTo>
                          <a:pt x="45" y="17"/>
                        </a:lnTo>
                        <a:lnTo>
                          <a:pt x="45" y="25"/>
                        </a:lnTo>
                        <a:lnTo>
                          <a:pt x="45" y="33"/>
                        </a:lnTo>
                        <a:lnTo>
                          <a:pt x="41" y="41"/>
                        </a:lnTo>
                        <a:lnTo>
                          <a:pt x="33" y="50"/>
                        </a:lnTo>
                        <a:lnTo>
                          <a:pt x="20" y="50"/>
                        </a:lnTo>
                        <a:lnTo>
                          <a:pt x="12" y="50"/>
                        </a:lnTo>
                        <a:lnTo>
                          <a:pt x="4" y="41"/>
                        </a:lnTo>
                        <a:lnTo>
                          <a:pt x="0" y="33"/>
                        </a:lnTo>
                        <a:lnTo>
                          <a:pt x="0" y="25"/>
                        </a:lnTo>
                        <a:lnTo>
                          <a:pt x="0" y="17"/>
                        </a:lnTo>
                        <a:lnTo>
                          <a:pt x="4" y="9"/>
                        </a:lnTo>
                        <a:lnTo>
                          <a:pt x="12" y="5"/>
                        </a:lnTo>
                        <a:lnTo>
                          <a:pt x="20" y="0"/>
                        </a:lnTo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74" name="Freeform 1671"/>
                  <p:cNvSpPr>
                    <a:spLocks/>
                  </p:cNvSpPr>
                  <p:nvPr/>
                </p:nvSpPr>
                <p:spPr bwMode="auto">
                  <a:xfrm>
                    <a:off x="1877" y="2819"/>
                    <a:ext cx="50" cy="50"/>
                  </a:xfrm>
                  <a:custGeom>
                    <a:avLst/>
                    <a:gdLst>
                      <a:gd name="T0" fmla="*/ 25 w 50"/>
                      <a:gd name="T1" fmla="*/ 0 h 50"/>
                      <a:gd name="T2" fmla="*/ 33 w 50"/>
                      <a:gd name="T3" fmla="*/ 4 h 50"/>
                      <a:gd name="T4" fmla="*/ 41 w 50"/>
                      <a:gd name="T5" fmla="*/ 9 h 50"/>
                      <a:gd name="T6" fmla="*/ 50 w 50"/>
                      <a:gd name="T7" fmla="*/ 17 h 50"/>
                      <a:gd name="T8" fmla="*/ 50 w 50"/>
                      <a:gd name="T9" fmla="*/ 25 h 50"/>
                      <a:gd name="T10" fmla="*/ 50 w 50"/>
                      <a:gd name="T11" fmla="*/ 33 h 50"/>
                      <a:gd name="T12" fmla="*/ 41 w 50"/>
                      <a:gd name="T13" fmla="*/ 41 h 50"/>
                      <a:gd name="T14" fmla="*/ 33 w 50"/>
                      <a:gd name="T15" fmla="*/ 46 h 50"/>
                      <a:gd name="T16" fmla="*/ 25 w 50"/>
                      <a:gd name="T17" fmla="*/ 50 h 50"/>
                      <a:gd name="T18" fmla="*/ 17 w 50"/>
                      <a:gd name="T19" fmla="*/ 46 h 50"/>
                      <a:gd name="T20" fmla="*/ 8 w 50"/>
                      <a:gd name="T21" fmla="*/ 41 h 50"/>
                      <a:gd name="T22" fmla="*/ 4 w 50"/>
                      <a:gd name="T23" fmla="*/ 33 h 50"/>
                      <a:gd name="T24" fmla="*/ 0 w 50"/>
                      <a:gd name="T25" fmla="*/ 25 h 50"/>
                      <a:gd name="T26" fmla="*/ 4 w 50"/>
                      <a:gd name="T27" fmla="*/ 17 h 50"/>
                      <a:gd name="T28" fmla="*/ 8 w 50"/>
                      <a:gd name="T29" fmla="*/ 9 h 50"/>
                      <a:gd name="T30" fmla="*/ 17 w 50"/>
                      <a:gd name="T31" fmla="*/ 4 h 50"/>
                      <a:gd name="T32" fmla="*/ 25 w 50"/>
                      <a:gd name="T33" fmla="*/ 0 h 5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50" h="50">
                        <a:moveTo>
                          <a:pt x="25" y="0"/>
                        </a:moveTo>
                        <a:lnTo>
                          <a:pt x="33" y="4"/>
                        </a:lnTo>
                        <a:lnTo>
                          <a:pt x="41" y="9"/>
                        </a:lnTo>
                        <a:lnTo>
                          <a:pt x="50" y="17"/>
                        </a:lnTo>
                        <a:lnTo>
                          <a:pt x="50" y="25"/>
                        </a:lnTo>
                        <a:lnTo>
                          <a:pt x="50" y="33"/>
                        </a:lnTo>
                        <a:lnTo>
                          <a:pt x="41" y="41"/>
                        </a:lnTo>
                        <a:lnTo>
                          <a:pt x="33" y="46"/>
                        </a:lnTo>
                        <a:lnTo>
                          <a:pt x="25" y="50"/>
                        </a:lnTo>
                        <a:lnTo>
                          <a:pt x="17" y="46"/>
                        </a:lnTo>
                        <a:lnTo>
                          <a:pt x="8" y="41"/>
                        </a:lnTo>
                        <a:lnTo>
                          <a:pt x="4" y="33"/>
                        </a:lnTo>
                        <a:lnTo>
                          <a:pt x="0" y="25"/>
                        </a:lnTo>
                        <a:lnTo>
                          <a:pt x="4" y="17"/>
                        </a:lnTo>
                        <a:lnTo>
                          <a:pt x="8" y="9"/>
                        </a:lnTo>
                        <a:lnTo>
                          <a:pt x="17" y="4"/>
                        </a:lnTo>
                        <a:lnTo>
                          <a:pt x="25" y="0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75" name="Freeform 1672"/>
                  <p:cNvSpPr>
                    <a:spLocks/>
                  </p:cNvSpPr>
                  <p:nvPr/>
                </p:nvSpPr>
                <p:spPr bwMode="auto">
                  <a:xfrm>
                    <a:off x="1877" y="2819"/>
                    <a:ext cx="50" cy="50"/>
                  </a:xfrm>
                  <a:custGeom>
                    <a:avLst/>
                    <a:gdLst>
                      <a:gd name="T0" fmla="*/ 25 w 50"/>
                      <a:gd name="T1" fmla="*/ 0 h 50"/>
                      <a:gd name="T2" fmla="*/ 33 w 50"/>
                      <a:gd name="T3" fmla="*/ 4 h 50"/>
                      <a:gd name="T4" fmla="*/ 41 w 50"/>
                      <a:gd name="T5" fmla="*/ 9 h 50"/>
                      <a:gd name="T6" fmla="*/ 50 w 50"/>
                      <a:gd name="T7" fmla="*/ 17 h 50"/>
                      <a:gd name="T8" fmla="*/ 50 w 50"/>
                      <a:gd name="T9" fmla="*/ 25 h 50"/>
                      <a:gd name="T10" fmla="*/ 50 w 50"/>
                      <a:gd name="T11" fmla="*/ 33 h 50"/>
                      <a:gd name="T12" fmla="*/ 41 w 50"/>
                      <a:gd name="T13" fmla="*/ 41 h 50"/>
                      <a:gd name="T14" fmla="*/ 33 w 50"/>
                      <a:gd name="T15" fmla="*/ 46 h 50"/>
                      <a:gd name="T16" fmla="*/ 25 w 50"/>
                      <a:gd name="T17" fmla="*/ 50 h 50"/>
                      <a:gd name="T18" fmla="*/ 17 w 50"/>
                      <a:gd name="T19" fmla="*/ 46 h 50"/>
                      <a:gd name="T20" fmla="*/ 8 w 50"/>
                      <a:gd name="T21" fmla="*/ 41 h 50"/>
                      <a:gd name="T22" fmla="*/ 4 w 50"/>
                      <a:gd name="T23" fmla="*/ 33 h 50"/>
                      <a:gd name="T24" fmla="*/ 0 w 50"/>
                      <a:gd name="T25" fmla="*/ 25 h 50"/>
                      <a:gd name="T26" fmla="*/ 4 w 50"/>
                      <a:gd name="T27" fmla="*/ 17 h 50"/>
                      <a:gd name="T28" fmla="*/ 8 w 50"/>
                      <a:gd name="T29" fmla="*/ 9 h 50"/>
                      <a:gd name="T30" fmla="*/ 17 w 50"/>
                      <a:gd name="T31" fmla="*/ 4 h 50"/>
                      <a:gd name="T32" fmla="*/ 25 w 50"/>
                      <a:gd name="T33" fmla="*/ 0 h 5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50" h="50">
                        <a:moveTo>
                          <a:pt x="25" y="0"/>
                        </a:moveTo>
                        <a:lnTo>
                          <a:pt x="33" y="4"/>
                        </a:lnTo>
                        <a:lnTo>
                          <a:pt x="41" y="9"/>
                        </a:lnTo>
                        <a:lnTo>
                          <a:pt x="50" y="17"/>
                        </a:lnTo>
                        <a:lnTo>
                          <a:pt x="50" y="25"/>
                        </a:lnTo>
                        <a:lnTo>
                          <a:pt x="50" y="33"/>
                        </a:lnTo>
                        <a:lnTo>
                          <a:pt x="41" y="41"/>
                        </a:lnTo>
                        <a:lnTo>
                          <a:pt x="33" y="46"/>
                        </a:lnTo>
                        <a:lnTo>
                          <a:pt x="25" y="50"/>
                        </a:lnTo>
                        <a:lnTo>
                          <a:pt x="17" y="46"/>
                        </a:lnTo>
                        <a:lnTo>
                          <a:pt x="8" y="41"/>
                        </a:lnTo>
                        <a:lnTo>
                          <a:pt x="4" y="33"/>
                        </a:lnTo>
                        <a:lnTo>
                          <a:pt x="0" y="25"/>
                        </a:lnTo>
                        <a:lnTo>
                          <a:pt x="4" y="17"/>
                        </a:lnTo>
                        <a:lnTo>
                          <a:pt x="8" y="9"/>
                        </a:lnTo>
                        <a:lnTo>
                          <a:pt x="17" y="4"/>
                        </a:lnTo>
                        <a:lnTo>
                          <a:pt x="25" y="0"/>
                        </a:lnTo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76" name="Freeform 1673"/>
                  <p:cNvSpPr>
                    <a:spLocks/>
                  </p:cNvSpPr>
                  <p:nvPr/>
                </p:nvSpPr>
                <p:spPr bwMode="auto">
                  <a:xfrm>
                    <a:off x="1902" y="2261"/>
                    <a:ext cx="243" cy="583"/>
                  </a:xfrm>
                  <a:custGeom>
                    <a:avLst/>
                    <a:gdLst>
                      <a:gd name="T0" fmla="*/ 243 w 243"/>
                      <a:gd name="T1" fmla="*/ 0 h 583"/>
                      <a:gd name="T2" fmla="*/ 0 w 243"/>
                      <a:gd name="T3" fmla="*/ 0 h 583"/>
                      <a:gd name="T4" fmla="*/ 0 w 243"/>
                      <a:gd name="T5" fmla="*/ 583 h 58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43" h="583">
                        <a:moveTo>
                          <a:pt x="243" y="0"/>
                        </a:moveTo>
                        <a:lnTo>
                          <a:pt x="0" y="0"/>
                        </a:lnTo>
                        <a:lnTo>
                          <a:pt x="0" y="583"/>
                        </a:lnTo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77" name="Line 167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437" y="2261"/>
                    <a:ext cx="1" cy="583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78" name="Freeform 1675"/>
                  <p:cNvSpPr>
                    <a:spLocks/>
                  </p:cNvSpPr>
                  <p:nvPr/>
                </p:nvSpPr>
                <p:spPr bwMode="auto">
                  <a:xfrm>
                    <a:off x="2412" y="2819"/>
                    <a:ext cx="50" cy="50"/>
                  </a:xfrm>
                  <a:custGeom>
                    <a:avLst/>
                    <a:gdLst>
                      <a:gd name="T0" fmla="*/ 25 w 50"/>
                      <a:gd name="T1" fmla="*/ 0 h 50"/>
                      <a:gd name="T2" fmla="*/ 33 w 50"/>
                      <a:gd name="T3" fmla="*/ 4 h 50"/>
                      <a:gd name="T4" fmla="*/ 42 w 50"/>
                      <a:gd name="T5" fmla="*/ 9 h 50"/>
                      <a:gd name="T6" fmla="*/ 46 w 50"/>
                      <a:gd name="T7" fmla="*/ 17 h 50"/>
                      <a:gd name="T8" fmla="*/ 50 w 50"/>
                      <a:gd name="T9" fmla="*/ 25 h 50"/>
                      <a:gd name="T10" fmla="*/ 46 w 50"/>
                      <a:gd name="T11" fmla="*/ 33 h 50"/>
                      <a:gd name="T12" fmla="*/ 42 w 50"/>
                      <a:gd name="T13" fmla="*/ 41 h 50"/>
                      <a:gd name="T14" fmla="*/ 33 w 50"/>
                      <a:gd name="T15" fmla="*/ 46 h 50"/>
                      <a:gd name="T16" fmla="*/ 25 w 50"/>
                      <a:gd name="T17" fmla="*/ 50 h 50"/>
                      <a:gd name="T18" fmla="*/ 17 w 50"/>
                      <a:gd name="T19" fmla="*/ 46 h 50"/>
                      <a:gd name="T20" fmla="*/ 9 w 50"/>
                      <a:gd name="T21" fmla="*/ 41 h 50"/>
                      <a:gd name="T22" fmla="*/ 5 w 50"/>
                      <a:gd name="T23" fmla="*/ 33 h 50"/>
                      <a:gd name="T24" fmla="*/ 0 w 50"/>
                      <a:gd name="T25" fmla="*/ 25 h 50"/>
                      <a:gd name="T26" fmla="*/ 5 w 50"/>
                      <a:gd name="T27" fmla="*/ 17 h 50"/>
                      <a:gd name="T28" fmla="*/ 9 w 50"/>
                      <a:gd name="T29" fmla="*/ 9 h 50"/>
                      <a:gd name="T30" fmla="*/ 17 w 50"/>
                      <a:gd name="T31" fmla="*/ 4 h 50"/>
                      <a:gd name="T32" fmla="*/ 25 w 50"/>
                      <a:gd name="T33" fmla="*/ 0 h 5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50" h="50">
                        <a:moveTo>
                          <a:pt x="25" y="0"/>
                        </a:moveTo>
                        <a:lnTo>
                          <a:pt x="33" y="4"/>
                        </a:lnTo>
                        <a:lnTo>
                          <a:pt x="42" y="9"/>
                        </a:lnTo>
                        <a:lnTo>
                          <a:pt x="46" y="17"/>
                        </a:lnTo>
                        <a:lnTo>
                          <a:pt x="50" y="25"/>
                        </a:lnTo>
                        <a:lnTo>
                          <a:pt x="46" y="33"/>
                        </a:lnTo>
                        <a:lnTo>
                          <a:pt x="42" y="41"/>
                        </a:lnTo>
                        <a:lnTo>
                          <a:pt x="33" y="46"/>
                        </a:lnTo>
                        <a:lnTo>
                          <a:pt x="25" y="50"/>
                        </a:lnTo>
                        <a:lnTo>
                          <a:pt x="17" y="46"/>
                        </a:lnTo>
                        <a:lnTo>
                          <a:pt x="9" y="41"/>
                        </a:lnTo>
                        <a:lnTo>
                          <a:pt x="5" y="33"/>
                        </a:lnTo>
                        <a:lnTo>
                          <a:pt x="0" y="25"/>
                        </a:lnTo>
                        <a:lnTo>
                          <a:pt x="5" y="17"/>
                        </a:lnTo>
                        <a:lnTo>
                          <a:pt x="9" y="9"/>
                        </a:lnTo>
                        <a:lnTo>
                          <a:pt x="17" y="4"/>
                        </a:lnTo>
                        <a:lnTo>
                          <a:pt x="25" y="0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79" name="Freeform 1676"/>
                  <p:cNvSpPr>
                    <a:spLocks/>
                  </p:cNvSpPr>
                  <p:nvPr/>
                </p:nvSpPr>
                <p:spPr bwMode="auto">
                  <a:xfrm>
                    <a:off x="2412" y="2819"/>
                    <a:ext cx="50" cy="50"/>
                  </a:xfrm>
                  <a:custGeom>
                    <a:avLst/>
                    <a:gdLst>
                      <a:gd name="T0" fmla="*/ 25 w 50"/>
                      <a:gd name="T1" fmla="*/ 0 h 50"/>
                      <a:gd name="T2" fmla="*/ 33 w 50"/>
                      <a:gd name="T3" fmla="*/ 4 h 50"/>
                      <a:gd name="T4" fmla="*/ 42 w 50"/>
                      <a:gd name="T5" fmla="*/ 9 h 50"/>
                      <a:gd name="T6" fmla="*/ 46 w 50"/>
                      <a:gd name="T7" fmla="*/ 17 h 50"/>
                      <a:gd name="T8" fmla="*/ 50 w 50"/>
                      <a:gd name="T9" fmla="*/ 25 h 50"/>
                      <a:gd name="T10" fmla="*/ 46 w 50"/>
                      <a:gd name="T11" fmla="*/ 33 h 50"/>
                      <a:gd name="T12" fmla="*/ 42 w 50"/>
                      <a:gd name="T13" fmla="*/ 41 h 50"/>
                      <a:gd name="T14" fmla="*/ 33 w 50"/>
                      <a:gd name="T15" fmla="*/ 46 h 50"/>
                      <a:gd name="T16" fmla="*/ 25 w 50"/>
                      <a:gd name="T17" fmla="*/ 50 h 50"/>
                      <a:gd name="T18" fmla="*/ 17 w 50"/>
                      <a:gd name="T19" fmla="*/ 46 h 50"/>
                      <a:gd name="T20" fmla="*/ 9 w 50"/>
                      <a:gd name="T21" fmla="*/ 41 h 50"/>
                      <a:gd name="T22" fmla="*/ 5 w 50"/>
                      <a:gd name="T23" fmla="*/ 33 h 50"/>
                      <a:gd name="T24" fmla="*/ 0 w 50"/>
                      <a:gd name="T25" fmla="*/ 25 h 50"/>
                      <a:gd name="T26" fmla="*/ 5 w 50"/>
                      <a:gd name="T27" fmla="*/ 17 h 50"/>
                      <a:gd name="T28" fmla="*/ 9 w 50"/>
                      <a:gd name="T29" fmla="*/ 9 h 50"/>
                      <a:gd name="T30" fmla="*/ 17 w 50"/>
                      <a:gd name="T31" fmla="*/ 4 h 50"/>
                      <a:gd name="T32" fmla="*/ 25 w 50"/>
                      <a:gd name="T33" fmla="*/ 0 h 5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50" h="50">
                        <a:moveTo>
                          <a:pt x="25" y="0"/>
                        </a:moveTo>
                        <a:lnTo>
                          <a:pt x="33" y="4"/>
                        </a:lnTo>
                        <a:lnTo>
                          <a:pt x="42" y="9"/>
                        </a:lnTo>
                        <a:lnTo>
                          <a:pt x="46" y="17"/>
                        </a:lnTo>
                        <a:lnTo>
                          <a:pt x="50" y="25"/>
                        </a:lnTo>
                        <a:lnTo>
                          <a:pt x="46" y="33"/>
                        </a:lnTo>
                        <a:lnTo>
                          <a:pt x="42" y="41"/>
                        </a:lnTo>
                        <a:lnTo>
                          <a:pt x="33" y="46"/>
                        </a:lnTo>
                        <a:lnTo>
                          <a:pt x="25" y="50"/>
                        </a:lnTo>
                        <a:lnTo>
                          <a:pt x="17" y="46"/>
                        </a:lnTo>
                        <a:lnTo>
                          <a:pt x="9" y="41"/>
                        </a:lnTo>
                        <a:lnTo>
                          <a:pt x="5" y="33"/>
                        </a:lnTo>
                        <a:lnTo>
                          <a:pt x="0" y="25"/>
                        </a:lnTo>
                        <a:lnTo>
                          <a:pt x="5" y="17"/>
                        </a:lnTo>
                        <a:lnTo>
                          <a:pt x="9" y="9"/>
                        </a:lnTo>
                        <a:lnTo>
                          <a:pt x="17" y="4"/>
                        </a:lnTo>
                        <a:lnTo>
                          <a:pt x="25" y="0"/>
                        </a:lnTo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80" name="Line 1677"/>
                  <p:cNvSpPr>
                    <a:spLocks noChangeShapeType="1"/>
                  </p:cNvSpPr>
                  <p:nvPr/>
                </p:nvSpPr>
                <p:spPr bwMode="auto">
                  <a:xfrm>
                    <a:off x="2145" y="2454"/>
                    <a:ext cx="292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81" name="Freeform 1678"/>
                  <p:cNvSpPr>
                    <a:spLocks/>
                  </p:cNvSpPr>
                  <p:nvPr/>
                </p:nvSpPr>
                <p:spPr bwMode="auto">
                  <a:xfrm>
                    <a:off x="1222" y="3718"/>
                    <a:ext cx="338" cy="193"/>
                  </a:xfrm>
                  <a:custGeom>
                    <a:avLst/>
                    <a:gdLst>
                      <a:gd name="T0" fmla="*/ 338 w 338"/>
                      <a:gd name="T1" fmla="*/ 95 h 193"/>
                      <a:gd name="T2" fmla="*/ 194 w 338"/>
                      <a:gd name="T3" fmla="*/ 193 h 193"/>
                      <a:gd name="T4" fmla="*/ 0 w 338"/>
                      <a:gd name="T5" fmla="*/ 193 h 193"/>
                      <a:gd name="T6" fmla="*/ 0 w 338"/>
                      <a:gd name="T7" fmla="*/ 0 h 193"/>
                      <a:gd name="T8" fmla="*/ 194 w 338"/>
                      <a:gd name="T9" fmla="*/ 0 h 193"/>
                      <a:gd name="T10" fmla="*/ 338 w 338"/>
                      <a:gd name="T11" fmla="*/ 95 h 193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338" h="193">
                        <a:moveTo>
                          <a:pt x="338" y="95"/>
                        </a:moveTo>
                        <a:lnTo>
                          <a:pt x="194" y="193"/>
                        </a:lnTo>
                        <a:lnTo>
                          <a:pt x="0" y="193"/>
                        </a:lnTo>
                        <a:lnTo>
                          <a:pt x="0" y="0"/>
                        </a:lnTo>
                        <a:lnTo>
                          <a:pt x="194" y="0"/>
                        </a:lnTo>
                        <a:lnTo>
                          <a:pt x="338" y="95"/>
                        </a:lnTo>
                        <a:close/>
                      </a:path>
                    </a:pathLst>
                  </a:custGeom>
                  <a:solidFill>
                    <a:srgbClr val="FFF97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82" name="Freeform 1679"/>
                  <p:cNvSpPr>
                    <a:spLocks/>
                  </p:cNvSpPr>
                  <p:nvPr/>
                </p:nvSpPr>
                <p:spPr bwMode="auto">
                  <a:xfrm>
                    <a:off x="1222" y="3718"/>
                    <a:ext cx="338" cy="193"/>
                  </a:xfrm>
                  <a:custGeom>
                    <a:avLst/>
                    <a:gdLst>
                      <a:gd name="T0" fmla="*/ 338 w 338"/>
                      <a:gd name="T1" fmla="*/ 95 h 193"/>
                      <a:gd name="T2" fmla="*/ 194 w 338"/>
                      <a:gd name="T3" fmla="*/ 193 h 193"/>
                      <a:gd name="T4" fmla="*/ 0 w 338"/>
                      <a:gd name="T5" fmla="*/ 193 h 193"/>
                      <a:gd name="T6" fmla="*/ 0 w 338"/>
                      <a:gd name="T7" fmla="*/ 0 h 193"/>
                      <a:gd name="T8" fmla="*/ 194 w 338"/>
                      <a:gd name="T9" fmla="*/ 0 h 193"/>
                      <a:gd name="T10" fmla="*/ 338 w 338"/>
                      <a:gd name="T11" fmla="*/ 95 h 193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338" h="193">
                        <a:moveTo>
                          <a:pt x="338" y="95"/>
                        </a:moveTo>
                        <a:lnTo>
                          <a:pt x="194" y="193"/>
                        </a:lnTo>
                        <a:lnTo>
                          <a:pt x="0" y="193"/>
                        </a:lnTo>
                        <a:lnTo>
                          <a:pt x="0" y="0"/>
                        </a:lnTo>
                        <a:lnTo>
                          <a:pt x="194" y="0"/>
                        </a:lnTo>
                        <a:lnTo>
                          <a:pt x="338" y="95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83" name="Line 1680"/>
                  <p:cNvSpPr>
                    <a:spLocks noChangeShapeType="1"/>
                  </p:cNvSpPr>
                  <p:nvPr/>
                </p:nvSpPr>
                <p:spPr bwMode="auto">
                  <a:xfrm>
                    <a:off x="1560" y="3813"/>
                    <a:ext cx="99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84" name="Rectangle 1681"/>
                  <p:cNvSpPr>
                    <a:spLocks noChangeArrowheads="1"/>
                  </p:cNvSpPr>
                  <p:nvPr/>
                </p:nvSpPr>
                <p:spPr bwMode="auto">
                  <a:xfrm>
                    <a:off x="1222" y="3735"/>
                    <a:ext cx="228" cy="16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de-DE" sz="1700">
                        <a:solidFill>
                          <a:srgbClr val="1F1A17"/>
                        </a:solidFill>
                        <a:latin typeface="Arial Narrow" pitchFamily="34" charset="0"/>
                      </a:rPr>
                      <a:t>THR</a:t>
                    </a:r>
                    <a:endParaRPr lang="de-DE"/>
                  </a:p>
                </p:txBody>
              </p:sp>
              <p:sp>
                <p:nvSpPr>
                  <p:cNvPr id="21685" name="Line 1682"/>
                  <p:cNvSpPr>
                    <a:spLocks noChangeShapeType="1"/>
                  </p:cNvSpPr>
                  <p:nvPr/>
                </p:nvSpPr>
                <p:spPr bwMode="auto">
                  <a:xfrm>
                    <a:off x="1659" y="3620"/>
                    <a:ext cx="1" cy="193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86" name="Rectangle 1683"/>
                  <p:cNvSpPr>
                    <a:spLocks noChangeArrowheads="1"/>
                  </p:cNvSpPr>
                  <p:nvPr/>
                </p:nvSpPr>
                <p:spPr bwMode="auto">
                  <a:xfrm>
                    <a:off x="1206" y="2938"/>
                    <a:ext cx="33" cy="193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687" name="Rectangle 1684"/>
                  <p:cNvSpPr>
                    <a:spLocks noChangeArrowheads="1"/>
                  </p:cNvSpPr>
                  <p:nvPr/>
                </p:nvSpPr>
                <p:spPr bwMode="auto">
                  <a:xfrm>
                    <a:off x="1251" y="2938"/>
                    <a:ext cx="37" cy="193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688" name="Line 1685"/>
                  <p:cNvSpPr>
                    <a:spLocks noChangeShapeType="1"/>
                  </p:cNvSpPr>
                  <p:nvPr/>
                </p:nvSpPr>
                <p:spPr bwMode="auto">
                  <a:xfrm>
                    <a:off x="1272" y="3033"/>
                    <a:ext cx="95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89" name="Line 1686"/>
                  <p:cNvSpPr>
                    <a:spLocks noChangeShapeType="1"/>
                  </p:cNvSpPr>
                  <p:nvPr/>
                </p:nvSpPr>
                <p:spPr bwMode="auto">
                  <a:xfrm>
                    <a:off x="1124" y="3033"/>
                    <a:ext cx="98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90" name="Line 1687"/>
                  <p:cNvSpPr>
                    <a:spLocks noChangeShapeType="1"/>
                  </p:cNvSpPr>
                  <p:nvPr/>
                </p:nvSpPr>
                <p:spPr bwMode="auto">
                  <a:xfrm>
                    <a:off x="1367" y="3033"/>
                    <a:ext cx="98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91" name="Freeform 1688"/>
                  <p:cNvSpPr>
                    <a:spLocks/>
                  </p:cNvSpPr>
                  <p:nvPr/>
                </p:nvSpPr>
                <p:spPr bwMode="auto">
                  <a:xfrm>
                    <a:off x="1465" y="2988"/>
                    <a:ext cx="194" cy="45"/>
                  </a:xfrm>
                  <a:custGeom>
                    <a:avLst/>
                    <a:gdLst>
                      <a:gd name="T0" fmla="*/ 0 w 194"/>
                      <a:gd name="T1" fmla="*/ 0 h 45"/>
                      <a:gd name="T2" fmla="*/ 95 w 194"/>
                      <a:gd name="T3" fmla="*/ 45 h 45"/>
                      <a:gd name="T4" fmla="*/ 194 w 194"/>
                      <a:gd name="T5" fmla="*/ 45 h 4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94" h="45">
                        <a:moveTo>
                          <a:pt x="0" y="0"/>
                        </a:moveTo>
                        <a:lnTo>
                          <a:pt x="95" y="45"/>
                        </a:lnTo>
                        <a:lnTo>
                          <a:pt x="194" y="45"/>
                        </a:lnTo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92" name="Freeform 1689"/>
                  <p:cNvSpPr>
                    <a:spLocks/>
                  </p:cNvSpPr>
                  <p:nvPr/>
                </p:nvSpPr>
                <p:spPr bwMode="auto">
                  <a:xfrm>
                    <a:off x="1535" y="3012"/>
                    <a:ext cx="50" cy="45"/>
                  </a:xfrm>
                  <a:custGeom>
                    <a:avLst/>
                    <a:gdLst>
                      <a:gd name="T0" fmla="*/ 25 w 50"/>
                      <a:gd name="T1" fmla="*/ 0 h 45"/>
                      <a:gd name="T2" fmla="*/ 37 w 50"/>
                      <a:gd name="T3" fmla="*/ 0 h 45"/>
                      <a:gd name="T4" fmla="*/ 46 w 50"/>
                      <a:gd name="T5" fmla="*/ 4 h 45"/>
                      <a:gd name="T6" fmla="*/ 50 w 50"/>
                      <a:gd name="T7" fmla="*/ 13 h 45"/>
                      <a:gd name="T8" fmla="*/ 50 w 50"/>
                      <a:gd name="T9" fmla="*/ 21 h 45"/>
                      <a:gd name="T10" fmla="*/ 50 w 50"/>
                      <a:gd name="T11" fmla="*/ 33 h 45"/>
                      <a:gd name="T12" fmla="*/ 46 w 50"/>
                      <a:gd name="T13" fmla="*/ 41 h 45"/>
                      <a:gd name="T14" fmla="*/ 37 w 50"/>
                      <a:gd name="T15" fmla="*/ 45 h 45"/>
                      <a:gd name="T16" fmla="*/ 25 w 50"/>
                      <a:gd name="T17" fmla="*/ 45 h 45"/>
                      <a:gd name="T18" fmla="*/ 17 w 50"/>
                      <a:gd name="T19" fmla="*/ 45 h 45"/>
                      <a:gd name="T20" fmla="*/ 9 w 50"/>
                      <a:gd name="T21" fmla="*/ 41 h 45"/>
                      <a:gd name="T22" fmla="*/ 5 w 50"/>
                      <a:gd name="T23" fmla="*/ 33 h 45"/>
                      <a:gd name="T24" fmla="*/ 0 w 50"/>
                      <a:gd name="T25" fmla="*/ 21 h 45"/>
                      <a:gd name="T26" fmla="*/ 5 w 50"/>
                      <a:gd name="T27" fmla="*/ 13 h 45"/>
                      <a:gd name="T28" fmla="*/ 9 w 50"/>
                      <a:gd name="T29" fmla="*/ 4 h 45"/>
                      <a:gd name="T30" fmla="*/ 17 w 50"/>
                      <a:gd name="T31" fmla="*/ 0 h 45"/>
                      <a:gd name="T32" fmla="*/ 25 w 50"/>
                      <a:gd name="T33" fmla="*/ 0 h 45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50" h="45">
                        <a:moveTo>
                          <a:pt x="25" y="0"/>
                        </a:moveTo>
                        <a:lnTo>
                          <a:pt x="37" y="0"/>
                        </a:lnTo>
                        <a:lnTo>
                          <a:pt x="46" y="4"/>
                        </a:lnTo>
                        <a:lnTo>
                          <a:pt x="50" y="13"/>
                        </a:lnTo>
                        <a:lnTo>
                          <a:pt x="50" y="21"/>
                        </a:lnTo>
                        <a:lnTo>
                          <a:pt x="50" y="33"/>
                        </a:lnTo>
                        <a:lnTo>
                          <a:pt x="46" y="41"/>
                        </a:lnTo>
                        <a:lnTo>
                          <a:pt x="37" y="45"/>
                        </a:lnTo>
                        <a:lnTo>
                          <a:pt x="25" y="45"/>
                        </a:lnTo>
                        <a:lnTo>
                          <a:pt x="17" y="45"/>
                        </a:lnTo>
                        <a:lnTo>
                          <a:pt x="9" y="41"/>
                        </a:lnTo>
                        <a:lnTo>
                          <a:pt x="5" y="33"/>
                        </a:lnTo>
                        <a:lnTo>
                          <a:pt x="0" y="21"/>
                        </a:lnTo>
                        <a:lnTo>
                          <a:pt x="5" y="13"/>
                        </a:lnTo>
                        <a:lnTo>
                          <a:pt x="9" y="4"/>
                        </a:lnTo>
                        <a:lnTo>
                          <a:pt x="17" y="0"/>
                        </a:lnTo>
                        <a:lnTo>
                          <a:pt x="25" y="0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93" name="Freeform 1690"/>
                  <p:cNvSpPr>
                    <a:spLocks/>
                  </p:cNvSpPr>
                  <p:nvPr/>
                </p:nvSpPr>
                <p:spPr bwMode="auto">
                  <a:xfrm>
                    <a:off x="1535" y="3012"/>
                    <a:ext cx="50" cy="45"/>
                  </a:xfrm>
                  <a:custGeom>
                    <a:avLst/>
                    <a:gdLst>
                      <a:gd name="T0" fmla="*/ 25 w 50"/>
                      <a:gd name="T1" fmla="*/ 0 h 45"/>
                      <a:gd name="T2" fmla="*/ 37 w 50"/>
                      <a:gd name="T3" fmla="*/ 0 h 45"/>
                      <a:gd name="T4" fmla="*/ 46 w 50"/>
                      <a:gd name="T5" fmla="*/ 4 h 45"/>
                      <a:gd name="T6" fmla="*/ 50 w 50"/>
                      <a:gd name="T7" fmla="*/ 13 h 45"/>
                      <a:gd name="T8" fmla="*/ 50 w 50"/>
                      <a:gd name="T9" fmla="*/ 21 h 45"/>
                      <a:gd name="T10" fmla="*/ 50 w 50"/>
                      <a:gd name="T11" fmla="*/ 33 h 45"/>
                      <a:gd name="T12" fmla="*/ 46 w 50"/>
                      <a:gd name="T13" fmla="*/ 41 h 45"/>
                      <a:gd name="T14" fmla="*/ 37 w 50"/>
                      <a:gd name="T15" fmla="*/ 45 h 45"/>
                      <a:gd name="T16" fmla="*/ 25 w 50"/>
                      <a:gd name="T17" fmla="*/ 45 h 45"/>
                      <a:gd name="T18" fmla="*/ 17 w 50"/>
                      <a:gd name="T19" fmla="*/ 45 h 45"/>
                      <a:gd name="T20" fmla="*/ 9 w 50"/>
                      <a:gd name="T21" fmla="*/ 41 h 45"/>
                      <a:gd name="T22" fmla="*/ 5 w 50"/>
                      <a:gd name="T23" fmla="*/ 33 h 45"/>
                      <a:gd name="T24" fmla="*/ 0 w 50"/>
                      <a:gd name="T25" fmla="*/ 21 h 45"/>
                      <a:gd name="T26" fmla="*/ 5 w 50"/>
                      <a:gd name="T27" fmla="*/ 13 h 45"/>
                      <a:gd name="T28" fmla="*/ 9 w 50"/>
                      <a:gd name="T29" fmla="*/ 4 h 45"/>
                      <a:gd name="T30" fmla="*/ 17 w 50"/>
                      <a:gd name="T31" fmla="*/ 0 h 45"/>
                      <a:gd name="T32" fmla="*/ 25 w 50"/>
                      <a:gd name="T33" fmla="*/ 0 h 45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50" h="45">
                        <a:moveTo>
                          <a:pt x="25" y="0"/>
                        </a:moveTo>
                        <a:lnTo>
                          <a:pt x="37" y="0"/>
                        </a:lnTo>
                        <a:lnTo>
                          <a:pt x="46" y="4"/>
                        </a:lnTo>
                        <a:lnTo>
                          <a:pt x="50" y="13"/>
                        </a:lnTo>
                        <a:lnTo>
                          <a:pt x="50" y="21"/>
                        </a:lnTo>
                        <a:lnTo>
                          <a:pt x="50" y="33"/>
                        </a:lnTo>
                        <a:lnTo>
                          <a:pt x="46" y="41"/>
                        </a:lnTo>
                        <a:lnTo>
                          <a:pt x="37" y="45"/>
                        </a:lnTo>
                        <a:lnTo>
                          <a:pt x="25" y="45"/>
                        </a:lnTo>
                        <a:lnTo>
                          <a:pt x="17" y="45"/>
                        </a:lnTo>
                        <a:lnTo>
                          <a:pt x="9" y="41"/>
                        </a:lnTo>
                        <a:lnTo>
                          <a:pt x="5" y="33"/>
                        </a:lnTo>
                        <a:lnTo>
                          <a:pt x="0" y="21"/>
                        </a:lnTo>
                        <a:lnTo>
                          <a:pt x="5" y="13"/>
                        </a:lnTo>
                        <a:lnTo>
                          <a:pt x="9" y="4"/>
                        </a:lnTo>
                        <a:lnTo>
                          <a:pt x="17" y="0"/>
                        </a:lnTo>
                        <a:lnTo>
                          <a:pt x="25" y="0"/>
                        </a:lnTo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94" name="Rectangle 1691"/>
                  <p:cNvSpPr>
                    <a:spLocks noChangeArrowheads="1"/>
                  </p:cNvSpPr>
                  <p:nvPr/>
                </p:nvSpPr>
                <p:spPr bwMode="auto">
                  <a:xfrm>
                    <a:off x="1206" y="2651"/>
                    <a:ext cx="33" cy="193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695" name="Rectangle 1692"/>
                  <p:cNvSpPr>
                    <a:spLocks noChangeArrowheads="1"/>
                  </p:cNvSpPr>
                  <p:nvPr/>
                </p:nvSpPr>
                <p:spPr bwMode="auto">
                  <a:xfrm>
                    <a:off x="1251" y="2651"/>
                    <a:ext cx="37" cy="193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696" name="Line 1693"/>
                  <p:cNvSpPr>
                    <a:spLocks noChangeShapeType="1"/>
                  </p:cNvSpPr>
                  <p:nvPr/>
                </p:nvSpPr>
                <p:spPr bwMode="auto">
                  <a:xfrm>
                    <a:off x="1272" y="2745"/>
                    <a:ext cx="95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97" name="Line 1694"/>
                  <p:cNvSpPr>
                    <a:spLocks noChangeShapeType="1"/>
                  </p:cNvSpPr>
                  <p:nvPr/>
                </p:nvSpPr>
                <p:spPr bwMode="auto">
                  <a:xfrm>
                    <a:off x="1124" y="2745"/>
                    <a:ext cx="98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98" name="Line 1695"/>
                  <p:cNvSpPr>
                    <a:spLocks noChangeShapeType="1"/>
                  </p:cNvSpPr>
                  <p:nvPr/>
                </p:nvSpPr>
                <p:spPr bwMode="auto">
                  <a:xfrm>
                    <a:off x="1367" y="2745"/>
                    <a:ext cx="98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99" name="Freeform 1696"/>
                  <p:cNvSpPr>
                    <a:spLocks/>
                  </p:cNvSpPr>
                  <p:nvPr/>
                </p:nvSpPr>
                <p:spPr bwMode="auto">
                  <a:xfrm>
                    <a:off x="1465" y="2700"/>
                    <a:ext cx="194" cy="45"/>
                  </a:xfrm>
                  <a:custGeom>
                    <a:avLst/>
                    <a:gdLst>
                      <a:gd name="T0" fmla="*/ 0 w 194"/>
                      <a:gd name="T1" fmla="*/ 0 h 45"/>
                      <a:gd name="T2" fmla="*/ 95 w 194"/>
                      <a:gd name="T3" fmla="*/ 45 h 45"/>
                      <a:gd name="T4" fmla="*/ 194 w 194"/>
                      <a:gd name="T5" fmla="*/ 45 h 4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94" h="45">
                        <a:moveTo>
                          <a:pt x="0" y="0"/>
                        </a:moveTo>
                        <a:lnTo>
                          <a:pt x="95" y="45"/>
                        </a:lnTo>
                        <a:lnTo>
                          <a:pt x="194" y="45"/>
                        </a:lnTo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00" name="Freeform 1697"/>
                  <p:cNvSpPr>
                    <a:spLocks/>
                  </p:cNvSpPr>
                  <p:nvPr/>
                </p:nvSpPr>
                <p:spPr bwMode="auto">
                  <a:xfrm>
                    <a:off x="1535" y="2721"/>
                    <a:ext cx="50" cy="49"/>
                  </a:xfrm>
                  <a:custGeom>
                    <a:avLst/>
                    <a:gdLst>
                      <a:gd name="T0" fmla="*/ 25 w 50"/>
                      <a:gd name="T1" fmla="*/ 0 h 49"/>
                      <a:gd name="T2" fmla="*/ 37 w 50"/>
                      <a:gd name="T3" fmla="*/ 4 h 49"/>
                      <a:gd name="T4" fmla="*/ 46 w 50"/>
                      <a:gd name="T5" fmla="*/ 8 h 49"/>
                      <a:gd name="T6" fmla="*/ 50 w 50"/>
                      <a:gd name="T7" fmla="*/ 16 h 49"/>
                      <a:gd name="T8" fmla="*/ 50 w 50"/>
                      <a:gd name="T9" fmla="*/ 24 h 49"/>
                      <a:gd name="T10" fmla="*/ 50 w 50"/>
                      <a:gd name="T11" fmla="*/ 37 h 49"/>
                      <a:gd name="T12" fmla="*/ 46 w 50"/>
                      <a:gd name="T13" fmla="*/ 45 h 49"/>
                      <a:gd name="T14" fmla="*/ 37 w 50"/>
                      <a:gd name="T15" fmla="*/ 49 h 49"/>
                      <a:gd name="T16" fmla="*/ 25 w 50"/>
                      <a:gd name="T17" fmla="*/ 49 h 49"/>
                      <a:gd name="T18" fmla="*/ 17 w 50"/>
                      <a:gd name="T19" fmla="*/ 49 h 49"/>
                      <a:gd name="T20" fmla="*/ 9 w 50"/>
                      <a:gd name="T21" fmla="*/ 45 h 49"/>
                      <a:gd name="T22" fmla="*/ 5 w 50"/>
                      <a:gd name="T23" fmla="*/ 37 h 49"/>
                      <a:gd name="T24" fmla="*/ 0 w 50"/>
                      <a:gd name="T25" fmla="*/ 24 h 49"/>
                      <a:gd name="T26" fmla="*/ 5 w 50"/>
                      <a:gd name="T27" fmla="*/ 16 h 49"/>
                      <a:gd name="T28" fmla="*/ 9 w 50"/>
                      <a:gd name="T29" fmla="*/ 8 h 49"/>
                      <a:gd name="T30" fmla="*/ 17 w 50"/>
                      <a:gd name="T31" fmla="*/ 4 h 49"/>
                      <a:gd name="T32" fmla="*/ 25 w 50"/>
                      <a:gd name="T33" fmla="*/ 0 h 49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50" h="49">
                        <a:moveTo>
                          <a:pt x="25" y="0"/>
                        </a:moveTo>
                        <a:lnTo>
                          <a:pt x="37" y="4"/>
                        </a:lnTo>
                        <a:lnTo>
                          <a:pt x="46" y="8"/>
                        </a:lnTo>
                        <a:lnTo>
                          <a:pt x="50" y="16"/>
                        </a:lnTo>
                        <a:lnTo>
                          <a:pt x="50" y="24"/>
                        </a:lnTo>
                        <a:lnTo>
                          <a:pt x="50" y="37"/>
                        </a:lnTo>
                        <a:lnTo>
                          <a:pt x="46" y="45"/>
                        </a:lnTo>
                        <a:lnTo>
                          <a:pt x="37" y="49"/>
                        </a:lnTo>
                        <a:lnTo>
                          <a:pt x="25" y="49"/>
                        </a:lnTo>
                        <a:lnTo>
                          <a:pt x="17" y="49"/>
                        </a:lnTo>
                        <a:lnTo>
                          <a:pt x="9" y="45"/>
                        </a:lnTo>
                        <a:lnTo>
                          <a:pt x="5" y="37"/>
                        </a:lnTo>
                        <a:lnTo>
                          <a:pt x="0" y="24"/>
                        </a:lnTo>
                        <a:lnTo>
                          <a:pt x="5" y="16"/>
                        </a:lnTo>
                        <a:lnTo>
                          <a:pt x="9" y="8"/>
                        </a:lnTo>
                        <a:lnTo>
                          <a:pt x="17" y="4"/>
                        </a:lnTo>
                        <a:lnTo>
                          <a:pt x="25" y="0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01" name="Freeform 1698"/>
                  <p:cNvSpPr>
                    <a:spLocks/>
                  </p:cNvSpPr>
                  <p:nvPr/>
                </p:nvSpPr>
                <p:spPr bwMode="auto">
                  <a:xfrm>
                    <a:off x="1535" y="2721"/>
                    <a:ext cx="50" cy="49"/>
                  </a:xfrm>
                  <a:custGeom>
                    <a:avLst/>
                    <a:gdLst>
                      <a:gd name="T0" fmla="*/ 25 w 50"/>
                      <a:gd name="T1" fmla="*/ 0 h 49"/>
                      <a:gd name="T2" fmla="*/ 37 w 50"/>
                      <a:gd name="T3" fmla="*/ 4 h 49"/>
                      <a:gd name="T4" fmla="*/ 46 w 50"/>
                      <a:gd name="T5" fmla="*/ 8 h 49"/>
                      <a:gd name="T6" fmla="*/ 50 w 50"/>
                      <a:gd name="T7" fmla="*/ 16 h 49"/>
                      <a:gd name="T8" fmla="*/ 50 w 50"/>
                      <a:gd name="T9" fmla="*/ 24 h 49"/>
                      <a:gd name="T10" fmla="*/ 50 w 50"/>
                      <a:gd name="T11" fmla="*/ 37 h 49"/>
                      <a:gd name="T12" fmla="*/ 46 w 50"/>
                      <a:gd name="T13" fmla="*/ 45 h 49"/>
                      <a:gd name="T14" fmla="*/ 37 w 50"/>
                      <a:gd name="T15" fmla="*/ 49 h 49"/>
                      <a:gd name="T16" fmla="*/ 25 w 50"/>
                      <a:gd name="T17" fmla="*/ 49 h 49"/>
                      <a:gd name="T18" fmla="*/ 17 w 50"/>
                      <a:gd name="T19" fmla="*/ 49 h 49"/>
                      <a:gd name="T20" fmla="*/ 9 w 50"/>
                      <a:gd name="T21" fmla="*/ 45 h 49"/>
                      <a:gd name="T22" fmla="*/ 5 w 50"/>
                      <a:gd name="T23" fmla="*/ 37 h 49"/>
                      <a:gd name="T24" fmla="*/ 0 w 50"/>
                      <a:gd name="T25" fmla="*/ 24 h 49"/>
                      <a:gd name="T26" fmla="*/ 5 w 50"/>
                      <a:gd name="T27" fmla="*/ 16 h 49"/>
                      <a:gd name="T28" fmla="*/ 9 w 50"/>
                      <a:gd name="T29" fmla="*/ 8 h 49"/>
                      <a:gd name="T30" fmla="*/ 17 w 50"/>
                      <a:gd name="T31" fmla="*/ 4 h 49"/>
                      <a:gd name="T32" fmla="*/ 25 w 50"/>
                      <a:gd name="T33" fmla="*/ 0 h 49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50" h="49">
                        <a:moveTo>
                          <a:pt x="25" y="0"/>
                        </a:moveTo>
                        <a:lnTo>
                          <a:pt x="37" y="4"/>
                        </a:lnTo>
                        <a:lnTo>
                          <a:pt x="46" y="8"/>
                        </a:lnTo>
                        <a:lnTo>
                          <a:pt x="50" y="16"/>
                        </a:lnTo>
                        <a:lnTo>
                          <a:pt x="50" y="24"/>
                        </a:lnTo>
                        <a:lnTo>
                          <a:pt x="50" y="37"/>
                        </a:lnTo>
                        <a:lnTo>
                          <a:pt x="46" y="45"/>
                        </a:lnTo>
                        <a:lnTo>
                          <a:pt x="37" y="49"/>
                        </a:lnTo>
                        <a:lnTo>
                          <a:pt x="25" y="49"/>
                        </a:lnTo>
                        <a:lnTo>
                          <a:pt x="17" y="49"/>
                        </a:lnTo>
                        <a:lnTo>
                          <a:pt x="9" y="45"/>
                        </a:lnTo>
                        <a:lnTo>
                          <a:pt x="5" y="37"/>
                        </a:lnTo>
                        <a:lnTo>
                          <a:pt x="0" y="24"/>
                        </a:lnTo>
                        <a:lnTo>
                          <a:pt x="5" y="16"/>
                        </a:lnTo>
                        <a:lnTo>
                          <a:pt x="9" y="8"/>
                        </a:lnTo>
                        <a:lnTo>
                          <a:pt x="17" y="4"/>
                        </a:lnTo>
                        <a:lnTo>
                          <a:pt x="25" y="0"/>
                        </a:lnTo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02" name="Rectangle 1699"/>
                  <p:cNvSpPr>
                    <a:spLocks noChangeArrowheads="1"/>
                  </p:cNvSpPr>
                  <p:nvPr/>
                </p:nvSpPr>
                <p:spPr bwMode="auto">
                  <a:xfrm>
                    <a:off x="1206" y="2360"/>
                    <a:ext cx="33" cy="193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03" name="Rectangle 1700"/>
                  <p:cNvSpPr>
                    <a:spLocks noChangeArrowheads="1"/>
                  </p:cNvSpPr>
                  <p:nvPr/>
                </p:nvSpPr>
                <p:spPr bwMode="auto">
                  <a:xfrm>
                    <a:off x="1251" y="2360"/>
                    <a:ext cx="37" cy="193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04" name="Line 1701"/>
                  <p:cNvSpPr>
                    <a:spLocks noChangeShapeType="1"/>
                  </p:cNvSpPr>
                  <p:nvPr/>
                </p:nvSpPr>
                <p:spPr bwMode="auto">
                  <a:xfrm>
                    <a:off x="1272" y="2454"/>
                    <a:ext cx="95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05" name="Line 1702"/>
                  <p:cNvSpPr>
                    <a:spLocks noChangeShapeType="1"/>
                  </p:cNvSpPr>
                  <p:nvPr/>
                </p:nvSpPr>
                <p:spPr bwMode="auto">
                  <a:xfrm>
                    <a:off x="1124" y="2454"/>
                    <a:ext cx="98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06" name="Line 1703"/>
                  <p:cNvSpPr>
                    <a:spLocks noChangeShapeType="1"/>
                  </p:cNvSpPr>
                  <p:nvPr/>
                </p:nvSpPr>
                <p:spPr bwMode="auto">
                  <a:xfrm>
                    <a:off x="1367" y="2261"/>
                    <a:ext cx="98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07" name="Freeform 1704"/>
                  <p:cNvSpPr>
                    <a:spLocks/>
                  </p:cNvSpPr>
                  <p:nvPr/>
                </p:nvSpPr>
                <p:spPr bwMode="auto">
                  <a:xfrm>
                    <a:off x="1465" y="2212"/>
                    <a:ext cx="194" cy="49"/>
                  </a:xfrm>
                  <a:custGeom>
                    <a:avLst/>
                    <a:gdLst>
                      <a:gd name="T0" fmla="*/ 0 w 194"/>
                      <a:gd name="T1" fmla="*/ 0 h 49"/>
                      <a:gd name="T2" fmla="*/ 95 w 194"/>
                      <a:gd name="T3" fmla="*/ 49 h 49"/>
                      <a:gd name="T4" fmla="*/ 194 w 194"/>
                      <a:gd name="T5" fmla="*/ 49 h 4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94" h="49">
                        <a:moveTo>
                          <a:pt x="0" y="0"/>
                        </a:moveTo>
                        <a:lnTo>
                          <a:pt x="95" y="49"/>
                        </a:lnTo>
                        <a:lnTo>
                          <a:pt x="194" y="49"/>
                        </a:lnTo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08" name="Freeform 1705"/>
                  <p:cNvSpPr>
                    <a:spLocks/>
                  </p:cNvSpPr>
                  <p:nvPr/>
                </p:nvSpPr>
                <p:spPr bwMode="auto">
                  <a:xfrm>
                    <a:off x="1535" y="2236"/>
                    <a:ext cx="50" cy="50"/>
                  </a:xfrm>
                  <a:custGeom>
                    <a:avLst/>
                    <a:gdLst>
                      <a:gd name="T0" fmla="*/ 25 w 50"/>
                      <a:gd name="T1" fmla="*/ 0 h 50"/>
                      <a:gd name="T2" fmla="*/ 37 w 50"/>
                      <a:gd name="T3" fmla="*/ 5 h 50"/>
                      <a:gd name="T4" fmla="*/ 46 w 50"/>
                      <a:gd name="T5" fmla="*/ 9 h 50"/>
                      <a:gd name="T6" fmla="*/ 50 w 50"/>
                      <a:gd name="T7" fmla="*/ 17 h 50"/>
                      <a:gd name="T8" fmla="*/ 50 w 50"/>
                      <a:gd name="T9" fmla="*/ 25 h 50"/>
                      <a:gd name="T10" fmla="*/ 50 w 50"/>
                      <a:gd name="T11" fmla="*/ 33 h 50"/>
                      <a:gd name="T12" fmla="*/ 46 w 50"/>
                      <a:gd name="T13" fmla="*/ 41 h 50"/>
                      <a:gd name="T14" fmla="*/ 37 w 50"/>
                      <a:gd name="T15" fmla="*/ 50 h 50"/>
                      <a:gd name="T16" fmla="*/ 25 w 50"/>
                      <a:gd name="T17" fmla="*/ 50 h 50"/>
                      <a:gd name="T18" fmla="*/ 17 w 50"/>
                      <a:gd name="T19" fmla="*/ 50 h 50"/>
                      <a:gd name="T20" fmla="*/ 9 w 50"/>
                      <a:gd name="T21" fmla="*/ 41 h 50"/>
                      <a:gd name="T22" fmla="*/ 5 w 50"/>
                      <a:gd name="T23" fmla="*/ 33 h 50"/>
                      <a:gd name="T24" fmla="*/ 0 w 50"/>
                      <a:gd name="T25" fmla="*/ 25 h 50"/>
                      <a:gd name="T26" fmla="*/ 5 w 50"/>
                      <a:gd name="T27" fmla="*/ 17 h 50"/>
                      <a:gd name="T28" fmla="*/ 9 w 50"/>
                      <a:gd name="T29" fmla="*/ 9 h 50"/>
                      <a:gd name="T30" fmla="*/ 17 w 50"/>
                      <a:gd name="T31" fmla="*/ 5 h 50"/>
                      <a:gd name="T32" fmla="*/ 25 w 50"/>
                      <a:gd name="T33" fmla="*/ 0 h 5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50" h="50">
                        <a:moveTo>
                          <a:pt x="25" y="0"/>
                        </a:moveTo>
                        <a:lnTo>
                          <a:pt x="37" y="5"/>
                        </a:lnTo>
                        <a:lnTo>
                          <a:pt x="46" y="9"/>
                        </a:lnTo>
                        <a:lnTo>
                          <a:pt x="50" y="17"/>
                        </a:lnTo>
                        <a:lnTo>
                          <a:pt x="50" y="25"/>
                        </a:lnTo>
                        <a:lnTo>
                          <a:pt x="50" y="33"/>
                        </a:lnTo>
                        <a:lnTo>
                          <a:pt x="46" y="41"/>
                        </a:lnTo>
                        <a:lnTo>
                          <a:pt x="37" y="50"/>
                        </a:lnTo>
                        <a:lnTo>
                          <a:pt x="25" y="50"/>
                        </a:lnTo>
                        <a:lnTo>
                          <a:pt x="17" y="50"/>
                        </a:lnTo>
                        <a:lnTo>
                          <a:pt x="9" y="41"/>
                        </a:lnTo>
                        <a:lnTo>
                          <a:pt x="5" y="33"/>
                        </a:lnTo>
                        <a:lnTo>
                          <a:pt x="0" y="25"/>
                        </a:lnTo>
                        <a:lnTo>
                          <a:pt x="5" y="17"/>
                        </a:lnTo>
                        <a:lnTo>
                          <a:pt x="9" y="9"/>
                        </a:lnTo>
                        <a:lnTo>
                          <a:pt x="17" y="5"/>
                        </a:lnTo>
                        <a:lnTo>
                          <a:pt x="25" y="0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09" name="Freeform 1706"/>
                  <p:cNvSpPr>
                    <a:spLocks/>
                  </p:cNvSpPr>
                  <p:nvPr/>
                </p:nvSpPr>
                <p:spPr bwMode="auto">
                  <a:xfrm>
                    <a:off x="1535" y="2236"/>
                    <a:ext cx="50" cy="50"/>
                  </a:xfrm>
                  <a:custGeom>
                    <a:avLst/>
                    <a:gdLst>
                      <a:gd name="T0" fmla="*/ 25 w 50"/>
                      <a:gd name="T1" fmla="*/ 0 h 50"/>
                      <a:gd name="T2" fmla="*/ 37 w 50"/>
                      <a:gd name="T3" fmla="*/ 5 h 50"/>
                      <a:gd name="T4" fmla="*/ 46 w 50"/>
                      <a:gd name="T5" fmla="*/ 9 h 50"/>
                      <a:gd name="T6" fmla="*/ 50 w 50"/>
                      <a:gd name="T7" fmla="*/ 17 h 50"/>
                      <a:gd name="T8" fmla="*/ 50 w 50"/>
                      <a:gd name="T9" fmla="*/ 25 h 50"/>
                      <a:gd name="T10" fmla="*/ 50 w 50"/>
                      <a:gd name="T11" fmla="*/ 33 h 50"/>
                      <a:gd name="T12" fmla="*/ 46 w 50"/>
                      <a:gd name="T13" fmla="*/ 41 h 50"/>
                      <a:gd name="T14" fmla="*/ 37 w 50"/>
                      <a:gd name="T15" fmla="*/ 50 h 50"/>
                      <a:gd name="T16" fmla="*/ 25 w 50"/>
                      <a:gd name="T17" fmla="*/ 50 h 50"/>
                      <a:gd name="T18" fmla="*/ 17 w 50"/>
                      <a:gd name="T19" fmla="*/ 50 h 50"/>
                      <a:gd name="T20" fmla="*/ 9 w 50"/>
                      <a:gd name="T21" fmla="*/ 41 h 50"/>
                      <a:gd name="T22" fmla="*/ 5 w 50"/>
                      <a:gd name="T23" fmla="*/ 33 h 50"/>
                      <a:gd name="T24" fmla="*/ 0 w 50"/>
                      <a:gd name="T25" fmla="*/ 25 h 50"/>
                      <a:gd name="T26" fmla="*/ 5 w 50"/>
                      <a:gd name="T27" fmla="*/ 17 h 50"/>
                      <a:gd name="T28" fmla="*/ 9 w 50"/>
                      <a:gd name="T29" fmla="*/ 9 h 50"/>
                      <a:gd name="T30" fmla="*/ 17 w 50"/>
                      <a:gd name="T31" fmla="*/ 5 h 50"/>
                      <a:gd name="T32" fmla="*/ 25 w 50"/>
                      <a:gd name="T33" fmla="*/ 0 h 5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50" h="50">
                        <a:moveTo>
                          <a:pt x="25" y="0"/>
                        </a:moveTo>
                        <a:lnTo>
                          <a:pt x="37" y="5"/>
                        </a:lnTo>
                        <a:lnTo>
                          <a:pt x="46" y="9"/>
                        </a:lnTo>
                        <a:lnTo>
                          <a:pt x="50" y="17"/>
                        </a:lnTo>
                        <a:lnTo>
                          <a:pt x="50" y="25"/>
                        </a:lnTo>
                        <a:lnTo>
                          <a:pt x="50" y="33"/>
                        </a:lnTo>
                        <a:lnTo>
                          <a:pt x="46" y="41"/>
                        </a:lnTo>
                        <a:lnTo>
                          <a:pt x="37" y="50"/>
                        </a:lnTo>
                        <a:lnTo>
                          <a:pt x="25" y="50"/>
                        </a:lnTo>
                        <a:lnTo>
                          <a:pt x="17" y="50"/>
                        </a:lnTo>
                        <a:lnTo>
                          <a:pt x="9" y="41"/>
                        </a:lnTo>
                        <a:lnTo>
                          <a:pt x="5" y="33"/>
                        </a:lnTo>
                        <a:lnTo>
                          <a:pt x="0" y="25"/>
                        </a:lnTo>
                        <a:lnTo>
                          <a:pt x="5" y="17"/>
                        </a:lnTo>
                        <a:lnTo>
                          <a:pt x="9" y="9"/>
                        </a:lnTo>
                        <a:lnTo>
                          <a:pt x="17" y="5"/>
                        </a:lnTo>
                        <a:lnTo>
                          <a:pt x="25" y="0"/>
                        </a:lnTo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10" name="Freeform 1707"/>
                  <p:cNvSpPr>
                    <a:spLocks/>
                  </p:cNvSpPr>
                  <p:nvPr/>
                </p:nvSpPr>
                <p:spPr bwMode="auto">
                  <a:xfrm>
                    <a:off x="1124" y="2261"/>
                    <a:ext cx="243" cy="1166"/>
                  </a:xfrm>
                  <a:custGeom>
                    <a:avLst/>
                    <a:gdLst>
                      <a:gd name="T0" fmla="*/ 243 w 243"/>
                      <a:gd name="T1" fmla="*/ 0 h 1166"/>
                      <a:gd name="T2" fmla="*/ 0 w 243"/>
                      <a:gd name="T3" fmla="*/ 0 h 1166"/>
                      <a:gd name="T4" fmla="*/ 0 w 243"/>
                      <a:gd name="T5" fmla="*/ 1166 h 116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43" h="1166">
                        <a:moveTo>
                          <a:pt x="243" y="0"/>
                        </a:moveTo>
                        <a:lnTo>
                          <a:pt x="0" y="0"/>
                        </a:lnTo>
                        <a:lnTo>
                          <a:pt x="0" y="1166"/>
                        </a:lnTo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11" name="Line 170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659" y="2261"/>
                    <a:ext cx="1" cy="1166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12" name="Freeform 1709"/>
                  <p:cNvSpPr>
                    <a:spLocks/>
                  </p:cNvSpPr>
                  <p:nvPr/>
                </p:nvSpPr>
                <p:spPr bwMode="auto">
                  <a:xfrm>
                    <a:off x="1634" y="3402"/>
                    <a:ext cx="50" cy="50"/>
                  </a:xfrm>
                  <a:custGeom>
                    <a:avLst/>
                    <a:gdLst>
                      <a:gd name="T0" fmla="*/ 25 w 50"/>
                      <a:gd name="T1" fmla="*/ 0 h 50"/>
                      <a:gd name="T2" fmla="*/ 33 w 50"/>
                      <a:gd name="T3" fmla="*/ 0 h 50"/>
                      <a:gd name="T4" fmla="*/ 41 w 50"/>
                      <a:gd name="T5" fmla="*/ 9 h 50"/>
                      <a:gd name="T6" fmla="*/ 46 w 50"/>
                      <a:gd name="T7" fmla="*/ 17 h 50"/>
                      <a:gd name="T8" fmla="*/ 50 w 50"/>
                      <a:gd name="T9" fmla="*/ 25 h 50"/>
                      <a:gd name="T10" fmla="*/ 46 w 50"/>
                      <a:gd name="T11" fmla="*/ 33 h 50"/>
                      <a:gd name="T12" fmla="*/ 41 w 50"/>
                      <a:gd name="T13" fmla="*/ 41 h 50"/>
                      <a:gd name="T14" fmla="*/ 33 w 50"/>
                      <a:gd name="T15" fmla="*/ 45 h 50"/>
                      <a:gd name="T16" fmla="*/ 25 w 50"/>
                      <a:gd name="T17" fmla="*/ 50 h 50"/>
                      <a:gd name="T18" fmla="*/ 17 w 50"/>
                      <a:gd name="T19" fmla="*/ 45 h 50"/>
                      <a:gd name="T20" fmla="*/ 8 w 50"/>
                      <a:gd name="T21" fmla="*/ 41 h 50"/>
                      <a:gd name="T22" fmla="*/ 4 w 50"/>
                      <a:gd name="T23" fmla="*/ 33 h 50"/>
                      <a:gd name="T24" fmla="*/ 0 w 50"/>
                      <a:gd name="T25" fmla="*/ 25 h 50"/>
                      <a:gd name="T26" fmla="*/ 4 w 50"/>
                      <a:gd name="T27" fmla="*/ 17 h 50"/>
                      <a:gd name="T28" fmla="*/ 8 w 50"/>
                      <a:gd name="T29" fmla="*/ 9 h 50"/>
                      <a:gd name="T30" fmla="*/ 17 w 50"/>
                      <a:gd name="T31" fmla="*/ 0 h 50"/>
                      <a:gd name="T32" fmla="*/ 25 w 50"/>
                      <a:gd name="T33" fmla="*/ 0 h 5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50" h="50">
                        <a:moveTo>
                          <a:pt x="25" y="0"/>
                        </a:moveTo>
                        <a:lnTo>
                          <a:pt x="33" y="0"/>
                        </a:lnTo>
                        <a:lnTo>
                          <a:pt x="41" y="9"/>
                        </a:lnTo>
                        <a:lnTo>
                          <a:pt x="46" y="17"/>
                        </a:lnTo>
                        <a:lnTo>
                          <a:pt x="50" y="25"/>
                        </a:lnTo>
                        <a:lnTo>
                          <a:pt x="46" y="33"/>
                        </a:lnTo>
                        <a:lnTo>
                          <a:pt x="41" y="41"/>
                        </a:lnTo>
                        <a:lnTo>
                          <a:pt x="33" y="45"/>
                        </a:lnTo>
                        <a:lnTo>
                          <a:pt x="25" y="50"/>
                        </a:lnTo>
                        <a:lnTo>
                          <a:pt x="17" y="45"/>
                        </a:lnTo>
                        <a:lnTo>
                          <a:pt x="8" y="41"/>
                        </a:lnTo>
                        <a:lnTo>
                          <a:pt x="4" y="33"/>
                        </a:lnTo>
                        <a:lnTo>
                          <a:pt x="0" y="25"/>
                        </a:lnTo>
                        <a:lnTo>
                          <a:pt x="4" y="17"/>
                        </a:lnTo>
                        <a:lnTo>
                          <a:pt x="8" y="9"/>
                        </a:lnTo>
                        <a:lnTo>
                          <a:pt x="17" y="0"/>
                        </a:lnTo>
                        <a:lnTo>
                          <a:pt x="25" y="0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13" name="Freeform 1710"/>
                  <p:cNvSpPr>
                    <a:spLocks/>
                  </p:cNvSpPr>
                  <p:nvPr/>
                </p:nvSpPr>
                <p:spPr bwMode="auto">
                  <a:xfrm>
                    <a:off x="1634" y="3402"/>
                    <a:ext cx="50" cy="50"/>
                  </a:xfrm>
                  <a:custGeom>
                    <a:avLst/>
                    <a:gdLst>
                      <a:gd name="T0" fmla="*/ 25 w 50"/>
                      <a:gd name="T1" fmla="*/ 0 h 50"/>
                      <a:gd name="T2" fmla="*/ 33 w 50"/>
                      <a:gd name="T3" fmla="*/ 0 h 50"/>
                      <a:gd name="T4" fmla="*/ 41 w 50"/>
                      <a:gd name="T5" fmla="*/ 9 h 50"/>
                      <a:gd name="T6" fmla="*/ 46 w 50"/>
                      <a:gd name="T7" fmla="*/ 17 h 50"/>
                      <a:gd name="T8" fmla="*/ 50 w 50"/>
                      <a:gd name="T9" fmla="*/ 25 h 50"/>
                      <a:gd name="T10" fmla="*/ 46 w 50"/>
                      <a:gd name="T11" fmla="*/ 33 h 50"/>
                      <a:gd name="T12" fmla="*/ 41 w 50"/>
                      <a:gd name="T13" fmla="*/ 41 h 50"/>
                      <a:gd name="T14" fmla="*/ 33 w 50"/>
                      <a:gd name="T15" fmla="*/ 45 h 50"/>
                      <a:gd name="T16" fmla="*/ 25 w 50"/>
                      <a:gd name="T17" fmla="*/ 50 h 50"/>
                      <a:gd name="T18" fmla="*/ 17 w 50"/>
                      <a:gd name="T19" fmla="*/ 45 h 50"/>
                      <a:gd name="T20" fmla="*/ 8 w 50"/>
                      <a:gd name="T21" fmla="*/ 41 h 50"/>
                      <a:gd name="T22" fmla="*/ 4 w 50"/>
                      <a:gd name="T23" fmla="*/ 33 h 50"/>
                      <a:gd name="T24" fmla="*/ 0 w 50"/>
                      <a:gd name="T25" fmla="*/ 25 h 50"/>
                      <a:gd name="T26" fmla="*/ 4 w 50"/>
                      <a:gd name="T27" fmla="*/ 17 h 50"/>
                      <a:gd name="T28" fmla="*/ 8 w 50"/>
                      <a:gd name="T29" fmla="*/ 9 h 50"/>
                      <a:gd name="T30" fmla="*/ 17 w 50"/>
                      <a:gd name="T31" fmla="*/ 0 h 50"/>
                      <a:gd name="T32" fmla="*/ 25 w 50"/>
                      <a:gd name="T33" fmla="*/ 0 h 5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50" h="50">
                        <a:moveTo>
                          <a:pt x="25" y="0"/>
                        </a:moveTo>
                        <a:lnTo>
                          <a:pt x="33" y="0"/>
                        </a:lnTo>
                        <a:lnTo>
                          <a:pt x="41" y="9"/>
                        </a:lnTo>
                        <a:lnTo>
                          <a:pt x="46" y="17"/>
                        </a:lnTo>
                        <a:lnTo>
                          <a:pt x="50" y="25"/>
                        </a:lnTo>
                        <a:lnTo>
                          <a:pt x="46" y="33"/>
                        </a:lnTo>
                        <a:lnTo>
                          <a:pt x="41" y="41"/>
                        </a:lnTo>
                        <a:lnTo>
                          <a:pt x="33" y="45"/>
                        </a:lnTo>
                        <a:lnTo>
                          <a:pt x="25" y="50"/>
                        </a:lnTo>
                        <a:lnTo>
                          <a:pt x="17" y="45"/>
                        </a:lnTo>
                        <a:lnTo>
                          <a:pt x="8" y="41"/>
                        </a:lnTo>
                        <a:lnTo>
                          <a:pt x="4" y="33"/>
                        </a:lnTo>
                        <a:lnTo>
                          <a:pt x="0" y="25"/>
                        </a:lnTo>
                        <a:lnTo>
                          <a:pt x="4" y="17"/>
                        </a:lnTo>
                        <a:lnTo>
                          <a:pt x="8" y="9"/>
                        </a:lnTo>
                        <a:lnTo>
                          <a:pt x="17" y="0"/>
                        </a:lnTo>
                        <a:lnTo>
                          <a:pt x="25" y="0"/>
                        </a:lnTo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14" name="Line 1711"/>
                  <p:cNvSpPr>
                    <a:spLocks noChangeShapeType="1"/>
                  </p:cNvSpPr>
                  <p:nvPr/>
                </p:nvSpPr>
                <p:spPr bwMode="auto">
                  <a:xfrm>
                    <a:off x="1367" y="2454"/>
                    <a:ext cx="292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15" name="Line 1723"/>
                  <p:cNvSpPr>
                    <a:spLocks noChangeShapeType="1"/>
                  </p:cNvSpPr>
                  <p:nvPr/>
                </p:nvSpPr>
                <p:spPr bwMode="auto">
                  <a:xfrm>
                    <a:off x="539" y="3426"/>
                    <a:ext cx="585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16" name="Freeform 1724"/>
                  <p:cNvSpPr>
                    <a:spLocks/>
                  </p:cNvSpPr>
                  <p:nvPr/>
                </p:nvSpPr>
                <p:spPr bwMode="auto">
                  <a:xfrm>
                    <a:off x="514" y="3402"/>
                    <a:ext cx="50" cy="50"/>
                  </a:xfrm>
                  <a:custGeom>
                    <a:avLst/>
                    <a:gdLst>
                      <a:gd name="T0" fmla="*/ 25 w 50"/>
                      <a:gd name="T1" fmla="*/ 0 h 50"/>
                      <a:gd name="T2" fmla="*/ 37 w 50"/>
                      <a:gd name="T3" fmla="*/ 0 h 50"/>
                      <a:gd name="T4" fmla="*/ 41 w 50"/>
                      <a:gd name="T5" fmla="*/ 9 h 50"/>
                      <a:gd name="T6" fmla="*/ 50 w 50"/>
                      <a:gd name="T7" fmla="*/ 17 h 50"/>
                      <a:gd name="T8" fmla="*/ 50 w 50"/>
                      <a:gd name="T9" fmla="*/ 25 h 50"/>
                      <a:gd name="T10" fmla="*/ 50 w 50"/>
                      <a:gd name="T11" fmla="*/ 33 h 50"/>
                      <a:gd name="T12" fmla="*/ 41 w 50"/>
                      <a:gd name="T13" fmla="*/ 41 h 50"/>
                      <a:gd name="T14" fmla="*/ 37 w 50"/>
                      <a:gd name="T15" fmla="*/ 45 h 50"/>
                      <a:gd name="T16" fmla="*/ 25 w 50"/>
                      <a:gd name="T17" fmla="*/ 50 h 50"/>
                      <a:gd name="T18" fmla="*/ 17 w 50"/>
                      <a:gd name="T19" fmla="*/ 45 h 50"/>
                      <a:gd name="T20" fmla="*/ 8 w 50"/>
                      <a:gd name="T21" fmla="*/ 41 h 50"/>
                      <a:gd name="T22" fmla="*/ 4 w 50"/>
                      <a:gd name="T23" fmla="*/ 33 h 50"/>
                      <a:gd name="T24" fmla="*/ 0 w 50"/>
                      <a:gd name="T25" fmla="*/ 25 h 50"/>
                      <a:gd name="T26" fmla="*/ 4 w 50"/>
                      <a:gd name="T27" fmla="*/ 17 h 50"/>
                      <a:gd name="T28" fmla="*/ 8 w 50"/>
                      <a:gd name="T29" fmla="*/ 9 h 50"/>
                      <a:gd name="T30" fmla="*/ 17 w 50"/>
                      <a:gd name="T31" fmla="*/ 0 h 50"/>
                      <a:gd name="T32" fmla="*/ 25 w 50"/>
                      <a:gd name="T33" fmla="*/ 0 h 5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50" h="50">
                        <a:moveTo>
                          <a:pt x="25" y="0"/>
                        </a:moveTo>
                        <a:lnTo>
                          <a:pt x="37" y="0"/>
                        </a:lnTo>
                        <a:lnTo>
                          <a:pt x="41" y="9"/>
                        </a:lnTo>
                        <a:lnTo>
                          <a:pt x="50" y="17"/>
                        </a:lnTo>
                        <a:lnTo>
                          <a:pt x="50" y="25"/>
                        </a:lnTo>
                        <a:lnTo>
                          <a:pt x="50" y="33"/>
                        </a:lnTo>
                        <a:lnTo>
                          <a:pt x="41" y="41"/>
                        </a:lnTo>
                        <a:lnTo>
                          <a:pt x="37" y="45"/>
                        </a:lnTo>
                        <a:lnTo>
                          <a:pt x="25" y="50"/>
                        </a:lnTo>
                        <a:lnTo>
                          <a:pt x="17" y="45"/>
                        </a:lnTo>
                        <a:lnTo>
                          <a:pt x="8" y="41"/>
                        </a:lnTo>
                        <a:lnTo>
                          <a:pt x="4" y="33"/>
                        </a:lnTo>
                        <a:lnTo>
                          <a:pt x="0" y="25"/>
                        </a:lnTo>
                        <a:lnTo>
                          <a:pt x="4" y="17"/>
                        </a:lnTo>
                        <a:lnTo>
                          <a:pt x="8" y="9"/>
                        </a:lnTo>
                        <a:lnTo>
                          <a:pt x="17" y="0"/>
                        </a:lnTo>
                        <a:lnTo>
                          <a:pt x="25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17" name="Freeform 1725"/>
                  <p:cNvSpPr>
                    <a:spLocks/>
                  </p:cNvSpPr>
                  <p:nvPr/>
                </p:nvSpPr>
                <p:spPr bwMode="auto">
                  <a:xfrm>
                    <a:off x="514" y="3402"/>
                    <a:ext cx="50" cy="50"/>
                  </a:xfrm>
                  <a:custGeom>
                    <a:avLst/>
                    <a:gdLst>
                      <a:gd name="T0" fmla="*/ 25 w 50"/>
                      <a:gd name="T1" fmla="*/ 0 h 50"/>
                      <a:gd name="T2" fmla="*/ 37 w 50"/>
                      <a:gd name="T3" fmla="*/ 0 h 50"/>
                      <a:gd name="T4" fmla="*/ 41 w 50"/>
                      <a:gd name="T5" fmla="*/ 9 h 50"/>
                      <a:gd name="T6" fmla="*/ 50 w 50"/>
                      <a:gd name="T7" fmla="*/ 17 h 50"/>
                      <a:gd name="T8" fmla="*/ 50 w 50"/>
                      <a:gd name="T9" fmla="*/ 25 h 50"/>
                      <a:gd name="T10" fmla="*/ 50 w 50"/>
                      <a:gd name="T11" fmla="*/ 33 h 50"/>
                      <a:gd name="T12" fmla="*/ 41 w 50"/>
                      <a:gd name="T13" fmla="*/ 41 h 50"/>
                      <a:gd name="T14" fmla="*/ 37 w 50"/>
                      <a:gd name="T15" fmla="*/ 45 h 50"/>
                      <a:gd name="T16" fmla="*/ 25 w 50"/>
                      <a:gd name="T17" fmla="*/ 50 h 50"/>
                      <a:gd name="T18" fmla="*/ 17 w 50"/>
                      <a:gd name="T19" fmla="*/ 45 h 50"/>
                      <a:gd name="T20" fmla="*/ 8 w 50"/>
                      <a:gd name="T21" fmla="*/ 41 h 50"/>
                      <a:gd name="T22" fmla="*/ 4 w 50"/>
                      <a:gd name="T23" fmla="*/ 33 h 50"/>
                      <a:gd name="T24" fmla="*/ 0 w 50"/>
                      <a:gd name="T25" fmla="*/ 25 h 50"/>
                      <a:gd name="T26" fmla="*/ 4 w 50"/>
                      <a:gd name="T27" fmla="*/ 17 h 50"/>
                      <a:gd name="T28" fmla="*/ 8 w 50"/>
                      <a:gd name="T29" fmla="*/ 9 h 50"/>
                      <a:gd name="T30" fmla="*/ 17 w 50"/>
                      <a:gd name="T31" fmla="*/ 0 h 50"/>
                      <a:gd name="T32" fmla="*/ 25 w 50"/>
                      <a:gd name="T33" fmla="*/ 0 h 5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50" h="50">
                        <a:moveTo>
                          <a:pt x="25" y="0"/>
                        </a:moveTo>
                        <a:lnTo>
                          <a:pt x="37" y="0"/>
                        </a:lnTo>
                        <a:lnTo>
                          <a:pt x="41" y="9"/>
                        </a:lnTo>
                        <a:lnTo>
                          <a:pt x="50" y="17"/>
                        </a:lnTo>
                        <a:lnTo>
                          <a:pt x="50" y="25"/>
                        </a:lnTo>
                        <a:lnTo>
                          <a:pt x="50" y="33"/>
                        </a:lnTo>
                        <a:lnTo>
                          <a:pt x="41" y="41"/>
                        </a:lnTo>
                        <a:lnTo>
                          <a:pt x="37" y="45"/>
                        </a:lnTo>
                        <a:lnTo>
                          <a:pt x="25" y="50"/>
                        </a:lnTo>
                        <a:lnTo>
                          <a:pt x="17" y="45"/>
                        </a:lnTo>
                        <a:lnTo>
                          <a:pt x="8" y="41"/>
                        </a:lnTo>
                        <a:lnTo>
                          <a:pt x="4" y="33"/>
                        </a:lnTo>
                        <a:lnTo>
                          <a:pt x="0" y="25"/>
                        </a:lnTo>
                        <a:lnTo>
                          <a:pt x="4" y="17"/>
                        </a:lnTo>
                        <a:lnTo>
                          <a:pt x="8" y="9"/>
                        </a:lnTo>
                        <a:lnTo>
                          <a:pt x="17" y="0"/>
                        </a:lnTo>
                        <a:lnTo>
                          <a:pt x="25" y="0"/>
                        </a:lnTo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18" name="Rectangle 1726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2795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19" name="Rectangle 1727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2811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20" name="Rectangle 1728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2832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21" name="Rectangle 1729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2848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22" name="Rectangle 1730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2865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23" name="Rectangle 1731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2881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24" name="Rectangle 1732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2897"/>
                    <a:ext cx="8" cy="9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25" name="Rectangle 1733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2914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26" name="Rectangle 1734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2934"/>
                    <a:ext cx="8" cy="9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27" name="Rectangle 1735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2951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28" name="Rectangle 1736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2967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29" name="Rectangle 1737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2984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30" name="Rectangle 1738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300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31" name="Rectangle 1739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3016"/>
                    <a:ext cx="8" cy="9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32" name="Rectangle 1740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3037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33" name="Rectangle 1741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3053"/>
                    <a:ext cx="8" cy="9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34" name="Rectangle 1742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307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35" name="Rectangle 1743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3086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36" name="Rectangle 1744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3103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37" name="Rectangle 1745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3119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38" name="Rectangle 1746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314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39" name="Rectangle 1747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3156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40" name="Rectangle 1748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3172"/>
                    <a:ext cx="8" cy="9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41" name="Rectangle 1749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3189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42" name="Rectangle 1750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3205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43" name="Rectangle 1751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3222"/>
                    <a:ext cx="8" cy="12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44" name="Rectangle 1752"/>
                  <p:cNvSpPr>
                    <a:spLocks noChangeArrowheads="1"/>
                  </p:cNvSpPr>
                  <p:nvPr/>
                </p:nvSpPr>
                <p:spPr bwMode="auto">
                  <a:xfrm>
                    <a:off x="1523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45" name="Rectangle 1753"/>
                  <p:cNvSpPr>
                    <a:spLocks noChangeArrowheads="1"/>
                  </p:cNvSpPr>
                  <p:nvPr/>
                </p:nvSpPr>
                <p:spPr bwMode="auto">
                  <a:xfrm>
                    <a:off x="1540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46" name="Rectangle 1754"/>
                  <p:cNvSpPr>
                    <a:spLocks noChangeArrowheads="1"/>
                  </p:cNvSpPr>
                  <p:nvPr/>
                </p:nvSpPr>
                <p:spPr bwMode="auto">
                  <a:xfrm>
                    <a:off x="1556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47" name="Rectangle 1755"/>
                  <p:cNvSpPr>
                    <a:spLocks noChangeArrowheads="1"/>
                  </p:cNvSpPr>
                  <p:nvPr/>
                </p:nvSpPr>
                <p:spPr bwMode="auto">
                  <a:xfrm>
                    <a:off x="1572" y="3230"/>
                    <a:ext cx="9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48" name="Rectangle 1756"/>
                  <p:cNvSpPr>
                    <a:spLocks noChangeArrowheads="1"/>
                  </p:cNvSpPr>
                  <p:nvPr/>
                </p:nvSpPr>
                <p:spPr bwMode="auto">
                  <a:xfrm>
                    <a:off x="1589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49" name="Rectangle 1757"/>
                  <p:cNvSpPr>
                    <a:spLocks noChangeArrowheads="1"/>
                  </p:cNvSpPr>
                  <p:nvPr/>
                </p:nvSpPr>
                <p:spPr bwMode="auto">
                  <a:xfrm>
                    <a:off x="1605" y="3230"/>
                    <a:ext cx="13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50" name="Rectangle 1758"/>
                  <p:cNvSpPr>
                    <a:spLocks noChangeArrowheads="1"/>
                  </p:cNvSpPr>
                  <p:nvPr/>
                </p:nvSpPr>
                <p:spPr bwMode="auto">
                  <a:xfrm>
                    <a:off x="1626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51" name="Rectangle 1759"/>
                  <p:cNvSpPr>
                    <a:spLocks noChangeArrowheads="1"/>
                  </p:cNvSpPr>
                  <p:nvPr/>
                </p:nvSpPr>
                <p:spPr bwMode="auto">
                  <a:xfrm>
                    <a:off x="1642" y="3230"/>
                    <a:ext cx="9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52" name="Rectangle 1760"/>
                  <p:cNvSpPr>
                    <a:spLocks noChangeArrowheads="1"/>
                  </p:cNvSpPr>
                  <p:nvPr/>
                </p:nvSpPr>
                <p:spPr bwMode="auto">
                  <a:xfrm>
                    <a:off x="1659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53" name="Rectangle 1761"/>
                  <p:cNvSpPr>
                    <a:spLocks noChangeArrowheads="1"/>
                  </p:cNvSpPr>
                  <p:nvPr/>
                </p:nvSpPr>
                <p:spPr bwMode="auto">
                  <a:xfrm>
                    <a:off x="1675" y="3230"/>
                    <a:ext cx="9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54" name="Rectangle 1762"/>
                  <p:cNvSpPr>
                    <a:spLocks noChangeArrowheads="1"/>
                  </p:cNvSpPr>
                  <p:nvPr/>
                </p:nvSpPr>
                <p:spPr bwMode="auto">
                  <a:xfrm>
                    <a:off x="1692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55" name="Rectangle 1763"/>
                  <p:cNvSpPr>
                    <a:spLocks noChangeArrowheads="1"/>
                  </p:cNvSpPr>
                  <p:nvPr/>
                </p:nvSpPr>
                <p:spPr bwMode="auto">
                  <a:xfrm>
                    <a:off x="1708" y="3230"/>
                    <a:ext cx="13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56" name="Rectangle 1764"/>
                  <p:cNvSpPr>
                    <a:spLocks noChangeArrowheads="1"/>
                  </p:cNvSpPr>
                  <p:nvPr/>
                </p:nvSpPr>
                <p:spPr bwMode="auto">
                  <a:xfrm>
                    <a:off x="1729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57" name="Rectangle 1765"/>
                  <p:cNvSpPr>
                    <a:spLocks noChangeArrowheads="1"/>
                  </p:cNvSpPr>
                  <p:nvPr/>
                </p:nvSpPr>
                <p:spPr bwMode="auto">
                  <a:xfrm>
                    <a:off x="1745" y="3230"/>
                    <a:ext cx="9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58" name="Rectangle 1766"/>
                  <p:cNvSpPr>
                    <a:spLocks noChangeArrowheads="1"/>
                  </p:cNvSpPr>
                  <p:nvPr/>
                </p:nvSpPr>
                <p:spPr bwMode="auto">
                  <a:xfrm>
                    <a:off x="1762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59" name="Rectangle 1767"/>
                  <p:cNvSpPr>
                    <a:spLocks noChangeArrowheads="1"/>
                  </p:cNvSpPr>
                  <p:nvPr/>
                </p:nvSpPr>
                <p:spPr bwMode="auto">
                  <a:xfrm>
                    <a:off x="1778" y="3230"/>
                    <a:ext cx="9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60" name="Rectangle 1768"/>
                  <p:cNvSpPr>
                    <a:spLocks noChangeArrowheads="1"/>
                  </p:cNvSpPr>
                  <p:nvPr/>
                </p:nvSpPr>
                <p:spPr bwMode="auto">
                  <a:xfrm>
                    <a:off x="1795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61" name="Rectangle 1769"/>
                  <p:cNvSpPr>
                    <a:spLocks noChangeArrowheads="1"/>
                  </p:cNvSpPr>
                  <p:nvPr/>
                </p:nvSpPr>
                <p:spPr bwMode="auto">
                  <a:xfrm>
                    <a:off x="1811" y="3230"/>
                    <a:ext cx="13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62" name="Rectangle 1770"/>
                  <p:cNvSpPr>
                    <a:spLocks noChangeArrowheads="1"/>
                  </p:cNvSpPr>
                  <p:nvPr/>
                </p:nvSpPr>
                <p:spPr bwMode="auto">
                  <a:xfrm>
                    <a:off x="1832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63" name="Rectangle 1771"/>
                  <p:cNvSpPr>
                    <a:spLocks noChangeArrowheads="1"/>
                  </p:cNvSpPr>
                  <p:nvPr/>
                </p:nvSpPr>
                <p:spPr bwMode="auto">
                  <a:xfrm>
                    <a:off x="1848" y="3230"/>
                    <a:ext cx="9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64" name="Rectangle 1772"/>
                  <p:cNvSpPr>
                    <a:spLocks noChangeArrowheads="1"/>
                  </p:cNvSpPr>
                  <p:nvPr/>
                </p:nvSpPr>
                <p:spPr bwMode="auto">
                  <a:xfrm>
                    <a:off x="1865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65" name="Rectangle 1773"/>
                  <p:cNvSpPr>
                    <a:spLocks noChangeArrowheads="1"/>
                  </p:cNvSpPr>
                  <p:nvPr/>
                </p:nvSpPr>
                <p:spPr bwMode="auto">
                  <a:xfrm>
                    <a:off x="1881" y="3230"/>
                    <a:ext cx="9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66" name="Rectangle 1774"/>
                  <p:cNvSpPr>
                    <a:spLocks noChangeArrowheads="1"/>
                  </p:cNvSpPr>
                  <p:nvPr/>
                </p:nvSpPr>
                <p:spPr bwMode="auto">
                  <a:xfrm>
                    <a:off x="1898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67" name="Rectangle 1775"/>
                  <p:cNvSpPr>
                    <a:spLocks noChangeArrowheads="1"/>
                  </p:cNvSpPr>
                  <p:nvPr/>
                </p:nvSpPr>
                <p:spPr bwMode="auto">
                  <a:xfrm>
                    <a:off x="1914" y="3230"/>
                    <a:ext cx="13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68" name="Rectangle 1776"/>
                  <p:cNvSpPr>
                    <a:spLocks noChangeArrowheads="1"/>
                  </p:cNvSpPr>
                  <p:nvPr/>
                </p:nvSpPr>
                <p:spPr bwMode="auto">
                  <a:xfrm>
                    <a:off x="1935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69" name="Rectangle 1777"/>
                  <p:cNvSpPr>
                    <a:spLocks noChangeArrowheads="1"/>
                  </p:cNvSpPr>
                  <p:nvPr/>
                </p:nvSpPr>
                <p:spPr bwMode="auto">
                  <a:xfrm>
                    <a:off x="1951" y="3230"/>
                    <a:ext cx="9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70" name="Rectangle 1778"/>
                  <p:cNvSpPr>
                    <a:spLocks noChangeArrowheads="1"/>
                  </p:cNvSpPr>
                  <p:nvPr/>
                </p:nvSpPr>
                <p:spPr bwMode="auto">
                  <a:xfrm>
                    <a:off x="1968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71" name="Rectangle 1779"/>
                  <p:cNvSpPr>
                    <a:spLocks noChangeArrowheads="1"/>
                  </p:cNvSpPr>
                  <p:nvPr/>
                </p:nvSpPr>
                <p:spPr bwMode="auto">
                  <a:xfrm>
                    <a:off x="1984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72" name="Rectangle 1780"/>
                  <p:cNvSpPr>
                    <a:spLocks noChangeArrowheads="1"/>
                  </p:cNvSpPr>
                  <p:nvPr/>
                </p:nvSpPr>
                <p:spPr bwMode="auto">
                  <a:xfrm>
                    <a:off x="2001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73" name="Rectangle 1781"/>
                  <p:cNvSpPr>
                    <a:spLocks noChangeArrowheads="1"/>
                  </p:cNvSpPr>
                  <p:nvPr/>
                </p:nvSpPr>
                <p:spPr bwMode="auto">
                  <a:xfrm>
                    <a:off x="2017" y="3230"/>
                    <a:ext cx="13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74" name="Rectangle 1782"/>
                  <p:cNvSpPr>
                    <a:spLocks noChangeArrowheads="1"/>
                  </p:cNvSpPr>
                  <p:nvPr/>
                </p:nvSpPr>
                <p:spPr bwMode="auto">
                  <a:xfrm>
                    <a:off x="2038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75" name="Rectangle 1783"/>
                  <p:cNvSpPr>
                    <a:spLocks noChangeArrowheads="1"/>
                  </p:cNvSpPr>
                  <p:nvPr/>
                </p:nvSpPr>
                <p:spPr bwMode="auto">
                  <a:xfrm>
                    <a:off x="2054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76" name="Rectangle 1784"/>
                  <p:cNvSpPr>
                    <a:spLocks noChangeArrowheads="1"/>
                  </p:cNvSpPr>
                  <p:nvPr/>
                </p:nvSpPr>
                <p:spPr bwMode="auto">
                  <a:xfrm>
                    <a:off x="2071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77" name="Rectangle 1785"/>
                  <p:cNvSpPr>
                    <a:spLocks noChangeArrowheads="1"/>
                  </p:cNvSpPr>
                  <p:nvPr/>
                </p:nvSpPr>
                <p:spPr bwMode="auto">
                  <a:xfrm>
                    <a:off x="2087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78" name="Rectangle 1786"/>
                  <p:cNvSpPr>
                    <a:spLocks noChangeArrowheads="1"/>
                  </p:cNvSpPr>
                  <p:nvPr/>
                </p:nvSpPr>
                <p:spPr bwMode="auto">
                  <a:xfrm>
                    <a:off x="2104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79" name="Rectangle 1787"/>
                  <p:cNvSpPr>
                    <a:spLocks noChangeArrowheads="1"/>
                  </p:cNvSpPr>
                  <p:nvPr/>
                </p:nvSpPr>
                <p:spPr bwMode="auto">
                  <a:xfrm>
                    <a:off x="2124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80" name="Rectangle 1788"/>
                  <p:cNvSpPr>
                    <a:spLocks noChangeArrowheads="1"/>
                  </p:cNvSpPr>
                  <p:nvPr/>
                </p:nvSpPr>
                <p:spPr bwMode="auto">
                  <a:xfrm>
                    <a:off x="2141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81" name="Rectangle 1789"/>
                  <p:cNvSpPr>
                    <a:spLocks noChangeArrowheads="1"/>
                  </p:cNvSpPr>
                  <p:nvPr/>
                </p:nvSpPr>
                <p:spPr bwMode="auto">
                  <a:xfrm>
                    <a:off x="2157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82" name="Rectangle 1790"/>
                  <p:cNvSpPr>
                    <a:spLocks noChangeArrowheads="1"/>
                  </p:cNvSpPr>
                  <p:nvPr/>
                </p:nvSpPr>
                <p:spPr bwMode="auto">
                  <a:xfrm>
                    <a:off x="2174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83" name="Rectangle 1791"/>
                  <p:cNvSpPr>
                    <a:spLocks noChangeArrowheads="1"/>
                  </p:cNvSpPr>
                  <p:nvPr/>
                </p:nvSpPr>
                <p:spPr bwMode="auto">
                  <a:xfrm>
                    <a:off x="2190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84" name="Rectangle 1792"/>
                  <p:cNvSpPr>
                    <a:spLocks noChangeArrowheads="1"/>
                  </p:cNvSpPr>
                  <p:nvPr/>
                </p:nvSpPr>
                <p:spPr bwMode="auto">
                  <a:xfrm>
                    <a:off x="2207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85" name="Rectangle 1793"/>
                  <p:cNvSpPr>
                    <a:spLocks noChangeArrowheads="1"/>
                  </p:cNvSpPr>
                  <p:nvPr/>
                </p:nvSpPr>
                <p:spPr bwMode="auto">
                  <a:xfrm>
                    <a:off x="2227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86" name="Rectangle 1794"/>
                  <p:cNvSpPr>
                    <a:spLocks noChangeArrowheads="1"/>
                  </p:cNvSpPr>
                  <p:nvPr/>
                </p:nvSpPr>
                <p:spPr bwMode="auto">
                  <a:xfrm>
                    <a:off x="2244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87" name="Rectangle 1795"/>
                  <p:cNvSpPr>
                    <a:spLocks noChangeArrowheads="1"/>
                  </p:cNvSpPr>
                  <p:nvPr/>
                </p:nvSpPr>
                <p:spPr bwMode="auto">
                  <a:xfrm>
                    <a:off x="2260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88" name="Rectangle 1796"/>
                  <p:cNvSpPr>
                    <a:spLocks noChangeArrowheads="1"/>
                  </p:cNvSpPr>
                  <p:nvPr/>
                </p:nvSpPr>
                <p:spPr bwMode="auto">
                  <a:xfrm>
                    <a:off x="2277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89" name="Rectangle 1797"/>
                  <p:cNvSpPr>
                    <a:spLocks noChangeArrowheads="1"/>
                  </p:cNvSpPr>
                  <p:nvPr/>
                </p:nvSpPr>
                <p:spPr bwMode="auto">
                  <a:xfrm>
                    <a:off x="2293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90" name="Rectangle 1798"/>
                  <p:cNvSpPr>
                    <a:spLocks noChangeArrowheads="1"/>
                  </p:cNvSpPr>
                  <p:nvPr/>
                </p:nvSpPr>
                <p:spPr bwMode="auto">
                  <a:xfrm>
                    <a:off x="2310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91" name="Rectangle 1799"/>
                  <p:cNvSpPr>
                    <a:spLocks noChangeArrowheads="1"/>
                  </p:cNvSpPr>
                  <p:nvPr/>
                </p:nvSpPr>
                <p:spPr bwMode="auto">
                  <a:xfrm>
                    <a:off x="2330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92" name="Rectangle 1800"/>
                  <p:cNvSpPr>
                    <a:spLocks noChangeArrowheads="1"/>
                  </p:cNvSpPr>
                  <p:nvPr/>
                </p:nvSpPr>
                <p:spPr bwMode="auto">
                  <a:xfrm>
                    <a:off x="2334" y="3238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93" name="Rectangle 1801"/>
                  <p:cNvSpPr>
                    <a:spLocks noChangeArrowheads="1"/>
                  </p:cNvSpPr>
                  <p:nvPr/>
                </p:nvSpPr>
                <p:spPr bwMode="auto">
                  <a:xfrm>
                    <a:off x="2334" y="3255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94" name="Rectangle 1802"/>
                  <p:cNvSpPr>
                    <a:spLocks noChangeArrowheads="1"/>
                  </p:cNvSpPr>
                  <p:nvPr/>
                </p:nvSpPr>
                <p:spPr bwMode="auto">
                  <a:xfrm>
                    <a:off x="2334" y="3271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95" name="Rectangle 1803"/>
                  <p:cNvSpPr>
                    <a:spLocks noChangeArrowheads="1"/>
                  </p:cNvSpPr>
                  <p:nvPr/>
                </p:nvSpPr>
                <p:spPr bwMode="auto">
                  <a:xfrm>
                    <a:off x="2334" y="3287"/>
                    <a:ext cx="8" cy="9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96" name="Rectangle 1804"/>
                  <p:cNvSpPr>
                    <a:spLocks noChangeArrowheads="1"/>
                  </p:cNvSpPr>
                  <p:nvPr/>
                </p:nvSpPr>
                <p:spPr bwMode="auto">
                  <a:xfrm>
                    <a:off x="2334" y="3308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97" name="Rectangle 1805"/>
                  <p:cNvSpPr>
                    <a:spLocks noChangeArrowheads="1"/>
                  </p:cNvSpPr>
                  <p:nvPr/>
                </p:nvSpPr>
                <p:spPr bwMode="auto">
                  <a:xfrm>
                    <a:off x="2334" y="3324"/>
                    <a:ext cx="8" cy="4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98" name="Rectangle 1806"/>
                  <p:cNvSpPr>
                    <a:spLocks noChangeArrowheads="1"/>
                  </p:cNvSpPr>
                  <p:nvPr/>
                </p:nvSpPr>
                <p:spPr bwMode="auto">
                  <a:xfrm>
                    <a:off x="2145" y="3328"/>
                    <a:ext cx="391" cy="390"/>
                  </a:xfrm>
                  <a:prstGeom prst="rect">
                    <a:avLst/>
                  </a:prstGeom>
                  <a:solidFill>
                    <a:srgbClr val="FFF97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99" name="Rectangle 1807"/>
                  <p:cNvSpPr>
                    <a:spLocks noChangeArrowheads="1"/>
                  </p:cNvSpPr>
                  <p:nvPr/>
                </p:nvSpPr>
                <p:spPr bwMode="auto">
                  <a:xfrm>
                    <a:off x="2145" y="3328"/>
                    <a:ext cx="391" cy="390"/>
                  </a:xfrm>
                  <a:prstGeom prst="rect">
                    <a:avLst/>
                  </a:prstGeom>
                  <a:noFill/>
                  <a:ln w="12700">
                    <a:solidFill>
                      <a:srgbClr val="1F1A17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800" name="Freeform 1808"/>
                  <p:cNvSpPr>
                    <a:spLocks/>
                  </p:cNvSpPr>
                  <p:nvPr/>
                </p:nvSpPr>
                <p:spPr bwMode="auto">
                  <a:xfrm>
                    <a:off x="2631" y="3427"/>
                    <a:ext cx="342" cy="193"/>
                  </a:xfrm>
                  <a:custGeom>
                    <a:avLst/>
                    <a:gdLst>
                      <a:gd name="T0" fmla="*/ 342 w 342"/>
                      <a:gd name="T1" fmla="*/ 94 h 193"/>
                      <a:gd name="T2" fmla="*/ 197 w 342"/>
                      <a:gd name="T3" fmla="*/ 193 h 193"/>
                      <a:gd name="T4" fmla="*/ 0 w 342"/>
                      <a:gd name="T5" fmla="*/ 193 h 193"/>
                      <a:gd name="T6" fmla="*/ 0 w 342"/>
                      <a:gd name="T7" fmla="*/ 0 h 193"/>
                      <a:gd name="T8" fmla="*/ 197 w 342"/>
                      <a:gd name="T9" fmla="*/ 0 h 193"/>
                      <a:gd name="T10" fmla="*/ 342 w 342"/>
                      <a:gd name="T11" fmla="*/ 94 h 193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342" h="193">
                        <a:moveTo>
                          <a:pt x="342" y="94"/>
                        </a:moveTo>
                        <a:lnTo>
                          <a:pt x="197" y="193"/>
                        </a:lnTo>
                        <a:lnTo>
                          <a:pt x="0" y="193"/>
                        </a:lnTo>
                        <a:lnTo>
                          <a:pt x="0" y="0"/>
                        </a:lnTo>
                        <a:lnTo>
                          <a:pt x="197" y="0"/>
                        </a:lnTo>
                        <a:lnTo>
                          <a:pt x="342" y="94"/>
                        </a:lnTo>
                        <a:close/>
                      </a:path>
                    </a:pathLst>
                  </a:custGeom>
                  <a:solidFill>
                    <a:srgbClr val="FFF97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</p:grpSp>
            <p:sp>
              <p:nvSpPr>
                <p:cNvPr id="21558" name="Freeform 1810"/>
                <p:cNvSpPr>
                  <a:spLocks/>
                </p:cNvSpPr>
                <p:nvPr/>
              </p:nvSpPr>
              <p:spPr bwMode="auto">
                <a:xfrm>
                  <a:off x="2631" y="3427"/>
                  <a:ext cx="342" cy="193"/>
                </a:xfrm>
                <a:custGeom>
                  <a:avLst/>
                  <a:gdLst>
                    <a:gd name="T0" fmla="*/ 342 w 342"/>
                    <a:gd name="T1" fmla="*/ 94 h 193"/>
                    <a:gd name="T2" fmla="*/ 197 w 342"/>
                    <a:gd name="T3" fmla="*/ 193 h 193"/>
                    <a:gd name="T4" fmla="*/ 0 w 342"/>
                    <a:gd name="T5" fmla="*/ 193 h 193"/>
                    <a:gd name="T6" fmla="*/ 0 w 342"/>
                    <a:gd name="T7" fmla="*/ 0 h 193"/>
                    <a:gd name="T8" fmla="*/ 197 w 342"/>
                    <a:gd name="T9" fmla="*/ 0 h 193"/>
                    <a:gd name="T10" fmla="*/ 342 w 342"/>
                    <a:gd name="T11" fmla="*/ 94 h 19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342" h="193">
                      <a:moveTo>
                        <a:pt x="342" y="94"/>
                      </a:moveTo>
                      <a:lnTo>
                        <a:pt x="197" y="193"/>
                      </a:lnTo>
                      <a:lnTo>
                        <a:pt x="0" y="193"/>
                      </a:lnTo>
                      <a:lnTo>
                        <a:pt x="0" y="0"/>
                      </a:lnTo>
                      <a:lnTo>
                        <a:pt x="197" y="0"/>
                      </a:lnTo>
                      <a:lnTo>
                        <a:pt x="342" y="94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59" name="Line 1811"/>
                <p:cNvSpPr>
                  <a:spLocks noChangeShapeType="1"/>
                </p:cNvSpPr>
                <p:nvPr/>
              </p:nvSpPr>
              <p:spPr bwMode="auto">
                <a:xfrm>
                  <a:off x="2973" y="3521"/>
                  <a:ext cx="98" cy="1"/>
                </a:xfrm>
                <a:prstGeom prst="line">
                  <a:avLst/>
                </a:prstGeom>
                <a:noFill/>
                <a:ln w="12700">
                  <a:solidFill>
                    <a:srgbClr val="1F1A17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60" name="Rectangle 1812"/>
                <p:cNvSpPr>
                  <a:spLocks noChangeArrowheads="1"/>
                </p:cNvSpPr>
                <p:nvPr/>
              </p:nvSpPr>
              <p:spPr bwMode="auto">
                <a:xfrm>
                  <a:off x="2631" y="3444"/>
                  <a:ext cx="288" cy="1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de-DE" sz="1700">
                      <a:solidFill>
                        <a:srgbClr val="1F1A17"/>
                      </a:solidFill>
                      <a:latin typeface="Arial Narrow" pitchFamily="34" charset="0"/>
                    </a:rPr>
                    <a:t>DAC</a:t>
                  </a:r>
                  <a:endParaRPr lang="de-DE"/>
                </a:p>
              </p:txBody>
            </p:sp>
            <p:sp>
              <p:nvSpPr>
                <p:cNvPr id="21561" name="Line 1813"/>
                <p:cNvSpPr>
                  <a:spLocks noChangeShapeType="1"/>
                </p:cNvSpPr>
                <p:nvPr/>
              </p:nvSpPr>
              <p:spPr bwMode="auto">
                <a:xfrm flipH="1">
                  <a:off x="2536" y="3521"/>
                  <a:ext cx="95" cy="1"/>
                </a:xfrm>
                <a:prstGeom prst="line">
                  <a:avLst/>
                </a:prstGeom>
                <a:noFill/>
                <a:ln w="12700">
                  <a:solidFill>
                    <a:srgbClr val="1F1A17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62" name="Rectangle 1814"/>
                <p:cNvSpPr>
                  <a:spLocks noChangeArrowheads="1"/>
                </p:cNvSpPr>
                <p:nvPr/>
              </p:nvSpPr>
              <p:spPr bwMode="auto">
                <a:xfrm>
                  <a:off x="3071" y="3427"/>
                  <a:ext cx="824" cy="193"/>
                </a:xfrm>
                <a:prstGeom prst="rect">
                  <a:avLst/>
                </a:prstGeom>
                <a:solidFill>
                  <a:srgbClr val="FFF97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563" name="Rectangle 1815"/>
                <p:cNvSpPr>
                  <a:spLocks noChangeArrowheads="1"/>
                </p:cNvSpPr>
                <p:nvPr/>
              </p:nvSpPr>
              <p:spPr bwMode="auto">
                <a:xfrm>
                  <a:off x="3071" y="3427"/>
                  <a:ext cx="824" cy="193"/>
                </a:xfrm>
                <a:prstGeom prst="rect">
                  <a:avLst/>
                </a:prstGeom>
                <a:noFill/>
                <a:ln w="12700">
                  <a:solidFill>
                    <a:srgbClr val="1F1A17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564" name="Rectangle 1816"/>
                <p:cNvSpPr>
                  <a:spLocks noChangeArrowheads="1"/>
                </p:cNvSpPr>
                <p:nvPr/>
              </p:nvSpPr>
              <p:spPr bwMode="auto">
                <a:xfrm>
                  <a:off x="3071" y="2745"/>
                  <a:ext cx="824" cy="198"/>
                </a:xfrm>
                <a:prstGeom prst="rect">
                  <a:avLst/>
                </a:prstGeom>
                <a:solidFill>
                  <a:srgbClr val="FFF97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565" name="Rectangle 1817"/>
                <p:cNvSpPr>
                  <a:spLocks noChangeArrowheads="1"/>
                </p:cNvSpPr>
                <p:nvPr/>
              </p:nvSpPr>
              <p:spPr bwMode="auto">
                <a:xfrm>
                  <a:off x="3071" y="2745"/>
                  <a:ext cx="824" cy="198"/>
                </a:xfrm>
                <a:prstGeom prst="rect">
                  <a:avLst/>
                </a:prstGeom>
                <a:noFill/>
                <a:ln w="12700">
                  <a:solidFill>
                    <a:srgbClr val="1F1A17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566" name="Line 1818"/>
                <p:cNvSpPr>
                  <a:spLocks noChangeShapeType="1"/>
                </p:cNvSpPr>
                <p:nvPr/>
              </p:nvSpPr>
              <p:spPr bwMode="auto">
                <a:xfrm>
                  <a:off x="2437" y="2844"/>
                  <a:ext cx="634" cy="1"/>
                </a:xfrm>
                <a:prstGeom prst="line">
                  <a:avLst/>
                </a:prstGeom>
                <a:noFill/>
                <a:ln w="12700">
                  <a:solidFill>
                    <a:srgbClr val="1F1A17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67" name="Line 1819"/>
                <p:cNvSpPr>
                  <a:spLocks noChangeShapeType="1"/>
                </p:cNvSpPr>
                <p:nvPr/>
              </p:nvSpPr>
              <p:spPr bwMode="auto">
                <a:xfrm>
                  <a:off x="3994" y="3234"/>
                  <a:ext cx="99" cy="1"/>
                </a:xfrm>
                <a:prstGeom prst="line">
                  <a:avLst/>
                </a:prstGeom>
                <a:noFill/>
                <a:ln w="12700">
                  <a:solidFill>
                    <a:srgbClr val="1F1A17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68" name="Freeform 1820"/>
                <p:cNvSpPr>
                  <a:spLocks/>
                </p:cNvSpPr>
                <p:nvPr/>
              </p:nvSpPr>
              <p:spPr bwMode="auto">
                <a:xfrm>
                  <a:off x="4093" y="3135"/>
                  <a:ext cx="193" cy="50"/>
                </a:xfrm>
                <a:custGeom>
                  <a:avLst/>
                  <a:gdLst>
                    <a:gd name="T0" fmla="*/ 0 w 193"/>
                    <a:gd name="T1" fmla="*/ 0 h 50"/>
                    <a:gd name="T2" fmla="*/ 94 w 193"/>
                    <a:gd name="T3" fmla="*/ 50 h 50"/>
                    <a:gd name="T4" fmla="*/ 193 w 193"/>
                    <a:gd name="T5" fmla="*/ 50 h 5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3" h="50">
                      <a:moveTo>
                        <a:pt x="0" y="0"/>
                      </a:moveTo>
                      <a:lnTo>
                        <a:pt x="94" y="50"/>
                      </a:lnTo>
                      <a:lnTo>
                        <a:pt x="193" y="50"/>
                      </a:lnTo>
                    </a:path>
                  </a:pathLst>
                </a:custGeom>
                <a:noFill/>
                <a:ln w="1270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69" name="Freeform 1821"/>
                <p:cNvSpPr>
                  <a:spLocks/>
                </p:cNvSpPr>
                <p:nvPr/>
              </p:nvSpPr>
              <p:spPr bwMode="auto">
                <a:xfrm>
                  <a:off x="4163" y="3160"/>
                  <a:ext cx="49" cy="49"/>
                </a:xfrm>
                <a:custGeom>
                  <a:avLst/>
                  <a:gdLst>
                    <a:gd name="T0" fmla="*/ 24 w 49"/>
                    <a:gd name="T1" fmla="*/ 0 h 49"/>
                    <a:gd name="T2" fmla="*/ 37 w 49"/>
                    <a:gd name="T3" fmla="*/ 0 h 49"/>
                    <a:gd name="T4" fmla="*/ 45 w 49"/>
                    <a:gd name="T5" fmla="*/ 8 h 49"/>
                    <a:gd name="T6" fmla="*/ 49 w 49"/>
                    <a:gd name="T7" fmla="*/ 12 h 49"/>
                    <a:gd name="T8" fmla="*/ 49 w 49"/>
                    <a:gd name="T9" fmla="*/ 25 h 49"/>
                    <a:gd name="T10" fmla="*/ 49 w 49"/>
                    <a:gd name="T11" fmla="*/ 33 h 49"/>
                    <a:gd name="T12" fmla="*/ 45 w 49"/>
                    <a:gd name="T13" fmla="*/ 41 h 49"/>
                    <a:gd name="T14" fmla="*/ 37 w 49"/>
                    <a:gd name="T15" fmla="*/ 45 h 49"/>
                    <a:gd name="T16" fmla="*/ 24 w 49"/>
                    <a:gd name="T17" fmla="*/ 49 h 49"/>
                    <a:gd name="T18" fmla="*/ 16 w 49"/>
                    <a:gd name="T19" fmla="*/ 45 h 49"/>
                    <a:gd name="T20" fmla="*/ 8 w 49"/>
                    <a:gd name="T21" fmla="*/ 41 h 49"/>
                    <a:gd name="T22" fmla="*/ 4 w 49"/>
                    <a:gd name="T23" fmla="*/ 33 h 49"/>
                    <a:gd name="T24" fmla="*/ 0 w 49"/>
                    <a:gd name="T25" fmla="*/ 25 h 49"/>
                    <a:gd name="T26" fmla="*/ 4 w 49"/>
                    <a:gd name="T27" fmla="*/ 12 h 49"/>
                    <a:gd name="T28" fmla="*/ 8 w 49"/>
                    <a:gd name="T29" fmla="*/ 8 h 49"/>
                    <a:gd name="T30" fmla="*/ 16 w 49"/>
                    <a:gd name="T31" fmla="*/ 0 h 49"/>
                    <a:gd name="T32" fmla="*/ 24 w 49"/>
                    <a:gd name="T33" fmla="*/ 0 h 4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49" h="49">
                      <a:moveTo>
                        <a:pt x="24" y="0"/>
                      </a:moveTo>
                      <a:lnTo>
                        <a:pt x="37" y="0"/>
                      </a:lnTo>
                      <a:lnTo>
                        <a:pt x="45" y="8"/>
                      </a:lnTo>
                      <a:lnTo>
                        <a:pt x="49" y="12"/>
                      </a:lnTo>
                      <a:lnTo>
                        <a:pt x="49" y="25"/>
                      </a:lnTo>
                      <a:lnTo>
                        <a:pt x="49" y="33"/>
                      </a:lnTo>
                      <a:lnTo>
                        <a:pt x="45" y="41"/>
                      </a:lnTo>
                      <a:lnTo>
                        <a:pt x="37" y="45"/>
                      </a:lnTo>
                      <a:lnTo>
                        <a:pt x="24" y="49"/>
                      </a:lnTo>
                      <a:lnTo>
                        <a:pt x="16" y="45"/>
                      </a:lnTo>
                      <a:lnTo>
                        <a:pt x="8" y="41"/>
                      </a:lnTo>
                      <a:lnTo>
                        <a:pt x="4" y="33"/>
                      </a:lnTo>
                      <a:lnTo>
                        <a:pt x="0" y="25"/>
                      </a:lnTo>
                      <a:lnTo>
                        <a:pt x="4" y="12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solidFill>
                  <a:srgbClr val="1F1A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70" name="Freeform 1822"/>
                <p:cNvSpPr>
                  <a:spLocks/>
                </p:cNvSpPr>
                <p:nvPr/>
              </p:nvSpPr>
              <p:spPr bwMode="auto">
                <a:xfrm>
                  <a:off x="4163" y="3160"/>
                  <a:ext cx="49" cy="49"/>
                </a:xfrm>
                <a:custGeom>
                  <a:avLst/>
                  <a:gdLst>
                    <a:gd name="T0" fmla="*/ 24 w 49"/>
                    <a:gd name="T1" fmla="*/ 0 h 49"/>
                    <a:gd name="T2" fmla="*/ 37 w 49"/>
                    <a:gd name="T3" fmla="*/ 0 h 49"/>
                    <a:gd name="T4" fmla="*/ 45 w 49"/>
                    <a:gd name="T5" fmla="*/ 8 h 49"/>
                    <a:gd name="T6" fmla="*/ 49 w 49"/>
                    <a:gd name="T7" fmla="*/ 12 h 49"/>
                    <a:gd name="T8" fmla="*/ 49 w 49"/>
                    <a:gd name="T9" fmla="*/ 25 h 49"/>
                    <a:gd name="T10" fmla="*/ 49 w 49"/>
                    <a:gd name="T11" fmla="*/ 33 h 49"/>
                    <a:gd name="T12" fmla="*/ 45 w 49"/>
                    <a:gd name="T13" fmla="*/ 41 h 49"/>
                    <a:gd name="T14" fmla="*/ 37 w 49"/>
                    <a:gd name="T15" fmla="*/ 45 h 49"/>
                    <a:gd name="T16" fmla="*/ 24 w 49"/>
                    <a:gd name="T17" fmla="*/ 49 h 49"/>
                    <a:gd name="T18" fmla="*/ 16 w 49"/>
                    <a:gd name="T19" fmla="*/ 45 h 49"/>
                    <a:gd name="T20" fmla="*/ 8 w 49"/>
                    <a:gd name="T21" fmla="*/ 41 h 49"/>
                    <a:gd name="T22" fmla="*/ 4 w 49"/>
                    <a:gd name="T23" fmla="*/ 33 h 49"/>
                    <a:gd name="T24" fmla="*/ 0 w 49"/>
                    <a:gd name="T25" fmla="*/ 25 h 49"/>
                    <a:gd name="T26" fmla="*/ 4 w 49"/>
                    <a:gd name="T27" fmla="*/ 12 h 49"/>
                    <a:gd name="T28" fmla="*/ 8 w 49"/>
                    <a:gd name="T29" fmla="*/ 8 h 49"/>
                    <a:gd name="T30" fmla="*/ 16 w 49"/>
                    <a:gd name="T31" fmla="*/ 0 h 49"/>
                    <a:gd name="T32" fmla="*/ 24 w 49"/>
                    <a:gd name="T33" fmla="*/ 0 h 4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49" h="49">
                      <a:moveTo>
                        <a:pt x="24" y="0"/>
                      </a:moveTo>
                      <a:lnTo>
                        <a:pt x="37" y="0"/>
                      </a:lnTo>
                      <a:lnTo>
                        <a:pt x="45" y="8"/>
                      </a:lnTo>
                      <a:lnTo>
                        <a:pt x="49" y="12"/>
                      </a:lnTo>
                      <a:lnTo>
                        <a:pt x="49" y="25"/>
                      </a:lnTo>
                      <a:lnTo>
                        <a:pt x="49" y="33"/>
                      </a:lnTo>
                      <a:lnTo>
                        <a:pt x="45" y="41"/>
                      </a:lnTo>
                      <a:lnTo>
                        <a:pt x="37" y="45"/>
                      </a:lnTo>
                      <a:lnTo>
                        <a:pt x="24" y="49"/>
                      </a:lnTo>
                      <a:lnTo>
                        <a:pt x="16" y="45"/>
                      </a:lnTo>
                      <a:lnTo>
                        <a:pt x="8" y="41"/>
                      </a:lnTo>
                      <a:lnTo>
                        <a:pt x="4" y="33"/>
                      </a:lnTo>
                      <a:lnTo>
                        <a:pt x="0" y="25"/>
                      </a:lnTo>
                      <a:lnTo>
                        <a:pt x="4" y="12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24" y="0"/>
                      </a:lnTo>
                    </a:path>
                  </a:pathLst>
                </a:custGeom>
                <a:noFill/>
                <a:ln w="1270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71" name="Line 1823"/>
                <p:cNvSpPr>
                  <a:spLocks noChangeShapeType="1"/>
                </p:cNvSpPr>
                <p:nvPr/>
              </p:nvSpPr>
              <p:spPr bwMode="auto">
                <a:xfrm>
                  <a:off x="3994" y="3135"/>
                  <a:ext cx="99" cy="1"/>
                </a:xfrm>
                <a:prstGeom prst="line">
                  <a:avLst/>
                </a:prstGeom>
                <a:noFill/>
                <a:ln w="12700">
                  <a:solidFill>
                    <a:srgbClr val="1F1A17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72" name="Freeform 1824"/>
                <p:cNvSpPr>
                  <a:spLocks/>
                </p:cNvSpPr>
                <p:nvPr/>
              </p:nvSpPr>
              <p:spPr bwMode="auto">
                <a:xfrm>
                  <a:off x="3895" y="2844"/>
                  <a:ext cx="99" cy="291"/>
                </a:xfrm>
                <a:custGeom>
                  <a:avLst/>
                  <a:gdLst>
                    <a:gd name="T0" fmla="*/ 99 w 99"/>
                    <a:gd name="T1" fmla="*/ 291 h 291"/>
                    <a:gd name="T2" fmla="*/ 99 w 99"/>
                    <a:gd name="T3" fmla="*/ 0 h 291"/>
                    <a:gd name="T4" fmla="*/ 0 w 99"/>
                    <a:gd name="T5" fmla="*/ 0 h 29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" h="291">
                      <a:moveTo>
                        <a:pt x="99" y="291"/>
                      </a:moveTo>
                      <a:lnTo>
                        <a:pt x="99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270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73" name="Freeform 1825"/>
                <p:cNvSpPr>
                  <a:spLocks/>
                </p:cNvSpPr>
                <p:nvPr/>
              </p:nvSpPr>
              <p:spPr bwMode="auto">
                <a:xfrm>
                  <a:off x="3895" y="3234"/>
                  <a:ext cx="99" cy="287"/>
                </a:xfrm>
                <a:custGeom>
                  <a:avLst/>
                  <a:gdLst>
                    <a:gd name="T0" fmla="*/ 99 w 99"/>
                    <a:gd name="T1" fmla="*/ 0 h 287"/>
                    <a:gd name="T2" fmla="*/ 99 w 99"/>
                    <a:gd name="T3" fmla="*/ 287 h 287"/>
                    <a:gd name="T4" fmla="*/ 0 w 99"/>
                    <a:gd name="T5" fmla="*/ 287 h 2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" h="287">
                      <a:moveTo>
                        <a:pt x="99" y="0"/>
                      </a:moveTo>
                      <a:lnTo>
                        <a:pt x="99" y="287"/>
                      </a:lnTo>
                      <a:lnTo>
                        <a:pt x="0" y="287"/>
                      </a:lnTo>
                    </a:path>
                  </a:pathLst>
                </a:custGeom>
                <a:noFill/>
                <a:ln w="1270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74" name="Freeform 1826"/>
                <p:cNvSpPr>
                  <a:spLocks/>
                </p:cNvSpPr>
                <p:nvPr/>
              </p:nvSpPr>
              <p:spPr bwMode="auto">
                <a:xfrm>
                  <a:off x="4385" y="2988"/>
                  <a:ext cx="296" cy="394"/>
                </a:xfrm>
                <a:custGeom>
                  <a:avLst/>
                  <a:gdLst>
                    <a:gd name="T0" fmla="*/ 0 w 296"/>
                    <a:gd name="T1" fmla="*/ 390 h 394"/>
                    <a:gd name="T2" fmla="*/ 0 w 296"/>
                    <a:gd name="T3" fmla="*/ 197 h 394"/>
                    <a:gd name="T4" fmla="*/ 0 w 296"/>
                    <a:gd name="T5" fmla="*/ 0 h 394"/>
                    <a:gd name="T6" fmla="*/ 292 w 296"/>
                    <a:gd name="T7" fmla="*/ 193 h 394"/>
                    <a:gd name="T8" fmla="*/ 296 w 296"/>
                    <a:gd name="T9" fmla="*/ 197 h 394"/>
                    <a:gd name="T10" fmla="*/ 292 w 296"/>
                    <a:gd name="T11" fmla="*/ 201 h 394"/>
                    <a:gd name="T12" fmla="*/ 0 w 296"/>
                    <a:gd name="T13" fmla="*/ 394 h 394"/>
                    <a:gd name="T14" fmla="*/ 0 w 296"/>
                    <a:gd name="T15" fmla="*/ 390 h 394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96" h="394">
                      <a:moveTo>
                        <a:pt x="0" y="390"/>
                      </a:moveTo>
                      <a:lnTo>
                        <a:pt x="0" y="197"/>
                      </a:lnTo>
                      <a:lnTo>
                        <a:pt x="0" y="0"/>
                      </a:lnTo>
                      <a:lnTo>
                        <a:pt x="292" y="193"/>
                      </a:lnTo>
                      <a:lnTo>
                        <a:pt x="296" y="197"/>
                      </a:lnTo>
                      <a:lnTo>
                        <a:pt x="292" y="201"/>
                      </a:lnTo>
                      <a:lnTo>
                        <a:pt x="0" y="394"/>
                      </a:lnTo>
                      <a:lnTo>
                        <a:pt x="0" y="390"/>
                      </a:lnTo>
                      <a:close/>
                    </a:path>
                  </a:pathLst>
                </a:custGeom>
                <a:solidFill>
                  <a:srgbClr val="FFF97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75" name="Freeform 1827"/>
                <p:cNvSpPr>
                  <a:spLocks/>
                </p:cNvSpPr>
                <p:nvPr/>
              </p:nvSpPr>
              <p:spPr bwMode="auto">
                <a:xfrm>
                  <a:off x="4385" y="2988"/>
                  <a:ext cx="296" cy="394"/>
                </a:xfrm>
                <a:custGeom>
                  <a:avLst/>
                  <a:gdLst>
                    <a:gd name="T0" fmla="*/ 0 w 296"/>
                    <a:gd name="T1" fmla="*/ 390 h 394"/>
                    <a:gd name="T2" fmla="*/ 0 w 296"/>
                    <a:gd name="T3" fmla="*/ 197 h 394"/>
                    <a:gd name="T4" fmla="*/ 0 w 296"/>
                    <a:gd name="T5" fmla="*/ 197 h 394"/>
                    <a:gd name="T6" fmla="*/ 0 w 296"/>
                    <a:gd name="T7" fmla="*/ 0 h 394"/>
                    <a:gd name="T8" fmla="*/ 0 w 296"/>
                    <a:gd name="T9" fmla="*/ 0 h 394"/>
                    <a:gd name="T10" fmla="*/ 292 w 296"/>
                    <a:gd name="T11" fmla="*/ 193 h 394"/>
                    <a:gd name="T12" fmla="*/ 296 w 296"/>
                    <a:gd name="T13" fmla="*/ 197 h 394"/>
                    <a:gd name="T14" fmla="*/ 292 w 296"/>
                    <a:gd name="T15" fmla="*/ 201 h 394"/>
                    <a:gd name="T16" fmla="*/ 0 w 296"/>
                    <a:gd name="T17" fmla="*/ 394 h 394"/>
                    <a:gd name="T18" fmla="*/ 0 w 296"/>
                    <a:gd name="T19" fmla="*/ 390 h 394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296" h="394">
                      <a:moveTo>
                        <a:pt x="0" y="390"/>
                      </a:moveTo>
                      <a:lnTo>
                        <a:pt x="0" y="197"/>
                      </a:lnTo>
                      <a:lnTo>
                        <a:pt x="0" y="0"/>
                      </a:lnTo>
                      <a:lnTo>
                        <a:pt x="292" y="193"/>
                      </a:lnTo>
                      <a:lnTo>
                        <a:pt x="296" y="197"/>
                      </a:lnTo>
                      <a:lnTo>
                        <a:pt x="292" y="201"/>
                      </a:lnTo>
                      <a:lnTo>
                        <a:pt x="0" y="394"/>
                      </a:lnTo>
                      <a:lnTo>
                        <a:pt x="0" y="390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76" name="Freeform 1828"/>
                <p:cNvSpPr>
                  <a:spLocks/>
                </p:cNvSpPr>
                <p:nvPr/>
              </p:nvSpPr>
              <p:spPr bwMode="auto">
                <a:xfrm>
                  <a:off x="4673" y="3160"/>
                  <a:ext cx="50" cy="49"/>
                </a:xfrm>
                <a:custGeom>
                  <a:avLst/>
                  <a:gdLst>
                    <a:gd name="T0" fmla="*/ 25 w 50"/>
                    <a:gd name="T1" fmla="*/ 0 h 49"/>
                    <a:gd name="T2" fmla="*/ 37 w 50"/>
                    <a:gd name="T3" fmla="*/ 0 h 49"/>
                    <a:gd name="T4" fmla="*/ 45 w 50"/>
                    <a:gd name="T5" fmla="*/ 8 h 49"/>
                    <a:gd name="T6" fmla="*/ 50 w 50"/>
                    <a:gd name="T7" fmla="*/ 12 h 49"/>
                    <a:gd name="T8" fmla="*/ 50 w 50"/>
                    <a:gd name="T9" fmla="*/ 25 h 49"/>
                    <a:gd name="T10" fmla="*/ 50 w 50"/>
                    <a:gd name="T11" fmla="*/ 33 h 49"/>
                    <a:gd name="T12" fmla="*/ 45 w 50"/>
                    <a:gd name="T13" fmla="*/ 41 h 49"/>
                    <a:gd name="T14" fmla="*/ 37 w 50"/>
                    <a:gd name="T15" fmla="*/ 45 h 49"/>
                    <a:gd name="T16" fmla="*/ 25 w 50"/>
                    <a:gd name="T17" fmla="*/ 49 h 49"/>
                    <a:gd name="T18" fmla="*/ 17 w 50"/>
                    <a:gd name="T19" fmla="*/ 45 h 49"/>
                    <a:gd name="T20" fmla="*/ 8 w 50"/>
                    <a:gd name="T21" fmla="*/ 41 h 49"/>
                    <a:gd name="T22" fmla="*/ 4 w 50"/>
                    <a:gd name="T23" fmla="*/ 33 h 49"/>
                    <a:gd name="T24" fmla="*/ 0 w 50"/>
                    <a:gd name="T25" fmla="*/ 25 h 49"/>
                    <a:gd name="T26" fmla="*/ 4 w 50"/>
                    <a:gd name="T27" fmla="*/ 12 h 49"/>
                    <a:gd name="T28" fmla="*/ 8 w 50"/>
                    <a:gd name="T29" fmla="*/ 8 h 49"/>
                    <a:gd name="T30" fmla="*/ 17 w 50"/>
                    <a:gd name="T31" fmla="*/ 0 h 49"/>
                    <a:gd name="T32" fmla="*/ 25 w 50"/>
                    <a:gd name="T33" fmla="*/ 0 h 4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50" h="49">
                      <a:moveTo>
                        <a:pt x="25" y="0"/>
                      </a:moveTo>
                      <a:lnTo>
                        <a:pt x="37" y="0"/>
                      </a:lnTo>
                      <a:lnTo>
                        <a:pt x="45" y="8"/>
                      </a:lnTo>
                      <a:lnTo>
                        <a:pt x="50" y="12"/>
                      </a:lnTo>
                      <a:lnTo>
                        <a:pt x="50" y="25"/>
                      </a:lnTo>
                      <a:lnTo>
                        <a:pt x="50" y="33"/>
                      </a:lnTo>
                      <a:lnTo>
                        <a:pt x="45" y="41"/>
                      </a:lnTo>
                      <a:lnTo>
                        <a:pt x="37" y="45"/>
                      </a:lnTo>
                      <a:lnTo>
                        <a:pt x="25" y="49"/>
                      </a:lnTo>
                      <a:lnTo>
                        <a:pt x="17" y="45"/>
                      </a:lnTo>
                      <a:lnTo>
                        <a:pt x="8" y="41"/>
                      </a:lnTo>
                      <a:lnTo>
                        <a:pt x="4" y="33"/>
                      </a:lnTo>
                      <a:lnTo>
                        <a:pt x="0" y="25"/>
                      </a:lnTo>
                      <a:lnTo>
                        <a:pt x="4" y="12"/>
                      </a:lnTo>
                      <a:lnTo>
                        <a:pt x="8" y="8"/>
                      </a:lnTo>
                      <a:lnTo>
                        <a:pt x="17" y="0"/>
                      </a:lnTo>
                      <a:lnTo>
                        <a:pt x="25" y="0"/>
                      </a:lnTo>
                      <a:close/>
                    </a:path>
                  </a:pathLst>
                </a:custGeom>
                <a:solidFill>
                  <a:srgbClr val="FFF97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77" name="Freeform 1829"/>
                <p:cNvSpPr>
                  <a:spLocks/>
                </p:cNvSpPr>
                <p:nvPr/>
              </p:nvSpPr>
              <p:spPr bwMode="auto">
                <a:xfrm>
                  <a:off x="4673" y="3160"/>
                  <a:ext cx="50" cy="49"/>
                </a:xfrm>
                <a:custGeom>
                  <a:avLst/>
                  <a:gdLst>
                    <a:gd name="T0" fmla="*/ 25 w 50"/>
                    <a:gd name="T1" fmla="*/ 0 h 49"/>
                    <a:gd name="T2" fmla="*/ 37 w 50"/>
                    <a:gd name="T3" fmla="*/ 0 h 49"/>
                    <a:gd name="T4" fmla="*/ 45 w 50"/>
                    <a:gd name="T5" fmla="*/ 8 h 49"/>
                    <a:gd name="T6" fmla="*/ 50 w 50"/>
                    <a:gd name="T7" fmla="*/ 12 h 49"/>
                    <a:gd name="T8" fmla="*/ 50 w 50"/>
                    <a:gd name="T9" fmla="*/ 25 h 49"/>
                    <a:gd name="T10" fmla="*/ 50 w 50"/>
                    <a:gd name="T11" fmla="*/ 33 h 49"/>
                    <a:gd name="T12" fmla="*/ 45 w 50"/>
                    <a:gd name="T13" fmla="*/ 41 h 49"/>
                    <a:gd name="T14" fmla="*/ 37 w 50"/>
                    <a:gd name="T15" fmla="*/ 45 h 49"/>
                    <a:gd name="T16" fmla="*/ 25 w 50"/>
                    <a:gd name="T17" fmla="*/ 49 h 49"/>
                    <a:gd name="T18" fmla="*/ 17 w 50"/>
                    <a:gd name="T19" fmla="*/ 45 h 49"/>
                    <a:gd name="T20" fmla="*/ 8 w 50"/>
                    <a:gd name="T21" fmla="*/ 41 h 49"/>
                    <a:gd name="T22" fmla="*/ 4 w 50"/>
                    <a:gd name="T23" fmla="*/ 33 h 49"/>
                    <a:gd name="T24" fmla="*/ 0 w 50"/>
                    <a:gd name="T25" fmla="*/ 25 h 49"/>
                    <a:gd name="T26" fmla="*/ 4 w 50"/>
                    <a:gd name="T27" fmla="*/ 12 h 49"/>
                    <a:gd name="T28" fmla="*/ 8 w 50"/>
                    <a:gd name="T29" fmla="*/ 8 h 49"/>
                    <a:gd name="T30" fmla="*/ 17 w 50"/>
                    <a:gd name="T31" fmla="*/ 0 h 49"/>
                    <a:gd name="T32" fmla="*/ 25 w 50"/>
                    <a:gd name="T33" fmla="*/ 0 h 4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50" h="49">
                      <a:moveTo>
                        <a:pt x="25" y="0"/>
                      </a:moveTo>
                      <a:lnTo>
                        <a:pt x="37" y="0"/>
                      </a:lnTo>
                      <a:lnTo>
                        <a:pt x="45" y="8"/>
                      </a:lnTo>
                      <a:lnTo>
                        <a:pt x="50" y="12"/>
                      </a:lnTo>
                      <a:lnTo>
                        <a:pt x="50" y="25"/>
                      </a:lnTo>
                      <a:lnTo>
                        <a:pt x="50" y="33"/>
                      </a:lnTo>
                      <a:lnTo>
                        <a:pt x="45" y="41"/>
                      </a:lnTo>
                      <a:lnTo>
                        <a:pt x="37" y="45"/>
                      </a:lnTo>
                      <a:lnTo>
                        <a:pt x="25" y="49"/>
                      </a:lnTo>
                      <a:lnTo>
                        <a:pt x="17" y="45"/>
                      </a:lnTo>
                      <a:lnTo>
                        <a:pt x="8" y="41"/>
                      </a:lnTo>
                      <a:lnTo>
                        <a:pt x="4" y="33"/>
                      </a:lnTo>
                      <a:lnTo>
                        <a:pt x="0" y="25"/>
                      </a:lnTo>
                      <a:lnTo>
                        <a:pt x="4" y="12"/>
                      </a:lnTo>
                      <a:lnTo>
                        <a:pt x="8" y="8"/>
                      </a:lnTo>
                      <a:lnTo>
                        <a:pt x="17" y="0"/>
                      </a:lnTo>
                      <a:lnTo>
                        <a:pt x="25" y="0"/>
                      </a:lnTo>
                    </a:path>
                  </a:pathLst>
                </a:custGeom>
                <a:noFill/>
                <a:ln w="1270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78" name="Line 1830"/>
                <p:cNvSpPr>
                  <a:spLocks noChangeShapeType="1"/>
                </p:cNvSpPr>
                <p:nvPr/>
              </p:nvSpPr>
              <p:spPr bwMode="auto">
                <a:xfrm flipH="1">
                  <a:off x="4286" y="3185"/>
                  <a:ext cx="99" cy="1"/>
                </a:xfrm>
                <a:prstGeom prst="line">
                  <a:avLst/>
                </a:prstGeom>
                <a:noFill/>
                <a:ln w="12700">
                  <a:solidFill>
                    <a:srgbClr val="1F1A17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79" name="Line 1831"/>
                <p:cNvSpPr>
                  <a:spLocks noChangeShapeType="1"/>
                </p:cNvSpPr>
                <p:nvPr/>
              </p:nvSpPr>
              <p:spPr bwMode="auto">
                <a:xfrm>
                  <a:off x="4723" y="3185"/>
                  <a:ext cx="98" cy="1"/>
                </a:xfrm>
                <a:prstGeom prst="line">
                  <a:avLst/>
                </a:prstGeom>
                <a:noFill/>
                <a:ln w="12700">
                  <a:solidFill>
                    <a:srgbClr val="1F1A17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80" name="Rectangle 1832"/>
                <p:cNvSpPr>
                  <a:spLocks noChangeArrowheads="1"/>
                </p:cNvSpPr>
                <p:nvPr/>
              </p:nvSpPr>
              <p:spPr bwMode="auto">
                <a:xfrm>
                  <a:off x="4364" y="2700"/>
                  <a:ext cx="37" cy="193"/>
                </a:xfrm>
                <a:prstGeom prst="rect">
                  <a:avLst/>
                </a:prstGeom>
                <a:solidFill>
                  <a:srgbClr val="1F1A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581" name="Rectangle 1833"/>
                <p:cNvSpPr>
                  <a:spLocks noChangeArrowheads="1"/>
                </p:cNvSpPr>
                <p:nvPr/>
              </p:nvSpPr>
              <p:spPr bwMode="auto">
                <a:xfrm>
                  <a:off x="4414" y="2700"/>
                  <a:ext cx="37" cy="193"/>
                </a:xfrm>
                <a:prstGeom prst="rect">
                  <a:avLst/>
                </a:prstGeom>
                <a:solidFill>
                  <a:srgbClr val="1F1A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582" name="Line 1834"/>
                <p:cNvSpPr>
                  <a:spLocks noChangeShapeType="1"/>
                </p:cNvSpPr>
                <p:nvPr/>
              </p:nvSpPr>
              <p:spPr bwMode="auto">
                <a:xfrm>
                  <a:off x="4430" y="2795"/>
                  <a:ext cx="99" cy="1"/>
                </a:xfrm>
                <a:prstGeom prst="line">
                  <a:avLst/>
                </a:prstGeom>
                <a:noFill/>
                <a:ln w="12700">
                  <a:solidFill>
                    <a:srgbClr val="1F1A17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83" name="Line 1835"/>
                <p:cNvSpPr>
                  <a:spLocks noChangeShapeType="1"/>
                </p:cNvSpPr>
                <p:nvPr/>
              </p:nvSpPr>
              <p:spPr bwMode="auto">
                <a:xfrm>
                  <a:off x="4286" y="2795"/>
                  <a:ext cx="99" cy="1"/>
                </a:xfrm>
                <a:prstGeom prst="line">
                  <a:avLst/>
                </a:prstGeom>
                <a:noFill/>
                <a:ln w="12700">
                  <a:solidFill>
                    <a:srgbClr val="1F1A17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84" name="Line 1836"/>
                <p:cNvSpPr>
                  <a:spLocks noChangeShapeType="1"/>
                </p:cNvSpPr>
                <p:nvPr/>
              </p:nvSpPr>
              <p:spPr bwMode="auto">
                <a:xfrm>
                  <a:off x="4529" y="2602"/>
                  <a:ext cx="99" cy="1"/>
                </a:xfrm>
                <a:prstGeom prst="line">
                  <a:avLst/>
                </a:prstGeom>
                <a:noFill/>
                <a:ln w="12700">
                  <a:solidFill>
                    <a:srgbClr val="1F1A17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85" name="Freeform 1837"/>
                <p:cNvSpPr>
                  <a:spLocks/>
                </p:cNvSpPr>
                <p:nvPr/>
              </p:nvSpPr>
              <p:spPr bwMode="auto">
                <a:xfrm>
                  <a:off x="4628" y="2553"/>
                  <a:ext cx="193" cy="49"/>
                </a:xfrm>
                <a:custGeom>
                  <a:avLst/>
                  <a:gdLst>
                    <a:gd name="T0" fmla="*/ 0 w 193"/>
                    <a:gd name="T1" fmla="*/ 0 h 49"/>
                    <a:gd name="T2" fmla="*/ 95 w 193"/>
                    <a:gd name="T3" fmla="*/ 49 h 49"/>
                    <a:gd name="T4" fmla="*/ 193 w 193"/>
                    <a:gd name="T5" fmla="*/ 49 h 4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3" h="49">
                      <a:moveTo>
                        <a:pt x="0" y="0"/>
                      </a:moveTo>
                      <a:lnTo>
                        <a:pt x="95" y="49"/>
                      </a:lnTo>
                      <a:lnTo>
                        <a:pt x="193" y="49"/>
                      </a:lnTo>
                    </a:path>
                  </a:pathLst>
                </a:custGeom>
                <a:noFill/>
                <a:ln w="1270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86" name="Freeform 1838"/>
                <p:cNvSpPr>
                  <a:spLocks/>
                </p:cNvSpPr>
                <p:nvPr/>
              </p:nvSpPr>
              <p:spPr bwMode="auto">
                <a:xfrm>
                  <a:off x="4698" y="2577"/>
                  <a:ext cx="49" cy="49"/>
                </a:xfrm>
                <a:custGeom>
                  <a:avLst/>
                  <a:gdLst>
                    <a:gd name="T0" fmla="*/ 25 w 49"/>
                    <a:gd name="T1" fmla="*/ 0 h 49"/>
                    <a:gd name="T2" fmla="*/ 37 w 49"/>
                    <a:gd name="T3" fmla="*/ 0 h 49"/>
                    <a:gd name="T4" fmla="*/ 41 w 49"/>
                    <a:gd name="T5" fmla="*/ 8 h 49"/>
                    <a:gd name="T6" fmla="*/ 49 w 49"/>
                    <a:gd name="T7" fmla="*/ 17 h 49"/>
                    <a:gd name="T8" fmla="*/ 49 w 49"/>
                    <a:gd name="T9" fmla="*/ 25 h 49"/>
                    <a:gd name="T10" fmla="*/ 49 w 49"/>
                    <a:gd name="T11" fmla="*/ 33 h 49"/>
                    <a:gd name="T12" fmla="*/ 41 w 49"/>
                    <a:gd name="T13" fmla="*/ 41 h 49"/>
                    <a:gd name="T14" fmla="*/ 37 w 49"/>
                    <a:gd name="T15" fmla="*/ 45 h 49"/>
                    <a:gd name="T16" fmla="*/ 25 w 49"/>
                    <a:gd name="T17" fmla="*/ 49 h 49"/>
                    <a:gd name="T18" fmla="*/ 16 w 49"/>
                    <a:gd name="T19" fmla="*/ 45 h 49"/>
                    <a:gd name="T20" fmla="*/ 8 w 49"/>
                    <a:gd name="T21" fmla="*/ 41 h 49"/>
                    <a:gd name="T22" fmla="*/ 4 w 49"/>
                    <a:gd name="T23" fmla="*/ 33 h 49"/>
                    <a:gd name="T24" fmla="*/ 0 w 49"/>
                    <a:gd name="T25" fmla="*/ 25 h 49"/>
                    <a:gd name="T26" fmla="*/ 4 w 49"/>
                    <a:gd name="T27" fmla="*/ 17 h 49"/>
                    <a:gd name="T28" fmla="*/ 8 w 49"/>
                    <a:gd name="T29" fmla="*/ 8 h 49"/>
                    <a:gd name="T30" fmla="*/ 16 w 49"/>
                    <a:gd name="T31" fmla="*/ 0 h 49"/>
                    <a:gd name="T32" fmla="*/ 25 w 49"/>
                    <a:gd name="T33" fmla="*/ 0 h 4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49" h="49">
                      <a:moveTo>
                        <a:pt x="25" y="0"/>
                      </a:moveTo>
                      <a:lnTo>
                        <a:pt x="37" y="0"/>
                      </a:lnTo>
                      <a:lnTo>
                        <a:pt x="41" y="8"/>
                      </a:lnTo>
                      <a:lnTo>
                        <a:pt x="49" y="17"/>
                      </a:lnTo>
                      <a:lnTo>
                        <a:pt x="49" y="25"/>
                      </a:lnTo>
                      <a:lnTo>
                        <a:pt x="49" y="33"/>
                      </a:lnTo>
                      <a:lnTo>
                        <a:pt x="41" y="41"/>
                      </a:lnTo>
                      <a:lnTo>
                        <a:pt x="37" y="45"/>
                      </a:lnTo>
                      <a:lnTo>
                        <a:pt x="25" y="49"/>
                      </a:lnTo>
                      <a:lnTo>
                        <a:pt x="16" y="45"/>
                      </a:lnTo>
                      <a:lnTo>
                        <a:pt x="8" y="41"/>
                      </a:lnTo>
                      <a:lnTo>
                        <a:pt x="4" y="33"/>
                      </a:lnTo>
                      <a:lnTo>
                        <a:pt x="0" y="25"/>
                      </a:lnTo>
                      <a:lnTo>
                        <a:pt x="4" y="17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25" y="0"/>
                      </a:lnTo>
                      <a:close/>
                    </a:path>
                  </a:pathLst>
                </a:custGeom>
                <a:solidFill>
                  <a:srgbClr val="1F1A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87" name="Freeform 1839"/>
                <p:cNvSpPr>
                  <a:spLocks/>
                </p:cNvSpPr>
                <p:nvPr/>
              </p:nvSpPr>
              <p:spPr bwMode="auto">
                <a:xfrm>
                  <a:off x="4698" y="2577"/>
                  <a:ext cx="49" cy="49"/>
                </a:xfrm>
                <a:custGeom>
                  <a:avLst/>
                  <a:gdLst>
                    <a:gd name="T0" fmla="*/ 25 w 49"/>
                    <a:gd name="T1" fmla="*/ 0 h 49"/>
                    <a:gd name="T2" fmla="*/ 37 w 49"/>
                    <a:gd name="T3" fmla="*/ 0 h 49"/>
                    <a:gd name="T4" fmla="*/ 41 w 49"/>
                    <a:gd name="T5" fmla="*/ 8 h 49"/>
                    <a:gd name="T6" fmla="*/ 49 w 49"/>
                    <a:gd name="T7" fmla="*/ 17 h 49"/>
                    <a:gd name="T8" fmla="*/ 49 w 49"/>
                    <a:gd name="T9" fmla="*/ 25 h 49"/>
                    <a:gd name="T10" fmla="*/ 49 w 49"/>
                    <a:gd name="T11" fmla="*/ 33 h 49"/>
                    <a:gd name="T12" fmla="*/ 41 w 49"/>
                    <a:gd name="T13" fmla="*/ 41 h 49"/>
                    <a:gd name="T14" fmla="*/ 37 w 49"/>
                    <a:gd name="T15" fmla="*/ 45 h 49"/>
                    <a:gd name="T16" fmla="*/ 25 w 49"/>
                    <a:gd name="T17" fmla="*/ 49 h 49"/>
                    <a:gd name="T18" fmla="*/ 16 w 49"/>
                    <a:gd name="T19" fmla="*/ 45 h 49"/>
                    <a:gd name="T20" fmla="*/ 8 w 49"/>
                    <a:gd name="T21" fmla="*/ 41 h 49"/>
                    <a:gd name="T22" fmla="*/ 4 w 49"/>
                    <a:gd name="T23" fmla="*/ 33 h 49"/>
                    <a:gd name="T24" fmla="*/ 0 w 49"/>
                    <a:gd name="T25" fmla="*/ 25 h 49"/>
                    <a:gd name="T26" fmla="*/ 4 w 49"/>
                    <a:gd name="T27" fmla="*/ 17 h 49"/>
                    <a:gd name="T28" fmla="*/ 8 w 49"/>
                    <a:gd name="T29" fmla="*/ 8 h 49"/>
                    <a:gd name="T30" fmla="*/ 16 w 49"/>
                    <a:gd name="T31" fmla="*/ 0 h 49"/>
                    <a:gd name="T32" fmla="*/ 25 w 49"/>
                    <a:gd name="T33" fmla="*/ 0 h 4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49" h="49">
                      <a:moveTo>
                        <a:pt x="25" y="0"/>
                      </a:moveTo>
                      <a:lnTo>
                        <a:pt x="37" y="0"/>
                      </a:lnTo>
                      <a:lnTo>
                        <a:pt x="41" y="8"/>
                      </a:lnTo>
                      <a:lnTo>
                        <a:pt x="49" y="17"/>
                      </a:lnTo>
                      <a:lnTo>
                        <a:pt x="49" y="25"/>
                      </a:lnTo>
                      <a:lnTo>
                        <a:pt x="49" y="33"/>
                      </a:lnTo>
                      <a:lnTo>
                        <a:pt x="41" y="41"/>
                      </a:lnTo>
                      <a:lnTo>
                        <a:pt x="37" y="45"/>
                      </a:lnTo>
                      <a:lnTo>
                        <a:pt x="25" y="49"/>
                      </a:lnTo>
                      <a:lnTo>
                        <a:pt x="16" y="45"/>
                      </a:lnTo>
                      <a:lnTo>
                        <a:pt x="8" y="41"/>
                      </a:lnTo>
                      <a:lnTo>
                        <a:pt x="4" y="33"/>
                      </a:lnTo>
                      <a:lnTo>
                        <a:pt x="0" y="25"/>
                      </a:lnTo>
                      <a:lnTo>
                        <a:pt x="4" y="17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25" y="0"/>
                      </a:lnTo>
                    </a:path>
                  </a:pathLst>
                </a:custGeom>
                <a:noFill/>
                <a:ln w="1270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88" name="Freeform 1840"/>
                <p:cNvSpPr>
                  <a:spLocks/>
                </p:cNvSpPr>
                <p:nvPr/>
              </p:nvSpPr>
              <p:spPr bwMode="auto">
                <a:xfrm>
                  <a:off x="4261" y="3160"/>
                  <a:ext cx="50" cy="49"/>
                </a:xfrm>
                <a:custGeom>
                  <a:avLst/>
                  <a:gdLst>
                    <a:gd name="T0" fmla="*/ 25 w 50"/>
                    <a:gd name="T1" fmla="*/ 0 h 49"/>
                    <a:gd name="T2" fmla="*/ 33 w 50"/>
                    <a:gd name="T3" fmla="*/ 0 h 49"/>
                    <a:gd name="T4" fmla="*/ 42 w 50"/>
                    <a:gd name="T5" fmla="*/ 8 h 49"/>
                    <a:gd name="T6" fmla="*/ 46 w 50"/>
                    <a:gd name="T7" fmla="*/ 12 h 49"/>
                    <a:gd name="T8" fmla="*/ 50 w 50"/>
                    <a:gd name="T9" fmla="*/ 25 h 49"/>
                    <a:gd name="T10" fmla="*/ 46 w 50"/>
                    <a:gd name="T11" fmla="*/ 33 h 49"/>
                    <a:gd name="T12" fmla="*/ 42 w 50"/>
                    <a:gd name="T13" fmla="*/ 41 h 49"/>
                    <a:gd name="T14" fmla="*/ 33 w 50"/>
                    <a:gd name="T15" fmla="*/ 45 h 49"/>
                    <a:gd name="T16" fmla="*/ 25 w 50"/>
                    <a:gd name="T17" fmla="*/ 49 h 49"/>
                    <a:gd name="T18" fmla="*/ 17 w 50"/>
                    <a:gd name="T19" fmla="*/ 45 h 49"/>
                    <a:gd name="T20" fmla="*/ 9 w 50"/>
                    <a:gd name="T21" fmla="*/ 41 h 49"/>
                    <a:gd name="T22" fmla="*/ 4 w 50"/>
                    <a:gd name="T23" fmla="*/ 33 h 49"/>
                    <a:gd name="T24" fmla="*/ 0 w 50"/>
                    <a:gd name="T25" fmla="*/ 25 h 49"/>
                    <a:gd name="T26" fmla="*/ 4 w 50"/>
                    <a:gd name="T27" fmla="*/ 12 h 49"/>
                    <a:gd name="T28" fmla="*/ 9 w 50"/>
                    <a:gd name="T29" fmla="*/ 8 h 49"/>
                    <a:gd name="T30" fmla="*/ 17 w 50"/>
                    <a:gd name="T31" fmla="*/ 0 h 49"/>
                    <a:gd name="T32" fmla="*/ 25 w 50"/>
                    <a:gd name="T33" fmla="*/ 0 h 4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50" h="49">
                      <a:moveTo>
                        <a:pt x="25" y="0"/>
                      </a:moveTo>
                      <a:lnTo>
                        <a:pt x="33" y="0"/>
                      </a:lnTo>
                      <a:lnTo>
                        <a:pt x="42" y="8"/>
                      </a:lnTo>
                      <a:lnTo>
                        <a:pt x="46" y="12"/>
                      </a:lnTo>
                      <a:lnTo>
                        <a:pt x="50" y="25"/>
                      </a:lnTo>
                      <a:lnTo>
                        <a:pt x="46" y="33"/>
                      </a:lnTo>
                      <a:lnTo>
                        <a:pt x="42" y="41"/>
                      </a:lnTo>
                      <a:lnTo>
                        <a:pt x="33" y="45"/>
                      </a:lnTo>
                      <a:lnTo>
                        <a:pt x="25" y="49"/>
                      </a:lnTo>
                      <a:lnTo>
                        <a:pt x="17" y="45"/>
                      </a:lnTo>
                      <a:lnTo>
                        <a:pt x="9" y="41"/>
                      </a:lnTo>
                      <a:lnTo>
                        <a:pt x="4" y="33"/>
                      </a:lnTo>
                      <a:lnTo>
                        <a:pt x="0" y="25"/>
                      </a:lnTo>
                      <a:lnTo>
                        <a:pt x="4" y="12"/>
                      </a:lnTo>
                      <a:lnTo>
                        <a:pt x="9" y="8"/>
                      </a:lnTo>
                      <a:lnTo>
                        <a:pt x="17" y="0"/>
                      </a:lnTo>
                      <a:lnTo>
                        <a:pt x="25" y="0"/>
                      </a:lnTo>
                      <a:close/>
                    </a:path>
                  </a:pathLst>
                </a:custGeom>
                <a:solidFill>
                  <a:srgbClr val="1F1A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89" name="Freeform 1841"/>
                <p:cNvSpPr>
                  <a:spLocks/>
                </p:cNvSpPr>
                <p:nvPr/>
              </p:nvSpPr>
              <p:spPr bwMode="auto">
                <a:xfrm>
                  <a:off x="4261" y="3160"/>
                  <a:ext cx="50" cy="49"/>
                </a:xfrm>
                <a:custGeom>
                  <a:avLst/>
                  <a:gdLst>
                    <a:gd name="T0" fmla="*/ 25 w 50"/>
                    <a:gd name="T1" fmla="*/ 0 h 49"/>
                    <a:gd name="T2" fmla="*/ 33 w 50"/>
                    <a:gd name="T3" fmla="*/ 0 h 49"/>
                    <a:gd name="T4" fmla="*/ 42 w 50"/>
                    <a:gd name="T5" fmla="*/ 8 h 49"/>
                    <a:gd name="T6" fmla="*/ 46 w 50"/>
                    <a:gd name="T7" fmla="*/ 12 h 49"/>
                    <a:gd name="T8" fmla="*/ 50 w 50"/>
                    <a:gd name="T9" fmla="*/ 25 h 49"/>
                    <a:gd name="T10" fmla="*/ 46 w 50"/>
                    <a:gd name="T11" fmla="*/ 33 h 49"/>
                    <a:gd name="T12" fmla="*/ 42 w 50"/>
                    <a:gd name="T13" fmla="*/ 41 h 49"/>
                    <a:gd name="T14" fmla="*/ 33 w 50"/>
                    <a:gd name="T15" fmla="*/ 45 h 49"/>
                    <a:gd name="T16" fmla="*/ 25 w 50"/>
                    <a:gd name="T17" fmla="*/ 49 h 49"/>
                    <a:gd name="T18" fmla="*/ 17 w 50"/>
                    <a:gd name="T19" fmla="*/ 45 h 49"/>
                    <a:gd name="T20" fmla="*/ 9 w 50"/>
                    <a:gd name="T21" fmla="*/ 41 h 49"/>
                    <a:gd name="T22" fmla="*/ 4 w 50"/>
                    <a:gd name="T23" fmla="*/ 33 h 49"/>
                    <a:gd name="T24" fmla="*/ 0 w 50"/>
                    <a:gd name="T25" fmla="*/ 25 h 49"/>
                    <a:gd name="T26" fmla="*/ 4 w 50"/>
                    <a:gd name="T27" fmla="*/ 12 h 49"/>
                    <a:gd name="T28" fmla="*/ 9 w 50"/>
                    <a:gd name="T29" fmla="*/ 8 h 49"/>
                    <a:gd name="T30" fmla="*/ 17 w 50"/>
                    <a:gd name="T31" fmla="*/ 0 h 49"/>
                    <a:gd name="T32" fmla="*/ 25 w 50"/>
                    <a:gd name="T33" fmla="*/ 0 h 4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50" h="49">
                      <a:moveTo>
                        <a:pt x="25" y="0"/>
                      </a:moveTo>
                      <a:lnTo>
                        <a:pt x="33" y="0"/>
                      </a:lnTo>
                      <a:lnTo>
                        <a:pt x="42" y="8"/>
                      </a:lnTo>
                      <a:lnTo>
                        <a:pt x="46" y="12"/>
                      </a:lnTo>
                      <a:lnTo>
                        <a:pt x="50" y="25"/>
                      </a:lnTo>
                      <a:lnTo>
                        <a:pt x="46" y="33"/>
                      </a:lnTo>
                      <a:lnTo>
                        <a:pt x="42" y="41"/>
                      </a:lnTo>
                      <a:lnTo>
                        <a:pt x="33" y="45"/>
                      </a:lnTo>
                      <a:lnTo>
                        <a:pt x="25" y="49"/>
                      </a:lnTo>
                      <a:lnTo>
                        <a:pt x="17" y="45"/>
                      </a:lnTo>
                      <a:lnTo>
                        <a:pt x="9" y="41"/>
                      </a:lnTo>
                      <a:lnTo>
                        <a:pt x="4" y="33"/>
                      </a:lnTo>
                      <a:lnTo>
                        <a:pt x="0" y="25"/>
                      </a:lnTo>
                      <a:lnTo>
                        <a:pt x="4" y="12"/>
                      </a:lnTo>
                      <a:lnTo>
                        <a:pt x="9" y="8"/>
                      </a:lnTo>
                      <a:lnTo>
                        <a:pt x="17" y="0"/>
                      </a:lnTo>
                      <a:lnTo>
                        <a:pt x="25" y="0"/>
                      </a:lnTo>
                    </a:path>
                  </a:pathLst>
                </a:custGeom>
                <a:noFill/>
                <a:ln w="1270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90" name="Freeform 1842"/>
                <p:cNvSpPr>
                  <a:spLocks/>
                </p:cNvSpPr>
                <p:nvPr/>
              </p:nvSpPr>
              <p:spPr bwMode="auto">
                <a:xfrm>
                  <a:off x="4286" y="2602"/>
                  <a:ext cx="243" cy="583"/>
                </a:xfrm>
                <a:custGeom>
                  <a:avLst/>
                  <a:gdLst>
                    <a:gd name="T0" fmla="*/ 243 w 243"/>
                    <a:gd name="T1" fmla="*/ 0 h 583"/>
                    <a:gd name="T2" fmla="*/ 0 w 243"/>
                    <a:gd name="T3" fmla="*/ 0 h 583"/>
                    <a:gd name="T4" fmla="*/ 0 w 243"/>
                    <a:gd name="T5" fmla="*/ 583 h 58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43" h="583">
                      <a:moveTo>
                        <a:pt x="243" y="0"/>
                      </a:moveTo>
                      <a:lnTo>
                        <a:pt x="0" y="0"/>
                      </a:lnTo>
                      <a:lnTo>
                        <a:pt x="0" y="583"/>
                      </a:lnTo>
                    </a:path>
                  </a:pathLst>
                </a:custGeom>
                <a:noFill/>
                <a:ln w="1270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91" name="Line 1843"/>
                <p:cNvSpPr>
                  <a:spLocks noChangeShapeType="1"/>
                </p:cNvSpPr>
                <p:nvPr/>
              </p:nvSpPr>
              <p:spPr bwMode="auto">
                <a:xfrm flipV="1">
                  <a:off x="4821" y="2602"/>
                  <a:ext cx="1" cy="583"/>
                </a:xfrm>
                <a:prstGeom prst="line">
                  <a:avLst/>
                </a:prstGeom>
                <a:noFill/>
                <a:ln w="12700">
                  <a:solidFill>
                    <a:srgbClr val="1F1A17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92" name="Freeform 1844"/>
                <p:cNvSpPr>
                  <a:spLocks/>
                </p:cNvSpPr>
                <p:nvPr/>
              </p:nvSpPr>
              <p:spPr bwMode="auto">
                <a:xfrm>
                  <a:off x="4797" y="3160"/>
                  <a:ext cx="49" cy="49"/>
                </a:xfrm>
                <a:custGeom>
                  <a:avLst/>
                  <a:gdLst>
                    <a:gd name="T0" fmla="*/ 24 w 49"/>
                    <a:gd name="T1" fmla="*/ 0 h 49"/>
                    <a:gd name="T2" fmla="*/ 33 w 49"/>
                    <a:gd name="T3" fmla="*/ 0 h 49"/>
                    <a:gd name="T4" fmla="*/ 41 w 49"/>
                    <a:gd name="T5" fmla="*/ 8 h 49"/>
                    <a:gd name="T6" fmla="*/ 45 w 49"/>
                    <a:gd name="T7" fmla="*/ 12 h 49"/>
                    <a:gd name="T8" fmla="*/ 49 w 49"/>
                    <a:gd name="T9" fmla="*/ 25 h 49"/>
                    <a:gd name="T10" fmla="*/ 45 w 49"/>
                    <a:gd name="T11" fmla="*/ 33 h 49"/>
                    <a:gd name="T12" fmla="*/ 41 w 49"/>
                    <a:gd name="T13" fmla="*/ 41 h 49"/>
                    <a:gd name="T14" fmla="*/ 33 w 49"/>
                    <a:gd name="T15" fmla="*/ 45 h 49"/>
                    <a:gd name="T16" fmla="*/ 24 w 49"/>
                    <a:gd name="T17" fmla="*/ 49 h 49"/>
                    <a:gd name="T18" fmla="*/ 16 w 49"/>
                    <a:gd name="T19" fmla="*/ 45 h 49"/>
                    <a:gd name="T20" fmla="*/ 8 w 49"/>
                    <a:gd name="T21" fmla="*/ 41 h 49"/>
                    <a:gd name="T22" fmla="*/ 0 w 49"/>
                    <a:gd name="T23" fmla="*/ 33 h 49"/>
                    <a:gd name="T24" fmla="*/ 0 w 49"/>
                    <a:gd name="T25" fmla="*/ 25 h 49"/>
                    <a:gd name="T26" fmla="*/ 0 w 49"/>
                    <a:gd name="T27" fmla="*/ 12 h 49"/>
                    <a:gd name="T28" fmla="*/ 8 w 49"/>
                    <a:gd name="T29" fmla="*/ 8 h 49"/>
                    <a:gd name="T30" fmla="*/ 16 w 49"/>
                    <a:gd name="T31" fmla="*/ 0 h 49"/>
                    <a:gd name="T32" fmla="*/ 24 w 49"/>
                    <a:gd name="T33" fmla="*/ 0 h 4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49" h="49">
                      <a:moveTo>
                        <a:pt x="24" y="0"/>
                      </a:moveTo>
                      <a:lnTo>
                        <a:pt x="33" y="0"/>
                      </a:lnTo>
                      <a:lnTo>
                        <a:pt x="41" y="8"/>
                      </a:lnTo>
                      <a:lnTo>
                        <a:pt x="45" y="12"/>
                      </a:lnTo>
                      <a:lnTo>
                        <a:pt x="49" y="25"/>
                      </a:lnTo>
                      <a:lnTo>
                        <a:pt x="45" y="33"/>
                      </a:lnTo>
                      <a:lnTo>
                        <a:pt x="41" y="41"/>
                      </a:lnTo>
                      <a:lnTo>
                        <a:pt x="33" y="45"/>
                      </a:lnTo>
                      <a:lnTo>
                        <a:pt x="24" y="49"/>
                      </a:lnTo>
                      <a:lnTo>
                        <a:pt x="16" y="45"/>
                      </a:lnTo>
                      <a:lnTo>
                        <a:pt x="8" y="41"/>
                      </a:lnTo>
                      <a:lnTo>
                        <a:pt x="0" y="33"/>
                      </a:lnTo>
                      <a:lnTo>
                        <a:pt x="0" y="25"/>
                      </a:lnTo>
                      <a:lnTo>
                        <a:pt x="0" y="12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solidFill>
                  <a:srgbClr val="1F1A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93" name="Freeform 1845"/>
                <p:cNvSpPr>
                  <a:spLocks/>
                </p:cNvSpPr>
                <p:nvPr/>
              </p:nvSpPr>
              <p:spPr bwMode="auto">
                <a:xfrm>
                  <a:off x="4797" y="3160"/>
                  <a:ext cx="49" cy="49"/>
                </a:xfrm>
                <a:custGeom>
                  <a:avLst/>
                  <a:gdLst>
                    <a:gd name="T0" fmla="*/ 24 w 49"/>
                    <a:gd name="T1" fmla="*/ 0 h 49"/>
                    <a:gd name="T2" fmla="*/ 33 w 49"/>
                    <a:gd name="T3" fmla="*/ 0 h 49"/>
                    <a:gd name="T4" fmla="*/ 41 w 49"/>
                    <a:gd name="T5" fmla="*/ 8 h 49"/>
                    <a:gd name="T6" fmla="*/ 45 w 49"/>
                    <a:gd name="T7" fmla="*/ 12 h 49"/>
                    <a:gd name="T8" fmla="*/ 49 w 49"/>
                    <a:gd name="T9" fmla="*/ 25 h 49"/>
                    <a:gd name="T10" fmla="*/ 45 w 49"/>
                    <a:gd name="T11" fmla="*/ 33 h 49"/>
                    <a:gd name="T12" fmla="*/ 41 w 49"/>
                    <a:gd name="T13" fmla="*/ 41 h 49"/>
                    <a:gd name="T14" fmla="*/ 33 w 49"/>
                    <a:gd name="T15" fmla="*/ 45 h 49"/>
                    <a:gd name="T16" fmla="*/ 24 w 49"/>
                    <a:gd name="T17" fmla="*/ 49 h 49"/>
                    <a:gd name="T18" fmla="*/ 16 w 49"/>
                    <a:gd name="T19" fmla="*/ 45 h 49"/>
                    <a:gd name="T20" fmla="*/ 8 w 49"/>
                    <a:gd name="T21" fmla="*/ 41 h 49"/>
                    <a:gd name="T22" fmla="*/ 0 w 49"/>
                    <a:gd name="T23" fmla="*/ 33 h 49"/>
                    <a:gd name="T24" fmla="*/ 0 w 49"/>
                    <a:gd name="T25" fmla="*/ 25 h 49"/>
                    <a:gd name="T26" fmla="*/ 0 w 49"/>
                    <a:gd name="T27" fmla="*/ 12 h 49"/>
                    <a:gd name="T28" fmla="*/ 8 w 49"/>
                    <a:gd name="T29" fmla="*/ 8 h 49"/>
                    <a:gd name="T30" fmla="*/ 16 w 49"/>
                    <a:gd name="T31" fmla="*/ 0 h 49"/>
                    <a:gd name="T32" fmla="*/ 24 w 49"/>
                    <a:gd name="T33" fmla="*/ 0 h 4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49" h="49">
                      <a:moveTo>
                        <a:pt x="24" y="0"/>
                      </a:moveTo>
                      <a:lnTo>
                        <a:pt x="33" y="0"/>
                      </a:lnTo>
                      <a:lnTo>
                        <a:pt x="41" y="8"/>
                      </a:lnTo>
                      <a:lnTo>
                        <a:pt x="45" y="12"/>
                      </a:lnTo>
                      <a:lnTo>
                        <a:pt x="49" y="25"/>
                      </a:lnTo>
                      <a:lnTo>
                        <a:pt x="45" y="33"/>
                      </a:lnTo>
                      <a:lnTo>
                        <a:pt x="41" y="41"/>
                      </a:lnTo>
                      <a:lnTo>
                        <a:pt x="33" y="45"/>
                      </a:lnTo>
                      <a:lnTo>
                        <a:pt x="24" y="49"/>
                      </a:lnTo>
                      <a:lnTo>
                        <a:pt x="16" y="45"/>
                      </a:lnTo>
                      <a:lnTo>
                        <a:pt x="8" y="41"/>
                      </a:lnTo>
                      <a:lnTo>
                        <a:pt x="0" y="33"/>
                      </a:lnTo>
                      <a:lnTo>
                        <a:pt x="0" y="25"/>
                      </a:lnTo>
                      <a:lnTo>
                        <a:pt x="0" y="12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24" y="0"/>
                      </a:lnTo>
                    </a:path>
                  </a:pathLst>
                </a:custGeom>
                <a:noFill/>
                <a:ln w="1270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94" name="Line 1846"/>
                <p:cNvSpPr>
                  <a:spLocks noChangeShapeType="1"/>
                </p:cNvSpPr>
                <p:nvPr/>
              </p:nvSpPr>
              <p:spPr bwMode="auto">
                <a:xfrm>
                  <a:off x="4529" y="2795"/>
                  <a:ext cx="292" cy="1"/>
                </a:xfrm>
                <a:prstGeom prst="line">
                  <a:avLst/>
                </a:prstGeom>
                <a:noFill/>
                <a:ln w="12700">
                  <a:solidFill>
                    <a:srgbClr val="1F1A17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95" name="Rectangle 1847"/>
                <p:cNvSpPr>
                  <a:spLocks noChangeArrowheads="1"/>
                </p:cNvSpPr>
                <p:nvPr/>
              </p:nvSpPr>
              <p:spPr bwMode="auto">
                <a:xfrm>
                  <a:off x="2194" y="3349"/>
                  <a:ext cx="231" cy="1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de-DE" sz="1700">
                      <a:solidFill>
                        <a:srgbClr val="1F1A17"/>
                      </a:solidFill>
                      <a:latin typeface="Arial Narrow" pitchFamily="34" charset="0"/>
                    </a:rPr>
                    <a:t>SW</a:t>
                  </a:r>
                  <a:endParaRPr lang="de-DE"/>
                </a:p>
              </p:txBody>
            </p:sp>
            <p:sp>
              <p:nvSpPr>
                <p:cNvPr id="21596" name="Rectangle 1848"/>
                <p:cNvSpPr>
                  <a:spLocks noChangeArrowheads="1"/>
                </p:cNvSpPr>
                <p:nvPr/>
              </p:nvSpPr>
              <p:spPr bwMode="auto">
                <a:xfrm>
                  <a:off x="2194" y="3505"/>
                  <a:ext cx="346" cy="1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de-DE" sz="1700">
                      <a:solidFill>
                        <a:srgbClr val="1F1A17"/>
                      </a:solidFill>
                      <a:latin typeface="Arial Narrow" pitchFamily="34" charset="0"/>
                    </a:rPr>
                    <a:t>CTRL</a:t>
                  </a:r>
                  <a:endParaRPr lang="de-DE"/>
                </a:p>
              </p:txBody>
            </p:sp>
            <p:sp>
              <p:nvSpPr>
                <p:cNvPr id="21597" name="Rectangle 1849"/>
                <p:cNvSpPr>
                  <a:spLocks noChangeArrowheads="1"/>
                </p:cNvSpPr>
                <p:nvPr/>
              </p:nvSpPr>
              <p:spPr bwMode="auto">
                <a:xfrm>
                  <a:off x="3117" y="2766"/>
                  <a:ext cx="632" cy="1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de-DE" sz="1700">
                      <a:solidFill>
                        <a:srgbClr val="1F1A17"/>
                      </a:solidFill>
                      <a:latin typeface="Arial Narrow" pitchFamily="34" charset="0"/>
                    </a:rPr>
                    <a:t>Analog Mem</a:t>
                  </a:r>
                  <a:endParaRPr lang="de-DE"/>
                </a:p>
              </p:txBody>
            </p:sp>
            <p:sp>
              <p:nvSpPr>
                <p:cNvPr id="21598" name="Rectangle 1850"/>
                <p:cNvSpPr>
                  <a:spLocks noChangeArrowheads="1"/>
                </p:cNvSpPr>
                <p:nvPr/>
              </p:nvSpPr>
              <p:spPr bwMode="auto">
                <a:xfrm>
                  <a:off x="3117" y="3444"/>
                  <a:ext cx="632" cy="1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de-DE" sz="1700">
                      <a:solidFill>
                        <a:srgbClr val="1F1A17"/>
                      </a:solidFill>
                      <a:latin typeface="Arial Narrow" pitchFamily="34" charset="0"/>
                    </a:rPr>
                    <a:t>Analog Mem</a:t>
                  </a:r>
                  <a:endParaRPr lang="de-DE"/>
                </a:p>
              </p:txBody>
            </p:sp>
            <p:sp>
              <p:nvSpPr>
                <p:cNvPr id="21599" name="Rectangle 1851"/>
                <p:cNvSpPr>
                  <a:spLocks noChangeArrowheads="1"/>
                </p:cNvSpPr>
                <p:nvPr/>
              </p:nvSpPr>
              <p:spPr bwMode="auto">
                <a:xfrm>
                  <a:off x="2145" y="2959"/>
                  <a:ext cx="288" cy="1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de-DE" sz="1700">
                      <a:solidFill>
                        <a:srgbClr val="1F1A17"/>
                      </a:solidFill>
                      <a:latin typeface="Arial Narrow" pitchFamily="34" charset="0"/>
                    </a:rPr>
                    <a:t>CDS</a:t>
                  </a:r>
                  <a:endParaRPr lang="de-DE"/>
                </a:p>
              </p:txBody>
            </p:sp>
            <p:sp>
              <p:nvSpPr>
                <p:cNvPr id="21600" name="Rectangle 1852"/>
                <p:cNvSpPr>
                  <a:spLocks noChangeArrowheads="1"/>
                </p:cNvSpPr>
                <p:nvPr/>
              </p:nvSpPr>
              <p:spPr bwMode="auto">
                <a:xfrm>
                  <a:off x="4335" y="3394"/>
                  <a:ext cx="427" cy="1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de-DE" sz="1700">
                      <a:solidFill>
                        <a:srgbClr val="1F1A17"/>
                      </a:solidFill>
                      <a:latin typeface="Arial Narrow" pitchFamily="34" charset="0"/>
                    </a:rPr>
                    <a:t>RO Amp</a:t>
                  </a:r>
                  <a:endParaRPr lang="de-DE"/>
                </a:p>
              </p:txBody>
            </p:sp>
            <p:sp>
              <p:nvSpPr>
                <p:cNvPr id="21601" name="Freeform 1854"/>
                <p:cNvSpPr>
                  <a:spLocks/>
                </p:cNvSpPr>
                <p:nvPr/>
              </p:nvSpPr>
              <p:spPr bwMode="auto">
                <a:xfrm>
                  <a:off x="4802" y="2167"/>
                  <a:ext cx="1150" cy="1849"/>
                </a:xfrm>
                <a:custGeom>
                  <a:avLst/>
                  <a:gdLst>
                    <a:gd name="T0" fmla="*/ 856 w 391"/>
                    <a:gd name="T1" fmla="*/ 0 h 1646"/>
                    <a:gd name="T2" fmla="*/ 2526 w 391"/>
                    <a:gd name="T3" fmla="*/ 0 h 1646"/>
                    <a:gd name="T4" fmla="*/ 2526 w 391"/>
                    <a:gd name="T5" fmla="*/ 0 h 1646"/>
                    <a:gd name="T6" fmla="*/ 2526 w 391"/>
                    <a:gd name="T7" fmla="*/ 0 h 1646"/>
                    <a:gd name="T8" fmla="*/ 2526 w 391"/>
                    <a:gd name="T9" fmla="*/ 1895 h 1646"/>
                    <a:gd name="T10" fmla="*/ 3382 w 391"/>
                    <a:gd name="T11" fmla="*/ 1895 h 1646"/>
                    <a:gd name="T12" fmla="*/ 3382 w 391"/>
                    <a:gd name="T13" fmla="*/ 1895 h 1646"/>
                    <a:gd name="T14" fmla="*/ 3382 w 391"/>
                    <a:gd name="T15" fmla="*/ 1895 h 1646"/>
                    <a:gd name="T16" fmla="*/ 1671 w 391"/>
                    <a:gd name="T17" fmla="*/ 2077 h 1646"/>
                    <a:gd name="T18" fmla="*/ 1671 w 391"/>
                    <a:gd name="T19" fmla="*/ 2077 h 1646"/>
                    <a:gd name="T20" fmla="*/ 1671 w 391"/>
                    <a:gd name="T21" fmla="*/ 2077 h 1646"/>
                    <a:gd name="T22" fmla="*/ 0 w 391"/>
                    <a:gd name="T23" fmla="*/ 1895 h 1646"/>
                    <a:gd name="T24" fmla="*/ 0 w 391"/>
                    <a:gd name="T25" fmla="*/ 1895 h 1646"/>
                    <a:gd name="T26" fmla="*/ 0 w 391"/>
                    <a:gd name="T27" fmla="*/ 1895 h 1646"/>
                    <a:gd name="T28" fmla="*/ 856 w 391"/>
                    <a:gd name="T29" fmla="*/ 1895 h 1646"/>
                    <a:gd name="T30" fmla="*/ 856 w 391"/>
                    <a:gd name="T31" fmla="*/ 0 h 1646"/>
                    <a:gd name="T32" fmla="*/ 856 w 391"/>
                    <a:gd name="T33" fmla="*/ 0 h 1646"/>
                    <a:gd name="T34" fmla="*/ 856 w 391"/>
                    <a:gd name="T35" fmla="*/ 0 h 164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391" h="1646">
                      <a:moveTo>
                        <a:pt x="99" y="0"/>
                      </a:moveTo>
                      <a:lnTo>
                        <a:pt x="292" y="0"/>
                      </a:lnTo>
                      <a:lnTo>
                        <a:pt x="292" y="1502"/>
                      </a:lnTo>
                      <a:lnTo>
                        <a:pt x="391" y="1502"/>
                      </a:lnTo>
                      <a:lnTo>
                        <a:pt x="193" y="1646"/>
                      </a:lnTo>
                      <a:lnTo>
                        <a:pt x="0" y="1502"/>
                      </a:lnTo>
                      <a:lnTo>
                        <a:pt x="99" y="1502"/>
                      </a:lnTo>
                      <a:lnTo>
                        <a:pt x="99" y="0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602" name="Line 1855"/>
                <p:cNvSpPr>
                  <a:spLocks noChangeShapeType="1"/>
                </p:cNvSpPr>
                <p:nvPr/>
              </p:nvSpPr>
              <p:spPr bwMode="auto">
                <a:xfrm>
                  <a:off x="4821" y="3185"/>
                  <a:ext cx="99" cy="1"/>
                </a:xfrm>
                <a:prstGeom prst="line">
                  <a:avLst/>
                </a:prstGeom>
                <a:noFill/>
                <a:ln w="12700">
                  <a:solidFill>
                    <a:srgbClr val="1F1A17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603" name="Freeform 1856"/>
                <p:cNvSpPr>
                  <a:spLocks/>
                </p:cNvSpPr>
                <p:nvPr/>
              </p:nvSpPr>
              <p:spPr bwMode="auto">
                <a:xfrm>
                  <a:off x="4920" y="3135"/>
                  <a:ext cx="194" cy="50"/>
                </a:xfrm>
                <a:custGeom>
                  <a:avLst/>
                  <a:gdLst>
                    <a:gd name="T0" fmla="*/ 0 w 194"/>
                    <a:gd name="T1" fmla="*/ 0 h 50"/>
                    <a:gd name="T2" fmla="*/ 95 w 194"/>
                    <a:gd name="T3" fmla="*/ 50 h 50"/>
                    <a:gd name="T4" fmla="*/ 194 w 194"/>
                    <a:gd name="T5" fmla="*/ 50 h 5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4" h="50">
                      <a:moveTo>
                        <a:pt x="0" y="0"/>
                      </a:moveTo>
                      <a:lnTo>
                        <a:pt x="95" y="50"/>
                      </a:lnTo>
                      <a:lnTo>
                        <a:pt x="194" y="50"/>
                      </a:lnTo>
                    </a:path>
                  </a:pathLst>
                </a:custGeom>
                <a:noFill/>
                <a:ln w="1270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604" name="Freeform 1857"/>
                <p:cNvSpPr>
                  <a:spLocks/>
                </p:cNvSpPr>
                <p:nvPr/>
              </p:nvSpPr>
              <p:spPr bwMode="auto">
                <a:xfrm>
                  <a:off x="4990" y="3160"/>
                  <a:ext cx="50" cy="49"/>
                </a:xfrm>
                <a:custGeom>
                  <a:avLst/>
                  <a:gdLst>
                    <a:gd name="T0" fmla="*/ 25 w 50"/>
                    <a:gd name="T1" fmla="*/ 0 h 49"/>
                    <a:gd name="T2" fmla="*/ 33 w 50"/>
                    <a:gd name="T3" fmla="*/ 0 h 49"/>
                    <a:gd name="T4" fmla="*/ 41 w 50"/>
                    <a:gd name="T5" fmla="*/ 8 h 49"/>
                    <a:gd name="T6" fmla="*/ 50 w 50"/>
                    <a:gd name="T7" fmla="*/ 12 h 49"/>
                    <a:gd name="T8" fmla="*/ 50 w 50"/>
                    <a:gd name="T9" fmla="*/ 25 h 49"/>
                    <a:gd name="T10" fmla="*/ 50 w 50"/>
                    <a:gd name="T11" fmla="*/ 33 h 49"/>
                    <a:gd name="T12" fmla="*/ 41 w 50"/>
                    <a:gd name="T13" fmla="*/ 41 h 49"/>
                    <a:gd name="T14" fmla="*/ 33 w 50"/>
                    <a:gd name="T15" fmla="*/ 45 h 49"/>
                    <a:gd name="T16" fmla="*/ 25 w 50"/>
                    <a:gd name="T17" fmla="*/ 49 h 49"/>
                    <a:gd name="T18" fmla="*/ 17 w 50"/>
                    <a:gd name="T19" fmla="*/ 45 h 49"/>
                    <a:gd name="T20" fmla="*/ 8 w 50"/>
                    <a:gd name="T21" fmla="*/ 41 h 49"/>
                    <a:gd name="T22" fmla="*/ 4 w 50"/>
                    <a:gd name="T23" fmla="*/ 33 h 49"/>
                    <a:gd name="T24" fmla="*/ 0 w 50"/>
                    <a:gd name="T25" fmla="*/ 25 h 49"/>
                    <a:gd name="T26" fmla="*/ 4 w 50"/>
                    <a:gd name="T27" fmla="*/ 12 h 49"/>
                    <a:gd name="T28" fmla="*/ 8 w 50"/>
                    <a:gd name="T29" fmla="*/ 8 h 49"/>
                    <a:gd name="T30" fmla="*/ 17 w 50"/>
                    <a:gd name="T31" fmla="*/ 0 h 49"/>
                    <a:gd name="T32" fmla="*/ 25 w 50"/>
                    <a:gd name="T33" fmla="*/ 0 h 4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50" h="49">
                      <a:moveTo>
                        <a:pt x="25" y="0"/>
                      </a:moveTo>
                      <a:lnTo>
                        <a:pt x="33" y="0"/>
                      </a:lnTo>
                      <a:lnTo>
                        <a:pt x="41" y="8"/>
                      </a:lnTo>
                      <a:lnTo>
                        <a:pt x="50" y="12"/>
                      </a:lnTo>
                      <a:lnTo>
                        <a:pt x="50" y="25"/>
                      </a:lnTo>
                      <a:lnTo>
                        <a:pt x="50" y="33"/>
                      </a:lnTo>
                      <a:lnTo>
                        <a:pt x="41" y="41"/>
                      </a:lnTo>
                      <a:lnTo>
                        <a:pt x="33" y="45"/>
                      </a:lnTo>
                      <a:lnTo>
                        <a:pt x="25" y="49"/>
                      </a:lnTo>
                      <a:lnTo>
                        <a:pt x="17" y="45"/>
                      </a:lnTo>
                      <a:lnTo>
                        <a:pt x="8" y="41"/>
                      </a:lnTo>
                      <a:lnTo>
                        <a:pt x="4" y="33"/>
                      </a:lnTo>
                      <a:lnTo>
                        <a:pt x="0" y="25"/>
                      </a:lnTo>
                      <a:lnTo>
                        <a:pt x="4" y="12"/>
                      </a:lnTo>
                      <a:lnTo>
                        <a:pt x="8" y="8"/>
                      </a:lnTo>
                      <a:lnTo>
                        <a:pt x="17" y="0"/>
                      </a:lnTo>
                      <a:lnTo>
                        <a:pt x="25" y="0"/>
                      </a:lnTo>
                      <a:close/>
                    </a:path>
                  </a:pathLst>
                </a:custGeom>
                <a:solidFill>
                  <a:srgbClr val="1F1A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605" name="Freeform 1858"/>
                <p:cNvSpPr>
                  <a:spLocks/>
                </p:cNvSpPr>
                <p:nvPr/>
              </p:nvSpPr>
              <p:spPr bwMode="auto">
                <a:xfrm>
                  <a:off x="4990" y="3160"/>
                  <a:ext cx="50" cy="49"/>
                </a:xfrm>
                <a:custGeom>
                  <a:avLst/>
                  <a:gdLst>
                    <a:gd name="T0" fmla="*/ 25 w 50"/>
                    <a:gd name="T1" fmla="*/ 0 h 49"/>
                    <a:gd name="T2" fmla="*/ 33 w 50"/>
                    <a:gd name="T3" fmla="*/ 0 h 49"/>
                    <a:gd name="T4" fmla="*/ 41 w 50"/>
                    <a:gd name="T5" fmla="*/ 8 h 49"/>
                    <a:gd name="T6" fmla="*/ 50 w 50"/>
                    <a:gd name="T7" fmla="*/ 12 h 49"/>
                    <a:gd name="T8" fmla="*/ 50 w 50"/>
                    <a:gd name="T9" fmla="*/ 25 h 49"/>
                    <a:gd name="T10" fmla="*/ 50 w 50"/>
                    <a:gd name="T11" fmla="*/ 33 h 49"/>
                    <a:gd name="T12" fmla="*/ 41 w 50"/>
                    <a:gd name="T13" fmla="*/ 41 h 49"/>
                    <a:gd name="T14" fmla="*/ 33 w 50"/>
                    <a:gd name="T15" fmla="*/ 45 h 49"/>
                    <a:gd name="T16" fmla="*/ 25 w 50"/>
                    <a:gd name="T17" fmla="*/ 49 h 49"/>
                    <a:gd name="T18" fmla="*/ 17 w 50"/>
                    <a:gd name="T19" fmla="*/ 45 h 49"/>
                    <a:gd name="T20" fmla="*/ 8 w 50"/>
                    <a:gd name="T21" fmla="*/ 41 h 49"/>
                    <a:gd name="T22" fmla="*/ 4 w 50"/>
                    <a:gd name="T23" fmla="*/ 33 h 49"/>
                    <a:gd name="T24" fmla="*/ 0 w 50"/>
                    <a:gd name="T25" fmla="*/ 25 h 49"/>
                    <a:gd name="T26" fmla="*/ 4 w 50"/>
                    <a:gd name="T27" fmla="*/ 12 h 49"/>
                    <a:gd name="T28" fmla="*/ 8 w 50"/>
                    <a:gd name="T29" fmla="*/ 8 h 49"/>
                    <a:gd name="T30" fmla="*/ 17 w 50"/>
                    <a:gd name="T31" fmla="*/ 0 h 49"/>
                    <a:gd name="T32" fmla="*/ 25 w 50"/>
                    <a:gd name="T33" fmla="*/ 0 h 4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50" h="49">
                      <a:moveTo>
                        <a:pt x="25" y="0"/>
                      </a:moveTo>
                      <a:lnTo>
                        <a:pt x="33" y="0"/>
                      </a:lnTo>
                      <a:lnTo>
                        <a:pt x="41" y="8"/>
                      </a:lnTo>
                      <a:lnTo>
                        <a:pt x="50" y="12"/>
                      </a:lnTo>
                      <a:lnTo>
                        <a:pt x="50" y="25"/>
                      </a:lnTo>
                      <a:lnTo>
                        <a:pt x="50" y="33"/>
                      </a:lnTo>
                      <a:lnTo>
                        <a:pt x="41" y="41"/>
                      </a:lnTo>
                      <a:lnTo>
                        <a:pt x="33" y="45"/>
                      </a:lnTo>
                      <a:lnTo>
                        <a:pt x="25" y="49"/>
                      </a:lnTo>
                      <a:lnTo>
                        <a:pt x="17" y="45"/>
                      </a:lnTo>
                      <a:lnTo>
                        <a:pt x="8" y="41"/>
                      </a:lnTo>
                      <a:lnTo>
                        <a:pt x="4" y="33"/>
                      </a:lnTo>
                      <a:lnTo>
                        <a:pt x="0" y="25"/>
                      </a:lnTo>
                      <a:lnTo>
                        <a:pt x="4" y="12"/>
                      </a:lnTo>
                      <a:lnTo>
                        <a:pt x="8" y="8"/>
                      </a:lnTo>
                      <a:lnTo>
                        <a:pt x="17" y="0"/>
                      </a:lnTo>
                      <a:lnTo>
                        <a:pt x="25" y="0"/>
                      </a:lnTo>
                    </a:path>
                  </a:pathLst>
                </a:custGeom>
                <a:noFill/>
                <a:ln w="1270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606" name="Rectangle 1859"/>
                <p:cNvSpPr>
                  <a:spLocks noChangeArrowheads="1"/>
                </p:cNvSpPr>
                <p:nvPr/>
              </p:nvSpPr>
              <p:spPr bwMode="auto">
                <a:xfrm rot="-5400000">
                  <a:off x="5223" y="2945"/>
                  <a:ext cx="0" cy="1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endParaRPr lang="de-DE"/>
                </a:p>
              </p:txBody>
            </p:sp>
            <p:sp>
              <p:nvSpPr>
                <p:cNvPr id="21607" name="Rectangle 1860"/>
                <p:cNvSpPr>
                  <a:spLocks noChangeArrowheads="1"/>
                </p:cNvSpPr>
                <p:nvPr/>
              </p:nvSpPr>
              <p:spPr bwMode="auto">
                <a:xfrm rot="-5400000">
                  <a:off x="5223" y="2861"/>
                  <a:ext cx="0" cy="1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endParaRPr lang="de-DE"/>
                </a:p>
              </p:txBody>
            </p:sp>
            <p:sp>
              <p:nvSpPr>
                <p:cNvPr id="21608" name="Rectangle 1861"/>
                <p:cNvSpPr>
                  <a:spLocks noChangeArrowheads="1"/>
                </p:cNvSpPr>
                <p:nvPr/>
              </p:nvSpPr>
              <p:spPr bwMode="auto">
                <a:xfrm rot="-5400000">
                  <a:off x="5182" y="2803"/>
                  <a:ext cx="82" cy="1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de-DE" sz="1700">
                      <a:solidFill>
                        <a:srgbClr val="1F1A17"/>
                      </a:solidFill>
                      <a:latin typeface="Arial Narrow" pitchFamily="34" charset="0"/>
                    </a:rPr>
                    <a:t> </a:t>
                  </a:r>
                  <a:endParaRPr lang="de-DE"/>
                </a:p>
              </p:txBody>
            </p:sp>
            <p:sp>
              <p:nvSpPr>
                <p:cNvPr id="21609" name="Rectangle 1862"/>
                <p:cNvSpPr>
                  <a:spLocks noChangeArrowheads="1"/>
                </p:cNvSpPr>
                <p:nvPr/>
              </p:nvSpPr>
              <p:spPr bwMode="auto">
                <a:xfrm rot="-5400000">
                  <a:off x="5223" y="2748"/>
                  <a:ext cx="0" cy="1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endParaRPr lang="de-DE"/>
                </a:p>
              </p:txBody>
            </p:sp>
            <p:sp>
              <p:nvSpPr>
                <p:cNvPr id="21610" name="Rectangle 1863"/>
                <p:cNvSpPr>
                  <a:spLocks noChangeArrowheads="1"/>
                </p:cNvSpPr>
                <p:nvPr/>
              </p:nvSpPr>
              <p:spPr bwMode="auto">
                <a:xfrm rot="-5400000">
                  <a:off x="5223" y="2680"/>
                  <a:ext cx="0" cy="1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endParaRPr lang="de-DE"/>
                </a:p>
              </p:txBody>
            </p:sp>
            <p:sp>
              <p:nvSpPr>
                <p:cNvPr id="21611" name="Rectangle 1864"/>
                <p:cNvSpPr>
                  <a:spLocks noChangeArrowheads="1"/>
                </p:cNvSpPr>
                <p:nvPr/>
              </p:nvSpPr>
              <p:spPr bwMode="auto">
                <a:xfrm rot="-5400000">
                  <a:off x="5222" y="2616"/>
                  <a:ext cx="0" cy="1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endParaRPr lang="de-DE"/>
                </a:p>
              </p:txBody>
            </p:sp>
          </p:grpSp>
        </p:grpSp>
      </p:grpSp>
      <p:sp>
        <p:nvSpPr>
          <p:cNvPr id="21523" name="Oval 1510"/>
          <p:cNvSpPr>
            <a:spLocks noChangeArrowheads="1"/>
          </p:cNvSpPr>
          <p:nvPr/>
        </p:nvSpPr>
        <p:spPr bwMode="auto">
          <a:xfrm>
            <a:off x="7451725" y="2605088"/>
            <a:ext cx="144463" cy="142875"/>
          </a:xfrm>
          <a:prstGeom prst="ellipse">
            <a:avLst/>
          </a:prstGeom>
          <a:solidFill>
            <a:srgbClr val="FFCC00"/>
          </a:solidFill>
          <a:ln w="9525">
            <a:solidFill>
              <a:srgbClr val="FFCC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400">
              <a:latin typeface="Comic Sans MS" pitchFamily="66" charset="0"/>
            </a:endParaRPr>
          </a:p>
        </p:txBody>
      </p:sp>
      <p:sp>
        <p:nvSpPr>
          <p:cNvPr id="21524" name="Oval 1511"/>
          <p:cNvSpPr>
            <a:spLocks noChangeArrowheads="1"/>
          </p:cNvSpPr>
          <p:nvPr/>
        </p:nvSpPr>
        <p:spPr bwMode="auto">
          <a:xfrm>
            <a:off x="7451725" y="3686175"/>
            <a:ext cx="144463" cy="142875"/>
          </a:xfrm>
          <a:prstGeom prst="ellipse">
            <a:avLst/>
          </a:prstGeom>
          <a:solidFill>
            <a:srgbClr val="FFCC00"/>
          </a:solidFill>
          <a:ln w="9525">
            <a:solidFill>
              <a:srgbClr val="FFCC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400">
              <a:latin typeface="Comic Sans MS" pitchFamily="66" charset="0"/>
            </a:endParaRPr>
          </a:p>
        </p:txBody>
      </p:sp>
      <p:grpSp>
        <p:nvGrpSpPr>
          <p:cNvPr id="21525" name="Group 4"/>
          <p:cNvGrpSpPr>
            <a:grpSpLocks/>
          </p:cNvGrpSpPr>
          <p:nvPr/>
        </p:nvGrpSpPr>
        <p:grpSpPr bwMode="auto">
          <a:xfrm>
            <a:off x="6804025" y="1812925"/>
            <a:ext cx="901700" cy="3240088"/>
            <a:chOff x="7343346" y="1812917"/>
            <a:chExt cx="900814" cy="3240088"/>
          </a:xfrm>
        </p:grpSpPr>
        <p:sp>
          <p:nvSpPr>
            <p:cNvPr id="21539" name="Line 1499"/>
            <p:cNvSpPr>
              <a:spLocks noChangeShapeType="1"/>
            </p:cNvSpPr>
            <p:nvPr/>
          </p:nvSpPr>
          <p:spPr bwMode="auto">
            <a:xfrm>
              <a:off x="7537021" y="1812917"/>
              <a:ext cx="22225" cy="2881313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1540" name="Oval 1500"/>
            <p:cNvSpPr>
              <a:spLocks noChangeArrowheads="1"/>
            </p:cNvSpPr>
            <p:nvPr/>
          </p:nvSpPr>
          <p:spPr bwMode="auto">
            <a:xfrm>
              <a:off x="7486221" y="2101842"/>
              <a:ext cx="144462" cy="1428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400">
                <a:latin typeface="Comic Sans MS" pitchFamily="66" charset="0"/>
              </a:endParaRPr>
            </a:p>
          </p:txBody>
        </p:sp>
        <p:sp>
          <p:nvSpPr>
            <p:cNvPr id="21541" name="Oval 1501"/>
            <p:cNvSpPr>
              <a:spLocks noChangeArrowheads="1"/>
            </p:cNvSpPr>
            <p:nvPr/>
          </p:nvSpPr>
          <p:spPr bwMode="auto">
            <a:xfrm>
              <a:off x="7486221" y="3182930"/>
              <a:ext cx="144462" cy="1428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400">
                <a:latin typeface="Comic Sans MS" pitchFamily="66" charset="0"/>
              </a:endParaRPr>
            </a:p>
          </p:txBody>
        </p:sp>
        <p:sp>
          <p:nvSpPr>
            <p:cNvPr id="21542" name="Line 1516"/>
            <p:cNvSpPr>
              <a:spLocks noChangeShapeType="1"/>
            </p:cNvSpPr>
            <p:nvPr/>
          </p:nvSpPr>
          <p:spPr bwMode="auto">
            <a:xfrm>
              <a:off x="8028384" y="1812917"/>
              <a:ext cx="22225" cy="2881313"/>
            </a:xfrm>
            <a:prstGeom prst="line">
              <a:avLst/>
            </a:prstGeom>
            <a:noFill/>
            <a:ln w="2540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1543" name="AutoShape 1518"/>
            <p:cNvSpPr>
              <a:spLocks noChangeArrowheads="1"/>
            </p:cNvSpPr>
            <p:nvPr/>
          </p:nvSpPr>
          <p:spPr bwMode="auto">
            <a:xfrm flipV="1">
              <a:off x="7343346" y="4694230"/>
              <a:ext cx="431800" cy="358775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400">
                <a:latin typeface="Comic Sans MS" pitchFamily="66" charset="0"/>
              </a:endParaRPr>
            </a:p>
          </p:txBody>
        </p:sp>
        <p:sp>
          <p:nvSpPr>
            <p:cNvPr id="21544" name="AutoShape 1519"/>
            <p:cNvSpPr>
              <a:spLocks noChangeArrowheads="1"/>
            </p:cNvSpPr>
            <p:nvPr/>
          </p:nvSpPr>
          <p:spPr bwMode="auto">
            <a:xfrm flipV="1">
              <a:off x="7812360" y="4694230"/>
              <a:ext cx="431800" cy="358775"/>
            </a:xfrm>
            <a:prstGeom prst="triangle">
              <a:avLst>
                <a:gd name="adj" fmla="val 50000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400">
                <a:latin typeface="Comic Sans MS" pitchFamily="66" charset="0"/>
              </a:endParaRPr>
            </a:p>
          </p:txBody>
        </p:sp>
      </p:grpSp>
      <p:sp>
        <p:nvSpPr>
          <p:cNvPr id="289" name="Textfeld 642"/>
          <p:cNvSpPr txBox="1"/>
          <p:nvPr/>
        </p:nvSpPr>
        <p:spPr>
          <a:xfrm>
            <a:off x="365125" y="4797425"/>
            <a:ext cx="2530475" cy="3683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dirty="0"/>
              <a:t>Calibration circuitry</a:t>
            </a:r>
          </a:p>
        </p:txBody>
      </p:sp>
      <p:sp>
        <p:nvSpPr>
          <p:cNvPr id="290" name="Textfeld 643"/>
          <p:cNvSpPr txBox="1"/>
          <p:nvPr/>
        </p:nvSpPr>
        <p:spPr>
          <a:xfrm>
            <a:off x="360363" y="5262563"/>
            <a:ext cx="2535237" cy="369887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dirty="0"/>
              <a:t>Adaptive gain amplifier</a:t>
            </a:r>
          </a:p>
        </p:txBody>
      </p:sp>
      <p:sp>
        <p:nvSpPr>
          <p:cNvPr id="291" name="Textfeld 644"/>
          <p:cNvSpPr txBox="1"/>
          <p:nvPr/>
        </p:nvSpPr>
        <p:spPr>
          <a:xfrm>
            <a:off x="354013" y="5713413"/>
            <a:ext cx="2546350" cy="36988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Arial" charset="0"/>
              </a:rPr>
              <a:t>352 analog memory cells</a:t>
            </a:r>
          </a:p>
        </p:txBody>
      </p:sp>
      <p:sp>
        <p:nvSpPr>
          <p:cNvPr id="21529" name="TextBox 6"/>
          <p:cNvSpPr txBox="1">
            <a:spLocks noChangeArrowheads="1"/>
          </p:cNvSpPr>
          <p:nvPr/>
        </p:nvSpPr>
        <p:spPr bwMode="auto">
          <a:xfrm>
            <a:off x="7667625" y="1854200"/>
            <a:ext cx="1169988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1500" b="1"/>
              <a:t>…</a:t>
            </a:r>
            <a:endParaRPr lang="de-DE" b="1"/>
          </a:p>
        </p:txBody>
      </p:sp>
      <p:sp>
        <p:nvSpPr>
          <p:cNvPr id="21530" name="TextBox 331"/>
          <p:cNvSpPr txBox="1">
            <a:spLocks noChangeArrowheads="1"/>
          </p:cNvSpPr>
          <p:nvPr/>
        </p:nvSpPr>
        <p:spPr bwMode="auto">
          <a:xfrm>
            <a:off x="7667625" y="3511550"/>
            <a:ext cx="1169988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1500" b="1"/>
              <a:t>…</a:t>
            </a:r>
            <a:endParaRPr lang="de-DE" b="1"/>
          </a:p>
        </p:txBody>
      </p:sp>
      <p:sp>
        <p:nvSpPr>
          <p:cNvPr id="21531" name="TextBox 8"/>
          <p:cNvSpPr txBox="1">
            <a:spLocks noChangeArrowheads="1"/>
          </p:cNvSpPr>
          <p:nvPr/>
        </p:nvSpPr>
        <p:spPr bwMode="auto">
          <a:xfrm rot="-5400000">
            <a:off x="5880894" y="2878931"/>
            <a:ext cx="27400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2400"/>
              <a:t>RO bus (per column)</a:t>
            </a:r>
            <a:endParaRPr lang="de-DE"/>
          </a:p>
        </p:txBody>
      </p:sp>
      <p:grpSp>
        <p:nvGrpSpPr>
          <p:cNvPr id="21532" name="Group 271"/>
          <p:cNvGrpSpPr>
            <a:grpSpLocks/>
          </p:cNvGrpSpPr>
          <p:nvPr/>
        </p:nvGrpSpPr>
        <p:grpSpPr bwMode="auto">
          <a:xfrm>
            <a:off x="7164388" y="5448300"/>
            <a:ext cx="792162" cy="1220788"/>
            <a:chOff x="7579605" y="5447861"/>
            <a:chExt cx="792162" cy="1221501"/>
          </a:xfrm>
        </p:grpSpPr>
        <p:sp>
          <p:nvSpPr>
            <p:cNvPr id="21535" name="Line 1585"/>
            <p:cNvSpPr>
              <a:spLocks noChangeShapeType="1"/>
            </p:cNvSpPr>
            <p:nvPr/>
          </p:nvSpPr>
          <p:spPr bwMode="auto">
            <a:xfrm rot="5400000">
              <a:off x="7887119" y="5536428"/>
              <a:ext cx="17713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1536" name="Line 1660"/>
            <p:cNvSpPr>
              <a:spLocks noChangeShapeType="1"/>
            </p:cNvSpPr>
            <p:nvPr/>
          </p:nvSpPr>
          <p:spPr bwMode="auto">
            <a:xfrm rot="5400000">
              <a:off x="7794421" y="6268381"/>
              <a:ext cx="801961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1537" name="Line 1661"/>
            <p:cNvSpPr>
              <a:spLocks noChangeShapeType="1"/>
            </p:cNvSpPr>
            <p:nvPr/>
          </p:nvSpPr>
          <p:spPr bwMode="auto">
            <a:xfrm rot="5400000" flipV="1">
              <a:off x="7373833" y="6268050"/>
              <a:ext cx="801961" cy="66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1538" name="AutoShape 1659"/>
            <p:cNvSpPr>
              <a:spLocks noChangeArrowheads="1"/>
            </p:cNvSpPr>
            <p:nvPr/>
          </p:nvSpPr>
          <p:spPr bwMode="auto">
            <a:xfrm rot="10800000">
              <a:off x="7579605" y="5610748"/>
              <a:ext cx="792162" cy="574675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400">
                <a:latin typeface="Comic Sans MS" pitchFamily="66" charset="0"/>
              </a:endParaRPr>
            </a:p>
          </p:txBody>
        </p:sp>
      </p:grpSp>
      <p:sp>
        <p:nvSpPr>
          <p:cNvPr id="21533" name="Textfeld 653"/>
          <p:cNvSpPr txBox="1">
            <a:spLocks noChangeArrowheads="1"/>
          </p:cNvSpPr>
          <p:nvPr/>
        </p:nvSpPr>
        <p:spPr bwMode="auto">
          <a:xfrm>
            <a:off x="6946900" y="981075"/>
            <a:ext cx="189071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2800"/>
              <a:t>Pixel matrix</a:t>
            </a:r>
          </a:p>
        </p:txBody>
      </p:sp>
      <p:sp>
        <p:nvSpPr>
          <p:cNvPr id="301" name="Oval 300"/>
          <p:cNvSpPr/>
          <p:nvPr/>
        </p:nvSpPr>
        <p:spPr>
          <a:xfrm>
            <a:off x="3640138" y="1751013"/>
            <a:ext cx="1985962" cy="2824162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platzhalter 12"/>
          <p:cNvSpPr>
            <a:spLocks noGrp="1"/>
          </p:cNvSpPr>
          <p:nvPr>
            <p:ph type="body" sz="quarter" idx="4294967295"/>
          </p:nvPr>
        </p:nvSpPr>
        <p:spPr>
          <a:xfrm>
            <a:off x="107950" y="71438"/>
            <a:ext cx="6265863" cy="923925"/>
          </a:xfrm>
        </p:spPr>
        <p:txBody>
          <a:bodyPr anchor="ctr"/>
          <a:lstStyle/>
          <a:p>
            <a:pPr marL="0" indent="0" eaLnBrk="1" hangingPunct="1"/>
            <a:r>
              <a:rPr lang="de-CH" sz="3600" b="1" smtClean="0"/>
              <a:t>AGIPD 1.0 Pixel electronics</a:t>
            </a:r>
            <a:endParaRPr lang="en-US" sz="3600" b="1" smtClean="0"/>
          </a:p>
        </p:txBody>
      </p:sp>
      <p:pic>
        <p:nvPicPr>
          <p:cNvPr id="22531" name="Picture 4" descr="agipd10_pixel_layou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10" t="5649" r="11400" b="5115"/>
          <a:stretch>
            <a:fillRect/>
          </a:stretch>
        </p:blipFill>
        <p:spPr bwMode="auto">
          <a:xfrm>
            <a:off x="107950" y="1484313"/>
            <a:ext cx="5113338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Text Box 5"/>
          <p:cNvSpPr txBox="1">
            <a:spLocks noChangeArrowheads="1"/>
          </p:cNvSpPr>
          <p:nvPr/>
        </p:nvSpPr>
        <p:spPr bwMode="auto">
          <a:xfrm>
            <a:off x="5300663" y="1484313"/>
            <a:ext cx="3735387" cy="440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85750" indent="-28575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Char char="•"/>
            </a:pPr>
            <a:r>
              <a:rPr lang="de-CH" sz="2000" b="1">
                <a:solidFill>
                  <a:srgbClr val="000000"/>
                </a:solidFill>
                <a:latin typeface="Calibri" pitchFamily="34" charset="0"/>
              </a:rPr>
              <a:t>200 x 200 micron</a:t>
            </a:r>
            <a:r>
              <a:rPr lang="de-CH" sz="2000" b="1" baseline="30000">
                <a:solidFill>
                  <a:srgbClr val="000000"/>
                </a:solidFill>
                <a:latin typeface="Calibri" pitchFamily="34" charset="0"/>
              </a:rPr>
              <a:t>2</a:t>
            </a:r>
            <a:r>
              <a:rPr lang="de-CH" sz="2000" b="1">
                <a:solidFill>
                  <a:srgbClr val="000000"/>
                </a:solidFill>
                <a:latin typeface="Calibri" pitchFamily="34" charset="0"/>
              </a:rPr>
              <a:t> pixels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de-CH" sz="2000" b="1">
                <a:solidFill>
                  <a:srgbClr val="000000"/>
                </a:solidFill>
                <a:latin typeface="Calibri" pitchFamily="34" charset="0"/>
              </a:rPr>
              <a:t>352 storage cells + veto possibilities.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de-CH" sz="2000" b="1">
                <a:solidFill>
                  <a:srgbClr val="000000"/>
                </a:solidFill>
                <a:latin typeface="Calibri" pitchFamily="34" charset="0"/>
              </a:rPr>
              <a:t>Minumum signal (noise) = 330 electrons = 0.1 photon of 12 keV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de-CH" sz="2000" b="1">
                <a:solidFill>
                  <a:srgbClr val="000000"/>
                </a:solidFill>
                <a:latin typeface="Calibri" pitchFamily="34" charset="0"/>
              </a:rPr>
              <a:t>Maximum signal = 33 10</a:t>
            </a:r>
            <a:r>
              <a:rPr lang="de-CH" sz="2000" b="1" baseline="30000">
                <a:solidFill>
                  <a:srgbClr val="000000"/>
                </a:solidFill>
                <a:latin typeface="Calibri" pitchFamily="34" charset="0"/>
              </a:rPr>
              <a:t>6</a:t>
            </a:r>
            <a:r>
              <a:rPr lang="de-CH" sz="2000" b="1">
                <a:solidFill>
                  <a:srgbClr val="000000"/>
                </a:solidFill>
                <a:latin typeface="Calibri" pitchFamily="34" charset="0"/>
              </a:rPr>
              <a:t> electrons = 10</a:t>
            </a:r>
            <a:r>
              <a:rPr lang="de-CH" sz="2000" b="1" baseline="30000">
                <a:solidFill>
                  <a:srgbClr val="000000"/>
                </a:solidFill>
                <a:latin typeface="Calibri" pitchFamily="34" charset="0"/>
              </a:rPr>
              <a:t>4</a:t>
            </a:r>
            <a:r>
              <a:rPr lang="de-CH" sz="2000" b="1">
                <a:solidFill>
                  <a:srgbClr val="000000"/>
                </a:solidFill>
                <a:latin typeface="Calibri" pitchFamily="34" charset="0"/>
              </a:rPr>
              <a:t> photons of 12 keV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de-CH" sz="2000" b="1">
                <a:solidFill>
                  <a:srgbClr val="000000"/>
                </a:solidFill>
                <a:latin typeface="Calibri" pitchFamily="34" charset="0"/>
              </a:rPr>
              <a:t>4.5 MHz frame rate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de-CH" sz="2000" b="1">
                <a:solidFill>
                  <a:srgbClr val="000000"/>
                </a:solidFill>
                <a:latin typeface="Calibri" pitchFamily="34" charset="0"/>
              </a:rPr>
              <a:t>64 x 64 pixels per ASIC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de-CH" sz="2000" b="1">
                <a:solidFill>
                  <a:srgbClr val="000000"/>
                </a:solidFill>
                <a:latin typeface="Calibri" pitchFamily="34" charset="0"/>
              </a:rPr>
              <a:t>2 x 8 ASICs per module (128x512 pixels, no dead area)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de-CH" sz="2000" b="1">
                <a:solidFill>
                  <a:srgbClr val="000000"/>
                </a:solidFill>
                <a:latin typeface="Calibri" pitchFamily="34" charset="0"/>
              </a:rPr>
              <a:t>4 modules per quadrant</a:t>
            </a:r>
            <a:endParaRPr lang="en-US" sz="2000" b="1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Soft is really hard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250825" y="1565275"/>
            <a:ext cx="4073525" cy="4095750"/>
          </a:xfrm>
        </p:spPr>
        <p:txBody>
          <a:bodyPr/>
          <a:lstStyle/>
          <a:p>
            <a:pPr marL="0" indent="0">
              <a:buFont typeface="Arial Black" pitchFamily="34" charset="0"/>
              <a:buNone/>
              <a:defRPr/>
            </a:pPr>
            <a:r>
              <a:rPr lang="en-US" sz="2200" dirty="0" smtClean="0"/>
              <a:t>PETRA III  </a:t>
            </a:r>
            <a:r>
              <a:rPr lang="en-US" sz="2200" dirty="0" err="1" smtClean="0"/>
              <a:t>beamline</a:t>
            </a:r>
            <a:r>
              <a:rPr lang="en-US" sz="2200" dirty="0" smtClean="0"/>
              <a:t>(s)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200" dirty="0" smtClean="0"/>
              <a:t>250-3000 </a:t>
            </a:r>
            <a:r>
              <a:rPr lang="en-US" sz="2200" dirty="0" err="1" smtClean="0"/>
              <a:t>eV</a:t>
            </a:r>
            <a:r>
              <a:rPr lang="en-US" sz="2200" dirty="0" smtClean="0"/>
              <a:t>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200" dirty="0" smtClean="0"/>
              <a:t>up to 5x10</a:t>
            </a:r>
            <a:r>
              <a:rPr lang="en-US" sz="2200" baseline="30000" dirty="0" smtClean="0"/>
              <a:t>12</a:t>
            </a:r>
            <a:r>
              <a:rPr lang="en-US" sz="2200" dirty="0" smtClean="0"/>
              <a:t> photons/s delivered to the sample</a:t>
            </a:r>
          </a:p>
          <a:p>
            <a:pPr>
              <a:defRPr/>
            </a:pPr>
            <a:endParaRPr lang="en-US" sz="2200" dirty="0" smtClean="0"/>
          </a:p>
        </p:txBody>
      </p:sp>
      <p:sp>
        <p:nvSpPr>
          <p:cNvPr id="6148" name="Content Placeholder 2"/>
          <p:cNvSpPr txBox="1">
            <a:spLocks/>
          </p:cNvSpPr>
          <p:nvPr/>
        </p:nvSpPr>
        <p:spPr bwMode="auto">
          <a:xfrm>
            <a:off x="4572000" y="1557338"/>
            <a:ext cx="4176713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571500" indent="-571500">
              <a:defRPr>
                <a:solidFill>
                  <a:schemeClr val="bg1"/>
                </a:solidFill>
                <a:latin typeface="Arial" pitchFamily="34" charset="0"/>
                <a:ea typeface="DejaVu LGC Sans"/>
                <a:cs typeface="DejaVu LGC Sans"/>
              </a:defRPr>
            </a:lvl1pPr>
            <a:lvl2pPr>
              <a:defRPr>
                <a:solidFill>
                  <a:schemeClr val="bg1"/>
                </a:solidFill>
                <a:latin typeface="Arial" pitchFamily="34" charset="0"/>
                <a:ea typeface="DejaVu LGC Sans"/>
                <a:cs typeface="DejaVu LGC Sans"/>
              </a:defRPr>
            </a:lvl2pPr>
            <a:lvl3pPr>
              <a:defRPr>
                <a:solidFill>
                  <a:schemeClr val="bg1"/>
                </a:solidFill>
                <a:latin typeface="Arial" pitchFamily="34" charset="0"/>
                <a:ea typeface="DejaVu LGC Sans"/>
                <a:cs typeface="DejaVu LGC Sans"/>
              </a:defRPr>
            </a:lvl3pPr>
            <a:lvl4pPr>
              <a:defRPr>
                <a:solidFill>
                  <a:schemeClr val="bg1"/>
                </a:solidFill>
                <a:latin typeface="Arial" pitchFamily="34" charset="0"/>
                <a:ea typeface="DejaVu LGC Sans"/>
                <a:cs typeface="DejaVu LGC Sans"/>
              </a:defRPr>
            </a:lvl4pPr>
            <a:lvl5pPr>
              <a:defRPr>
                <a:solidFill>
                  <a:schemeClr val="bg1"/>
                </a:solidFill>
                <a:latin typeface="Arial" pitchFamily="34" charset="0"/>
                <a:ea typeface="DejaVu LGC Sans"/>
                <a:cs typeface="DejaVu LGC Sans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bg1"/>
                </a:solidFill>
                <a:latin typeface="Arial" pitchFamily="34" charset="0"/>
                <a:ea typeface="DejaVu LGC Sans"/>
                <a:cs typeface="DejaVu LGC Sans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bg1"/>
                </a:solidFill>
                <a:latin typeface="Arial" pitchFamily="34" charset="0"/>
                <a:ea typeface="DejaVu LGC Sans"/>
                <a:cs typeface="DejaVu LGC Sans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bg1"/>
                </a:solidFill>
                <a:latin typeface="Arial" pitchFamily="34" charset="0"/>
                <a:ea typeface="DejaVu LGC Sans"/>
                <a:cs typeface="DejaVu LGC Sans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bg1"/>
                </a:solidFill>
                <a:latin typeface="Arial" pitchFamily="34" charset="0"/>
                <a:ea typeface="DejaVu LGC Sans"/>
                <a:cs typeface="DejaVu LGC Sans"/>
              </a:defRPr>
            </a:lvl9pPr>
          </a:lstStyle>
          <a:p>
            <a:pPr marL="0" indent="0">
              <a:spcAft>
                <a:spcPts val="1250"/>
              </a:spcAft>
              <a:defRPr/>
            </a:pPr>
            <a:r>
              <a:rPr lang="en-US" sz="2200" dirty="0" smtClean="0">
                <a:solidFill>
                  <a:srgbClr val="000000"/>
                </a:solidFill>
                <a:latin typeface="URW Chancery L" charset="0"/>
              </a:rPr>
              <a:t>FLASH</a:t>
            </a:r>
          </a:p>
          <a:p>
            <a:pPr>
              <a:spcAft>
                <a:spcPts val="1250"/>
              </a:spcAft>
              <a:buClr>
                <a:schemeClr val="accent2"/>
              </a:buClr>
              <a:buFont typeface="Arial" pitchFamily="34" charset="0"/>
              <a:buChar char="•"/>
              <a:defRPr/>
            </a:pPr>
            <a:r>
              <a:rPr lang="en-US" sz="2200" dirty="0" smtClean="0">
                <a:solidFill>
                  <a:srgbClr val="000000"/>
                </a:solidFill>
                <a:latin typeface="URW Chancery L" charset="0"/>
              </a:rPr>
              <a:t>15-300 </a:t>
            </a:r>
            <a:r>
              <a:rPr lang="en-US" sz="2200" dirty="0" err="1" smtClean="0">
                <a:solidFill>
                  <a:srgbClr val="000000"/>
                </a:solidFill>
                <a:latin typeface="URW Chancery L" charset="0"/>
              </a:rPr>
              <a:t>eV</a:t>
            </a:r>
            <a:r>
              <a:rPr lang="en-US" sz="2200" dirty="0" smtClean="0">
                <a:solidFill>
                  <a:srgbClr val="000000"/>
                </a:solidFill>
                <a:latin typeface="URW Chancery L" charset="0"/>
              </a:rPr>
              <a:t/>
            </a:r>
            <a:br>
              <a:rPr lang="en-US" sz="2200" dirty="0" smtClean="0">
                <a:solidFill>
                  <a:srgbClr val="000000"/>
                </a:solidFill>
                <a:latin typeface="URW Chancery L" charset="0"/>
              </a:rPr>
            </a:br>
            <a:r>
              <a:rPr lang="en-US" sz="2200" dirty="0" smtClean="0">
                <a:solidFill>
                  <a:srgbClr val="000000"/>
                </a:solidFill>
                <a:latin typeface="URW Chancery L" charset="0"/>
              </a:rPr>
              <a:t>(in future possibly up to ~550 </a:t>
            </a:r>
            <a:r>
              <a:rPr lang="en-US" sz="2200" dirty="0" err="1" smtClean="0">
                <a:solidFill>
                  <a:srgbClr val="000000"/>
                </a:solidFill>
                <a:latin typeface="URW Chancery L" charset="0"/>
              </a:rPr>
              <a:t>eV</a:t>
            </a:r>
            <a:r>
              <a:rPr lang="en-US" sz="2200" dirty="0" smtClean="0">
                <a:solidFill>
                  <a:srgbClr val="000000"/>
                </a:solidFill>
                <a:latin typeface="URW Chancery L" charset="0"/>
              </a:rPr>
              <a:t>)</a:t>
            </a:r>
          </a:p>
          <a:p>
            <a:pPr>
              <a:spcAft>
                <a:spcPts val="1250"/>
              </a:spcAft>
              <a:buClr>
                <a:schemeClr val="accent2"/>
              </a:buClr>
              <a:buFont typeface="Arial" pitchFamily="34" charset="0"/>
              <a:buChar char="•"/>
              <a:defRPr/>
            </a:pPr>
            <a:r>
              <a:rPr lang="en-US" sz="2200" dirty="0" smtClean="0">
                <a:solidFill>
                  <a:srgbClr val="000000"/>
                </a:solidFill>
                <a:latin typeface="URW Chancery L" charset="0"/>
              </a:rPr>
              <a:t>Higher energies in harmonics</a:t>
            </a:r>
          </a:p>
          <a:p>
            <a:pPr>
              <a:spcAft>
                <a:spcPts val="1250"/>
              </a:spcAft>
              <a:buClr>
                <a:schemeClr val="accent2"/>
              </a:buClr>
              <a:buFont typeface="Arial" pitchFamily="34" charset="0"/>
              <a:buChar char="•"/>
              <a:defRPr/>
            </a:pPr>
            <a:r>
              <a:rPr lang="en-US" sz="2200" dirty="0" smtClean="0">
                <a:solidFill>
                  <a:srgbClr val="000000"/>
                </a:solidFill>
                <a:latin typeface="URW Chancery L" charset="0"/>
              </a:rPr>
              <a:t>10</a:t>
            </a:r>
            <a:r>
              <a:rPr lang="en-US" sz="2200" baseline="30000" dirty="0" smtClean="0">
                <a:solidFill>
                  <a:schemeClr val="tx1"/>
                </a:solidFill>
              </a:rPr>
              <a:t>12</a:t>
            </a:r>
            <a:r>
              <a:rPr lang="en-US" sz="2200" dirty="0" smtClean="0">
                <a:solidFill>
                  <a:srgbClr val="000000"/>
                </a:solidFill>
                <a:latin typeface="URW Chancery L" charset="0"/>
              </a:rPr>
              <a:t>-10</a:t>
            </a:r>
            <a:r>
              <a:rPr lang="en-US" sz="2200" baseline="30000" dirty="0" smtClean="0">
                <a:solidFill>
                  <a:schemeClr val="tx1"/>
                </a:solidFill>
              </a:rPr>
              <a:t>14</a:t>
            </a:r>
            <a:r>
              <a:rPr lang="en-US" sz="2200" dirty="0" smtClean="0">
                <a:solidFill>
                  <a:srgbClr val="000000"/>
                </a:solidFill>
                <a:latin typeface="URW Chancery L" charset="0"/>
              </a:rPr>
              <a:t> photons/pulse delivered to the sample</a:t>
            </a:r>
          </a:p>
          <a:p>
            <a:pPr>
              <a:spcAft>
                <a:spcPts val="1250"/>
              </a:spcAft>
              <a:buClr>
                <a:schemeClr val="accent2"/>
              </a:buClr>
              <a:buFont typeface="Arial" pitchFamily="34" charset="0"/>
              <a:buChar char="•"/>
              <a:defRPr/>
            </a:pPr>
            <a:r>
              <a:rPr lang="en-US" sz="2200" dirty="0" smtClean="0">
                <a:solidFill>
                  <a:srgbClr val="000000"/>
                </a:solidFill>
                <a:latin typeface="URW Chancery L" charset="0"/>
              </a:rPr>
              <a:t>Pulse duration 10-200 </a:t>
            </a:r>
            <a:r>
              <a:rPr lang="en-US" sz="2200" dirty="0" err="1" smtClean="0">
                <a:solidFill>
                  <a:srgbClr val="000000"/>
                </a:solidFill>
                <a:latin typeface="URW Chancery L" charset="0"/>
              </a:rPr>
              <a:t>fs</a:t>
            </a:r>
            <a:endParaRPr lang="en-US" sz="2200" dirty="0" smtClean="0">
              <a:solidFill>
                <a:srgbClr val="000000"/>
              </a:solidFill>
              <a:latin typeface="URW Chancery L" charset="0"/>
            </a:endParaRPr>
          </a:p>
          <a:p>
            <a:pPr>
              <a:spcAft>
                <a:spcPts val="1250"/>
              </a:spcAft>
              <a:buClr>
                <a:schemeClr val="accent2"/>
              </a:buClr>
              <a:buFont typeface="Arial" pitchFamily="34" charset="0"/>
              <a:buChar char="•"/>
              <a:defRPr/>
            </a:pPr>
            <a:r>
              <a:rPr lang="en-US" sz="2200" dirty="0" smtClean="0">
                <a:solidFill>
                  <a:srgbClr val="000000"/>
                </a:solidFill>
                <a:latin typeface="URW Chancery L" charset="0"/>
              </a:rPr>
              <a:t>(up to 800x)10 pulses/s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79388" y="908050"/>
            <a:ext cx="7505700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DejaVu LGC Sans"/>
                <a:cs typeface="DejaVu LGC Sans"/>
              </a:rPr>
              <a:t>Synchrotron</a:t>
            </a:r>
            <a:r>
              <a:rPr lang="en-US" sz="2400" dirty="0">
                <a:solidFill>
                  <a:srgbClr val="00B0F0"/>
                </a:solidFill>
                <a:ea typeface="DejaVu LGC Sans"/>
                <a:cs typeface="DejaVu LGC Sans"/>
              </a:rPr>
              <a:t>			 	</a:t>
            </a:r>
            <a:r>
              <a:rPr lang="en-US" sz="24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DejaVu LGC Sans"/>
                <a:cs typeface="DejaVu LGC Sans"/>
              </a:rPr>
              <a:t>Free Electron Laser</a:t>
            </a:r>
          </a:p>
        </p:txBody>
      </p:sp>
      <p:pic>
        <p:nvPicPr>
          <p:cNvPr id="25606" name="Picture 5" descr="C:\Users\graafsma\Desktop\PERCIVAL-THE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300" y="-9525"/>
            <a:ext cx="1663700" cy="90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Technology Options Include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175" y="977900"/>
            <a:ext cx="2806700" cy="3132138"/>
          </a:xfrm>
        </p:spPr>
        <p:txBody>
          <a:bodyPr/>
          <a:lstStyle/>
          <a:p>
            <a:pPr marL="0" indent="0">
              <a:buFont typeface="Arial Black" pitchFamily="34" charset="0"/>
              <a:buNone/>
              <a:defRPr/>
            </a:pPr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CCD</a:t>
            </a:r>
          </a:p>
          <a:p>
            <a:pPr>
              <a:defRPr/>
            </a:pPr>
            <a:r>
              <a:rPr lang="en-US" sz="1800" b="1" dirty="0" smtClean="0"/>
              <a:t>Limited maximum full-well capacity</a:t>
            </a:r>
          </a:p>
          <a:p>
            <a:pPr>
              <a:defRPr/>
            </a:pPr>
            <a:r>
              <a:rPr lang="en-US" sz="1800" b="1" dirty="0" smtClean="0"/>
              <a:t>Limited frame rates</a:t>
            </a:r>
          </a:p>
          <a:p>
            <a:pPr>
              <a:defRPr/>
            </a:pPr>
            <a:r>
              <a:rPr lang="en-US" sz="1800" dirty="0" smtClean="0"/>
              <a:t>Blooming</a:t>
            </a:r>
          </a:p>
          <a:p>
            <a:pPr>
              <a:defRPr/>
            </a:pPr>
            <a:r>
              <a:rPr lang="en-US" sz="1800" dirty="0" smtClean="0"/>
              <a:t>In our “region of interest” (single-photon at 250eV to 10</a:t>
            </a:r>
            <a:r>
              <a:rPr lang="en-US" sz="1800" baseline="30000" dirty="0" smtClean="0"/>
              <a:t>5+</a:t>
            </a:r>
            <a:r>
              <a:rPr lang="en-US" sz="1800" dirty="0" smtClean="0"/>
              <a:t> photons):</a:t>
            </a:r>
            <a:br>
              <a:rPr lang="en-US" sz="1800" dirty="0" smtClean="0"/>
            </a:br>
            <a:r>
              <a:rPr lang="en-US" sz="1800" dirty="0" smtClean="0"/>
              <a:t>lower dynamic range than CMOS sensors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3154363" y="977900"/>
            <a:ext cx="2808287" cy="3132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07" tIns="45704" rIns="91407" bIns="45704"/>
          <a:lstStyle>
            <a:lvl1pPr marL="263525" indent="-263525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18256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5075" indent="-227013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3063" indent="-227013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3701" indent="-228517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0736" indent="-228517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7774" indent="-228517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4807" indent="-228517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Arial Black" pitchFamily="34" charset="0"/>
              <a:buNone/>
              <a:defRPr/>
            </a:pPr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Hybrid Detector</a:t>
            </a:r>
          </a:p>
          <a:p>
            <a:pPr>
              <a:defRPr/>
            </a:pPr>
            <a:r>
              <a:rPr lang="en-US" sz="1800" dirty="0" smtClean="0"/>
              <a:t>Optimize sensor and electronics separately</a:t>
            </a:r>
          </a:p>
          <a:p>
            <a:pPr>
              <a:defRPr/>
            </a:pPr>
            <a:r>
              <a:rPr lang="en-US" sz="1800" b="1" dirty="0" smtClean="0"/>
              <a:t>Pitch limited </a:t>
            </a:r>
            <a:r>
              <a:rPr lang="en-US" sz="1800" dirty="0" smtClean="0"/>
              <a:t>by feasible bump bond size</a:t>
            </a:r>
          </a:p>
          <a:p>
            <a:pPr>
              <a:defRPr/>
            </a:pPr>
            <a:r>
              <a:rPr lang="en-US" sz="1800" b="1" dirty="0" smtClean="0"/>
              <a:t>Added complexity</a:t>
            </a:r>
            <a:r>
              <a:rPr lang="en-US" sz="1800" dirty="0" smtClean="0"/>
              <a:t> of bump bonding</a:t>
            </a:r>
            <a:endParaRPr lang="en-US" sz="18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178550" y="977900"/>
            <a:ext cx="2808288" cy="3459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07" tIns="45704" rIns="91407" bIns="45704"/>
          <a:lstStyle>
            <a:lvl1pPr marL="263525" indent="-263525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18256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5075" indent="-227013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3063" indent="-227013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3701" indent="-228517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0736" indent="-228517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7774" indent="-228517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4807" indent="-228517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Arial Black" pitchFamily="34" charset="0"/>
              <a:buNone/>
              <a:defRPr/>
            </a:pPr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CMOS Sensor</a:t>
            </a:r>
          </a:p>
          <a:p>
            <a:pPr>
              <a:defRPr/>
            </a:pPr>
            <a:r>
              <a:rPr lang="en-US" sz="1800" dirty="0" smtClean="0"/>
              <a:t>Profit from industry developments</a:t>
            </a:r>
          </a:p>
          <a:p>
            <a:pPr>
              <a:defRPr/>
            </a:pPr>
            <a:r>
              <a:rPr lang="en-US" sz="1800" dirty="0" smtClean="0"/>
              <a:t>Depleted region is the </a:t>
            </a:r>
            <a:r>
              <a:rPr lang="en-US" sz="1800" b="1" dirty="0" err="1" smtClean="0"/>
              <a:t>epilayer</a:t>
            </a:r>
            <a:r>
              <a:rPr lang="en-US" sz="1800" b="1" dirty="0" smtClean="0"/>
              <a:t>, currently limited to ~ 20</a:t>
            </a:r>
            <a:r>
              <a:rPr lang="en-US" sz="1800" b="1" dirty="0" smtClean="0">
                <a:latin typeface="Symbol" pitchFamily="18" charset="2"/>
              </a:rPr>
              <a:t>m</a:t>
            </a:r>
            <a:r>
              <a:rPr lang="en-US" sz="1800" b="1" dirty="0" smtClean="0"/>
              <a:t>m</a:t>
            </a:r>
          </a:p>
          <a:p>
            <a:pPr>
              <a:defRPr/>
            </a:pPr>
            <a:r>
              <a:rPr lang="en-US" sz="1800" dirty="0" smtClean="0"/>
              <a:t>In-pixel conversion to voltage/amplification</a:t>
            </a:r>
          </a:p>
          <a:p>
            <a:pPr>
              <a:defRPr/>
            </a:pPr>
            <a:r>
              <a:rPr lang="en-US" sz="1800" dirty="0" smtClean="0"/>
              <a:t>On-chip digital conversion possible</a:t>
            </a:r>
          </a:p>
          <a:p>
            <a:pPr>
              <a:defRPr/>
            </a:pPr>
            <a:endParaRPr lang="en-US" sz="1800" dirty="0" smtClean="0"/>
          </a:p>
          <a:p>
            <a:pPr>
              <a:defRPr/>
            </a:pPr>
            <a:endParaRPr lang="en-US" dirty="0"/>
          </a:p>
        </p:txBody>
      </p:sp>
      <p:pic>
        <p:nvPicPr>
          <p:cNvPr id="26630" name="Picture 4" descr="ccdPrinciple_creditJimJanesick_PixelvisionIn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5454650"/>
            <a:ext cx="1636713" cy="1214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34925" y="6581775"/>
            <a:ext cx="2016125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900" i="1">
                <a:solidFill>
                  <a:schemeClr val="folHlink"/>
                </a:solidFill>
              </a:rPr>
              <a:t>credit: Jim Janesick, Pixelvision Inc.</a:t>
            </a:r>
            <a:endParaRPr lang="en-GB" sz="900" i="1">
              <a:solidFill>
                <a:schemeClr val="folHlink"/>
              </a:solidFill>
            </a:endParaRPr>
          </a:p>
        </p:txBody>
      </p:sp>
      <p:pic>
        <p:nvPicPr>
          <p:cNvPr id="2663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652963"/>
            <a:ext cx="1335087" cy="906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33" name="Text Box 7"/>
          <p:cNvSpPr txBox="1">
            <a:spLocks noChangeArrowheads="1"/>
          </p:cNvSpPr>
          <p:nvPr/>
        </p:nvSpPr>
        <p:spPr bwMode="auto">
          <a:xfrm>
            <a:off x="1677988" y="5373688"/>
            <a:ext cx="1165225" cy="23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900" i="1"/>
              <a:t>credit: HLL MPG</a:t>
            </a:r>
            <a:endParaRPr lang="en-GB" sz="900" i="1"/>
          </a:p>
        </p:txBody>
      </p:sp>
      <p:pic>
        <p:nvPicPr>
          <p:cNvPr id="26634" name="Picture 3" descr="flipchi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7213" y="4110038"/>
            <a:ext cx="3005137" cy="200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35" name="Text Box 7"/>
          <p:cNvSpPr txBox="1">
            <a:spLocks noChangeArrowheads="1"/>
          </p:cNvSpPr>
          <p:nvPr/>
        </p:nvSpPr>
        <p:spPr bwMode="auto">
          <a:xfrm>
            <a:off x="3419475" y="6119813"/>
            <a:ext cx="2017713" cy="23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900" i="1">
                <a:solidFill>
                  <a:schemeClr val="folHlink"/>
                </a:solidFill>
              </a:rPr>
              <a:t>credit: Medipix Collaboration</a:t>
            </a:r>
            <a:endParaRPr lang="en-GB" sz="900" i="1">
              <a:solidFill>
                <a:schemeClr val="folHlink"/>
              </a:solidFill>
            </a:endParaRPr>
          </a:p>
        </p:txBody>
      </p:sp>
      <p:pic>
        <p:nvPicPr>
          <p:cNvPr id="2663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2063" y="4941888"/>
            <a:ext cx="1254125" cy="1192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6637" name="Straight Connector 14"/>
          <p:cNvCxnSpPr>
            <a:cxnSpLocks noChangeShapeType="1"/>
          </p:cNvCxnSpPr>
          <p:nvPr/>
        </p:nvCxnSpPr>
        <p:spPr bwMode="auto">
          <a:xfrm>
            <a:off x="3046413" y="908050"/>
            <a:ext cx="0" cy="3600450"/>
          </a:xfrm>
          <a:prstGeom prst="line">
            <a:avLst/>
          </a:prstGeom>
          <a:noFill/>
          <a:ln w="25400" algn="ctr">
            <a:solidFill>
              <a:srgbClr val="00B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638" name="Straight Connector 16"/>
          <p:cNvCxnSpPr>
            <a:cxnSpLocks noChangeShapeType="1"/>
          </p:cNvCxnSpPr>
          <p:nvPr/>
        </p:nvCxnSpPr>
        <p:spPr bwMode="auto">
          <a:xfrm>
            <a:off x="6070600" y="908050"/>
            <a:ext cx="0" cy="3600450"/>
          </a:xfrm>
          <a:prstGeom prst="line">
            <a:avLst/>
          </a:prstGeom>
          <a:noFill/>
          <a:ln w="25400" algn="ctr">
            <a:solidFill>
              <a:srgbClr val="00B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6639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8" t="11905" r="14189" b="16032"/>
          <a:stretch>
            <a:fillRect/>
          </a:stretch>
        </p:blipFill>
        <p:spPr bwMode="auto">
          <a:xfrm>
            <a:off x="7740650" y="4430713"/>
            <a:ext cx="1246188" cy="168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40" name="Text Box 7"/>
          <p:cNvSpPr txBox="1">
            <a:spLocks noChangeArrowheads="1"/>
          </p:cNvSpPr>
          <p:nvPr/>
        </p:nvSpPr>
        <p:spPr bwMode="auto">
          <a:xfrm>
            <a:off x="7740650" y="5903913"/>
            <a:ext cx="1165225" cy="23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900" i="1"/>
              <a:t>credit: RAL-STFC</a:t>
            </a:r>
            <a:endParaRPr lang="en-GB" sz="900" i="1"/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6483350" y="6078538"/>
            <a:ext cx="1328738" cy="23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sz="900" i="1" dirty="0">
                <a:solidFill>
                  <a:schemeClr val="bg1">
                    <a:lumMod val="50000"/>
                  </a:schemeClr>
                </a:solidFill>
                <a:ea typeface="DejaVu LGC Sans"/>
                <a:cs typeface="DejaVu LGC Sans"/>
              </a:rPr>
              <a:t>from </a:t>
            </a:r>
            <a:r>
              <a:rPr lang="en-US" sz="900" i="1" dirty="0" err="1">
                <a:solidFill>
                  <a:schemeClr val="bg1">
                    <a:lumMod val="50000"/>
                  </a:schemeClr>
                </a:solidFill>
                <a:ea typeface="DejaVu LGC Sans"/>
                <a:cs typeface="DejaVu LGC Sans"/>
              </a:rPr>
              <a:t>Turchetta</a:t>
            </a:r>
            <a:r>
              <a:rPr lang="en-US" sz="900" i="1" dirty="0">
                <a:solidFill>
                  <a:schemeClr val="bg1">
                    <a:lumMod val="50000"/>
                  </a:schemeClr>
                </a:solidFill>
                <a:ea typeface="DejaVu LGC Sans"/>
                <a:cs typeface="DejaVu LGC Sans"/>
              </a:rPr>
              <a:t> 2010</a:t>
            </a:r>
            <a:endParaRPr lang="en-GB" sz="900" i="1" dirty="0">
              <a:solidFill>
                <a:schemeClr val="bg1">
                  <a:lumMod val="50000"/>
                </a:schemeClr>
              </a:solidFill>
              <a:ea typeface="DejaVu LGC Sans"/>
              <a:cs typeface="DejaVu LGC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Tests chip at DESY</a:t>
            </a:r>
            <a:endParaRPr lang="de-DE" smtClean="0"/>
          </a:p>
        </p:txBody>
      </p:sp>
      <p:pic>
        <p:nvPicPr>
          <p:cNvPr id="28675" name="Picture 2" descr="C:\Users\graafsma\Desktop\Percival\Images\IMG_07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563" y="765175"/>
            <a:ext cx="7138987" cy="535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224588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CEE615DF-75A0-49B2-9A35-916593158048}" type="datetime1">
              <a:rPr lang="en-GB"/>
              <a:pPr/>
              <a:t>10/04/2013</a:t>
            </a:fld>
            <a:endParaRPr lang="en-GB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47638"/>
            <a:ext cx="8229600" cy="533400"/>
          </a:xfrm>
        </p:spPr>
        <p:txBody>
          <a:bodyPr/>
          <a:lstStyle/>
          <a:p>
            <a:pPr eaLnBrk="1" hangingPunct="1"/>
            <a:r>
              <a:rPr lang="en-US" sz="4000" smtClean="0"/>
              <a:t>The Detector Challenge:</a:t>
            </a:r>
          </a:p>
        </p:txBody>
      </p:sp>
      <p:pic>
        <p:nvPicPr>
          <p:cNvPr id="717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163" y="274638"/>
            <a:ext cx="5502275" cy="562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2044700" y="5903913"/>
            <a:ext cx="437673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fr-FR" sz="1200" b="1">
                <a:latin typeface="Times New Roman" pitchFamily="18" charset="0"/>
              </a:rPr>
              <a:t>1900	 			                  1960	       1980           2000</a:t>
            </a:r>
            <a:endParaRPr lang="fr-FR" sz="2400" b="1">
              <a:latin typeface="Times New Roman" pitchFamily="18" charset="0"/>
            </a:endParaRPr>
          </a:p>
        </p:txBody>
      </p:sp>
      <p:sp>
        <p:nvSpPr>
          <p:cNvPr id="7174" name="Text Box 5"/>
          <p:cNvSpPr txBox="1">
            <a:spLocks noChangeArrowheads="1"/>
          </p:cNvSpPr>
          <p:nvPr/>
        </p:nvSpPr>
        <p:spPr bwMode="auto">
          <a:xfrm>
            <a:off x="3798888" y="1666875"/>
            <a:ext cx="11176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/>
            <a:r>
              <a:rPr lang="fr-FR" sz="1200" b="1">
                <a:latin typeface="Times New Roman" pitchFamily="18" charset="0"/>
              </a:rPr>
              <a:t>PETRA-3</a:t>
            </a:r>
            <a:endParaRPr lang="fr-FR" sz="2400" b="1">
              <a:latin typeface="Times New Roman" pitchFamily="18" charset="0"/>
            </a:endParaRPr>
          </a:p>
        </p:txBody>
      </p:sp>
      <p:sp>
        <p:nvSpPr>
          <p:cNvPr id="7175" name="Text Box 6"/>
          <p:cNvSpPr txBox="1">
            <a:spLocks noChangeArrowheads="1"/>
          </p:cNvSpPr>
          <p:nvPr/>
        </p:nvSpPr>
        <p:spPr bwMode="auto">
          <a:xfrm>
            <a:off x="1628775" y="3459163"/>
            <a:ext cx="19970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/>
            <a:r>
              <a:rPr lang="fr-FR" sz="1200" b="1">
                <a:latin typeface="Times New Roman" pitchFamily="18" charset="0"/>
              </a:rPr>
              <a:t>Second generation</a:t>
            </a:r>
            <a:endParaRPr lang="fr-FR" sz="2400" b="1">
              <a:latin typeface="Times New Roman" pitchFamily="18" charset="0"/>
            </a:endParaRPr>
          </a:p>
        </p:txBody>
      </p:sp>
      <p:sp>
        <p:nvSpPr>
          <p:cNvPr id="7176" name="Text Box 7"/>
          <p:cNvSpPr txBox="1">
            <a:spLocks noChangeArrowheads="1"/>
          </p:cNvSpPr>
          <p:nvPr/>
        </p:nvSpPr>
        <p:spPr bwMode="auto">
          <a:xfrm>
            <a:off x="1757363" y="3890963"/>
            <a:ext cx="17843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/>
            <a:r>
              <a:rPr lang="fr-FR" sz="1200" b="1">
                <a:latin typeface="Times New Roman" pitchFamily="18" charset="0"/>
              </a:rPr>
              <a:t>First generation</a:t>
            </a:r>
            <a:endParaRPr lang="fr-FR" sz="2400" b="1">
              <a:latin typeface="Times New Roman" pitchFamily="18" charset="0"/>
            </a:endParaRPr>
          </a:p>
        </p:txBody>
      </p:sp>
      <p:sp>
        <p:nvSpPr>
          <p:cNvPr id="7177" name="Text Box 8"/>
          <p:cNvSpPr txBox="1">
            <a:spLocks noChangeArrowheads="1"/>
          </p:cNvSpPr>
          <p:nvPr/>
        </p:nvSpPr>
        <p:spPr bwMode="auto">
          <a:xfrm>
            <a:off x="1819275" y="4627563"/>
            <a:ext cx="1792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fr-FR" sz="1200" b="1">
                <a:latin typeface="Times New Roman" pitchFamily="18" charset="0"/>
              </a:rPr>
              <a:t>X-ray</a:t>
            </a:r>
          </a:p>
          <a:p>
            <a:pPr algn="ctr"/>
            <a:r>
              <a:rPr lang="fr-FR" sz="1200" b="1">
                <a:latin typeface="Times New Roman" pitchFamily="18" charset="0"/>
              </a:rPr>
              <a:t>tubes</a:t>
            </a:r>
            <a:endParaRPr lang="fr-FR" sz="2400" b="1">
              <a:latin typeface="Times New Roman" pitchFamily="18" charset="0"/>
            </a:endParaRP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3797300" y="2041525"/>
            <a:ext cx="11191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fr-FR" sz="1200" b="1">
                <a:latin typeface="Times New Roman" pitchFamily="18" charset="0"/>
              </a:rPr>
              <a:t>ESRF (2000)</a:t>
            </a:r>
            <a:endParaRPr lang="fr-FR" sz="2400" b="1">
              <a:latin typeface="Times New Roman" pitchFamily="18" charset="0"/>
            </a:endParaRP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3625850" y="2481263"/>
            <a:ext cx="115093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fr-FR" sz="1200" b="1">
                <a:latin typeface="Times New Roman" pitchFamily="18" charset="0"/>
              </a:rPr>
              <a:t>ESRF (1994)</a:t>
            </a:r>
            <a:endParaRPr lang="fr-FR" sz="2400" b="1">
              <a:latin typeface="Times New Roman" pitchFamily="18" charset="0"/>
            </a:endParaRPr>
          </a:p>
        </p:txBody>
      </p:sp>
      <p:pic>
        <p:nvPicPr>
          <p:cNvPr id="7180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91" t="9935" r="61839" b="6856"/>
          <a:stretch>
            <a:fillRect/>
          </a:stretch>
        </p:blipFill>
        <p:spPr bwMode="auto">
          <a:xfrm>
            <a:off x="1246188" y="1530350"/>
            <a:ext cx="422275" cy="411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5965825" y="2481263"/>
            <a:ext cx="2919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2400" b="1">
                <a:latin typeface="Times New Roman" pitchFamily="18" charset="0"/>
              </a:rPr>
              <a:t>Synchrotron Sources</a:t>
            </a: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 rot="10800000">
            <a:off x="263525" y="2435225"/>
            <a:ext cx="671513" cy="183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3200">
                <a:latin typeface="Comic Sans MS" pitchFamily="66" charset="0"/>
              </a:rPr>
              <a:t>brilliance</a:t>
            </a:r>
            <a:endParaRPr lang="en-GB" sz="32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3"/>
          <p:cNvSpPr>
            <a:spLocks noGrp="1"/>
          </p:cNvSpPr>
          <p:nvPr>
            <p:ph type="title"/>
          </p:nvPr>
        </p:nvSpPr>
        <p:spPr>
          <a:xfrm>
            <a:off x="107950" y="103188"/>
            <a:ext cx="8928100" cy="661987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3200" dirty="0" smtClean="0"/>
              <a:t>P</a:t>
            </a:r>
            <a:r>
              <a:rPr lang="en-US" sz="3200" cap="small" dirty="0" smtClean="0"/>
              <a:t>ercival</a:t>
            </a:r>
            <a:r>
              <a:rPr lang="en-US" dirty="0" smtClean="0"/>
              <a:t> </a:t>
            </a:r>
            <a:r>
              <a:rPr lang="en-US" sz="1600" dirty="0" smtClean="0"/>
              <a:t>in a nutshell</a:t>
            </a:r>
            <a:endParaRPr lang="en-US" dirty="0" smtClean="0">
              <a:solidFill>
                <a:srgbClr val="00B0F0"/>
              </a:solidFill>
            </a:endParaRPr>
          </a:p>
        </p:txBody>
      </p:sp>
      <p:sp>
        <p:nvSpPr>
          <p:cNvPr id="4099" name="Content Placeholder 4"/>
          <p:cNvSpPr>
            <a:spLocks noGrp="1"/>
          </p:cNvSpPr>
          <p:nvPr>
            <p:ph idx="1"/>
          </p:nvPr>
        </p:nvSpPr>
        <p:spPr>
          <a:xfrm>
            <a:off x="282575" y="1052513"/>
            <a:ext cx="8520113" cy="4859337"/>
          </a:xfrm>
        </p:spPr>
        <p:txBody>
          <a:bodyPr/>
          <a:lstStyle/>
          <a:p>
            <a:pPr eaLnBrk="1" hangingPunct="1"/>
            <a:r>
              <a:rPr lang="en-US" sz="1800" dirty="0" smtClean="0">
                <a:solidFill>
                  <a:srgbClr val="FF0000"/>
                </a:solidFill>
                <a:sym typeface="Symbol" pitchFamily="18" charset="2"/>
              </a:rPr>
              <a:t>Ongoing development project between DESY, RAL / STFC, and Elettra; Diamond in the process of joining</a:t>
            </a:r>
          </a:p>
          <a:p>
            <a:pPr eaLnBrk="1" hangingPunct="1"/>
            <a:r>
              <a:rPr lang="en-US" sz="1800" dirty="0" smtClean="0">
                <a:sym typeface="Symbol" pitchFamily="18" charset="2"/>
              </a:rPr>
              <a:t>Aim: develop X-ray imager for FLASH &amp; FERMI, soft X-ray beams at PETRA III, ELETTRA, and DIAMOND, and for the use of CFEL scientists at other facilities </a:t>
            </a:r>
          </a:p>
          <a:p>
            <a:pPr eaLnBrk="1" hangingPunct="1"/>
            <a:r>
              <a:rPr lang="en-US" sz="1800" dirty="0" smtClean="0">
                <a:sym typeface="Symbol" pitchFamily="18" charset="2"/>
              </a:rPr>
              <a:t>250eV-1keV, 16Mpixel, 120Hz frame rate, 1-10</a:t>
            </a:r>
            <a:r>
              <a:rPr lang="en-US" sz="1800" baseline="30000" dirty="0" smtClean="0">
                <a:sym typeface="Symbol" pitchFamily="18" charset="2"/>
              </a:rPr>
              <a:t>5</a:t>
            </a:r>
            <a:r>
              <a:rPr lang="en-US" sz="1800" dirty="0" smtClean="0">
                <a:sym typeface="Symbol" pitchFamily="18" charset="2"/>
              </a:rPr>
              <a:t> photons/pixel</a:t>
            </a:r>
          </a:p>
          <a:p>
            <a:pPr eaLnBrk="1" hangingPunct="1"/>
            <a:r>
              <a:rPr lang="en-US" sz="1800" dirty="0" smtClean="0">
                <a:solidFill>
                  <a:srgbClr val="FF0000"/>
                </a:solidFill>
                <a:sym typeface="Symbol" pitchFamily="18" charset="2"/>
              </a:rPr>
              <a:t>Sensor developed at RAL, Readout developed at DESY (with Elettra), Diamond provides the DAQ</a:t>
            </a:r>
          </a:p>
          <a:p>
            <a:pPr lvl="1" eaLnBrk="1" hangingPunct="1"/>
            <a:r>
              <a:rPr lang="en-US" sz="1400" dirty="0" smtClean="0">
                <a:sym typeface="Symbol" pitchFamily="18" charset="2"/>
              </a:rPr>
              <a:t>Only digital information coming off the chip</a:t>
            </a:r>
          </a:p>
          <a:p>
            <a:pPr lvl="1" eaLnBrk="1" hangingPunct="1"/>
            <a:r>
              <a:rPr lang="en-US" sz="1400" dirty="0" smtClean="0">
                <a:sym typeface="Symbol" pitchFamily="18" charset="2"/>
              </a:rPr>
              <a:t>Readout development build upon / re-use XFEL and AGIPD developments already done on-site</a:t>
            </a:r>
            <a:br>
              <a:rPr lang="en-US" sz="1400" dirty="0" smtClean="0">
                <a:sym typeface="Symbol" pitchFamily="18" charset="2"/>
              </a:rPr>
            </a:br>
            <a:endParaRPr lang="en-US" sz="1400" dirty="0" smtClean="0">
              <a:sym typeface="Symbol" pitchFamily="18" charset="2"/>
            </a:endParaRPr>
          </a:p>
          <a:p>
            <a:pPr eaLnBrk="1" hangingPunct="1"/>
            <a:r>
              <a:rPr lang="en-US" sz="1800" dirty="0" smtClean="0">
                <a:sym typeface="Symbol" pitchFamily="18" charset="2"/>
              </a:rPr>
              <a:t>Project underway, first test circuits produced first images</a:t>
            </a:r>
          </a:p>
          <a:p>
            <a:pPr eaLnBrk="1" hangingPunct="1"/>
            <a:r>
              <a:rPr lang="en-US" sz="1800" dirty="0" smtClean="0">
                <a:sym typeface="Symbol" pitchFamily="18" charset="2"/>
              </a:rPr>
              <a:t>Project timeline</a:t>
            </a:r>
          </a:p>
          <a:p>
            <a:pPr lvl="1" eaLnBrk="1" hangingPunct="1"/>
            <a:r>
              <a:rPr lang="en-US" sz="1400" dirty="0" smtClean="0">
                <a:sym typeface="Symbol" pitchFamily="18" charset="2"/>
              </a:rPr>
              <a:t>First small </a:t>
            </a:r>
            <a:r>
              <a:rPr lang="en-US" sz="1400" dirty="0" err="1" smtClean="0">
                <a:sym typeface="Symbol" pitchFamily="18" charset="2"/>
              </a:rPr>
              <a:t>backthinned</a:t>
            </a:r>
            <a:r>
              <a:rPr lang="en-US" sz="1400" dirty="0" smtClean="0">
                <a:sym typeface="Symbol" pitchFamily="18" charset="2"/>
              </a:rPr>
              <a:t> test sensors in hand ~summer 2013</a:t>
            </a:r>
          </a:p>
          <a:p>
            <a:pPr lvl="1" eaLnBrk="1" hangingPunct="1"/>
            <a:r>
              <a:rPr lang="en-US" sz="1400" dirty="0" smtClean="0">
                <a:sym typeface="Symbol" pitchFamily="18" charset="2"/>
              </a:rPr>
              <a:t>First full </a:t>
            </a:r>
            <a:r>
              <a:rPr lang="en-US" sz="1400" dirty="0" err="1" smtClean="0">
                <a:sym typeface="Symbol" pitchFamily="18" charset="2"/>
              </a:rPr>
              <a:t>backthinned</a:t>
            </a:r>
            <a:r>
              <a:rPr lang="en-US" sz="1400" dirty="0" smtClean="0">
                <a:sym typeface="Symbol" pitchFamily="18" charset="2"/>
              </a:rPr>
              <a:t> system ~ end 2014</a:t>
            </a:r>
          </a:p>
          <a:p>
            <a:pPr lvl="1" eaLnBrk="1" hangingPunct="1"/>
            <a:endParaRPr lang="en-US" sz="1400" dirty="0" smtClean="0">
              <a:sym typeface="Symbol" pitchFamily="18" charset="2"/>
            </a:endParaRPr>
          </a:p>
        </p:txBody>
      </p:sp>
      <p:pic>
        <p:nvPicPr>
          <p:cNvPr id="29700" name="Picture 4" descr="\\win.desy.de\home\graafsma\My Pictures\PERCIVAL-THE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276975"/>
            <a:ext cx="10636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Picture 4" descr="C:\Users\graafsma\Desktop\PERCIVAL-THE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300" y="-9525"/>
            <a:ext cx="1663700" cy="90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539750" y="1484313"/>
            <a:ext cx="7920038" cy="4392612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/>
              <a:t>Smaller </a:t>
            </a:r>
            <a:r>
              <a:rPr lang="en-US" sz="3200" dirty="0" smtClean="0"/>
              <a:t>HPAD pixels </a:t>
            </a:r>
            <a:r>
              <a:rPr lang="en-US" sz="3200" dirty="0" smtClean="0"/>
              <a:t>with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sz="2400" dirty="0" smtClean="0"/>
              <a:t>Reduced dynamic range (no gain switching);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sz="2400" dirty="0" smtClean="0"/>
              <a:t>Reduced number of frames?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/>
              <a:t>New Technologies including: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sz="2400" dirty="0" smtClean="0">
                <a:sym typeface="Wingdings" pitchFamily="2" charset="2"/>
              </a:rPr>
              <a:t>3D CMOS:  second layer (more functionality) </a:t>
            </a:r>
          </a:p>
        </p:txBody>
      </p:sp>
      <p:sp>
        <p:nvSpPr>
          <p:cNvPr id="31747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107950" y="71438"/>
            <a:ext cx="6265863" cy="923925"/>
          </a:xfrm>
        </p:spPr>
        <p:txBody>
          <a:bodyPr/>
          <a:lstStyle/>
          <a:p>
            <a:r>
              <a:rPr lang="en-US" sz="3600" b="1" smtClean="0">
                <a:solidFill>
                  <a:schemeClr val="tx1"/>
                </a:solidFill>
              </a:rPr>
              <a:t>What could be next?</a:t>
            </a:r>
            <a:endParaRPr lang="en-US" b="1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107950" y="71438"/>
            <a:ext cx="6265863" cy="923925"/>
          </a:xfrm>
        </p:spPr>
        <p:txBody>
          <a:bodyPr/>
          <a:lstStyle/>
          <a:p>
            <a:r>
              <a:rPr lang="en-US" sz="3600" b="1" smtClean="0">
                <a:solidFill>
                  <a:schemeClr val="tx1"/>
                </a:solidFill>
              </a:rPr>
              <a:t>3D-CMOS</a:t>
            </a:r>
            <a:endParaRPr lang="en-US" b="1" smtClean="0">
              <a:solidFill>
                <a:schemeClr val="tx1"/>
              </a:solidFill>
            </a:endParaRPr>
          </a:p>
        </p:txBody>
      </p:sp>
      <p:pic>
        <p:nvPicPr>
          <p:cNvPr id="32771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1347788"/>
            <a:ext cx="5076825" cy="503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Freeform 11"/>
          <p:cNvSpPr/>
          <p:nvPr/>
        </p:nvSpPr>
        <p:spPr>
          <a:xfrm>
            <a:off x="3922713" y="836613"/>
            <a:ext cx="5113337" cy="31686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 w="19080">
            <a:solidFill>
              <a:srgbClr val="FF0000"/>
            </a:solidFill>
            <a:custDash>
              <a:ds d="398113" sp="100000"/>
            </a:custDash>
            <a:miter/>
          </a:ln>
        </p:spPr>
        <p:txBody>
          <a:bodyPr wrap="none" lIns="90000" tIns="46800" rIns="90000" bIns="46800" anchor="ctr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5000625" y="1471613"/>
            <a:ext cx="309563" cy="268287"/>
          </a:xfrm>
          <a:custGeom>
            <a:avLst>
              <a:gd name="f0" fmla="val 54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88"/>
              <a:gd name="f8" fmla="val 21600"/>
              <a:gd name="f9" fmla="val 44"/>
              <a:gd name="f10" fmla="val -2147483647"/>
              <a:gd name="f11" fmla="val 2147483647"/>
              <a:gd name="f12" fmla="val 10800"/>
              <a:gd name="f13" fmla="val 20"/>
              <a:gd name="f14" fmla="val 68"/>
              <a:gd name="f15" fmla="+- 0 0 0"/>
              <a:gd name="f16" fmla="*/ f4 1 88"/>
              <a:gd name="f17" fmla="*/ f5 1 21600"/>
              <a:gd name="f18" fmla="pin 0 f0 10800"/>
              <a:gd name="f19" fmla="*/ f15 f1 1"/>
              <a:gd name="f20" fmla="*/ f18 2 1"/>
              <a:gd name="f21" fmla="*/ f9 f16 1"/>
              <a:gd name="f22" fmla="*/ f18 f17 1"/>
              <a:gd name="f23" fmla="*/ 0 f16 1"/>
              <a:gd name="f24" fmla="*/ 88 f16 1"/>
              <a:gd name="f25" fmla="*/ 44 f16 1"/>
              <a:gd name="f26" fmla="*/ f19 1 f3"/>
              <a:gd name="f27" fmla="*/ 0 f17 1"/>
              <a:gd name="f28" fmla="*/ 10800 f17 1"/>
              <a:gd name="f29" fmla="*/ 21600 f17 1"/>
              <a:gd name="f30" fmla="*/ f20 1 4"/>
              <a:gd name="f31" fmla="*/ f20 1 2"/>
              <a:gd name="f32" fmla="+- f26 0 f2"/>
              <a:gd name="f33" fmla="*/ f30 6 1"/>
              <a:gd name="f34" fmla="+- 21600 0 f30"/>
              <a:gd name="f35" fmla="*/ f31 f17 1"/>
              <a:gd name="f36" fmla="*/ f33 1 11"/>
              <a:gd name="f37" fmla="*/ f34 f17 1"/>
              <a:gd name="f38" fmla="+- f30 0 f36"/>
              <a:gd name="f39" fmla="+- f34 f36 0"/>
              <a:gd name="f40" fmla="+- f30 f36 0"/>
            </a:gdLst>
            <a:ahLst>
              <a:ahXY gdRefY="f0" minY="f6" maxY="f12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25" y="f35"/>
              </a:cxn>
              <a:cxn ang="f32">
                <a:pos x="f25" y="f27"/>
              </a:cxn>
              <a:cxn ang="f32">
                <a:pos x="f23" y="f28"/>
              </a:cxn>
              <a:cxn ang="f32">
                <a:pos x="f25" y="f29"/>
              </a:cxn>
              <a:cxn ang="f32">
                <a:pos x="f24" y="f28"/>
              </a:cxn>
            </a:cxnLst>
            <a:rect l="f23" t="f35" r="f24" b="f37"/>
            <a:pathLst>
              <a:path w="88" h="21600">
                <a:moveTo>
                  <a:pt x="f9" y="f6"/>
                </a:moveTo>
                <a:cubicBezTo>
                  <a:pt x="f13" y="f6"/>
                  <a:pt x="f6" y="f38"/>
                  <a:pt x="f6" y="f30"/>
                </a:cubicBezTo>
                <a:lnTo>
                  <a:pt x="f6" y="f34"/>
                </a:lnTo>
                <a:cubicBezTo>
                  <a:pt x="f6" y="f39"/>
                  <a:pt x="f13" y="f8"/>
                  <a:pt x="f9" y="f8"/>
                </a:cubicBezTo>
                <a:cubicBezTo>
                  <a:pt x="f14" y="f8"/>
                  <a:pt x="f7" y="f39"/>
                  <a:pt x="f7" y="f34"/>
                </a:cubicBezTo>
                <a:lnTo>
                  <a:pt x="f7" y="f30"/>
                </a:lnTo>
                <a:cubicBezTo>
                  <a:pt x="f7" y="f38"/>
                  <a:pt x="f14" y="f6"/>
                  <a:pt x="f9" y="f6"/>
                </a:cubicBezTo>
                <a:close/>
              </a:path>
              <a:path w="88" h="21600">
                <a:moveTo>
                  <a:pt x="f9" y="f6"/>
                </a:moveTo>
                <a:cubicBezTo>
                  <a:pt x="f13" y="f6"/>
                  <a:pt x="f6" y="f38"/>
                  <a:pt x="f6" y="f30"/>
                </a:cubicBezTo>
                <a:cubicBezTo>
                  <a:pt x="f6" y="f40"/>
                  <a:pt x="f13" y="f31"/>
                  <a:pt x="f9" y="f31"/>
                </a:cubicBezTo>
                <a:cubicBezTo>
                  <a:pt x="f14" y="f31"/>
                  <a:pt x="f7" y="f40"/>
                  <a:pt x="f7" y="f30"/>
                </a:cubicBezTo>
                <a:cubicBezTo>
                  <a:pt x="f7" y="f38"/>
                  <a:pt x="f14" y="f6"/>
                  <a:pt x="f9" y="f6"/>
                </a:cubicBezTo>
                <a:close/>
              </a:path>
            </a:pathLst>
          </a:custGeom>
          <a:solidFill>
            <a:srgbClr val="99CC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wrap="none" lIns="90000" tIns="46800" rIns="90000" bIns="46800" anchor="ctr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pic>
        <p:nvPicPr>
          <p:cNvPr id="32774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0063" y="1592263"/>
            <a:ext cx="4637087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5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1338" y="2195513"/>
            <a:ext cx="4637087" cy="152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Straight Connector 15"/>
          <p:cNvSpPr/>
          <p:nvPr/>
        </p:nvSpPr>
        <p:spPr>
          <a:xfrm>
            <a:off x="5872163" y="2505075"/>
            <a:ext cx="1587" cy="66675"/>
          </a:xfrm>
          <a:prstGeom prst="line">
            <a:avLst/>
          </a:prstGeom>
          <a:noFill/>
          <a:ln w="9360">
            <a:solidFill>
              <a:srgbClr val="000000"/>
            </a:solidFill>
            <a:custDash>
              <a:ds d="100000" sp="100000"/>
            </a:custDash>
            <a:miter/>
          </a:ln>
        </p:spPr>
        <p:txBody>
          <a:bodyPr lIns="90000" tIns="46800" rIns="90000" bIns="46800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sp>
        <p:nvSpPr>
          <p:cNvPr id="17" name="Freeform 16"/>
          <p:cNvSpPr/>
          <p:nvPr/>
        </p:nvSpPr>
        <p:spPr>
          <a:xfrm flipV="1">
            <a:off x="5000625" y="1470025"/>
            <a:ext cx="309563" cy="268288"/>
          </a:xfrm>
          <a:custGeom>
            <a:avLst>
              <a:gd name="f0" fmla="val 54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88"/>
              <a:gd name="f8" fmla="val 21600"/>
              <a:gd name="f9" fmla="val 44"/>
              <a:gd name="f10" fmla="val -2147483647"/>
              <a:gd name="f11" fmla="val 2147483647"/>
              <a:gd name="f12" fmla="val 10800"/>
              <a:gd name="f13" fmla="val 20"/>
              <a:gd name="f14" fmla="val 68"/>
              <a:gd name="f15" fmla="+- 0 0 0"/>
              <a:gd name="f16" fmla="*/ f4 1 88"/>
              <a:gd name="f17" fmla="*/ f5 1 21600"/>
              <a:gd name="f18" fmla="pin 0 f0 10800"/>
              <a:gd name="f19" fmla="*/ f15 f1 1"/>
              <a:gd name="f20" fmla="*/ f18 2 1"/>
              <a:gd name="f21" fmla="*/ f9 f16 1"/>
              <a:gd name="f22" fmla="*/ f18 f17 1"/>
              <a:gd name="f23" fmla="*/ 0 f16 1"/>
              <a:gd name="f24" fmla="*/ 88 f16 1"/>
              <a:gd name="f25" fmla="*/ 44 f16 1"/>
              <a:gd name="f26" fmla="*/ f19 1 f3"/>
              <a:gd name="f27" fmla="*/ 0 f17 1"/>
              <a:gd name="f28" fmla="*/ 10800 f17 1"/>
              <a:gd name="f29" fmla="*/ 21600 f17 1"/>
              <a:gd name="f30" fmla="*/ f20 1 4"/>
              <a:gd name="f31" fmla="*/ f20 1 2"/>
              <a:gd name="f32" fmla="+- f26 0 f2"/>
              <a:gd name="f33" fmla="*/ f30 6 1"/>
              <a:gd name="f34" fmla="+- 21600 0 f30"/>
              <a:gd name="f35" fmla="*/ f31 f17 1"/>
              <a:gd name="f36" fmla="*/ f33 1 11"/>
              <a:gd name="f37" fmla="*/ f34 f17 1"/>
              <a:gd name="f38" fmla="+- f30 0 f36"/>
              <a:gd name="f39" fmla="+- f34 f36 0"/>
              <a:gd name="f40" fmla="+- f30 f36 0"/>
            </a:gdLst>
            <a:ahLst>
              <a:ahXY gdRefY="f0" minY="f6" maxY="f12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25" y="f35"/>
              </a:cxn>
              <a:cxn ang="f32">
                <a:pos x="f25" y="f27"/>
              </a:cxn>
              <a:cxn ang="f32">
                <a:pos x="f23" y="f28"/>
              </a:cxn>
              <a:cxn ang="f32">
                <a:pos x="f25" y="f29"/>
              </a:cxn>
              <a:cxn ang="f32">
                <a:pos x="f24" y="f28"/>
              </a:cxn>
            </a:cxnLst>
            <a:rect l="f23" t="f35" r="f24" b="f37"/>
            <a:pathLst>
              <a:path w="88" h="21600">
                <a:moveTo>
                  <a:pt x="f9" y="f6"/>
                </a:moveTo>
                <a:cubicBezTo>
                  <a:pt x="f13" y="f6"/>
                  <a:pt x="f6" y="f38"/>
                  <a:pt x="f6" y="f30"/>
                </a:cubicBezTo>
                <a:lnTo>
                  <a:pt x="f6" y="f34"/>
                </a:lnTo>
                <a:cubicBezTo>
                  <a:pt x="f6" y="f39"/>
                  <a:pt x="f13" y="f8"/>
                  <a:pt x="f9" y="f8"/>
                </a:cubicBezTo>
                <a:cubicBezTo>
                  <a:pt x="f14" y="f8"/>
                  <a:pt x="f7" y="f39"/>
                  <a:pt x="f7" y="f34"/>
                </a:cubicBezTo>
                <a:lnTo>
                  <a:pt x="f7" y="f30"/>
                </a:lnTo>
                <a:cubicBezTo>
                  <a:pt x="f7" y="f38"/>
                  <a:pt x="f14" y="f6"/>
                  <a:pt x="f9" y="f6"/>
                </a:cubicBezTo>
                <a:close/>
              </a:path>
              <a:path w="88" h="21600">
                <a:moveTo>
                  <a:pt x="f9" y="f6"/>
                </a:moveTo>
                <a:cubicBezTo>
                  <a:pt x="f13" y="f6"/>
                  <a:pt x="f6" y="f38"/>
                  <a:pt x="f6" y="f30"/>
                </a:cubicBezTo>
                <a:cubicBezTo>
                  <a:pt x="f6" y="f40"/>
                  <a:pt x="f13" y="f31"/>
                  <a:pt x="f9" y="f31"/>
                </a:cubicBezTo>
                <a:cubicBezTo>
                  <a:pt x="f14" y="f31"/>
                  <a:pt x="f7" y="f40"/>
                  <a:pt x="f7" y="f30"/>
                </a:cubicBezTo>
                <a:cubicBezTo>
                  <a:pt x="f7" y="f38"/>
                  <a:pt x="f14" y="f6"/>
                  <a:pt x="f9" y="f6"/>
                </a:cubicBezTo>
                <a:close/>
              </a:path>
            </a:pathLst>
          </a:custGeom>
          <a:solidFill>
            <a:srgbClr val="99CCFF">
              <a:alpha val="50000"/>
            </a:srgbClr>
          </a:solidFill>
          <a:ln w="9360">
            <a:solidFill>
              <a:srgbClr val="000080"/>
            </a:solidFill>
            <a:custDash>
              <a:ds d="100000" sp="100000"/>
            </a:custDash>
            <a:miter/>
          </a:ln>
        </p:spPr>
        <p:txBody>
          <a:bodyPr wrap="none" lIns="90000" tIns="46800" rIns="90000" bIns="46800" anchor="ctr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7502525" y="2771775"/>
            <a:ext cx="153988" cy="425450"/>
          </a:xfrm>
          <a:custGeom>
            <a:avLst>
              <a:gd name="f0" fmla="val 1406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88"/>
              <a:gd name="f8" fmla="val 21600"/>
              <a:gd name="f9" fmla="val 44"/>
              <a:gd name="f10" fmla="val -2147483647"/>
              <a:gd name="f11" fmla="val 2147483647"/>
              <a:gd name="f12" fmla="val 10800"/>
              <a:gd name="f13" fmla="val 20"/>
              <a:gd name="f14" fmla="val 68"/>
              <a:gd name="f15" fmla="+- 0 0 0"/>
              <a:gd name="f16" fmla="*/ f4 1 88"/>
              <a:gd name="f17" fmla="*/ f5 1 21600"/>
              <a:gd name="f18" fmla="pin 0 f0 10800"/>
              <a:gd name="f19" fmla="*/ f15 f1 1"/>
              <a:gd name="f20" fmla="*/ f18 2 1"/>
              <a:gd name="f21" fmla="*/ f9 f16 1"/>
              <a:gd name="f22" fmla="*/ f18 f17 1"/>
              <a:gd name="f23" fmla="*/ 0 f16 1"/>
              <a:gd name="f24" fmla="*/ 88 f16 1"/>
              <a:gd name="f25" fmla="*/ 44 f16 1"/>
              <a:gd name="f26" fmla="*/ f19 1 f3"/>
              <a:gd name="f27" fmla="*/ 0 f17 1"/>
              <a:gd name="f28" fmla="*/ 10800 f17 1"/>
              <a:gd name="f29" fmla="*/ 21600 f17 1"/>
              <a:gd name="f30" fmla="*/ f20 1 4"/>
              <a:gd name="f31" fmla="*/ f20 1 2"/>
              <a:gd name="f32" fmla="+- f26 0 f2"/>
              <a:gd name="f33" fmla="*/ f30 6 1"/>
              <a:gd name="f34" fmla="+- 21600 0 f30"/>
              <a:gd name="f35" fmla="*/ f31 f17 1"/>
              <a:gd name="f36" fmla="*/ f33 1 11"/>
              <a:gd name="f37" fmla="*/ f34 f17 1"/>
              <a:gd name="f38" fmla="+- f30 0 f36"/>
              <a:gd name="f39" fmla="+- f34 f36 0"/>
              <a:gd name="f40" fmla="+- f30 f36 0"/>
            </a:gdLst>
            <a:ahLst>
              <a:ahXY gdRefY="f0" minY="f6" maxY="f12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25" y="f35"/>
              </a:cxn>
              <a:cxn ang="f32">
                <a:pos x="f25" y="f27"/>
              </a:cxn>
              <a:cxn ang="f32">
                <a:pos x="f23" y="f28"/>
              </a:cxn>
              <a:cxn ang="f32">
                <a:pos x="f25" y="f29"/>
              </a:cxn>
              <a:cxn ang="f32">
                <a:pos x="f24" y="f28"/>
              </a:cxn>
            </a:cxnLst>
            <a:rect l="f23" t="f35" r="f24" b="f37"/>
            <a:pathLst>
              <a:path w="88" h="21600">
                <a:moveTo>
                  <a:pt x="f9" y="f6"/>
                </a:moveTo>
                <a:cubicBezTo>
                  <a:pt x="f13" y="f6"/>
                  <a:pt x="f6" y="f38"/>
                  <a:pt x="f6" y="f30"/>
                </a:cubicBezTo>
                <a:lnTo>
                  <a:pt x="f6" y="f34"/>
                </a:lnTo>
                <a:cubicBezTo>
                  <a:pt x="f6" y="f39"/>
                  <a:pt x="f13" y="f8"/>
                  <a:pt x="f9" y="f8"/>
                </a:cubicBezTo>
                <a:cubicBezTo>
                  <a:pt x="f14" y="f8"/>
                  <a:pt x="f7" y="f39"/>
                  <a:pt x="f7" y="f34"/>
                </a:cubicBezTo>
                <a:lnTo>
                  <a:pt x="f7" y="f30"/>
                </a:lnTo>
                <a:cubicBezTo>
                  <a:pt x="f7" y="f38"/>
                  <a:pt x="f14" y="f6"/>
                  <a:pt x="f9" y="f6"/>
                </a:cubicBezTo>
                <a:close/>
              </a:path>
              <a:path w="88" h="21600">
                <a:moveTo>
                  <a:pt x="f9" y="f6"/>
                </a:moveTo>
                <a:cubicBezTo>
                  <a:pt x="f13" y="f6"/>
                  <a:pt x="f6" y="f38"/>
                  <a:pt x="f6" y="f30"/>
                </a:cubicBezTo>
                <a:cubicBezTo>
                  <a:pt x="f6" y="f40"/>
                  <a:pt x="f13" y="f31"/>
                  <a:pt x="f9" y="f31"/>
                </a:cubicBezTo>
                <a:cubicBezTo>
                  <a:pt x="f14" y="f31"/>
                  <a:pt x="f7" y="f40"/>
                  <a:pt x="f7" y="f30"/>
                </a:cubicBezTo>
                <a:cubicBezTo>
                  <a:pt x="f7" y="f38"/>
                  <a:pt x="f14" y="f6"/>
                  <a:pt x="f9" y="f6"/>
                </a:cubicBezTo>
                <a:close/>
              </a:path>
            </a:pathLst>
          </a:custGeom>
          <a:solidFill>
            <a:srgbClr val="99CC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wrap="none" lIns="90000" tIns="46800" rIns="90000" bIns="46800" anchor="ctr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sp>
        <p:nvSpPr>
          <p:cNvPr id="19" name="Freeform 18"/>
          <p:cNvSpPr/>
          <p:nvPr/>
        </p:nvSpPr>
        <p:spPr>
          <a:xfrm flipV="1">
            <a:off x="7512050" y="1817688"/>
            <a:ext cx="152400" cy="1457325"/>
          </a:xfrm>
          <a:custGeom>
            <a:avLst>
              <a:gd name="f0" fmla="val 1406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88"/>
              <a:gd name="f8" fmla="val 21600"/>
              <a:gd name="f9" fmla="val 44"/>
              <a:gd name="f10" fmla="val -2147483647"/>
              <a:gd name="f11" fmla="val 2147483647"/>
              <a:gd name="f12" fmla="val 10800"/>
              <a:gd name="f13" fmla="val 20"/>
              <a:gd name="f14" fmla="val 68"/>
              <a:gd name="f15" fmla="+- 0 0 0"/>
              <a:gd name="f16" fmla="*/ f4 1 88"/>
              <a:gd name="f17" fmla="*/ f5 1 21600"/>
              <a:gd name="f18" fmla="pin 0 f0 10800"/>
              <a:gd name="f19" fmla="*/ f15 f1 1"/>
              <a:gd name="f20" fmla="*/ f18 2 1"/>
              <a:gd name="f21" fmla="*/ f9 f16 1"/>
              <a:gd name="f22" fmla="*/ f18 f17 1"/>
              <a:gd name="f23" fmla="*/ 0 f16 1"/>
              <a:gd name="f24" fmla="*/ 88 f16 1"/>
              <a:gd name="f25" fmla="*/ 44 f16 1"/>
              <a:gd name="f26" fmla="*/ f19 1 f3"/>
              <a:gd name="f27" fmla="*/ 0 f17 1"/>
              <a:gd name="f28" fmla="*/ 10800 f17 1"/>
              <a:gd name="f29" fmla="*/ 21600 f17 1"/>
              <a:gd name="f30" fmla="*/ f20 1 4"/>
              <a:gd name="f31" fmla="*/ f20 1 2"/>
              <a:gd name="f32" fmla="+- f26 0 f2"/>
              <a:gd name="f33" fmla="*/ f30 6 1"/>
              <a:gd name="f34" fmla="+- 21600 0 f30"/>
              <a:gd name="f35" fmla="*/ f31 f17 1"/>
              <a:gd name="f36" fmla="*/ f33 1 11"/>
              <a:gd name="f37" fmla="*/ f34 f17 1"/>
              <a:gd name="f38" fmla="+- f30 0 f36"/>
              <a:gd name="f39" fmla="+- f34 f36 0"/>
              <a:gd name="f40" fmla="+- f30 f36 0"/>
            </a:gdLst>
            <a:ahLst>
              <a:ahXY gdRefY="f0" minY="f6" maxY="f12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25" y="f35"/>
              </a:cxn>
              <a:cxn ang="f32">
                <a:pos x="f25" y="f27"/>
              </a:cxn>
              <a:cxn ang="f32">
                <a:pos x="f23" y="f28"/>
              </a:cxn>
              <a:cxn ang="f32">
                <a:pos x="f25" y="f29"/>
              </a:cxn>
              <a:cxn ang="f32">
                <a:pos x="f24" y="f28"/>
              </a:cxn>
            </a:cxnLst>
            <a:rect l="f23" t="f35" r="f24" b="f37"/>
            <a:pathLst>
              <a:path w="88" h="21600">
                <a:moveTo>
                  <a:pt x="f9" y="f6"/>
                </a:moveTo>
                <a:cubicBezTo>
                  <a:pt x="f13" y="f6"/>
                  <a:pt x="f6" y="f38"/>
                  <a:pt x="f6" y="f30"/>
                </a:cubicBezTo>
                <a:lnTo>
                  <a:pt x="f6" y="f34"/>
                </a:lnTo>
                <a:cubicBezTo>
                  <a:pt x="f6" y="f39"/>
                  <a:pt x="f13" y="f8"/>
                  <a:pt x="f9" y="f8"/>
                </a:cubicBezTo>
                <a:cubicBezTo>
                  <a:pt x="f14" y="f8"/>
                  <a:pt x="f7" y="f39"/>
                  <a:pt x="f7" y="f34"/>
                </a:cubicBezTo>
                <a:lnTo>
                  <a:pt x="f7" y="f30"/>
                </a:lnTo>
                <a:cubicBezTo>
                  <a:pt x="f7" y="f38"/>
                  <a:pt x="f14" y="f6"/>
                  <a:pt x="f9" y="f6"/>
                </a:cubicBezTo>
                <a:close/>
              </a:path>
              <a:path w="88" h="21600">
                <a:moveTo>
                  <a:pt x="f9" y="f6"/>
                </a:moveTo>
                <a:cubicBezTo>
                  <a:pt x="f13" y="f6"/>
                  <a:pt x="f6" y="f38"/>
                  <a:pt x="f6" y="f30"/>
                </a:cubicBezTo>
                <a:cubicBezTo>
                  <a:pt x="f6" y="f40"/>
                  <a:pt x="f13" y="f31"/>
                  <a:pt x="f9" y="f31"/>
                </a:cubicBezTo>
                <a:cubicBezTo>
                  <a:pt x="f14" y="f31"/>
                  <a:pt x="f7" y="f40"/>
                  <a:pt x="f7" y="f30"/>
                </a:cubicBezTo>
                <a:cubicBezTo>
                  <a:pt x="f7" y="f38"/>
                  <a:pt x="f14" y="f6"/>
                  <a:pt x="f9" y="f6"/>
                </a:cubicBezTo>
                <a:close/>
              </a:path>
            </a:pathLst>
          </a:custGeom>
          <a:solidFill>
            <a:srgbClr val="99CC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wrap="none" lIns="90000" tIns="46800" rIns="90000" bIns="46800" anchor="ctr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7502525" y="2781300"/>
            <a:ext cx="153988" cy="69850"/>
          </a:xfrm>
          <a:custGeom>
            <a:avLst>
              <a:gd name="f0" fmla="val 22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99CCFF"/>
          </a:solidFill>
          <a:ln>
            <a:noFill/>
            <a:prstDash val="solid"/>
          </a:ln>
        </p:spPr>
        <p:txBody>
          <a:bodyPr wrap="none" lIns="90000" tIns="46800" rIns="90000" bIns="46800" anchor="ctr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sp>
        <p:nvSpPr>
          <p:cNvPr id="21" name="Straight Connector 20"/>
          <p:cNvSpPr/>
          <p:nvPr/>
        </p:nvSpPr>
        <p:spPr>
          <a:xfrm>
            <a:off x="4567238" y="1692275"/>
            <a:ext cx="0" cy="1943100"/>
          </a:xfrm>
          <a:prstGeom prst="line">
            <a:avLst/>
          </a:prstGeom>
          <a:noFill/>
          <a:ln w="9360">
            <a:solidFill>
              <a:srgbClr val="000000"/>
            </a:solidFill>
            <a:custDash>
              <a:ds d="400000" sp="100000"/>
            </a:custDash>
            <a:miter/>
          </a:ln>
        </p:spPr>
        <p:txBody>
          <a:bodyPr lIns="90000" tIns="46800" rIns="90000" bIns="46800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sp>
        <p:nvSpPr>
          <p:cNvPr id="22" name="Straight Connector 21"/>
          <p:cNvSpPr/>
          <p:nvPr/>
        </p:nvSpPr>
        <p:spPr>
          <a:xfrm>
            <a:off x="5138738" y="1260475"/>
            <a:ext cx="1587" cy="217488"/>
          </a:xfrm>
          <a:prstGeom prst="line">
            <a:avLst/>
          </a:prstGeom>
          <a:noFill/>
          <a:ln w="18360">
            <a:solidFill>
              <a:srgbClr val="000000"/>
            </a:solidFill>
            <a:prstDash val="solid"/>
            <a:miter/>
            <a:tailEnd type="arrow"/>
          </a:ln>
        </p:spPr>
        <p:txBody>
          <a:bodyPr lIns="90000" tIns="46800" rIns="90000" bIns="46800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3956050" y="755650"/>
            <a:ext cx="2124075" cy="60483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lIns="90000" tIns="45000" rIns="90000" bIns="45000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latin typeface="Comic Sans MS" pitchFamily="66"/>
                <a:ea typeface="DejaVu LGC Sans" pitchFamily="2"/>
                <a:cs typeface="Tahoma" pitchFamily="2"/>
              </a:rPr>
              <a:t>1) bump-bond to the detector (TSV)</a:t>
            </a:r>
          </a:p>
        </p:txBody>
      </p:sp>
      <p:sp>
        <p:nvSpPr>
          <p:cNvPr id="24" name="Straight Connector 23"/>
          <p:cNvSpPr/>
          <p:nvPr/>
        </p:nvSpPr>
        <p:spPr>
          <a:xfrm>
            <a:off x="5143500" y="1809750"/>
            <a:ext cx="1235075" cy="0"/>
          </a:xfrm>
          <a:prstGeom prst="line">
            <a:avLst/>
          </a:prstGeom>
          <a:noFill/>
          <a:ln w="18360">
            <a:solidFill>
              <a:srgbClr val="008000"/>
            </a:solidFill>
            <a:prstDash val="solid"/>
            <a:miter/>
            <a:tailEnd type="arrow"/>
          </a:ln>
        </p:spPr>
        <p:txBody>
          <a:bodyPr lIns="90000" tIns="46800" rIns="90000" bIns="46800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sp>
        <p:nvSpPr>
          <p:cNvPr id="25" name="Straight Connector 24"/>
          <p:cNvSpPr/>
          <p:nvPr/>
        </p:nvSpPr>
        <p:spPr>
          <a:xfrm flipV="1">
            <a:off x="5143500" y="1692275"/>
            <a:ext cx="1588" cy="142875"/>
          </a:xfrm>
          <a:prstGeom prst="line">
            <a:avLst/>
          </a:prstGeom>
          <a:noFill/>
          <a:ln w="18360">
            <a:solidFill>
              <a:srgbClr val="008000"/>
            </a:solidFill>
            <a:prstDash val="solid"/>
            <a:miter/>
          </a:ln>
        </p:spPr>
        <p:txBody>
          <a:bodyPr lIns="90000" tIns="46800" rIns="90000" bIns="46800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sp>
        <p:nvSpPr>
          <p:cNvPr id="26" name="Straight Connector 25"/>
          <p:cNvSpPr/>
          <p:nvPr/>
        </p:nvSpPr>
        <p:spPr>
          <a:xfrm>
            <a:off x="6367463" y="1809750"/>
            <a:ext cx="1235075" cy="0"/>
          </a:xfrm>
          <a:prstGeom prst="line">
            <a:avLst/>
          </a:prstGeom>
          <a:noFill/>
          <a:ln w="18360">
            <a:solidFill>
              <a:srgbClr val="000080"/>
            </a:solidFill>
            <a:prstDash val="solid"/>
            <a:miter/>
          </a:ln>
        </p:spPr>
        <p:txBody>
          <a:bodyPr lIns="90000" tIns="46800" rIns="90000" bIns="46800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sp>
        <p:nvSpPr>
          <p:cNvPr id="27" name="Freeform 26"/>
          <p:cNvSpPr/>
          <p:nvPr/>
        </p:nvSpPr>
        <p:spPr>
          <a:xfrm>
            <a:off x="5630863" y="1187450"/>
            <a:ext cx="2182812" cy="5778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>
            <a:noFill/>
            <a:prstDash val="solid"/>
          </a:ln>
        </p:spPr>
        <p:txBody>
          <a:bodyPr lIns="90000" tIns="45000" rIns="90000" bIns="45000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rgbClr val="008000"/>
                </a:solidFill>
                <a:latin typeface="Comic Sans MS" pitchFamily="66"/>
                <a:ea typeface="DejaVu LGC Sans" pitchFamily="2"/>
                <a:cs typeface="Tahoma" pitchFamily="2"/>
              </a:rPr>
              <a:t>2) amplification &amp; double sampling</a:t>
            </a:r>
          </a:p>
        </p:txBody>
      </p:sp>
      <p:sp>
        <p:nvSpPr>
          <p:cNvPr id="28" name="Straight Connector 27"/>
          <p:cNvSpPr/>
          <p:nvPr/>
        </p:nvSpPr>
        <p:spPr>
          <a:xfrm flipH="1">
            <a:off x="7159625" y="1824038"/>
            <a:ext cx="317500" cy="133350"/>
          </a:xfrm>
          <a:prstGeom prst="line">
            <a:avLst/>
          </a:prstGeom>
          <a:noFill/>
          <a:ln w="18360">
            <a:solidFill>
              <a:srgbClr val="000080"/>
            </a:solidFill>
            <a:custDash>
              <a:ds d="100000" sp="100000"/>
            </a:custDash>
            <a:miter/>
            <a:tailEnd type="arrow"/>
          </a:ln>
        </p:spPr>
        <p:txBody>
          <a:bodyPr lIns="90000" tIns="46800" rIns="90000" bIns="46800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sp>
        <p:nvSpPr>
          <p:cNvPr id="29" name="Straight Connector 28"/>
          <p:cNvSpPr/>
          <p:nvPr/>
        </p:nvSpPr>
        <p:spPr>
          <a:xfrm flipV="1">
            <a:off x="7519988" y="1876425"/>
            <a:ext cx="1587" cy="1254125"/>
          </a:xfrm>
          <a:prstGeom prst="line">
            <a:avLst/>
          </a:prstGeom>
          <a:noFill/>
          <a:ln w="18360">
            <a:solidFill>
              <a:srgbClr val="000080"/>
            </a:solidFill>
            <a:custDash>
              <a:ds d="100000" sp="100000"/>
            </a:custDash>
            <a:miter/>
          </a:ln>
        </p:spPr>
        <p:txBody>
          <a:bodyPr lIns="90000" tIns="46800" rIns="90000" bIns="46800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sp>
        <p:nvSpPr>
          <p:cNvPr id="30" name="Straight Connector 29"/>
          <p:cNvSpPr/>
          <p:nvPr/>
        </p:nvSpPr>
        <p:spPr>
          <a:xfrm flipH="1" flipV="1">
            <a:off x="7159625" y="2959100"/>
            <a:ext cx="317500" cy="206375"/>
          </a:xfrm>
          <a:prstGeom prst="line">
            <a:avLst/>
          </a:prstGeom>
          <a:noFill/>
          <a:ln w="18360">
            <a:solidFill>
              <a:srgbClr val="000080"/>
            </a:solidFill>
            <a:custDash>
              <a:ds d="100000" sp="100000"/>
            </a:custDash>
            <a:miter/>
            <a:tailEnd type="arrow"/>
          </a:ln>
        </p:spPr>
        <p:txBody>
          <a:bodyPr lIns="90000" tIns="46800" rIns="90000" bIns="46800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sp>
        <p:nvSpPr>
          <p:cNvPr id="31" name="Freeform 30"/>
          <p:cNvSpPr/>
          <p:nvPr/>
        </p:nvSpPr>
        <p:spPr>
          <a:xfrm>
            <a:off x="4640263" y="2473325"/>
            <a:ext cx="2293937" cy="124301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>
            <a:noFill/>
            <a:prstDash val="solid"/>
          </a:ln>
        </p:spPr>
        <p:txBody>
          <a:bodyPr lIns="90000" tIns="45000" rIns="90000" bIns="45000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000080"/>
                </a:solidFill>
                <a:latin typeface="Comic Sans MS" pitchFamily="66"/>
                <a:ea typeface="DejaVu LGC Sans" pitchFamily="2"/>
                <a:cs typeface="Tahoma" pitchFamily="2"/>
              </a:rPr>
              <a:t>3) store the analog signal in a memory cell in 1st/2nd layer</a:t>
            </a:r>
            <a:br>
              <a:rPr lang="en-US" dirty="0">
                <a:solidFill>
                  <a:srgbClr val="000080"/>
                </a:solidFill>
                <a:latin typeface="Comic Sans MS" pitchFamily="66"/>
                <a:ea typeface="DejaVu LGC Sans" pitchFamily="2"/>
                <a:cs typeface="Tahoma" pitchFamily="2"/>
              </a:rPr>
            </a:br>
            <a:r>
              <a:rPr lang="en-US" dirty="0">
                <a:solidFill>
                  <a:srgbClr val="000080"/>
                </a:solidFill>
                <a:latin typeface="Comic Sans MS" pitchFamily="66"/>
                <a:ea typeface="DejaVu LGC Sans" pitchFamily="2"/>
                <a:cs typeface="Tahoma" pitchFamily="2"/>
              </a:rPr>
              <a:t>(544 memory depth)</a:t>
            </a:r>
          </a:p>
        </p:txBody>
      </p:sp>
      <p:sp>
        <p:nvSpPr>
          <p:cNvPr id="32" name="Straight Connector 31"/>
          <p:cNvSpPr/>
          <p:nvPr/>
        </p:nvSpPr>
        <p:spPr>
          <a:xfrm>
            <a:off x="7250113" y="2965450"/>
            <a:ext cx="309562" cy="201613"/>
          </a:xfrm>
          <a:prstGeom prst="line">
            <a:avLst/>
          </a:prstGeom>
          <a:noFill/>
          <a:ln w="18360">
            <a:solidFill>
              <a:srgbClr val="800000"/>
            </a:solidFill>
            <a:custDash>
              <a:ds d="100000" sp="100000"/>
            </a:custDash>
            <a:miter/>
          </a:ln>
        </p:spPr>
        <p:txBody>
          <a:bodyPr lIns="90000" tIns="46800" rIns="90000" bIns="46800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sp>
        <p:nvSpPr>
          <p:cNvPr id="33" name="Straight Connector 32"/>
          <p:cNvSpPr/>
          <p:nvPr/>
        </p:nvSpPr>
        <p:spPr>
          <a:xfrm flipH="1">
            <a:off x="7593013" y="1846263"/>
            <a:ext cx="11112" cy="1214437"/>
          </a:xfrm>
          <a:prstGeom prst="line">
            <a:avLst/>
          </a:prstGeom>
          <a:noFill/>
          <a:ln w="18360">
            <a:solidFill>
              <a:srgbClr val="800000"/>
            </a:solidFill>
            <a:custDash>
              <a:ds d="100000" sp="100000"/>
            </a:custDash>
            <a:miter/>
          </a:ln>
        </p:spPr>
        <p:txBody>
          <a:bodyPr lIns="90000" tIns="46800" rIns="90000" bIns="46800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sp>
        <p:nvSpPr>
          <p:cNvPr id="34" name="Straight Connector 33"/>
          <p:cNvSpPr/>
          <p:nvPr/>
        </p:nvSpPr>
        <p:spPr>
          <a:xfrm flipV="1">
            <a:off x="7250113" y="1838325"/>
            <a:ext cx="309562" cy="138113"/>
          </a:xfrm>
          <a:prstGeom prst="line">
            <a:avLst/>
          </a:prstGeom>
          <a:noFill/>
          <a:ln w="18360">
            <a:solidFill>
              <a:srgbClr val="800000"/>
            </a:solidFill>
            <a:custDash>
              <a:ds d="100000" sp="100000"/>
            </a:custDash>
            <a:miter/>
          </a:ln>
        </p:spPr>
        <p:txBody>
          <a:bodyPr lIns="90000" tIns="46800" rIns="90000" bIns="46800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sp>
        <p:nvSpPr>
          <p:cNvPr id="35" name="Straight Connector 34"/>
          <p:cNvSpPr/>
          <p:nvPr/>
        </p:nvSpPr>
        <p:spPr>
          <a:xfrm>
            <a:off x="7519988" y="1835150"/>
            <a:ext cx="1235075" cy="0"/>
          </a:xfrm>
          <a:prstGeom prst="line">
            <a:avLst/>
          </a:prstGeom>
          <a:noFill/>
          <a:ln w="18360">
            <a:solidFill>
              <a:srgbClr val="800000"/>
            </a:solidFill>
            <a:prstDash val="solid"/>
            <a:miter/>
            <a:tailEnd type="arrow"/>
          </a:ln>
        </p:spPr>
        <p:txBody>
          <a:bodyPr lIns="90000" tIns="46800" rIns="90000" bIns="46800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sp>
        <p:nvSpPr>
          <p:cNvPr id="36" name="Freeform 35"/>
          <p:cNvSpPr/>
          <p:nvPr/>
        </p:nvSpPr>
        <p:spPr>
          <a:xfrm>
            <a:off x="7956550" y="1054100"/>
            <a:ext cx="1079500" cy="63817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lIns="90000" tIns="45000" rIns="90000" bIns="45000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rgbClr val="800000"/>
                </a:solidFill>
                <a:latin typeface="Comic Sans MS" pitchFamily="66"/>
                <a:ea typeface="DejaVu LGC Sans" pitchFamily="2"/>
                <a:cs typeface="Tahoma" pitchFamily="2"/>
              </a:rPr>
              <a:t>4) signal readout</a:t>
            </a:r>
          </a:p>
        </p:txBody>
      </p:sp>
      <p:sp>
        <p:nvSpPr>
          <p:cNvPr id="37" name="Straight Connector 36"/>
          <p:cNvSpPr/>
          <p:nvPr/>
        </p:nvSpPr>
        <p:spPr>
          <a:xfrm>
            <a:off x="8672513" y="1692275"/>
            <a:ext cx="0" cy="1943100"/>
          </a:xfrm>
          <a:prstGeom prst="line">
            <a:avLst/>
          </a:prstGeom>
          <a:noFill/>
          <a:ln w="9360">
            <a:solidFill>
              <a:srgbClr val="000000"/>
            </a:solidFill>
            <a:custDash>
              <a:ds d="400000" sp="100000"/>
            </a:custDash>
            <a:miter/>
          </a:ln>
        </p:spPr>
        <p:txBody>
          <a:bodyPr lIns="90000" tIns="46800" rIns="90000" bIns="46800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sp>
        <p:nvSpPr>
          <p:cNvPr id="38" name="Straight Connector 37"/>
          <p:cNvSpPr/>
          <p:nvPr/>
        </p:nvSpPr>
        <p:spPr>
          <a:xfrm flipH="1">
            <a:off x="2482850" y="4006850"/>
            <a:ext cx="1420813" cy="215900"/>
          </a:xfrm>
          <a:prstGeom prst="line">
            <a:avLst/>
          </a:prstGeom>
          <a:noFill/>
          <a:ln w="19080">
            <a:solidFill>
              <a:srgbClr val="FF0000"/>
            </a:solidFill>
            <a:custDash>
              <a:ds d="398113" sp="100000"/>
            </a:custDash>
            <a:miter/>
          </a:ln>
        </p:spPr>
        <p:txBody>
          <a:bodyPr lIns="90000" tIns="46800" rIns="90000" bIns="46800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sp>
        <p:nvSpPr>
          <p:cNvPr id="39" name="Straight Connector 38"/>
          <p:cNvSpPr/>
          <p:nvPr/>
        </p:nvSpPr>
        <p:spPr>
          <a:xfrm flipH="1">
            <a:off x="2482850" y="831850"/>
            <a:ext cx="1439863" cy="3173413"/>
          </a:xfrm>
          <a:prstGeom prst="line">
            <a:avLst/>
          </a:prstGeom>
          <a:noFill/>
          <a:ln w="19080">
            <a:solidFill>
              <a:srgbClr val="FF0000"/>
            </a:solidFill>
            <a:custDash>
              <a:ds d="398113" sp="100000"/>
            </a:custDash>
            <a:miter/>
          </a:ln>
        </p:spPr>
        <p:txBody>
          <a:bodyPr lIns="90000" tIns="46800" rIns="90000" bIns="46800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sp>
        <p:nvSpPr>
          <p:cNvPr id="40" name="Freeform 39"/>
          <p:cNvSpPr/>
          <p:nvPr/>
        </p:nvSpPr>
        <p:spPr>
          <a:xfrm>
            <a:off x="2266950" y="3978275"/>
            <a:ext cx="215900" cy="24447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19080">
            <a:solidFill>
              <a:srgbClr val="FF0000"/>
            </a:solidFill>
            <a:custDash>
              <a:ds d="398113" sp="100000"/>
            </a:custDash>
            <a:miter/>
          </a:ln>
        </p:spPr>
        <p:txBody>
          <a:bodyPr wrap="none" lIns="90000" tIns="46800" rIns="90000" bIns="46800" anchor="ctr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sp>
        <p:nvSpPr>
          <p:cNvPr id="41" name="Freeform 40"/>
          <p:cNvSpPr/>
          <p:nvPr/>
        </p:nvSpPr>
        <p:spPr>
          <a:xfrm>
            <a:off x="5864225" y="4437063"/>
            <a:ext cx="3094038" cy="15113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lIns="90000" tIns="46800" rIns="90000" bIns="46800" compatLnSpc="0"/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499"/>
              </a:spcAft>
              <a:defRPr/>
            </a:pPr>
            <a:r>
              <a:rPr lang="de-DE" dirty="0">
                <a:latin typeface="Comic Sans MS" pitchFamily="66"/>
                <a:ea typeface="DejaVu LGC Sans" pitchFamily="2"/>
                <a:cs typeface="Tahoma" pitchFamily="2"/>
              </a:rPr>
              <a:t>5x5 mm2 double-tier </a:t>
            </a:r>
            <a:r>
              <a:rPr lang="de-DE" dirty="0" err="1">
                <a:latin typeface="Comic Sans MS" pitchFamily="66"/>
                <a:ea typeface="DejaVu LGC Sans" pitchFamily="2"/>
                <a:cs typeface="Tahoma" pitchFamily="2"/>
              </a:rPr>
              <a:t>dice</a:t>
            </a:r>
            <a:endParaRPr lang="de-DE" dirty="0">
              <a:latin typeface="Comic Sans MS" pitchFamily="66"/>
              <a:ea typeface="DejaVu LGC Sans" pitchFamily="2"/>
              <a:cs typeface="Tahoma" pitchFamily="2"/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499"/>
              </a:spcAft>
              <a:defRPr/>
            </a:pPr>
            <a:r>
              <a:rPr lang="de-DE" dirty="0">
                <a:latin typeface="Comic Sans MS" pitchFamily="66"/>
                <a:ea typeface="DejaVu LGC Sans" pitchFamily="2"/>
                <a:cs typeface="Tahoma" pitchFamily="2"/>
              </a:rPr>
              <a:t> MPW, via CMP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499"/>
              </a:spcAft>
              <a:defRPr/>
            </a:pPr>
            <a:r>
              <a:rPr lang="de-DE" dirty="0" err="1">
                <a:latin typeface="Comic Sans MS" pitchFamily="66"/>
                <a:ea typeface="DejaVu LGC Sans" pitchFamily="2"/>
                <a:cs typeface="Tahoma" pitchFamily="2"/>
              </a:rPr>
              <a:t>submitted</a:t>
            </a:r>
            <a:r>
              <a:rPr lang="de-DE" dirty="0">
                <a:latin typeface="Comic Sans MS" pitchFamily="66"/>
                <a:ea typeface="DejaVu LGC Sans" pitchFamily="2"/>
                <a:cs typeface="Tahoma" pitchFamily="2"/>
              </a:rPr>
              <a:t> 2011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499"/>
              </a:spcAft>
              <a:defRPr/>
            </a:pPr>
            <a:r>
              <a:rPr lang="de-DE" dirty="0" err="1">
                <a:latin typeface="Comic Sans MS" pitchFamily="66"/>
                <a:ea typeface="DejaVu LGC Sans" pitchFamily="2"/>
                <a:cs typeface="Tahoma" pitchFamily="2"/>
              </a:rPr>
              <a:t>to</a:t>
            </a:r>
            <a:r>
              <a:rPr lang="de-DE" dirty="0">
                <a:latin typeface="Comic Sans MS" pitchFamily="66"/>
                <a:ea typeface="DejaVu LGC Sans" pitchFamily="2"/>
                <a:cs typeface="Tahoma" pitchFamily="2"/>
              </a:rPr>
              <a:t> </a:t>
            </a:r>
            <a:r>
              <a:rPr lang="de-DE" dirty="0" err="1">
                <a:latin typeface="Comic Sans MS" pitchFamily="66"/>
                <a:ea typeface="DejaVu LGC Sans" pitchFamily="2"/>
                <a:cs typeface="Tahoma" pitchFamily="2"/>
              </a:rPr>
              <a:t>be</a:t>
            </a:r>
            <a:r>
              <a:rPr lang="de-DE" dirty="0">
                <a:latin typeface="Comic Sans MS" pitchFamily="66"/>
                <a:ea typeface="DejaVu LGC Sans" pitchFamily="2"/>
                <a:cs typeface="Tahoma" pitchFamily="2"/>
              </a:rPr>
              <a:t> </a:t>
            </a:r>
            <a:r>
              <a:rPr lang="de-DE" dirty="0" err="1">
                <a:latin typeface="Comic Sans MS" pitchFamily="66"/>
                <a:ea typeface="DejaVu LGC Sans" pitchFamily="2"/>
                <a:cs typeface="Tahoma" pitchFamily="2"/>
              </a:rPr>
              <a:t>delivered</a:t>
            </a:r>
            <a:r>
              <a:rPr lang="de-DE" dirty="0">
                <a:latin typeface="Comic Sans MS" pitchFamily="66"/>
                <a:ea typeface="DejaVu LGC Sans" pitchFamily="2"/>
                <a:cs typeface="Tahoma" pitchFamily="2"/>
              </a:rPr>
              <a:t> </a:t>
            </a:r>
            <a:r>
              <a:rPr lang="de-DE" dirty="0" err="1">
                <a:latin typeface="Comic Sans MS" pitchFamily="66"/>
                <a:ea typeface="DejaVu LGC Sans" pitchFamily="2"/>
                <a:cs typeface="Tahoma" pitchFamily="2"/>
              </a:rPr>
              <a:t>early</a:t>
            </a:r>
            <a:r>
              <a:rPr lang="de-DE" dirty="0">
                <a:latin typeface="Comic Sans MS" pitchFamily="66"/>
                <a:ea typeface="DejaVu LGC Sans" pitchFamily="2"/>
                <a:cs typeface="Tahoma" pitchFamily="2"/>
              </a:rPr>
              <a:t> 2013</a:t>
            </a:r>
          </a:p>
        </p:txBody>
      </p:sp>
      <p:pic>
        <p:nvPicPr>
          <p:cNvPr id="32802" name="Picture 3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5050" y="4570413"/>
            <a:ext cx="1427163" cy="1109662"/>
          </a:xfrm>
          <a:prstGeom prst="rect">
            <a:avLst/>
          </a:prstGeom>
          <a:noFill/>
          <a:ln w="1908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Freeform 42"/>
          <p:cNvSpPr/>
          <p:nvPr/>
        </p:nvSpPr>
        <p:spPr>
          <a:xfrm>
            <a:off x="1042988" y="5805488"/>
            <a:ext cx="215900" cy="17303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19080">
            <a:solidFill>
              <a:srgbClr val="FF0000"/>
            </a:solidFill>
            <a:custDash>
              <a:ds d="398113" sp="100000"/>
            </a:custDash>
            <a:miter/>
          </a:ln>
        </p:spPr>
        <p:txBody>
          <a:bodyPr wrap="none" lIns="90000" tIns="46800" rIns="90000" bIns="46800" anchor="ctr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sp>
        <p:nvSpPr>
          <p:cNvPr id="44" name="Straight Connector 43"/>
          <p:cNvSpPr/>
          <p:nvPr/>
        </p:nvSpPr>
        <p:spPr>
          <a:xfrm flipH="1">
            <a:off x="1258888" y="5686425"/>
            <a:ext cx="1028700" cy="263525"/>
          </a:xfrm>
          <a:prstGeom prst="line">
            <a:avLst/>
          </a:prstGeom>
          <a:noFill/>
          <a:ln w="19080">
            <a:solidFill>
              <a:srgbClr val="FF0000"/>
            </a:solidFill>
            <a:custDash>
              <a:ds d="398113" sp="100000"/>
            </a:custDash>
            <a:miter/>
          </a:ln>
        </p:spPr>
        <p:txBody>
          <a:bodyPr lIns="90000" tIns="46800" rIns="90000" bIns="46800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sp>
        <p:nvSpPr>
          <p:cNvPr id="45" name="Straight Connector 44"/>
          <p:cNvSpPr/>
          <p:nvPr/>
        </p:nvSpPr>
        <p:spPr>
          <a:xfrm flipH="1">
            <a:off x="1258888" y="4548188"/>
            <a:ext cx="1009650" cy="1257300"/>
          </a:xfrm>
          <a:prstGeom prst="line">
            <a:avLst/>
          </a:prstGeom>
          <a:noFill/>
          <a:ln w="19080">
            <a:solidFill>
              <a:srgbClr val="FF0000"/>
            </a:solidFill>
            <a:custDash>
              <a:ds d="398113" sp="100000"/>
            </a:custDash>
            <a:miter/>
          </a:ln>
        </p:spPr>
        <p:txBody>
          <a:bodyPr lIns="90000" tIns="46800" rIns="90000" bIns="46800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sp>
        <p:nvSpPr>
          <p:cNvPr id="46" name="Freeform 45"/>
          <p:cNvSpPr/>
          <p:nvPr/>
        </p:nvSpPr>
        <p:spPr>
          <a:xfrm>
            <a:off x="2592388" y="4786313"/>
            <a:ext cx="1331912" cy="6032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lIns="90000" tIns="46800" rIns="90000" bIns="46800" compatLnSpc="0"/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499"/>
              </a:spcAft>
              <a:defRPr/>
            </a:pPr>
            <a:r>
              <a:rPr lang="de-DE">
                <a:solidFill>
                  <a:srgbClr val="FFFFFF"/>
                </a:solidFill>
                <a:latin typeface="Comic Sans MS" pitchFamily="66"/>
                <a:ea typeface="DejaVu LGC Sans" pitchFamily="2"/>
                <a:cs typeface="Tahoma" pitchFamily="2"/>
              </a:rPr>
              <a:t>Standard Cells</a:t>
            </a:r>
          </a:p>
        </p:txBody>
      </p:sp>
      <p:sp>
        <p:nvSpPr>
          <p:cNvPr id="32807" name="Straight Connector 38"/>
          <p:cNvSpPr>
            <a:spLocks noChangeShapeType="1"/>
          </p:cNvSpPr>
          <p:nvPr/>
        </p:nvSpPr>
        <p:spPr bwMode="auto">
          <a:xfrm flipH="1" flipV="1">
            <a:off x="5108575" y="4884738"/>
            <a:ext cx="727075" cy="7937"/>
          </a:xfrm>
          <a:prstGeom prst="line">
            <a:avLst/>
          </a:prstGeom>
          <a:noFill/>
          <a:ln w="54720">
            <a:solidFill>
              <a:srgbClr val="0000F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7360" tIns="72360" rIns="117360" bIns="72360" anchor="ctr" anchorCtr="1"/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539750" y="1484313"/>
            <a:ext cx="7920038" cy="4392612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en-US" sz="3200" smtClean="0"/>
              <a:t>Smaller pixels with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sz="2400" smtClean="0"/>
              <a:t>Reduced dynamic range (no gain switching);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sz="2400" smtClean="0"/>
              <a:t>Reduced number of frames?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smtClean="0"/>
              <a:t>New Technologies including: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sz="2400" smtClean="0">
                <a:sym typeface="Wingdings" pitchFamily="2" charset="2"/>
              </a:rPr>
              <a:t>3D CMOS:  second layer (more functionality) 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sz="2400" smtClean="0"/>
              <a:t>65 nm CMOS technology </a:t>
            </a:r>
            <a:r>
              <a:rPr lang="en-US" sz="2400" smtClean="0">
                <a:sym typeface="Wingdings" pitchFamily="2" charset="2"/>
              </a:rPr>
              <a:t>(more functionality) 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sz="2400" smtClean="0">
                <a:sym typeface="Wingdings" pitchFamily="2" charset="2"/>
              </a:rPr>
              <a:t>3D CMOS + 65 nm CMOS </a:t>
            </a:r>
          </a:p>
        </p:txBody>
      </p:sp>
      <p:sp>
        <p:nvSpPr>
          <p:cNvPr id="3379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107950" y="71438"/>
            <a:ext cx="6265863" cy="923925"/>
          </a:xfrm>
        </p:spPr>
        <p:txBody>
          <a:bodyPr/>
          <a:lstStyle/>
          <a:p>
            <a:r>
              <a:rPr lang="en-US" sz="3600" b="1" smtClean="0">
                <a:solidFill>
                  <a:schemeClr val="tx1"/>
                </a:solidFill>
              </a:rPr>
              <a:t>What could be next?</a:t>
            </a:r>
            <a:endParaRPr lang="en-US" b="1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HGF-Detector Program; Pillar-1 : </a:t>
            </a:r>
            <a:r>
              <a:rPr lang="en-US" dirty="0" smtClean="0"/>
              <a:t>The “Helmholtz-Cube”</a:t>
            </a:r>
            <a:endParaRPr lang="de-DE" dirty="0" smtClean="0"/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350838" y="946150"/>
            <a:ext cx="31245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2400" b="1" dirty="0" smtClean="0"/>
              <a:t>What we have today</a:t>
            </a:r>
            <a:endParaRPr lang="de-DE" sz="2400" b="1" dirty="0"/>
          </a:p>
        </p:txBody>
      </p:sp>
      <p:pic>
        <p:nvPicPr>
          <p:cNvPr id="1331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8" y="2700338"/>
            <a:ext cx="6751637" cy="323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7" name="Group 12"/>
          <p:cNvGrpSpPr>
            <a:grpSpLocks/>
          </p:cNvGrpSpPr>
          <p:nvPr/>
        </p:nvGrpSpPr>
        <p:grpSpPr bwMode="auto">
          <a:xfrm>
            <a:off x="269875" y="1754188"/>
            <a:ext cx="3025775" cy="1763712"/>
            <a:chOff x="532" y="1118"/>
            <a:chExt cx="4883" cy="1584"/>
          </a:xfrm>
        </p:grpSpPr>
        <p:grpSp>
          <p:nvGrpSpPr>
            <p:cNvPr id="13338" name="Group 10"/>
            <p:cNvGrpSpPr>
              <a:grpSpLocks/>
            </p:cNvGrpSpPr>
            <p:nvPr/>
          </p:nvGrpSpPr>
          <p:grpSpPr bwMode="auto">
            <a:xfrm>
              <a:off x="532" y="1118"/>
              <a:ext cx="4883" cy="1179"/>
              <a:chOff x="532" y="1118"/>
              <a:chExt cx="4883" cy="1179"/>
            </a:xfrm>
          </p:grpSpPr>
          <p:sp>
            <p:nvSpPr>
              <p:cNvPr id="13340" name="Text Box 7"/>
              <p:cNvSpPr txBox="1">
                <a:spLocks noChangeArrowheads="1"/>
              </p:cNvSpPr>
              <p:nvPr/>
            </p:nvSpPr>
            <p:spPr bwMode="auto">
              <a:xfrm>
                <a:off x="532" y="1118"/>
                <a:ext cx="4883" cy="66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r>
                  <a:rPr lang="en-US" sz="1400" b="1">
                    <a:solidFill>
                      <a:srgbClr val="CC0000"/>
                    </a:solidFill>
                  </a:rPr>
                  <a:t>Replace standard sensor with: 3D and edgeless sensors, as well as High-Z</a:t>
                </a:r>
                <a:endParaRPr lang="en-GB" sz="1400" b="1">
                  <a:solidFill>
                    <a:srgbClr val="CC0000"/>
                  </a:solidFill>
                </a:endParaRPr>
              </a:p>
            </p:txBody>
          </p:sp>
          <p:sp>
            <p:nvSpPr>
              <p:cNvPr id="13341" name="Line 8"/>
              <p:cNvSpPr>
                <a:spLocks noChangeShapeType="1"/>
              </p:cNvSpPr>
              <p:nvPr/>
            </p:nvSpPr>
            <p:spPr bwMode="auto">
              <a:xfrm>
                <a:off x="2326" y="1782"/>
                <a:ext cx="677" cy="515"/>
              </a:xfrm>
              <a:prstGeom prst="line">
                <a:avLst/>
              </a:prstGeom>
              <a:noFill/>
              <a:ln w="57150">
                <a:solidFill>
                  <a:srgbClr val="CC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13339" name="Oval 11"/>
            <p:cNvSpPr>
              <a:spLocks noChangeArrowheads="1"/>
            </p:cNvSpPr>
            <p:nvPr/>
          </p:nvSpPr>
          <p:spPr bwMode="auto">
            <a:xfrm>
              <a:off x="2709" y="2234"/>
              <a:ext cx="733" cy="468"/>
            </a:xfrm>
            <a:prstGeom prst="ellips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100"/>
            </a:p>
          </p:txBody>
        </p:sp>
      </p:grp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2289175" y="1754188"/>
            <a:ext cx="3663950" cy="1858962"/>
            <a:chOff x="2289175" y="1754188"/>
            <a:chExt cx="3663950" cy="1858962"/>
          </a:xfrm>
        </p:grpSpPr>
        <p:grpSp>
          <p:nvGrpSpPr>
            <p:cNvPr id="13334" name="Group 7"/>
            <p:cNvGrpSpPr>
              <a:grpSpLocks/>
            </p:cNvGrpSpPr>
            <p:nvPr/>
          </p:nvGrpSpPr>
          <p:grpSpPr bwMode="auto">
            <a:xfrm>
              <a:off x="3295650" y="1754188"/>
              <a:ext cx="2657475" cy="1712912"/>
              <a:chOff x="289" y="1118"/>
              <a:chExt cx="5436" cy="2126"/>
            </a:xfrm>
          </p:grpSpPr>
          <p:sp>
            <p:nvSpPr>
              <p:cNvPr id="13336" name="Text Box 5"/>
              <p:cNvSpPr txBox="1">
                <a:spLocks noChangeArrowheads="1"/>
              </p:cNvSpPr>
              <p:nvPr/>
            </p:nvSpPr>
            <p:spPr bwMode="auto">
              <a:xfrm>
                <a:off x="532" y="1118"/>
                <a:ext cx="5193" cy="91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r>
                  <a:rPr lang="en-US" sz="1400" b="1">
                    <a:solidFill>
                      <a:srgbClr val="CC0000"/>
                    </a:solidFill>
                  </a:rPr>
                  <a:t>Replace standard bump-bonds with new interconnect techniques</a:t>
                </a:r>
                <a:endParaRPr lang="en-GB" sz="1400" b="1">
                  <a:solidFill>
                    <a:srgbClr val="CC0000"/>
                  </a:solidFill>
                </a:endParaRPr>
              </a:p>
            </p:txBody>
          </p:sp>
          <p:sp>
            <p:nvSpPr>
              <p:cNvPr id="13337" name="Line 6"/>
              <p:cNvSpPr>
                <a:spLocks noChangeShapeType="1"/>
              </p:cNvSpPr>
              <p:nvPr/>
            </p:nvSpPr>
            <p:spPr bwMode="auto">
              <a:xfrm flipH="1">
                <a:off x="289" y="2010"/>
                <a:ext cx="2066" cy="1234"/>
              </a:xfrm>
              <a:prstGeom prst="line">
                <a:avLst/>
              </a:prstGeom>
              <a:noFill/>
              <a:ln w="57150">
                <a:solidFill>
                  <a:srgbClr val="CC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13335" name="Oval 8"/>
            <p:cNvSpPr>
              <a:spLocks noChangeArrowheads="1"/>
            </p:cNvSpPr>
            <p:nvPr/>
          </p:nvSpPr>
          <p:spPr bwMode="auto">
            <a:xfrm>
              <a:off x="2289175" y="3467100"/>
              <a:ext cx="1528763" cy="146050"/>
            </a:xfrm>
            <a:prstGeom prst="ellipse">
              <a:avLst/>
            </a:prstGeom>
            <a:noFill/>
            <a:ln w="57150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5483225" y="1754188"/>
            <a:ext cx="3538538" cy="2339975"/>
            <a:chOff x="5483225" y="1754188"/>
            <a:chExt cx="3538538" cy="2339975"/>
          </a:xfrm>
        </p:grpSpPr>
        <p:grpSp>
          <p:nvGrpSpPr>
            <p:cNvPr id="13328" name="Group 8"/>
            <p:cNvGrpSpPr>
              <a:grpSpLocks/>
            </p:cNvGrpSpPr>
            <p:nvPr/>
          </p:nvGrpSpPr>
          <p:grpSpPr bwMode="auto">
            <a:xfrm>
              <a:off x="6070600" y="1754188"/>
              <a:ext cx="2951163" cy="2265362"/>
              <a:chOff x="532" y="1118"/>
              <a:chExt cx="3143" cy="3203"/>
            </a:xfrm>
          </p:grpSpPr>
          <p:sp>
            <p:nvSpPr>
              <p:cNvPr id="13330" name="Text Box 5"/>
              <p:cNvSpPr txBox="1">
                <a:spLocks noChangeArrowheads="1"/>
              </p:cNvSpPr>
              <p:nvPr/>
            </p:nvSpPr>
            <p:spPr bwMode="auto">
              <a:xfrm>
                <a:off x="532" y="1118"/>
                <a:ext cx="3143" cy="104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r>
                  <a:rPr lang="en-US" sz="1400" b="1">
                    <a:solidFill>
                      <a:srgbClr val="CC0000"/>
                    </a:solidFill>
                  </a:rPr>
                  <a:t>Replace standard ASIC and wire bonds with thinned ASICs and TSV as well as ball-grid arrays</a:t>
                </a:r>
                <a:endParaRPr lang="en-GB" sz="1400" b="1">
                  <a:solidFill>
                    <a:srgbClr val="CC0000"/>
                  </a:solidFill>
                </a:endParaRPr>
              </a:p>
            </p:txBody>
          </p:sp>
          <p:sp>
            <p:nvSpPr>
              <p:cNvPr id="13331" name="Line 6"/>
              <p:cNvSpPr>
                <a:spLocks noChangeShapeType="1"/>
              </p:cNvSpPr>
              <p:nvPr/>
            </p:nvSpPr>
            <p:spPr bwMode="auto">
              <a:xfrm flipH="1">
                <a:off x="725" y="2151"/>
                <a:ext cx="1210" cy="1597"/>
              </a:xfrm>
              <a:prstGeom prst="line">
                <a:avLst/>
              </a:prstGeom>
              <a:noFill/>
              <a:ln w="57150">
                <a:solidFill>
                  <a:srgbClr val="CC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332" name="Line 7"/>
              <p:cNvSpPr>
                <a:spLocks noChangeShapeType="1"/>
              </p:cNvSpPr>
              <p:nvPr/>
            </p:nvSpPr>
            <p:spPr bwMode="auto">
              <a:xfrm>
                <a:off x="532" y="3748"/>
                <a:ext cx="0" cy="573"/>
              </a:xfrm>
              <a:prstGeom prst="line">
                <a:avLst/>
              </a:prstGeom>
              <a:noFill/>
              <a:ln w="76200">
                <a:solidFill>
                  <a:srgbClr val="CC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333" name="Line 6"/>
              <p:cNvSpPr>
                <a:spLocks noChangeShapeType="1"/>
              </p:cNvSpPr>
              <p:nvPr/>
            </p:nvSpPr>
            <p:spPr bwMode="auto">
              <a:xfrm flipH="1">
                <a:off x="741" y="2168"/>
                <a:ext cx="1210" cy="1597"/>
              </a:xfrm>
              <a:prstGeom prst="line">
                <a:avLst/>
              </a:prstGeom>
              <a:noFill/>
              <a:ln w="57150">
                <a:solidFill>
                  <a:srgbClr val="CC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13329" name="Oval 9"/>
            <p:cNvSpPr>
              <a:spLocks noChangeArrowheads="1"/>
            </p:cNvSpPr>
            <p:nvPr/>
          </p:nvSpPr>
          <p:spPr bwMode="auto">
            <a:xfrm>
              <a:off x="5483225" y="3517900"/>
              <a:ext cx="939800" cy="576263"/>
            </a:xfrm>
            <a:prstGeom prst="ellips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4019550" y="3579813"/>
            <a:ext cx="4862513" cy="1452562"/>
            <a:chOff x="4019550" y="3579813"/>
            <a:chExt cx="4862513" cy="1452562"/>
          </a:xfrm>
        </p:grpSpPr>
        <p:sp>
          <p:nvSpPr>
            <p:cNvPr id="13325" name="Text Box 5"/>
            <p:cNvSpPr txBox="1">
              <a:spLocks noChangeArrowheads="1"/>
            </p:cNvSpPr>
            <p:nvPr/>
          </p:nvSpPr>
          <p:spPr bwMode="auto">
            <a:xfrm>
              <a:off x="6819900" y="4510088"/>
              <a:ext cx="2062163" cy="52228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sz="1400" b="1">
                  <a:solidFill>
                    <a:srgbClr val="CC0000"/>
                  </a:solidFill>
                </a:rPr>
                <a:t>Replace standard ASIC with 3D-ASICs </a:t>
              </a:r>
              <a:endParaRPr lang="en-GB" sz="1400" b="1">
                <a:solidFill>
                  <a:srgbClr val="CC0000"/>
                </a:solidFill>
              </a:endParaRPr>
            </a:p>
          </p:txBody>
        </p:sp>
        <p:sp>
          <p:nvSpPr>
            <p:cNvPr id="13326" name="Line 6"/>
            <p:cNvSpPr>
              <a:spLocks noChangeShapeType="1"/>
            </p:cNvSpPr>
            <p:nvPr/>
          </p:nvSpPr>
          <p:spPr bwMode="auto">
            <a:xfrm flipH="1" flipV="1">
              <a:off x="4818063" y="3902075"/>
              <a:ext cx="1973262" cy="868363"/>
            </a:xfrm>
            <a:prstGeom prst="line">
              <a:avLst/>
            </a:prstGeom>
            <a:noFill/>
            <a:ln w="57150">
              <a:solidFill>
                <a:srgbClr val="CC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3327" name="Oval 8"/>
            <p:cNvSpPr>
              <a:spLocks noChangeArrowheads="1"/>
            </p:cNvSpPr>
            <p:nvPr/>
          </p:nvSpPr>
          <p:spPr bwMode="auto">
            <a:xfrm>
              <a:off x="4019550" y="3579813"/>
              <a:ext cx="798513" cy="473075"/>
            </a:xfrm>
            <a:prstGeom prst="ellips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171825" y="5160963"/>
            <a:ext cx="5849938" cy="595312"/>
            <a:chOff x="3171825" y="5160963"/>
            <a:chExt cx="5849938" cy="595312"/>
          </a:xfrm>
        </p:grpSpPr>
        <p:sp>
          <p:nvSpPr>
            <p:cNvPr id="13322" name="Text Box 4"/>
            <p:cNvSpPr txBox="1">
              <a:spLocks noChangeArrowheads="1"/>
            </p:cNvSpPr>
            <p:nvPr/>
          </p:nvSpPr>
          <p:spPr bwMode="auto">
            <a:xfrm>
              <a:off x="6357938" y="5448300"/>
              <a:ext cx="2663825" cy="30797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sz="1400" b="1" dirty="0">
                  <a:solidFill>
                    <a:srgbClr val="CC0000"/>
                  </a:solidFill>
                </a:rPr>
                <a:t>Develop new high speed IO’s</a:t>
              </a:r>
              <a:endParaRPr lang="en-GB" sz="1400" b="1" dirty="0">
                <a:solidFill>
                  <a:srgbClr val="CC0000"/>
                </a:solidFill>
              </a:endParaRPr>
            </a:p>
          </p:txBody>
        </p:sp>
        <p:sp>
          <p:nvSpPr>
            <p:cNvPr id="13323" name="Line 5"/>
            <p:cNvSpPr>
              <a:spLocks noChangeShapeType="1"/>
            </p:cNvSpPr>
            <p:nvPr/>
          </p:nvSpPr>
          <p:spPr bwMode="auto">
            <a:xfrm flipH="1" flipV="1">
              <a:off x="4092575" y="5448300"/>
              <a:ext cx="2190750" cy="153988"/>
            </a:xfrm>
            <a:prstGeom prst="line">
              <a:avLst/>
            </a:prstGeom>
            <a:noFill/>
            <a:ln w="57150">
              <a:solidFill>
                <a:srgbClr val="CC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3324" name="Oval 6"/>
            <p:cNvSpPr>
              <a:spLocks noChangeArrowheads="1"/>
            </p:cNvSpPr>
            <p:nvPr/>
          </p:nvSpPr>
          <p:spPr bwMode="auto">
            <a:xfrm>
              <a:off x="3171825" y="5160963"/>
              <a:ext cx="920750" cy="441325"/>
            </a:xfrm>
            <a:prstGeom prst="ellips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269875" y="4719638"/>
            <a:ext cx="2663825" cy="1343995"/>
            <a:chOff x="269875" y="4719638"/>
            <a:chExt cx="2663825" cy="1343995"/>
          </a:xfrm>
        </p:grpSpPr>
        <p:sp>
          <p:nvSpPr>
            <p:cNvPr id="30" name="Text Box 4"/>
            <p:cNvSpPr txBox="1">
              <a:spLocks noChangeArrowheads="1"/>
            </p:cNvSpPr>
            <p:nvPr/>
          </p:nvSpPr>
          <p:spPr bwMode="auto">
            <a:xfrm>
              <a:off x="269875" y="5755658"/>
              <a:ext cx="2663825" cy="30797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sz="1400" b="1" dirty="0" smtClean="0">
                  <a:solidFill>
                    <a:srgbClr val="CC0000"/>
                  </a:solidFill>
                </a:rPr>
                <a:t>Employ innovative materials</a:t>
              </a:r>
              <a:endParaRPr lang="en-GB" sz="1400" b="1" dirty="0">
                <a:solidFill>
                  <a:srgbClr val="CC0000"/>
                </a:solidFill>
              </a:endParaRPr>
            </a:p>
          </p:txBody>
        </p:sp>
        <p:sp>
          <p:nvSpPr>
            <p:cNvPr id="31" name="Oval 6"/>
            <p:cNvSpPr>
              <a:spLocks noChangeArrowheads="1"/>
            </p:cNvSpPr>
            <p:nvPr/>
          </p:nvSpPr>
          <p:spPr bwMode="auto">
            <a:xfrm>
              <a:off x="1322387" y="4719638"/>
              <a:ext cx="920750" cy="441325"/>
            </a:xfrm>
            <a:prstGeom prst="ellips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2" name="Line 5"/>
            <p:cNvSpPr>
              <a:spLocks noChangeShapeType="1"/>
            </p:cNvSpPr>
            <p:nvPr/>
          </p:nvSpPr>
          <p:spPr bwMode="auto">
            <a:xfrm flipV="1">
              <a:off x="985652" y="5083969"/>
              <a:ext cx="455798" cy="672306"/>
            </a:xfrm>
            <a:prstGeom prst="line">
              <a:avLst/>
            </a:prstGeom>
            <a:noFill/>
            <a:ln w="57150">
              <a:solidFill>
                <a:srgbClr val="CC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237350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2" name="Group 4"/>
          <p:cNvGrpSpPr>
            <a:grpSpLocks/>
          </p:cNvGrpSpPr>
          <p:nvPr/>
        </p:nvGrpSpPr>
        <p:grpSpPr bwMode="auto">
          <a:xfrm>
            <a:off x="360363" y="2484438"/>
            <a:ext cx="8715375" cy="3400425"/>
            <a:chOff x="227" y="1565"/>
            <a:chExt cx="5490" cy="2142"/>
          </a:xfrm>
        </p:grpSpPr>
        <p:grpSp>
          <p:nvGrpSpPr>
            <p:cNvPr id="2053" name="Group 5"/>
            <p:cNvGrpSpPr>
              <a:grpSpLocks/>
            </p:cNvGrpSpPr>
            <p:nvPr/>
          </p:nvGrpSpPr>
          <p:grpSpPr bwMode="auto">
            <a:xfrm>
              <a:off x="227" y="1565"/>
              <a:ext cx="3356" cy="1723"/>
              <a:chOff x="952" y="1519"/>
              <a:chExt cx="4128" cy="1769"/>
            </a:xfrm>
          </p:grpSpPr>
          <p:sp>
            <p:nvSpPr>
              <p:cNvPr id="2054" name="Rectangle 6"/>
              <p:cNvSpPr>
                <a:spLocks noChangeArrowheads="1"/>
              </p:cNvSpPr>
              <p:nvPr/>
            </p:nvSpPr>
            <p:spPr bwMode="auto">
              <a:xfrm>
                <a:off x="952" y="1519"/>
                <a:ext cx="4128" cy="408"/>
              </a:xfrm>
              <a:prstGeom prst="rect">
                <a:avLst/>
              </a:prstGeom>
              <a:solidFill>
                <a:srgbClr val="DBFE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55" name="Oval 7"/>
              <p:cNvSpPr>
                <a:spLocks noChangeArrowheads="1"/>
              </p:cNvSpPr>
              <p:nvPr/>
            </p:nvSpPr>
            <p:spPr bwMode="auto">
              <a:xfrm>
                <a:off x="1270" y="1927"/>
                <a:ext cx="136" cy="1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56" name="Oval 8"/>
              <p:cNvSpPr>
                <a:spLocks noChangeArrowheads="1"/>
              </p:cNvSpPr>
              <p:nvPr/>
            </p:nvSpPr>
            <p:spPr bwMode="auto">
              <a:xfrm>
                <a:off x="1451" y="1927"/>
                <a:ext cx="136" cy="1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57" name="Oval 9"/>
              <p:cNvSpPr>
                <a:spLocks noChangeArrowheads="1"/>
              </p:cNvSpPr>
              <p:nvPr/>
            </p:nvSpPr>
            <p:spPr bwMode="auto">
              <a:xfrm>
                <a:off x="1633" y="1927"/>
                <a:ext cx="136" cy="1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58" name="Oval 10"/>
              <p:cNvSpPr>
                <a:spLocks noChangeArrowheads="1"/>
              </p:cNvSpPr>
              <p:nvPr/>
            </p:nvSpPr>
            <p:spPr bwMode="auto">
              <a:xfrm>
                <a:off x="1815" y="1927"/>
                <a:ext cx="136" cy="1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59" name="Oval 11"/>
              <p:cNvSpPr>
                <a:spLocks noChangeArrowheads="1"/>
              </p:cNvSpPr>
              <p:nvPr/>
            </p:nvSpPr>
            <p:spPr bwMode="auto">
              <a:xfrm>
                <a:off x="1997" y="1927"/>
                <a:ext cx="136" cy="1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60" name="Oval 12"/>
              <p:cNvSpPr>
                <a:spLocks noChangeArrowheads="1"/>
              </p:cNvSpPr>
              <p:nvPr/>
            </p:nvSpPr>
            <p:spPr bwMode="auto">
              <a:xfrm>
                <a:off x="2179" y="1927"/>
                <a:ext cx="136" cy="1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61" name="Oval 13"/>
              <p:cNvSpPr>
                <a:spLocks noChangeArrowheads="1"/>
              </p:cNvSpPr>
              <p:nvPr/>
            </p:nvSpPr>
            <p:spPr bwMode="auto">
              <a:xfrm>
                <a:off x="2361" y="1927"/>
                <a:ext cx="136" cy="1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62" name="Oval 14"/>
              <p:cNvSpPr>
                <a:spLocks noChangeArrowheads="1"/>
              </p:cNvSpPr>
              <p:nvPr/>
            </p:nvSpPr>
            <p:spPr bwMode="auto">
              <a:xfrm>
                <a:off x="2543" y="1927"/>
                <a:ext cx="136" cy="1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63" name="Oval 15"/>
              <p:cNvSpPr>
                <a:spLocks noChangeArrowheads="1"/>
              </p:cNvSpPr>
              <p:nvPr/>
            </p:nvSpPr>
            <p:spPr bwMode="auto">
              <a:xfrm>
                <a:off x="2725" y="1927"/>
                <a:ext cx="136" cy="1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64" name="Oval 16"/>
              <p:cNvSpPr>
                <a:spLocks noChangeArrowheads="1"/>
              </p:cNvSpPr>
              <p:nvPr/>
            </p:nvSpPr>
            <p:spPr bwMode="auto">
              <a:xfrm>
                <a:off x="3271" y="1927"/>
                <a:ext cx="136" cy="1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65" name="Oval 17"/>
              <p:cNvSpPr>
                <a:spLocks noChangeArrowheads="1"/>
              </p:cNvSpPr>
              <p:nvPr/>
            </p:nvSpPr>
            <p:spPr bwMode="auto">
              <a:xfrm>
                <a:off x="3453" y="1927"/>
                <a:ext cx="136" cy="1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66" name="Oval 18"/>
              <p:cNvSpPr>
                <a:spLocks noChangeArrowheads="1"/>
              </p:cNvSpPr>
              <p:nvPr/>
            </p:nvSpPr>
            <p:spPr bwMode="auto">
              <a:xfrm>
                <a:off x="3635" y="1927"/>
                <a:ext cx="136" cy="1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67" name="Oval 19"/>
              <p:cNvSpPr>
                <a:spLocks noChangeArrowheads="1"/>
              </p:cNvSpPr>
              <p:nvPr/>
            </p:nvSpPr>
            <p:spPr bwMode="auto">
              <a:xfrm>
                <a:off x="3817" y="1927"/>
                <a:ext cx="136" cy="1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68" name="Oval 20"/>
              <p:cNvSpPr>
                <a:spLocks noChangeArrowheads="1"/>
              </p:cNvSpPr>
              <p:nvPr/>
            </p:nvSpPr>
            <p:spPr bwMode="auto">
              <a:xfrm>
                <a:off x="3999" y="1927"/>
                <a:ext cx="136" cy="1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69" name="Oval 21"/>
              <p:cNvSpPr>
                <a:spLocks noChangeArrowheads="1"/>
              </p:cNvSpPr>
              <p:nvPr/>
            </p:nvSpPr>
            <p:spPr bwMode="auto">
              <a:xfrm>
                <a:off x="4181" y="1927"/>
                <a:ext cx="136" cy="1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70" name="Oval 22"/>
              <p:cNvSpPr>
                <a:spLocks noChangeArrowheads="1"/>
              </p:cNvSpPr>
              <p:nvPr/>
            </p:nvSpPr>
            <p:spPr bwMode="auto">
              <a:xfrm>
                <a:off x="4363" y="1927"/>
                <a:ext cx="136" cy="1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71" name="Oval 23"/>
              <p:cNvSpPr>
                <a:spLocks noChangeArrowheads="1"/>
              </p:cNvSpPr>
              <p:nvPr/>
            </p:nvSpPr>
            <p:spPr bwMode="auto">
              <a:xfrm>
                <a:off x="4545" y="1927"/>
                <a:ext cx="136" cy="1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72" name="Oval 24"/>
              <p:cNvSpPr>
                <a:spLocks noChangeArrowheads="1"/>
              </p:cNvSpPr>
              <p:nvPr/>
            </p:nvSpPr>
            <p:spPr bwMode="auto">
              <a:xfrm>
                <a:off x="4727" y="1927"/>
                <a:ext cx="136" cy="1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73" name="Rectangle 25"/>
              <p:cNvSpPr>
                <a:spLocks noChangeArrowheads="1"/>
              </p:cNvSpPr>
              <p:nvPr/>
            </p:nvSpPr>
            <p:spPr bwMode="auto">
              <a:xfrm>
                <a:off x="998" y="2063"/>
                <a:ext cx="2041" cy="408"/>
              </a:xfrm>
              <a:prstGeom prst="rect">
                <a:avLst/>
              </a:prstGeom>
              <a:solidFill>
                <a:srgbClr val="F8E68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74" name="Rectangle 26"/>
              <p:cNvSpPr>
                <a:spLocks noChangeArrowheads="1"/>
              </p:cNvSpPr>
              <p:nvPr/>
            </p:nvSpPr>
            <p:spPr bwMode="auto">
              <a:xfrm>
                <a:off x="3039" y="2063"/>
                <a:ext cx="1996" cy="408"/>
              </a:xfrm>
              <a:prstGeom prst="rect">
                <a:avLst/>
              </a:prstGeom>
              <a:solidFill>
                <a:srgbClr val="F8E68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75" name="Rectangle 27"/>
              <p:cNvSpPr>
                <a:spLocks noChangeArrowheads="1"/>
              </p:cNvSpPr>
              <p:nvPr/>
            </p:nvSpPr>
            <p:spPr bwMode="auto">
              <a:xfrm>
                <a:off x="1088" y="2063"/>
                <a:ext cx="46" cy="409"/>
              </a:xfrm>
              <a:prstGeom prst="rect">
                <a:avLst/>
              </a:prstGeom>
              <a:solidFill>
                <a:srgbClr val="CC0000"/>
              </a:solidFill>
              <a:ln w="9525">
                <a:solidFill>
                  <a:srgbClr val="CC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76" name="Rectangle 28"/>
              <p:cNvSpPr>
                <a:spLocks noChangeArrowheads="1"/>
              </p:cNvSpPr>
              <p:nvPr/>
            </p:nvSpPr>
            <p:spPr bwMode="auto">
              <a:xfrm>
                <a:off x="4899" y="2063"/>
                <a:ext cx="45" cy="409"/>
              </a:xfrm>
              <a:prstGeom prst="rect">
                <a:avLst/>
              </a:prstGeom>
              <a:solidFill>
                <a:srgbClr val="CC0000"/>
              </a:solidFill>
              <a:ln w="9525">
                <a:solidFill>
                  <a:srgbClr val="CC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77" name="Oval 29"/>
              <p:cNvSpPr>
                <a:spLocks noChangeArrowheads="1"/>
              </p:cNvSpPr>
              <p:nvPr/>
            </p:nvSpPr>
            <p:spPr bwMode="auto">
              <a:xfrm>
                <a:off x="1043" y="2472"/>
                <a:ext cx="136" cy="1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78" name="Oval 30"/>
              <p:cNvSpPr>
                <a:spLocks noChangeArrowheads="1"/>
              </p:cNvSpPr>
              <p:nvPr/>
            </p:nvSpPr>
            <p:spPr bwMode="auto">
              <a:xfrm>
                <a:off x="4853" y="2472"/>
                <a:ext cx="136" cy="1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79" name="Rectangle 31"/>
              <p:cNvSpPr>
                <a:spLocks noChangeArrowheads="1"/>
              </p:cNvSpPr>
              <p:nvPr/>
            </p:nvSpPr>
            <p:spPr bwMode="auto">
              <a:xfrm>
                <a:off x="1043" y="2608"/>
                <a:ext cx="3947" cy="408"/>
              </a:xfrm>
              <a:prstGeom prst="rect">
                <a:avLst/>
              </a:prstGeom>
              <a:solidFill>
                <a:srgbClr val="F8BCF4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80" name="Rectangle 32"/>
              <p:cNvSpPr>
                <a:spLocks noChangeArrowheads="1"/>
              </p:cNvSpPr>
              <p:nvPr/>
            </p:nvSpPr>
            <p:spPr bwMode="auto">
              <a:xfrm>
                <a:off x="2404" y="3016"/>
                <a:ext cx="1225" cy="272"/>
              </a:xfrm>
              <a:prstGeom prst="rect">
                <a:avLst/>
              </a:prstGeom>
              <a:solidFill>
                <a:srgbClr val="00B8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81" name="Rectangle 33"/>
              <p:cNvSpPr>
                <a:spLocks noChangeArrowheads="1"/>
              </p:cNvSpPr>
              <p:nvPr/>
            </p:nvSpPr>
            <p:spPr bwMode="auto">
              <a:xfrm>
                <a:off x="3175" y="2063"/>
                <a:ext cx="45" cy="409"/>
              </a:xfrm>
              <a:prstGeom prst="rect">
                <a:avLst/>
              </a:prstGeom>
              <a:solidFill>
                <a:srgbClr val="CC0000"/>
              </a:solidFill>
              <a:ln w="9525">
                <a:solidFill>
                  <a:srgbClr val="CC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82" name="Rectangle 34"/>
              <p:cNvSpPr>
                <a:spLocks noChangeArrowheads="1"/>
              </p:cNvSpPr>
              <p:nvPr/>
            </p:nvSpPr>
            <p:spPr bwMode="auto">
              <a:xfrm>
                <a:off x="2903" y="2063"/>
                <a:ext cx="45" cy="409"/>
              </a:xfrm>
              <a:prstGeom prst="rect">
                <a:avLst/>
              </a:prstGeom>
              <a:solidFill>
                <a:srgbClr val="CC0000"/>
              </a:solidFill>
              <a:ln w="9525">
                <a:solidFill>
                  <a:srgbClr val="CC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83" name="Oval 35"/>
              <p:cNvSpPr>
                <a:spLocks noChangeArrowheads="1"/>
              </p:cNvSpPr>
              <p:nvPr/>
            </p:nvSpPr>
            <p:spPr bwMode="auto">
              <a:xfrm>
                <a:off x="3130" y="2472"/>
                <a:ext cx="136" cy="1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84" name="Oval 36"/>
              <p:cNvSpPr>
                <a:spLocks noChangeArrowheads="1"/>
              </p:cNvSpPr>
              <p:nvPr/>
            </p:nvSpPr>
            <p:spPr bwMode="auto">
              <a:xfrm>
                <a:off x="2857" y="2472"/>
                <a:ext cx="136" cy="1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85" name="Line 37"/>
              <p:cNvSpPr>
                <a:spLocks noChangeShapeType="1"/>
              </p:cNvSpPr>
              <p:nvPr/>
            </p:nvSpPr>
            <p:spPr bwMode="auto">
              <a:xfrm>
                <a:off x="1134" y="2608"/>
                <a:ext cx="0" cy="18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086" name="Line 38"/>
              <p:cNvSpPr>
                <a:spLocks noChangeShapeType="1"/>
              </p:cNvSpPr>
              <p:nvPr/>
            </p:nvSpPr>
            <p:spPr bwMode="auto">
              <a:xfrm>
                <a:off x="1134" y="2789"/>
                <a:ext cx="140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087" name="Line 39"/>
              <p:cNvSpPr>
                <a:spLocks noChangeShapeType="1"/>
              </p:cNvSpPr>
              <p:nvPr/>
            </p:nvSpPr>
            <p:spPr bwMode="auto">
              <a:xfrm>
                <a:off x="2540" y="2789"/>
                <a:ext cx="0" cy="22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088" name="Line 40"/>
              <p:cNvSpPr>
                <a:spLocks noChangeShapeType="1"/>
              </p:cNvSpPr>
              <p:nvPr/>
            </p:nvSpPr>
            <p:spPr bwMode="auto">
              <a:xfrm>
                <a:off x="2903" y="2608"/>
                <a:ext cx="0" cy="40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089" name="Line 41"/>
              <p:cNvSpPr>
                <a:spLocks noChangeShapeType="1"/>
              </p:cNvSpPr>
              <p:nvPr/>
            </p:nvSpPr>
            <p:spPr bwMode="auto">
              <a:xfrm>
                <a:off x="3220" y="2608"/>
                <a:ext cx="0" cy="40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090" name="Line 42"/>
              <p:cNvSpPr>
                <a:spLocks noChangeShapeType="1"/>
              </p:cNvSpPr>
              <p:nvPr/>
            </p:nvSpPr>
            <p:spPr bwMode="auto">
              <a:xfrm>
                <a:off x="4899" y="2608"/>
                <a:ext cx="0" cy="18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091" name="Line 43"/>
              <p:cNvSpPr>
                <a:spLocks noChangeShapeType="1"/>
              </p:cNvSpPr>
              <p:nvPr/>
            </p:nvSpPr>
            <p:spPr bwMode="auto">
              <a:xfrm flipH="1">
                <a:off x="3538" y="2789"/>
                <a:ext cx="1361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092" name="Line 44"/>
              <p:cNvSpPr>
                <a:spLocks noChangeShapeType="1"/>
              </p:cNvSpPr>
              <p:nvPr/>
            </p:nvSpPr>
            <p:spPr bwMode="auto">
              <a:xfrm>
                <a:off x="3538" y="2789"/>
                <a:ext cx="0" cy="22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2093" name="Text Box 45"/>
            <p:cNvSpPr txBox="1">
              <a:spLocks noChangeArrowheads="1"/>
            </p:cNvSpPr>
            <p:nvPr/>
          </p:nvSpPr>
          <p:spPr bwMode="auto">
            <a:xfrm>
              <a:off x="4037" y="1610"/>
              <a:ext cx="1006" cy="23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45720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45720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4572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4572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4572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r>
                <a:rPr lang="en-US" b="1"/>
                <a:t>new sensors</a:t>
              </a:r>
              <a:endParaRPr lang="en-GB" b="1"/>
            </a:p>
          </p:txBody>
        </p:sp>
        <p:sp>
          <p:nvSpPr>
            <p:cNvPr id="2094" name="Line 46"/>
            <p:cNvSpPr>
              <a:spLocks noChangeShapeType="1"/>
            </p:cNvSpPr>
            <p:nvPr/>
          </p:nvSpPr>
          <p:spPr bwMode="auto">
            <a:xfrm flipH="1">
              <a:off x="3583" y="1746"/>
              <a:ext cx="40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095" name="Text Box 47"/>
            <p:cNvSpPr txBox="1">
              <a:spLocks noChangeArrowheads="1"/>
            </p:cNvSpPr>
            <p:nvPr/>
          </p:nvSpPr>
          <p:spPr bwMode="auto">
            <a:xfrm>
              <a:off x="3991" y="2154"/>
              <a:ext cx="1678" cy="23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45720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45720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4572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4572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4572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r>
                <a:rPr lang="en-US" b="1"/>
                <a:t>Thinned and 3D ASICs</a:t>
              </a:r>
              <a:endParaRPr lang="en-GB" b="1"/>
            </a:p>
          </p:txBody>
        </p:sp>
        <p:sp>
          <p:nvSpPr>
            <p:cNvPr id="2096" name="Line 48"/>
            <p:cNvSpPr>
              <a:spLocks noChangeShapeType="1"/>
            </p:cNvSpPr>
            <p:nvPr/>
          </p:nvSpPr>
          <p:spPr bwMode="auto">
            <a:xfrm flipH="1">
              <a:off x="3537" y="2290"/>
              <a:ext cx="40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097" name="Text Box 49"/>
            <p:cNvSpPr txBox="1">
              <a:spLocks noChangeArrowheads="1"/>
            </p:cNvSpPr>
            <p:nvPr/>
          </p:nvSpPr>
          <p:spPr bwMode="auto">
            <a:xfrm>
              <a:off x="3991" y="2699"/>
              <a:ext cx="1518" cy="23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45720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45720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4572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4572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4572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r>
                <a:rPr lang="en-US" b="1"/>
                <a:t>Innovative materials</a:t>
              </a:r>
              <a:endParaRPr lang="en-GB" b="1"/>
            </a:p>
          </p:txBody>
        </p:sp>
        <p:sp>
          <p:nvSpPr>
            <p:cNvPr id="2098" name="Line 50"/>
            <p:cNvSpPr>
              <a:spLocks noChangeShapeType="1"/>
            </p:cNvSpPr>
            <p:nvPr/>
          </p:nvSpPr>
          <p:spPr bwMode="auto">
            <a:xfrm flipH="1">
              <a:off x="3537" y="2835"/>
              <a:ext cx="40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099" name="Text Box 51"/>
            <p:cNvSpPr txBox="1">
              <a:spLocks noChangeArrowheads="1"/>
            </p:cNvSpPr>
            <p:nvPr/>
          </p:nvSpPr>
          <p:spPr bwMode="auto">
            <a:xfrm>
              <a:off x="3991" y="3152"/>
              <a:ext cx="1726" cy="23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45720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45720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4572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4572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4572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r>
                <a:rPr lang="en-US" b="1"/>
                <a:t>Advanced interconnect</a:t>
              </a:r>
              <a:endParaRPr lang="en-GB" b="1"/>
            </a:p>
          </p:txBody>
        </p:sp>
        <p:sp>
          <p:nvSpPr>
            <p:cNvPr id="2100" name="Line 52"/>
            <p:cNvSpPr>
              <a:spLocks noChangeShapeType="1"/>
            </p:cNvSpPr>
            <p:nvPr/>
          </p:nvSpPr>
          <p:spPr bwMode="auto">
            <a:xfrm flipH="1" flipV="1">
              <a:off x="2132" y="2562"/>
              <a:ext cx="1859" cy="68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101" name="Line 53"/>
            <p:cNvSpPr>
              <a:spLocks noChangeShapeType="1"/>
            </p:cNvSpPr>
            <p:nvPr/>
          </p:nvSpPr>
          <p:spPr bwMode="auto">
            <a:xfrm flipH="1" flipV="1">
              <a:off x="2313" y="2109"/>
              <a:ext cx="1678" cy="1134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102" name="Text Box 54"/>
            <p:cNvSpPr txBox="1">
              <a:spLocks noChangeArrowheads="1"/>
            </p:cNvSpPr>
            <p:nvPr/>
          </p:nvSpPr>
          <p:spPr bwMode="auto">
            <a:xfrm>
              <a:off x="2404" y="3470"/>
              <a:ext cx="1150" cy="23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45720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45720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4572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4572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4572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r>
                <a:rPr lang="en-US" b="1"/>
                <a:t>High-speed I/O</a:t>
              </a:r>
              <a:endParaRPr lang="en-GB" b="1"/>
            </a:p>
          </p:txBody>
        </p:sp>
        <p:sp>
          <p:nvSpPr>
            <p:cNvPr id="2103" name="Line 55"/>
            <p:cNvSpPr>
              <a:spLocks noChangeShapeType="1"/>
            </p:cNvSpPr>
            <p:nvPr/>
          </p:nvSpPr>
          <p:spPr bwMode="auto">
            <a:xfrm flipH="1" flipV="1">
              <a:off x="1996" y="3288"/>
              <a:ext cx="951" cy="18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56" name="Title 1"/>
          <p:cNvSpPr txBox="1">
            <a:spLocks/>
          </p:cNvSpPr>
          <p:nvPr/>
        </p:nvSpPr>
        <p:spPr>
          <a:xfrm>
            <a:off x="292100" y="103188"/>
            <a:ext cx="8520113" cy="544512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US" smtClean="0"/>
              <a:t>HGF-Detector Program; Pillar-1 : The “Helmholtz-Cube”</a:t>
            </a:r>
            <a:endParaRPr lang="de-DE" dirty="0" smtClean="0"/>
          </a:p>
        </p:txBody>
      </p:sp>
      <p:sp>
        <p:nvSpPr>
          <p:cNvPr id="57" name="Title 1"/>
          <p:cNvSpPr txBox="1">
            <a:spLocks/>
          </p:cNvSpPr>
          <p:nvPr/>
        </p:nvSpPr>
        <p:spPr>
          <a:xfrm>
            <a:off x="444500" y="1265723"/>
            <a:ext cx="8520113" cy="544512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US" dirty="0" smtClean="0">
                <a:solidFill>
                  <a:schemeClr val="tx1"/>
                </a:solidFill>
              </a:rPr>
              <a:t>What we want tomorrow</a:t>
            </a:r>
            <a:endParaRPr lang="de-DE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58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755650" y="1844675"/>
            <a:ext cx="7704138" cy="4032250"/>
          </a:xfrm>
        </p:spPr>
        <p:txBody>
          <a:bodyPr/>
          <a:lstStyle/>
          <a:p>
            <a:r>
              <a:rPr lang="en-US" sz="2400" dirty="0" smtClean="0"/>
              <a:t>With DEDICATED detector developments it is possible to solve the X-ray detection challenge.</a:t>
            </a:r>
          </a:p>
          <a:p>
            <a:r>
              <a:rPr lang="en-US" sz="2400" dirty="0" smtClean="0"/>
              <a:t>It is a long and expensive process; needs persistence and good goals.</a:t>
            </a:r>
          </a:p>
          <a:p>
            <a:r>
              <a:rPr lang="en-US" sz="2400" dirty="0" smtClean="0"/>
              <a:t>Collaborative approach is most effective; provided each partner is a real added value</a:t>
            </a:r>
          </a:p>
          <a:p>
            <a:r>
              <a:rPr lang="en-US" sz="2400" dirty="0" smtClean="0"/>
              <a:t>Europe is still ahead and should make sure it stays.</a:t>
            </a:r>
            <a:endParaRPr lang="de-DE" sz="2400" dirty="0" smtClean="0"/>
          </a:p>
        </p:txBody>
      </p:sp>
      <p:sp>
        <p:nvSpPr>
          <p:cNvPr id="34819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07950" y="71438"/>
            <a:ext cx="6265863" cy="923925"/>
          </a:xfrm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Summary</a:t>
            </a:r>
            <a:endParaRPr lang="de-DE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224588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D32EE54B-7FB3-4463-B29F-184B16A15CEB}" type="datetime1">
              <a:rPr lang="en-GB"/>
              <a:pPr/>
              <a:t>10/04/2013</a:t>
            </a:fld>
            <a:endParaRPr lang="en-GB"/>
          </a:p>
        </p:txBody>
      </p:sp>
      <p:sp>
        <p:nvSpPr>
          <p:cNvPr id="8195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2987675" y="6237288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GB"/>
              <a:t>HG-Summer Students-2011</a:t>
            </a:r>
          </a:p>
        </p:txBody>
      </p:sp>
      <p:sp>
        <p:nvSpPr>
          <p:cNvPr id="8196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73C4A1C5-22B2-48EB-B398-C986A5392037}" type="slidenum">
              <a:rPr lang="en-GB"/>
              <a:pPr/>
              <a:t>3</a:t>
            </a:fld>
            <a:endParaRPr lang="en-GB"/>
          </a:p>
        </p:txBody>
      </p:sp>
      <p:pic>
        <p:nvPicPr>
          <p:cNvPr id="8197" name="Picture 14" descr="beamlines08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11325" y="711200"/>
            <a:ext cx="5500688" cy="58801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1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47638"/>
            <a:ext cx="8229600" cy="5334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The Detector Challenge: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But is there hope ?</a:t>
            </a:r>
            <a:endParaRPr lang="de-DE" sz="320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/>
              <a:t>Europe has a long tradition in developing detectors for science; at least in part thanks to </a:t>
            </a:r>
            <a:r>
              <a:rPr lang="en-US" sz="2400" u="sng" smtClean="0"/>
              <a:t>CERN</a:t>
            </a:r>
          </a:p>
          <a:p>
            <a:r>
              <a:rPr lang="en-US" sz="2400" smtClean="0"/>
              <a:t>Europe has a large number of Storage Ring and FEL sources; which are </a:t>
            </a:r>
            <a:r>
              <a:rPr lang="en-US" sz="2400" u="sng" smtClean="0"/>
              <a:t>centrally run</a:t>
            </a:r>
            <a:r>
              <a:rPr lang="en-US" sz="2400" smtClean="0"/>
              <a:t> </a:t>
            </a:r>
            <a:r>
              <a:rPr lang="en-US" sz="2400" smtClean="0">
                <a:sym typeface="Wingdings" pitchFamily="2" charset="2"/>
              </a:rPr>
              <a:t> this allows for centralized and larger scale instrumentation development</a:t>
            </a:r>
            <a:endParaRPr lang="en-US" sz="2400" smtClean="0"/>
          </a:p>
          <a:p>
            <a:r>
              <a:rPr lang="en-US" sz="2400" smtClean="0"/>
              <a:t>There is a surprisingly large number of Hybrid Pixel Array Detector systems; mostly photon-counting</a:t>
            </a:r>
          </a:p>
          <a:p>
            <a:r>
              <a:rPr lang="en-US" sz="2400" smtClean="0"/>
              <a:t>PSI/SLS and CPPM-Marseille over 10 years ago started to use HEP HPAD detector technologies for </a:t>
            </a:r>
            <a:r>
              <a:rPr lang="en-US" sz="2400" u="sng" smtClean="0"/>
              <a:t>dedicated</a:t>
            </a:r>
            <a:r>
              <a:rPr lang="en-US" sz="2400" smtClean="0"/>
              <a:t> photon science systems.</a:t>
            </a:r>
          </a:p>
          <a:p>
            <a:endParaRPr lang="de-DE" sz="240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(some) major running systems:</a:t>
            </a:r>
            <a:endParaRPr lang="de-DE" smtClean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282575" y="977900"/>
            <a:ext cx="8520113" cy="5475288"/>
          </a:xfrm>
        </p:spPr>
        <p:txBody>
          <a:bodyPr/>
          <a:lstStyle/>
          <a:p>
            <a:r>
              <a:rPr lang="en-US" sz="2800" smtClean="0"/>
              <a:t>PILATUS + EIGER</a:t>
            </a:r>
          </a:p>
          <a:p>
            <a:r>
              <a:rPr lang="en-US" sz="2800" smtClean="0"/>
              <a:t>XPAD</a:t>
            </a:r>
          </a:p>
          <a:p>
            <a:r>
              <a:rPr lang="en-US" sz="2800" smtClean="0"/>
              <a:t>MYTHEN + GOTTHARD</a:t>
            </a:r>
          </a:p>
          <a:p>
            <a:r>
              <a:rPr lang="en-US" sz="2800" smtClean="0"/>
              <a:t>PIXIRAD</a:t>
            </a:r>
          </a:p>
          <a:p>
            <a:r>
              <a:rPr lang="en-US" sz="2800" smtClean="0"/>
              <a:t>pnCCD</a:t>
            </a:r>
          </a:p>
          <a:p>
            <a:r>
              <a:rPr lang="en-US" sz="2800" smtClean="0"/>
              <a:t>MEDIPIX</a:t>
            </a:r>
          </a:p>
          <a:p>
            <a:r>
              <a:rPr lang="en-US" sz="2600" smtClean="0"/>
              <a:t>….</a:t>
            </a:r>
            <a:endParaRPr lang="de-DE" sz="2600" smtClean="0"/>
          </a:p>
        </p:txBody>
      </p:sp>
      <p:pic>
        <p:nvPicPr>
          <p:cNvPr id="10244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6850" y="1352550"/>
            <a:ext cx="259080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14" descr="IMG_207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" t="2057" r="2313" b="8228"/>
          <a:stretch>
            <a:fillRect/>
          </a:stretch>
        </p:blipFill>
        <p:spPr bwMode="auto">
          <a:xfrm>
            <a:off x="4665663" y="755650"/>
            <a:ext cx="1763712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9" descr="pixirad8-STM._388x26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200" y="2692400"/>
            <a:ext cx="1925638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1031" descr="Mythen2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9" b="16039"/>
          <a:stretch>
            <a:fillRect/>
          </a:stretch>
        </p:blipFill>
        <p:spPr bwMode="auto">
          <a:xfrm>
            <a:off x="6942138" y="3792538"/>
            <a:ext cx="1800225" cy="233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2" descr="F:\LaptopTransferFiles\FullSystemPhotos\LambdaVisibleSenso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6200" y="4673600"/>
            <a:ext cx="2747963" cy="163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(some) major systems under development</a:t>
            </a:r>
            <a:endParaRPr lang="de-DE" smtClean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MEDIPIX</a:t>
            </a:r>
          </a:p>
          <a:p>
            <a:pPr lvl="1"/>
            <a:r>
              <a:rPr lang="en-US" smtClean="0"/>
              <a:t>LAMBDA (DESY)</a:t>
            </a:r>
          </a:p>
          <a:p>
            <a:pPr lvl="1"/>
            <a:r>
              <a:rPr lang="en-US" smtClean="0"/>
              <a:t>EXCALIBUR (DIAMOND)</a:t>
            </a:r>
          </a:p>
          <a:p>
            <a:r>
              <a:rPr lang="en-US" smtClean="0"/>
              <a:t>AGIPD (for EXFEL) (3 German + 1 Swiss partner)</a:t>
            </a:r>
          </a:p>
          <a:p>
            <a:r>
              <a:rPr lang="en-US" smtClean="0"/>
              <a:t>LPD (for EXFEL) (2 British partners)</a:t>
            </a:r>
          </a:p>
          <a:p>
            <a:r>
              <a:rPr lang="en-US" smtClean="0"/>
              <a:t>DSSC (for EXFEL) (7 German + Italian partners)</a:t>
            </a:r>
          </a:p>
          <a:p>
            <a:r>
              <a:rPr lang="en-US" smtClean="0"/>
              <a:t>JUNGFRAU (for SWISSFEL) (PSI)</a:t>
            </a:r>
          </a:p>
          <a:p>
            <a:r>
              <a:rPr lang="en-US" smtClean="0"/>
              <a:t>PERCIVAL (for low-E FEL applications) (DESY, STFC, Elettra, Diamond)</a:t>
            </a:r>
          </a:p>
          <a:p>
            <a:r>
              <a:rPr lang="en-US" smtClean="0"/>
              <a:t>…</a:t>
            </a:r>
          </a:p>
          <a:p>
            <a:endParaRPr lang="de-DE" smtClean="0"/>
          </a:p>
        </p:txBody>
      </p:sp>
      <p:pic>
        <p:nvPicPr>
          <p:cNvPr id="11268" name="Picture 2" descr="D:\Medipix\Medipix module readout\Photos\FullSystem\LambdaDiagMirr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588" y="863600"/>
            <a:ext cx="2125662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2" descr="U:\EXCALIBUR\WP1\drawings\27102011\td-1175-023_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938" y="1160463"/>
            <a:ext cx="1514475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11" descr="AGIPD03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7613" y="2852738"/>
            <a:ext cx="1135062" cy="113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120" descr="XFEL-wdg-scell200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6988" y="4508500"/>
            <a:ext cx="1509712" cy="148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(some) major systems under development</a:t>
            </a:r>
            <a:endParaRPr lang="de-DE" smtClean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MEDIPIX</a:t>
            </a:r>
          </a:p>
          <a:p>
            <a:pPr lvl="1"/>
            <a:r>
              <a:rPr lang="en-US" smtClean="0"/>
              <a:t>LAMBDA (DESY)</a:t>
            </a:r>
          </a:p>
          <a:p>
            <a:pPr lvl="1"/>
            <a:r>
              <a:rPr lang="en-US" smtClean="0"/>
              <a:t>EXCALIBUR (DIAMOND)</a:t>
            </a:r>
          </a:p>
          <a:p>
            <a:r>
              <a:rPr lang="en-US" smtClean="0">
                <a:solidFill>
                  <a:srgbClr val="FF0000"/>
                </a:solidFill>
              </a:rPr>
              <a:t>AGIPD (for EXFEL) (3 German + 1 Swiss partner)</a:t>
            </a:r>
          </a:p>
          <a:p>
            <a:r>
              <a:rPr lang="en-US" smtClean="0"/>
              <a:t>LPD (for EXFEL) (2 British partners)</a:t>
            </a:r>
          </a:p>
          <a:p>
            <a:r>
              <a:rPr lang="en-US" smtClean="0"/>
              <a:t>DSSC (for EXFEL) (7 German + Italian partners)</a:t>
            </a:r>
          </a:p>
          <a:p>
            <a:r>
              <a:rPr lang="en-US" smtClean="0"/>
              <a:t>JUNGFRAU (for SWISSFEL) (PSI)</a:t>
            </a:r>
          </a:p>
          <a:p>
            <a:r>
              <a:rPr lang="en-US" smtClean="0">
                <a:solidFill>
                  <a:srgbClr val="FF0000"/>
                </a:solidFill>
              </a:rPr>
              <a:t>PERCIVAL (for low-E FEL applications) (DESY, STFC, Elettra, Diamond)</a:t>
            </a:r>
          </a:p>
          <a:p>
            <a:r>
              <a:rPr lang="en-US" smtClean="0"/>
              <a:t>…</a:t>
            </a:r>
          </a:p>
          <a:p>
            <a:endParaRPr lang="de-DE" smtClean="0"/>
          </a:p>
        </p:txBody>
      </p:sp>
      <p:pic>
        <p:nvPicPr>
          <p:cNvPr id="12292" name="Picture 2" descr="D:\Medipix\Medipix module readout\Photos\FullSystem\LambdaDiagMirr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588" y="863600"/>
            <a:ext cx="2125662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2" descr="U:\EXCALIBUR\WP1\drawings\27102011\td-1175-023_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938" y="1160463"/>
            <a:ext cx="1514475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11" descr="AGIPD03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7613" y="2852738"/>
            <a:ext cx="1135062" cy="113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120" descr="XFEL-wdg-scell200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6988" y="4508500"/>
            <a:ext cx="1509712" cy="148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88962"/>
          </a:xfrm>
        </p:spPr>
        <p:txBody>
          <a:bodyPr/>
          <a:lstStyle/>
          <a:p>
            <a:r>
              <a:rPr lang="en-US" sz="3200" smtClean="0"/>
              <a:t>The FEL-Challenge: Different Science</a:t>
            </a:r>
            <a:endParaRPr lang="en-GB" sz="3200" smtClean="0"/>
          </a:p>
        </p:txBody>
      </p:sp>
      <p:grpSp>
        <p:nvGrpSpPr>
          <p:cNvPr id="466016" name="Group 96"/>
          <p:cNvGrpSpPr>
            <a:grpSpLocks/>
          </p:cNvGrpSpPr>
          <p:nvPr/>
        </p:nvGrpSpPr>
        <p:grpSpPr bwMode="auto">
          <a:xfrm>
            <a:off x="338138" y="1016000"/>
            <a:ext cx="8310562" cy="5210175"/>
            <a:chOff x="102" y="447"/>
            <a:chExt cx="5527" cy="3644"/>
          </a:xfrm>
        </p:grpSpPr>
        <p:sp>
          <p:nvSpPr>
            <p:cNvPr id="13316" name="AutoShape 97"/>
            <p:cNvSpPr>
              <a:spLocks noChangeArrowheads="1"/>
            </p:cNvSpPr>
            <p:nvPr/>
          </p:nvSpPr>
          <p:spPr bwMode="auto">
            <a:xfrm>
              <a:off x="102" y="447"/>
              <a:ext cx="5527" cy="3644"/>
            </a:xfrm>
            <a:prstGeom prst="roundRect">
              <a:avLst>
                <a:gd name="adj" fmla="val 5551"/>
              </a:avLst>
            </a:prstGeom>
            <a:solidFill>
              <a:srgbClr val="1B371B">
                <a:alpha val="78038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de-DE" sz="1800"/>
            </a:p>
          </p:txBody>
        </p:sp>
        <p:sp>
          <p:nvSpPr>
            <p:cNvPr id="13317" name="Text Box 98"/>
            <p:cNvSpPr txBox="1">
              <a:spLocks noChangeArrowheads="1"/>
            </p:cNvSpPr>
            <p:nvPr/>
          </p:nvSpPr>
          <p:spPr bwMode="auto">
            <a:xfrm>
              <a:off x="3388" y="1347"/>
              <a:ext cx="2132" cy="1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US" sz="2000" b="1">
                  <a:solidFill>
                    <a:schemeClr val="bg1"/>
                  </a:solidFill>
                  <a:ea typeface="ＭＳ Ｐゴシック" pitchFamily="34" charset="-128"/>
                </a:rPr>
                <a:t> Completely new science</a:t>
              </a:r>
            </a:p>
            <a:p>
              <a:pPr>
                <a:spcBef>
                  <a:spcPct val="50000"/>
                </a:spcBef>
                <a:buFontTx/>
                <a:buChar char="•"/>
              </a:pPr>
              <a:endParaRPr lang="en-US" sz="2000" b="1">
                <a:solidFill>
                  <a:schemeClr val="bg1"/>
                </a:solidFill>
                <a:ea typeface="ＭＳ Ｐゴシック" pitchFamily="34" charset="-128"/>
              </a:endParaRP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US" sz="2000" b="1">
                  <a:solidFill>
                    <a:schemeClr val="bg1"/>
                  </a:solidFill>
                  <a:ea typeface="ＭＳ Ｐゴシック" pitchFamily="34" charset="-128"/>
                </a:rPr>
                <a:t> Fast science 100 fsec</a:t>
              </a:r>
            </a:p>
            <a:p>
              <a:pPr>
                <a:spcBef>
                  <a:spcPct val="50000"/>
                </a:spcBef>
                <a:buFontTx/>
                <a:buChar char="•"/>
              </a:pPr>
              <a:endParaRPr lang="en-US" sz="2000" b="1">
                <a:solidFill>
                  <a:schemeClr val="bg1"/>
                </a:solidFill>
                <a:ea typeface="ＭＳ Ｐゴシック" pitchFamily="34" charset="-128"/>
              </a:endParaRP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US" sz="2000" b="1">
                  <a:solidFill>
                    <a:schemeClr val="bg1"/>
                  </a:solidFill>
                  <a:ea typeface="ＭＳ Ｐゴシック" pitchFamily="34" charset="-128"/>
                </a:rPr>
                <a:t> “Single shot” science</a:t>
              </a:r>
              <a:endParaRPr lang="en-US" sz="2000">
                <a:solidFill>
                  <a:schemeClr val="bg1"/>
                </a:solidFill>
                <a:ea typeface="ＭＳ Ｐゴシック" pitchFamily="34" charset="-128"/>
              </a:endParaRPr>
            </a:p>
          </p:txBody>
        </p:sp>
        <p:grpSp>
          <p:nvGrpSpPr>
            <p:cNvPr id="13318" name="Group 99"/>
            <p:cNvGrpSpPr>
              <a:grpSpLocks/>
            </p:cNvGrpSpPr>
            <p:nvPr/>
          </p:nvGrpSpPr>
          <p:grpSpPr bwMode="auto">
            <a:xfrm>
              <a:off x="242" y="700"/>
              <a:ext cx="2948" cy="3255"/>
              <a:chOff x="242" y="700"/>
              <a:chExt cx="2948" cy="3255"/>
            </a:xfrm>
          </p:grpSpPr>
          <p:pic>
            <p:nvPicPr>
              <p:cNvPr id="13319" name="Picture 100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2" y="700"/>
                <a:ext cx="2948" cy="32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3320" name="Line 101"/>
              <p:cNvSpPr>
                <a:spLocks noChangeShapeType="1"/>
              </p:cNvSpPr>
              <p:nvPr/>
            </p:nvSpPr>
            <p:spPr bwMode="auto">
              <a:xfrm flipV="1">
                <a:off x="2225" y="1062"/>
                <a:ext cx="5" cy="1453"/>
              </a:xfrm>
              <a:prstGeom prst="line">
                <a:avLst/>
              </a:prstGeom>
              <a:noFill/>
              <a:ln w="19050">
                <a:solidFill>
                  <a:srgbClr val="A5002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321" name="Text Box 102"/>
              <p:cNvSpPr txBox="1">
                <a:spLocks noChangeArrowheads="1"/>
              </p:cNvSpPr>
              <p:nvPr/>
            </p:nvSpPr>
            <p:spPr bwMode="auto">
              <a:xfrm>
                <a:off x="2293" y="1654"/>
                <a:ext cx="629" cy="25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1800" b="1">
                    <a:solidFill>
                      <a:srgbClr val="A50021"/>
                    </a:solidFill>
                  </a:rPr>
                  <a:t>x10</a:t>
                </a:r>
                <a:r>
                  <a:rPr lang="en-US" sz="1800" b="1" baseline="30000">
                    <a:solidFill>
                      <a:srgbClr val="A50021"/>
                    </a:solidFill>
                  </a:rPr>
                  <a:t>9</a:t>
                </a:r>
                <a:endParaRPr lang="en-GB" sz="1800" b="1" baseline="30000">
                  <a:solidFill>
                    <a:srgbClr val="A50021"/>
                  </a:solidFill>
                </a:endParaRPr>
              </a:p>
            </p:txBody>
          </p:sp>
        </p:grp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66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8"/>
          <a:stretch>
            <a:fillRect/>
          </a:stretch>
        </p:blipFill>
        <p:spPr>
          <a:xfrm>
            <a:off x="395288" y="1125538"/>
            <a:ext cx="8264525" cy="5046662"/>
          </a:xfrm>
        </p:spPr>
      </p:pic>
      <p:sp>
        <p:nvSpPr>
          <p:cNvPr id="3" name="Textfeld 2"/>
          <p:cNvSpPr txBox="1"/>
          <p:nvPr/>
        </p:nvSpPr>
        <p:spPr>
          <a:xfrm>
            <a:off x="539750" y="6232525"/>
            <a:ext cx="27368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latin typeface="+mn-lt"/>
              </a:rPr>
              <a:t>K. J. Gaffney and H. N. Chapman, </a:t>
            </a:r>
            <a:r>
              <a:rPr lang="en-US" sz="1200" i="1" dirty="0">
                <a:latin typeface="+mn-lt"/>
              </a:rPr>
              <a:t>Science 8 June 2007</a:t>
            </a:r>
            <a:endParaRPr lang="en-US" sz="1200" dirty="0">
              <a:latin typeface="+mn-lt"/>
            </a:endParaRPr>
          </a:p>
        </p:txBody>
      </p:sp>
      <p:sp>
        <p:nvSpPr>
          <p:cNvPr id="14340" name="Text Placeholder 2"/>
          <p:cNvSpPr txBox="1">
            <a:spLocks/>
          </p:cNvSpPr>
          <p:nvPr/>
        </p:nvSpPr>
        <p:spPr bwMode="auto">
          <a:xfrm>
            <a:off x="1377950" y="71438"/>
            <a:ext cx="62658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1313" indent="-341313">
              <a:tabLst>
                <a:tab pos="341313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tabLst>
                <a:tab pos="341313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tabLst>
                <a:tab pos="341313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tabLst>
                <a:tab pos="341313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tabLst>
                <a:tab pos="341313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1313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1313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1313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1313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de-DE" sz="3600" b="1">
                <a:latin typeface="Calibri" pitchFamily="34" charset="0"/>
              </a:rPr>
              <a:t>What is the Goal ?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DESY_Vortrag_3-1">
  <a:themeElements>
    <a:clrScheme name="2_DESY_Vortrag_3-1 14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A5EB"/>
      </a:accent1>
      <a:accent2>
        <a:srgbClr val="F28E00"/>
      </a:accent2>
      <a:accent3>
        <a:srgbClr val="FFFFFF"/>
      </a:accent3>
      <a:accent4>
        <a:srgbClr val="000000"/>
      </a:accent4>
      <a:accent5>
        <a:srgbClr val="AACFF3"/>
      </a:accent5>
      <a:accent6>
        <a:srgbClr val="DB8000"/>
      </a:accent6>
      <a:hlink>
        <a:srgbClr val="00A5EB"/>
      </a:hlink>
      <a:folHlink>
        <a:srgbClr val="808080"/>
      </a:folHlink>
    </a:clrScheme>
    <a:fontScheme name="2_DESY_Vortrag_3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14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1107</Words>
  <Application>Microsoft Office PowerPoint</Application>
  <PresentationFormat>On-screen Show (4:3)</PresentationFormat>
  <Paragraphs>222</Paragraphs>
  <Slides>26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2_DESY_Vortrag_3-1</vt:lpstr>
      <vt:lpstr>Chart</vt:lpstr>
      <vt:lpstr>PowerPoint Presentation</vt:lpstr>
      <vt:lpstr>The Detector Challenge:</vt:lpstr>
      <vt:lpstr>The Detector Challenge:</vt:lpstr>
      <vt:lpstr>But is there hope ?</vt:lpstr>
      <vt:lpstr>(some) major running systems:</vt:lpstr>
      <vt:lpstr>(some) major systems under development</vt:lpstr>
      <vt:lpstr>(some) major systems under development</vt:lpstr>
      <vt:lpstr>The FEL-Challenge: Different Science</vt:lpstr>
      <vt:lpstr>PowerPoint Presentation</vt:lpstr>
      <vt:lpstr>The European Free Electron Laser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Soft is really hard</vt:lpstr>
      <vt:lpstr>Technology Options Include</vt:lpstr>
      <vt:lpstr>Tests chip at DESY</vt:lpstr>
      <vt:lpstr>Percival in a nutshell</vt:lpstr>
      <vt:lpstr>PowerPoint Presentation</vt:lpstr>
      <vt:lpstr>PowerPoint Presentation</vt:lpstr>
      <vt:lpstr>PowerPoint Presentation</vt:lpstr>
      <vt:lpstr>HGF-Detector Program; Pillar-1 : The “Helmholtz-Cube”</vt:lpstr>
      <vt:lpstr>PowerPoint Presentation</vt:lpstr>
      <vt:lpstr>PowerPoint Presentation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sommera</dc:creator>
  <cp:lastModifiedBy>Graafsma, Heinz</cp:lastModifiedBy>
  <cp:revision>498</cp:revision>
  <dcterms:created xsi:type="dcterms:W3CDTF">2008-04-14T12:45:38Z</dcterms:created>
  <dcterms:modified xsi:type="dcterms:W3CDTF">2013-04-10T19:10:10Z</dcterms:modified>
</cp:coreProperties>
</file>