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7" r:id="rId3"/>
    <p:sldId id="261" r:id="rId4"/>
    <p:sldId id="265" r:id="rId5"/>
    <p:sldId id="260" r:id="rId6"/>
    <p:sldId id="263" r:id="rId7"/>
    <p:sldId id="258"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1572" y="-1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fld id="{9A06D8F2-0E22-4F55-A002-4E3FE59A38B7}" type="datetimeFigureOut">
              <a:rPr lang="fr-FR" smtClean="0"/>
              <a:t>23/10/2013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47B1DEC-0C16-4A72-B1E9-36F952E86DE4}" type="slidenum">
              <a:rPr lang="fr-FR" smtClean="0"/>
              <a:t>‹#›</a:t>
            </a:fld>
            <a:endParaRPr lang="fr-FR"/>
          </a:p>
        </p:txBody>
      </p:sp>
    </p:spTree>
    <p:extLst>
      <p:ext uri="{BB962C8B-B14F-4D97-AF65-F5344CB8AC3E}">
        <p14:creationId xmlns:p14="http://schemas.microsoft.com/office/powerpoint/2010/main" val="1751784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9A06D8F2-0E22-4F55-A002-4E3FE59A38B7}" type="datetimeFigureOut">
              <a:rPr lang="fr-FR" smtClean="0"/>
              <a:t>23/10/2013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47B1DEC-0C16-4A72-B1E9-36F952E86DE4}" type="slidenum">
              <a:rPr lang="fr-FR" smtClean="0"/>
              <a:t>‹#›</a:t>
            </a:fld>
            <a:endParaRPr lang="fr-FR"/>
          </a:p>
        </p:txBody>
      </p:sp>
    </p:spTree>
    <p:extLst>
      <p:ext uri="{BB962C8B-B14F-4D97-AF65-F5344CB8AC3E}">
        <p14:creationId xmlns:p14="http://schemas.microsoft.com/office/powerpoint/2010/main" val="631691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9A06D8F2-0E22-4F55-A002-4E3FE59A38B7}" type="datetimeFigureOut">
              <a:rPr lang="fr-FR" smtClean="0"/>
              <a:t>23/10/2013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47B1DEC-0C16-4A72-B1E9-36F952E86DE4}" type="slidenum">
              <a:rPr lang="fr-FR" smtClean="0"/>
              <a:t>‹#›</a:t>
            </a:fld>
            <a:endParaRPr lang="fr-FR"/>
          </a:p>
        </p:txBody>
      </p:sp>
    </p:spTree>
    <p:extLst>
      <p:ext uri="{BB962C8B-B14F-4D97-AF65-F5344CB8AC3E}">
        <p14:creationId xmlns:p14="http://schemas.microsoft.com/office/powerpoint/2010/main" val="8817792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fld id="{9A06D8F2-0E22-4F55-A002-4E3FE59A38B7}" type="datetimeFigureOut">
              <a:rPr lang="fr-FR" smtClean="0"/>
              <a:t>23/10/2013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47B1DEC-0C16-4A72-B1E9-36F952E86DE4}" type="slidenum">
              <a:rPr lang="fr-FR" smtClean="0"/>
              <a:t>‹#›</a:t>
            </a:fld>
            <a:endParaRPr lang="fr-FR"/>
          </a:p>
        </p:txBody>
      </p:sp>
    </p:spTree>
    <p:extLst>
      <p:ext uri="{BB962C8B-B14F-4D97-AF65-F5344CB8AC3E}">
        <p14:creationId xmlns:p14="http://schemas.microsoft.com/office/powerpoint/2010/main" val="3960006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06D8F2-0E22-4F55-A002-4E3FE59A38B7}" type="datetimeFigureOut">
              <a:rPr lang="fr-FR" smtClean="0"/>
              <a:t>23/10/2013</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747B1DEC-0C16-4A72-B1E9-36F952E86DE4}" type="slidenum">
              <a:rPr lang="fr-FR" smtClean="0"/>
              <a:t>‹#›</a:t>
            </a:fld>
            <a:endParaRPr lang="fr-FR"/>
          </a:p>
        </p:txBody>
      </p:sp>
    </p:spTree>
    <p:extLst>
      <p:ext uri="{BB962C8B-B14F-4D97-AF65-F5344CB8AC3E}">
        <p14:creationId xmlns:p14="http://schemas.microsoft.com/office/powerpoint/2010/main" val="3079264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fld id="{9A06D8F2-0E22-4F55-A002-4E3FE59A38B7}" type="datetimeFigureOut">
              <a:rPr lang="fr-FR" smtClean="0"/>
              <a:t>23/10/2013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47B1DEC-0C16-4A72-B1E9-36F952E86DE4}" type="slidenum">
              <a:rPr lang="fr-FR" smtClean="0"/>
              <a:t>‹#›</a:t>
            </a:fld>
            <a:endParaRPr lang="fr-FR"/>
          </a:p>
        </p:txBody>
      </p:sp>
    </p:spTree>
    <p:extLst>
      <p:ext uri="{BB962C8B-B14F-4D97-AF65-F5344CB8AC3E}">
        <p14:creationId xmlns:p14="http://schemas.microsoft.com/office/powerpoint/2010/main" val="79607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fld id="{9A06D8F2-0E22-4F55-A002-4E3FE59A38B7}" type="datetimeFigureOut">
              <a:rPr lang="fr-FR" smtClean="0"/>
              <a:t>23/10/2013</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747B1DEC-0C16-4A72-B1E9-36F952E86DE4}" type="slidenum">
              <a:rPr lang="fr-FR" smtClean="0"/>
              <a:t>‹#›</a:t>
            </a:fld>
            <a:endParaRPr lang="fr-FR"/>
          </a:p>
        </p:txBody>
      </p:sp>
    </p:spTree>
    <p:extLst>
      <p:ext uri="{BB962C8B-B14F-4D97-AF65-F5344CB8AC3E}">
        <p14:creationId xmlns:p14="http://schemas.microsoft.com/office/powerpoint/2010/main" val="15216533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fld id="{9A06D8F2-0E22-4F55-A002-4E3FE59A38B7}" type="datetimeFigureOut">
              <a:rPr lang="fr-FR" smtClean="0"/>
              <a:t>23/10/2013</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747B1DEC-0C16-4A72-B1E9-36F952E86DE4}" type="slidenum">
              <a:rPr lang="fr-FR" smtClean="0"/>
              <a:t>‹#›</a:t>
            </a:fld>
            <a:endParaRPr lang="fr-FR"/>
          </a:p>
        </p:txBody>
      </p:sp>
    </p:spTree>
    <p:extLst>
      <p:ext uri="{BB962C8B-B14F-4D97-AF65-F5344CB8AC3E}">
        <p14:creationId xmlns:p14="http://schemas.microsoft.com/office/powerpoint/2010/main" val="22060286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06D8F2-0E22-4F55-A002-4E3FE59A38B7}" type="datetimeFigureOut">
              <a:rPr lang="fr-FR" smtClean="0"/>
              <a:t>23/10/2013</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747B1DEC-0C16-4A72-B1E9-36F952E86DE4}" type="slidenum">
              <a:rPr lang="fr-FR" smtClean="0"/>
              <a:t>‹#›</a:t>
            </a:fld>
            <a:endParaRPr lang="fr-FR"/>
          </a:p>
        </p:txBody>
      </p:sp>
    </p:spTree>
    <p:extLst>
      <p:ext uri="{BB962C8B-B14F-4D97-AF65-F5344CB8AC3E}">
        <p14:creationId xmlns:p14="http://schemas.microsoft.com/office/powerpoint/2010/main" val="3729773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06D8F2-0E22-4F55-A002-4E3FE59A38B7}" type="datetimeFigureOut">
              <a:rPr lang="fr-FR" smtClean="0"/>
              <a:t>23/10/2013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47B1DEC-0C16-4A72-B1E9-36F952E86DE4}" type="slidenum">
              <a:rPr lang="fr-FR" smtClean="0"/>
              <a:t>‹#›</a:t>
            </a:fld>
            <a:endParaRPr lang="fr-FR"/>
          </a:p>
        </p:txBody>
      </p:sp>
    </p:spTree>
    <p:extLst>
      <p:ext uri="{BB962C8B-B14F-4D97-AF65-F5344CB8AC3E}">
        <p14:creationId xmlns:p14="http://schemas.microsoft.com/office/powerpoint/2010/main" val="2312076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A06D8F2-0E22-4F55-A002-4E3FE59A38B7}" type="datetimeFigureOut">
              <a:rPr lang="fr-FR" smtClean="0"/>
              <a:t>23/10/2013</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747B1DEC-0C16-4A72-B1E9-36F952E86DE4}" type="slidenum">
              <a:rPr lang="fr-FR" smtClean="0"/>
              <a:t>‹#›</a:t>
            </a:fld>
            <a:endParaRPr lang="fr-FR"/>
          </a:p>
        </p:txBody>
      </p:sp>
    </p:spTree>
    <p:extLst>
      <p:ext uri="{BB962C8B-B14F-4D97-AF65-F5344CB8AC3E}">
        <p14:creationId xmlns:p14="http://schemas.microsoft.com/office/powerpoint/2010/main" val="1535839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06D8F2-0E22-4F55-A002-4E3FE59A38B7}" type="datetimeFigureOut">
              <a:rPr lang="fr-FR" smtClean="0"/>
              <a:t>23/10/2013</a:t>
            </a:fld>
            <a:endParaRPr lang="fr-F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7B1DEC-0C16-4A72-B1E9-36F952E86DE4}" type="slidenum">
              <a:rPr lang="fr-FR" smtClean="0"/>
              <a:t>‹#›</a:t>
            </a:fld>
            <a:endParaRPr lang="fr-FR"/>
          </a:p>
        </p:txBody>
      </p:sp>
    </p:spTree>
    <p:extLst>
      <p:ext uri="{BB962C8B-B14F-4D97-AF65-F5344CB8AC3E}">
        <p14:creationId xmlns:p14="http://schemas.microsoft.com/office/powerpoint/2010/main" val="33600667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836712"/>
            <a:ext cx="6696744" cy="5019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93850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3608" y="-1"/>
            <a:ext cx="4608512" cy="68466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6300192" y="4581128"/>
            <a:ext cx="2169825" cy="1754326"/>
          </a:xfrm>
          <a:prstGeom prst="rect">
            <a:avLst/>
          </a:prstGeom>
          <a:noFill/>
        </p:spPr>
        <p:txBody>
          <a:bodyPr wrap="none" rtlCol="0">
            <a:spAutoFit/>
          </a:bodyPr>
          <a:lstStyle/>
          <a:p>
            <a:r>
              <a:rPr lang="en-GB" b="1" dirty="0" smtClean="0">
                <a:solidFill>
                  <a:schemeClr val="accent1"/>
                </a:solidFill>
              </a:rPr>
              <a:t>Organisation:</a:t>
            </a:r>
          </a:p>
          <a:p>
            <a:r>
              <a:rPr lang="en-GB" b="1" i="1" dirty="0" smtClean="0">
                <a:solidFill>
                  <a:schemeClr val="accent1"/>
                </a:solidFill>
              </a:rPr>
              <a:t>Tjitske Kehrer</a:t>
            </a:r>
          </a:p>
          <a:p>
            <a:r>
              <a:rPr lang="en-GB" b="1" i="1" dirty="0" smtClean="0">
                <a:solidFill>
                  <a:schemeClr val="accent1"/>
                </a:solidFill>
              </a:rPr>
              <a:t>Evelyne </a:t>
            </a:r>
            <a:r>
              <a:rPr lang="en-GB" b="1" i="1" dirty="0" err="1" smtClean="0">
                <a:solidFill>
                  <a:schemeClr val="accent1"/>
                </a:solidFill>
              </a:rPr>
              <a:t>Delucinge</a:t>
            </a:r>
            <a:endParaRPr lang="en-GB" b="1" i="1" dirty="0" smtClean="0">
              <a:solidFill>
                <a:schemeClr val="accent1"/>
              </a:solidFill>
            </a:endParaRPr>
          </a:p>
          <a:p>
            <a:endParaRPr lang="en-GB" b="1" dirty="0" smtClean="0">
              <a:solidFill>
                <a:schemeClr val="accent1"/>
              </a:solidFill>
            </a:endParaRPr>
          </a:p>
          <a:p>
            <a:r>
              <a:rPr lang="en-GB" b="1" dirty="0" smtClean="0">
                <a:solidFill>
                  <a:schemeClr val="accent1"/>
                </a:solidFill>
              </a:rPr>
              <a:t>Industrial Exhibition:</a:t>
            </a:r>
          </a:p>
          <a:p>
            <a:r>
              <a:rPr lang="en-GB" b="1" i="1" dirty="0" smtClean="0">
                <a:solidFill>
                  <a:schemeClr val="accent1"/>
                </a:solidFill>
              </a:rPr>
              <a:t>Matteo Castoldi </a:t>
            </a:r>
            <a:endParaRPr lang="en-GB" b="1" i="1" dirty="0">
              <a:solidFill>
                <a:schemeClr val="accent1"/>
              </a:solidFill>
            </a:endParaRPr>
          </a:p>
        </p:txBody>
      </p:sp>
    </p:spTree>
    <p:extLst>
      <p:ext uri="{BB962C8B-B14F-4D97-AF65-F5344CB8AC3E}">
        <p14:creationId xmlns:p14="http://schemas.microsoft.com/office/powerpoint/2010/main" val="500775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3" y="332656"/>
            <a:ext cx="9540857" cy="4752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875" y="5115105"/>
            <a:ext cx="9001125" cy="1247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09757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1124744"/>
            <a:ext cx="7776864" cy="4247317"/>
          </a:xfrm>
          <a:prstGeom prst="rect">
            <a:avLst/>
          </a:prstGeom>
        </p:spPr>
        <p:txBody>
          <a:bodyPr wrap="square">
            <a:spAutoFit/>
          </a:bodyPr>
          <a:lstStyle/>
          <a:p>
            <a:r>
              <a:rPr lang="en-GB" sz="2400" b="1" dirty="0" smtClean="0">
                <a:solidFill>
                  <a:srgbClr val="0070C0"/>
                </a:solidFill>
              </a:rPr>
              <a:t>Energy Management at Research Infrastructures</a:t>
            </a:r>
          </a:p>
          <a:p>
            <a:r>
              <a:rPr lang="en-GB" dirty="0" smtClean="0"/>
              <a:t>In this session representatives from various research laboratories from Europe, Americas and Asia are asked to present in overview talks their strategies, goals and institutional practice to advance environmental sustainability at their research facilities and research campus with particular emphasis on energy savings and energy efficiency measures.</a:t>
            </a:r>
          </a:p>
          <a:p>
            <a:endParaRPr lang="en-GB" dirty="0" smtClean="0"/>
          </a:p>
          <a:p>
            <a:r>
              <a:rPr lang="en-GB" sz="2400" b="1" dirty="0" smtClean="0">
                <a:solidFill>
                  <a:srgbClr val="0070C0"/>
                </a:solidFill>
              </a:rPr>
              <a:t>Energy Efficiency, Energy recovery and Energy quality</a:t>
            </a:r>
          </a:p>
          <a:p>
            <a:r>
              <a:rPr lang="en-GB" dirty="0" smtClean="0"/>
              <a:t>Practical examples in different domains: computer centre, buildings, accelerators operation, waste energy…</a:t>
            </a:r>
          </a:p>
          <a:p>
            <a:endParaRPr lang="en-GB" dirty="0" smtClean="0"/>
          </a:p>
          <a:p>
            <a:r>
              <a:rPr lang="en-GB" sz="2400" b="1" dirty="0" smtClean="0">
                <a:solidFill>
                  <a:srgbClr val="0070C0"/>
                </a:solidFill>
              </a:rPr>
              <a:t>Green Technologies developed at Research Infrastructures</a:t>
            </a:r>
          </a:p>
          <a:p>
            <a:r>
              <a:rPr lang="en-GB" dirty="0" smtClean="0"/>
              <a:t>What are the technologies which are developed a RI and can be transferred in  the domain </a:t>
            </a:r>
            <a:r>
              <a:rPr lang="en-GB" dirty="0"/>
              <a:t>of </a:t>
            </a:r>
            <a:r>
              <a:rPr lang="en-GB" dirty="0" smtClean="0"/>
              <a:t>energy saving and renewable </a:t>
            </a:r>
            <a:r>
              <a:rPr lang="en-GB" dirty="0"/>
              <a:t>e</a:t>
            </a:r>
            <a:r>
              <a:rPr lang="en-GB" dirty="0" smtClean="0"/>
              <a:t>nergy </a:t>
            </a:r>
          </a:p>
        </p:txBody>
      </p:sp>
    </p:spTree>
    <p:extLst>
      <p:ext uri="{BB962C8B-B14F-4D97-AF65-F5344CB8AC3E}">
        <p14:creationId xmlns:p14="http://schemas.microsoft.com/office/powerpoint/2010/main" val="29995984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41" y="68641"/>
            <a:ext cx="9144000" cy="62101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38123" y="6222076"/>
            <a:ext cx="5832648" cy="646331"/>
          </a:xfrm>
          <a:prstGeom prst="rect">
            <a:avLst/>
          </a:prstGeom>
          <a:solidFill>
            <a:schemeClr val="tx2">
              <a:lumMod val="60000"/>
              <a:lumOff val="40000"/>
            </a:schemeClr>
          </a:solidFill>
        </p:spPr>
        <p:txBody>
          <a:bodyPr wrap="square" rtlCol="0">
            <a:spAutoFit/>
          </a:bodyPr>
          <a:lstStyle/>
          <a:p>
            <a:pPr algn="r"/>
            <a:r>
              <a:rPr lang="en-GB" b="1" dirty="0">
                <a:solidFill>
                  <a:schemeClr val="bg1"/>
                </a:solidFill>
              </a:rPr>
              <a:t>B</a:t>
            </a:r>
            <a:r>
              <a:rPr lang="en-GB" b="1" dirty="0" smtClean="0">
                <a:solidFill>
                  <a:schemeClr val="bg1"/>
                </a:solidFill>
              </a:rPr>
              <a:t>uffet organized at the Globe of Science and Innovation on Thursday evening from 19h</a:t>
            </a:r>
            <a:endParaRPr lang="fr-FR" b="1" dirty="0">
              <a:solidFill>
                <a:schemeClr val="bg1"/>
              </a:solidFill>
            </a:endParaRPr>
          </a:p>
        </p:txBody>
      </p:sp>
      <p:sp>
        <p:nvSpPr>
          <p:cNvPr id="2" name="Rectangle 1"/>
          <p:cNvSpPr/>
          <p:nvPr/>
        </p:nvSpPr>
        <p:spPr>
          <a:xfrm>
            <a:off x="5841" y="3356992"/>
            <a:ext cx="2261903" cy="269672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p:cNvSpPr/>
          <p:nvPr/>
        </p:nvSpPr>
        <p:spPr>
          <a:xfrm>
            <a:off x="6902579" y="806962"/>
            <a:ext cx="2223810" cy="269672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Rectangle 6"/>
          <p:cNvSpPr/>
          <p:nvPr/>
        </p:nvSpPr>
        <p:spPr>
          <a:xfrm>
            <a:off x="2291340" y="806962"/>
            <a:ext cx="2261903" cy="5070310"/>
          </a:xfrm>
          <a:prstGeom prst="rect">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4607627" y="804983"/>
            <a:ext cx="2196621" cy="5070310"/>
          </a:xfrm>
          <a:prstGeom prst="rect">
            <a:avLst/>
          </a:prstGeom>
          <a:noFill/>
          <a:ln w="381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7020271" y="2149434"/>
            <a:ext cx="1872209" cy="1024273"/>
          </a:xfrm>
          <a:prstGeom prst="rect">
            <a:avLst/>
          </a:prstGeom>
          <a:noFill/>
          <a:ln w="38100">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rgbClr val="008000"/>
              </a:solidFill>
            </a:endParaRPr>
          </a:p>
        </p:txBody>
      </p:sp>
      <p:pic>
        <p:nvPicPr>
          <p:cNvPr id="5124" name="Picture 4" descr="http://www.cecobois.com/repertoire/images/realisations/palais_equilibre/palais_equilibre_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42969" y="5249436"/>
            <a:ext cx="2701031" cy="16085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6639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1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 grpId="0" animBg="1"/>
      <p:bldP spid="6" grpId="0" animBg="1"/>
      <p:bldP spid="7" grpId="0" animBg="1"/>
      <p:bldP spid="8" grpId="0" animBg="1"/>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207" y="122830"/>
            <a:ext cx="8071875" cy="6597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593501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150" y="0"/>
            <a:ext cx="8267700" cy="6867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93850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50671" y="965072"/>
            <a:ext cx="8208912" cy="5724644"/>
          </a:xfrm>
          <a:prstGeom prst="rect">
            <a:avLst/>
          </a:prstGeom>
          <a:noFill/>
        </p:spPr>
        <p:txBody>
          <a:bodyPr wrap="square" rtlCol="0">
            <a:spAutoFit/>
          </a:bodyPr>
          <a:lstStyle/>
          <a:p>
            <a:pPr marL="808038" indent="-725488"/>
            <a:r>
              <a:rPr lang="en-GB" sz="1600" dirty="0" smtClean="0"/>
              <a:t>15:00 </a:t>
            </a:r>
            <a:r>
              <a:rPr lang="en-GB" b="1" dirty="0" smtClean="0"/>
              <a:t>Renewable Energy in the present and in the future</a:t>
            </a:r>
          </a:p>
          <a:p>
            <a:pPr marL="808038" indent="-725488"/>
            <a:r>
              <a:rPr lang="en-GB" sz="1600" dirty="0" smtClean="0"/>
              <a:t>Speaker: 	</a:t>
            </a:r>
            <a:r>
              <a:rPr lang="en-GB" sz="1600" dirty="0" err="1" smtClean="0"/>
              <a:t>Mr.</a:t>
            </a:r>
            <a:r>
              <a:rPr lang="en-GB" sz="1600" dirty="0" smtClean="0"/>
              <a:t> Dolf Gielen (International Renewable Energy Agency - IRENA) </a:t>
            </a:r>
          </a:p>
          <a:p>
            <a:pPr marL="808038" indent="-725488"/>
            <a:endParaRPr lang="en-GB" sz="1600" dirty="0" smtClean="0"/>
          </a:p>
          <a:p>
            <a:pPr marL="808038" indent="-725488"/>
            <a:r>
              <a:rPr lang="en-GB" sz="1600" dirty="0" smtClean="0"/>
              <a:t>15:30 </a:t>
            </a:r>
            <a:r>
              <a:rPr lang="en-GB" b="1" dirty="0" smtClean="0"/>
              <a:t>EU future strategies and policies</a:t>
            </a:r>
          </a:p>
          <a:p>
            <a:pPr marL="808038" indent="-725488"/>
            <a:r>
              <a:rPr lang="en-GB" sz="1600" dirty="0" smtClean="0"/>
              <a:t>Speaker: 	</a:t>
            </a:r>
            <a:r>
              <a:rPr lang="en-GB" sz="1600" dirty="0" err="1" smtClean="0"/>
              <a:t>Andreea</a:t>
            </a:r>
            <a:r>
              <a:rPr lang="en-GB" sz="1600" dirty="0" smtClean="0"/>
              <a:t> </a:t>
            </a:r>
            <a:r>
              <a:rPr lang="en-GB" sz="1600" dirty="0" err="1" smtClean="0"/>
              <a:t>Strachinescu</a:t>
            </a:r>
            <a:r>
              <a:rPr lang="en-GB" sz="1600" dirty="0" smtClean="0"/>
              <a:t> (EU Commission, Head of Unit New energy technologies, innovation, clean coal of DG Energy)</a:t>
            </a:r>
          </a:p>
          <a:p>
            <a:pPr marL="808038" indent="-725488"/>
            <a:endParaRPr lang="en-GB" sz="1600" dirty="0"/>
          </a:p>
          <a:p>
            <a:pPr marL="808038" indent="-725488"/>
            <a:r>
              <a:rPr lang="en-GB" sz="1600" dirty="0" smtClean="0"/>
              <a:t>16:00 </a:t>
            </a:r>
            <a:r>
              <a:rPr lang="en-GB" b="1" dirty="0" smtClean="0"/>
              <a:t>Energy management in Japan. Consequences for RIs</a:t>
            </a:r>
          </a:p>
          <a:p>
            <a:pPr marL="808038" indent="-725488"/>
            <a:r>
              <a:rPr lang="en-GB" sz="1600" dirty="0" smtClean="0"/>
              <a:t>Speaker: 	</a:t>
            </a:r>
            <a:r>
              <a:rPr lang="en-GB" sz="1600" dirty="0" err="1" smtClean="0"/>
              <a:t>Dr.</a:t>
            </a:r>
            <a:r>
              <a:rPr lang="en-GB" sz="1600" dirty="0" smtClean="0"/>
              <a:t> Masakazu Yoshioka (KEK) </a:t>
            </a:r>
          </a:p>
          <a:p>
            <a:pPr marL="808038" indent="-725488"/>
            <a:endParaRPr lang="en-GB" sz="1600" dirty="0" smtClean="0"/>
          </a:p>
          <a:p>
            <a:pPr marL="808038" indent="-725488"/>
            <a:r>
              <a:rPr lang="en-GB" sz="1600" b="1" i="1" dirty="0" smtClean="0"/>
              <a:t>16:30 Coffee break 30' ( 61-1-201 - Pas </a:t>
            </a:r>
            <a:r>
              <a:rPr lang="en-GB" sz="1600" b="1" i="1" dirty="0" err="1" smtClean="0"/>
              <a:t>perdus</a:t>
            </a:r>
            <a:r>
              <a:rPr lang="en-GB" sz="1600" b="1" i="1" dirty="0" smtClean="0"/>
              <a:t> - Not a meeting room - ) </a:t>
            </a:r>
          </a:p>
          <a:p>
            <a:pPr marL="808038" indent="-725488"/>
            <a:endParaRPr lang="en-GB" sz="1600" dirty="0" smtClean="0"/>
          </a:p>
          <a:p>
            <a:pPr marL="808038" indent="-725488"/>
            <a:r>
              <a:rPr lang="en-GB" sz="1600" dirty="0" smtClean="0"/>
              <a:t>17:00 	</a:t>
            </a:r>
            <a:r>
              <a:rPr lang="en-GB" b="1" dirty="0" smtClean="0"/>
              <a:t>Research, Education and Innovation Bundling Forces towards a Sustainable European Energy Future</a:t>
            </a:r>
          </a:p>
          <a:p>
            <a:pPr marL="808038" indent="-725488"/>
            <a:r>
              <a:rPr lang="en-GB" sz="1600" dirty="0" smtClean="0"/>
              <a:t>Speaker: 	</a:t>
            </a:r>
            <a:r>
              <a:rPr lang="en-GB" sz="1600" dirty="0" err="1" smtClean="0"/>
              <a:t>Dr.</a:t>
            </a:r>
            <a:r>
              <a:rPr lang="en-GB" sz="1600" dirty="0" smtClean="0"/>
              <a:t> Karl-Friedrich </a:t>
            </a:r>
            <a:r>
              <a:rPr lang="en-GB" sz="1600" dirty="0" err="1" smtClean="0"/>
              <a:t>Ziegahn</a:t>
            </a:r>
            <a:r>
              <a:rPr lang="en-GB" sz="1600" dirty="0" smtClean="0"/>
              <a:t> (Karlsruhe Institute of Technology, Chief Science Officer KIC </a:t>
            </a:r>
            <a:r>
              <a:rPr lang="en-GB" sz="1600" dirty="0" err="1" smtClean="0"/>
              <a:t>InnoEnergy</a:t>
            </a:r>
            <a:r>
              <a:rPr lang="en-GB" sz="1600" dirty="0" smtClean="0"/>
              <a:t> SE, Chairman of the Supervisory Board) </a:t>
            </a:r>
          </a:p>
          <a:p>
            <a:pPr marL="808038" indent="-725488"/>
            <a:endParaRPr lang="en-GB" sz="1600" dirty="0" smtClean="0"/>
          </a:p>
          <a:p>
            <a:pPr marL="808038" indent="-725488"/>
            <a:r>
              <a:rPr lang="en-GB" sz="1600" dirty="0" smtClean="0"/>
              <a:t>17:30 </a:t>
            </a:r>
            <a:r>
              <a:rPr lang="en-GB" b="1" dirty="0" smtClean="0"/>
              <a:t>Sustaining networks: technologies and people towards new paradigms.</a:t>
            </a:r>
          </a:p>
          <a:p>
            <a:pPr marL="808038" indent="-725488"/>
            <a:r>
              <a:rPr lang="en-GB" sz="1600" dirty="0" smtClean="0"/>
              <a:t>Speaker: 	</a:t>
            </a:r>
            <a:r>
              <a:rPr lang="en-GB" sz="1600" dirty="0" err="1" smtClean="0"/>
              <a:t>Prof.</a:t>
            </a:r>
            <a:r>
              <a:rPr lang="en-GB" sz="1600" dirty="0" smtClean="0"/>
              <a:t> </a:t>
            </a:r>
            <a:r>
              <a:rPr lang="en-GB" sz="1600" dirty="0" err="1" smtClean="0"/>
              <a:t>Fiorenzo</a:t>
            </a:r>
            <a:r>
              <a:rPr lang="en-GB" sz="1600" dirty="0" smtClean="0"/>
              <a:t> </a:t>
            </a:r>
            <a:r>
              <a:rPr lang="en-GB" sz="1600" dirty="0" err="1" smtClean="0"/>
              <a:t>Galli</a:t>
            </a:r>
            <a:r>
              <a:rPr lang="en-GB" sz="1600" dirty="0" smtClean="0"/>
              <a:t> (National Museum of Science and Technology Milan) </a:t>
            </a:r>
          </a:p>
          <a:p>
            <a:pPr marL="808038" indent="-725488"/>
            <a:endParaRPr lang="en-GB" sz="1600" dirty="0" smtClean="0"/>
          </a:p>
          <a:p>
            <a:pPr marL="808038" indent="-725488"/>
            <a:r>
              <a:rPr lang="en-GB" sz="1600" dirty="0" smtClean="0"/>
              <a:t>18:00 </a:t>
            </a:r>
            <a:r>
              <a:rPr lang="en-GB" b="1" dirty="0" smtClean="0"/>
              <a:t>Design and efficiency of Data Centres</a:t>
            </a:r>
          </a:p>
          <a:p>
            <a:pPr marL="808038" indent="-725488"/>
            <a:r>
              <a:rPr lang="en-GB" sz="1600" dirty="0" smtClean="0"/>
              <a:t>Speaker: </a:t>
            </a:r>
            <a:r>
              <a:rPr lang="en-GB" sz="1600" dirty="0" err="1" smtClean="0"/>
              <a:t>Dr.</a:t>
            </a:r>
            <a:r>
              <a:rPr lang="en-GB" sz="1600" dirty="0" smtClean="0"/>
              <a:t> </a:t>
            </a:r>
            <a:r>
              <a:rPr lang="en-GB" sz="1600" dirty="0" err="1" smtClean="0"/>
              <a:t>Ehsaan</a:t>
            </a:r>
            <a:r>
              <a:rPr lang="en-GB" sz="1600" dirty="0" smtClean="0"/>
              <a:t> </a:t>
            </a:r>
            <a:r>
              <a:rPr lang="en-GB" sz="1600" dirty="0" err="1" smtClean="0"/>
              <a:t>Farsimadan</a:t>
            </a:r>
            <a:r>
              <a:rPr lang="en-GB" sz="1600" dirty="0" smtClean="0"/>
              <a:t> (</a:t>
            </a:r>
            <a:r>
              <a:rPr lang="en-GB" sz="1600" dirty="0" err="1" smtClean="0"/>
              <a:t>Romonet</a:t>
            </a:r>
            <a:r>
              <a:rPr lang="en-GB" sz="1600" dirty="0" smtClean="0"/>
              <a:t>) </a:t>
            </a:r>
          </a:p>
        </p:txBody>
      </p:sp>
      <p:sp>
        <p:nvSpPr>
          <p:cNvPr id="19" name="Rectangle 18"/>
          <p:cNvSpPr/>
          <p:nvPr/>
        </p:nvSpPr>
        <p:spPr>
          <a:xfrm>
            <a:off x="410379" y="188640"/>
            <a:ext cx="3202736" cy="523220"/>
          </a:xfrm>
          <a:prstGeom prst="rect">
            <a:avLst/>
          </a:prstGeom>
        </p:spPr>
        <p:txBody>
          <a:bodyPr wrap="none">
            <a:spAutoFit/>
          </a:bodyPr>
          <a:lstStyle/>
          <a:p>
            <a:r>
              <a:rPr lang="en-GB" sz="2800" b="1" dirty="0" smtClean="0"/>
              <a:t>First plenary session</a:t>
            </a:r>
          </a:p>
        </p:txBody>
      </p:sp>
    </p:spTree>
    <p:extLst>
      <p:ext uri="{BB962C8B-B14F-4D97-AF65-F5344CB8AC3E}">
        <p14:creationId xmlns:p14="http://schemas.microsoft.com/office/powerpoint/2010/main" val="17943962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TotalTime>
  <Words>148</Words>
  <Application>Microsoft Office PowerPoint</Application>
  <PresentationFormat>On-screen Show (4:3)</PresentationFormat>
  <Paragraphs>35</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Frederick Bordry</dc:creator>
  <cp:lastModifiedBy>Frederick Bordry</cp:lastModifiedBy>
  <cp:revision>10</cp:revision>
  <dcterms:created xsi:type="dcterms:W3CDTF">2013-10-22T16:37:25Z</dcterms:created>
  <dcterms:modified xsi:type="dcterms:W3CDTF">2013-10-23T06:22:30Z</dcterms:modified>
</cp:coreProperties>
</file>