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9" r:id="rId4"/>
    <p:sldId id="260" r:id="rId5"/>
    <p:sldId id="288" r:id="rId6"/>
    <p:sldId id="305" r:id="rId7"/>
    <p:sldId id="293" r:id="rId8"/>
    <p:sldId id="301" r:id="rId9"/>
    <p:sldId id="304" r:id="rId10"/>
    <p:sldId id="310" r:id="rId11"/>
    <p:sldId id="306" r:id="rId12"/>
    <p:sldId id="272" r:id="rId13"/>
    <p:sldId id="287" r:id="rId14"/>
    <p:sldId id="297" r:id="rId15"/>
    <p:sldId id="298" r:id="rId16"/>
    <p:sldId id="296" r:id="rId17"/>
    <p:sldId id="294" r:id="rId18"/>
    <p:sldId id="307" r:id="rId19"/>
    <p:sldId id="290" r:id="rId20"/>
    <p:sldId id="308" r:id="rId21"/>
    <p:sldId id="309" r:id="rId22"/>
    <p:sldId id="289" r:id="rId23"/>
    <p:sldId id="303" r:id="rId24"/>
    <p:sldId id="313" r:id="rId25"/>
    <p:sldId id="291" r:id="rId26"/>
    <p:sldId id="292" r:id="rId27"/>
    <p:sldId id="300" r:id="rId28"/>
    <p:sldId id="312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75" autoAdjust="0"/>
  </p:normalViewPr>
  <p:slideViewPr>
    <p:cSldViewPr>
      <p:cViewPr>
        <p:scale>
          <a:sx n="89" d="100"/>
          <a:sy n="89" d="100"/>
        </p:scale>
        <p:origin x="-562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0"/>
    </p:cViewPr>
  </p:sorterViewPr>
  <p:notesViewPr>
    <p:cSldViewPr>
      <p:cViewPr varScale="1">
        <p:scale>
          <a:sx n="73" d="100"/>
          <a:sy n="73" d="100"/>
        </p:scale>
        <p:origin x="-1546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823B9-C47E-482C-A146-CA57C2A1F0B5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B4FEF-30AA-46C4-B7E1-9A44B6C9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77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25893-AD59-4B37-BFB8-A32A2F5013C0}" type="datetimeFigureOut">
              <a:rPr lang="en-US" smtClean="0"/>
              <a:t>10/23/2013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E6590-EDFC-47AF-8F3E-04FD937536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832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6590-EDFC-47AF-8F3E-04FD9375364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068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6590-EDFC-47AF-8F3E-04FD9375364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0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242592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835696" y="2204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Click for a box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590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98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31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42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62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22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02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8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267272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306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6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  <p:sp>
        <p:nvSpPr>
          <p:cNvPr id="5" name="Title 1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22672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Energy for Sustainable Sciences, CERN Oct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Denis Perret-Gallix LAPP/IN2P3.CNRS (France)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F0F8D-76E6-4ABF-A64D-F6215BF6E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5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12" y="1484784"/>
            <a:ext cx="8866785" cy="452153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</a:t>
            </a:fld>
            <a:endParaRPr lang="fr-BE" dirty="0"/>
          </a:p>
        </p:txBody>
      </p:sp>
      <p:sp>
        <p:nvSpPr>
          <p:cNvPr id="3" name="Rectangle 2"/>
          <p:cNvSpPr/>
          <p:nvPr/>
        </p:nvSpPr>
        <p:spPr>
          <a:xfrm>
            <a:off x="359204" y="4725144"/>
            <a:ext cx="5652956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the</a:t>
            </a:r>
            <a:r>
              <a:rPr lang="en-US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8800" b="1" cap="all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Green</a:t>
            </a:r>
            <a:endParaRPr lang="en-US" sz="88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5982" y="188640"/>
            <a:ext cx="7712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ILC: an amazing energy transformer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9204" y="896526"/>
            <a:ext cx="8425602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From </a:t>
            </a:r>
            <a:r>
              <a:rPr lang="en-US" sz="6000" b="1" cap="all" spc="0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</a:t>
            </a:r>
            <a:r>
              <a:rPr lang="en-US" sz="8800" b="1" cap="all" spc="0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 to T</a:t>
            </a:r>
            <a:r>
              <a:rPr lang="en-US" sz="6000" b="1" cap="all" spc="0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</a:t>
            </a:r>
            <a:r>
              <a:rPr lang="en-US" sz="8800" b="1" cap="all" spc="0" dirty="0" smtClean="0">
                <a:ln/>
                <a:solidFill>
                  <a:srgbClr val="33CC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V:</a:t>
            </a:r>
          </a:p>
        </p:txBody>
      </p:sp>
      <p:sp>
        <p:nvSpPr>
          <p:cNvPr id="9" name="Rectangle 8"/>
          <p:cNvSpPr/>
          <p:nvPr/>
        </p:nvSpPr>
        <p:spPr>
          <a:xfrm>
            <a:off x="5940152" y="4725144"/>
            <a:ext cx="1872208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88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ILC</a:t>
            </a:r>
            <a:endParaRPr lang="en-US" sz="88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047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E03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E032"/>
                                      </p:to>
                                    </p:animClr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10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700808"/>
            <a:ext cx="8229600" cy="316835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00B050"/>
                </a:solidFill>
              </a:rPr>
              <a:t>ILC site</a:t>
            </a:r>
            <a:endParaRPr lang="en-US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11</a:t>
            </a:fld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77"/>
            <a:ext cx="9144000" cy="675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66018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Good environment </a:t>
            </a:r>
            <a:r>
              <a:rPr lang="en-US" sz="2400" dirty="0"/>
              <a:t>for </a:t>
            </a:r>
            <a:r>
              <a:rPr lang="en-US" sz="2400" dirty="0" smtClean="0"/>
              <a:t>many different </a:t>
            </a:r>
            <a:r>
              <a:rPr lang="en-US" sz="2400" dirty="0" smtClean="0">
                <a:solidFill>
                  <a:srgbClr val="FF0000"/>
                </a:solidFill>
              </a:rPr>
              <a:t>renewable energies</a:t>
            </a:r>
          </a:p>
          <a:p>
            <a:pPr lvl="2"/>
            <a:r>
              <a:rPr lang="en-US" sz="2000" dirty="0" smtClean="0"/>
              <a:t>Photovoltaic and thermal sun energies (~1800 h/year)</a:t>
            </a:r>
          </a:p>
          <a:p>
            <a:pPr lvl="2"/>
            <a:r>
              <a:rPr lang="en-US" sz="2000" dirty="0" smtClean="0"/>
              <a:t>Wind and marine power, many possible spots on sea shore and off-shore</a:t>
            </a:r>
          </a:p>
          <a:p>
            <a:pPr lvl="2"/>
            <a:r>
              <a:rPr lang="en-US" sz="2000" dirty="0" smtClean="0"/>
              <a:t>Local hot springs, geothermic (shallow drill)</a:t>
            </a:r>
          </a:p>
          <a:p>
            <a:pPr lvl="2"/>
            <a:r>
              <a:rPr lang="en-US" sz="2000" dirty="0" smtClean="0"/>
              <a:t>Biomass/biofuel energy: rural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ower plants integration in the country landscape: need working with the citizens</a:t>
            </a:r>
          </a:p>
          <a:p>
            <a:pPr lvl="1"/>
            <a:r>
              <a:rPr lang="en-US" sz="2400" dirty="0" smtClean="0"/>
              <a:t>Extra production may support local people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12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Check the ILC site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6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13</a:t>
            </a:fld>
            <a:endParaRPr lang="fr-BE" dirty="0"/>
          </a:p>
        </p:txBody>
      </p:sp>
      <p:sp>
        <p:nvSpPr>
          <p:cNvPr id="7" name="TextBox 6"/>
          <p:cNvSpPr txBox="1"/>
          <p:nvPr/>
        </p:nvSpPr>
        <p:spPr>
          <a:xfrm>
            <a:off x="646645" y="3513175"/>
            <a:ext cx="2260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2 MW </a:t>
            </a:r>
            <a:r>
              <a:rPr lang="en-US" sz="1200" dirty="0" err="1" smtClean="0">
                <a:latin typeface="Comic Sans MS" panose="030F0702030302020204" pitchFamily="66" charset="0"/>
              </a:rPr>
              <a:t>Goto</a:t>
            </a:r>
            <a:r>
              <a:rPr lang="en-US" sz="1200" dirty="0" smtClean="0">
                <a:latin typeface="Comic Sans MS" panose="030F0702030302020204" pitchFamily="66" charset="0"/>
              </a:rPr>
              <a:t> island  prototype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4221088"/>
            <a:ext cx="4475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2.3 GW installed, none failed after 3/11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9812" y="10182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Wind/Marine Energy</a:t>
            </a:r>
            <a:endParaRPr 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73257"/>
            <a:ext cx="3674324" cy="27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69" y="673257"/>
            <a:ext cx="3526532" cy="264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29" y="3555097"/>
            <a:ext cx="3933428" cy="263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1867" y="4725144"/>
            <a:ext cx="5006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Wind Projects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6 floating 2MW wind turbines off Fukushima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   up to 80 in 2020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82036" y="3381085"/>
            <a:ext cx="1962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Tidal and marine stream 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6196213"/>
            <a:ext cx="2106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Sea temperature gradient </a:t>
            </a:r>
            <a:endParaRPr lang="en-US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9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14</a:t>
            </a:fld>
            <a:endParaRPr lang="fr-BE" dirty="0"/>
          </a:p>
        </p:txBody>
      </p:sp>
      <p:sp>
        <p:nvSpPr>
          <p:cNvPr id="11" name="TextBox 10"/>
          <p:cNvSpPr txBox="1"/>
          <p:nvPr/>
        </p:nvSpPr>
        <p:spPr>
          <a:xfrm>
            <a:off x="2289635" y="188640"/>
            <a:ext cx="4855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Biomass/biofuels Energy</a:t>
            </a:r>
            <a:endParaRPr 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3922913"/>
            <a:ext cx="368081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Many sources including: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Rice, fishery and agricultural wastes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Algae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Other cattle and human wastes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Co-generations heat and electricity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Idemitsu Kosan Co. in biomass JV in Jap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0" y="828066"/>
            <a:ext cx="39052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3491716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Comic Sans MS" panose="030F0702030302020204" pitchFamily="66" charset="0"/>
              </a:rPr>
              <a:t>Idemitsu</a:t>
            </a:r>
            <a:r>
              <a:rPr lang="en-US" sz="1200" dirty="0">
                <a:latin typeface="Comic Sans MS" panose="030F0702030302020204" pitchFamily="66" charset="0"/>
              </a:rPr>
              <a:t> Kosan Co</a:t>
            </a:r>
            <a:r>
              <a:rPr lang="en-US" sz="1200" dirty="0" smtClean="0">
                <a:latin typeface="Comic Sans MS" panose="030F0702030302020204" pitchFamily="66" charset="0"/>
              </a:rPr>
              <a:t>. 5 MW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pic>
        <p:nvPicPr>
          <p:cNvPr id="2052" name="Picture 4" descr="http://www.industcards.com/miyaza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87257"/>
            <a:ext cx="3240360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8064" y="3429000"/>
            <a:ext cx="3392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</a:rPr>
              <a:t>Miyasaki</a:t>
            </a:r>
            <a:r>
              <a:rPr lang="en-US" sz="1400" dirty="0" smtClean="0">
                <a:latin typeface="Comic Sans MS" panose="030F0702030302020204" pitchFamily="66" charset="0"/>
              </a:rPr>
              <a:t>, </a:t>
            </a:r>
            <a:r>
              <a:rPr lang="en-US" sz="1050" dirty="0" err="1" smtClean="0">
                <a:latin typeface="Comic Sans MS" panose="030F0702030302020204" pitchFamily="66" charset="0"/>
              </a:rPr>
              <a:t>Nishinippon</a:t>
            </a:r>
            <a:r>
              <a:rPr lang="en-US" sz="1050" dirty="0" smtClean="0"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latin typeface="Comic Sans MS" panose="030F0702030302020204" pitchFamily="66" charset="0"/>
              </a:rPr>
              <a:t>Env</a:t>
            </a:r>
            <a:r>
              <a:rPr lang="en-US" sz="1050" dirty="0" smtClean="0">
                <a:latin typeface="Comic Sans MS" panose="030F0702030302020204" pitchFamily="66" charset="0"/>
              </a:rPr>
              <a:t>. Energy co. 11.7 MW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839" y="4005064"/>
            <a:ext cx="3074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Installed 2.3 GW (2011)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very little progress since 2011</a:t>
            </a:r>
            <a:endParaRPr lang="en-U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15</a:t>
            </a:fld>
            <a:endParaRPr lang="fr-BE" dirty="0"/>
          </a:p>
        </p:txBody>
      </p:sp>
      <p:sp>
        <p:nvSpPr>
          <p:cNvPr id="7" name="TextBox 6"/>
          <p:cNvSpPr txBox="1"/>
          <p:nvPr/>
        </p:nvSpPr>
        <p:spPr>
          <a:xfrm>
            <a:off x="547565" y="3645024"/>
            <a:ext cx="18357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9.5MW 1967 Matsukawa 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954" y="4293096"/>
            <a:ext cx="4507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Installed 2011 :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0.5</a:t>
            </a:r>
            <a:r>
              <a:rPr lang="en-US" dirty="0" smtClean="0">
                <a:latin typeface="Comic Sans MS" panose="030F0702030302020204" pitchFamily="66" charset="0"/>
              </a:rPr>
              <a:t> GW.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Geothermal potential sources : ~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20</a:t>
            </a:r>
            <a:r>
              <a:rPr lang="en-US" dirty="0" smtClean="0">
                <a:latin typeface="Comic Sans MS" panose="030F0702030302020204" pitchFamily="66" charset="0"/>
              </a:rPr>
              <a:t> GW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No substantial progress since 2011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9812" y="18864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Geothermal Energy</a:t>
            </a:r>
            <a:endParaRPr 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94321"/>
            <a:ext cx="3671314" cy="275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File:Geothermal power plants in Japan 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529" y="908719"/>
            <a:ext cx="4369959" cy="316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2345" y="4886246"/>
            <a:ext cx="46778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But: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Avoid National Parks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Get agreement with the </a:t>
            </a:r>
            <a:r>
              <a:rPr lang="en-US" dirty="0" err="1" smtClean="0">
                <a:latin typeface="Comic Sans MS" panose="030F0702030302020204" pitchFamily="66" charset="0"/>
              </a:rPr>
              <a:t>onsen</a:t>
            </a:r>
            <a:r>
              <a:rPr lang="en-US" dirty="0" smtClean="0">
                <a:latin typeface="Comic Sans MS" panose="030F0702030302020204" pitchFamily="66" charset="0"/>
              </a:rPr>
              <a:t> 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Gov.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No-</a:t>
            </a:r>
            <a:r>
              <a:rPr lang="en-US" dirty="0" err="1" smtClean="0">
                <a:latin typeface="Comic Sans MS" panose="030F0702030302020204" pitchFamily="66" charset="0"/>
              </a:rPr>
              <a:t>Fracking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5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16</a:t>
            </a:fld>
            <a:endParaRPr lang="fr-B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56" y="980728"/>
            <a:ext cx="3449960" cy="258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7565" y="3645024"/>
            <a:ext cx="4094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10 MW </a:t>
            </a:r>
            <a:r>
              <a:rPr lang="en-US" sz="1400" dirty="0" err="1" smtClean="0">
                <a:latin typeface="Comic Sans MS" panose="030F0702030302020204" pitchFamily="66" charset="0"/>
              </a:rPr>
              <a:t>Komekurayama</a:t>
            </a:r>
            <a:r>
              <a:rPr lang="en-US" sz="1400" dirty="0" smtClean="0">
                <a:latin typeface="Comic Sans MS" panose="030F0702030302020204" pitchFamily="66" charset="0"/>
              </a:rPr>
              <a:t> 30 km </a:t>
            </a:r>
            <a:r>
              <a:rPr lang="en-US" sz="1400" dirty="0">
                <a:latin typeface="Comic Sans MS" panose="030F0702030302020204" pitchFamily="66" charset="0"/>
              </a:rPr>
              <a:t>F</a:t>
            </a:r>
            <a:r>
              <a:rPr lang="en-US" sz="1400" dirty="0" smtClean="0">
                <a:latin typeface="Comic Sans MS" panose="030F0702030302020204" pitchFamily="66" charset="0"/>
              </a:rPr>
              <a:t>uji-san (TEPCO)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4058488"/>
            <a:ext cx="40783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Installed: 8.5 GW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Projects</a:t>
            </a:r>
            <a:r>
              <a:rPr lang="en-US" sz="1400" dirty="0">
                <a:latin typeface="Comic Sans MS" panose="030F0702030302020204" pitchFamily="66" charset="0"/>
              </a:rPr>
              <a:t>:</a:t>
            </a:r>
          </a:p>
          <a:p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341</a:t>
            </a:r>
            <a:r>
              <a:rPr lang="en-US" sz="1400" dirty="0">
                <a:latin typeface="Comic Sans MS" panose="030F0702030302020204" pitchFamily="66" charset="0"/>
              </a:rPr>
              <a:t> MW in </a:t>
            </a:r>
            <a:r>
              <a:rPr lang="en-US" sz="1400" dirty="0" err="1">
                <a:latin typeface="Comic Sans MS" panose="030F0702030302020204" pitchFamily="66" charset="0"/>
              </a:rPr>
              <a:t>Hokaido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100</a:t>
            </a:r>
            <a:r>
              <a:rPr lang="en-US" sz="1400" dirty="0">
                <a:latin typeface="Comic Sans MS" panose="030F0702030302020204" pitchFamily="66" charset="0"/>
              </a:rPr>
              <a:t> MW Minami Soma</a:t>
            </a:r>
          </a:p>
          <a:p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2009 Target Japanese </a:t>
            </a:r>
            <a:r>
              <a:rPr lang="en-US" sz="1400" dirty="0" err="1" smtClean="0">
                <a:latin typeface="Comic Sans MS" panose="030F0702030302020204" pitchFamily="66" charset="0"/>
              </a:rPr>
              <a:t>gov.</a:t>
            </a:r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28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GW of solar PV capacity by 2020</a:t>
            </a:r>
          </a:p>
          <a:p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53</a:t>
            </a:r>
            <a:r>
              <a:rPr lang="en-US" sz="1400" dirty="0">
                <a:latin typeface="Comic Sans MS" panose="030F0702030302020204" pitchFamily="66" charset="0"/>
              </a:rPr>
              <a:t> GW of solar PV capacity by 2030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10% of total domestic primary energy demand </a:t>
            </a:r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met </a:t>
            </a:r>
            <a:r>
              <a:rPr lang="en-US" sz="1400" dirty="0">
                <a:latin typeface="Comic Sans MS" panose="030F0702030302020204" pitchFamily="66" charset="0"/>
              </a:rPr>
              <a:t>with solar PV by 2050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2946" y="10182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Photovoltaic and Thermal Solar energy</a:t>
            </a:r>
            <a:endParaRPr 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8"/>
          <a:stretch/>
        </p:blipFill>
        <p:spPr bwMode="auto">
          <a:xfrm>
            <a:off x="5666574" y="3616327"/>
            <a:ext cx="2960100" cy="317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1.bp.blogspot.com/-pzBDZSXi9MA/Ubepe3wBagI/AAAAAAAABIo/fPsMLMoAE88/s1600/solar-jap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464" y="542949"/>
            <a:ext cx="3542846" cy="319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52320" y="4797152"/>
            <a:ext cx="1487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Solar thermal Energy</a:t>
            </a:r>
          </a:p>
          <a:p>
            <a:endParaRPr lang="en-US" sz="1200" dirty="0" smtClean="0"/>
          </a:p>
          <a:p>
            <a:r>
              <a:rPr lang="en-US" sz="1200" dirty="0" smtClean="0"/>
              <a:t>C. </a:t>
            </a:r>
            <a:r>
              <a:rPr lang="en-US" sz="1200" dirty="0" err="1" smtClean="0"/>
              <a:t>Benvenuti</a:t>
            </a:r>
            <a:endParaRPr lang="en-US" sz="1200" dirty="0" smtClean="0"/>
          </a:p>
          <a:p>
            <a:r>
              <a:rPr lang="en-US" sz="1200" dirty="0" smtClean="0"/>
              <a:t>CERN Physicist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99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908720"/>
            <a:ext cx="7632848" cy="530795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Energy saving and efficiency</a:t>
            </a:r>
          </a:p>
          <a:p>
            <a:pPr marL="401638" lvl="1" indent="-171450"/>
            <a:r>
              <a:rPr lang="en-US" sz="1600" dirty="0"/>
              <a:t>Better </a:t>
            </a:r>
            <a:r>
              <a:rPr lang="en-US" sz="1600" dirty="0" smtClean="0"/>
              <a:t>component efficiency: klystron</a:t>
            </a:r>
            <a:r>
              <a:rPr lang="en-US" sz="1600" dirty="0"/>
              <a:t>, </a:t>
            </a:r>
            <a:r>
              <a:rPr lang="en-US" sz="1600" dirty="0" err="1" smtClean="0"/>
              <a:t>cryocooler</a:t>
            </a:r>
            <a:r>
              <a:rPr lang="en-US" sz="1600" dirty="0" smtClean="0"/>
              <a:t> (see M. Yoshioka’s talk)</a:t>
            </a:r>
          </a:p>
          <a:p>
            <a:pPr marL="401638" lvl="1" indent="-171450"/>
            <a:r>
              <a:rPr lang="en-US" sz="1600" dirty="0" smtClean="0"/>
              <a:t>Beam energy and beam dump heat recovery (See A. Suzuki’s Talk) </a:t>
            </a:r>
          </a:p>
          <a:p>
            <a:pPr marL="401638" lvl="1" indent="-171450"/>
            <a:r>
              <a:rPr lang="en-US" sz="1600" dirty="0" smtClean="0"/>
              <a:t>Cooling water heat recovery (Sterling engines and heat pumps, </a:t>
            </a:r>
            <a:r>
              <a:rPr lang="en-US" sz="1600" dirty="0" err="1"/>
              <a:t>t</a:t>
            </a:r>
            <a:r>
              <a:rPr lang="en-US" sz="1600" dirty="0" err="1" smtClean="0"/>
              <a:t>hermoelectrics</a:t>
            </a:r>
            <a:r>
              <a:rPr lang="en-US" sz="1600" dirty="0" smtClean="0"/>
              <a:t>, osmosis, …)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Production: Developing Sustainable energies for ILC</a:t>
            </a:r>
          </a:p>
          <a:p>
            <a:pPr marL="401638" lvl="1" indent="-171450"/>
            <a:r>
              <a:rPr lang="en-US" sz="1600" dirty="0" smtClean="0"/>
              <a:t>How </a:t>
            </a:r>
            <a:r>
              <a:rPr lang="en-US" sz="1600" dirty="0" smtClean="0">
                <a:solidFill>
                  <a:srgbClr val="FF0000"/>
                </a:solidFill>
              </a:rPr>
              <a:t>to adapt the ILC</a:t>
            </a:r>
            <a:r>
              <a:rPr lang="en-US" sz="1600" dirty="0" smtClean="0"/>
              <a:t> component power requirements to the various energy sources distinctive features (DC (PV) supply for </a:t>
            </a:r>
            <a:r>
              <a:rPr lang="en-US" sz="1600" dirty="0" err="1" smtClean="0"/>
              <a:t>cryo</a:t>
            </a:r>
            <a:r>
              <a:rPr lang="en-US" sz="1600" dirty="0" smtClean="0"/>
              <a:t> and RF, variability, …) </a:t>
            </a:r>
            <a:endParaRPr lang="en-US" sz="1600" dirty="0"/>
          </a:p>
          <a:p>
            <a:pPr marL="401638" lvl="1" indent="-171450"/>
            <a:r>
              <a:rPr lang="en-US" sz="1600" dirty="0" smtClean="0"/>
              <a:t>How to build </a:t>
            </a:r>
            <a:r>
              <a:rPr lang="en-US" sz="1600" dirty="0">
                <a:solidFill>
                  <a:srgbClr val="FF0000"/>
                </a:solidFill>
              </a:rPr>
              <a:t>energy storage </a:t>
            </a:r>
            <a:r>
              <a:rPr lang="en-US" sz="1600" dirty="0"/>
              <a:t>to cope with ILC running conditions </a:t>
            </a:r>
            <a:r>
              <a:rPr lang="en-US" sz="1600" dirty="0" smtClean="0"/>
              <a:t>(batteries, liquid helium, nitrogen, hydrogen, hydro, </a:t>
            </a:r>
            <a:r>
              <a:rPr lang="en-US" sz="1600" dirty="0"/>
              <a:t>compressed air, …. </a:t>
            </a:r>
          </a:p>
          <a:p>
            <a:pPr marL="401638" lvl="1" indent="-171450"/>
            <a:r>
              <a:rPr lang="en-US" sz="1600" dirty="0" smtClean="0"/>
              <a:t>What </a:t>
            </a:r>
            <a:r>
              <a:rPr lang="en-US" sz="1600" dirty="0"/>
              <a:t>is the </a:t>
            </a:r>
            <a:r>
              <a:rPr lang="en-US" sz="1600" dirty="0">
                <a:solidFill>
                  <a:srgbClr val="FF0000"/>
                </a:solidFill>
              </a:rPr>
              <a:t>best mix </a:t>
            </a:r>
            <a:r>
              <a:rPr lang="en-US" sz="1600" dirty="0"/>
              <a:t>to cover </a:t>
            </a:r>
            <a:r>
              <a:rPr lang="en-US" sz="1600" dirty="0" smtClean="0"/>
              <a:t>ILC specific </a:t>
            </a:r>
            <a:r>
              <a:rPr lang="en-US" sz="1600" dirty="0"/>
              <a:t>needs </a:t>
            </a:r>
            <a:r>
              <a:rPr lang="en-US" sz="1600" dirty="0" smtClean="0"/>
              <a:t>? 24/7, long shutdowns</a:t>
            </a:r>
            <a:endParaRPr lang="en-US" sz="1600" dirty="0"/>
          </a:p>
          <a:p>
            <a:r>
              <a:rPr lang="en-US" sz="2000" dirty="0" smtClean="0">
                <a:solidFill>
                  <a:srgbClr val="0070C0"/>
                </a:solidFill>
              </a:rPr>
              <a:t>Distribution: Smart (Local) GRID</a:t>
            </a:r>
            <a:r>
              <a:rPr lang="en-US" sz="2000" dirty="0" smtClean="0"/>
              <a:t>: Full scale multi-sourced GRID management and control</a:t>
            </a:r>
          </a:p>
          <a:p>
            <a:pPr marL="401638" lvl="1" indent="-171450"/>
            <a:r>
              <a:rPr lang="en-US" sz="1600" dirty="0"/>
              <a:t>S</a:t>
            </a:r>
            <a:r>
              <a:rPr lang="en-US" sz="1600" dirty="0" smtClean="0"/>
              <a:t>mooth and rapid switching between </a:t>
            </a:r>
            <a:r>
              <a:rPr lang="en-US" sz="1600" dirty="0"/>
              <a:t>energy sources, including conventional </a:t>
            </a:r>
            <a:r>
              <a:rPr lang="en-US" sz="1600" dirty="0" smtClean="0"/>
              <a:t>supply</a:t>
            </a:r>
          </a:p>
          <a:p>
            <a:pPr marL="401638" lvl="1" indent="-171450"/>
            <a:r>
              <a:rPr lang="en-US" sz="1600" dirty="0" smtClean="0"/>
              <a:t>Energy Management and forecast: production, storage and backup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17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Green ILC </a:t>
            </a:r>
            <a:r>
              <a:rPr lang="en-US" sz="3200" dirty="0">
                <a:solidFill>
                  <a:srgbClr val="00B050"/>
                </a:solidFill>
              </a:rPr>
              <a:t>E</a:t>
            </a:r>
            <a:r>
              <a:rPr lang="en-US" sz="3200" dirty="0" smtClean="0">
                <a:solidFill>
                  <a:srgbClr val="00B050"/>
                </a:solidFill>
              </a:rPr>
              <a:t>nergy Issues</a:t>
            </a:r>
            <a:endParaRPr lang="en-US" sz="3200" dirty="0">
              <a:solidFill>
                <a:srgbClr val="00B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487816" y="908720"/>
            <a:ext cx="1656184" cy="1872208"/>
            <a:chOff x="5426821" y="733241"/>
            <a:chExt cx="2362969" cy="3323343"/>
          </a:xfrm>
        </p:grpSpPr>
        <p:pic>
          <p:nvPicPr>
            <p:cNvPr id="1026" name="Picture 2" descr="http://4.bp.blogspot.com/-SKVkVPxYm4A/T7QqAKO5v9I/AAAAAAAAAEw/wnsLCI35EvQ/s1600/001.jpe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764704"/>
              <a:ext cx="2353694" cy="32918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5436096" y="733241"/>
              <a:ext cx="2353694" cy="329188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5426821" y="738340"/>
              <a:ext cx="2353694" cy="329188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807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92286"/>
            <a:ext cx="8229600" cy="53450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Creating the “</a:t>
            </a:r>
            <a:r>
              <a:rPr lang="en-US" dirty="0" smtClean="0">
                <a:solidFill>
                  <a:srgbClr val="FF0000"/>
                </a:solidFill>
              </a:rPr>
              <a:t>ILC  Sustainable Energy </a:t>
            </a:r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esearch Center</a:t>
            </a:r>
            <a:r>
              <a:rPr lang="en-US" dirty="0" smtClean="0"/>
              <a:t>” aside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the “</a:t>
            </a:r>
            <a:r>
              <a:rPr lang="en-US" dirty="0" smtClean="0">
                <a:solidFill>
                  <a:srgbClr val="FF0000"/>
                </a:solidFill>
              </a:rPr>
              <a:t>ILC High-Energy Research Center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Two main objectives:</a:t>
            </a:r>
          </a:p>
          <a:p>
            <a:pPr lvl="1"/>
            <a:r>
              <a:rPr lang="en-US" dirty="0" smtClean="0"/>
              <a:t>R&amp;D on Sustainable Energies, attracting the best experts.</a:t>
            </a:r>
          </a:p>
          <a:p>
            <a:pPr lvl="1"/>
            <a:r>
              <a:rPr lang="en-US" dirty="0" smtClean="0"/>
              <a:t>Powering ILC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Industry participation</a:t>
            </a:r>
          </a:p>
          <a:p>
            <a:pPr lvl="1"/>
            <a:r>
              <a:rPr lang="en-US" dirty="0" smtClean="0"/>
              <a:t>Energy issues relate to most of the industry (much more than HEP)</a:t>
            </a:r>
          </a:p>
          <a:p>
            <a:pPr lvl="1"/>
            <a:r>
              <a:rPr lang="en-US" dirty="0" smtClean="0"/>
              <a:t>Twofold interest: part of a global research endeavor and ILC market</a:t>
            </a:r>
          </a:p>
          <a:p>
            <a:pPr lvl="1"/>
            <a:r>
              <a:rPr lang="en-US" dirty="0" smtClean="0"/>
              <a:t>ILC achievements: a showcase for the companies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Institutes and organizations over the world can be involved:</a:t>
            </a:r>
          </a:p>
          <a:p>
            <a:pPr lvl="1"/>
            <a:r>
              <a:rPr lang="en-US" dirty="0" smtClean="0"/>
              <a:t>In Japan JCRE Japan council on renewable energies, JREF, .. </a:t>
            </a:r>
          </a:p>
          <a:p>
            <a:pPr lvl="1"/>
            <a:r>
              <a:rPr lang="en-US" dirty="0" smtClean="0"/>
              <a:t>In the world: IEA, NREL (US), CREST, </a:t>
            </a:r>
            <a:r>
              <a:rPr lang="en-US" dirty="0" err="1" smtClean="0"/>
              <a:t>Narec</a:t>
            </a:r>
            <a:r>
              <a:rPr lang="en-US" dirty="0" smtClean="0"/>
              <a:t>(UK), CENER(SP), ..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To run parallel to ILC, no impact on ILC construction timeline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Own specific budget: substantial supports can be made available from: </a:t>
            </a:r>
          </a:p>
          <a:p>
            <a:pPr lvl="1"/>
            <a:r>
              <a:rPr lang="en-US" dirty="0"/>
              <a:t>public </a:t>
            </a:r>
            <a:r>
              <a:rPr lang="en-US" dirty="0" smtClean="0"/>
              <a:t>programs</a:t>
            </a:r>
            <a:r>
              <a:rPr lang="en-US" dirty="0"/>
              <a:t>,</a:t>
            </a:r>
            <a:r>
              <a:rPr lang="en-US" dirty="0" smtClean="0"/>
              <a:t> governmental and regional (EU) plans</a:t>
            </a:r>
            <a:r>
              <a:rPr lang="en-US" dirty="0"/>
              <a:t> </a:t>
            </a:r>
            <a:r>
              <a:rPr lang="en-US" dirty="0" smtClean="0"/>
              <a:t>(US-EU energy council, …)   </a:t>
            </a:r>
            <a:endParaRPr lang="en-US" dirty="0"/>
          </a:p>
          <a:p>
            <a:pPr lvl="1"/>
            <a:r>
              <a:rPr lang="en-US" dirty="0"/>
              <a:t>Industry </a:t>
            </a:r>
            <a:r>
              <a:rPr lang="en-US" dirty="0" smtClean="0"/>
              <a:t>participation and contribution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18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88640"/>
            <a:ext cx="8229600" cy="5669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Global organization </a:t>
            </a:r>
            <a:r>
              <a:rPr lang="en-US" sz="3200" dirty="0">
                <a:solidFill>
                  <a:srgbClr val="0070C0"/>
                </a:solidFill>
              </a:rPr>
              <a:t>for </a:t>
            </a:r>
            <a:r>
              <a:rPr lang="en-US" sz="3200" dirty="0" smtClean="0">
                <a:solidFill>
                  <a:srgbClr val="0070C0"/>
                </a:solidFill>
              </a:rPr>
              <a:t>Green ILC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9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19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8465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 Energy Center</a:t>
            </a:r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3539512" y="897990"/>
            <a:ext cx="2016224" cy="4427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ILC Energy Center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5436096" y="1412776"/>
            <a:ext cx="2468181" cy="576064"/>
          </a:xfrm>
          <a:prstGeom prst="flowChartProcess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ILC </a:t>
            </a:r>
            <a:r>
              <a:rPr 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ustainable Energy Research Center</a:t>
            </a:r>
            <a:endParaRPr lang="en-US" sz="1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1331640" y="1412776"/>
            <a:ext cx="2376264" cy="576064"/>
          </a:xfrm>
          <a:prstGeom prst="flowChartProcess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ILC High-Energy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Research Center</a:t>
            </a:r>
            <a:endParaRPr lang="en-US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32" name="Picture 8" descr="mobile smart grid, auto elettriche, smart grid e auto elettriche, mobile smart grid e auto elettrich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42" y="3861048"/>
            <a:ext cx="4623058" cy="279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5" y="4176514"/>
            <a:ext cx="4236255" cy="2160240"/>
          </a:xfrm>
          <a:prstGeom prst="rect">
            <a:avLst/>
          </a:prstGeom>
          <a:noFill/>
          <a:ln>
            <a:noFill/>
          </a:ln>
          <a:extLst/>
        </p:spPr>
      </p:pic>
      <p:cxnSp>
        <p:nvCxnSpPr>
          <p:cNvPr id="13" name="Straight Arrow Connector 12"/>
          <p:cNvCxnSpPr>
            <a:stCxn id="1032" idx="1"/>
          </p:cNvCxnSpPr>
          <p:nvPr/>
        </p:nvCxnSpPr>
        <p:spPr>
          <a:xfrm flipH="1">
            <a:off x="2627784" y="5256634"/>
            <a:ext cx="1893158" cy="0"/>
          </a:xfrm>
          <a:prstGeom prst="straightConnector1">
            <a:avLst/>
          </a:prstGeom>
          <a:ln w="38100" cap="sq"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05786" y="812993"/>
            <a:ext cx="8948710" cy="26160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707904" y="1700808"/>
            <a:ext cx="1728192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Rounded Rectangle 1028"/>
          <p:cNvSpPr/>
          <p:nvPr/>
        </p:nvSpPr>
        <p:spPr>
          <a:xfrm>
            <a:off x="5436096" y="2060848"/>
            <a:ext cx="174810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</a:rPr>
              <a:t>Basic Research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436096" y="2420888"/>
            <a:ext cx="174810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</a:rPr>
              <a:t>Application R&amp;D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33" name="Oval 1032"/>
          <p:cNvSpPr/>
          <p:nvPr/>
        </p:nvSpPr>
        <p:spPr>
          <a:xfrm>
            <a:off x="2756263" y="3068960"/>
            <a:ext cx="3528392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Electrons, photons, neutrons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factories</a:t>
            </a: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HPC/GRID Computing</a:t>
            </a:r>
          </a:p>
        </p:txBody>
      </p:sp>
      <p:cxnSp>
        <p:nvCxnSpPr>
          <p:cNvPr id="44" name="Straight Arrow Connector 43"/>
          <p:cNvCxnSpPr>
            <a:endCxn id="1033" idx="0"/>
          </p:cNvCxnSpPr>
          <p:nvPr/>
        </p:nvCxnSpPr>
        <p:spPr>
          <a:xfrm>
            <a:off x="3692367" y="2564903"/>
            <a:ext cx="828092" cy="504057"/>
          </a:xfrm>
          <a:prstGeom prst="straightConnector1">
            <a:avLst/>
          </a:prstGeom>
          <a:ln w="381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1753213" y="2060848"/>
            <a:ext cx="195469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Fundamental Research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5436096" y="2780928"/>
            <a:ext cx="2688673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</a:rPr>
              <a:t>Pilot Power plant for ILC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031811" y="2420888"/>
            <a:ext cx="1676093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HEP Applications 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>
            <a:endCxn id="1033" idx="0"/>
          </p:cNvCxnSpPr>
          <p:nvPr/>
        </p:nvCxnSpPr>
        <p:spPr>
          <a:xfrm flipH="1">
            <a:off x="4520459" y="2420888"/>
            <a:ext cx="915638" cy="648072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033" idx="0"/>
          </p:cNvCxnSpPr>
          <p:nvPr/>
        </p:nvCxnSpPr>
        <p:spPr>
          <a:xfrm>
            <a:off x="3736512" y="1880026"/>
            <a:ext cx="783947" cy="1188934"/>
          </a:xfrm>
          <a:prstGeom prst="straightConnector1">
            <a:avLst/>
          </a:prstGeom>
          <a:ln w="381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1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273543"/>
            <a:ext cx="8229600" cy="46757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ILC and the society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ILC Energy Budget requirement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Green Energies for ILC</a:t>
            </a:r>
          </a:p>
          <a:p>
            <a:r>
              <a:rPr lang="en-US" sz="3300" dirty="0" smtClean="0">
                <a:solidFill>
                  <a:srgbClr val="0070C0"/>
                </a:solidFill>
              </a:rPr>
              <a:t>Global organization for a Green ILC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Conclusions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endParaRPr lang="en-US" sz="3300" dirty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B050"/>
                </a:solidFill>
              </a:rPr>
              <a:t>Overview</a:t>
            </a:r>
            <a:endParaRPr 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20</a:t>
            </a:fld>
            <a:endParaRPr lang="fr-B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764704"/>
            <a:ext cx="9180512" cy="55427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51272" y="116632"/>
            <a:ext cx="4624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ILC center futuristic view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2135" y="4163761"/>
            <a:ext cx="9144000" cy="4662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76056" y="2497225"/>
            <a:ext cx="78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Biomass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1988840"/>
            <a:ext cx="1273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Off-shore wind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2123435"/>
            <a:ext cx="1469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Solar Power Plant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565725" y="2708920"/>
            <a:ext cx="1476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Geothermal Plant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1640" y="1961365"/>
            <a:ext cx="115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Wind turbine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1653588"/>
            <a:ext cx="1206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Hydro storage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93395" y="3531356"/>
            <a:ext cx="1707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Wave/stream energy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://www.grid4eu.eu/ImageGen.ashx?image=/media/4826/Grid4EU_Logo_4_3.png&amp;height=2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116" y="6021288"/>
            <a:ext cx="1264884" cy="94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956376" y="6093296"/>
            <a:ext cx="912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Courtesy of: 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432258" y="3933056"/>
            <a:ext cx="1138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Photovoltaic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6551" y="3735126"/>
            <a:ext cx="2032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Photovoltaic and thermal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1865" y="4260044"/>
            <a:ext cx="1256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He, H2 storage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9615" y="3223579"/>
            <a:ext cx="1026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Smart GRID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9610" y="908719"/>
            <a:ext cx="2488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Forecast and data management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617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775022"/>
            <a:ext cx="8435280" cy="530795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230188" indent="-230188"/>
            <a:r>
              <a:rPr lang="en-US" sz="1600" dirty="0" smtClean="0"/>
              <a:t>Get involved in the most advanced and promising researches:</a:t>
            </a:r>
          </a:p>
          <a:p>
            <a:pPr marL="573088" lvl="1" indent="-231775"/>
            <a:r>
              <a:rPr lang="en-US" sz="1400" dirty="0">
                <a:solidFill>
                  <a:srgbClr val="FF0000"/>
                </a:solidFill>
              </a:rPr>
              <a:t>Basic </a:t>
            </a:r>
            <a:r>
              <a:rPr lang="en-US" sz="1400" dirty="0" smtClean="0">
                <a:solidFill>
                  <a:srgbClr val="FF0000"/>
                </a:solidFill>
              </a:rPr>
              <a:t>research  … is the most needed and less funded</a:t>
            </a:r>
            <a:endParaRPr lang="en-US" sz="1400" dirty="0">
              <a:solidFill>
                <a:srgbClr val="FF0000"/>
              </a:solidFill>
            </a:endParaRPr>
          </a:p>
          <a:p>
            <a:pPr marL="803275" lvl="2" indent="-171450"/>
            <a:r>
              <a:rPr lang="en-US" sz="1200" dirty="0"/>
              <a:t>Nanotech for energy </a:t>
            </a:r>
            <a:r>
              <a:rPr lang="en-US" sz="1200" dirty="0" smtClean="0"/>
              <a:t>production and storage, for lighting, …: </a:t>
            </a:r>
            <a:r>
              <a:rPr lang="en-US" sz="1200" dirty="0" err="1"/>
              <a:t>graphene</a:t>
            </a:r>
            <a:r>
              <a:rPr lang="en-US" sz="1200" dirty="0"/>
              <a:t>, nanotubes</a:t>
            </a:r>
            <a:r>
              <a:rPr lang="en-US" sz="1200" dirty="0" smtClean="0"/>
              <a:t>, quantum dots, …</a:t>
            </a:r>
            <a:endParaRPr lang="en-US" sz="1200" dirty="0"/>
          </a:p>
          <a:p>
            <a:pPr marL="803275" lvl="2" indent="-171450"/>
            <a:r>
              <a:rPr lang="en-US" sz="1200" dirty="0" smtClean="0"/>
              <a:t>Biomimetic research (artificial photosynthesis) and quantum effects in solid states </a:t>
            </a:r>
          </a:p>
          <a:p>
            <a:pPr marL="803275" lvl="2" indent="-171450"/>
            <a:r>
              <a:rPr lang="en-US" sz="1200" dirty="0" smtClean="0"/>
              <a:t>New materials for catalysts</a:t>
            </a:r>
            <a:r>
              <a:rPr lang="en-US" sz="1200" dirty="0"/>
              <a:t>, </a:t>
            </a:r>
            <a:r>
              <a:rPr lang="en-US" sz="1200" dirty="0" smtClean="0"/>
              <a:t>fuel </a:t>
            </a:r>
            <a:r>
              <a:rPr lang="en-US" sz="1200" dirty="0"/>
              <a:t>cell membranes, </a:t>
            </a:r>
            <a:r>
              <a:rPr lang="en-US" sz="1200" dirty="0" smtClean="0"/>
              <a:t>high-</a:t>
            </a:r>
            <a:r>
              <a:rPr lang="en-US" sz="1200" dirty="0" err="1" smtClean="0"/>
              <a:t>Tc</a:t>
            </a:r>
            <a:r>
              <a:rPr lang="en-US" sz="1200" dirty="0"/>
              <a:t> </a:t>
            </a:r>
            <a:r>
              <a:rPr lang="en-US" sz="1200" dirty="0" smtClean="0"/>
              <a:t>materials, solar cells high efficiency</a:t>
            </a:r>
          </a:p>
          <a:p>
            <a:pPr marL="803275" lvl="2" indent="-171450"/>
            <a:r>
              <a:rPr lang="en-US" sz="1200" dirty="0" smtClean="0"/>
              <a:t>Low </a:t>
            </a:r>
            <a:r>
              <a:rPr lang="en-US" sz="1200" dirty="0"/>
              <a:t>energy harvesting </a:t>
            </a:r>
            <a:r>
              <a:rPr lang="en-US" sz="1200" dirty="0" smtClean="0"/>
              <a:t>devices, STEG </a:t>
            </a:r>
            <a:r>
              <a:rPr lang="en-US" sz="1200" dirty="0"/>
              <a:t>(thermo-electricity</a:t>
            </a:r>
            <a:r>
              <a:rPr lang="en-US" sz="1200" dirty="0" smtClean="0"/>
              <a:t>), </a:t>
            </a:r>
            <a:r>
              <a:rPr lang="en-US" sz="1200" dirty="0" err="1" smtClean="0"/>
              <a:t>stirling</a:t>
            </a:r>
            <a:r>
              <a:rPr lang="en-US" sz="1200" dirty="0" smtClean="0"/>
              <a:t> engines</a:t>
            </a:r>
          </a:p>
          <a:p>
            <a:pPr marL="803275" lvl="2" indent="-171450"/>
            <a:r>
              <a:rPr lang="en-US" sz="1200" dirty="0" smtClean="0"/>
              <a:t>Characterization tools and computer modeling</a:t>
            </a:r>
            <a:endParaRPr lang="en-US" sz="1200" dirty="0"/>
          </a:p>
          <a:p>
            <a:pPr marL="573088" lvl="1" indent="-231775"/>
            <a:r>
              <a:rPr lang="en-US" sz="1400" dirty="0" smtClean="0">
                <a:solidFill>
                  <a:srgbClr val="FF0000"/>
                </a:solidFill>
              </a:rPr>
              <a:t>Technology and engineering</a:t>
            </a:r>
            <a:r>
              <a:rPr lang="en-US" sz="1400" dirty="0" smtClean="0"/>
              <a:t> (devices and systems)</a:t>
            </a:r>
            <a:endParaRPr lang="en-US" sz="1400" dirty="0"/>
          </a:p>
          <a:p>
            <a:pPr marL="803275" lvl="2" indent="-171450"/>
            <a:r>
              <a:rPr lang="en-US" sz="1200" dirty="0" smtClean="0"/>
              <a:t>Hybrid systems, best mix, energy transformation</a:t>
            </a:r>
            <a:r>
              <a:rPr lang="en-US" sz="1200" dirty="0"/>
              <a:t>, </a:t>
            </a:r>
            <a:r>
              <a:rPr lang="en-US" sz="1200" dirty="0" smtClean="0"/>
              <a:t>matching </a:t>
            </a:r>
            <a:r>
              <a:rPr lang="en-US" sz="1200" dirty="0"/>
              <a:t>energy source and accelerator </a:t>
            </a:r>
            <a:r>
              <a:rPr lang="en-US" sz="1200" dirty="0" smtClean="0"/>
              <a:t>components</a:t>
            </a:r>
          </a:p>
          <a:p>
            <a:pPr marL="803275" lvl="2" indent="-171450"/>
            <a:r>
              <a:rPr lang="en-US" sz="1200" dirty="0" smtClean="0"/>
              <a:t>Specific equipment like: Solar </a:t>
            </a:r>
            <a:r>
              <a:rPr lang="en-US" sz="1200" dirty="0"/>
              <a:t>Powered </a:t>
            </a:r>
            <a:r>
              <a:rPr lang="en-US" sz="1200" dirty="0" err="1"/>
              <a:t>Cryocooler</a:t>
            </a:r>
            <a:r>
              <a:rPr lang="en-US" sz="1200" dirty="0"/>
              <a:t> </a:t>
            </a:r>
            <a:r>
              <a:rPr lang="en-US" sz="1200" dirty="0" smtClean="0"/>
              <a:t>(DC </a:t>
            </a:r>
            <a:r>
              <a:rPr lang="en-US" sz="1200" dirty="0"/>
              <a:t>compressor, </a:t>
            </a:r>
            <a:r>
              <a:rPr lang="en-US" sz="1200" dirty="0" err="1"/>
              <a:t>Thermoacoustic</a:t>
            </a:r>
            <a:r>
              <a:rPr lang="en-US" sz="1200" dirty="0"/>
              <a:t> </a:t>
            </a:r>
            <a:r>
              <a:rPr lang="en-US" sz="1200" dirty="0" err="1"/>
              <a:t>Stirling</a:t>
            </a:r>
            <a:r>
              <a:rPr lang="en-US" sz="1200" dirty="0"/>
              <a:t> Heat Engine Pulse </a:t>
            </a:r>
            <a:r>
              <a:rPr lang="en-US" sz="1200" dirty="0" smtClean="0"/>
              <a:t>Tube), solar energy to RF, fuel cells for computing systems </a:t>
            </a:r>
          </a:p>
          <a:p>
            <a:pPr marL="803275" lvl="2" indent="-171450"/>
            <a:r>
              <a:rPr lang="en-US" sz="1200" dirty="0" smtClean="0"/>
              <a:t>R&amp;D on biomass, geothermal, wind/stream turbines</a:t>
            </a:r>
          </a:p>
          <a:p>
            <a:pPr marL="803275" lvl="2" indent="-171450"/>
            <a:r>
              <a:rPr lang="en-US" sz="1200" dirty="0" smtClean="0"/>
              <a:t>Smart GRID</a:t>
            </a:r>
          </a:p>
          <a:p>
            <a:pPr marL="803275" lvl="2" indent="-171450"/>
            <a:endParaRPr lang="en-US" sz="1400" dirty="0" smtClean="0"/>
          </a:p>
          <a:p>
            <a:pPr marL="230188" indent="-230188"/>
            <a:r>
              <a:rPr lang="en-US" sz="1600" dirty="0" smtClean="0"/>
              <a:t>Power ILC:</a:t>
            </a:r>
          </a:p>
          <a:p>
            <a:pPr marL="573088" lvl="1" indent="-231775"/>
            <a:r>
              <a:rPr lang="en-US" sz="1400" dirty="0" smtClean="0"/>
              <a:t>Identify </a:t>
            </a:r>
            <a:r>
              <a:rPr lang="en-US" sz="1400" dirty="0" smtClean="0">
                <a:solidFill>
                  <a:srgbClr val="FF0000"/>
                </a:solidFill>
              </a:rPr>
              <a:t>locations</a:t>
            </a:r>
            <a:r>
              <a:rPr lang="en-US" sz="1400" dirty="0" smtClean="0"/>
              <a:t> with low environmental impacts.</a:t>
            </a:r>
          </a:p>
          <a:p>
            <a:pPr marL="573088" lvl="1" indent="-231775"/>
            <a:r>
              <a:rPr lang="en-US" sz="1400" dirty="0" smtClean="0"/>
              <a:t>Design and build </a:t>
            </a:r>
            <a:r>
              <a:rPr lang="en-US" sz="1400" dirty="0" smtClean="0">
                <a:solidFill>
                  <a:srgbClr val="FF0000"/>
                </a:solidFill>
              </a:rPr>
              <a:t>pilot power plants </a:t>
            </a:r>
            <a:r>
              <a:rPr lang="en-US" sz="1400" dirty="0" smtClean="0"/>
              <a:t>(a few 10 MW each) from various energy sources for complementarity for </a:t>
            </a:r>
            <a:r>
              <a:rPr lang="en-US" sz="1400" dirty="0"/>
              <a:t>real scale studies and substantial ILC power </a:t>
            </a:r>
            <a:r>
              <a:rPr lang="en-US" sz="1400" dirty="0" smtClean="0"/>
              <a:t>supply.</a:t>
            </a:r>
          </a:p>
          <a:p>
            <a:pPr marL="573088" lvl="1" indent="-231775"/>
            <a:r>
              <a:rPr lang="en-US" sz="1400" dirty="0" smtClean="0">
                <a:solidFill>
                  <a:srgbClr val="FF0000"/>
                </a:solidFill>
              </a:rPr>
              <a:t>Connect to ILC</a:t>
            </a:r>
            <a:r>
              <a:rPr lang="en-US" sz="1400" dirty="0" smtClean="0"/>
              <a:t>, to the GRID</a:t>
            </a:r>
          </a:p>
          <a:p>
            <a:pPr marL="573088" lvl="1" indent="-231775"/>
            <a:endParaRPr lang="en-US" sz="1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          Can the  ILC project reach </a:t>
            </a:r>
            <a:r>
              <a:rPr lang="en-US" sz="1600" dirty="0" smtClean="0">
                <a:solidFill>
                  <a:srgbClr val="FF0000"/>
                </a:solidFill>
              </a:rPr>
              <a:t>energy self-sufficiency</a:t>
            </a:r>
            <a:r>
              <a:rPr lang="en-US" sz="1600" dirty="0" smtClean="0">
                <a:solidFill>
                  <a:srgbClr val="0070C0"/>
                </a:solidFill>
              </a:rPr>
              <a:t>?  How and when ?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21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ILC Sustainable energy institute missions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56694"/>
            <a:ext cx="8229600" cy="295232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As a backup of the conventional power supply (~ 7 MW current diesel engines)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To cover buildings energy (electricity and heating) ( ~ 10 MW) (zero energy )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To power some parts of the ILC components: some of the </a:t>
            </a:r>
            <a:r>
              <a:rPr lang="en-US" sz="1600" dirty="0" err="1" smtClean="0"/>
              <a:t>cryo</a:t>
            </a:r>
            <a:r>
              <a:rPr lang="en-US" sz="1600" dirty="0" smtClean="0"/>
              <a:t> plants, computers, …. (10-20 MW)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To be scaled up to all previous components (30-40 MW)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To power some of the klystrons (100 MW)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All 500 GeV ILC electrical supply (170 MW)  </a:t>
            </a:r>
          </a:p>
          <a:p>
            <a:pPr lvl="1"/>
            <a:r>
              <a:rPr lang="en-US" sz="1400" dirty="0"/>
              <a:t>C</a:t>
            </a:r>
            <a:r>
              <a:rPr lang="en-US" sz="1400" dirty="0" smtClean="0"/>
              <a:t>onventional power supply is now in backup mode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1600" dirty="0" smtClean="0"/>
              <a:t>Get ready for the 1 TeV (additional 150 MW)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22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Gradual Multi-Staged </a:t>
            </a:r>
            <a:r>
              <a:rPr lang="en-US" sz="3200" dirty="0">
                <a:solidFill>
                  <a:srgbClr val="00B050"/>
                </a:solidFill>
              </a:rPr>
              <a:t>I</a:t>
            </a:r>
            <a:r>
              <a:rPr lang="en-US" sz="3200" dirty="0" smtClean="0">
                <a:solidFill>
                  <a:srgbClr val="00B050"/>
                </a:solidFill>
              </a:rPr>
              <a:t>mplementation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8244" y="393305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</a:rPr>
              <a:t>ILC Energy Research Center Location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509120"/>
            <a:ext cx="8229600" cy="1728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/>
            <a:r>
              <a:rPr lang="en-US" sz="1600" dirty="0" smtClean="0"/>
              <a:t>Most genuinely close to ILC, in </a:t>
            </a:r>
            <a:r>
              <a:rPr lang="en-US" sz="1600" dirty="0" err="1" smtClean="0"/>
              <a:t>Kitakami</a:t>
            </a:r>
            <a:r>
              <a:rPr lang="en-US" sz="1600" dirty="0" smtClean="0"/>
              <a:t> vicinity</a:t>
            </a:r>
          </a:p>
          <a:p>
            <a:pPr marL="571500" indent="-457200"/>
            <a:r>
              <a:rPr lang="en-US" sz="1600" dirty="0" smtClean="0"/>
              <a:t>But not necessarily, through special agreements between electrical power utility companies</a:t>
            </a:r>
          </a:p>
          <a:p>
            <a:pPr lvl="1"/>
            <a:r>
              <a:rPr lang="en-US" sz="1400" dirty="0" smtClean="0"/>
              <a:t>could be anywhere in Japan or even with plants disseminated at the most favorable locations </a:t>
            </a:r>
          </a:p>
          <a:p>
            <a:pPr lvl="1"/>
            <a:r>
              <a:rPr lang="en-US" sz="1400" dirty="0" smtClean="0"/>
              <a:t>Anywhere in the world, could be part of the country running costs contributions, but should be sustainable energy… reinventing the Data GRID model </a:t>
            </a:r>
          </a:p>
        </p:txBody>
      </p:sp>
    </p:spTree>
    <p:extLst>
      <p:ext uri="{BB962C8B-B14F-4D97-AF65-F5344CB8AC3E}">
        <p14:creationId xmlns:p14="http://schemas.microsoft.com/office/powerpoint/2010/main" val="83749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56694"/>
            <a:ext cx="8229600" cy="492057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endParaRPr lang="en-US" sz="1600" dirty="0" smtClean="0"/>
          </a:p>
          <a:p>
            <a:pPr marL="11430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Research in a cross-disciplinary and global center. </a:t>
            </a:r>
          </a:p>
          <a:p>
            <a:pPr marL="114300" indent="0">
              <a:buNone/>
            </a:pPr>
            <a:r>
              <a:rPr lang="en-US" sz="1700" dirty="0" smtClean="0"/>
              <a:t>“</a:t>
            </a:r>
            <a:r>
              <a:rPr lang="en-US" sz="1500" dirty="0" smtClean="0"/>
              <a:t>Scientific work is still too fragmented </a:t>
            </a:r>
            <a:r>
              <a:rPr lang="en-US" sz="1500" dirty="0"/>
              <a:t>and specialized, with a focus on incremental change </a:t>
            </a:r>
            <a:r>
              <a:rPr lang="en-US" sz="1500" dirty="0" smtClean="0"/>
              <a:t>rather </a:t>
            </a:r>
            <a:r>
              <a:rPr lang="en-US" sz="1500" dirty="0"/>
              <a:t>than on transformation</a:t>
            </a:r>
            <a:r>
              <a:rPr lang="en-US" sz="1500" dirty="0" smtClean="0"/>
              <a:t>.” OECD Sustainable Energy Forum 2013</a:t>
            </a:r>
          </a:p>
          <a:p>
            <a:pPr marL="114300" indent="0">
              <a:buNone/>
            </a:pPr>
            <a:endParaRPr lang="en-US" sz="1500" dirty="0"/>
          </a:p>
          <a:p>
            <a:pPr marL="11430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Focus on basic research, rarely done in other frameworks</a:t>
            </a:r>
          </a:p>
          <a:p>
            <a:pPr marL="514350" lvl="1" indent="0">
              <a:buNone/>
            </a:pPr>
            <a:r>
              <a:rPr lang="en-US" sz="1400" dirty="0" smtClean="0"/>
              <a:t>Innovation and Industry target short term returns</a:t>
            </a:r>
          </a:p>
          <a:p>
            <a:pPr marL="514350" lvl="1" indent="0">
              <a:buNone/>
            </a:pPr>
            <a:r>
              <a:rPr lang="en-US" sz="1400" dirty="0" smtClean="0"/>
              <a:t>“Science </a:t>
            </a:r>
            <a:r>
              <a:rPr lang="en-US" sz="1400" dirty="0"/>
              <a:t>can be perceived </a:t>
            </a:r>
            <a:r>
              <a:rPr lang="en-US" sz="1400" dirty="0" smtClean="0"/>
              <a:t>as </a:t>
            </a:r>
            <a:r>
              <a:rPr lang="en-US" sz="1400" dirty="0"/>
              <a:t>working too much for vested corporate interests </a:t>
            </a:r>
            <a:r>
              <a:rPr lang="en-US" sz="1400" dirty="0" smtClean="0"/>
              <a:t>and </a:t>
            </a:r>
            <a:r>
              <a:rPr lang="en-US" sz="1400" dirty="0"/>
              <a:t>not enough for the public </a:t>
            </a:r>
            <a:r>
              <a:rPr lang="en-US" sz="1400" dirty="0" smtClean="0"/>
              <a:t>interest” </a:t>
            </a:r>
            <a:r>
              <a:rPr lang="en-US" sz="1400" dirty="0"/>
              <a:t>OECD Sustainable Energy Forum 2013</a:t>
            </a:r>
          </a:p>
          <a:p>
            <a:pPr marL="114300" indent="0">
              <a:buNone/>
            </a:pPr>
            <a:endParaRPr lang="en-US" sz="1800" dirty="0"/>
          </a:p>
          <a:p>
            <a:pPr marL="11430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Complete path from basic research to pilot plants</a:t>
            </a:r>
          </a:p>
          <a:p>
            <a:pPr marL="514350" lvl="1" indent="0">
              <a:buNone/>
            </a:pPr>
            <a:endParaRPr lang="en-US" sz="1400" dirty="0" smtClean="0"/>
          </a:p>
          <a:p>
            <a:pPr marL="11430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Synergies with HEP: </a:t>
            </a:r>
          </a:p>
          <a:p>
            <a:pPr marL="800100" lvl="1"/>
            <a:r>
              <a:rPr lang="en-US" sz="1400" dirty="0" smtClean="0"/>
              <a:t>Material analysis (photon </a:t>
            </a:r>
            <a:r>
              <a:rPr lang="en-US" sz="1400" dirty="0"/>
              <a:t>f</a:t>
            </a:r>
            <a:r>
              <a:rPr lang="en-US" sz="1400" dirty="0" smtClean="0"/>
              <a:t>actories, FEL, XFEL, neutron sources, …) </a:t>
            </a:r>
          </a:p>
          <a:p>
            <a:pPr marL="800100" lvl="1"/>
            <a:r>
              <a:rPr lang="en-US" sz="1400" dirty="0"/>
              <a:t>L</a:t>
            </a:r>
            <a:r>
              <a:rPr lang="en-US" sz="1400" dirty="0" smtClean="0"/>
              <a:t>arge computing centers (GRID), Geant4 simulations, turbulences,</a:t>
            </a:r>
          </a:p>
          <a:p>
            <a:pPr marL="800100" lvl="1"/>
            <a:r>
              <a:rPr lang="en-US" sz="1400" dirty="0" smtClean="0"/>
              <a:t>Expertise in advanced electronics, large electronics and computing system management,</a:t>
            </a:r>
          </a:p>
          <a:p>
            <a:pPr marL="800100" lvl="1"/>
            <a:r>
              <a:rPr lang="en-US" sz="1400" dirty="0" smtClean="0"/>
              <a:t>Expertise in very high vacuum, surface treatment and cleaning, …</a:t>
            </a:r>
          </a:p>
          <a:p>
            <a:pPr marL="800100" lvl="1"/>
            <a:r>
              <a:rPr lang="en-US" sz="1400" dirty="0" smtClean="0"/>
              <a:t>Expertise in industrialization of manufacturing (cavities and magnets), design, quality control, organization and management,..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23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Energy research benefits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dirty="0" smtClean="0">
                <a:solidFill>
                  <a:prstClr val="black"/>
                </a:solidFill>
              </a:rPr>
              <a:t>nergy session at </a:t>
            </a:r>
            <a:r>
              <a:rPr lang="en-US" sz="2400" dirty="0">
                <a:solidFill>
                  <a:prstClr val="black"/>
                </a:solidFill>
              </a:rPr>
              <a:t>the LCWS in Tokyo (Nov. </a:t>
            </a:r>
            <a:r>
              <a:rPr lang="en-US" sz="2400" dirty="0" smtClean="0">
                <a:solidFill>
                  <a:prstClr val="black"/>
                </a:solidFill>
              </a:rPr>
              <a:t>11, 2013)</a:t>
            </a:r>
            <a:endParaRPr lang="en-US" sz="2400" dirty="0">
              <a:solidFill>
                <a:prstClr val="black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Setup an ILC Energy working </a:t>
            </a:r>
            <a:r>
              <a:rPr lang="en-US" sz="2400" dirty="0">
                <a:solidFill>
                  <a:prstClr val="black"/>
                </a:solidFill>
              </a:rPr>
              <a:t>group </a:t>
            </a:r>
            <a:r>
              <a:rPr lang="en-US" sz="2400" dirty="0" smtClean="0">
                <a:solidFill>
                  <a:prstClr val="black"/>
                </a:solidFill>
              </a:rPr>
              <a:t>as part of the LC collaboration</a:t>
            </a:r>
          </a:p>
          <a:p>
            <a:pPr lvl="1">
              <a:spcAft>
                <a:spcPts val="1200"/>
              </a:spcAft>
            </a:pPr>
            <a:r>
              <a:rPr lang="en-US" sz="1800" dirty="0" smtClean="0">
                <a:solidFill>
                  <a:prstClr val="black"/>
                </a:solidFill>
              </a:rPr>
              <a:t>Energy and accelerators Scientists and Experts + Industry</a:t>
            </a:r>
            <a:endParaRPr lang="en-US" sz="1400" dirty="0" smtClean="0">
              <a:solidFill>
                <a:prstClr val="black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sz="1800" dirty="0" smtClean="0">
                <a:solidFill>
                  <a:prstClr val="black"/>
                </a:solidFill>
              </a:rPr>
              <a:t>Green ILC Feasibility report  by 2014-2015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Maybe the third “Energy for sustainable sciences” workshop in Sendai or </a:t>
            </a:r>
            <a:r>
              <a:rPr lang="en-US" sz="2400" dirty="0" err="1" smtClean="0">
                <a:solidFill>
                  <a:prstClr val="black"/>
                </a:solidFill>
              </a:rPr>
              <a:t>Kitakami</a:t>
            </a:r>
            <a:r>
              <a:rPr lang="en-US" sz="2400" dirty="0" smtClean="0">
                <a:solidFill>
                  <a:prstClr val="black"/>
                </a:solidFill>
              </a:rPr>
              <a:t> ?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24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64807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B050"/>
                </a:solidFill>
              </a:rPr>
              <a:t>Next </a:t>
            </a:r>
            <a:r>
              <a:rPr lang="en-US" sz="3200" dirty="0" smtClean="0">
                <a:solidFill>
                  <a:srgbClr val="00B050"/>
                </a:solidFill>
              </a:rPr>
              <a:t>steps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8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08720"/>
            <a:ext cx="8363272" cy="518457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spcAft>
                <a:spcPts val="1200"/>
              </a:spcAft>
            </a:pPr>
            <a:r>
              <a:rPr lang="en-US" smtClean="0">
                <a:solidFill>
                  <a:prstClr val="black"/>
                </a:solidFill>
              </a:rPr>
              <a:t>HEP a </a:t>
            </a:r>
            <a:r>
              <a:rPr lang="en-US" dirty="0" smtClean="0">
                <a:solidFill>
                  <a:prstClr val="black"/>
                </a:solidFill>
              </a:rPr>
              <a:t>driver for innovation:  a </a:t>
            </a:r>
            <a:r>
              <a:rPr lang="en-US" dirty="0">
                <a:solidFill>
                  <a:prstClr val="black"/>
                </a:solidFill>
              </a:rPr>
              <a:t>unique opportunity </a:t>
            </a:r>
            <a:r>
              <a:rPr lang="en-US" dirty="0">
                <a:solidFill>
                  <a:srgbClr val="FF0000"/>
                </a:solidFill>
              </a:rPr>
              <a:t>to link HEP and </a:t>
            </a:r>
            <a:r>
              <a:rPr lang="en-US" dirty="0" smtClean="0">
                <a:solidFill>
                  <a:srgbClr val="FF0000"/>
                </a:solidFill>
              </a:rPr>
              <a:t>Energy R&amp;D </a:t>
            </a:r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dirty="0">
                <a:solidFill>
                  <a:prstClr val="black"/>
                </a:solidFill>
              </a:rPr>
              <a:t>a</a:t>
            </a:r>
            <a:r>
              <a:rPr lang="en-US" dirty="0" smtClean="0">
                <a:solidFill>
                  <a:prstClr val="black"/>
                </a:solidFill>
              </a:rPr>
              <a:t>n ambitious but rewarding endeavor:</a:t>
            </a:r>
          </a:p>
          <a:p>
            <a:pPr marL="573088" lvl="1" indent="-231775"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</a:rPr>
              <a:t>Societal impacts</a:t>
            </a:r>
            <a:r>
              <a:rPr lang="en-US" dirty="0" smtClean="0">
                <a:solidFill>
                  <a:prstClr val="black"/>
                </a:solidFill>
              </a:rPr>
              <a:t>:</a:t>
            </a:r>
          </a:p>
          <a:p>
            <a:pPr marL="803275" lvl="2" indent="-171450">
              <a:spcAft>
                <a:spcPts val="1200"/>
              </a:spcAft>
            </a:pPr>
            <a:r>
              <a:rPr lang="en-US" sz="2500" dirty="0" smtClean="0">
                <a:solidFill>
                  <a:prstClr val="black"/>
                </a:solidFill>
              </a:rPr>
              <a:t>Tackle one of the most important world-wide issue: Energy, boost basic research which is most needed today</a:t>
            </a:r>
          </a:p>
          <a:p>
            <a:pPr marL="803275" lvl="2" indent="-171450">
              <a:spcAft>
                <a:spcPts val="1200"/>
              </a:spcAft>
            </a:pPr>
            <a:r>
              <a:rPr lang="en-US" sz="2500" dirty="0" smtClean="0">
                <a:solidFill>
                  <a:prstClr val="black"/>
                </a:solidFill>
              </a:rPr>
              <a:t>ILC </a:t>
            </a:r>
            <a:r>
              <a:rPr lang="en-US" sz="2500" dirty="0">
                <a:solidFill>
                  <a:prstClr val="black"/>
                </a:solidFill>
              </a:rPr>
              <a:t>visibility </a:t>
            </a:r>
            <a:r>
              <a:rPr lang="en-US" sz="2500" dirty="0" smtClean="0">
                <a:solidFill>
                  <a:prstClr val="black"/>
                </a:solidFill>
              </a:rPr>
              <a:t>and </a:t>
            </a:r>
            <a:r>
              <a:rPr lang="en-US" sz="2500" dirty="0">
                <a:solidFill>
                  <a:prstClr val="black"/>
                </a:solidFill>
              </a:rPr>
              <a:t>fundamental research </a:t>
            </a:r>
            <a:r>
              <a:rPr lang="en-US" sz="2500" dirty="0" smtClean="0">
                <a:solidFill>
                  <a:prstClr val="black"/>
                </a:solidFill>
              </a:rPr>
              <a:t>public appreciation</a:t>
            </a:r>
          </a:p>
          <a:p>
            <a:pPr marL="803275" lvl="2" indent="-171450">
              <a:spcAft>
                <a:spcPts val="1200"/>
              </a:spcAft>
            </a:pPr>
            <a:r>
              <a:rPr lang="en-US" sz="2500" dirty="0" smtClean="0">
                <a:solidFill>
                  <a:prstClr val="black"/>
                </a:solidFill>
              </a:rPr>
              <a:t>Local region good appraisal by providing instead of consuming resources </a:t>
            </a:r>
            <a:endParaRPr lang="en-US" sz="2500" dirty="0">
              <a:solidFill>
                <a:prstClr val="black"/>
              </a:solidFill>
            </a:endParaRPr>
          </a:p>
          <a:p>
            <a:pPr marL="573088" lvl="1" indent="-231775"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</a:rPr>
              <a:t>Great saving </a:t>
            </a:r>
            <a:r>
              <a:rPr lang="en-US" dirty="0" smtClean="0">
                <a:solidFill>
                  <a:prstClr val="black"/>
                </a:solidFill>
              </a:rPr>
              <a:t>in running cost particularly if R&amp;D/infrastructures are supported by a separate additional budget.</a:t>
            </a:r>
          </a:p>
          <a:p>
            <a:pPr marL="573088" lvl="1" indent="-231775"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</a:rPr>
              <a:t>Better flexibility </a:t>
            </a:r>
            <a:r>
              <a:rPr lang="en-US" dirty="0" smtClean="0">
                <a:solidFill>
                  <a:prstClr val="black"/>
                </a:solidFill>
              </a:rPr>
              <a:t>for the ILC operations (less GRID dependence)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Additional motivations </a:t>
            </a:r>
            <a:r>
              <a:rPr lang="en-US" dirty="0"/>
              <a:t>for the decision </a:t>
            </a:r>
            <a:r>
              <a:rPr lang="en-US" dirty="0" smtClean="0"/>
              <a:t>makers: ILC goes beyond </a:t>
            </a:r>
            <a:r>
              <a:rPr lang="en-US" dirty="0"/>
              <a:t>basic science</a:t>
            </a:r>
          </a:p>
          <a:p>
            <a:pPr marL="573088" lvl="1" indent="-231775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In Japan</a:t>
            </a:r>
            <a:r>
              <a:rPr lang="en-US" dirty="0"/>
              <a:t>: </a:t>
            </a:r>
            <a:endParaRPr lang="en-US" dirty="0" smtClean="0"/>
          </a:p>
          <a:p>
            <a:pPr marL="854075" lvl="2" indent="-222250">
              <a:spcAft>
                <a:spcPts val="1200"/>
              </a:spcAft>
            </a:pPr>
            <a:r>
              <a:rPr lang="en-US" sz="2500" dirty="0" smtClean="0"/>
              <a:t>Revitalization of the economics (</a:t>
            </a:r>
            <a:r>
              <a:rPr lang="en-US" sz="2500" dirty="0" err="1" smtClean="0"/>
              <a:t>Abenomics</a:t>
            </a:r>
            <a:r>
              <a:rPr lang="en-US" sz="2500" dirty="0" smtClean="0"/>
              <a:t>), Re-industrialization after Tsunami in Tohoku, Global cities (Japan Policy Council), industry (AAA) and internationalization </a:t>
            </a:r>
          </a:p>
          <a:p>
            <a:pPr marL="573088" lvl="1" indent="-231775"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</a:rPr>
              <a:t>Elsewhere</a:t>
            </a:r>
            <a:r>
              <a:rPr lang="en-US" dirty="0" smtClean="0"/>
              <a:t>: </a:t>
            </a:r>
            <a:r>
              <a:rPr lang="en-US" dirty="0"/>
              <a:t>fewer </a:t>
            </a:r>
            <a:r>
              <a:rPr lang="en-US" dirty="0" smtClean="0"/>
              <a:t>incentives. </a:t>
            </a:r>
            <a:r>
              <a:rPr lang="en-US" dirty="0"/>
              <a:t>B</a:t>
            </a:r>
            <a:r>
              <a:rPr lang="en-US" dirty="0" smtClean="0"/>
              <a:t>ut </a:t>
            </a:r>
            <a:r>
              <a:rPr lang="en-US" dirty="0">
                <a:solidFill>
                  <a:srgbClr val="FF0000"/>
                </a:solidFill>
              </a:rPr>
              <a:t>energy</a:t>
            </a:r>
            <a:r>
              <a:rPr lang="en-US" dirty="0"/>
              <a:t> is a big </a:t>
            </a:r>
            <a:r>
              <a:rPr lang="en-US" dirty="0" smtClean="0"/>
              <a:t>and motivating issue </a:t>
            </a:r>
            <a:r>
              <a:rPr lang="en-US" dirty="0"/>
              <a:t>for everyone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25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50405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Conclusions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3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26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27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Renewable energy Japan (METI)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488714"/>
              </p:ext>
            </p:extLst>
          </p:nvPr>
        </p:nvGraphicFramePr>
        <p:xfrm>
          <a:off x="467545" y="1340768"/>
          <a:ext cx="8352928" cy="4752531"/>
        </p:xfrm>
        <a:graphic>
          <a:graphicData uri="http://schemas.openxmlformats.org/drawingml/2006/table">
            <a:tbl>
              <a:tblPr/>
              <a:tblGrid>
                <a:gridCol w="2142238"/>
                <a:gridCol w="2070230"/>
                <a:gridCol w="2070230"/>
                <a:gridCol w="2070230"/>
              </a:tblGrid>
              <a:tr h="104799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Energy</a:t>
                      </a:r>
                      <a:r>
                        <a:rPr lang="en-US" sz="1400" baseline="0" dirty="0" smtClean="0">
                          <a:effectLst/>
                        </a:rPr>
                        <a:t> Source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Total </a:t>
                      </a:r>
                      <a:r>
                        <a:rPr lang="en-US" sz="1400" dirty="0">
                          <a:effectLst/>
                        </a:rPr>
                        <a:t>capacity </a:t>
                      </a:r>
                      <a:r>
                        <a:rPr lang="en-US" sz="1400" dirty="0" smtClean="0">
                          <a:effectLst/>
                        </a:rPr>
                        <a:t>before </a:t>
                      </a:r>
                      <a:r>
                        <a:rPr lang="en-US" sz="1400" dirty="0">
                          <a:effectLst/>
                        </a:rPr>
                        <a:t>FY2011</a:t>
                      </a:r>
                    </a:p>
                  </a:txBody>
                  <a:tcPr marL="19342" marR="19342" marT="11605" marB="11605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Total </a:t>
                      </a:r>
                      <a:r>
                        <a:rPr lang="en-US" sz="1400" dirty="0">
                          <a:effectLst/>
                        </a:rPr>
                        <a:t>capacity </a:t>
                      </a:r>
                      <a:r>
                        <a:rPr lang="en-US" sz="1400" dirty="0" smtClean="0">
                          <a:effectLst/>
                        </a:rPr>
                        <a:t>starting operation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in </a:t>
                      </a:r>
                      <a:r>
                        <a:rPr lang="en-US" sz="1400" dirty="0">
                          <a:effectLst/>
                        </a:rPr>
                        <a:t>FY2012</a:t>
                      </a:r>
                    </a:p>
                  </a:txBody>
                  <a:tcPr marL="19342" marR="19342" marT="11605" marB="11605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Total </a:t>
                      </a:r>
                      <a:r>
                        <a:rPr lang="en-US" sz="1400" dirty="0">
                          <a:effectLst/>
                        </a:rPr>
                        <a:t>capacity </a:t>
                      </a:r>
                      <a:r>
                        <a:rPr lang="en-US" sz="1400" dirty="0" smtClean="0">
                          <a:effectLst/>
                        </a:rPr>
                        <a:t>starting</a:t>
                      </a:r>
                      <a:r>
                        <a:rPr lang="en-US" sz="1400" baseline="0" dirty="0" smtClean="0">
                          <a:effectLst/>
                        </a:rPr>
                        <a:t> operation </a:t>
                      </a:r>
                      <a:r>
                        <a:rPr lang="en-US" sz="1400" dirty="0" smtClean="0">
                          <a:effectLst/>
                        </a:rPr>
                        <a:t>in </a:t>
                      </a:r>
                      <a:r>
                        <a:rPr lang="en-US" sz="1400" dirty="0">
                          <a:effectLst/>
                        </a:rPr>
                        <a:t>FY2013 (as of May 31, 2013)</a:t>
                      </a:r>
                    </a:p>
                  </a:txBody>
                  <a:tcPr marL="19342" marR="19342" marT="11605" marB="11605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</a:tr>
              <a:tr h="463067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Photovoltaic power (for households)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4.4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1.269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0.279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067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Photovoltaic power (non-household)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0.9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0.706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0.961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Wind power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2.6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0.063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0.002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5530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Small and medium hydropower (1,000 kW or more)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9.4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0.001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0 </a:t>
                      </a:r>
                      <a:r>
                        <a:rPr lang="en-US" sz="1400" dirty="0" smtClean="0">
                          <a:effectLst/>
                        </a:rPr>
                        <a:t>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5530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Small and medium hydropower (less than 1,000 kW)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0.2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0.003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0 </a:t>
                      </a:r>
                      <a:r>
                        <a:rPr lang="en-US" sz="1400" dirty="0" smtClean="0">
                          <a:effectLst/>
                        </a:rPr>
                        <a:t>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</a:rPr>
                        <a:t>Biomass power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2.3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0.036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r>
                        <a:rPr lang="en-US" sz="1400" dirty="0">
                          <a:effectLst/>
                        </a:rPr>
                        <a:t>*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0.038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</a:rPr>
                        <a:t>Geothermal power</a:t>
                      </a: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0.5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0.001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0</a:t>
                      </a:r>
                      <a:r>
                        <a:rPr lang="en-US" sz="1400" baseline="0" dirty="0" smtClean="0">
                          <a:effectLst/>
                        </a:rPr>
                        <a:t> G</a:t>
                      </a:r>
                      <a:r>
                        <a:rPr lang="en-US" sz="1400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Total</a:t>
                      </a:r>
                    </a:p>
                  </a:txBody>
                  <a:tcPr marL="19342" marR="19342" marT="11605" marB="11605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effectLst/>
                        </a:rPr>
                        <a:t>20.3</a:t>
                      </a:r>
                      <a:r>
                        <a:rPr lang="en-US" sz="1400" b="1" baseline="0" dirty="0" smtClean="0">
                          <a:effectLst/>
                        </a:rPr>
                        <a:t> G</a:t>
                      </a:r>
                      <a:r>
                        <a:rPr lang="en-US" sz="1400" b="1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effectLst/>
                        </a:rPr>
                        <a:t>2.079</a:t>
                      </a:r>
                      <a:r>
                        <a:rPr lang="en-US" sz="1400" b="1" baseline="0" dirty="0" smtClean="0">
                          <a:effectLst/>
                        </a:rPr>
                        <a:t> G</a:t>
                      </a:r>
                      <a:r>
                        <a:rPr lang="en-US" sz="1400" b="1" dirty="0" smtClean="0">
                          <a:effectLst/>
                        </a:rPr>
                        <a:t>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effectLst/>
                        </a:rPr>
                        <a:t>1.280 GW</a:t>
                      </a:r>
                      <a:endParaRPr lang="en-US" sz="1400" dirty="0">
                        <a:effectLst/>
                      </a:endParaRPr>
                    </a:p>
                  </a:txBody>
                  <a:tcPr marL="19342" marR="19342" marT="11605" marB="11605" anchor="ctr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4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66018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ILC: the </a:t>
            </a:r>
            <a:r>
              <a:rPr lang="en-US" sz="2400" dirty="0" smtClean="0">
                <a:solidFill>
                  <a:srgbClr val="FF0000"/>
                </a:solidFill>
              </a:rPr>
              <a:t>first </a:t>
            </a:r>
            <a:r>
              <a:rPr lang="en-US" sz="2400" dirty="0">
                <a:solidFill>
                  <a:srgbClr val="FF0000"/>
                </a:solidFill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lobal Fundamental Science project</a:t>
            </a:r>
            <a:r>
              <a:rPr lang="en-US" sz="2400" dirty="0" smtClean="0"/>
              <a:t>, as such it will:</a:t>
            </a:r>
          </a:p>
          <a:p>
            <a:pPr lvl="2"/>
            <a:r>
              <a:rPr lang="en-US" sz="2000" dirty="0" smtClean="0"/>
              <a:t>Attract worldwide attention: a unique showroom for physics and basic research</a:t>
            </a:r>
          </a:p>
          <a:p>
            <a:pPr lvl="2"/>
            <a:r>
              <a:rPr lang="en-US" sz="2000" dirty="0" smtClean="0"/>
              <a:t>Host a large number of experts from various fields in an open </a:t>
            </a:r>
            <a:r>
              <a:rPr lang="en-US" sz="2000" dirty="0"/>
              <a:t>science </a:t>
            </a:r>
            <a:r>
              <a:rPr lang="en-US" sz="2000" dirty="0" smtClean="0"/>
              <a:t>framework</a:t>
            </a:r>
          </a:p>
          <a:p>
            <a:pPr marL="914400" lvl="2" indent="0">
              <a:buNone/>
            </a:pPr>
            <a:endParaRPr lang="en-US" sz="2000" dirty="0"/>
          </a:p>
          <a:p>
            <a:pPr lvl="1"/>
            <a:r>
              <a:rPr lang="en-US" sz="2400" dirty="0" smtClean="0"/>
              <a:t>ILC: a </a:t>
            </a:r>
            <a:r>
              <a:rPr lang="en-US" sz="2400" dirty="0" smtClean="0">
                <a:solidFill>
                  <a:srgbClr val="FF0000"/>
                </a:solidFill>
              </a:rPr>
              <a:t>large power consumer </a:t>
            </a:r>
          </a:p>
          <a:p>
            <a:pPr lvl="2"/>
            <a:r>
              <a:rPr lang="en-US" sz="2000" dirty="0" smtClean="0"/>
              <a:t>1.2 </a:t>
            </a:r>
            <a:r>
              <a:rPr lang="en-US" sz="2000" dirty="0" err="1" smtClean="0"/>
              <a:t>TWh</a:t>
            </a:r>
            <a:r>
              <a:rPr lang="en-US" sz="2000" dirty="0" smtClean="0"/>
              <a:t> (500 GeV) 20% of a nuclear reactor</a:t>
            </a:r>
          </a:p>
          <a:p>
            <a:pPr lvl="2"/>
            <a:r>
              <a:rPr lang="en-US" sz="2000" dirty="0" smtClean="0"/>
              <a:t>“Only” </a:t>
            </a:r>
            <a:r>
              <a:rPr lang="en-US" sz="2000" dirty="0"/>
              <a:t>for fundamental </a:t>
            </a:r>
            <a:r>
              <a:rPr lang="en-US" sz="2000" dirty="0" smtClean="0"/>
              <a:t>science</a:t>
            </a:r>
          </a:p>
          <a:p>
            <a:pPr lvl="2"/>
            <a:r>
              <a:rPr lang="en-US" sz="2000" dirty="0" smtClean="0"/>
              <a:t>In an energy/global warming/financial crisis in the world and in Japan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ILC </a:t>
            </a:r>
            <a:r>
              <a:rPr lang="en-US" sz="3200" dirty="0">
                <a:solidFill>
                  <a:srgbClr val="00B050"/>
                </a:solidFill>
              </a:rPr>
              <a:t>and the society</a:t>
            </a:r>
            <a:r>
              <a:rPr lang="en-US" sz="3200" dirty="0">
                <a:solidFill>
                  <a:srgbClr val="0070C0"/>
                </a:solidFill>
              </a:rPr>
              <a:t/>
            </a:r>
            <a:br>
              <a:rPr lang="en-US" sz="3200" dirty="0">
                <a:solidFill>
                  <a:srgbClr val="0070C0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22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64807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Colliders energy budget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340768"/>
            <a:ext cx="9110186" cy="4401205"/>
          </a:xfrm>
          <a:prstGeom prst="rect">
            <a:avLst/>
          </a:prstGeom>
          <a:solidFill>
            <a:srgbClr val="FFFF00">
              <a:alpha val="1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CERN  at peak 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180</a:t>
            </a:r>
            <a:r>
              <a:rPr lang="en-US" sz="2000" dirty="0" smtClean="0">
                <a:latin typeface="Comic Sans MS" panose="030F0702030302020204" pitchFamily="66" charset="0"/>
              </a:rPr>
              <a:t> MW, total one year 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1.2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TWh</a:t>
            </a:r>
            <a:r>
              <a:rPr lang="en-US" sz="2000" dirty="0" smtClean="0">
                <a:latin typeface="Comic Sans MS" panose="030F0702030302020204" pitchFamily="66" charset="0"/>
              </a:rPr>
              <a:t>  ~ 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140</a:t>
            </a:r>
            <a:r>
              <a:rPr lang="en-US" sz="2000" dirty="0" smtClean="0">
                <a:latin typeface="Comic Sans MS" panose="030F0702030302020204" pitchFamily="66" charset="0"/>
              </a:rPr>
              <a:t> MW average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“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82</a:t>
            </a:r>
            <a:r>
              <a:rPr lang="en-US" sz="2000" dirty="0">
                <a:latin typeface="Comic Sans MS" panose="030F0702030302020204" pitchFamily="66" charset="0"/>
              </a:rPr>
              <a:t>% </a:t>
            </a:r>
            <a:r>
              <a:rPr lang="en-US" sz="2000" dirty="0" smtClean="0">
                <a:latin typeface="Comic Sans MS" panose="030F0702030302020204" pitchFamily="66" charset="0"/>
              </a:rPr>
              <a:t>accelerators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</a:t>
            </a:r>
            <a:r>
              <a:rPr lang="en-US" sz="2000" dirty="0">
                <a:latin typeface="Comic Sans MS" panose="030F0702030302020204" pitchFamily="66" charset="0"/>
              </a:rPr>
              <a:t>% </a:t>
            </a:r>
            <a:r>
              <a:rPr lang="en-US" sz="2000" dirty="0" smtClean="0">
                <a:latin typeface="Comic Sans MS" panose="030F0702030302020204" pitchFamily="66" charset="0"/>
              </a:rPr>
              <a:t>experiments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r>
              <a:rPr lang="en-US" sz="2000" dirty="0">
                <a:latin typeface="Comic Sans MS" panose="030F0702030302020204" pitchFamily="66" charset="0"/>
              </a:rPr>
              <a:t>% </a:t>
            </a:r>
            <a:r>
              <a:rPr lang="en-US" sz="2000" dirty="0" smtClean="0">
                <a:latin typeface="Comic Sans MS" panose="030F0702030302020204" pitchFamily="66" charset="0"/>
              </a:rPr>
              <a:t>computer center, 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r>
              <a:rPr lang="en-US" sz="2000" dirty="0">
                <a:latin typeface="Comic Sans MS" panose="030F0702030302020204" pitchFamily="66" charset="0"/>
              </a:rPr>
              <a:t>% </a:t>
            </a:r>
            <a:r>
              <a:rPr lang="en-US" sz="2000" dirty="0" smtClean="0">
                <a:latin typeface="Comic Sans MS" panose="030F0702030302020204" pitchFamily="66" charset="0"/>
              </a:rPr>
              <a:t>campus </a:t>
            </a:r>
            <a:r>
              <a:rPr lang="en-US" sz="2000" dirty="0">
                <a:latin typeface="Comic Sans MS" panose="030F0702030302020204" pitchFamily="66" charset="0"/>
              </a:rPr>
              <a:t>infrastructure.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 About 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 </a:t>
            </a:r>
            <a:r>
              <a:rPr lang="en-US" sz="2000" dirty="0" err="1">
                <a:latin typeface="Comic Sans MS" panose="030F0702030302020204" pitchFamily="66" charset="0"/>
              </a:rPr>
              <a:t>TWh</a:t>
            </a:r>
            <a:r>
              <a:rPr lang="en-US" sz="2000" dirty="0">
                <a:latin typeface="Comic Sans MS" panose="030F0702030302020204" pitchFamily="66" charset="0"/>
              </a:rPr>
              <a:t> gets dissipated in cooling towers </a:t>
            </a:r>
            <a:r>
              <a:rPr lang="en-US" sz="1400" dirty="0">
                <a:latin typeface="Comic Sans MS" panose="030F0702030302020204" pitchFamily="66" charset="0"/>
              </a:rPr>
              <a:t>(</a:t>
            </a:r>
            <a:r>
              <a:rPr lang="en-US" sz="1400" dirty="0" err="1" smtClean="0">
                <a:latin typeface="Comic Sans MS" panose="030F0702030302020204" pitchFamily="66" charset="0"/>
              </a:rPr>
              <a:t>H.J.Burckhart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et al. IPAC2013)</a:t>
            </a:r>
            <a:r>
              <a:rPr lang="en-US" sz="2000" dirty="0" smtClean="0">
                <a:latin typeface="Comic Sans MS" panose="030F0702030302020204" pitchFamily="66" charset="0"/>
              </a:rPr>
              <a:t>”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Compared to Geneva canton (500,000 residents):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T</a:t>
            </a:r>
            <a:r>
              <a:rPr lang="en-US" sz="2000" dirty="0" smtClean="0">
                <a:latin typeface="Comic Sans MS" panose="030F0702030302020204" pitchFamily="66" charset="0"/>
              </a:rPr>
              <a:t>otal energy 11.4 </a:t>
            </a:r>
            <a:r>
              <a:rPr lang="en-US" sz="2000" dirty="0" err="1" smtClean="0">
                <a:latin typeface="Comic Sans MS" panose="030F0702030302020204" pitchFamily="66" charset="0"/>
              </a:rPr>
              <a:t>TWh</a:t>
            </a:r>
            <a:r>
              <a:rPr lang="en-US" sz="2000" dirty="0" smtClean="0">
                <a:latin typeface="Comic Sans MS" panose="030F0702030302020204" pitchFamily="66" charset="0"/>
              </a:rPr>
              <a:t>/year, 25% goes to electricity (2009)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CERN is 10</a:t>
            </a:r>
            <a:r>
              <a:rPr lang="en-US" sz="2000" dirty="0">
                <a:latin typeface="Comic Sans MS" panose="030F0702030302020204" pitchFamily="66" charset="0"/>
              </a:rPr>
              <a:t>% of </a:t>
            </a:r>
            <a:r>
              <a:rPr lang="en-US" sz="2000" dirty="0" smtClean="0">
                <a:latin typeface="Comic Sans MS" panose="030F0702030302020204" pitchFamily="66" charset="0"/>
              </a:rPr>
              <a:t>Geneva total </a:t>
            </a:r>
            <a:r>
              <a:rPr lang="en-US" sz="2000" dirty="0">
                <a:latin typeface="Comic Sans MS" panose="030F0702030302020204" pitchFamily="66" charset="0"/>
              </a:rPr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4</a:t>
            </a:r>
            <a:r>
              <a:rPr lang="en-US" sz="2000" dirty="0" smtClean="0">
                <a:latin typeface="Comic Sans MS" panose="030F0702030302020204" pitchFamily="66" charset="0"/>
              </a:rPr>
              <a:t>0% of Geneva electrical power, equivalent to consumption of 200,000 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30 M$ (23 M€) … 20€/</a:t>
            </a:r>
            <a:r>
              <a:rPr lang="en-US" sz="2000" dirty="0" err="1" smtClean="0">
                <a:latin typeface="Comic Sans MS" panose="030F0702030302020204" pitchFamily="66" charset="0"/>
              </a:rPr>
              <a:t>MWh</a:t>
            </a:r>
            <a:r>
              <a:rPr lang="en-US" sz="2000" dirty="0" smtClean="0">
                <a:latin typeface="Comic Sans MS" panose="030F0702030302020204" pitchFamily="66" charset="0"/>
              </a:rPr>
              <a:t>    6-7 times cheaper that my bill…. 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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2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ILC </a:t>
            </a:r>
            <a:r>
              <a:rPr lang="en-US" sz="3600" smtClean="0">
                <a:solidFill>
                  <a:srgbClr val="00B050"/>
                </a:solidFill>
              </a:rPr>
              <a:t>center </a:t>
            </a:r>
            <a:r>
              <a:rPr lang="en-US" sz="2400" smtClean="0">
                <a:solidFill>
                  <a:srgbClr val="00B050"/>
                </a:solidFill>
              </a:rPr>
              <a:t>(rough estimates)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516" y="980728"/>
            <a:ext cx="8712968" cy="504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e+e- </a:t>
            </a:r>
            <a:r>
              <a:rPr lang="en-US" sz="1800" dirty="0" err="1" smtClean="0"/>
              <a:t>Linac</a:t>
            </a:r>
            <a:r>
              <a:rPr lang="en-US" sz="1800" dirty="0" smtClean="0"/>
              <a:t> RF, Magnets, </a:t>
            </a:r>
            <a:r>
              <a:rPr lang="en-US" sz="1800" dirty="0" err="1" smtClean="0"/>
              <a:t>Cryo</a:t>
            </a:r>
            <a:r>
              <a:rPr lang="en-US" sz="1800" dirty="0" smtClean="0"/>
              <a:t> plants: </a:t>
            </a:r>
            <a:r>
              <a:rPr lang="en-US" sz="1800" dirty="0" smtClean="0">
                <a:solidFill>
                  <a:srgbClr val="FF0000"/>
                </a:solidFill>
              </a:rPr>
              <a:t>164MW</a:t>
            </a:r>
            <a:r>
              <a:rPr lang="en-US" sz="1800" dirty="0" smtClean="0"/>
              <a:t> @500GeV–</a:t>
            </a:r>
            <a:r>
              <a:rPr lang="en-US" sz="1800" dirty="0" smtClean="0">
                <a:solidFill>
                  <a:srgbClr val="FF0000"/>
                </a:solidFill>
              </a:rPr>
              <a:t>300MW</a:t>
            </a:r>
            <a:r>
              <a:rPr lang="en-US" sz="1800" dirty="0" smtClean="0"/>
              <a:t>@1TeV (TDR)</a:t>
            </a:r>
          </a:p>
          <a:p>
            <a:r>
              <a:rPr lang="en-US" sz="1800" dirty="0" smtClean="0"/>
              <a:t>Experiment ~ 5 MW (one of the LHC experiments)</a:t>
            </a:r>
          </a:p>
          <a:p>
            <a:r>
              <a:rPr lang="en-US" sz="1800" dirty="0" smtClean="0"/>
              <a:t>Computing   ~ 4 MW (estimated from CERN)</a:t>
            </a:r>
          </a:p>
          <a:p>
            <a:r>
              <a:rPr lang="en-US" sz="1800" dirty="0" smtClean="0"/>
              <a:t>Buildings     ~ 4 MW (estimated from CERN)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Very similar to CERN consumption let’s take 180 MW (peak) and 1.2 </a:t>
            </a:r>
            <a:r>
              <a:rPr lang="en-US" sz="1800" dirty="0" err="1" smtClean="0"/>
              <a:t>TWh</a:t>
            </a:r>
            <a:r>
              <a:rPr lang="en-US" sz="1800" dirty="0" smtClean="0"/>
              <a:t>/year</a:t>
            </a:r>
          </a:p>
          <a:p>
            <a:pPr marL="0" indent="0">
              <a:buFont typeface="Arial" pitchFamily="34" charset="0"/>
              <a:buNone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“A primary voltage of </a:t>
            </a:r>
            <a:r>
              <a:rPr lang="en-US" sz="1800" dirty="0" smtClean="0">
                <a:solidFill>
                  <a:srgbClr val="FF0000"/>
                </a:solidFill>
              </a:rPr>
              <a:t>275 kV </a:t>
            </a:r>
            <a:r>
              <a:rPr lang="en-US" sz="1800" dirty="0" smtClean="0"/>
              <a:t>was assumed for the site.”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“The power capacity is designed to be </a:t>
            </a:r>
            <a:r>
              <a:rPr lang="en-US" sz="1800" dirty="0" smtClean="0">
                <a:solidFill>
                  <a:srgbClr val="FF0000"/>
                </a:solidFill>
              </a:rPr>
              <a:t>300MW</a:t>
            </a:r>
            <a:r>
              <a:rPr lang="en-US" sz="1800" dirty="0" smtClean="0"/>
              <a:t> and space is reserved for 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an additional </a:t>
            </a:r>
            <a:r>
              <a:rPr lang="en-US" sz="1800" dirty="0" smtClean="0">
                <a:solidFill>
                  <a:srgbClr val="FF0000"/>
                </a:solidFill>
              </a:rPr>
              <a:t>200MW</a:t>
            </a:r>
            <a:r>
              <a:rPr lang="en-US" sz="1800" dirty="0" smtClean="0"/>
              <a:t> for the future 1TeV upgrade.”  </a:t>
            </a:r>
            <a:r>
              <a:rPr lang="en-US" sz="1300" dirty="0" smtClean="0"/>
              <a:t>ILC TDR Vol. 3-1</a:t>
            </a:r>
            <a:r>
              <a:rPr lang="en-US" sz="1800" dirty="0"/>
              <a:t> </a:t>
            </a:r>
            <a:r>
              <a:rPr lang="en-US" sz="1800" dirty="0" smtClean="0"/>
              <a:t>          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500 MW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     </a:t>
            </a:r>
            <a:r>
              <a:rPr lang="en-US" sz="1800" dirty="0" smtClean="0">
                <a:solidFill>
                  <a:srgbClr val="FF0000"/>
                </a:solidFill>
              </a:rPr>
              <a:t>180      -    320</a:t>
            </a:r>
            <a:r>
              <a:rPr lang="en-US" sz="1800" dirty="0" smtClean="0"/>
              <a:t> MW      1.2-2.2% of Tohoku region (15 GW) ~  Morioka (300,000)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500 </a:t>
            </a:r>
            <a:r>
              <a:rPr lang="en-US" sz="1800" dirty="0" err="1" smtClean="0"/>
              <a:t>Gev</a:t>
            </a:r>
            <a:r>
              <a:rPr lang="en-US" sz="1800" dirty="0" smtClean="0"/>
              <a:t> BL      1 TeV         18-32% of Iwate prefecture</a:t>
            </a:r>
          </a:p>
          <a:p>
            <a:pPr marL="0" indent="0">
              <a:buFont typeface="Arial" pitchFamily="34" charset="0"/>
              <a:buNone/>
            </a:pPr>
            <a:endParaRPr lang="en-US" sz="1800" dirty="0" smtClean="0"/>
          </a:p>
          <a:p>
            <a:pPr marL="285750" indent="-285750"/>
            <a:r>
              <a:rPr lang="en-US" sz="1800" dirty="0" smtClean="0"/>
              <a:t>135€/</a:t>
            </a:r>
            <a:r>
              <a:rPr lang="en-US" sz="1800" dirty="0" err="1" smtClean="0"/>
              <a:t>MWh</a:t>
            </a:r>
            <a:r>
              <a:rPr lang="en-US" sz="1800" dirty="0" smtClean="0"/>
              <a:t> 2011 in Japan for industry (OECD 2013 report)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2100" dirty="0" smtClean="0">
                <a:sym typeface="Wingdings" panose="05000000000000000000" pitchFamily="2" charset="2"/>
              </a:rPr>
              <a:t>Yearly electricity </a:t>
            </a:r>
            <a:r>
              <a:rPr lang="en-US" sz="2300" dirty="0" smtClean="0">
                <a:sym typeface="Wingdings" panose="05000000000000000000" pitchFamily="2" charset="2"/>
              </a:rPr>
              <a:t>running cost  ~ </a:t>
            </a:r>
            <a:r>
              <a:rPr lang="en-US" sz="23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160 M</a:t>
            </a:r>
            <a:r>
              <a:rPr lang="en-US" sz="2300" dirty="0" smtClean="0">
                <a:solidFill>
                  <a:srgbClr val="FF0000"/>
                </a:solidFill>
              </a:rPr>
              <a:t>€</a:t>
            </a:r>
            <a:r>
              <a:rPr lang="en-US" sz="2300" dirty="0" smtClean="0"/>
              <a:t> (500 GeV BL)</a:t>
            </a:r>
          </a:p>
          <a:p>
            <a:pPr marL="0" indent="0" algn="ctr">
              <a:buNone/>
            </a:pPr>
            <a:r>
              <a:rPr lang="en-US" sz="1700" dirty="0" smtClean="0"/>
              <a:t>Even if 50</a:t>
            </a:r>
            <a:r>
              <a:rPr lang="en-US" sz="1700" dirty="0"/>
              <a:t>% rebate for very large </a:t>
            </a:r>
            <a:r>
              <a:rPr lang="en-US" sz="1700" dirty="0" smtClean="0"/>
              <a:t>users </a:t>
            </a:r>
            <a:r>
              <a:rPr lang="en-US" sz="1700" dirty="0" smtClean="0">
                <a:sym typeface="Wingdings" panose="05000000000000000000" pitchFamily="2" charset="2"/>
              </a:rPr>
              <a:t> 80 M</a:t>
            </a:r>
            <a:r>
              <a:rPr lang="en-US" sz="1600" dirty="0" smtClean="0"/>
              <a:t>€/year</a:t>
            </a:r>
            <a:endParaRPr lang="en-US" sz="1700" dirty="0"/>
          </a:p>
          <a:p>
            <a:pPr marL="0" indent="0">
              <a:buFont typeface="Arial" pitchFamily="34" charset="0"/>
              <a:buNone/>
            </a:pPr>
            <a:endParaRPr lang="en-US" sz="2300" dirty="0" smtClean="0"/>
          </a:p>
          <a:p>
            <a:pPr marL="230188" indent="-230188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33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28609"/>
            <a:ext cx="8229600" cy="2728496"/>
          </a:xfr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B050"/>
                </a:solidFill>
              </a:rPr>
              <a:t>ILC baseline energy </a:t>
            </a:r>
            <a:r>
              <a:rPr lang="en-US" sz="3200" dirty="0" smtClean="0">
                <a:solidFill>
                  <a:srgbClr val="00B050"/>
                </a:solidFill>
              </a:rPr>
              <a:t>budget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4077072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Rank:      1</a:t>
            </a:r>
            <a:r>
              <a:rPr lang="en-US" dirty="0" smtClean="0"/>
              <a:t>             6             3            </a:t>
            </a:r>
            <a:r>
              <a:rPr lang="en-US" dirty="0" smtClean="0">
                <a:solidFill>
                  <a:srgbClr val="FF9966"/>
                </a:solidFill>
              </a:rPr>
              <a:t>2</a:t>
            </a:r>
            <a:r>
              <a:rPr lang="en-US" dirty="0" smtClean="0"/>
              <a:t>         4             5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%      :   42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            3           15          </a:t>
            </a:r>
            <a:r>
              <a:rPr lang="en-US" dirty="0" smtClean="0">
                <a:solidFill>
                  <a:srgbClr val="FF9966"/>
                </a:solidFill>
              </a:rPr>
              <a:t>23</a:t>
            </a:r>
            <a:r>
              <a:rPr lang="en-US" dirty="0">
                <a:solidFill>
                  <a:srgbClr val="FF9966"/>
                </a:solidFill>
              </a:rPr>
              <a:t> </a:t>
            </a:r>
            <a:r>
              <a:rPr lang="en-US" dirty="0" smtClean="0">
                <a:solidFill>
                  <a:srgbClr val="FF9966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smtClean="0"/>
              <a:t>   13</a:t>
            </a:r>
            <a:r>
              <a:rPr lang="en-US" dirty="0"/>
              <a:t> </a:t>
            </a:r>
            <a:r>
              <a:rPr lang="en-US" dirty="0" smtClean="0"/>
              <a:t>            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32440" y="357301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MW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11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7</a:t>
            </a:fld>
            <a:endParaRPr lang="fr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48471"/>
            <a:ext cx="617855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943416"/>
            <a:ext cx="361990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Jones, R. S. and M. Kim (2013), “Restructuring the Electricity</a:t>
            </a:r>
          </a:p>
          <a:p>
            <a:r>
              <a:rPr lang="en-US" sz="1100" dirty="0"/>
              <a:t>Sector and Promoting Green Growth in Japan”, </a:t>
            </a:r>
            <a:r>
              <a:rPr lang="en-US" sz="1100" i="1" dirty="0"/>
              <a:t>OECD</a:t>
            </a:r>
          </a:p>
          <a:p>
            <a:r>
              <a:rPr lang="en-US" sz="1100" i="1" dirty="0"/>
              <a:t>Economics Department Working Papers</a:t>
            </a:r>
            <a:r>
              <a:rPr lang="en-US" sz="1100" dirty="0"/>
              <a:t>, No. 1069, OECD</a:t>
            </a:r>
          </a:p>
          <a:p>
            <a:r>
              <a:rPr lang="en-US" sz="1100" dirty="0"/>
              <a:t>Publishing.</a:t>
            </a:r>
          </a:p>
          <a:p>
            <a:r>
              <a:rPr lang="en-US" sz="1100" dirty="0"/>
              <a:t>http://dx.doi.org/10.1787/5k43nxrhfjtd-en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2348880"/>
            <a:ext cx="1617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demand</a:t>
            </a:r>
          </a:p>
          <a:p>
            <a:r>
              <a:rPr lang="en-US" smtClean="0"/>
              <a:t>Total 162.2 </a:t>
            </a:r>
            <a:r>
              <a:rPr lang="en-US" dirty="0" smtClean="0"/>
              <a:t>GW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42233" y="2951366"/>
            <a:ext cx="1301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~ 10 M people</a:t>
            </a:r>
          </a:p>
          <a:p>
            <a:r>
              <a:rPr lang="en-US" sz="1400" dirty="0" smtClean="0"/>
              <a:t>  ILC = Morioka 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0" y="2060848"/>
            <a:ext cx="3447480" cy="238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7153436" y="3112118"/>
            <a:ext cx="122312" cy="1008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8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Should ILC turn to Green Energy ?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844824"/>
            <a:ext cx="8280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ILC</a:t>
            </a:r>
            <a:r>
              <a:rPr lang="en-US" dirty="0" smtClean="0">
                <a:latin typeface="Comic Sans MS" panose="030F0702030302020204" pitchFamily="66" charset="0"/>
              </a:rPr>
              <a:t> being the size of a city, is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real scale workbench </a:t>
            </a:r>
            <a:r>
              <a:rPr lang="en-US" dirty="0" smtClean="0">
                <a:latin typeface="Comic Sans MS" panose="030F0702030302020204" pitchFamily="66" charset="0"/>
              </a:rPr>
              <a:t>to develop, maintain and manage a mix of sustainable energy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ILC is a (very) 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long term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effort</a:t>
            </a:r>
            <a:r>
              <a:rPr lang="en-US" dirty="0" smtClean="0">
                <a:latin typeface="Comic Sans MS" panose="030F0702030302020204" pitchFamily="66" charset="0"/>
              </a:rPr>
              <a:t>, investing in green energies makes sense.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It is the “fundamental research”  contribution to the global warming and the energy crisis.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Energy research is a strong motivation to the society and the decision makers.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A substantial contribution to the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ILC running cost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Sciences, CERN Oct 2013</a:t>
            </a:r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Denis Perret-Gallix LAPP/IN2P3.CNRS (France)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9</a:t>
            </a:fld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ILC: an amazing energy transformer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916832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Assuming an ILC powered by photovoltaic energy: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Energy at the particle level: 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from 1 eV to 1 TeV: 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12 orders of magnitude, a Tera scaling</a:t>
            </a:r>
          </a:p>
          <a:p>
            <a:endParaRPr lang="en-US" dirty="0" smtClean="0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Energy concentration: </a:t>
            </a: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Surface to collect 82 MW(one beam) to the beam size: 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20 orders of magnitude, almost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Zetta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scaling</a:t>
            </a:r>
          </a:p>
          <a:p>
            <a:endParaRPr lang="en-US" dirty="0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Energy </a:t>
            </a:r>
            <a:r>
              <a:rPr lang="en-US" dirty="0" smtClean="0">
                <a:latin typeface="Comic Sans MS" panose="030F0702030302020204" pitchFamily="66" charset="0"/>
              </a:rPr>
              <a:t>transformation efficiency</a:t>
            </a:r>
            <a:r>
              <a:rPr lang="en-US" dirty="0">
                <a:latin typeface="Comic Sans MS" panose="030F0702030302020204" pitchFamily="66" charset="0"/>
              </a:rPr>
              <a:t>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Beam power/AC power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6-7%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77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17718</TotalTime>
  <Words>2604</Words>
  <Application>Microsoft Office PowerPoint</Application>
  <PresentationFormat>On-screen Show (4:3)</PresentationFormat>
  <Paragraphs>394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Thème Office</vt:lpstr>
      <vt:lpstr>Custom Design</vt:lpstr>
      <vt:lpstr>PowerPoint Presentation</vt:lpstr>
      <vt:lpstr>Overview</vt:lpstr>
      <vt:lpstr>ILC and the society </vt:lpstr>
      <vt:lpstr>Colliders energy budget</vt:lpstr>
      <vt:lpstr>ILC center (rough estimates)</vt:lpstr>
      <vt:lpstr>ILC baseline energy budget</vt:lpstr>
      <vt:lpstr>PowerPoint Presentation</vt:lpstr>
      <vt:lpstr>Should ILC turn to Green Energy ?</vt:lpstr>
      <vt:lpstr>ILC: an amazing energy transformer</vt:lpstr>
      <vt:lpstr>ILC site</vt:lpstr>
      <vt:lpstr>PowerPoint Presentation</vt:lpstr>
      <vt:lpstr>Check the ILC site</vt:lpstr>
      <vt:lpstr>PowerPoint Presentation</vt:lpstr>
      <vt:lpstr>PowerPoint Presentation</vt:lpstr>
      <vt:lpstr>PowerPoint Presentation</vt:lpstr>
      <vt:lpstr>PowerPoint Presentation</vt:lpstr>
      <vt:lpstr>Green ILC Energy Issues</vt:lpstr>
      <vt:lpstr>Global organization for Green ILC</vt:lpstr>
      <vt:lpstr>ILC Energy Center</vt:lpstr>
      <vt:lpstr>PowerPoint Presentation</vt:lpstr>
      <vt:lpstr>ILC Sustainable energy institute missions</vt:lpstr>
      <vt:lpstr>Gradual Multi-Staged Implementation</vt:lpstr>
      <vt:lpstr>Energy research benefits</vt:lpstr>
      <vt:lpstr>Next steps</vt:lpstr>
      <vt:lpstr>Conclusions</vt:lpstr>
      <vt:lpstr>Additional slides</vt:lpstr>
      <vt:lpstr>Renewable energy Japan (METI)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 PERRET-GALLIX</dc:creator>
  <cp:lastModifiedBy>Denis PERRET-GALLIX</cp:lastModifiedBy>
  <cp:revision>413</cp:revision>
  <dcterms:created xsi:type="dcterms:W3CDTF">2012-10-27T08:59:55Z</dcterms:created>
  <dcterms:modified xsi:type="dcterms:W3CDTF">2013-10-23T21:45:18Z</dcterms:modified>
</cp:coreProperties>
</file>