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387" r:id="rId5"/>
    <p:sldId id="542" r:id="rId6"/>
    <p:sldId id="446" r:id="rId7"/>
    <p:sldId id="532" r:id="rId8"/>
    <p:sldId id="527" r:id="rId9"/>
    <p:sldId id="526" r:id="rId10"/>
    <p:sldId id="533" r:id="rId11"/>
    <p:sldId id="528" r:id="rId12"/>
    <p:sldId id="535" r:id="rId13"/>
    <p:sldId id="529" r:id="rId14"/>
    <p:sldId id="536" r:id="rId15"/>
    <p:sldId id="538" r:id="rId16"/>
    <p:sldId id="530" r:id="rId17"/>
    <p:sldId id="539" r:id="rId18"/>
    <p:sldId id="540" r:id="rId19"/>
    <p:sldId id="541" r:id="rId20"/>
  </p:sldIdLst>
  <p:sldSz cx="9906000" cy="6858000" type="A4"/>
  <p:notesSz cx="6854825" cy="9664700"/>
  <p:defaultTextStyle>
    <a:defPPr>
      <a:defRPr lang="en-US"/>
    </a:defPPr>
    <a:lvl1pPr marL="0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8736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57472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36206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14941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93675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72411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51146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29881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3EF4"/>
    <a:srgbClr val="90B8E9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94654" autoAdjust="0"/>
  </p:normalViewPr>
  <p:slideViewPr>
    <p:cSldViewPr>
      <p:cViewPr varScale="1">
        <p:scale>
          <a:sx n="137" d="100"/>
          <a:sy n="137" d="100"/>
        </p:scale>
        <p:origin x="-1296" y="-9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2106" y="-108"/>
      </p:cViewPr>
      <p:guideLst>
        <p:guide orient="horz" pos="3044"/>
        <p:guide pos="215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0213" cy="482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3025" y="0"/>
            <a:ext cx="2970213" cy="482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2A7E07-C38B-4762-9B27-A6B114C038BF}" type="datetimeFigureOut">
              <a:rPr lang="en-US" smtClean="0"/>
              <a:pPr/>
              <a:t>23/10/13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80513"/>
            <a:ext cx="2970213" cy="482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3025" y="9180513"/>
            <a:ext cx="2970213" cy="482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CE4F8F-F093-44B9-9193-8314D38D692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13165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0213" cy="482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3025" y="0"/>
            <a:ext cx="2970213" cy="482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DC5582-A90A-4655-93D8-A2A1991EAA8E}" type="datetimeFigureOut">
              <a:rPr lang="en-US" smtClean="0"/>
              <a:pPr/>
              <a:t>23/10/13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11213" y="725488"/>
            <a:ext cx="5232400" cy="36242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591050"/>
            <a:ext cx="5483225" cy="4348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80513"/>
            <a:ext cx="2970213" cy="482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3025" y="9180513"/>
            <a:ext cx="2970213" cy="482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C79328-F686-4EC9-A040-BB6817154EF6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59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78736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57472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36206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14941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393675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872411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351146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829881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350" y="0"/>
            <a:ext cx="7264400" cy="792162"/>
          </a:xfrm>
        </p:spPr>
        <p:txBody>
          <a:bodyPr>
            <a:noAutofit/>
          </a:bodyPr>
          <a:lstStyle>
            <a:lvl1pPr>
              <a:defRPr sz="34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2nd Energy for Sustainable Science at Research Infrastructures, CERN Oct 2013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Luigi SCIBILE CERN/GS-SE group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8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57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362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149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93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724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511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298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 at Research Infrastructures, CERN Oct 2013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Luigi SCIBILE CERN/GS-SE group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76200"/>
            <a:ext cx="7759700" cy="685800"/>
          </a:xfrm>
        </p:spPr>
        <p:txBody>
          <a:bodyPr>
            <a:normAutofit/>
          </a:bodyPr>
          <a:lstStyle>
            <a:lvl1pPr>
              <a:defRPr sz="37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 at Research Infrastructures, CERN Oct 2013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Luigi SCIBILE CERN/GS-SE group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 at Research Infrastructures, CERN Oct 2013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Luigi SCIBILE CERN/GS-SE group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736" indent="0">
              <a:buNone/>
              <a:defRPr sz="2100" b="1"/>
            </a:lvl2pPr>
            <a:lvl3pPr marL="957472" indent="0">
              <a:buNone/>
              <a:defRPr sz="1900" b="1"/>
            </a:lvl3pPr>
            <a:lvl4pPr marL="1436206" indent="0">
              <a:buNone/>
              <a:defRPr sz="1600" b="1"/>
            </a:lvl4pPr>
            <a:lvl5pPr marL="1914941" indent="0">
              <a:buNone/>
              <a:defRPr sz="1600" b="1"/>
            </a:lvl5pPr>
            <a:lvl6pPr marL="2393675" indent="0">
              <a:buNone/>
              <a:defRPr sz="1600" b="1"/>
            </a:lvl6pPr>
            <a:lvl7pPr marL="2872411" indent="0">
              <a:buNone/>
              <a:defRPr sz="1600" b="1"/>
            </a:lvl7pPr>
            <a:lvl8pPr marL="3351146" indent="0">
              <a:buNone/>
              <a:defRPr sz="1600" b="1"/>
            </a:lvl8pPr>
            <a:lvl9pPr marL="3829881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736" indent="0">
              <a:buNone/>
              <a:defRPr sz="2100" b="1"/>
            </a:lvl2pPr>
            <a:lvl3pPr marL="957472" indent="0">
              <a:buNone/>
              <a:defRPr sz="1900" b="1"/>
            </a:lvl3pPr>
            <a:lvl4pPr marL="1436206" indent="0">
              <a:buNone/>
              <a:defRPr sz="1600" b="1"/>
            </a:lvl4pPr>
            <a:lvl5pPr marL="1914941" indent="0">
              <a:buNone/>
              <a:defRPr sz="1600" b="1"/>
            </a:lvl5pPr>
            <a:lvl6pPr marL="2393675" indent="0">
              <a:buNone/>
              <a:defRPr sz="1600" b="1"/>
            </a:lvl6pPr>
            <a:lvl7pPr marL="2872411" indent="0">
              <a:buNone/>
              <a:defRPr sz="1600" b="1"/>
            </a:lvl7pPr>
            <a:lvl8pPr marL="3351146" indent="0">
              <a:buNone/>
              <a:defRPr sz="1600" b="1"/>
            </a:lvl8pPr>
            <a:lvl9pPr marL="3829881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Luigi SCIBILE CERN/GS-SE group</a:t>
            </a:r>
            <a:endParaRPr lang="it-IT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H"/>
              <a:t>M. </a:t>
            </a:r>
            <a:r>
              <a:rPr lang="fr-CH" err="1"/>
              <a:t>Nonis</a:t>
            </a:r>
            <a:r>
              <a:rPr lang="fr-CH"/>
              <a:t> – Réunion Annuelle TS/FM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 at Research Infrastructures, CERN Oct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Luigi SCIBILE CERN/GS-SE group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83235-FA8B-498A-9583-85F3960DA8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jpeg"/><Relationship Id="rId9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600" y="91611"/>
            <a:ext cx="7924800" cy="639762"/>
          </a:xfrm>
          <a:prstGeom prst="rect">
            <a:avLst/>
          </a:prstGeom>
        </p:spPr>
        <p:txBody>
          <a:bodyPr vert="horz" lIns="95746" tIns="47874" rIns="95746" bIns="47874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5746" tIns="47874" rIns="95746" bIns="47874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447110"/>
            <a:ext cx="2971800" cy="365125"/>
          </a:xfrm>
          <a:prstGeom prst="rect">
            <a:avLst/>
          </a:prstGeom>
        </p:spPr>
        <p:txBody>
          <a:bodyPr vert="horz" lIns="95746" tIns="47874" rIns="95746" bIns="47874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2nd Energy for Sustainable Science at Research Infrastructures, CERN Oct 2013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95800" y="6447110"/>
            <a:ext cx="1447800" cy="365125"/>
          </a:xfrm>
          <a:prstGeom prst="rect">
            <a:avLst/>
          </a:prstGeom>
        </p:spPr>
        <p:txBody>
          <a:bodyPr vert="horz" lIns="95746" tIns="47874" rIns="95746" bIns="47874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Luigi SCIBILE CERN/GS-SE group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42200" y="6447110"/>
            <a:ext cx="2311400" cy="365125"/>
          </a:xfrm>
          <a:prstGeom prst="rect">
            <a:avLst/>
          </a:prstGeom>
        </p:spPr>
        <p:txBody>
          <a:bodyPr vert="horz" lIns="95746" tIns="47874" rIns="95746" bIns="47874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87D14-C9E0-42AC-85F7-32247EF94A2C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838200"/>
            <a:ext cx="9906000" cy="1588"/>
          </a:xfrm>
          <a:prstGeom prst="line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gs-logo"/>
          <p:cNvPicPr/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090822" y="49542"/>
            <a:ext cx="732631" cy="723900"/>
          </a:xfrm>
          <a:prstGeom prst="rect">
            <a:avLst/>
          </a:prstGeom>
          <a:noFill/>
        </p:spPr>
      </p:pic>
      <p:pic>
        <p:nvPicPr>
          <p:cNvPr id="12" name="Picture 11" descr="bul-pho-2007-046.jpg"/>
          <p:cNvPicPr>
            <a:picLocks noChangeAspect="1"/>
          </p:cNvPicPr>
          <p:nvPr userDrawn="1"/>
        </p:nvPicPr>
        <p:blipFill>
          <a:blip r:embed="rId9" cstate="print"/>
          <a:stretch>
            <a:fillRect/>
          </a:stretch>
        </p:blipFill>
        <p:spPr>
          <a:xfrm>
            <a:off x="82550" y="68592"/>
            <a:ext cx="742950" cy="685800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0" y="6399212"/>
            <a:ext cx="9906000" cy="1588"/>
          </a:xfrm>
          <a:prstGeom prst="line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4" r:id="rId3"/>
    <p:sldLayoutId id="2147483655" r:id="rId4"/>
    <p:sldLayoutId id="2147483656" r:id="rId5"/>
    <p:sldLayoutId id="2147483657" r:id="rId6"/>
  </p:sldLayoutIdLst>
  <p:hf hdr="0"/>
  <p:txStyles>
    <p:titleStyle>
      <a:lvl1pPr algn="ctr" defTabSz="957472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052" indent="-359052" algn="l" defTabSz="957472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77945" indent="-299209" algn="l" defTabSz="957472" rtl="0" eaLnBrk="1" latinLnBrk="0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96838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75571" indent="-239368" algn="l" defTabSz="957472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4307" indent="-239368" algn="l" defTabSz="957472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33043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11779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90513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69249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736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472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206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4941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3675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2411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1146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29881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jpg"/><Relationship Id="rId3" Type="http://schemas.openxmlformats.org/officeDocument/2006/relationships/image" Target="../media/image19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jpg"/><Relationship Id="rId3" Type="http://schemas.openxmlformats.org/officeDocument/2006/relationships/image" Target="../media/image21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4" Type="http://schemas.openxmlformats.org/officeDocument/2006/relationships/image" Target="../media/image25.jpg"/><Relationship Id="rId5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gs-dep.web.cern.ch/en/content/gs-se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5" Type="http://schemas.openxmlformats.org/officeDocument/2006/relationships/image" Target="../media/image10.jpeg"/><Relationship Id="rId6" Type="http://schemas.openxmlformats.org/officeDocument/2006/relationships/image" Target="../media/image11.jpeg"/><Relationship Id="rId7" Type="http://schemas.openxmlformats.org/officeDocument/2006/relationships/image" Target="../media/image12.jpeg"/><Relationship Id="rId8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8705850" cy="2590800"/>
          </a:xfrm>
        </p:spPr>
        <p:txBody>
          <a:bodyPr>
            <a:normAutofit fontScale="90000"/>
          </a:bodyPr>
          <a:lstStyle/>
          <a:p>
            <a:r>
              <a:rPr lang="en-US" dirty="0"/>
              <a:t>CERN </a:t>
            </a:r>
            <a:r>
              <a:rPr lang="en-US" dirty="0" smtClean="0"/>
              <a:t>campus:</a:t>
            </a:r>
            <a:br>
              <a:rPr lang="en-US" dirty="0" smtClean="0"/>
            </a:br>
            <a:r>
              <a:rPr lang="en-US" dirty="0" smtClean="0"/>
              <a:t>mapping </a:t>
            </a:r>
            <a:r>
              <a:rPr lang="en-US" dirty="0"/>
              <a:t>of the building versus energy consumption and an example of design and construction of a green </a:t>
            </a:r>
            <a:r>
              <a:rPr lang="en-US" dirty="0" smtClean="0"/>
              <a:t>building.</a:t>
            </a:r>
            <a:endParaRPr lang="en-US" sz="2200" dirty="0">
              <a:solidFill>
                <a:srgbClr val="1F497D"/>
              </a:solidFill>
            </a:endParaRP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209675" y="4038600"/>
            <a:ext cx="7353300" cy="2362200"/>
          </a:xfrm>
        </p:spPr>
        <p:txBody>
          <a:bodyPr>
            <a:noAutofit/>
          </a:bodyPr>
          <a:lstStyle/>
          <a:p>
            <a:r>
              <a:rPr lang="en-US" sz="3600" dirty="0" smtClean="0"/>
              <a:t>Luigi Scibile</a:t>
            </a:r>
            <a:br>
              <a:rPr lang="en-US" sz="3600" dirty="0" smtClean="0"/>
            </a:br>
            <a:r>
              <a:rPr lang="en-US" sz="2000" dirty="0" smtClean="0"/>
              <a:t>CERN, General Services and Infrastructure Department</a:t>
            </a:r>
          </a:p>
          <a:p>
            <a:r>
              <a:rPr lang="en-US" sz="2000" dirty="0" smtClean="0"/>
              <a:t>Head of the Site Engineering Group</a:t>
            </a:r>
          </a:p>
          <a:p>
            <a:endParaRPr lang="en-US" sz="1600" dirty="0" smtClean="0"/>
          </a:p>
          <a:p>
            <a:pPr algn="l"/>
            <a:r>
              <a:rPr lang="en-US" sz="1600" dirty="0" smtClean="0"/>
              <a:t>Main contributors:	F. </a:t>
            </a:r>
            <a:r>
              <a:rPr lang="en-US" sz="1600" dirty="0" err="1"/>
              <a:t>Audinet</a:t>
            </a:r>
            <a:r>
              <a:rPr lang="en-US" sz="1600" dirty="0"/>
              <a:t>, </a:t>
            </a:r>
            <a:r>
              <a:rPr lang="en-US" sz="1600" dirty="0" smtClean="0"/>
              <a:t>H. </a:t>
            </a:r>
            <a:r>
              <a:rPr lang="en-US" sz="1600" dirty="0" err="1" smtClean="0"/>
              <a:t>Burckhart</a:t>
            </a:r>
            <a:r>
              <a:rPr lang="en-US" sz="1600" dirty="0"/>
              <a:t>, </a:t>
            </a:r>
            <a:r>
              <a:rPr lang="en-US" sz="1600" dirty="0" smtClean="0"/>
              <a:t>M-L. </a:t>
            </a:r>
            <a:r>
              <a:rPr lang="en-US" sz="1600" dirty="0" err="1"/>
              <a:t>Gabassi</a:t>
            </a:r>
            <a:r>
              <a:rPr lang="en-US" sz="1600" dirty="0"/>
              <a:t>, </a:t>
            </a:r>
            <a:r>
              <a:rPr lang="en-US" sz="1600" dirty="0" smtClean="0"/>
              <a:t>M. </a:t>
            </a:r>
            <a:r>
              <a:rPr lang="en-US" sz="1600" dirty="0" err="1" smtClean="0"/>
              <a:t>Gansser</a:t>
            </a:r>
            <a:r>
              <a:rPr lang="en-US" sz="1600" dirty="0" smtClean="0"/>
              <a:t>,</a:t>
            </a:r>
          </a:p>
          <a:p>
            <a:pPr algn="l"/>
            <a:r>
              <a:rPr lang="en-US" sz="1600" dirty="0"/>
              <a:t>	</a:t>
            </a:r>
            <a:r>
              <a:rPr lang="en-US" sz="1600" dirty="0" smtClean="0"/>
              <a:t>	F. </a:t>
            </a:r>
            <a:r>
              <a:rPr lang="en-US" sz="1600" dirty="0" err="1" smtClean="0"/>
              <a:t>Magnin</a:t>
            </a:r>
            <a:r>
              <a:rPr lang="en-US" sz="1600" dirty="0" smtClean="0"/>
              <a:t>, C. Martel, M. </a:t>
            </a:r>
            <a:r>
              <a:rPr lang="en-US" sz="1600" dirty="0" err="1" smtClean="0"/>
              <a:t>Poehler</a:t>
            </a:r>
            <a:r>
              <a:rPr lang="en-US" sz="1800" dirty="0" smtClean="0"/>
              <a:t>	</a:t>
            </a:r>
          </a:p>
          <a:p>
            <a:pPr algn="l"/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 at Research Infrastructures, CERN Oct 2013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4350" y="6447110"/>
            <a:ext cx="3797300" cy="365125"/>
          </a:xfrm>
        </p:spPr>
        <p:txBody>
          <a:bodyPr/>
          <a:lstStyle/>
          <a:p>
            <a:r>
              <a:rPr lang="en-US" smtClean="0"/>
              <a:t>Luigi SCIBILE CERN/GS-SE group</a:t>
            </a:r>
            <a:endParaRPr lang="fr-FR" dirty="0"/>
          </a:p>
        </p:txBody>
      </p:sp>
      <p:pic>
        <p:nvPicPr>
          <p:cNvPr id="3" name="Picture 2" descr="energy-workshop-xt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9596" y="76200"/>
            <a:ext cx="1533458" cy="71266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914400" y="0"/>
            <a:ext cx="8077200" cy="792162"/>
          </a:xfrm>
        </p:spPr>
        <p:txBody>
          <a:bodyPr/>
          <a:lstStyle/>
          <a:p>
            <a:r>
              <a:rPr lang="en-US" sz="2800" dirty="0"/>
              <a:t>Mapping </a:t>
            </a:r>
            <a:r>
              <a:rPr lang="en-US" sz="2800" dirty="0" smtClean="0"/>
              <a:t>heat energy </a:t>
            </a:r>
            <a:r>
              <a:rPr lang="en-US" sz="2800" dirty="0"/>
              <a:t>consumption/usage</a:t>
            </a:r>
            <a:endParaRPr lang="en-US" sz="2800" dirty="0"/>
          </a:p>
        </p:txBody>
      </p:sp>
      <p:sp>
        <p:nvSpPr>
          <p:cNvPr id="44" name="Content Placeholder 43"/>
          <p:cNvSpPr>
            <a:spLocks noGrp="1"/>
          </p:cNvSpPr>
          <p:nvPr>
            <p:ph idx="1"/>
          </p:nvPr>
        </p:nvSpPr>
        <p:spPr>
          <a:xfrm>
            <a:off x="381000" y="1066800"/>
            <a:ext cx="9296400" cy="5181599"/>
          </a:xfrm>
        </p:spPr>
        <p:txBody>
          <a:bodyPr>
            <a:noAutofit/>
          </a:bodyPr>
          <a:lstStyle/>
          <a:p>
            <a:r>
              <a:rPr lang="en-US" sz="3200" dirty="0" smtClean="0"/>
              <a:t>Given the limitation of the energy measurements</a:t>
            </a:r>
            <a:endParaRPr lang="en-US" sz="32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 at Research Infrastructures, CERN Oct 2013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Luigi SCIBILE CERN/GS-SE group</a:t>
            </a:r>
            <a:endParaRPr lang="fr-FR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8" name="Grafik 8" descr="Introduction.jpg"/>
          <p:cNvPicPr>
            <a:picLocks noChangeAspect="1"/>
          </p:cNvPicPr>
          <p:nvPr/>
        </p:nvPicPr>
        <p:blipFill>
          <a:blip r:embed="rId2" cstate="print"/>
          <a:srcRect l="833" t="11111" b="11111"/>
          <a:stretch>
            <a:fillRect/>
          </a:stretch>
        </p:blipFill>
        <p:spPr>
          <a:xfrm>
            <a:off x="278481" y="1066800"/>
            <a:ext cx="9144000" cy="5257800"/>
          </a:xfrm>
          <a:prstGeom prst="rect">
            <a:avLst/>
          </a:prstGeom>
        </p:spPr>
      </p:pic>
      <p:sp>
        <p:nvSpPr>
          <p:cNvPr id="9" name="Textfeld 6"/>
          <p:cNvSpPr txBox="1"/>
          <p:nvPr/>
        </p:nvSpPr>
        <p:spPr>
          <a:xfrm>
            <a:off x="6477000" y="1219200"/>
            <a:ext cx="2971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b="1" u="sng" dirty="0" smtClean="0">
                <a:solidFill>
                  <a:schemeClr val="bg1"/>
                </a:solidFill>
              </a:rPr>
              <a:t>Meyrin Site</a:t>
            </a:r>
            <a:endParaRPr lang="de-DE" sz="4000" b="1" u="sn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691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914400" y="0"/>
            <a:ext cx="8077200" cy="792162"/>
          </a:xfrm>
        </p:spPr>
        <p:txBody>
          <a:bodyPr/>
          <a:lstStyle/>
          <a:p>
            <a:r>
              <a:rPr lang="en-US" sz="2800" dirty="0"/>
              <a:t>Mapping </a:t>
            </a:r>
            <a:r>
              <a:rPr lang="en-US" sz="2800" dirty="0" smtClean="0"/>
              <a:t>heat energy </a:t>
            </a:r>
            <a:r>
              <a:rPr lang="en-US" sz="2800" dirty="0"/>
              <a:t>consumption/usage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 at Research Infrastructures, CERN Oct 2013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Luigi SCIBILE CERN/GS-SE group</a:t>
            </a:r>
            <a:endParaRPr lang="fr-FR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14" name="Content Placeholder 43"/>
          <p:cNvSpPr>
            <a:spLocks noGrp="1"/>
          </p:cNvSpPr>
          <p:nvPr>
            <p:ph idx="1"/>
          </p:nvPr>
        </p:nvSpPr>
        <p:spPr>
          <a:xfrm>
            <a:off x="228600" y="990600"/>
            <a:ext cx="9601200" cy="3124200"/>
          </a:xfrm>
        </p:spPr>
        <p:txBody>
          <a:bodyPr>
            <a:noAutofit/>
          </a:bodyPr>
          <a:lstStyle/>
          <a:p>
            <a:r>
              <a:rPr lang="en-US" sz="2800" dirty="0" smtClean="0"/>
              <a:t>Model where </a:t>
            </a:r>
            <a:r>
              <a:rPr lang="en-US" sz="2800" dirty="0" smtClean="0"/>
              <a:t>heat energy is used (requirements)</a:t>
            </a:r>
          </a:p>
          <a:p>
            <a:r>
              <a:rPr lang="en-US" sz="2800" dirty="0" smtClean="0"/>
              <a:t>Model where/how energy is dissipated</a:t>
            </a:r>
          </a:p>
          <a:p>
            <a:endParaRPr lang="en-US" sz="2800" dirty="0" smtClean="0"/>
          </a:p>
        </p:txBody>
      </p:sp>
      <p:pic>
        <p:nvPicPr>
          <p:cNvPr id="13" name="Picture 12" descr="Sankey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362200"/>
            <a:ext cx="2917807" cy="3820071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6329790" y="2087245"/>
            <a:ext cx="3024526" cy="4267200"/>
            <a:chOff x="6329790" y="2087245"/>
            <a:chExt cx="3024526" cy="4267200"/>
          </a:xfrm>
        </p:grpSpPr>
        <p:pic>
          <p:nvPicPr>
            <p:cNvPr id="15" name="Picture 14" descr="Sankey-2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9790" y="2087245"/>
              <a:ext cx="3024526" cy="4267200"/>
            </a:xfrm>
            <a:prstGeom prst="rect">
              <a:avLst/>
            </a:prstGeom>
          </p:spPr>
        </p:pic>
        <p:sp>
          <p:nvSpPr>
            <p:cNvPr id="17" name="Textfeld 13"/>
            <p:cNvSpPr txBox="1"/>
            <p:nvPr/>
          </p:nvSpPr>
          <p:spPr>
            <a:xfrm>
              <a:off x="7001130" y="5486400"/>
              <a:ext cx="114300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600" b="1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65.9</a:t>
              </a:r>
            </a:p>
            <a:p>
              <a:pPr algn="ctr"/>
              <a:r>
                <a:rPr lang="de-DE" sz="1600" b="1" dirty="0" err="1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GWh</a:t>
              </a:r>
              <a:endParaRPr lang="de-DE" sz="1600" b="1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099298" y="4758270"/>
              <a:ext cx="977902" cy="5757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rgbClr val="000000"/>
                  </a:solidFill>
                </a:rPr>
                <a:t>46.2</a:t>
              </a:r>
            </a:p>
            <a:p>
              <a:pPr algn="ctr"/>
              <a:r>
                <a:rPr lang="en-US" sz="1400" b="1" dirty="0" err="1" smtClean="0">
                  <a:solidFill>
                    <a:srgbClr val="000000"/>
                  </a:solidFill>
                </a:rPr>
                <a:t>GWh</a:t>
              </a:r>
              <a:endParaRPr lang="en-US" sz="1400" b="1" dirty="0">
                <a:solidFill>
                  <a:srgbClr val="000000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620000" y="4724400"/>
              <a:ext cx="228600" cy="152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>
                <a:solidFill>
                  <a:srgbClr val="000000"/>
                </a:solidFill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802031" y="4724400"/>
              <a:ext cx="381000" cy="2286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23" name="Right Arrow 22"/>
          <p:cNvSpPr/>
          <p:nvPr/>
        </p:nvSpPr>
        <p:spPr>
          <a:xfrm>
            <a:off x="3505200" y="3505200"/>
            <a:ext cx="2590800" cy="1295400"/>
          </a:xfrm>
          <a:prstGeom prst="rightArrow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Overall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Simulation results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439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eat-requirements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6" y="2057400"/>
            <a:ext cx="7479219" cy="4343400"/>
          </a:xfrm>
          <a:prstGeom prst="rect">
            <a:avLst/>
          </a:prstGeom>
        </p:spPr>
      </p:pic>
      <p:sp>
        <p:nvSpPr>
          <p:cNvPr id="11" name="Content Placeholder 43"/>
          <p:cNvSpPr txBox="1">
            <a:spLocks/>
          </p:cNvSpPr>
          <p:nvPr/>
        </p:nvSpPr>
        <p:spPr>
          <a:xfrm>
            <a:off x="6781800" y="2895600"/>
            <a:ext cx="3124200" cy="3505200"/>
          </a:xfrm>
          <a:prstGeom prst="rect">
            <a:avLst/>
          </a:prstGeom>
          <a:solidFill>
            <a:srgbClr val="FFFFFF"/>
          </a:solidFill>
        </p:spPr>
        <p:txBody>
          <a:bodyPr vert="horz" lIns="95746" tIns="47874" rIns="95746" bIns="47874" rtlCol="0">
            <a:noAutofit/>
          </a:bodyPr>
          <a:lstStyle>
            <a:lvl1pPr marL="359052" indent="-359052" algn="l" defTabSz="957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77945" indent="-299209" algn="l" defTabSz="95747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96838" indent="-239368" algn="l" defTabSz="957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75571" indent="-239368" algn="l" defTabSz="95747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54307" indent="-239368" algn="l" defTabSz="95747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33043" indent="-239368" algn="l" defTabSz="957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1779" indent="-239368" algn="l" defTabSz="957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0513" indent="-239368" algn="l" defTabSz="957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69249" indent="-239368" algn="l" defTabSz="957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300" dirty="0" smtClean="0"/>
          </a:p>
          <a:p>
            <a:r>
              <a:rPr lang="en-US" sz="2300" dirty="0" smtClean="0"/>
              <a:t>Consolidation benefits</a:t>
            </a:r>
          </a:p>
          <a:p>
            <a:endParaRPr lang="en-US" sz="2300" dirty="0" smtClean="0"/>
          </a:p>
          <a:p>
            <a:r>
              <a:rPr lang="en-US" sz="2300" dirty="0" smtClean="0"/>
              <a:t>Planning tool</a:t>
            </a:r>
          </a:p>
          <a:p>
            <a:endParaRPr lang="en-US" sz="2300" dirty="0" smtClean="0"/>
          </a:p>
          <a:p>
            <a:r>
              <a:rPr lang="en-US" sz="2300" dirty="0" smtClean="0"/>
              <a:t>Identify synergies for waste heat recovery</a:t>
            </a:r>
            <a:endParaRPr lang="en-US" sz="2300" dirty="0" smtClean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914400" y="0"/>
            <a:ext cx="8077200" cy="792162"/>
          </a:xfrm>
        </p:spPr>
        <p:txBody>
          <a:bodyPr/>
          <a:lstStyle/>
          <a:p>
            <a:r>
              <a:rPr lang="en-US" sz="2800" dirty="0"/>
              <a:t>Mapping </a:t>
            </a:r>
            <a:r>
              <a:rPr lang="en-US" sz="2800" dirty="0" smtClean="0"/>
              <a:t>heat energy </a:t>
            </a:r>
            <a:r>
              <a:rPr lang="en-US" sz="2800" dirty="0"/>
              <a:t>consumption/usage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 at Research Infrastructures, CERN Oct 2013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Luigi SCIBILE CERN/GS-SE group</a:t>
            </a:r>
            <a:endParaRPr lang="fr-FR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12" name="Picture 11" descr="Heating-requirements-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838200"/>
            <a:ext cx="43434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491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914400" y="0"/>
            <a:ext cx="8077200" cy="792162"/>
          </a:xfrm>
        </p:spPr>
        <p:txBody>
          <a:bodyPr/>
          <a:lstStyle/>
          <a:p>
            <a:r>
              <a:rPr lang="en-US" sz="2800" dirty="0"/>
              <a:t>Example of application of energy concepts</a:t>
            </a:r>
            <a:endParaRPr lang="en-US" sz="2800" dirty="0"/>
          </a:p>
        </p:txBody>
      </p:sp>
      <p:sp>
        <p:nvSpPr>
          <p:cNvPr id="44" name="Content Placeholder 43"/>
          <p:cNvSpPr>
            <a:spLocks noGrp="1"/>
          </p:cNvSpPr>
          <p:nvPr>
            <p:ph idx="1"/>
          </p:nvPr>
        </p:nvSpPr>
        <p:spPr>
          <a:xfrm>
            <a:off x="381000" y="1066800"/>
            <a:ext cx="9296400" cy="5181599"/>
          </a:xfrm>
        </p:spPr>
        <p:txBody>
          <a:bodyPr>
            <a:noAutofit/>
          </a:bodyPr>
          <a:lstStyle/>
          <a:p>
            <a:endParaRPr lang="en-US" sz="3600" dirty="0" smtClean="0"/>
          </a:p>
          <a:p>
            <a:endParaRPr lang="en-US" sz="3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 at Research Infrastructures, CERN Oct 2013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Luigi SCIBILE CERN/GS-SE group</a:t>
            </a:r>
            <a:endParaRPr lang="fr-FR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8" name="Picture 9" descr="G:\Departments\GS\Groups\SEM\CE\Activities and Services\DO\Poehler\mp\Michael\Affaires\BAT 774 - CCR\Architecte\Etudes\20111202-solution 12\renders 02-12-11_Page_2.jpg"/>
          <p:cNvPicPr>
            <a:picLocks noChangeAspect="1" noChangeArrowheads="1"/>
          </p:cNvPicPr>
          <p:nvPr/>
        </p:nvPicPr>
        <p:blipFill>
          <a:blip r:embed="rId2"/>
          <a:srcRect t="15398" b="16032"/>
          <a:stretch>
            <a:fillRect/>
          </a:stretch>
        </p:blipFill>
        <p:spPr bwMode="auto">
          <a:xfrm>
            <a:off x="76200" y="990599"/>
            <a:ext cx="9753600" cy="52279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" name="Content Placeholder 43"/>
          <p:cNvSpPr txBox="1">
            <a:spLocks/>
          </p:cNvSpPr>
          <p:nvPr/>
        </p:nvSpPr>
        <p:spPr>
          <a:xfrm>
            <a:off x="94740" y="4336161"/>
            <a:ext cx="5715000" cy="1828800"/>
          </a:xfrm>
          <a:prstGeom prst="rect">
            <a:avLst/>
          </a:prstGeom>
          <a:solidFill>
            <a:schemeClr val="accent3">
              <a:lumMod val="50000"/>
              <a:alpha val="67000"/>
            </a:schemeClr>
          </a:solidFill>
        </p:spPr>
        <p:txBody>
          <a:bodyPr vert="horz" lIns="95746" tIns="47874" rIns="95746" bIns="47874" rtlCol="0">
            <a:noAutofit/>
          </a:bodyPr>
          <a:lstStyle>
            <a:lvl1pPr marL="359052" indent="-359052" algn="l" defTabSz="957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77945" indent="-299209" algn="l" defTabSz="95747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96838" indent="-239368" algn="l" defTabSz="957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75571" indent="-239368" algn="l" defTabSz="95747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54307" indent="-239368" algn="l" defTabSz="95747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33043" indent="-239368" algn="l" defTabSz="957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1779" indent="-239368" algn="l" defTabSz="957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0513" indent="-239368" algn="l" defTabSz="957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69249" indent="-239368" algn="l" defTabSz="957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>
                <a:solidFill>
                  <a:schemeClr val="bg1"/>
                </a:solidFill>
              </a:rPr>
              <a:t>Building 774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RT2012 standard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Renewable </a:t>
            </a:r>
            <a:r>
              <a:rPr lang="en-US" sz="2400" b="1" dirty="0" smtClean="0">
                <a:solidFill>
                  <a:schemeClr val="bg1"/>
                </a:solidFill>
              </a:rPr>
              <a:t>energy and energy recovery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Designed to interact with other sources</a:t>
            </a:r>
            <a:endParaRPr lang="en-US" sz="24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691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774-flow-thermal-energ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2667000"/>
            <a:ext cx="4666129" cy="34290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914400" y="0"/>
            <a:ext cx="8077200" cy="792162"/>
          </a:xfrm>
        </p:spPr>
        <p:txBody>
          <a:bodyPr/>
          <a:lstStyle/>
          <a:p>
            <a:r>
              <a:rPr lang="en-US" sz="2800" dirty="0"/>
              <a:t>Example of application of energy concepts</a:t>
            </a:r>
            <a:endParaRPr lang="en-US" sz="2800" dirty="0"/>
          </a:p>
        </p:txBody>
      </p:sp>
      <p:sp>
        <p:nvSpPr>
          <p:cNvPr id="44" name="Content Placeholder 43"/>
          <p:cNvSpPr>
            <a:spLocks noGrp="1"/>
          </p:cNvSpPr>
          <p:nvPr>
            <p:ph idx="1"/>
          </p:nvPr>
        </p:nvSpPr>
        <p:spPr>
          <a:xfrm>
            <a:off x="381000" y="1066800"/>
            <a:ext cx="9296400" cy="5181599"/>
          </a:xfrm>
        </p:spPr>
        <p:txBody>
          <a:bodyPr>
            <a:noAutofit/>
          </a:bodyPr>
          <a:lstStyle/>
          <a:p>
            <a:endParaRPr lang="en-US" sz="3600" dirty="0" smtClean="0"/>
          </a:p>
          <a:p>
            <a:endParaRPr lang="en-US" sz="3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 at Research Infrastructures, CERN Oct 2013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Luigi SCIBILE CERN/GS-SE group</a:t>
            </a:r>
            <a:endParaRPr lang="fr-FR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6" name="Picture 5" descr="SRB-panel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1524000"/>
            <a:ext cx="1227221" cy="1676400"/>
          </a:xfrm>
          <a:prstGeom prst="rect">
            <a:avLst/>
          </a:prstGeom>
        </p:spPr>
      </p:pic>
      <p:pic>
        <p:nvPicPr>
          <p:cNvPr id="10" name="Picture 9" descr="774-Absoption-uni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4038600"/>
            <a:ext cx="1313499" cy="20574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7848600" y="3200400"/>
            <a:ext cx="1981200" cy="1143000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Offices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Meeting rooms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848600" y="4724400"/>
            <a:ext cx="2057400" cy="1143000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Laboratories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Conference rooms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Cafeteria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39000" y="2133600"/>
            <a:ext cx="1274708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SRB panels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066800" y="4800600"/>
            <a:ext cx="128266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Absorption</a:t>
            </a:r>
          </a:p>
          <a:p>
            <a:r>
              <a:rPr lang="en-US" dirty="0" smtClean="0"/>
              <a:t>unit</a:t>
            </a:r>
            <a:endParaRPr lang="en-US" dirty="0"/>
          </a:p>
        </p:txBody>
      </p:sp>
      <p:pic>
        <p:nvPicPr>
          <p:cNvPr id="16" name="Picture 9" descr="G:\Departments\GS\Groups\SEM\CE\Activities and Services\DO\Poehler\mp\Michael\Affaires\BAT 774 - CCR\Architecte\Etudes\20111202-solution 12\renders 02-12-11_Page_2.jpg"/>
          <p:cNvPicPr>
            <a:picLocks noChangeAspect="1" noChangeArrowheads="1"/>
          </p:cNvPicPr>
          <p:nvPr/>
        </p:nvPicPr>
        <p:blipFill>
          <a:blip r:embed="rId5"/>
          <a:srcRect t="15398" b="16032"/>
          <a:stretch>
            <a:fillRect/>
          </a:stretch>
        </p:blipFill>
        <p:spPr bwMode="auto">
          <a:xfrm>
            <a:off x="76200" y="990600"/>
            <a:ext cx="2787555" cy="14941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0" y="2535704"/>
            <a:ext cx="2492990" cy="96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Excellent insulation</a:t>
            </a:r>
          </a:p>
          <a:p>
            <a:r>
              <a:rPr lang="en-US" dirty="0" smtClean="0"/>
              <a:t>Triple-glazed windows</a:t>
            </a:r>
          </a:p>
          <a:p>
            <a:r>
              <a:rPr lang="en-US" dirty="0" smtClean="0"/>
              <a:t>Fixed shading structure</a:t>
            </a:r>
          </a:p>
        </p:txBody>
      </p:sp>
      <p:sp>
        <p:nvSpPr>
          <p:cNvPr id="20" name="TextBox 19"/>
          <p:cNvSpPr txBox="1"/>
          <p:nvPr/>
        </p:nvSpPr>
        <p:spPr>
          <a:xfrm rot="19176365">
            <a:off x="3196196" y="1542103"/>
            <a:ext cx="1720368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Building design</a:t>
            </a:r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1524000" y="1143000"/>
            <a:ext cx="3581400" cy="3048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 rot="19131119">
            <a:off x="3486780" y="1828324"/>
            <a:ext cx="1726792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Systems design</a:t>
            </a:r>
          </a:p>
        </p:txBody>
      </p:sp>
      <p:sp>
        <p:nvSpPr>
          <p:cNvPr id="25" name="Left Arrow 24"/>
          <p:cNvSpPr/>
          <p:nvPr/>
        </p:nvSpPr>
        <p:spPr>
          <a:xfrm>
            <a:off x="3200400" y="1447800"/>
            <a:ext cx="762000" cy="22860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Left Arrow 26"/>
          <p:cNvSpPr/>
          <p:nvPr/>
        </p:nvSpPr>
        <p:spPr>
          <a:xfrm flipH="1">
            <a:off x="4572000" y="2057400"/>
            <a:ext cx="762000" cy="22860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690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and outlook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44" name="Content Placeholder 43"/>
          <p:cNvSpPr>
            <a:spLocks noGrp="1"/>
          </p:cNvSpPr>
          <p:nvPr>
            <p:ph idx="1"/>
          </p:nvPr>
        </p:nvSpPr>
        <p:spPr>
          <a:xfrm>
            <a:off x="381000" y="1066800"/>
            <a:ext cx="9296400" cy="5181599"/>
          </a:xfrm>
        </p:spPr>
        <p:txBody>
          <a:bodyPr>
            <a:noAutofit/>
          </a:bodyPr>
          <a:lstStyle/>
          <a:p>
            <a:r>
              <a:rPr lang="en-US" sz="3200" dirty="0" smtClean="0"/>
              <a:t>Energy is a key aspect in the renovation of old infrastructures and in new building designs.</a:t>
            </a:r>
          </a:p>
          <a:p>
            <a:r>
              <a:rPr lang="en-US" sz="3200" dirty="0" smtClean="0"/>
              <a:t>The model of the heat consumption/usage of the sites </a:t>
            </a:r>
            <a:r>
              <a:rPr lang="en-US" sz="3200" dirty="0" smtClean="0"/>
              <a:t>provides us an invaluable tool to target interventions and plan for future developments and synergies (energy recuperation).</a:t>
            </a:r>
          </a:p>
          <a:p>
            <a:r>
              <a:rPr lang="en-US" sz="3200" dirty="0" smtClean="0"/>
              <a:t>New infrastructures are designed with built-in capability to have synergies with eventual energy recuperation.</a:t>
            </a:r>
          </a:p>
          <a:p>
            <a:endParaRPr lang="en-US" sz="32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 at Research Infrastructures, CERN Oct 2013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Luigi SCIBILE CERN/GS-SE group</a:t>
            </a:r>
            <a:endParaRPr lang="fr-FR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1873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and answers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44" name="Content Placeholder 43"/>
          <p:cNvSpPr>
            <a:spLocks noGrp="1"/>
          </p:cNvSpPr>
          <p:nvPr>
            <p:ph idx="1"/>
          </p:nvPr>
        </p:nvSpPr>
        <p:spPr>
          <a:xfrm>
            <a:off x="381000" y="1066800"/>
            <a:ext cx="9296400" cy="518159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600" dirty="0" smtClean="0"/>
              <a:t>Thank you for your attention</a:t>
            </a:r>
          </a:p>
          <a:p>
            <a:pPr marL="0" indent="0" algn="ctr">
              <a:buNone/>
            </a:pPr>
            <a:endParaRPr lang="en-US" sz="5400" dirty="0"/>
          </a:p>
          <a:p>
            <a:pPr marL="0" indent="0" algn="ctr">
              <a:buNone/>
            </a:pPr>
            <a:r>
              <a:rPr lang="en-US" sz="5400" dirty="0" smtClean="0"/>
              <a:t>QUESTIONS?</a:t>
            </a:r>
          </a:p>
          <a:p>
            <a:pPr marL="0" indent="0" algn="ctr">
              <a:buNone/>
            </a:pPr>
            <a:endParaRPr lang="en-US" sz="54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For additional material and contacts:</a:t>
            </a:r>
          </a:p>
          <a:p>
            <a:r>
              <a:rPr lang="en-US" sz="2400" dirty="0">
                <a:hlinkClick r:id="rId2"/>
              </a:rPr>
              <a:t>http://gs-dep.web.cern.ch/en/content/gs-</a:t>
            </a:r>
            <a:r>
              <a:rPr lang="en-US" sz="2400" dirty="0" smtClean="0">
                <a:hlinkClick r:id="rId2"/>
              </a:rPr>
              <a:t>se</a:t>
            </a:r>
            <a:endParaRPr lang="en-US" sz="2400" dirty="0" smtClean="0"/>
          </a:p>
          <a:p>
            <a:endParaRPr lang="en-US" sz="32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 at Research Infrastructures, CERN Oct 2013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Luigi SCIBILE CERN/GS-SE group</a:t>
            </a:r>
            <a:endParaRPr lang="fr-FR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1873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 at Research Infrastructures, CERN Oct 2013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Luigi SCIBILE CERN/GS-SE group</a:t>
            </a:r>
            <a:endParaRPr lang="fr-FR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Picture 5" descr="work-in-progress-300x26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990600"/>
            <a:ext cx="5943600" cy="5190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477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	</a:t>
            </a:r>
            <a:endParaRPr lang="en-US" dirty="0"/>
          </a:p>
        </p:txBody>
      </p:sp>
      <p:sp>
        <p:nvSpPr>
          <p:cNvPr id="44" name="Content Placeholder 43"/>
          <p:cNvSpPr>
            <a:spLocks noGrp="1"/>
          </p:cNvSpPr>
          <p:nvPr>
            <p:ph idx="1"/>
          </p:nvPr>
        </p:nvSpPr>
        <p:spPr>
          <a:xfrm>
            <a:off x="381000" y="1066800"/>
            <a:ext cx="9296400" cy="5181599"/>
          </a:xfrm>
        </p:spPr>
        <p:txBody>
          <a:bodyPr>
            <a:noAutofit/>
          </a:bodyPr>
          <a:lstStyle/>
          <a:p>
            <a:r>
              <a:rPr lang="en-US" sz="3600" dirty="0" smtClean="0"/>
              <a:t>The CERN campus: situation and outlook</a:t>
            </a:r>
          </a:p>
          <a:p>
            <a:endParaRPr lang="en-US" sz="3600" dirty="0" smtClean="0"/>
          </a:p>
          <a:p>
            <a:r>
              <a:rPr lang="en-US" sz="3600" dirty="0" smtClean="0"/>
              <a:t>Mapping </a:t>
            </a:r>
            <a:r>
              <a:rPr lang="en-US" sz="3600" dirty="0" smtClean="0"/>
              <a:t>heating space energy consumption</a:t>
            </a:r>
            <a:endParaRPr lang="en-US" sz="3600" dirty="0" smtClean="0"/>
          </a:p>
          <a:p>
            <a:endParaRPr lang="en-US" sz="3600" dirty="0" smtClean="0"/>
          </a:p>
          <a:p>
            <a:r>
              <a:rPr lang="en-US" sz="3600" dirty="0" smtClean="0"/>
              <a:t>Models, simulations and estimates</a:t>
            </a:r>
          </a:p>
          <a:p>
            <a:endParaRPr lang="en-US" sz="3600" dirty="0" smtClean="0"/>
          </a:p>
          <a:p>
            <a:r>
              <a:rPr lang="en-US" sz="3600" dirty="0" smtClean="0"/>
              <a:t>Example of application of energy concepts</a:t>
            </a:r>
          </a:p>
          <a:p>
            <a:endParaRPr lang="en-US" sz="3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 at Research Infrastructures, CERN Oct 2013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Luigi SCIBILE CERN/GS-SE group</a:t>
            </a:r>
            <a:endParaRPr lang="fr-FR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4027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CERN site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5334000" cy="4525963"/>
          </a:xfrm>
          <a:ln w="19050">
            <a:noFill/>
          </a:ln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US" sz="2400" dirty="0" smtClean="0"/>
              <a:t>590 hectares of available land</a:t>
            </a:r>
            <a:endParaRPr lang="en-GB" sz="2400" dirty="0"/>
          </a:p>
          <a:p>
            <a:pPr>
              <a:buFont typeface="Wingdings" pitchFamily="2" charset="2"/>
              <a:buChar char="§"/>
            </a:pPr>
            <a:r>
              <a:rPr lang="en-US" sz="2400" dirty="0" smtClean="0"/>
              <a:t>2 main sites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 err="1" smtClean="0"/>
              <a:t>Meyrin</a:t>
            </a:r>
            <a:r>
              <a:rPr lang="en-US" sz="2000" dirty="0" smtClean="0"/>
              <a:t> (CH) </a:t>
            </a:r>
            <a:endParaRPr lang="fr-CH" sz="2000" dirty="0" smtClean="0"/>
          </a:p>
          <a:p>
            <a:pPr lvl="1">
              <a:buFont typeface="Wingdings" pitchFamily="2" charset="2"/>
              <a:buChar char="§"/>
            </a:pPr>
            <a:r>
              <a:rPr lang="fr-CH" sz="2000" dirty="0" err="1" smtClean="0"/>
              <a:t>Prévessin</a:t>
            </a:r>
            <a:r>
              <a:rPr lang="fr-CH" sz="2000" dirty="0" smtClean="0"/>
              <a:t> (FR)</a:t>
            </a:r>
            <a:endParaRPr lang="en-US" sz="2000" dirty="0" smtClean="0"/>
          </a:p>
          <a:p>
            <a:pPr>
              <a:buFont typeface="Wingdings" pitchFamily="2" charset="2"/>
              <a:buChar char="§"/>
            </a:pPr>
            <a:r>
              <a:rPr lang="en-US" sz="2400" dirty="0" smtClean="0"/>
              <a:t>15 satellite sites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 smtClean="0"/>
              <a:t>650 buildings - 10m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</a:t>
            </a:r>
            <a:r>
              <a:rPr lang="en-US" sz="2400" dirty="0"/>
              <a:t>up to </a:t>
            </a:r>
            <a:r>
              <a:rPr lang="en-US" sz="2400" dirty="0" smtClean="0"/>
              <a:t>20.000m</a:t>
            </a:r>
            <a:r>
              <a:rPr lang="en-US" sz="2400" baseline="30000" dirty="0" smtClean="0"/>
              <a:t>2</a:t>
            </a:r>
            <a:endParaRPr lang="en-US" sz="2400" baseline="30000" dirty="0" smtClean="0"/>
          </a:p>
          <a:p>
            <a:pPr>
              <a:buFont typeface="Wingdings" pitchFamily="2" charset="2"/>
              <a:buChar char="§"/>
            </a:pPr>
            <a:r>
              <a:rPr lang="en-US" sz="2400" dirty="0"/>
              <a:t>60% of the buildings are 30+ years </a:t>
            </a:r>
            <a:r>
              <a:rPr lang="en-US" sz="2400" dirty="0" smtClean="0"/>
              <a:t>old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 smtClean="0"/>
              <a:t>2 Heating plants </a:t>
            </a:r>
            <a:r>
              <a:rPr lang="en-US" sz="2200" dirty="0" smtClean="0"/>
              <a:t>(</a:t>
            </a:r>
            <a:r>
              <a:rPr lang="fr-FR" sz="2200" dirty="0"/>
              <a:t>3 x 15 </a:t>
            </a:r>
            <a:r>
              <a:rPr lang="fr-FR" sz="2200" dirty="0" smtClean="0"/>
              <a:t>MW + 3 x 5 MW)</a:t>
            </a:r>
            <a:endParaRPr lang="en-US" sz="2400" dirty="0"/>
          </a:p>
          <a:p>
            <a:pPr>
              <a:buFont typeface="Wingdings" pitchFamily="2" charset="2"/>
              <a:buChar char="§"/>
            </a:pPr>
            <a:r>
              <a:rPr lang="en-US" sz="2400" dirty="0" smtClean="0"/>
              <a:t>22km + 7km of district heating network</a:t>
            </a:r>
            <a:endParaRPr lang="en-US" sz="2400" dirty="0" smtClean="0"/>
          </a:p>
          <a:p>
            <a:pPr>
              <a:buFont typeface="Wingdings" pitchFamily="2" charset="2"/>
              <a:buChar char="§"/>
            </a:pPr>
            <a:r>
              <a:rPr lang="en-US" sz="2400" dirty="0" smtClean="0"/>
              <a:t>80 </a:t>
            </a:r>
            <a:r>
              <a:rPr lang="en-US" sz="2400" dirty="0" smtClean="0"/>
              <a:t>km of tunnels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 smtClean="0"/>
              <a:t>250 km of </a:t>
            </a:r>
            <a:r>
              <a:rPr lang="en-US" sz="2400" dirty="0" smtClean="0"/>
              <a:t>roads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/>
              <a:t>10.000 </a:t>
            </a:r>
            <a:r>
              <a:rPr lang="en-US" sz="2400" dirty="0" smtClean="0"/>
              <a:t>professionals on site daily</a:t>
            </a:r>
            <a:endParaRPr lang="en-US" sz="2400" dirty="0"/>
          </a:p>
          <a:p>
            <a:pPr>
              <a:buFont typeface="Wingdings" pitchFamily="2" charset="2"/>
              <a:buChar char="§"/>
            </a:pPr>
            <a:r>
              <a:rPr lang="en-US" sz="2400" dirty="0"/>
              <a:t>100.000 tourist visitors annually</a:t>
            </a:r>
            <a:endParaRPr lang="en-US" sz="2400" dirty="0" smtClean="0"/>
          </a:p>
        </p:txBody>
      </p:sp>
      <p:pic>
        <p:nvPicPr>
          <p:cNvPr id="4" name="Picture 3" descr="plan_general_09_201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562" y="990600"/>
            <a:ext cx="4491038" cy="52578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 at Research Infrastructures, CERN Oct 2013</a:t>
            </a:r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Luigi SCIBILE CERN/GS-SE group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2979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914400" y="0"/>
            <a:ext cx="8077200" cy="792162"/>
          </a:xfrm>
        </p:spPr>
        <p:txBody>
          <a:bodyPr/>
          <a:lstStyle/>
          <a:p>
            <a:r>
              <a:rPr lang="en-US" sz="2800" dirty="0"/>
              <a:t>The CERN </a:t>
            </a:r>
            <a:r>
              <a:rPr lang="en-US" sz="2800" dirty="0" smtClean="0"/>
              <a:t>campus:</a:t>
            </a:r>
            <a:br>
              <a:rPr lang="en-US" sz="2800" dirty="0" smtClean="0"/>
            </a:br>
            <a:r>
              <a:rPr lang="en-US" sz="2800" dirty="0" smtClean="0"/>
              <a:t>Meyrin and </a:t>
            </a:r>
            <a:r>
              <a:rPr lang="en-US" sz="2800" dirty="0" err="1" smtClean="0"/>
              <a:t>Pr</a:t>
            </a:r>
            <a:r>
              <a:rPr lang="en-US" sz="2800" dirty="0" err="1" smtClean="0"/>
              <a:t>é</a:t>
            </a:r>
            <a:r>
              <a:rPr lang="en-US" sz="2800" dirty="0" err="1" smtClean="0"/>
              <a:t>vessin</a:t>
            </a:r>
            <a:r>
              <a:rPr lang="en-US" sz="2800" dirty="0" smtClean="0"/>
              <a:t> sites</a:t>
            </a:r>
            <a:endParaRPr lang="en-US" sz="3600" dirty="0"/>
          </a:p>
        </p:txBody>
      </p:sp>
      <p:sp>
        <p:nvSpPr>
          <p:cNvPr id="44" name="Content Placeholder 43"/>
          <p:cNvSpPr>
            <a:spLocks noGrp="1"/>
          </p:cNvSpPr>
          <p:nvPr>
            <p:ph idx="1"/>
          </p:nvPr>
        </p:nvSpPr>
        <p:spPr>
          <a:xfrm>
            <a:off x="76200" y="1066800"/>
            <a:ext cx="5334000" cy="5181599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Work </a:t>
            </a:r>
            <a:r>
              <a:rPr lang="en-US" sz="2800" b="1" dirty="0" smtClean="0"/>
              <a:t>facilities</a:t>
            </a:r>
          </a:p>
          <a:p>
            <a:pPr lvl="1"/>
            <a:r>
              <a:rPr lang="en-US" sz="2400" dirty="0" smtClean="0"/>
              <a:t>(</a:t>
            </a:r>
            <a:r>
              <a:rPr lang="en-US" sz="2400" dirty="0"/>
              <a:t>offices, labs, workshops, etc.</a:t>
            </a:r>
            <a:r>
              <a:rPr lang="en-US" sz="2400" dirty="0" smtClean="0"/>
              <a:t>)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Social </a:t>
            </a:r>
            <a:r>
              <a:rPr lang="en-US" sz="2800" b="1" dirty="0" smtClean="0"/>
              <a:t>facilities</a:t>
            </a:r>
          </a:p>
          <a:p>
            <a:pPr lvl="1"/>
            <a:r>
              <a:rPr lang="en-US" sz="2400" dirty="0" smtClean="0"/>
              <a:t>(</a:t>
            </a:r>
            <a:r>
              <a:rPr lang="en-US" sz="2400" dirty="0"/>
              <a:t>restaurants, hostels, banking services, post office, clubs and a kinder garden</a:t>
            </a:r>
            <a:r>
              <a:rPr lang="en-US" sz="2400" dirty="0" smtClean="0"/>
              <a:t>)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Visitor </a:t>
            </a:r>
            <a:r>
              <a:rPr lang="en-US" sz="2800" b="1" dirty="0" smtClean="0"/>
              <a:t>facilities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 at Research Infrastructures, CERN Oct 2013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Luigi SCIBILE</a:t>
            </a:r>
          </a:p>
          <a:p>
            <a:r>
              <a:rPr lang="en-US" dirty="0" smtClean="0"/>
              <a:t>CERN/GS-SE group</a:t>
            </a:r>
            <a:endParaRPr lang="fr-FR" dirty="0"/>
          </a:p>
        </p:txBody>
      </p:sp>
      <p:pic>
        <p:nvPicPr>
          <p:cNvPr id="6" name="Picture 5" descr="CERN-Meyrin-Prevessin-sit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3100" y="880980"/>
            <a:ext cx="3745805" cy="5486400"/>
          </a:xfrm>
          <a:prstGeom prst="rect">
            <a:avLst/>
          </a:prstGeom>
        </p:spPr>
      </p:pic>
      <p:sp>
        <p:nvSpPr>
          <p:cNvPr id="8" name="Right Brace 7"/>
          <p:cNvSpPr/>
          <p:nvPr/>
        </p:nvSpPr>
        <p:spPr>
          <a:xfrm>
            <a:off x="5153520" y="1066800"/>
            <a:ext cx="637680" cy="5105400"/>
          </a:xfrm>
          <a:prstGeom prst="rightBrace">
            <a:avLst>
              <a:gd name="adj1" fmla="val 28173"/>
              <a:gd name="adj2" fmla="val 64838"/>
            </a:avLst>
          </a:prstGeom>
          <a:ln w="57150" cmpd="sng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stCxn id="8" idx="1"/>
            <a:endCxn id="16" idx="1"/>
          </p:cNvCxnSpPr>
          <p:nvPr/>
        </p:nvCxnSpPr>
        <p:spPr>
          <a:xfrm flipV="1">
            <a:off x="5791200" y="3011761"/>
            <a:ext cx="1447800" cy="1365278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8" idx="1"/>
            <a:endCxn id="20" idx="1"/>
          </p:cNvCxnSpPr>
          <p:nvPr/>
        </p:nvCxnSpPr>
        <p:spPr>
          <a:xfrm>
            <a:off x="5791200" y="4377039"/>
            <a:ext cx="801441" cy="536001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239000" y="2819400"/>
            <a:ext cx="1565822" cy="384721"/>
          </a:xfrm>
          <a:prstGeom prst="rect">
            <a:avLst/>
          </a:prstGeom>
          <a:solidFill>
            <a:schemeClr val="bg1">
              <a:alpha val="64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Pr</a:t>
            </a:r>
            <a:r>
              <a:rPr lang="en-US" b="1" dirty="0" err="1" smtClean="0"/>
              <a:t>é</a:t>
            </a:r>
            <a:r>
              <a:rPr lang="en-US" b="1" dirty="0" err="1" smtClean="0"/>
              <a:t>vessin</a:t>
            </a:r>
            <a:r>
              <a:rPr lang="en-US" b="1" dirty="0" smtClean="0"/>
              <a:t> </a:t>
            </a:r>
            <a:r>
              <a:rPr lang="en-US" b="1" dirty="0" smtClean="0"/>
              <a:t>site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6592641" y="4720679"/>
            <a:ext cx="1332159" cy="384721"/>
          </a:xfrm>
          <a:prstGeom prst="rect">
            <a:avLst/>
          </a:prstGeom>
          <a:solidFill>
            <a:schemeClr val="bg1">
              <a:alpha val="64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/>
              <a:t>Meyrin site</a:t>
            </a:r>
            <a:endParaRPr lang="en-US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5919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73"/>
          <a:stretch/>
        </p:blipFill>
        <p:spPr bwMode="auto">
          <a:xfrm>
            <a:off x="194472" y="837646"/>
            <a:ext cx="9517057" cy="5563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-152400"/>
            <a:ext cx="8915400" cy="1143000"/>
          </a:xfrm>
        </p:spPr>
        <p:txBody>
          <a:bodyPr/>
          <a:lstStyle/>
          <a:p>
            <a:r>
              <a:rPr lang="en-US" dirty="0" smtClean="0"/>
              <a:t>Two sites with a history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801" y="1639130"/>
            <a:ext cx="2208289" cy="1440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62712" y="2877210"/>
            <a:ext cx="7800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b="1" dirty="0" smtClean="0"/>
              <a:t>1960-75</a:t>
            </a:r>
            <a:endParaRPr lang="en-GB" sz="10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3095" y="3676155"/>
            <a:ext cx="2215620" cy="14400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840867" y="4930378"/>
            <a:ext cx="7800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b="1" dirty="0" smtClean="0"/>
              <a:t>1970-80</a:t>
            </a:r>
            <a:endParaRPr lang="en-GB" sz="1000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229" y="3699654"/>
            <a:ext cx="2202144" cy="1440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231155" y="4948850"/>
            <a:ext cx="7800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b="1" dirty="0" smtClean="0"/>
              <a:t>1980-10</a:t>
            </a:r>
            <a:endParaRPr lang="en-GB" sz="1000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554" y="1629734"/>
            <a:ext cx="2199031" cy="1440000"/>
          </a:xfrm>
        </p:spPr>
      </p:pic>
      <p:sp>
        <p:nvSpPr>
          <p:cNvPr id="11" name="TextBox 10"/>
          <p:cNvSpPr txBox="1"/>
          <p:nvPr/>
        </p:nvSpPr>
        <p:spPr>
          <a:xfrm>
            <a:off x="194471" y="2853871"/>
            <a:ext cx="7800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b="1" dirty="0" smtClean="0"/>
              <a:t>1950-60</a:t>
            </a:r>
            <a:endParaRPr lang="en-GB" sz="1000" b="1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5334" y="1701902"/>
            <a:ext cx="2206146" cy="14400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4506" y="1639130"/>
            <a:ext cx="2211820" cy="1440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966533" y="2860618"/>
            <a:ext cx="8545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b="1" dirty="0" smtClean="0"/>
              <a:t>1975-85</a:t>
            </a:r>
            <a:endParaRPr lang="en-GB" sz="1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323277" y="2872342"/>
            <a:ext cx="7800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b="1" dirty="0" smtClean="0"/>
              <a:t>1985-10</a:t>
            </a:r>
            <a:endParaRPr lang="en-GB" sz="10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194472" y="1306638"/>
            <a:ext cx="4042549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i="1" dirty="0" smtClean="0">
                <a:solidFill>
                  <a:schemeClr val="bg1"/>
                </a:solidFill>
              </a:rPr>
              <a:t>MEYRIN</a:t>
            </a:r>
            <a:endParaRPr lang="en-GB" i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758785" y="3357926"/>
            <a:ext cx="4042549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i="1" dirty="0" smtClean="0">
                <a:solidFill>
                  <a:schemeClr val="bg1"/>
                </a:solidFill>
              </a:rPr>
              <a:t>PREVESSIN</a:t>
            </a:r>
            <a:endParaRPr lang="en-GB" i="1" dirty="0">
              <a:solidFill>
                <a:schemeClr val="bg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 at Research Infrastructures, CERN Oct 2013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Luigi SCIBILE CERN/GS-SE group</a:t>
            </a:r>
            <a:endParaRPr lang="fr-FR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2844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73"/>
          <a:stretch/>
        </p:blipFill>
        <p:spPr bwMode="auto">
          <a:xfrm>
            <a:off x="194472" y="837646"/>
            <a:ext cx="9517057" cy="5563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-152400"/>
            <a:ext cx="8915400" cy="1143000"/>
          </a:xfrm>
        </p:spPr>
        <p:txBody>
          <a:bodyPr/>
          <a:lstStyle/>
          <a:p>
            <a:r>
              <a:rPr lang="en-US" dirty="0" smtClean="0"/>
              <a:t>Two sites with a </a:t>
            </a:r>
            <a:r>
              <a:rPr lang="en-US" dirty="0" smtClean="0"/>
              <a:t>future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194472" y="3516438"/>
            <a:ext cx="4042549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i="1" dirty="0" smtClean="0">
                <a:solidFill>
                  <a:schemeClr val="bg1"/>
                </a:solidFill>
              </a:rPr>
              <a:t>MEYRIN</a:t>
            </a:r>
            <a:endParaRPr lang="en-GB" i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876800" y="3657600"/>
            <a:ext cx="4042549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i="1" dirty="0" smtClean="0">
                <a:solidFill>
                  <a:schemeClr val="bg1"/>
                </a:solidFill>
              </a:rPr>
              <a:t>PREVESSIN</a:t>
            </a:r>
            <a:endParaRPr lang="en-GB" i="1" dirty="0">
              <a:solidFill>
                <a:schemeClr val="bg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 at Research Infrastructures, CERN Oct 2013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Luigi SCIBILE CERN/GS-SE group</a:t>
            </a:r>
            <a:endParaRPr lang="fr-FR" dirty="0"/>
          </a:p>
        </p:txBody>
      </p:sp>
      <p:pic>
        <p:nvPicPr>
          <p:cNvPr id="10" name="Picture 9" descr="Master plan-Meyrin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886200"/>
            <a:ext cx="4323487" cy="2447266"/>
          </a:xfrm>
          <a:prstGeom prst="rect">
            <a:avLst/>
          </a:prstGeom>
        </p:spPr>
      </p:pic>
      <p:pic>
        <p:nvPicPr>
          <p:cNvPr id="12" name="Picture 11" descr="Master plan-Prevessin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990600"/>
            <a:ext cx="4724400" cy="2674199"/>
          </a:xfrm>
          <a:prstGeom prst="rect">
            <a:avLst/>
          </a:prstGeo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3900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914400" y="0"/>
            <a:ext cx="8077200" cy="792162"/>
          </a:xfrm>
        </p:spPr>
        <p:txBody>
          <a:bodyPr/>
          <a:lstStyle/>
          <a:p>
            <a:r>
              <a:rPr lang="en-US" sz="2800" dirty="0"/>
              <a:t>The CERN campus: situation and outlook</a:t>
            </a:r>
          </a:p>
        </p:txBody>
      </p:sp>
      <p:sp>
        <p:nvSpPr>
          <p:cNvPr id="44" name="Content Placeholder 43"/>
          <p:cNvSpPr>
            <a:spLocks noGrp="1"/>
          </p:cNvSpPr>
          <p:nvPr>
            <p:ph idx="1"/>
          </p:nvPr>
        </p:nvSpPr>
        <p:spPr>
          <a:xfrm>
            <a:off x="381000" y="1066800"/>
            <a:ext cx="9296400" cy="5181599"/>
          </a:xfrm>
        </p:spPr>
        <p:txBody>
          <a:bodyPr>
            <a:noAutofit/>
          </a:bodyPr>
          <a:lstStyle/>
          <a:p>
            <a:r>
              <a:rPr lang="en-US" sz="3200" dirty="0" smtClean="0"/>
              <a:t>Buildings:</a:t>
            </a:r>
          </a:p>
          <a:p>
            <a:pPr lvl="1"/>
            <a:r>
              <a:rPr lang="en-US" sz="2800" dirty="0" smtClean="0"/>
              <a:t>Renovation of building envelop, lighting systems, HVAC systems (safety and energy efficiency).</a:t>
            </a:r>
          </a:p>
          <a:p>
            <a:pPr lvl="1"/>
            <a:r>
              <a:rPr lang="en-US" sz="2800" dirty="0" smtClean="0"/>
              <a:t>New buildings energy concept (RT2012, SIA380).</a:t>
            </a:r>
          </a:p>
          <a:p>
            <a:r>
              <a:rPr lang="en-US" sz="3200" dirty="0" smtClean="0"/>
              <a:t>Energy efficiency:</a:t>
            </a:r>
          </a:p>
          <a:p>
            <a:pPr lvl="1"/>
            <a:r>
              <a:rPr lang="en-US" sz="2800" dirty="0" smtClean="0"/>
              <a:t>Renovation of the heating process regulation at all levels (district heating plants and local control, -gas -</a:t>
            </a:r>
            <a:r>
              <a:rPr lang="en-US" sz="2800" dirty="0" err="1" smtClean="0"/>
              <a:t>NOx</a:t>
            </a:r>
            <a:r>
              <a:rPr lang="en-US" sz="2800" dirty="0" smtClean="0"/>
              <a:t>).</a:t>
            </a:r>
          </a:p>
          <a:p>
            <a:pPr lvl="1"/>
            <a:r>
              <a:rPr lang="en-US" sz="2800" dirty="0" smtClean="0"/>
              <a:t>Implementation of local energy measurements (today only available at high aggregation level).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 at Research Infrastructures, CERN Oct 2013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Luigi SCIBILE CERN/GS-SE group</a:t>
            </a:r>
            <a:endParaRPr lang="fr-FR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9691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914400" y="0"/>
            <a:ext cx="8077200" cy="792162"/>
          </a:xfrm>
        </p:spPr>
        <p:txBody>
          <a:bodyPr/>
          <a:lstStyle/>
          <a:p>
            <a:r>
              <a:rPr lang="en-US" sz="2800" dirty="0"/>
              <a:t>The CERN campus: situation and outlook</a:t>
            </a:r>
          </a:p>
        </p:txBody>
      </p:sp>
      <p:sp>
        <p:nvSpPr>
          <p:cNvPr id="44" name="Content Placeholder 43"/>
          <p:cNvSpPr>
            <a:spLocks noGrp="1"/>
          </p:cNvSpPr>
          <p:nvPr>
            <p:ph idx="1"/>
          </p:nvPr>
        </p:nvSpPr>
        <p:spPr>
          <a:xfrm>
            <a:off x="381000" y="1066800"/>
            <a:ext cx="9296400" cy="5181599"/>
          </a:xfrm>
        </p:spPr>
        <p:txBody>
          <a:bodyPr>
            <a:noAutofit/>
          </a:bodyPr>
          <a:lstStyle/>
          <a:p>
            <a:r>
              <a:rPr lang="en-US" sz="3200" dirty="0" smtClean="0"/>
              <a:t>Example: local energy measurement.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Energy for Sustainable Science at Research Infrastructures, CERN Oct 2013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Luigi SCIBILE CERN/GS-SE group</a:t>
            </a:r>
            <a:endParaRPr lang="fr-FR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3" name="Picture 2" descr="Thermique-Mai-Octobr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752600"/>
            <a:ext cx="8360083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994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E690D9DD83FB459860091F666B769D" ma:contentTypeVersion="0" ma:contentTypeDescription="Create a new document." ma:contentTypeScope="" ma:versionID="26d82a32f8895811e2fee568425d5ae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ED60604-48BA-4B55-B87D-A5199D3B88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4E01F0F-0DAE-445E-AD52-238B5493FE8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A549806-FAAB-4268-AEBA-06ACB6437F19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157635</TotalTime>
  <Words>815</Words>
  <Application>Microsoft Macintosh PowerPoint</Application>
  <PresentationFormat>A4 Paper (210x297 mm)</PresentationFormat>
  <Paragraphs>158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CERN campus: mapping of the building versus energy consumption and an example of design and construction of a green building.</vt:lpstr>
      <vt:lpstr>PowerPoint Presentation</vt:lpstr>
      <vt:lpstr>Content </vt:lpstr>
      <vt:lpstr>The CERN site</vt:lpstr>
      <vt:lpstr>The CERN campus: Meyrin and Prévessin sites</vt:lpstr>
      <vt:lpstr>Two sites with a history</vt:lpstr>
      <vt:lpstr>Two sites with a future</vt:lpstr>
      <vt:lpstr>The CERN campus: situation and outlook</vt:lpstr>
      <vt:lpstr>The CERN campus: situation and outlook</vt:lpstr>
      <vt:lpstr>Mapping heat energy consumption/usage</vt:lpstr>
      <vt:lpstr>Mapping heat energy consumption/usage</vt:lpstr>
      <vt:lpstr>Mapping heat energy consumption/usage</vt:lpstr>
      <vt:lpstr>Example of application of energy concepts</vt:lpstr>
      <vt:lpstr>Example of application of energy concepts</vt:lpstr>
      <vt:lpstr>Conclusions and outlook </vt:lpstr>
      <vt:lpstr>Questions and answers </vt:lpstr>
    </vt:vector>
  </TitlesOfParts>
  <Manager/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Tertiary Energy Strategies</dc:title>
  <dc:subject/>
  <dc:creator>L. Scibile</dc:creator>
  <cp:keywords/>
  <dc:description/>
  <cp:lastModifiedBy>Luigi SCIBILE</cp:lastModifiedBy>
  <cp:revision>556</cp:revision>
  <cp:lastPrinted>2013-04-08T12:56:50Z</cp:lastPrinted>
  <dcterms:created xsi:type="dcterms:W3CDTF">2011-12-19T09:51:43Z</dcterms:created>
  <dcterms:modified xsi:type="dcterms:W3CDTF">2013-10-24T12:01:34Z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EDMS">
    <vt:lpwstr>XXXXX1</vt:lpwstr>
  </property>
  <property fmtid="{D5CDD505-2E9C-101B-9397-08002B2CF9AE}" pid="3" name="Author">
    <vt:lpwstr>L. Scibile</vt:lpwstr>
  </property>
  <property fmtid="{D5CDD505-2E9C-101B-9397-08002B2CF9AE}" pid="4" name="ContentTypeId">
    <vt:lpwstr>0x0101005FE690D9DD83FB459860091F666B769D</vt:lpwstr>
  </property>
</Properties>
</file>