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22"/>
  </p:notesMasterIdLst>
  <p:handoutMasterIdLst>
    <p:handoutMasterId r:id="rId23"/>
  </p:handoutMasterIdLst>
  <p:sldIdLst>
    <p:sldId id="261" r:id="rId2"/>
    <p:sldId id="262" r:id="rId3"/>
    <p:sldId id="361" r:id="rId4"/>
    <p:sldId id="313" r:id="rId5"/>
    <p:sldId id="363" r:id="rId6"/>
    <p:sldId id="336" r:id="rId7"/>
    <p:sldId id="356" r:id="rId8"/>
    <p:sldId id="358" r:id="rId9"/>
    <p:sldId id="364" r:id="rId10"/>
    <p:sldId id="359" r:id="rId11"/>
    <p:sldId id="329" r:id="rId12"/>
    <p:sldId id="270" r:id="rId13"/>
    <p:sldId id="354" r:id="rId14"/>
    <p:sldId id="362" r:id="rId15"/>
    <p:sldId id="357" r:id="rId16"/>
    <p:sldId id="337" r:id="rId17"/>
    <p:sldId id="365" r:id="rId18"/>
    <p:sldId id="366" r:id="rId19"/>
    <p:sldId id="367" r:id="rId20"/>
    <p:sldId id="368"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Gill Sans MT Std Medium"/>
        <a:ea typeface="+mn-ea"/>
        <a:cs typeface="Arial" pitchFamily="34" charset="0"/>
      </a:defRPr>
    </a:lvl1pPr>
    <a:lvl2pPr marL="457200" algn="l" rtl="0" fontAlgn="base">
      <a:spcBef>
        <a:spcPct val="0"/>
      </a:spcBef>
      <a:spcAft>
        <a:spcPct val="0"/>
      </a:spcAft>
      <a:defRPr kern="1200">
        <a:solidFill>
          <a:schemeClr val="tx1"/>
        </a:solidFill>
        <a:latin typeface="Gill Sans MT Std Medium"/>
        <a:ea typeface="+mn-ea"/>
        <a:cs typeface="Arial" pitchFamily="34" charset="0"/>
      </a:defRPr>
    </a:lvl2pPr>
    <a:lvl3pPr marL="914400" algn="l" rtl="0" fontAlgn="base">
      <a:spcBef>
        <a:spcPct val="0"/>
      </a:spcBef>
      <a:spcAft>
        <a:spcPct val="0"/>
      </a:spcAft>
      <a:defRPr kern="1200">
        <a:solidFill>
          <a:schemeClr val="tx1"/>
        </a:solidFill>
        <a:latin typeface="Gill Sans MT Std Medium"/>
        <a:ea typeface="+mn-ea"/>
        <a:cs typeface="Arial" pitchFamily="34" charset="0"/>
      </a:defRPr>
    </a:lvl3pPr>
    <a:lvl4pPr marL="1371600" algn="l" rtl="0" fontAlgn="base">
      <a:spcBef>
        <a:spcPct val="0"/>
      </a:spcBef>
      <a:spcAft>
        <a:spcPct val="0"/>
      </a:spcAft>
      <a:defRPr kern="1200">
        <a:solidFill>
          <a:schemeClr val="tx1"/>
        </a:solidFill>
        <a:latin typeface="Gill Sans MT Std Medium"/>
        <a:ea typeface="+mn-ea"/>
        <a:cs typeface="Arial" pitchFamily="34" charset="0"/>
      </a:defRPr>
    </a:lvl4pPr>
    <a:lvl5pPr marL="1828800" algn="l" rtl="0" fontAlgn="base">
      <a:spcBef>
        <a:spcPct val="0"/>
      </a:spcBef>
      <a:spcAft>
        <a:spcPct val="0"/>
      </a:spcAft>
      <a:defRPr kern="1200">
        <a:solidFill>
          <a:schemeClr val="tx1"/>
        </a:solidFill>
        <a:latin typeface="Gill Sans MT Std Medium"/>
        <a:ea typeface="+mn-ea"/>
        <a:cs typeface="Arial" pitchFamily="34" charset="0"/>
      </a:defRPr>
    </a:lvl5pPr>
    <a:lvl6pPr marL="2286000" algn="l" defTabSz="914400" rtl="0" eaLnBrk="1" latinLnBrk="0" hangingPunct="1">
      <a:defRPr kern="1200">
        <a:solidFill>
          <a:schemeClr val="tx1"/>
        </a:solidFill>
        <a:latin typeface="Gill Sans MT Std Medium"/>
        <a:ea typeface="+mn-ea"/>
        <a:cs typeface="Arial" pitchFamily="34" charset="0"/>
      </a:defRPr>
    </a:lvl6pPr>
    <a:lvl7pPr marL="2743200" algn="l" defTabSz="914400" rtl="0" eaLnBrk="1" latinLnBrk="0" hangingPunct="1">
      <a:defRPr kern="1200">
        <a:solidFill>
          <a:schemeClr val="tx1"/>
        </a:solidFill>
        <a:latin typeface="Gill Sans MT Std Medium"/>
        <a:ea typeface="+mn-ea"/>
        <a:cs typeface="Arial" pitchFamily="34" charset="0"/>
      </a:defRPr>
    </a:lvl7pPr>
    <a:lvl8pPr marL="3200400" algn="l" defTabSz="914400" rtl="0" eaLnBrk="1" latinLnBrk="0" hangingPunct="1">
      <a:defRPr kern="1200">
        <a:solidFill>
          <a:schemeClr val="tx1"/>
        </a:solidFill>
        <a:latin typeface="Gill Sans MT Std Medium"/>
        <a:ea typeface="+mn-ea"/>
        <a:cs typeface="Arial" pitchFamily="34" charset="0"/>
      </a:defRPr>
    </a:lvl8pPr>
    <a:lvl9pPr marL="3657600" algn="l" defTabSz="914400" rtl="0" eaLnBrk="1" latinLnBrk="0" hangingPunct="1">
      <a:defRPr kern="1200">
        <a:solidFill>
          <a:schemeClr val="tx1"/>
        </a:solidFill>
        <a:latin typeface="Gill Sans MT Std Medium"/>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2CF"/>
    <a:srgbClr val="9FA1A4"/>
    <a:srgbClr val="D9D9D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463" autoAdjust="0"/>
    <p:restoredTop sz="92712" autoAdjust="0"/>
  </p:normalViewPr>
  <p:slideViewPr>
    <p:cSldViewPr snapToGrid="0" snapToObjects="1">
      <p:cViewPr>
        <p:scale>
          <a:sx n="70" d="100"/>
          <a:sy n="70" d="100"/>
        </p:scale>
        <p:origin x="-40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C19412-A30E-4B24-8026-AAFE1DE1392E}"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D4C8C497-97E0-4581-ABE2-4406C555D2CF}">
      <dgm:prSet phldrT="[Text]" custT="1"/>
      <dgm:spPr/>
      <dgm:t>
        <a:bodyPr/>
        <a:lstStyle/>
        <a:p>
          <a:r>
            <a:rPr lang="en-US" sz="1000" dirty="0" smtClean="0"/>
            <a:t>Individual born </a:t>
          </a:r>
          <a:r>
            <a:rPr lang="en-US" sz="900" dirty="0" smtClean="0"/>
            <a:t>susceptible</a:t>
          </a:r>
          <a:endParaRPr lang="en-US" sz="900" dirty="0"/>
        </a:p>
      </dgm:t>
    </dgm:pt>
    <dgm:pt modelId="{216E7D7C-88AD-4825-95E2-F09A80E3698D}" type="parTrans" cxnId="{69690CA0-E3EC-4646-B9CF-3203DBF0C0C0}">
      <dgm:prSet/>
      <dgm:spPr/>
      <dgm:t>
        <a:bodyPr/>
        <a:lstStyle/>
        <a:p>
          <a:endParaRPr lang="en-US"/>
        </a:p>
      </dgm:t>
    </dgm:pt>
    <dgm:pt modelId="{22414DF9-A71B-4E21-90A3-8E15F606460B}" type="sibTrans" cxnId="{69690CA0-E3EC-4646-B9CF-3203DBF0C0C0}">
      <dgm:prSet/>
      <dgm:spPr/>
      <dgm:t>
        <a:bodyPr/>
        <a:lstStyle/>
        <a:p>
          <a:endParaRPr lang="en-US"/>
        </a:p>
      </dgm:t>
    </dgm:pt>
    <dgm:pt modelId="{6A63AC23-A980-40D3-8B50-03DD679B3FBD}">
      <dgm:prSet phldrT="[Text]"/>
      <dgm:spPr/>
      <dgm:t>
        <a:bodyPr/>
        <a:lstStyle/>
        <a:p>
          <a:r>
            <a:rPr lang="en-US" dirty="0" smtClean="0"/>
            <a:t>From 1940-1990, studies indicate that &lt;2% exposed population developed CBD. It is believed that genetics plays a role in sensitization and CBD</a:t>
          </a:r>
          <a:endParaRPr lang="en-US" dirty="0"/>
        </a:p>
      </dgm:t>
    </dgm:pt>
    <dgm:pt modelId="{F3CA5ADE-A730-4D30-A65F-8BEF167150DF}" type="parTrans" cxnId="{216251C6-23B6-4BC6-8300-2D695EA64F28}">
      <dgm:prSet/>
      <dgm:spPr/>
      <dgm:t>
        <a:bodyPr/>
        <a:lstStyle/>
        <a:p>
          <a:endParaRPr lang="en-US"/>
        </a:p>
      </dgm:t>
    </dgm:pt>
    <dgm:pt modelId="{D354E095-3C12-45BD-9C4F-11AF091D20FB}" type="sibTrans" cxnId="{216251C6-23B6-4BC6-8300-2D695EA64F28}">
      <dgm:prSet/>
      <dgm:spPr/>
      <dgm:t>
        <a:bodyPr/>
        <a:lstStyle/>
        <a:p>
          <a:endParaRPr lang="en-US"/>
        </a:p>
      </dgm:t>
    </dgm:pt>
    <dgm:pt modelId="{B0C144F0-36F3-4AB3-9631-CC99BC1F9F7B}">
      <dgm:prSet phldrT="[Text]" custT="1"/>
      <dgm:spPr/>
      <dgm:t>
        <a:bodyPr/>
        <a:lstStyle/>
        <a:p>
          <a:r>
            <a:rPr lang="en-US" sz="1000" dirty="0" smtClean="0"/>
            <a:t>Exposure</a:t>
          </a:r>
          <a:endParaRPr lang="en-US" sz="1000" dirty="0"/>
        </a:p>
      </dgm:t>
    </dgm:pt>
    <dgm:pt modelId="{F4C70633-F45A-4C44-9FB5-48C8D617CCEF}" type="parTrans" cxnId="{F7EA78A4-B250-4DEC-A57B-E9A804F45BBC}">
      <dgm:prSet/>
      <dgm:spPr/>
      <dgm:t>
        <a:bodyPr/>
        <a:lstStyle/>
        <a:p>
          <a:endParaRPr lang="en-US"/>
        </a:p>
      </dgm:t>
    </dgm:pt>
    <dgm:pt modelId="{1747F8B7-C5A4-4416-9EBA-5BB620D71645}" type="sibTrans" cxnId="{F7EA78A4-B250-4DEC-A57B-E9A804F45BBC}">
      <dgm:prSet/>
      <dgm:spPr/>
      <dgm:t>
        <a:bodyPr/>
        <a:lstStyle/>
        <a:p>
          <a:endParaRPr lang="en-US"/>
        </a:p>
      </dgm:t>
    </dgm:pt>
    <dgm:pt modelId="{302E3691-0308-4B5B-A2AA-22C818FE2635}">
      <dgm:prSet phldrT="[Text]"/>
      <dgm:spPr/>
      <dgm:t>
        <a:bodyPr/>
        <a:lstStyle/>
        <a:p>
          <a:r>
            <a:rPr lang="en-US" dirty="0" smtClean="0"/>
            <a:t>Individuals exposed to airborne beryllium and inhales particulate &lt;10µm in size</a:t>
          </a:r>
          <a:endParaRPr lang="en-US" dirty="0"/>
        </a:p>
      </dgm:t>
    </dgm:pt>
    <dgm:pt modelId="{CD328D49-B8FB-4CE6-917C-0F26D42A0B07}" type="parTrans" cxnId="{9A1EE9A6-3589-42B4-B43E-2B512E4A6332}">
      <dgm:prSet/>
      <dgm:spPr/>
      <dgm:t>
        <a:bodyPr/>
        <a:lstStyle/>
        <a:p>
          <a:endParaRPr lang="en-US"/>
        </a:p>
      </dgm:t>
    </dgm:pt>
    <dgm:pt modelId="{65592127-1BDE-4467-88AF-7F1E073EBB23}" type="sibTrans" cxnId="{9A1EE9A6-3589-42B4-B43E-2B512E4A6332}">
      <dgm:prSet/>
      <dgm:spPr/>
      <dgm:t>
        <a:bodyPr/>
        <a:lstStyle/>
        <a:p>
          <a:endParaRPr lang="en-US"/>
        </a:p>
      </dgm:t>
    </dgm:pt>
    <dgm:pt modelId="{FE923658-8AAB-47E0-A8C8-645A9EE94886}">
      <dgm:prSet phldrT="[Text]" custT="1"/>
      <dgm:spPr/>
      <dgm:t>
        <a:bodyPr/>
        <a:lstStyle/>
        <a:p>
          <a:r>
            <a:rPr lang="en-US" sz="950" smtClean="0"/>
            <a:t>Sensitization</a:t>
          </a:r>
          <a:endParaRPr lang="en-US" sz="950" dirty="0"/>
        </a:p>
      </dgm:t>
    </dgm:pt>
    <dgm:pt modelId="{F60202E3-1C00-42C3-B966-AAAC9629AD8C}" type="parTrans" cxnId="{D9CD2F2B-3567-467B-83CA-7C97BD3236FB}">
      <dgm:prSet/>
      <dgm:spPr/>
      <dgm:t>
        <a:bodyPr/>
        <a:lstStyle/>
        <a:p>
          <a:endParaRPr lang="en-US"/>
        </a:p>
      </dgm:t>
    </dgm:pt>
    <dgm:pt modelId="{726D3DE3-48E2-4E28-9988-A267393876F1}" type="sibTrans" cxnId="{D9CD2F2B-3567-467B-83CA-7C97BD3236FB}">
      <dgm:prSet/>
      <dgm:spPr/>
      <dgm:t>
        <a:bodyPr/>
        <a:lstStyle/>
        <a:p>
          <a:endParaRPr lang="en-US"/>
        </a:p>
      </dgm:t>
    </dgm:pt>
    <dgm:pt modelId="{B25BE610-8BA1-411F-8DA4-112EDAB633D4}">
      <dgm:prSet phldrT="[Text]"/>
      <dgm:spPr/>
      <dgm:t>
        <a:bodyPr/>
        <a:lstStyle/>
        <a:p>
          <a:r>
            <a:rPr lang="en-US" dirty="0" smtClean="0"/>
            <a:t>Individual becomes sensitized to beryllium, autoimmune system will react after additional exposures</a:t>
          </a:r>
          <a:endParaRPr lang="en-US" dirty="0"/>
        </a:p>
      </dgm:t>
    </dgm:pt>
    <dgm:pt modelId="{15F36DE2-456E-4DDF-B400-AB368D2109F9}" type="parTrans" cxnId="{A981A7B2-B1EE-4CF0-8DB7-404F6EA2AF68}">
      <dgm:prSet/>
      <dgm:spPr/>
      <dgm:t>
        <a:bodyPr/>
        <a:lstStyle/>
        <a:p>
          <a:endParaRPr lang="en-US"/>
        </a:p>
      </dgm:t>
    </dgm:pt>
    <dgm:pt modelId="{D1FB3323-A76D-4FAC-9DD6-D3C0420E9658}" type="sibTrans" cxnId="{A981A7B2-B1EE-4CF0-8DB7-404F6EA2AF68}">
      <dgm:prSet/>
      <dgm:spPr/>
      <dgm:t>
        <a:bodyPr/>
        <a:lstStyle/>
        <a:p>
          <a:endParaRPr lang="en-US"/>
        </a:p>
      </dgm:t>
    </dgm:pt>
    <dgm:pt modelId="{80E621CE-18F6-4C24-90DB-59D6F5E6D7AF}">
      <dgm:prSet phldrT="[Text]" custT="1"/>
      <dgm:spPr/>
      <dgm:t>
        <a:bodyPr/>
        <a:lstStyle/>
        <a:p>
          <a:r>
            <a:rPr lang="en-US" sz="900" dirty="0" smtClean="0"/>
            <a:t>Subclinical CBD</a:t>
          </a:r>
          <a:endParaRPr lang="en-US" sz="900" dirty="0"/>
        </a:p>
      </dgm:t>
    </dgm:pt>
    <dgm:pt modelId="{774546CD-8ADF-49ED-9020-F35DAD649BD0}" type="parTrans" cxnId="{C2FD14B6-7662-4DA6-AF75-C18F6CA2A486}">
      <dgm:prSet/>
      <dgm:spPr/>
      <dgm:t>
        <a:bodyPr/>
        <a:lstStyle/>
        <a:p>
          <a:endParaRPr lang="en-US"/>
        </a:p>
      </dgm:t>
    </dgm:pt>
    <dgm:pt modelId="{B0AB61BC-D5A8-488B-BF10-4F94955F0E89}" type="sibTrans" cxnId="{C2FD14B6-7662-4DA6-AF75-C18F6CA2A486}">
      <dgm:prSet/>
      <dgm:spPr/>
      <dgm:t>
        <a:bodyPr/>
        <a:lstStyle/>
        <a:p>
          <a:endParaRPr lang="en-US"/>
        </a:p>
      </dgm:t>
    </dgm:pt>
    <dgm:pt modelId="{DE0DAD64-AF56-4F52-9B05-D5DC94856AE7}">
      <dgm:prSet phldrT="[Text]"/>
      <dgm:spPr/>
      <dgm:t>
        <a:bodyPr/>
        <a:lstStyle/>
        <a:p>
          <a:r>
            <a:rPr lang="en-US" dirty="0" smtClean="0"/>
            <a:t>Diagnosis based on detection of sensitization and presence of </a:t>
          </a:r>
          <a:r>
            <a:rPr lang="en-US" dirty="0" err="1" smtClean="0"/>
            <a:t>granulomas</a:t>
          </a:r>
          <a:r>
            <a:rPr lang="en-US" dirty="0" smtClean="0"/>
            <a:t> (nodules) in lungs.  No noticeable impact on health</a:t>
          </a:r>
          <a:endParaRPr lang="en-US" dirty="0"/>
        </a:p>
      </dgm:t>
    </dgm:pt>
    <dgm:pt modelId="{D2D50D0D-2542-47A3-9968-C096BF332195}" type="parTrans" cxnId="{846FEA7E-8E42-4BE4-B69B-45AD91F7FC8C}">
      <dgm:prSet/>
      <dgm:spPr/>
      <dgm:t>
        <a:bodyPr/>
        <a:lstStyle/>
        <a:p>
          <a:endParaRPr lang="en-US"/>
        </a:p>
      </dgm:t>
    </dgm:pt>
    <dgm:pt modelId="{163FE6A3-8C67-4C4B-AC83-07A1814F6AAC}" type="sibTrans" cxnId="{846FEA7E-8E42-4BE4-B69B-45AD91F7FC8C}">
      <dgm:prSet/>
      <dgm:spPr/>
      <dgm:t>
        <a:bodyPr/>
        <a:lstStyle/>
        <a:p>
          <a:endParaRPr lang="en-US"/>
        </a:p>
      </dgm:t>
    </dgm:pt>
    <dgm:pt modelId="{493C5614-2A4F-4AD5-85FE-F6EDB2F8C1C6}">
      <dgm:prSet phldrT="[Text]" custT="1"/>
      <dgm:spPr/>
      <dgm:t>
        <a:bodyPr/>
        <a:lstStyle/>
        <a:p>
          <a:r>
            <a:rPr lang="en-US" sz="1000" dirty="0" smtClean="0"/>
            <a:t>CBD</a:t>
          </a:r>
          <a:endParaRPr lang="en-US" sz="1000" dirty="0"/>
        </a:p>
      </dgm:t>
    </dgm:pt>
    <dgm:pt modelId="{F5F14906-AE60-4F87-9037-CE8D84651016}" type="parTrans" cxnId="{BE72037C-6C33-4237-BD0F-AA0160FC75FB}">
      <dgm:prSet/>
      <dgm:spPr/>
      <dgm:t>
        <a:bodyPr/>
        <a:lstStyle/>
        <a:p>
          <a:endParaRPr lang="en-US"/>
        </a:p>
      </dgm:t>
    </dgm:pt>
    <dgm:pt modelId="{5FAB3C25-0401-465A-B21D-62713440ABE5}" type="sibTrans" cxnId="{BE72037C-6C33-4237-BD0F-AA0160FC75FB}">
      <dgm:prSet/>
      <dgm:spPr/>
      <dgm:t>
        <a:bodyPr/>
        <a:lstStyle/>
        <a:p>
          <a:endParaRPr lang="en-US"/>
        </a:p>
      </dgm:t>
    </dgm:pt>
    <dgm:pt modelId="{F1D6F2FD-90D8-4793-A235-5D28BBDF34FD}">
      <dgm:prSet phldrT="[Text]"/>
      <dgm:spPr/>
      <dgm:t>
        <a:bodyPr/>
        <a:lstStyle/>
        <a:p>
          <a:r>
            <a:rPr lang="en-US" dirty="0" smtClean="0"/>
            <a:t>Individual loses noticeable lung capacity</a:t>
          </a:r>
          <a:endParaRPr lang="en-US" dirty="0"/>
        </a:p>
      </dgm:t>
    </dgm:pt>
    <dgm:pt modelId="{ECBC8F60-AE73-4648-ABAA-D44ECAF6D40F}" type="parTrans" cxnId="{39DB06E9-0270-474C-97AF-A713DBCE0C70}">
      <dgm:prSet/>
      <dgm:spPr/>
      <dgm:t>
        <a:bodyPr/>
        <a:lstStyle/>
        <a:p>
          <a:endParaRPr lang="en-US"/>
        </a:p>
      </dgm:t>
    </dgm:pt>
    <dgm:pt modelId="{97AE9EE1-2BB0-4F52-B875-835A25E48BA4}" type="sibTrans" cxnId="{39DB06E9-0270-474C-97AF-A713DBCE0C70}">
      <dgm:prSet/>
      <dgm:spPr/>
      <dgm:t>
        <a:bodyPr/>
        <a:lstStyle/>
        <a:p>
          <a:endParaRPr lang="en-US"/>
        </a:p>
      </dgm:t>
    </dgm:pt>
    <dgm:pt modelId="{5655443E-A27C-45DD-BAEE-DC21900FEEA0}">
      <dgm:prSet phldrT="[Text]"/>
      <dgm:spPr/>
      <dgm:t>
        <a:bodyPr/>
        <a:lstStyle/>
        <a:p>
          <a:r>
            <a:rPr lang="en-US" dirty="0" smtClean="0"/>
            <a:t>Treatable, not curable, potentially fatal</a:t>
          </a:r>
          <a:endParaRPr lang="en-US" dirty="0"/>
        </a:p>
      </dgm:t>
    </dgm:pt>
    <dgm:pt modelId="{DE241636-2124-40A2-B3AB-277853852D4A}" type="parTrans" cxnId="{057C5B45-8765-4C2F-AC28-B81393BFADD2}">
      <dgm:prSet/>
      <dgm:spPr/>
      <dgm:t>
        <a:bodyPr/>
        <a:lstStyle/>
        <a:p>
          <a:endParaRPr lang="en-US"/>
        </a:p>
      </dgm:t>
    </dgm:pt>
    <dgm:pt modelId="{BF7126E5-67B0-40B8-B700-00F20DC8B4D4}" type="sibTrans" cxnId="{057C5B45-8765-4C2F-AC28-B81393BFADD2}">
      <dgm:prSet/>
      <dgm:spPr/>
      <dgm:t>
        <a:bodyPr/>
        <a:lstStyle/>
        <a:p>
          <a:endParaRPr lang="en-US"/>
        </a:p>
      </dgm:t>
    </dgm:pt>
    <dgm:pt modelId="{F1E56763-0149-42EF-88E9-77E9F1B5D1A8}">
      <dgm:prSet phldrT="[Text]" custT="1"/>
      <dgm:spPr/>
      <dgm:t>
        <a:bodyPr/>
        <a:lstStyle/>
        <a:p>
          <a:r>
            <a:rPr lang="en-US" sz="900" dirty="0" smtClean="0"/>
            <a:t>Inflammation</a:t>
          </a:r>
          <a:endParaRPr lang="en-US" sz="900" dirty="0"/>
        </a:p>
      </dgm:t>
    </dgm:pt>
    <dgm:pt modelId="{2B58F3A0-74BC-4710-B832-62DAC3629104}" type="parTrans" cxnId="{E5BE8121-7085-4FC6-BE7B-15503D2F58D1}">
      <dgm:prSet/>
      <dgm:spPr/>
      <dgm:t>
        <a:bodyPr/>
        <a:lstStyle/>
        <a:p>
          <a:endParaRPr lang="en-US"/>
        </a:p>
      </dgm:t>
    </dgm:pt>
    <dgm:pt modelId="{E6564297-7AEC-4554-AE8A-033D1F239D7A}" type="sibTrans" cxnId="{E5BE8121-7085-4FC6-BE7B-15503D2F58D1}">
      <dgm:prSet/>
      <dgm:spPr/>
      <dgm:t>
        <a:bodyPr/>
        <a:lstStyle/>
        <a:p>
          <a:endParaRPr lang="en-US"/>
        </a:p>
      </dgm:t>
    </dgm:pt>
    <dgm:pt modelId="{AA4162A2-89D3-4BAB-A063-6ADB0158E8A2}">
      <dgm:prSet phldrT="[Text]" custT="1"/>
      <dgm:spPr/>
      <dgm:t>
        <a:bodyPr/>
        <a:lstStyle/>
        <a:p>
          <a:r>
            <a:rPr lang="en-US" sz="1600" dirty="0" smtClean="0"/>
            <a:t>Immune response causes inflammation and damage to lungs</a:t>
          </a:r>
          <a:endParaRPr lang="en-US" sz="1600" dirty="0"/>
        </a:p>
      </dgm:t>
    </dgm:pt>
    <dgm:pt modelId="{8C3728C9-84B0-4503-A30A-71102F6CC6C4}" type="parTrans" cxnId="{69B62230-1B7C-4996-A58F-19C5E52F5589}">
      <dgm:prSet/>
      <dgm:spPr/>
      <dgm:t>
        <a:bodyPr/>
        <a:lstStyle/>
        <a:p>
          <a:endParaRPr lang="en-US"/>
        </a:p>
      </dgm:t>
    </dgm:pt>
    <dgm:pt modelId="{BC058CE8-9CB3-4175-903B-BBA99391B204}" type="sibTrans" cxnId="{69B62230-1B7C-4996-A58F-19C5E52F5589}">
      <dgm:prSet/>
      <dgm:spPr/>
      <dgm:t>
        <a:bodyPr/>
        <a:lstStyle/>
        <a:p>
          <a:endParaRPr lang="en-US"/>
        </a:p>
      </dgm:t>
    </dgm:pt>
    <dgm:pt modelId="{2BFD37C6-7B99-49D4-8BC4-7B92A3F33B86}" type="pres">
      <dgm:prSet presAssocID="{6CC19412-A30E-4B24-8026-AAFE1DE1392E}" presName="linearFlow" presStyleCnt="0">
        <dgm:presLayoutVars>
          <dgm:dir/>
          <dgm:animLvl val="lvl"/>
          <dgm:resizeHandles val="exact"/>
        </dgm:presLayoutVars>
      </dgm:prSet>
      <dgm:spPr/>
      <dgm:t>
        <a:bodyPr/>
        <a:lstStyle/>
        <a:p>
          <a:endParaRPr lang="en-US"/>
        </a:p>
      </dgm:t>
    </dgm:pt>
    <dgm:pt modelId="{FCB29B58-CB65-4D5F-8331-2594A8D501E8}" type="pres">
      <dgm:prSet presAssocID="{D4C8C497-97E0-4581-ABE2-4406C555D2CF}" presName="composite" presStyleCnt="0"/>
      <dgm:spPr/>
    </dgm:pt>
    <dgm:pt modelId="{62C617F6-0363-4BC7-95E7-F7C29486B727}" type="pres">
      <dgm:prSet presAssocID="{D4C8C497-97E0-4581-ABE2-4406C555D2CF}" presName="parentText" presStyleLbl="alignNode1" presStyleIdx="0" presStyleCnt="6">
        <dgm:presLayoutVars>
          <dgm:chMax val="1"/>
          <dgm:bulletEnabled val="1"/>
        </dgm:presLayoutVars>
      </dgm:prSet>
      <dgm:spPr/>
      <dgm:t>
        <a:bodyPr/>
        <a:lstStyle/>
        <a:p>
          <a:endParaRPr lang="en-US"/>
        </a:p>
      </dgm:t>
    </dgm:pt>
    <dgm:pt modelId="{360076F6-7DE3-494E-A009-ED9A60F31422}" type="pres">
      <dgm:prSet presAssocID="{D4C8C497-97E0-4581-ABE2-4406C555D2CF}" presName="descendantText" presStyleLbl="alignAcc1" presStyleIdx="0" presStyleCnt="6">
        <dgm:presLayoutVars>
          <dgm:bulletEnabled val="1"/>
        </dgm:presLayoutVars>
      </dgm:prSet>
      <dgm:spPr/>
      <dgm:t>
        <a:bodyPr/>
        <a:lstStyle/>
        <a:p>
          <a:endParaRPr lang="en-US"/>
        </a:p>
      </dgm:t>
    </dgm:pt>
    <dgm:pt modelId="{78FE1E7D-BABD-4E7D-A5B5-BE9ED66FC090}" type="pres">
      <dgm:prSet presAssocID="{22414DF9-A71B-4E21-90A3-8E15F606460B}" presName="sp" presStyleCnt="0"/>
      <dgm:spPr/>
    </dgm:pt>
    <dgm:pt modelId="{C7E865BD-0BDD-4A60-86F8-17BAEB935F41}" type="pres">
      <dgm:prSet presAssocID="{B0C144F0-36F3-4AB3-9631-CC99BC1F9F7B}" presName="composite" presStyleCnt="0"/>
      <dgm:spPr/>
    </dgm:pt>
    <dgm:pt modelId="{642C1C16-9803-461E-8588-11966934BC0C}" type="pres">
      <dgm:prSet presAssocID="{B0C144F0-36F3-4AB3-9631-CC99BC1F9F7B}" presName="parentText" presStyleLbl="alignNode1" presStyleIdx="1" presStyleCnt="6">
        <dgm:presLayoutVars>
          <dgm:chMax val="1"/>
          <dgm:bulletEnabled val="1"/>
        </dgm:presLayoutVars>
      </dgm:prSet>
      <dgm:spPr/>
      <dgm:t>
        <a:bodyPr/>
        <a:lstStyle/>
        <a:p>
          <a:endParaRPr lang="en-US"/>
        </a:p>
      </dgm:t>
    </dgm:pt>
    <dgm:pt modelId="{FED24BA3-E538-45B2-B16B-D8E25109FECA}" type="pres">
      <dgm:prSet presAssocID="{B0C144F0-36F3-4AB3-9631-CC99BC1F9F7B}" presName="descendantText" presStyleLbl="alignAcc1" presStyleIdx="1" presStyleCnt="6">
        <dgm:presLayoutVars>
          <dgm:bulletEnabled val="1"/>
        </dgm:presLayoutVars>
      </dgm:prSet>
      <dgm:spPr/>
      <dgm:t>
        <a:bodyPr/>
        <a:lstStyle/>
        <a:p>
          <a:endParaRPr lang="en-US"/>
        </a:p>
      </dgm:t>
    </dgm:pt>
    <dgm:pt modelId="{61A528C2-9C7B-463B-A475-2B21FD142AEC}" type="pres">
      <dgm:prSet presAssocID="{1747F8B7-C5A4-4416-9EBA-5BB620D71645}" presName="sp" presStyleCnt="0"/>
      <dgm:spPr/>
    </dgm:pt>
    <dgm:pt modelId="{2B01F824-10ED-4737-8615-6413999F1432}" type="pres">
      <dgm:prSet presAssocID="{FE923658-8AAB-47E0-A8C8-645A9EE94886}" presName="composite" presStyleCnt="0"/>
      <dgm:spPr/>
    </dgm:pt>
    <dgm:pt modelId="{9E1AFAEA-1667-4E68-BC48-055BA1D61A7F}" type="pres">
      <dgm:prSet presAssocID="{FE923658-8AAB-47E0-A8C8-645A9EE94886}" presName="parentText" presStyleLbl="alignNode1" presStyleIdx="2" presStyleCnt="6">
        <dgm:presLayoutVars>
          <dgm:chMax val="1"/>
          <dgm:bulletEnabled val="1"/>
        </dgm:presLayoutVars>
      </dgm:prSet>
      <dgm:spPr/>
      <dgm:t>
        <a:bodyPr/>
        <a:lstStyle/>
        <a:p>
          <a:endParaRPr lang="en-US"/>
        </a:p>
      </dgm:t>
    </dgm:pt>
    <dgm:pt modelId="{E776885B-CBCF-48A5-A0DB-F6A28D3E8AE3}" type="pres">
      <dgm:prSet presAssocID="{FE923658-8AAB-47E0-A8C8-645A9EE94886}" presName="descendantText" presStyleLbl="alignAcc1" presStyleIdx="2" presStyleCnt="6">
        <dgm:presLayoutVars>
          <dgm:bulletEnabled val="1"/>
        </dgm:presLayoutVars>
      </dgm:prSet>
      <dgm:spPr/>
      <dgm:t>
        <a:bodyPr/>
        <a:lstStyle/>
        <a:p>
          <a:endParaRPr lang="en-US"/>
        </a:p>
      </dgm:t>
    </dgm:pt>
    <dgm:pt modelId="{871F1E54-24BD-4314-A6F2-1BAE1C50967B}" type="pres">
      <dgm:prSet presAssocID="{726D3DE3-48E2-4E28-9988-A267393876F1}" presName="sp" presStyleCnt="0"/>
      <dgm:spPr/>
    </dgm:pt>
    <dgm:pt modelId="{1C00FC05-3B0B-493F-ADAE-063CE295D629}" type="pres">
      <dgm:prSet presAssocID="{F1E56763-0149-42EF-88E9-77E9F1B5D1A8}" presName="composite" presStyleCnt="0"/>
      <dgm:spPr/>
    </dgm:pt>
    <dgm:pt modelId="{8A9B5EC4-2C63-4A7E-A85E-EE47454A1F84}" type="pres">
      <dgm:prSet presAssocID="{F1E56763-0149-42EF-88E9-77E9F1B5D1A8}" presName="parentText" presStyleLbl="alignNode1" presStyleIdx="3" presStyleCnt="6">
        <dgm:presLayoutVars>
          <dgm:chMax val="1"/>
          <dgm:bulletEnabled val="1"/>
        </dgm:presLayoutVars>
      </dgm:prSet>
      <dgm:spPr/>
      <dgm:t>
        <a:bodyPr/>
        <a:lstStyle/>
        <a:p>
          <a:endParaRPr lang="en-US"/>
        </a:p>
      </dgm:t>
    </dgm:pt>
    <dgm:pt modelId="{B1ACAD23-2436-49D6-B797-5652859897F6}" type="pres">
      <dgm:prSet presAssocID="{F1E56763-0149-42EF-88E9-77E9F1B5D1A8}" presName="descendantText" presStyleLbl="alignAcc1" presStyleIdx="3" presStyleCnt="6">
        <dgm:presLayoutVars>
          <dgm:bulletEnabled val="1"/>
        </dgm:presLayoutVars>
      </dgm:prSet>
      <dgm:spPr/>
      <dgm:t>
        <a:bodyPr/>
        <a:lstStyle/>
        <a:p>
          <a:endParaRPr lang="en-US"/>
        </a:p>
      </dgm:t>
    </dgm:pt>
    <dgm:pt modelId="{14B8BB0F-FD5F-4B0C-B778-7613BD0E023F}" type="pres">
      <dgm:prSet presAssocID="{E6564297-7AEC-4554-AE8A-033D1F239D7A}" presName="sp" presStyleCnt="0"/>
      <dgm:spPr/>
    </dgm:pt>
    <dgm:pt modelId="{C2B01F41-1C35-487D-8CA8-6B544BF7EAA8}" type="pres">
      <dgm:prSet presAssocID="{80E621CE-18F6-4C24-90DB-59D6F5E6D7AF}" presName="composite" presStyleCnt="0"/>
      <dgm:spPr/>
    </dgm:pt>
    <dgm:pt modelId="{8FC5F283-A825-452A-A049-82252831C289}" type="pres">
      <dgm:prSet presAssocID="{80E621CE-18F6-4C24-90DB-59D6F5E6D7AF}" presName="parentText" presStyleLbl="alignNode1" presStyleIdx="4" presStyleCnt="6">
        <dgm:presLayoutVars>
          <dgm:chMax val="1"/>
          <dgm:bulletEnabled val="1"/>
        </dgm:presLayoutVars>
      </dgm:prSet>
      <dgm:spPr/>
      <dgm:t>
        <a:bodyPr/>
        <a:lstStyle/>
        <a:p>
          <a:endParaRPr lang="en-US"/>
        </a:p>
      </dgm:t>
    </dgm:pt>
    <dgm:pt modelId="{6B6DECBA-C193-4DB4-B0DB-8E58D97BF890}" type="pres">
      <dgm:prSet presAssocID="{80E621CE-18F6-4C24-90DB-59D6F5E6D7AF}" presName="descendantText" presStyleLbl="alignAcc1" presStyleIdx="4" presStyleCnt="6">
        <dgm:presLayoutVars>
          <dgm:bulletEnabled val="1"/>
        </dgm:presLayoutVars>
      </dgm:prSet>
      <dgm:spPr/>
      <dgm:t>
        <a:bodyPr/>
        <a:lstStyle/>
        <a:p>
          <a:endParaRPr lang="en-US"/>
        </a:p>
      </dgm:t>
    </dgm:pt>
    <dgm:pt modelId="{6971F37F-F570-4BAA-BD64-47AFA3D8D20E}" type="pres">
      <dgm:prSet presAssocID="{B0AB61BC-D5A8-488B-BF10-4F94955F0E89}" presName="sp" presStyleCnt="0"/>
      <dgm:spPr/>
    </dgm:pt>
    <dgm:pt modelId="{8F3FA445-16AC-445C-9E1F-3BDE878CF133}" type="pres">
      <dgm:prSet presAssocID="{493C5614-2A4F-4AD5-85FE-F6EDB2F8C1C6}" presName="composite" presStyleCnt="0"/>
      <dgm:spPr/>
    </dgm:pt>
    <dgm:pt modelId="{B3129181-82B6-4B33-8431-F85F052A7132}" type="pres">
      <dgm:prSet presAssocID="{493C5614-2A4F-4AD5-85FE-F6EDB2F8C1C6}" presName="parentText" presStyleLbl="alignNode1" presStyleIdx="5" presStyleCnt="6">
        <dgm:presLayoutVars>
          <dgm:chMax val="1"/>
          <dgm:bulletEnabled val="1"/>
        </dgm:presLayoutVars>
      </dgm:prSet>
      <dgm:spPr/>
      <dgm:t>
        <a:bodyPr/>
        <a:lstStyle/>
        <a:p>
          <a:endParaRPr lang="en-US"/>
        </a:p>
      </dgm:t>
    </dgm:pt>
    <dgm:pt modelId="{3EB805AC-01FF-4767-A117-7CDF47B57515}" type="pres">
      <dgm:prSet presAssocID="{493C5614-2A4F-4AD5-85FE-F6EDB2F8C1C6}" presName="descendantText" presStyleLbl="alignAcc1" presStyleIdx="5" presStyleCnt="6">
        <dgm:presLayoutVars>
          <dgm:bulletEnabled val="1"/>
        </dgm:presLayoutVars>
      </dgm:prSet>
      <dgm:spPr/>
      <dgm:t>
        <a:bodyPr/>
        <a:lstStyle/>
        <a:p>
          <a:endParaRPr lang="en-US"/>
        </a:p>
      </dgm:t>
    </dgm:pt>
  </dgm:ptLst>
  <dgm:cxnLst>
    <dgm:cxn modelId="{D6F4D776-786F-4565-98B9-BEAC8739F12B}" type="presOf" srcId="{5655443E-A27C-45DD-BAEE-DC21900FEEA0}" destId="{3EB805AC-01FF-4767-A117-7CDF47B57515}" srcOrd="0" destOrd="1" presId="urn:microsoft.com/office/officeart/2005/8/layout/chevron2"/>
    <dgm:cxn modelId="{108CCC4C-460E-4721-B7D0-48F65E50CAE1}" type="presOf" srcId="{302E3691-0308-4B5B-A2AA-22C818FE2635}" destId="{FED24BA3-E538-45B2-B16B-D8E25109FECA}" srcOrd="0" destOrd="0" presId="urn:microsoft.com/office/officeart/2005/8/layout/chevron2"/>
    <dgm:cxn modelId="{C2FD14B6-7662-4DA6-AF75-C18F6CA2A486}" srcId="{6CC19412-A30E-4B24-8026-AAFE1DE1392E}" destId="{80E621CE-18F6-4C24-90DB-59D6F5E6D7AF}" srcOrd="4" destOrd="0" parTransId="{774546CD-8ADF-49ED-9020-F35DAD649BD0}" sibTransId="{B0AB61BC-D5A8-488B-BF10-4F94955F0E89}"/>
    <dgm:cxn modelId="{D9CD2F2B-3567-467B-83CA-7C97BD3236FB}" srcId="{6CC19412-A30E-4B24-8026-AAFE1DE1392E}" destId="{FE923658-8AAB-47E0-A8C8-645A9EE94886}" srcOrd="2" destOrd="0" parTransId="{F60202E3-1C00-42C3-B966-AAAC9629AD8C}" sibTransId="{726D3DE3-48E2-4E28-9988-A267393876F1}"/>
    <dgm:cxn modelId="{E5BE8121-7085-4FC6-BE7B-15503D2F58D1}" srcId="{6CC19412-A30E-4B24-8026-AAFE1DE1392E}" destId="{F1E56763-0149-42EF-88E9-77E9F1B5D1A8}" srcOrd="3" destOrd="0" parTransId="{2B58F3A0-74BC-4710-B832-62DAC3629104}" sibTransId="{E6564297-7AEC-4554-AE8A-033D1F239D7A}"/>
    <dgm:cxn modelId="{135EEAC9-11BD-4D3B-ABAF-F5554D65BC80}" type="presOf" srcId="{493C5614-2A4F-4AD5-85FE-F6EDB2F8C1C6}" destId="{B3129181-82B6-4B33-8431-F85F052A7132}" srcOrd="0" destOrd="0" presId="urn:microsoft.com/office/officeart/2005/8/layout/chevron2"/>
    <dgm:cxn modelId="{846FEA7E-8E42-4BE4-B69B-45AD91F7FC8C}" srcId="{80E621CE-18F6-4C24-90DB-59D6F5E6D7AF}" destId="{DE0DAD64-AF56-4F52-9B05-D5DC94856AE7}" srcOrd="0" destOrd="0" parTransId="{D2D50D0D-2542-47A3-9968-C096BF332195}" sibTransId="{163FE6A3-8C67-4C4B-AC83-07A1814F6AAC}"/>
    <dgm:cxn modelId="{4A30EFB4-B2AA-4549-BAFE-58542EA6C744}" type="presOf" srcId="{AA4162A2-89D3-4BAB-A063-6ADB0158E8A2}" destId="{B1ACAD23-2436-49D6-B797-5652859897F6}" srcOrd="0" destOrd="0" presId="urn:microsoft.com/office/officeart/2005/8/layout/chevron2"/>
    <dgm:cxn modelId="{F7EA78A4-B250-4DEC-A57B-E9A804F45BBC}" srcId="{6CC19412-A30E-4B24-8026-AAFE1DE1392E}" destId="{B0C144F0-36F3-4AB3-9631-CC99BC1F9F7B}" srcOrd="1" destOrd="0" parTransId="{F4C70633-F45A-4C44-9FB5-48C8D617CCEF}" sibTransId="{1747F8B7-C5A4-4416-9EBA-5BB620D71645}"/>
    <dgm:cxn modelId="{A981A7B2-B1EE-4CF0-8DB7-404F6EA2AF68}" srcId="{FE923658-8AAB-47E0-A8C8-645A9EE94886}" destId="{B25BE610-8BA1-411F-8DA4-112EDAB633D4}" srcOrd="0" destOrd="0" parTransId="{15F36DE2-456E-4DDF-B400-AB368D2109F9}" sibTransId="{D1FB3323-A76D-4FAC-9DD6-D3C0420E9658}"/>
    <dgm:cxn modelId="{69B62230-1B7C-4996-A58F-19C5E52F5589}" srcId="{F1E56763-0149-42EF-88E9-77E9F1B5D1A8}" destId="{AA4162A2-89D3-4BAB-A063-6ADB0158E8A2}" srcOrd="0" destOrd="0" parTransId="{8C3728C9-84B0-4503-A30A-71102F6CC6C4}" sibTransId="{BC058CE8-9CB3-4175-903B-BBA99391B204}"/>
    <dgm:cxn modelId="{3FBB414E-4BBB-45B3-93E6-4D12CB1BDAAD}" type="presOf" srcId="{B25BE610-8BA1-411F-8DA4-112EDAB633D4}" destId="{E776885B-CBCF-48A5-A0DB-F6A28D3E8AE3}" srcOrd="0" destOrd="0" presId="urn:microsoft.com/office/officeart/2005/8/layout/chevron2"/>
    <dgm:cxn modelId="{9A1EE9A6-3589-42B4-B43E-2B512E4A6332}" srcId="{B0C144F0-36F3-4AB3-9631-CC99BC1F9F7B}" destId="{302E3691-0308-4B5B-A2AA-22C818FE2635}" srcOrd="0" destOrd="0" parTransId="{CD328D49-B8FB-4CE6-917C-0F26D42A0B07}" sibTransId="{65592127-1BDE-4467-88AF-7F1E073EBB23}"/>
    <dgm:cxn modelId="{39DB06E9-0270-474C-97AF-A713DBCE0C70}" srcId="{493C5614-2A4F-4AD5-85FE-F6EDB2F8C1C6}" destId="{F1D6F2FD-90D8-4793-A235-5D28BBDF34FD}" srcOrd="0" destOrd="0" parTransId="{ECBC8F60-AE73-4648-ABAA-D44ECAF6D40F}" sibTransId="{97AE9EE1-2BB0-4F52-B875-835A25E48BA4}"/>
    <dgm:cxn modelId="{2D121C8C-0A88-48E7-82FF-691EDC21DDC0}" type="presOf" srcId="{D4C8C497-97E0-4581-ABE2-4406C555D2CF}" destId="{62C617F6-0363-4BC7-95E7-F7C29486B727}" srcOrd="0" destOrd="0" presId="urn:microsoft.com/office/officeart/2005/8/layout/chevron2"/>
    <dgm:cxn modelId="{057C5B45-8765-4C2F-AC28-B81393BFADD2}" srcId="{493C5614-2A4F-4AD5-85FE-F6EDB2F8C1C6}" destId="{5655443E-A27C-45DD-BAEE-DC21900FEEA0}" srcOrd="1" destOrd="0" parTransId="{DE241636-2124-40A2-B3AB-277853852D4A}" sibTransId="{BF7126E5-67B0-40B8-B700-00F20DC8B4D4}"/>
    <dgm:cxn modelId="{D398BB9A-A903-494D-A6D0-6B669B323224}" type="presOf" srcId="{F1D6F2FD-90D8-4793-A235-5D28BBDF34FD}" destId="{3EB805AC-01FF-4767-A117-7CDF47B57515}" srcOrd="0" destOrd="0" presId="urn:microsoft.com/office/officeart/2005/8/layout/chevron2"/>
    <dgm:cxn modelId="{BE72037C-6C33-4237-BD0F-AA0160FC75FB}" srcId="{6CC19412-A30E-4B24-8026-AAFE1DE1392E}" destId="{493C5614-2A4F-4AD5-85FE-F6EDB2F8C1C6}" srcOrd="5" destOrd="0" parTransId="{F5F14906-AE60-4F87-9037-CE8D84651016}" sibTransId="{5FAB3C25-0401-465A-B21D-62713440ABE5}"/>
    <dgm:cxn modelId="{FF3D369B-EDE6-4632-AB61-8100CFD8ED04}" type="presOf" srcId="{F1E56763-0149-42EF-88E9-77E9F1B5D1A8}" destId="{8A9B5EC4-2C63-4A7E-A85E-EE47454A1F84}" srcOrd="0" destOrd="0" presId="urn:microsoft.com/office/officeart/2005/8/layout/chevron2"/>
    <dgm:cxn modelId="{AD563508-B846-4EC4-B019-50277BC611ED}" type="presOf" srcId="{FE923658-8AAB-47E0-A8C8-645A9EE94886}" destId="{9E1AFAEA-1667-4E68-BC48-055BA1D61A7F}" srcOrd="0" destOrd="0" presId="urn:microsoft.com/office/officeart/2005/8/layout/chevron2"/>
    <dgm:cxn modelId="{216251C6-23B6-4BC6-8300-2D695EA64F28}" srcId="{D4C8C497-97E0-4581-ABE2-4406C555D2CF}" destId="{6A63AC23-A980-40D3-8B50-03DD679B3FBD}" srcOrd="0" destOrd="0" parTransId="{F3CA5ADE-A730-4D30-A65F-8BEF167150DF}" sibTransId="{D354E095-3C12-45BD-9C4F-11AF091D20FB}"/>
    <dgm:cxn modelId="{C620DD94-5AB6-49EE-AB9F-577BDAB05F38}" type="presOf" srcId="{DE0DAD64-AF56-4F52-9B05-D5DC94856AE7}" destId="{6B6DECBA-C193-4DB4-B0DB-8E58D97BF890}" srcOrd="0" destOrd="0" presId="urn:microsoft.com/office/officeart/2005/8/layout/chevron2"/>
    <dgm:cxn modelId="{EBDB544A-59F4-477A-AB14-E1A343AF8141}" type="presOf" srcId="{B0C144F0-36F3-4AB3-9631-CC99BC1F9F7B}" destId="{642C1C16-9803-461E-8588-11966934BC0C}" srcOrd="0" destOrd="0" presId="urn:microsoft.com/office/officeart/2005/8/layout/chevron2"/>
    <dgm:cxn modelId="{1B5F55B1-5F68-474C-BCC1-734638C1417E}" type="presOf" srcId="{6A63AC23-A980-40D3-8B50-03DD679B3FBD}" destId="{360076F6-7DE3-494E-A009-ED9A60F31422}" srcOrd="0" destOrd="0" presId="urn:microsoft.com/office/officeart/2005/8/layout/chevron2"/>
    <dgm:cxn modelId="{197808E0-2F8D-4927-BE89-73C31DB30748}" type="presOf" srcId="{80E621CE-18F6-4C24-90DB-59D6F5E6D7AF}" destId="{8FC5F283-A825-452A-A049-82252831C289}" srcOrd="0" destOrd="0" presId="urn:microsoft.com/office/officeart/2005/8/layout/chevron2"/>
    <dgm:cxn modelId="{A37585AC-F42E-43EB-83A2-64A6856E543D}" type="presOf" srcId="{6CC19412-A30E-4B24-8026-AAFE1DE1392E}" destId="{2BFD37C6-7B99-49D4-8BC4-7B92A3F33B86}" srcOrd="0" destOrd="0" presId="urn:microsoft.com/office/officeart/2005/8/layout/chevron2"/>
    <dgm:cxn modelId="{69690CA0-E3EC-4646-B9CF-3203DBF0C0C0}" srcId="{6CC19412-A30E-4B24-8026-AAFE1DE1392E}" destId="{D4C8C497-97E0-4581-ABE2-4406C555D2CF}" srcOrd="0" destOrd="0" parTransId="{216E7D7C-88AD-4825-95E2-F09A80E3698D}" sibTransId="{22414DF9-A71B-4E21-90A3-8E15F606460B}"/>
    <dgm:cxn modelId="{22CD5C2F-F943-4A80-9FF3-7A6425725FE7}" type="presParOf" srcId="{2BFD37C6-7B99-49D4-8BC4-7B92A3F33B86}" destId="{FCB29B58-CB65-4D5F-8331-2594A8D501E8}" srcOrd="0" destOrd="0" presId="urn:microsoft.com/office/officeart/2005/8/layout/chevron2"/>
    <dgm:cxn modelId="{F998A652-2173-41BB-9A5C-7563B445FF25}" type="presParOf" srcId="{FCB29B58-CB65-4D5F-8331-2594A8D501E8}" destId="{62C617F6-0363-4BC7-95E7-F7C29486B727}" srcOrd="0" destOrd="0" presId="urn:microsoft.com/office/officeart/2005/8/layout/chevron2"/>
    <dgm:cxn modelId="{8F963076-362A-4146-B9E7-894A0617886F}" type="presParOf" srcId="{FCB29B58-CB65-4D5F-8331-2594A8D501E8}" destId="{360076F6-7DE3-494E-A009-ED9A60F31422}" srcOrd="1" destOrd="0" presId="urn:microsoft.com/office/officeart/2005/8/layout/chevron2"/>
    <dgm:cxn modelId="{3640BE77-024D-45E9-B3C1-1EF9B7DBA26D}" type="presParOf" srcId="{2BFD37C6-7B99-49D4-8BC4-7B92A3F33B86}" destId="{78FE1E7D-BABD-4E7D-A5B5-BE9ED66FC090}" srcOrd="1" destOrd="0" presId="urn:microsoft.com/office/officeart/2005/8/layout/chevron2"/>
    <dgm:cxn modelId="{E9AF077B-8621-4F80-8133-47B150943E5D}" type="presParOf" srcId="{2BFD37C6-7B99-49D4-8BC4-7B92A3F33B86}" destId="{C7E865BD-0BDD-4A60-86F8-17BAEB935F41}" srcOrd="2" destOrd="0" presId="urn:microsoft.com/office/officeart/2005/8/layout/chevron2"/>
    <dgm:cxn modelId="{E8B21F01-E08A-46D1-8160-EB94E0683DD7}" type="presParOf" srcId="{C7E865BD-0BDD-4A60-86F8-17BAEB935F41}" destId="{642C1C16-9803-461E-8588-11966934BC0C}" srcOrd="0" destOrd="0" presId="urn:microsoft.com/office/officeart/2005/8/layout/chevron2"/>
    <dgm:cxn modelId="{9F3A3B8B-9D54-4049-9ABA-7A817FD42BB0}" type="presParOf" srcId="{C7E865BD-0BDD-4A60-86F8-17BAEB935F41}" destId="{FED24BA3-E538-45B2-B16B-D8E25109FECA}" srcOrd="1" destOrd="0" presId="urn:microsoft.com/office/officeart/2005/8/layout/chevron2"/>
    <dgm:cxn modelId="{8076342D-7487-422B-BFEC-5CC8FA7C91B7}" type="presParOf" srcId="{2BFD37C6-7B99-49D4-8BC4-7B92A3F33B86}" destId="{61A528C2-9C7B-463B-A475-2B21FD142AEC}" srcOrd="3" destOrd="0" presId="urn:microsoft.com/office/officeart/2005/8/layout/chevron2"/>
    <dgm:cxn modelId="{0D5F8752-8586-4BFF-B8A9-D82463EC5CC8}" type="presParOf" srcId="{2BFD37C6-7B99-49D4-8BC4-7B92A3F33B86}" destId="{2B01F824-10ED-4737-8615-6413999F1432}" srcOrd="4" destOrd="0" presId="urn:microsoft.com/office/officeart/2005/8/layout/chevron2"/>
    <dgm:cxn modelId="{D6707CD3-8FED-4E1A-A065-FEB2A2AC069C}" type="presParOf" srcId="{2B01F824-10ED-4737-8615-6413999F1432}" destId="{9E1AFAEA-1667-4E68-BC48-055BA1D61A7F}" srcOrd="0" destOrd="0" presId="urn:microsoft.com/office/officeart/2005/8/layout/chevron2"/>
    <dgm:cxn modelId="{5249E207-E026-4E32-8DA6-C3FAF1202EED}" type="presParOf" srcId="{2B01F824-10ED-4737-8615-6413999F1432}" destId="{E776885B-CBCF-48A5-A0DB-F6A28D3E8AE3}" srcOrd="1" destOrd="0" presId="urn:microsoft.com/office/officeart/2005/8/layout/chevron2"/>
    <dgm:cxn modelId="{048EA4D8-51C5-47F5-947C-DE549AAF7B84}" type="presParOf" srcId="{2BFD37C6-7B99-49D4-8BC4-7B92A3F33B86}" destId="{871F1E54-24BD-4314-A6F2-1BAE1C50967B}" srcOrd="5" destOrd="0" presId="urn:microsoft.com/office/officeart/2005/8/layout/chevron2"/>
    <dgm:cxn modelId="{AD0062FC-C611-43F2-9AD5-14F2F4E57393}" type="presParOf" srcId="{2BFD37C6-7B99-49D4-8BC4-7B92A3F33B86}" destId="{1C00FC05-3B0B-493F-ADAE-063CE295D629}" srcOrd="6" destOrd="0" presId="urn:microsoft.com/office/officeart/2005/8/layout/chevron2"/>
    <dgm:cxn modelId="{FE548C1D-F1BE-4630-8078-C6D1CF09BBF0}" type="presParOf" srcId="{1C00FC05-3B0B-493F-ADAE-063CE295D629}" destId="{8A9B5EC4-2C63-4A7E-A85E-EE47454A1F84}" srcOrd="0" destOrd="0" presId="urn:microsoft.com/office/officeart/2005/8/layout/chevron2"/>
    <dgm:cxn modelId="{EE46F8DA-756C-49F6-8A5C-C4A458301BFF}" type="presParOf" srcId="{1C00FC05-3B0B-493F-ADAE-063CE295D629}" destId="{B1ACAD23-2436-49D6-B797-5652859897F6}" srcOrd="1" destOrd="0" presId="urn:microsoft.com/office/officeart/2005/8/layout/chevron2"/>
    <dgm:cxn modelId="{E4E1EB98-2D38-4BAF-9B14-5014DA28DD96}" type="presParOf" srcId="{2BFD37C6-7B99-49D4-8BC4-7B92A3F33B86}" destId="{14B8BB0F-FD5F-4B0C-B778-7613BD0E023F}" srcOrd="7" destOrd="0" presId="urn:microsoft.com/office/officeart/2005/8/layout/chevron2"/>
    <dgm:cxn modelId="{10534E80-8D80-4249-A60A-6F0ECFC7ECE7}" type="presParOf" srcId="{2BFD37C6-7B99-49D4-8BC4-7B92A3F33B86}" destId="{C2B01F41-1C35-487D-8CA8-6B544BF7EAA8}" srcOrd="8" destOrd="0" presId="urn:microsoft.com/office/officeart/2005/8/layout/chevron2"/>
    <dgm:cxn modelId="{5BFCF2DB-02DA-462E-9822-4F7AF95DE2D8}" type="presParOf" srcId="{C2B01F41-1C35-487D-8CA8-6B544BF7EAA8}" destId="{8FC5F283-A825-452A-A049-82252831C289}" srcOrd="0" destOrd="0" presId="urn:microsoft.com/office/officeart/2005/8/layout/chevron2"/>
    <dgm:cxn modelId="{6BA866E2-2647-4BA0-BBBE-7DA4D8502350}" type="presParOf" srcId="{C2B01F41-1C35-487D-8CA8-6B544BF7EAA8}" destId="{6B6DECBA-C193-4DB4-B0DB-8E58D97BF890}" srcOrd="1" destOrd="0" presId="urn:microsoft.com/office/officeart/2005/8/layout/chevron2"/>
    <dgm:cxn modelId="{08A3AD8A-9AC3-4B05-B01A-A61B8F5141E8}" type="presParOf" srcId="{2BFD37C6-7B99-49D4-8BC4-7B92A3F33B86}" destId="{6971F37F-F570-4BAA-BD64-47AFA3D8D20E}" srcOrd="9" destOrd="0" presId="urn:microsoft.com/office/officeart/2005/8/layout/chevron2"/>
    <dgm:cxn modelId="{571403B8-0E76-4C11-BF7C-AA471F1A499D}" type="presParOf" srcId="{2BFD37C6-7B99-49D4-8BC4-7B92A3F33B86}" destId="{8F3FA445-16AC-445C-9E1F-3BDE878CF133}" srcOrd="10" destOrd="0" presId="urn:microsoft.com/office/officeart/2005/8/layout/chevron2"/>
    <dgm:cxn modelId="{ED523EB2-AF1A-4A1D-810A-C0F308857F56}" type="presParOf" srcId="{8F3FA445-16AC-445C-9E1F-3BDE878CF133}" destId="{B3129181-82B6-4B33-8431-F85F052A7132}" srcOrd="0" destOrd="0" presId="urn:microsoft.com/office/officeart/2005/8/layout/chevron2"/>
    <dgm:cxn modelId="{1A64CBC6-1F56-48B3-A58F-0E45A783AE00}" type="presParOf" srcId="{8F3FA445-16AC-445C-9E1F-3BDE878CF133}" destId="{3EB805AC-01FF-4767-A117-7CDF47B57515}"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C617F6-0363-4BC7-95E7-F7C29486B727}">
      <dsp:nvSpPr>
        <dsp:cNvPr id="0" name=""/>
        <dsp:cNvSpPr/>
      </dsp:nvSpPr>
      <dsp:spPr>
        <a:xfrm rot="5400000">
          <a:off x="-150136" y="155088"/>
          <a:ext cx="1000910" cy="70063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Individual born </a:t>
          </a:r>
          <a:r>
            <a:rPr lang="en-US" sz="900" kern="1200" dirty="0" smtClean="0"/>
            <a:t>susceptible</a:t>
          </a:r>
          <a:endParaRPr lang="en-US" sz="900" kern="1200" dirty="0"/>
        </a:p>
      </dsp:txBody>
      <dsp:txXfrm rot="5400000">
        <a:off x="-150136" y="155088"/>
        <a:ext cx="1000910" cy="700637"/>
      </dsp:txXfrm>
    </dsp:sp>
    <dsp:sp modelId="{360076F6-7DE3-494E-A009-ED9A60F31422}">
      <dsp:nvSpPr>
        <dsp:cNvPr id="0" name=""/>
        <dsp:cNvSpPr/>
      </dsp:nvSpPr>
      <dsp:spPr>
        <a:xfrm rot="5400000">
          <a:off x="3949945" y="-3244355"/>
          <a:ext cx="650934" cy="71495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From 1940-1990, studies indicate that &lt;2% exposed population developed CBD. It is believed that genetics plays a role in sensitization and CBD</a:t>
          </a:r>
          <a:endParaRPr lang="en-US" sz="1600" kern="1200" dirty="0"/>
        </a:p>
      </dsp:txBody>
      <dsp:txXfrm rot="5400000">
        <a:off x="3949945" y="-3244355"/>
        <a:ext cx="650934" cy="7149549"/>
      </dsp:txXfrm>
    </dsp:sp>
    <dsp:sp modelId="{642C1C16-9803-461E-8588-11966934BC0C}">
      <dsp:nvSpPr>
        <dsp:cNvPr id="0" name=""/>
        <dsp:cNvSpPr/>
      </dsp:nvSpPr>
      <dsp:spPr>
        <a:xfrm rot="5400000">
          <a:off x="-150136" y="1059054"/>
          <a:ext cx="1000910" cy="70063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Exposure</a:t>
          </a:r>
          <a:endParaRPr lang="en-US" sz="1000" kern="1200" dirty="0"/>
        </a:p>
      </dsp:txBody>
      <dsp:txXfrm rot="5400000">
        <a:off x="-150136" y="1059054"/>
        <a:ext cx="1000910" cy="700637"/>
      </dsp:txXfrm>
    </dsp:sp>
    <dsp:sp modelId="{FED24BA3-E538-45B2-B16B-D8E25109FECA}">
      <dsp:nvSpPr>
        <dsp:cNvPr id="0" name=""/>
        <dsp:cNvSpPr/>
      </dsp:nvSpPr>
      <dsp:spPr>
        <a:xfrm rot="5400000">
          <a:off x="3950116" y="-2340560"/>
          <a:ext cx="650592" cy="71495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Individuals exposed to airborne beryllium and inhales particulate &lt;10µm in size</a:t>
          </a:r>
          <a:endParaRPr lang="en-US" sz="1600" kern="1200" dirty="0"/>
        </a:p>
      </dsp:txBody>
      <dsp:txXfrm rot="5400000">
        <a:off x="3950116" y="-2340560"/>
        <a:ext cx="650592" cy="7149549"/>
      </dsp:txXfrm>
    </dsp:sp>
    <dsp:sp modelId="{9E1AFAEA-1667-4E68-BC48-055BA1D61A7F}">
      <dsp:nvSpPr>
        <dsp:cNvPr id="0" name=""/>
        <dsp:cNvSpPr/>
      </dsp:nvSpPr>
      <dsp:spPr>
        <a:xfrm rot="5400000">
          <a:off x="-150136" y="1963020"/>
          <a:ext cx="1000910" cy="70063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22275">
            <a:lnSpc>
              <a:spcPct val="90000"/>
            </a:lnSpc>
            <a:spcBef>
              <a:spcPct val="0"/>
            </a:spcBef>
            <a:spcAft>
              <a:spcPct val="35000"/>
            </a:spcAft>
          </a:pPr>
          <a:r>
            <a:rPr lang="en-US" sz="950" kern="1200" smtClean="0"/>
            <a:t>Sensitization</a:t>
          </a:r>
          <a:endParaRPr lang="en-US" sz="950" kern="1200" dirty="0"/>
        </a:p>
      </dsp:txBody>
      <dsp:txXfrm rot="5400000">
        <a:off x="-150136" y="1963020"/>
        <a:ext cx="1000910" cy="700637"/>
      </dsp:txXfrm>
    </dsp:sp>
    <dsp:sp modelId="{E776885B-CBCF-48A5-A0DB-F6A28D3E8AE3}">
      <dsp:nvSpPr>
        <dsp:cNvPr id="0" name=""/>
        <dsp:cNvSpPr/>
      </dsp:nvSpPr>
      <dsp:spPr>
        <a:xfrm rot="5400000">
          <a:off x="3950116" y="-1436594"/>
          <a:ext cx="650592" cy="71495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Individual becomes sensitized to beryllium, autoimmune system will react after additional exposures</a:t>
          </a:r>
          <a:endParaRPr lang="en-US" sz="1600" kern="1200" dirty="0"/>
        </a:p>
      </dsp:txBody>
      <dsp:txXfrm rot="5400000">
        <a:off x="3950116" y="-1436594"/>
        <a:ext cx="650592" cy="7149549"/>
      </dsp:txXfrm>
    </dsp:sp>
    <dsp:sp modelId="{8A9B5EC4-2C63-4A7E-A85E-EE47454A1F84}">
      <dsp:nvSpPr>
        <dsp:cNvPr id="0" name=""/>
        <dsp:cNvSpPr/>
      </dsp:nvSpPr>
      <dsp:spPr>
        <a:xfrm rot="5400000">
          <a:off x="-150136" y="2866986"/>
          <a:ext cx="1000910" cy="70063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Inflammation</a:t>
          </a:r>
          <a:endParaRPr lang="en-US" sz="900" kern="1200" dirty="0"/>
        </a:p>
      </dsp:txBody>
      <dsp:txXfrm rot="5400000">
        <a:off x="-150136" y="2866986"/>
        <a:ext cx="1000910" cy="700637"/>
      </dsp:txXfrm>
    </dsp:sp>
    <dsp:sp modelId="{B1ACAD23-2436-49D6-B797-5652859897F6}">
      <dsp:nvSpPr>
        <dsp:cNvPr id="0" name=""/>
        <dsp:cNvSpPr/>
      </dsp:nvSpPr>
      <dsp:spPr>
        <a:xfrm rot="5400000">
          <a:off x="3950116" y="-532628"/>
          <a:ext cx="650592" cy="71495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Immune response causes inflammation and damage to lungs</a:t>
          </a:r>
          <a:endParaRPr lang="en-US" sz="1600" kern="1200" dirty="0"/>
        </a:p>
      </dsp:txBody>
      <dsp:txXfrm rot="5400000">
        <a:off x="3950116" y="-532628"/>
        <a:ext cx="650592" cy="7149549"/>
      </dsp:txXfrm>
    </dsp:sp>
    <dsp:sp modelId="{8FC5F283-A825-452A-A049-82252831C289}">
      <dsp:nvSpPr>
        <dsp:cNvPr id="0" name=""/>
        <dsp:cNvSpPr/>
      </dsp:nvSpPr>
      <dsp:spPr>
        <a:xfrm rot="5400000">
          <a:off x="-150136" y="3770952"/>
          <a:ext cx="1000910" cy="70063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smtClean="0"/>
            <a:t>Subclinical CBD</a:t>
          </a:r>
          <a:endParaRPr lang="en-US" sz="900" kern="1200" dirty="0"/>
        </a:p>
      </dsp:txBody>
      <dsp:txXfrm rot="5400000">
        <a:off x="-150136" y="3770952"/>
        <a:ext cx="1000910" cy="700637"/>
      </dsp:txXfrm>
    </dsp:sp>
    <dsp:sp modelId="{6B6DECBA-C193-4DB4-B0DB-8E58D97BF890}">
      <dsp:nvSpPr>
        <dsp:cNvPr id="0" name=""/>
        <dsp:cNvSpPr/>
      </dsp:nvSpPr>
      <dsp:spPr>
        <a:xfrm rot="5400000">
          <a:off x="3950116" y="371337"/>
          <a:ext cx="650592" cy="71495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Diagnosis based on detection of sensitization and presence of </a:t>
          </a:r>
          <a:r>
            <a:rPr lang="en-US" sz="1600" kern="1200" dirty="0" err="1" smtClean="0"/>
            <a:t>granulomas</a:t>
          </a:r>
          <a:r>
            <a:rPr lang="en-US" sz="1600" kern="1200" dirty="0" smtClean="0"/>
            <a:t> (nodules) in lungs.  No noticeable impact on health</a:t>
          </a:r>
          <a:endParaRPr lang="en-US" sz="1600" kern="1200" dirty="0"/>
        </a:p>
      </dsp:txBody>
      <dsp:txXfrm rot="5400000">
        <a:off x="3950116" y="371337"/>
        <a:ext cx="650592" cy="7149549"/>
      </dsp:txXfrm>
    </dsp:sp>
    <dsp:sp modelId="{B3129181-82B6-4B33-8431-F85F052A7132}">
      <dsp:nvSpPr>
        <dsp:cNvPr id="0" name=""/>
        <dsp:cNvSpPr/>
      </dsp:nvSpPr>
      <dsp:spPr>
        <a:xfrm rot="5400000">
          <a:off x="-150136" y="4674918"/>
          <a:ext cx="1000910" cy="70063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smtClean="0"/>
            <a:t>CBD</a:t>
          </a:r>
          <a:endParaRPr lang="en-US" sz="1000" kern="1200" dirty="0"/>
        </a:p>
      </dsp:txBody>
      <dsp:txXfrm rot="5400000">
        <a:off x="-150136" y="4674918"/>
        <a:ext cx="1000910" cy="700637"/>
      </dsp:txXfrm>
    </dsp:sp>
    <dsp:sp modelId="{3EB805AC-01FF-4767-A117-7CDF47B57515}">
      <dsp:nvSpPr>
        <dsp:cNvPr id="0" name=""/>
        <dsp:cNvSpPr/>
      </dsp:nvSpPr>
      <dsp:spPr>
        <a:xfrm rot="5400000">
          <a:off x="3950116" y="1275303"/>
          <a:ext cx="650592" cy="714954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Individual loses noticeable lung capacity</a:t>
          </a:r>
          <a:endParaRPr lang="en-US" sz="1600" kern="1200" dirty="0"/>
        </a:p>
        <a:p>
          <a:pPr marL="171450" lvl="1" indent="-171450" algn="l" defTabSz="711200">
            <a:lnSpc>
              <a:spcPct val="90000"/>
            </a:lnSpc>
            <a:spcBef>
              <a:spcPct val="0"/>
            </a:spcBef>
            <a:spcAft>
              <a:spcPct val="15000"/>
            </a:spcAft>
            <a:buChar char="••"/>
          </a:pPr>
          <a:r>
            <a:rPr lang="en-US" sz="1600" kern="1200" dirty="0" smtClean="0"/>
            <a:t>Treatable, not curable, potentially fatal</a:t>
          </a:r>
          <a:endParaRPr lang="en-US" sz="1600" kern="1200" dirty="0"/>
        </a:p>
      </dsp:txBody>
      <dsp:txXfrm rot="5400000">
        <a:off x="3950116" y="1275303"/>
        <a:ext cx="650592" cy="714954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charset="0"/>
              </a:defRPr>
            </a:lvl1pPr>
          </a:lstStyle>
          <a:p>
            <a:pPr>
              <a:defRPr/>
            </a:pPr>
            <a:fld id="{002B349E-17D0-4118-B5E2-7D2693CEF634}" type="datetime1">
              <a:rPr lang="en-US"/>
              <a:pPr>
                <a:defRPr/>
              </a:pPr>
              <a:t>4/7/2013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charset="0"/>
              </a:defRPr>
            </a:lvl1pPr>
          </a:lstStyle>
          <a:p>
            <a:pPr>
              <a:defRPr/>
            </a:pPr>
            <a:fld id="{516A1056-4D2D-4B3A-AE4F-97D380949BD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cs typeface="Arial" charset="0"/>
              </a:defRPr>
            </a:lvl1pPr>
          </a:lstStyle>
          <a:p>
            <a:pPr>
              <a:defRPr/>
            </a:pPr>
            <a:fld id="{76634D1D-C7FE-48BD-A908-E1300AE68822}" type="datetime1">
              <a:rPr lang="en-US"/>
              <a:pPr>
                <a:defRPr/>
              </a:pPr>
              <a:t>4/7/2013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cs typeface="Arial" charset="0"/>
              </a:defRPr>
            </a:lvl1pPr>
          </a:lstStyle>
          <a:p>
            <a:pPr>
              <a:defRPr/>
            </a:pPr>
            <a:fld id="{050BC5D8-5581-4DFE-AB73-03C8371587D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ln>
            <a:miter lim="800000"/>
            <a:headEnd/>
            <a:tailEnd/>
          </a:ln>
        </p:spPr>
        <p:txBody>
          <a:bodyPr/>
          <a:lstStyle/>
          <a:p>
            <a:fld id="{327F0499-9E2E-4D76-8F36-3DDD22723482}" type="slidenum">
              <a:rPr lang="en-US" smtClean="0">
                <a:cs typeface="Arial" pitchFamily="34" charset="0"/>
              </a:rPr>
              <a:pPr/>
              <a:t>1</a:t>
            </a:fld>
            <a:endParaRPr lang="en-US" smtClean="0">
              <a:cs typeface="Arial" pitchFamily="34" charset="0"/>
            </a:endParaRPr>
          </a:p>
        </p:txBody>
      </p:sp>
      <p:sp>
        <p:nvSpPr>
          <p:cNvPr id="266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6628"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ln>
            <a:miter lim="800000"/>
            <a:headEnd/>
            <a:tailEnd/>
          </a:ln>
        </p:spPr>
        <p:txBody>
          <a:bodyPr/>
          <a:lstStyle/>
          <a:p>
            <a:fld id="{07E51633-6079-46B3-81DF-515313DE68FE}" type="slidenum">
              <a:rPr lang="en-US" smtClean="0">
                <a:cs typeface="Arial" pitchFamily="34" charset="0"/>
              </a:rPr>
              <a:pPr/>
              <a:t>2</a:t>
            </a:fld>
            <a:endParaRPr lang="en-US" smtClean="0">
              <a:cs typeface="Arial" pitchFamily="34" charset="0"/>
            </a:endParaRPr>
          </a:p>
        </p:txBody>
      </p:sp>
      <p:sp>
        <p:nvSpPr>
          <p:cNvPr id="27651" name="Rectangle 2"/>
          <p:cNvSpPr>
            <a:spLocks noChangeArrowheads="1"/>
          </p:cNvSpPr>
          <p:nvPr/>
        </p:nvSpPr>
        <p:spPr bwMode="auto">
          <a:xfrm>
            <a:off x="3886200" y="8686800"/>
            <a:ext cx="2971800" cy="457200"/>
          </a:xfrm>
          <a:prstGeom prst="rect">
            <a:avLst/>
          </a:prstGeom>
          <a:noFill/>
          <a:ln w="12700">
            <a:noFill/>
            <a:miter lim="800000"/>
            <a:headEnd/>
            <a:tailEnd/>
          </a:ln>
        </p:spPr>
        <p:txBody>
          <a:bodyPr lIns="90480" tIns="44446" rIns="90480" bIns="44446" anchor="b"/>
          <a:lstStyle/>
          <a:p>
            <a:pPr algn="r" defTabSz="917575"/>
            <a:r>
              <a:rPr lang="en-US" sz="1200">
                <a:latin typeface="Times New Roman" pitchFamily="18" charset="0"/>
              </a:rPr>
              <a:t>14</a:t>
            </a:r>
          </a:p>
        </p:txBody>
      </p:sp>
      <p:sp>
        <p:nvSpPr>
          <p:cNvPr id="27652" name="Rectangle 3"/>
          <p:cNvSpPr>
            <a:spLocks noGrp="1" noRot="1" noChangeAspect="1" noChangeArrowheads="1" noTextEdit="1"/>
          </p:cNvSpPr>
          <p:nvPr>
            <p:ph type="sldImg"/>
          </p:nvPr>
        </p:nvSpPr>
        <p:spPr bwMode="auto">
          <a:xfrm>
            <a:off x="1152525" y="692150"/>
            <a:ext cx="4552950" cy="3416300"/>
          </a:xfrm>
          <a:noFill/>
          <a:ln cap="flat">
            <a:solidFill>
              <a:srgbClr val="000000"/>
            </a:solidFill>
            <a:miter lim="800000"/>
            <a:headEnd/>
            <a:tailEnd/>
          </a:ln>
        </p:spPr>
      </p:sp>
      <p:sp>
        <p:nvSpPr>
          <p:cNvPr id="27653" name="Rectangle 4"/>
          <p:cNvSpPr>
            <a:spLocks noGrp="1" noChangeArrowheads="1"/>
          </p:cNvSpPr>
          <p:nvPr>
            <p:ph type="body" idx="1"/>
          </p:nvPr>
        </p:nvSpPr>
        <p:spPr bwMode="auto">
          <a:xfrm>
            <a:off x="914400" y="4343400"/>
            <a:ext cx="5029200" cy="4113213"/>
          </a:xfrm>
          <a:noFill/>
        </p:spPr>
        <p:txBody>
          <a:bodyPr wrap="square" lIns="90480" tIns="44446" rIns="90480" bIns="44446" numCol="1" anchor="t" anchorCtr="0" compatLnSpc="1">
            <a:prstTxWarp prst="textNoShape">
              <a:avLst/>
            </a:prstTxWarp>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1=IARC. (1993). </a:t>
            </a:r>
            <a:r>
              <a:rPr lang="en-US" i="1" smtClean="0"/>
              <a:t>Beryllium, cadmium, mercury and exposures in the glass manufacturing industry. IARC Monographs on the Evaluation of Carcinogenic Risks </a:t>
            </a:r>
            <a:r>
              <a:rPr lang="en-US" smtClean="0"/>
              <a:t>to Humans. Lyon, France, World Health Organization 444 pp.</a:t>
            </a:r>
          </a:p>
          <a:p>
            <a:r>
              <a:rPr lang="en-US" smtClean="0"/>
              <a:t>2=WHO. (1990). </a:t>
            </a:r>
            <a:r>
              <a:rPr lang="en-US" i="1" smtClean="0"/>
              <a:t>Environmental Health Criteria 106: Beryllium. Geneva, World </a:t>
            </a:r>
            <a:r>
              <a:rPr lang="en-US" smtClean="0"/>
              <a:t>Health Organization.</a:t>
            </a:r>
            <a:endParaRPr lang="en-US" i="1" smtClean="0"/>
          </a:p>
          <a:p>
            <a:r>
              <a:rPr lang="en-US" i="1" smtClean="0"/>
              <a:t>3=</a:t>
            </a:r>
            <a:r>
              <a:rPr lang="en-US" smtClean="0"/>
              <a:t>ATSDR. (1993). </a:t>
            </a:r>
            <a:r>
              <a:rPr lang="en-US" i="1" smtClean="0"/>
              <a:t>Toxicological profile for beryllium: Update. U.S. Department of </a:t>
            </a:r>
            <a:r>
              <a:rPr lang="en-US" smtClean="0"/>
              <a:t>Health and Human Services., Public Health Service., Agency for Toxic Substances and Disease Registry, Atlanta., GA., Division of Toxicology, Toxicology Information Branch.</a:t>
            </a:r>
          </a:p>
          <a:p>
            <a:r>
              <a:rPr lang="en-US" smtClean="0"/>
              <a:t>4=HSDB. (1997). </a:t>
            </a:r>
            <a:r>
              <a:rPr lang="en-US" i="1" smtClean="0"/>
              <a:t>Hazardous Substance Data Bank. National Library of Medicine </a:t>
            </a:r>
            <a:r>
              <a:rPr lang="en-US" smtClean="0"/>
              <a:t>Specialized Information Services. http://tomescps.com/assm.asp?HS6899</a:t>
            </a:r>
          </a:p>
        </p:txBody>
      </p:sp>
      <p:sp>
        <p:nvSpPr>
          <p:cNvPr id="28676" name="Slide Number Placeholder 3"/>
          <p:cNvSpPr>
            <a:spLocks noGrp="1"/>
          </p:cNvSpPr>
          <p:nvPr>
            <p:ph type="sldNum" sz="quarter" idx="5"/>
          </p:nvPr>
        </p:nvSpPr>
        <p:spPr bwMode="auto">
          <a:noFill/>
          <a:ln>
            <a:miter lim="800000"/>
            <a:headEnd/>
            <a:tailEnd/>
          </a:ln>
        </p:spPr>
        <p:txBody>
          <a:bodyPr/>
          <a:lstStyle/>
          <a:p>
            <a:fld id="{78216A24-2F4C-44A7-8BEE-81AAB01F356D}" type="slidenum">
              <a:rPr lang="en-US" smtClean="0">
                <a:cs typeface="Arial" pitchFamily="34" charset="0"/>
              </a:rPr>
              <a:pPr/>
              <a:t>3</a:t>
            </a:fld>
            <a:endParaRPr lang="en-US"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3884613" y="8686800"/>
            <a:ext cx="2973387" cy="457200"/>
          </a:xfrm>
          <a:prstGeom prst="rect">
            <a:avLst/>
          </a:prstGeom>
          <a:noFill/>
          <a:ln w="12700">
            <a:noFill/>
            <a:miter lim="800000"/>
            <a:headEnd/>
            <a:tailEnd/>
          </a:ln>
        </p:spPr>
        <p:txBody>
          <a:bodyPr lIns="92075" tIns="44450" rIns="92075" bIns="44450" anchor="b"/>
          <a:lstStyle/>
          <a:p>
            <a:pPr algn="r" defTabSz="933450" eaLnBrk="0" hangingPunct="0"/>
            <a:r>
              <a:rPr lang="en-US" sz="1200">
                <a:latin typeface="Times New Roman" pitchFamily="18" charset="0"/>
              </a:rPr>
              <a:t>9</a:t>
            </a:r>
          </a:p>
        </p:txBody>
      </p:sp>
      <p:sp>
        <p:nvSpPr>
          <p:cNvPr id="29699" name="Rectangle 3"/>
          <p:cNvSpPr>
            <a:spLocks noGrp="1" noRot="1" noChangeAspect="1" noChangeArrowheads="1" noTextEdit="1"/>
          </p:cNvSpPr>
          <p:nvPr>
            <p:ph type="sldImg"/>
          </p:nvPr>
        </p:nvSpPr>
        <p:spPr bwMode="auto">
          <a:noFill/>
          <a:ln cap="flat">
            <a:solidFill>
              <a:srgbClr val="000000"/>
            </a:solidFill>
            <a:miter lim="800000"/>
            <a:headEnd/>
            <a:tailEnd/>
          </a:ln>
        </p:spPr>
      </p:sp>
      <p:sp>
        <p:nvSpPr>
          <p:cNvPr id="29700" name="Rectangle 4"/>
          <p:cNvSpPr>
            <a:spLocks noGrp="1" noChangeArrowheads="1"/>
          </p:cNvSpPr>
          <p:nvPr>
            <p:ph type="body" idx="1"/>
          </p:nvPr>
        </p:nvSpPr>
        <p:spPr bwMode="auto">
          <a:xfrm>
            <a:off x="914400" y="4343400"/>
            <a:ext cx="5029200" cy="4114800"/>
          </a:xfrm>
          <a:noFill/>
        </p:spPr>
        <p:txBody>
          <a:bodyPr wrap="square" lIns="92075" tIns="44450" rIns="92075" bIns="44450"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31747" name="Rectangle 3"/>
          <p:cNvSpPr>
            <a:spLocks noChangeArrowheads="1"/>
          </p:cNvSpPr>
          <p:nvPr/>
        </p:nvSpPr>
        <p:spPr bwMode="auto">
          <a:xfrm>
            <a:off x="3886200" y="8686800"/>
            <a:ext cx="2971800" cy="457200"/>
          </a:xfrm>
          <a:prstGeom prst="rect">
            <a:avLst/>
          </a:prstGeom>
          <a:noFill/>
          <a:ln w="12700">
            <a:noFill/>
            <a:miter lim="800000"/>
            <a:headEnd/>
            <a:tailEnd/>
          </a:ln>
        </p:spPr>
        <p:txBody>
          <a:bodyPr wrap="none" lIns="90488" tIns="44450" rIns="90488" bIns="44450" anchor="b"/>
          <a:lstStyle/>
          <a:p>
            <a:pPr algn="r" eaLnBrk="0" hangingPunct="0"/>
            <a:r>
              <a:rPr lang="en-US" sz="1200">
                <a:latin typeface="Times New Roman" pitchFamily="18" charset="0"/>
              </a:rPr>
              <a:t>16</a:t>
            </a:r>
          </a:p>
        </p:txBody>
      </p:sp>
      <p:sp>
        <p:nvSpPr>
          <p:cNvPr id="31748"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31749"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31750" name="Rectangle 6"/>
          <p:cNvSpPr>
            <a:spLocks noGrp="1" noChangeArrowheads="1"/>
          </p:cNvSpPr>
          <p:nvPr>
            <p:ph type="body" idx="1"/>
          </p:nvPr>
        </p:nvSpPr>
        <p:spPr bwMode="auto">
          <a:xfrm>
            <a:off x="914400" y="4343400"/>
            <a:ext cx="5029200" cy="4114800"/>
          </a:xfrm>
          <a:noFill/>
        </p:spPr>
        <p:txBody>
          <a:bodyPr wrap="square" lIns="90488" tIns="44450" rIns="90488" bIns="44450" numCol="1" anchor="t" anchorCtr="0" compatLnSpc="1">
            <a:prstTxWarp prst="textNoShape">
              <a:avLst/>
            </a:prstTxWarp>
          </a:bodyPr>
          <a:lstStyle/>
          <a:p>
            <a:pPr eaLnBrk="1" hangingPunct="1"/>
            <a:endParaRPr lang="en-US" smtClean="0"/>
          </a:p>
        </p:txBody>
      </p:sp>
      <p:sp>
        <p:nvSpPr>
          <p:cNvPr id="31751" name="Rectangle 7"/>
          <p:cNvSpPr>
            <a:spLocks noGrp="1" noRot="1" noChangeAspect="1" noChangeArrowheads="1" noTextEdit="1"/>
          </p:cNvSpPr>
          <p:nvPr>
            <p:ph type="sldImg"/>
          </p:nvPr>
        </p:nvSpPr>
        <p:spPr bwMode="auto">
          <a:noFill/>
          <a:ln cap="flat">
            <a:solidFill>
              <a:schemeClr val="tx1"/>
            </a:solidFill>
            <a:miter lim="800000"/>
            <a:headEnd/>
            <a:tailEn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3887788" y="8686800"/>
            <a:ext cx="2970212" cy="457200"/>
          </a:xfrm>
          <a:prstGeom prst="rect">
            <a:avLst/>
          </a:prstGeom>
          <a:noFill/>
          <a:ln w="9525">
            <a:noFill/>
            <a:miter lim="800000"/>
            <a:headEnd/>
            <a:tailEnd/>
          </a:ln>
        </p:spPr>
        <p:txBody>
          <a:bodyPr lIns="92216" tIns="46107" rIns="92216" bIns="46107" anchor="b"/>
          <a:lstStyle/>
          <a:p>
            <a:pPr algn="r" defTabSz="922338" eaLnBrk="0" hangingPunct="0"/>
            <a:fld id="{0025068F-B7CF-45D5-B75E-74C1A5659BE4}" type="slidenum">
              <a:rPr lang="en-US" sz="1200">
                <a:latin typeface="Times New Roman" pitchFamily="18" charset="0"/>
              </a:rPr>
              <a:pPr algn="r" defTabSz="922338" eaLnBrk="0" hangingPunct="0"/>
              <a:t>10</a:t>
            </a:fld>
            <a:endParaRPr lang="en-US" sz="1200">
              <a:latin typeface="Times New Roman" pitchFamily="18" charset="0"/>
            </a:endParaRPr>
          </a:p>
        </p:txBody>
      </p:sp>
      <p:sp>
        <p:nvSpPr>
          <p:cNvPr id="32771"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p:spPr>
      </p:sp>
      <p:sp>
        <p:nvSpPr>
          <p:cNvPr id="32772" name="Rectangle 3"/>
          <p:cNvSpPr>
            <a:spLocks noGrp="1" noChangeArrowheads="1"/>
          </p:cNvSpPr>
          <p:nvPr>
            <p:ph type="body" idx="1"/>
          </p:nvPr>
        </p:nvSpPr>
        <p:spPr bwMode="auto">
          <a:xfrm>
            <a:off x="914400" y="4341813"/>
            <a:ext cx="5029200" cy="4116387"/>
          </a:xfrm>
          <a:noFill/>
        </p:spPr>
        <p:txBody>
          <a:bodyPr wrap="square" lIns="92216" tIns="46107" rIns="92216" bIns="46107"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3886200" y="8686800"/>
            <a:ext cx="2971800" cy="457200"/>
          </a:xfrm>
          <a:prstGeom prst="rect">
            <a:avLst/>
          </a:prstGeom>
          <a:noFill/>
          <a:ln w="12700">
            <a:noFill/>
            <a:miter lim="800000"/>
            <a:headEnd/>
            <a:tailEnd/>
          </a:ln>
        </p:spPr>
        <p:txBody>
          <a:bodyPr lIns="90488" tIns="44450" rIns="90488" bIns="44450" anchor="b"/>
          <a:lstStyle/>
          <a:p>
            <a:pPr algn="r" defTabSz="919163" eaLnBrk="0" hangingPunct="0"/>
            <a:r>
              <a:rPr lang="en-US" sz="1200">
                <a:latin typeface="Times New Roman" pitchFamily="18" charset="0"/>
              </a:rPr>
              <a:t>13</a:t>
            </a:r>
          </a:p>
        </p:txBody>
      </p:sp>
      <p:sp>
        <p:nvSpPr>
          <p:cNvPr id="33795" name="Rectangle 3"/>
          <p:cNvSpPr>
            <a:spLocks noGrp="1" noRot="1" noChangeAspect="1" noChangeArrowheads="1" noTextEdit="1"/>
          </p:cNvSpPr>
          <p:nvPr>
            <p:ph type="sldImg"/>
          </p:nvPr>
        </p:nvSpPr>
        <p:spPr bwMode="auto">
          <a:noFill/>
          <a:ln cap="flat">
            <a:solidFill>
              <a:srgbClr val="000000"/>
            </a:solidFill>
            <a:miter lim="800000"/>
            <a:headEnd/>
            <a:tailEnd/>
          </a:ln>
        </p:spPr>
      </p:sp>
      <p:sp>
        <p:nvSpPr>
          <p:cNvPr id="33796" name="Rectangle 4"/>
          <p:cNvSpPr>
            <a:spLocks noGrp="1" noChangeArrowheads="1"/>
          </p:cNvSpPr>
          <p:nvPr>
            <p:ph type="body" idx="1"/>
          </p:nvPr>
        </p:nvSpPr>
        <p:spPr bwMode="auto">
          <a:xfrm>
            <a:off x="914400" y="4343400"/>
            <a:ext cx="5029200" cy="4114800"/>
          </a:xfrm>
          <a:noFill/>
        </p:spPr>
        <p:txBody>
          <a:bodyPr wrap="square" lIns="90488" tIns="44450" rIns="90488" bIns="44450"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3884613" y="0"/>
            <a:ext cx="2973387"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34819" name="Rectangle 3"/>
          <p:cNvSpPr>
            <a:spLocks noChangeArrowheads="1"/>
          </p:cNvSpPr>
          <p:nvPr/>
        </p:nvSpPr>
        <p:spPr bwMode="auto">
          <a:xfrm>
            <a:off x="3884613" y="8686800"/>
            <a:ext cx="2973387" cy="457200"/>
          </a:xfrm>
          <a:prstGeom prst="rect">
            <a:avLst/>
          </a:prstGeom>
          <a:noFill/>
          <a:ln w="12700">
            <a:noFill/>
            <a:miter lim="800000"/>
            <a:headEnd/>
            <a:tailEnd/>
          </a:ln>
        </p:spPr>
        <p:txBody>
          <a:bodyPr lIns="90488" tIns="44450" rIns="90488" bIns="44450" anchor="b"/>
          <a:lstStyle/>
          <a:p>
            <a:pPr algn="r" defTabSz="923925" eaLnBrk="0" hangingPunct="0"/>
            <a:r>
              <a:rPr lang="en-US" sz="1200">
                <a:latin typeface="Times New Roman" pitchFamily="18" charset="0"/>
              </a:rPr>
              <a:t>39</a:t>
            </a:r>
          </a:p>
        </p:txBody>
      </p:sp>
      <p:sp>
        <p:nvSpPr>
          <p:cNvPr id="34820"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34821"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30723"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19412" tIns="0" rIns="19412" bIns="0" anchor="b"/>
          <a:lstStyle/>
          <a:p>
            <a:pPr algn="r" defTabSz="931863" eaLnBrk="0" hangingPunct="0"/>
            <a:r>
              <a:rPr lang="en-US" sz="1000" i="1">
                <a:latin typeface="Times New Roman" pitchFamily="18" charset="0"/>
              </a:rPr>
              <a:t>72</a:t>
            </a:r>
          </a:p>
        </p:txBody>
      </p:sp>
      <p:sp>
        <p:nvSpPr>
          <p:cNvPr id="30724"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30725"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30726" name="Rectangle 6"/>
          <p:cNvSpPr>
            <a:spLocks noChangeArrowheads="1"/>
          </p:cNvSpPr>
          <p:nvPr/>
        </p:nvSpPr>
        <p:spPr bwMode="auto">
          <a:xfrm>
            <a:off x="3886200" y="0"/>
            <a:ext cx="2971800" cy="455613"/>
          </a:xfrm>
          <a:prstGeom prst="rect">
            <a:avLst/>
          </a:prstGeom>
          <a:noFill/>
          <a:ln w="12700">
            <a:noFill/>
            <a:miter lim="800000"/>
            <a:headEnd/>
            <a:tailEnd/>
          </a:ln>
        </p:spPr>
        <p:txBody>
          <a:bodyPr wrap="none" anchor="ctr"/>
          <a:lstStyle/>
          <a:p>
            <a:endParaRPr lang="en-US">
              <a:latin typeface="Arial" pitchFamily="34" charset="0"/>
            </a:endParaRPr>
          </a:p>
        </p:txBody>
      </p:sp>
      <p:sp>
        <p:nvSpPr>
          <p:cNvPr id="30727" name="Rectangle 7"/>
          <p:cNvSpPr>
            <a:spLocks noChangeArrowheads="1"/>
          </p:cNvSpPr>
          <p:nvPr/>
        </p:nvSpPr>
        <p:spPr bwMode="auto">
          <a:xfrm>
            <a:off x="3886200" y="8685213"/>
            <a:ext cx="2971800" cy="458787"/>
          </a:xfrm>
          <a:prstGeom prst="rect">
            <a:avLst/>
          </a:prstGeom>
          <a:noFill/>
          <a:ln w="12700">
            <a:noFill/>
            <a:miter lim="800000"/>
            <a:headEnd/>
            <a:tailEnd/>
          </a:ln>
        </p:spPr>
        <p:txBody>
          <a:bodyPr lIns="19412" tIns="0" rIns="19412" bIns="0" anchor="b"/>
          <a:lstStyle/>
          <a:p>
            <a:pPr algn="r" defTabSz="931863" eaLnBrk="0" hangingPunct="0"/>
            <a:r>
              <a:rPr lang="en-US" sz="1000" i="1">
                <a:latin typeface="Book Antiqua" pitchFamily="18" charset="0"/>
              </a:rPr>
              <a:t>72</a:t>
            </a:r>
          </a:p>
        </p:txBody>
      </p:sp>
      <p:sp>
        <p:nvSpPr>
          <p:cNvPr id="30728" name="Rectangle 8"/>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n-US">
              <a:latin typeface="Arial" pitchFamily="34" charset="0"/>
            </a:endParaRPr>
          </a:p>
        </p:txBody>
      </p:sp>
      <p:sp>
        <p:nvSpPr>
          <p:cNvPr id="30729" name="Rectangle 9"/>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n-US">
              <a:latin typeface="Arial" pitchFamily="34" charset="0"/>
            </a:endParaRPr>
          </a:p>
        </p:txBody>
      </p:sp>
      <p:sp>
        <p:nvSpPr>
          <p:cNvPr id="30730" name="Rectangle 10"/>
          <p:cNvSpPr>
            <a:spLocks noGrp="1" noRot="1" noChangeAspect="1" noChangeArrowheads="1" noTextEdit="1"/>
          </p:cNvSpPr>
          <p:nvPr>
            <p:ph type="sldImg"/>
          </p:nvPr>
        </p:nvSpPr>
        <p:spPr bwMode="auto">
          <a:xfrm>
            <a:off x="1152525" y="692150"/>
            <a:ext cx="4554538" cy="3416300"/>
          </a:xfrm>
          <a:noFill/>
          <a:ln cap="flat">
            <a:solidFill>
              <a:schemeClr val="tx1"/>
            </a:solidFill>
            <a:miter lim="800000"/>
            <a:headEnd/>
            <a:tailEnd/>
          </a:ln>
        </p:spPr>
      </p:sp>
      <p:sp>
        <p:nvSpPr>
          <p:cNvPr id="30731" name="Rectangle 11"/>
          <p:cNvSpPr>
            <a:spLocks noGrp="1" noChangeArrowheads="1"/>
          </p:cNvSpPr>
          <p:nvPr>
            <p:ph type="body" idx="1"/>
          </p:nvPr>
        </p:nvSpPr>
        <p:spPr bwMode="auto">
          <a:xfrm>
            <a:off x="914400" y="4341813"/>
            <a:ext cx="5029200" cy="4114800"/>
          </a:xfrm>
          <a:noFill/>
        </p:spPr>
        <p:txBody>
          <a:bodyPr wrap="square" lIns="92207" tIns="45295" rIns="92207" bIns="45295" numCol="1" anchor="t" anchorCtr="0" compatLnSpc="1">
            <a:prstTxWarp prst="textNoShape">
              <a:avLst/>
            </a:prstTxWarp>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Materion Title Slide">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79333" y="2442962"/>
            <a:ext cx="2968402" cy="564257"/>
          </a:xfrm>
        </p:spPr>
        <p:txBody>
          <a:bodyPr lIns="0" tIns="0" rIns="0" bIns="0"/>
          <a:lstStyle>
            <a:lvl1pPr algn="l">
              <a:lnSpc>
                <a:spcPts val="2200"/>
              </a:lnSpc>
              <a:defRPr sz="2000" b="0" i="0">
                <a:solidFill>
                  <a:schemeClr val="bg1"/>
                </a:solidFill>
                <a:latin typeface="Gill Sans MT Std Bold"/>
                <a:cs typeface="Gill Sans MT Std Bold"/>
              </a:defRPr>
            </a:lvl1pPr>
          </a:lstStyle>
          <a:p>
            <a:r>
              <a:rPr lang="en-US" smtClean="0"/>
              <a:t>Click to edit Master title style</a:t>
            </a:r>
            <a:endParaRPr lang="en-US" dirty="0"/>
          </a:p>
        </p:txBody>
      </p:sp>
      <p:sp>
        <p:nvSpPr>
          <p:cNvPr id="3" name="Subtitle 2"/>
          <p:cNvSpPr>
            <a:spLocks noGrp="1"/>
          </p:cNvSpPr>
          <p:nvPr>
            <p:ph type="subTitle" idx="1"/>
          </p:nvPr>
        </p:nvSpPr>
        <p:spPr>
          <a:xfrm>
            <a:off x="5879332" y="3167981"/>
            <a:ext cx="2959867" cy="233397"/>
          </a:xfrm>
        </p:spPr>
        <p:txBody>
          <a:bodyPr lIns="0" tIns="0" rIns="0" bIns="0">
            <a:spAutoFit/>
          </a:bodyPr>
          <a:lstStyle>
            <a:lvl1pPr marL="0" indent="0" algn="l">
              <a:lnSpc>
                <a:spcPts val="1800"/>
              </a:lnSpc>
              <a:spcBef>
                <a:spcPts val="0"/>
              </a:spcBef>
              <a:buNone/>
              <a:defRPr sz="1600" b="0" i="0">
                <a:solidFill>
                  <a:schemeClr val="bg1"/>
                </a:solidFill>
                <a:latin typeface="Gill Sans MT Std Medium"/>
                <a:cs typeface="Gill Sans MT Std Medium"/>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2"/>
          <p:cNvSpPr>
            <a:spLocks noGrp="1"/>
          </p:cNvSpPr>
          <p:nvPr>
            <p:ph type="dt" sz="quarter" idx="10"/>
          </p:nvPr>
        </p:nvSpPr>
        <p:spPr>
          <a:xfrm>
            <a:off x="1878013" y="5414963"/>
            <a:ext cx="2266950" cy="244475"/>
          </a:xfrm>
          <a:prstGeom prst="rect">
            <a:avLst/>
          </a:prstGeom>
        </p:spPr>
        <p:txBody>
          <a:bodyPr vert="horz" wrap="square" lIns="91440" tIns="45720" rIns="91440" bIns="45720" numCol="1" anchor="t" anchorCtr="0" compatLnSpc="1">
            <a:prstTxWarp prst="textNoShape">
              <a:avLst/>
            </a:prstTxWarp>
          </a:bodyPr>
          <a:lstStyle>
            <a:lvl1pPr>
              <a:defRPr sz="1000" b="1">
                <a:solidFill>
                  <a:schemeClr val="bg1"/>
                </a:solidFill>
                <a:latin typeface="Gill Sans MT Std Medium" pitchFamily="34" charset="0"/>
                <a:cs typeface="Arial" charset="0"/>
              </a:defRPr>
            </a:lvl1pPr>
          </a:lstStyle>
          <a:p>
            <a:pPr>
              <a:defRPr/>
            </a:pPr>
            <a:fld id="{C6491B14-9F86-4DB7-91F6-B0AF2019DE5D}" type="datetime1">
              <a:rPr lang="en-US"/>
              <a:pPr>
                <a:defRPr/>
              </a:pPr>
              <a:t>4/7/2013</a:t>
            </a:fld>
            <a:endParaRPr lang="en-US"/>
          </a:p>
        </p:txBody>
      </p:sp>
    </p:spTree>
  </p:cSld>
  <p:clrMapOvr>
    <a:masterClrMapping/>
  </p:clrMapOvr>
  <p:hf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Materion Divider Slide">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79333" y="2849362"/>
            <a:ext cx="2968402" cy="568532"/>
          </a:xfrm>
          <a:noFill/>
          <a:ln w="9525">
            <a:noFill/>
            <a:miter lim="800000"/>
            <a:headEnd/>
            <a:tailEnd/>
          </a:ln>
        </p:spPr>
        <p:txBody>
          <a:bodyPr lIns="0" tIns="0" rIns="0" bIns="0"/>
          <a:lstStyle>
            <a:lvl1pPr algn="l" rtl="0" eaLnBrk="1" fontAlgn="base" hangingPunct="1">
              <a:lnSpc>
                <a:spcPts val="2200"/>
              </a:lnSpc>
              <a:spcBef>
                <a:spcPct val="0"/>
              </a:spcBef>
              <a:spcAft>
                <a:spcPct val="0"/>
              </a:spcAft>
              <a:defRPr lang="en-US" sz="2000" b="0" i="0" kern="1200" dirty="0">
                <a:solidFill>
                  <a:schemeClr val="bg1"/>
                </a:solidFill>
                <a:latin typeface="Gill Sans MT Std Bold"/>
                <a:ea typeface="ＭＳ Ｐゴシック" charset="-128"/>
                <a:cs typeface="Gill Sans MT Std Bold"/>
              </a:defRPr>
            </a:lvl1pPr>
          </a:lstStyle>
          <a:p>
            <a:r>
              <a:rPr lang="en-US" smtClean="0"/>
              <a:t>Click to edit Master title style</a:t>
            </a:r>
            <a:endParaRPr lang="en-US" dirty="0"/>
          </a:p>
        </p:txBody>
      </p:sp>
      <p:sp>
        <p:nvSpPr>
          <p:cNvPr id="3" name="Subtitle 2"/>
          <p:cNvSpPr>
            <a:spLocks noGrp="1"/>
          </p:cNvSpPr>
          <p:nvPr>
            <p:ph type="subTitle" idx="1"/>
          </p:nvPr>
        </p:nvSpPr>
        <p:spPr>
          <a:xfrm>
            <a:off x="5879332" y="3535288"/>
            <a:ext cx="2959867" cy="233397"/>
          </a:xfrm>
          <a:noFill/>
          <a:ln w="9525">
            <a:noFill/>
            <a:miter lim="800000"/>
            <a:headEnd/>
            <a:tailEnd/>
          </a:ln>
        </p:spPr>
        <p:txBody>
          <a:bodyPr lIns="0" tIns="0" rIns="0" bIns="0">
            <a:spAutoFit/>
          </a:bodyPr>
          <a:lstStyle>
            <a:lvl1pPr marL="0" indent="0" algn="l" rtl="0" eaLnBrk="1" fontAlgn="base" hangingPunct="1">
              <a:lnSpc>
                <a:spcPts val="1800"/>
              </a:lnSpc>
              <a:spcBef>
                <a:spcPts val="0"/>
              </a:spcBef>
              <a:spcAft>
                <a:spcPct val="0"/>
              </a:spcAft>
              <a:buClr>
                <a:srgbClr val="0092CF"/>
              </a:buClr>
              <a:buFont typeface="Arial" charset="0"/>
              <a:buNone/>
              <a:defRPr lang="en-US" sz="1600" b="0" i="0" kern="1200" dirty="0">
                <a:solidFill>
                  <a:schemeClr val="bg1"/>
                </a:solidFill>
                <a:latin typeface="Gill Sans MT Std Medium"/>
                <a:ea typeface="ＭＳ Ｐゴシック" charset="-128"/>
                <a:cs typeface="Gill Sans MT Std Medium"/>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p:txBody>
          <a:bodyPr/>
          <a:lstStyle>
            <a:lvl1pPr algn="l">
              <a:defRPr/>
            </a:lvl1pPr>
          </a:lstStyle>
          <a:p>
            <a:pPr>
              <a:defRPr/>
            </a:pPr>
            <a:fld id="{D7C7FE52-0BC5-437C-95F7-02AFC852C1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terion Title and Bulleted List Slide">
    <p:spTree>
      <p:nvGrpSpPr>
        <p:cNvPr id="1" name=""/>
        <p:cNvGrpSpPr/>
        <p:nvPr/>
      </p:nvGrpSpPr>
      <p:grpSpPr>
        <a:xfrm>
          <a:off x="0" y="0"/>
          <a:ext cx="0" cy="0"/>
          <a:chOff x="0" y="0"/>
          <a:chExt cx="0" cy="0"/>
        </a:xfrm>
      </p:grpSpPr>
      <p:sp>
        <p:nvSpPr>
          <p:cNvPr id="2" name="Title 1"/>
          <p:cNvSpPr>
            <a:spLocks noGrp="1"/>
          </p:cNvSpPr>
          <p:nvPr>
            <p:ph type="title"/>
          </p:nvPr>
        </p:nvSpPr>
        <p:spPr>
          <a:xfrm>
            <a:off x="1274910" y="475615"/>
            <a:ext cx="7481740" cy="40011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280160" y="1036002"/>
            <a:ext cx="7476490" cy="1797928"/>
          </a:xfrm>
          <a:noFill/>
          <a:ln w="9525">
            <a:noFill/>
            <a:miter lim="800000"/>
            <a:headEnd/>
            <a:tailEnd/>
          </a:ln>
        </p:spPr>
        <p:txBody>
          <a:bodyPr/>
          <a:lstStyle>
            <a:lvl1pPr>
              <a:defRPr>
                <a:latin typeface="Gill Sans MT Std Medium" pitchFamily="34" charset="0"/>
              </a:defRPr>
            </a:lvl1pPr>
            <a:lvl2pPr marR="0" algn="l" defTabSz="914400" rtl="0" eaLnBrk="1" fontAlgn="base" latinLnBrk="0" hangingPunct="1">
              <a:lnSpc>
                <a:spcPts val="2200"/>
              </a:lnSpc>
              <a:spcBef>
                <a:spcPts val="1500"/>
              </a:spcBef>
              <a:spcAft>
                <a:spcPct val="0"/>
              </a:spcAft>
              <a:buSzTx/>
              <a:buFontTx/>
              <a:buNone/>
              <a:tabLst/>
              <a:defRPr kumimoji="0" lang="en-US" sz="1900" b="0" i="0" u="none" strike="noStrike" kern="1200" cap="none" spc="0" normalizeH="0" baseline="0" noProof="0" dirty="0" smtClean="0">
                <a:ln>
                  <a:noFill/>
                </a:ln>
                <a:solidFill>
                  <a:schemeClr val="tx1"/>
                </a:solidFill>
                <a:effectLst/>
                <a:uLnTx/>
                <a:uFillTx/>
                <a:latin typeface="Gill Sans MT Std Bold"/>
                <a:ea typeface="ＭＳ Ｐゴシック" charset="-128"/>
                <a:cs typeface="Gill Sans MT Std Bold"/>
              </a:defRPr>
            </a:lvl2pPr>
            <a:lvl3pPr marR="0" algn="l" defTabSz="914400" rtl="0" eaLnBrk="1" fontAlgn="base" latinLnBrk="0" hangingPunct="1">
              <a:lnSpc>
                <a:spcPts val="2200"/>
              </a:lnSpc>
              <a:spcBef>
                <a:spcPts val="1500"/>
              </a:spcBef>
              <a:spcAft>
                <a:spcPct val="0"/>
              </a:spcAft>
              <a:buSzPct val="90000"/>
              <a:tabLst/>
              <a:defRPr kumimoji="0" lang="en-US" sz="1900" b="0"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3pPr>
            <a:lvl4pPr marL="461963" marR="0" indent="-176213" algn="l" defTabSz="914400" rtl="0" eaLnBrk="1" fontAlgn="base" latinLnBrk="0" hangingPunct="1">
              <a:lnSpc>
                <a:spcPts val="2200"/>
              </a:lnSpc>
              <a:spcBef>
                <a:spcPts val="1500"/>
              </a:spcBef>
              <a:spcAft>
                <a:spcPct val="0"/>
              </a:spcAft>
              <a:buSzTx/>
              <a:buFont typeface="Arial" pitchFamily="34" charset="0"/>
              <a:buChar char="•"/>
              <a:tabLst/>
              <a:defRPr kumimoji="0" lang="en-US" sz="1900" b="0"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4pPr>
            <a:lvl5pPr marL="804863" marR="0" indent="-287338" algn="l" defTabSz="914400" rtl="0" eaLnBrk="1" fontAlgn="base" latinLnBrk="0" hangingPunct="1">
              <a:lnSpc>
                <a:spcPts val="2200"/>
              </a:lnSpc>
              <a:spcBef>
                <a:spcPts val="1000"/>
              </a:spcBef>
              <a:spcAft>
                <a:spcPct val="0"/>
              </a:spcAft>
              <a:buSzTx/>
              <a:tabLst/>
              <a:defRPr kumimoji="0" lang="en-US" sz="1600" b="0"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5"/>
          <p:cNvSpPr>
            <a:spLocks noGrp="1"/>
          </p:cNvSpPr>
          <p:nvPr>
            <p:ph type="sldNum" sz="quarter" idx="10"/>
          </p:nvPr>
        </p:nvSpPr>
        <p:spPr>
          <a:xfrm>
            <a:off x="8293100" y="6435725"/>
            <a:ext cx="457200" cy="123825"/>
          </a:xfrm>
        </p:spPr>
        <p:txBody>
          <a:bodyPr/>
          <a:lstStyle>
            <a:lvl1pPr>
              <a:defRPr/>
            </a:lvl1pPr>
          </a:lstStyle>
          <a:p>
            <a:pPr>
              <a:defRPr/>
            </a:pPr>
            <a:fld id="{C5174E1F-123F-4A53-B134-29B6262313E5}"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aterion Closing Slide">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Materion Gray Divider Slide">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79333" y="2849362"/>
            <a:ext cx="2968402" cy="568532"/>
          </a:xfrm>
        </p:spPr>
        <p:txBody>
          <a:bodyPr lIns="0" tIns="0" rIns="0" bIns="0"/>
          <a:lstStyle>
            <a:lvl1pPr marL="0" marR="0" indent="0" algn="l" defTabSz="914400" rtl="0" eaLnBrk="1" fontAlgn="base" latinLnBrk="0" hangingPunct="1">
              <a:lnSpc>
                <a:spcPts val="2200"/>
              </a:lnSpc>
              <a:spcBef>
                <a:spcPct val="0"/>
              </a:spcBef>
              <a:spcAft>
                <a:spcPct val="0"/>
              </a:spcAft>
              <a:tabLst/>
              <a:defRPr sz="2000" b="0" i="0">
                <a:solidFill>
                  <a:schemeClr val="bg1"/>
                </a:solidFill>
                <a:latin typeface="Gill Sans MT Std Bold"/>
                <a:cs typeface="Gill Sans MT Std Bold"/>
              </a:defRPr>
            </a:lvl1pPr>
          </a:lstStyle>
          <a:p>
            <a:pPr lvl="0"/>
            <a:r>
              <a:rPr lang="en-US" noProof="0" smtClean="0"/>
              <a:t>Click to edit Master title style</a:t>
            </a:r>
            <a:endParaRPr lang="en-US" noProof="0" dirty="0"/>
          </a:p>
        </p:txBody>
      </p:sp>
      <p:sp>
        <p:nvSpPr>
          <p:cNvPr id="3" name="Subtitle 2"/>
          <p:cNvSpPr>
            <a:spLocks noGrp="1"/>
          </p:cNvSpPr>
          <p:nvPr>
            <p:ph type="subTitle" idx="1"/>
          </p:nvPr>
        </p:nvSpPr>
        <p:spPr>
          <a:xfrm>
            <a:off x="5879332" y="3535288"/>
            <a:ext cx="2959867" cy="233397"/>
          </a:xfrm>
          <a:noFill/>
          <a:ln w="9525">
            <a:noFill/>
            <a:miter lim="800000"/>
            <a:headEnd/>
            <a:tailEnd/>
          </a:ln>
        </p:spPr>
        <p:txBody>
          <a:bodyPr lIns="0" tIns="0" rIns="0" bIns="0">
            <a:spAutoFit/>
          </a:bodyPr>
          <a:lstStyle>
            <a:lvl1pPr marL="0" marR="0" indent="0" algn="l" defTabSz="914400" rtl="0" eaLnBrk="1" fontAlgn="base" latinLnBrk="0" hangingPunct="1">
              <a:lnSpc>
                <a:spcPts val="1800"/>
              </a:lnSpc>
              <a:spcBef>
                <a:spcPts val="0"/>
              </a:spcBef>
              <a:spcAft>
                <a:spcPct val="0"/>
              </a:spcAft>
              <a:buClr>
                <a:srgbClr val="0092CF"/>
              </a:buClr>
              <a:buSzTx/>
              <a:buFont typeface="Arial" charset="0"/>
              <a:buNone/>
              <a:tabLst/>
              <a:defRPr lang="en-US" sz="1600" b="0" i="0" kern="1200" baseline="0">
                <a:solidFill>
                  <a:schemeClr val="bg1"/>
                </a:solidFill>
                <a:latin typeface="Gill Sans MT Std Medium"/>
                <a:ea typeface="ＭＳ Ｐゴシック" charset="-128"/>
                <a:cs typeface="Gill Sans MT Std Medium"/>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noProof="0" smtClean="0"/>
              <a:t>Click to edit Master subtitle style</a:t>
            </a:r>
            <a:endParaRPr lang="en-US" noProof="0" dirty="0"/>
          </a:p>
        </p:txBody>
      </p:sp>
    </p:spTree>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terion Gray Title and Bulleted List Slide">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74910" y="475615"/>
            <a:ext cx="7481740" cy="40011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280160" y="1036002"/>
            <a:ext cx="7476490" cy="1797928"/>
          </a:xfrm>
          <a:noFill/>
          <a:ln w="9525">
            <a:noFill/>
            <a:miter lim="800000"/>
            <a:headEnd/>
            <a:tailEnd/>
          </a:ln>
        </p:spPr>
        <p:txBody>
          <a:bodyPr/>
          <a:lstStyle>
            <a:lvl1pPr>
              <a:defRPr>
                <a:latin typeface="Gill Sans MT Std Medium" pitchFamily="34" charset="0"/>
              </a:defRPr>
            </a:lvl1pPr>
            <a:lvl2pPr marR="0" algn="l" defTabSz="914400" rtl="0" eaLnBrk="1" fontAlgn="base" latinLnBrk="0" hangingPunct="1">
              <a:lnSpc>
                <a:spcPts val="2200"/>
              </a:lnSpc>
              <a:spcBef>
                <a:spcPts val="1500"/>
              </a:spcBef>
              <a:spcAft>
                <a:spcPct val="0"/>
              </a:spcAft>
              <a:buSzTx/>
              <a:buFontTx/>
              <a:buNone/>
              <a:tabLst/>
              <a:defRPr kumimoji="0" lang="en-US" sz="1900" b="0" i="0" u="none" strike="noStrike" kern="1200" cap="none" spc="0" normalizeH="0" baseline="0" noProof="0" dirty="0" smtClean="0">
                <a:ln>
                  <a:noFill/>
                </a:ln>
                <a:solidFill>
                  <a:schemeClr val="tx1"/>
                </a:solidFill>
                <a:effectLst/>
                <a:uLnTx/>
                <a:uFillTx/>
                <a:latin typeface="Gill Sans MT Std Bold"/>
                <a:ea typeface="ＭＳ Ｐゴシック" charset="-128"/>
                <a:cs typeface="Gill Sans MT Std Bold"/>
              </a:defRPr>
            </a:lvl2pPr>
            <a:lvl3pPr marR="0" algn="l" defTabSz="914400" rtl="0" eaLnBrk="1" fontAlgn="base" latinLnBrk="0" hangingPunct="1">
              <a:lnSpc>
                <a:spcPts val="2200"/>
              </a:lnSpc>
              <a:spcBef>
                <a:spcPts val="1500"/>
              </a:spcBef>
              <a:spcAft>
                <a:spcPct val="0"/>
              </a:spcAft>
              <a:buSzPct val="90000"/>
              <a:tabLst/>
              <a:defRPr kumimoji="0" lang="en-US" sz="1900" b="0"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3pPr>
            <a:lvl4pPr marL="461963" marR="0" indent="-176213" algn="l" defTabSz="914400" rtl="0" eaLnBrk="1" fontAlgn="base" latinLnBrk="0" hangingPunct="1">
              <a:lnSpc>
                <a:spcPts val="2200"/>
              </a:lnSpc>
              <a:spcBef>
                <a:spcPts val="1500"/>
              </a:spcBef>
              <a:spcAft>
                <a:spcPct val="0"/>
              </a:spcAft>
              <a:buSzTx/>
              <a:buFont typeface="Arial" pitchFamily="34" charset="0"/>
              <a:buChar char="•"/>
              <a:tabLst/>
              <a:defRPr kumimoji="0" lang="en-US" sz="1900" b="0"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4pPr>
            <a:lvl5pPr marL="804863" marR="0" indent="-287338" algn="l" defTabSz="914400" rtl="0" eaLnBrk="1" fontAlgn="base" latinLnBrk="0" hangingPunct="1">
              <a:lnSpc>
                <a:spcPts val="2200"/>
              </a:lnSpc>
              <a:spcBef>
                <a:spcPts val="1000"/>
              </a:spcBef>
              <a:spcAft>
                <a:spcPct val="0"/>
              </a:spcAft>
              <a:buSzTx/>
              <a:tabLst/>
              <a:defRPr kumimoji="0" lang="en-US" sz="1600" b="0"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5"/>
          <p:cNvSpPr>
            <a:spLocks noGrp="1"/>
          </p:cNvSpPr>
          <p:nvPr>
            <p:ph type="sldNum" sz="quarter" idx="10"/>
          </p:nvPr>
        </p:nvSpPr>
        <p:spPr>
          <a:xfrm>
            <a:off x="8293100" y="6435725"/>
            <a:ext cx="457200" cy="123825"/>
          </a:xfrm>
        </p:spPr>
        <p:txBody>
          <a:bodyPr/>
          <a:lstStyle>
            <a:lvl1pPr>
              <a:defRPr/>
            </a:lvl1pPr>
          </a:lstStyle>
          <a:p>
            <a:pPr>
              <a:defRPr/>
            </a:pPr>
            <a:fld id="{D3428145-3A5B-4BBF-9D7C-C1AA8A88DB0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Materion Red Divider Slide">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79333" y="2849362"/>
            <a:ext cx="2968402" cy="568532"/>
          </a:xfrm>
        </p:spPr>
        <p:txBody>
          <a:bodyPr lIns="0" tIns="0" rIns="0" bIns="0"/>
          <a:lstStyle>
            <a:lvl1pPr marL="0" marR="0" indent="0" algn="l" defTabSz="914400" rtl="0" eaLnBrk="1" fontAlgn="base" latinLnBrk="0" hangingPunct="1">
              <a:lnSpc>
                <a:spcPts val="2200"/>
              </a:lnSpc>
              <a:spcBef>
                <a:spcPct val="0"/>
              </a:spcBef>
              <a:spcAft>
                <a:spcPct val="0"/>
              </a:spcAft>
              <a:tabLst/>
              <a:defRPr sz="2000" b="0" i="0">
                <a:solidFill>
                  <a:schemeClr val="bg1"/>
                </a:solidFill>
                <a:latin typeface="Gill Sans MT Std Bold"/>
                <a:cs typeface="Gill Sans MT Std Bold"/>
              </a:defRPr>
            </a:lvl1pPr>
          </a:lstStyle>
          <a:p>
            <a:pPr lvl="0"/>
            <a:r>
              <a:rPr lang="en-US" noProof="0" smtClean="0"/>
              <a:t>Click to edit Master title style</a:t>
            </a:r>
            <a:endParaRPr lang="en-US" noProof="0" dirty="0"/>
          </a:p>
        </p:txBody>
      </p:sp>
      <p:sp>
        <p:nvSpPr>
          <p:cNvPr id="3" name="Subtitle 2"/>
          <p:cNvSpPr>
            <a:spLocks noGrp="1"/>
          </p:cNvSpPr>
          <p:nvPr>
            <p:ph type="subTitle" idx="1"/>
          </p:nvPr>
        </p:nvSpPr>
        <p:spPr>
          <a:xfrm>
            <a:off x="5879332" y="3558808"/>
            <a:ext cx="2959867" cy="233397"/>
          </a:xfrm>
          <a:noFill/>
          <a:ln w="9525">
            <a:noFill/>
            <a:miter lim="800000"/>
            <a:headEnd/>
            <a:tailEnd/>
          </a:ln>
        </p:spPr>
        <p:txBody>
          <a:bodyPr lIns="0" tIns="0" rIns="0" bIns="0">
            <a:spAutoFit/>
          </a:bodyPr>
          <a:lstStyle>
            <a:lvl1pPr marL="0" marR="0" indent="0" algn="l" defTabSz="914400" rtl="0" eaLnBrk="1" fontAlgn="base" latinLnBrk="0" hangingPunct="1">
              <a:lnSpc>
                <a:spcPts val="1800"/>
              </a:lnSpc>
              <a:spcBef>
                <a:spcPts val="0"/>
              </a:spcBef>
              <a:spcAft>
                <a:spcPct val="0"/>
              </a:spcAft>
              <a:buClr>
                <a:srgbClr val="0092CF"/>
              </a:buClr>
              <a:buSzTx/>
              <a:buFont typeface="Arial" charset="0"/>
              <a:buNone/>
              <a:tabLst/>
              <a:defRPr lang="en-US" sz="1600" b="0" i="0" kern="1200">
                <a:solidFill>
                  <a:schemeClr val="bg1"/>
                </a:solidFill>
                <a:latin typeface="Gill Sans MT Std Medium"/>
                <a:ea typeface="ＭＳ Ｐゴシック" charset="-128"/>
                <a:cs typeface="Gill Sans MT Std Medium"/>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noProof="0" smtClean="0"/>
              <a:t>Click to edit Master subtitle style</a:t>
            </a:r>
            <a:endParaRPr lang="en-US" noProof="0" dirty="0"/>
          </a:p>
        </p:txBody>
      </p:sp>
    </p:spTree>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aterion Red Title and Bulleted List Slide">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74910" y="475615"/>
            <a:ext cx="7481740" cy="40011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280160" y="1036002"/>
            <a:ext cx="7476490" cy="1797928"/>
          </a:xfrm>
          <a:noFill/>
          <a:ln w="9525">
            <a:noFill/>
            <a:miter lim="800000"/>
            <a:headEnd/>
            <a:tailEnd/>
          </a:ln>
        </p:spPr>
        <p:txBody>
          <a:bodyPr/>
          <a:lstStyle>
            <a:lvl1pPr>
              <a:defRPr>
                <a:latin typeface="Gill Sans MT Std Medium" pitchFamily="34" charset="0"/>
              </a:defRPr>
            </a:lvl1pPr>
            <a:lvl2pPr marR="0" algn="l" defTabSz="914400" rtl="0" eaLnBrk="1" fontAlgn="base" latinLnBrk="0" hangingPunct="1">
              <a:lnSpc>
                <a:spcPts val="2200"/>
              </a:lnSpc>
              <a:spcBef>
                <a:spcPts val="1500"/>
              </a:spcBef>
              <a:spcAft>
                <a:spcPct val="0"/>
              </a:spcAft>
              <a:buSzTx/>
              <a:buFontTx/>
              <a:buNone/>
              <a:tabLst/>
              <a:defRPr kumimoji="0" lang="en-US" sz="1900" b="1"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2pPr>
            <a:lvl3pPr marR="0" algn="l" defTabSz="914400" rtl="0" eaLnBrk="1" fontAlgn="base" latinLnBrk="0" hangingPunct="1">
              <a:lnSpc>
                <a:spcPts val="2200"/>
              </a:lnSpc>
              <a:spcBef>
                <a:spcPts val="1500"/>
              </a:spcBef>
              <a:spcAft>
                <a:spcPct val="0"/>
              </a:spcAft>
              <a:buSzPct val="90000"/>
              <a:tabLst/>
              <a:defRPr kumimoji="0" lang="en-US" sz="1900" b="0"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3pPr>
            <a:lvl4pPr marL="461963" marR="0" indent="-176213" algn="l" defTabSz="914400" rtl="0" eaLnBrk="1" fontAlgn="base" latinLnBrk="0" hangingPunct="1">
              <a:lnSpc>
                <a:spcPts val="2200"/>
              </a:lnSpc>
              <a:spcBef>
                <a:spcPts val="1500"/>
              </a:spcBef>
              <a:spcAft>
                <a:spcPct val="0"/>
              </a:spcAft>
              <a:buSzTx/>
              <a:buFont typeface="Arial" pitchFamily="34" charset="0"/>
              <a:buChar char="•"/>
              <a:tabLst/>
              <a:defRPr kumimoji="0" lang="en-US" sz="1900" b="0"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4pPr>
            <a:lvl5pPr marL="804863" marR="0" indent="-287338" algn="l" defTabSz="914400" rtl="0" eaLnBrk="1" fontAlgn="base" latinLnBrk="0" hangingPunct="1">
              <a:lnSpc>
                <a:spcPts val="2200"/>
              </a:lnSpc>
              <a:spcBef>
                <a:spcPts val="1000"/>
              </a:spcBef>
              <a:spcAft>
                <a:spcPct val="0"/>
              </a:spcAft>
              <a:buSzTx/>
              <a:tabLst/>
              <a:defRPr kumimoji="0" lang="en-US" sz="1600" b="0" i="0" u="none" strike="noStrike" kern="1200" cap="none" spc="0" normalizeH="0" baseline="0" noProof="0" dirty="0" smtClean="0">
                <a:ln>
                  <a:noFill/>
                </a:ln>
                <a:solidFill>
                  <a:schemeClr val="tx1"/>
                </a:solidFill>
                <a:effectLst/>
                <a:uLnTx/>
                <a:uFillTx/>
                <a:latin typeface="Gill Sans MT Std Medium" pitchFamily="34" charset="0"/>
                <a:ea typeface="ＭＳ Ｐゴシック" charset="-128"/>
                <a:cs typeface="ＭＳ Ｐゴシック" pitchFamily="-106" charset="-128"/>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Slide Number Placeholder 5"/>
          <p:cNvSpPr>
            <a:spLocks noGrp="1"/>
          </p:cNvSpPr>
          <p:nvPr>
            <p:ph type="sldNum" sz="quarter" idx="10"/>
          </p:nvPr>
        </p:nvSpPr>
        <p:spPr>
          <a:xfrm>
            <a:off x="8293100" y="6435725"/>
            <a:ext cx="457200" cy="123825"/>
          </a:xfrm>
        </p:spPr>
        <p:txBody>
          <a:bodyPr/>
          <a:lstStyle>
            <a:lvl1pPr>
              <a:defRPr/>
            </a:lvl1pPr>
          </a:lstStyle>
          <a:p>
            <a:pPr>
              <a:defRPr/>
            </a:pPr>
            <a:fld id="{452E4946-C210-4926-85D5-E50F19BE8A99}"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243638"/>
            <a:ext cx="2133600" cy="457200"/>
          </a:xfrm>
          <a:prstGeom prst="rect">
            <a:avLst/>
          </a:prstGeom>
        </p:spPr>
        <p:txBody>
          <a:bodyPr/>
          <a:lstStyle>
            <a:lvl1pPr>
              <a:defRPr>
                <a:latin typeface="Gill Sans MT Std Medium" pitchFamily="34" charset="0"/>
                <a:cs typeface="Arial" charset="0"/>
              </a:defRPr>
            </a:lvl1pPr>
          </a:lstStyle>
          <a:p>
            <a:pPr>
              <a:defRPr/>
            </a:pPr>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atin typeface="Gill Sans MT Std Medium" pitchFamily="34"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441A8B-BEB5-4316-A49F-94537A9B613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1" cstate="screen"/>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279525" y="466725"/>
            <a:ext cx="7485063" cy="396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HEADLINE (ALL CAPS)</a:t>
            </a:r>
          </a:p>
        </p:txBody>
      </p:sp>
      <p:sp>
        <p:nvSpPr>
          <p:cNvPr id="1027" name="Text Placeholder 2"/>
          <p:cNvSpPr>
            <a:spLocks noGrp="1"/>
          </p:cNvSpPr>
          <p:nvPr>
            <p:ph type="body" idx="1"/>
          </p:nvPr>
        </p:nvSpPr>
        <p:spPr bwMode="auto">
          <a:xfrm>
            <a:off x="1279525" y="1036638"/>
            <a:ext cx="7453313" cy="17986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smtClean="0"/>
              <a:t>Subhead</a:t>
            </a:r>
          </a:p>
          <a:p>
            <a:pPr lvl="2"/>
            <a:r>
              <a:rPr lang="en-US" smtClean="0"/>
              <a:t>Bullet point</a:t>
            </a:r>
          </a:p>
          <a:p>
            <a:pPr lvl="3"/>
            <a:r>
              <a:rPr lang="en-US" smtClean="0"/>
              <a:t>Sub-bullet</a:t>
            </a:r>
          </a:p>
          <a:p>
            <a:pPr lvl="4"/>
            <a:r>
              <a:rPr lang="en-US" smtClean="0"/>
              <a:t>Sub sub-bullet</a:t>
            </a:r>
          </a:p>
        </p:txBody>
      </p:sp>
      <p:sp>
        <p:nvSpPr>
          <p:cNvPr id="7" name="Slide Number Placeholder 5"/>
          <p:cNvSpPr>
            <a:spLocks noGrp="1"/>
          </p:cNvSpPr>
          <p:nvPr>
            <p:ph type="sldNum" sz="quarter" idx="4"/>
          </p:nvPr>
        </p:nvSpPr>
        <p:spPr>
          <a:xfrm>
            <a:off x="8266113" y="6435725"/>
            <a:ext cx="457200" cy="123825"/>
          </a:xfrm>
          <a:prstGeom prst="rect">
            <a:avLst/>
          </a:prstGeom>
        </p:spPr>
        <p:txBody>
          <a:bodyPr vert="horz" wrap="square" lIns="0" tIns="0" rIns="0" bIns="0" numCol="1" anchor="ctr" anchorCtr="0" compatLnSpc="1">
            <a:prstTxWarp prst="textNoShape">
              <a:avLst/>
            </a:prstTxWarp>
          </a:bodyPr>
          <a:lstStyle>
            <a:lvl1pPr algn="r">
              <a:defRPr sz="1000" b="1">
                <a:solidFill>
                  <a:srgbClr val="9FA1A4"/>
                </a:solidFill>
                <a:latin typeface="Gill Sans MT Std Medium" pitchFamily="34" charset="0"/>
                <a:cs typeface="Arial" charset="0"/>
              </a:defRPr>
            </a:lvl1pPr>
          </a:lstStyle>
          <a:p>
            <a:pPr>
              <a:defRPr/>
            </a:pPr>
            <a:fld id="{8816DEF8-C15E-4405-9099-DA91D5DF829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87" r:id="rId1"/>
    <p:sldLayoutId id="2147484288" r:id="rId2"/>
    <p:sldLayoutId id="2147484289" r:id="rId3"/>
    <p:sldLayoutId id="2147484290" r:id="rId4"/>
    <p:sldLayoutId id="2147484291" r:id="rId5"/>
    <p:sldLayoutId id="2147484292" r:id="rId6"/>
    <p:sldLayoutId id="2147484293" r:id="rId7"/>
    <p:sldLayoutId id="2147484294" r:id="rId8"/>
    <p:sldLayoutId id="2147484295" r:id="rId9"/>
  </p:sldLayoutIdLst>
  <p:hf hdr="0" ftr="0"/>
  <p:txStyles>
    <p:titleStyle>
      <a:lvl1pPr algn="l" rtl="0" eaLnBrk="0" fontAlgn="base" hangingPunct="0">
        <a:lnSpc>
          <a:spcPts val="2400"/>
        </a:lnSpc>
        <a:spcBef>
          <a:spcPct val="0"/>
        </a:spcBef>
        <a:spcAft>
          <a:spcPct val="0"/>
        </a:spcAft>
        <a:defRPr sz="2400" b="1" kern="1200">
          <a:solidFill>
            <a:srgbClr val="0092CF"/>
          </a:solidFill>
          <a:latin typeface="Gill Sans MT Std Medium" pitchFamily="34" charset="0"/>
          <a:ea typeface="MS PGothic" pitchFamily="34" charset="-128"/>
          <a:cs typeface="Gill Sans MT Std Bold"/>
        </a:defRPr>
      </a:lvl1pPr>
      <a:lvl2pPr algn="l" rtl="0" eaLnBrk="0" fontAlgn="base" hangingPunct="0">
        <a:lnSpc>
          <a:spcPts val="2400"/>
        </a:lnSpc>
        <a:spcBef>
          <a:spcPct val="0"/>
        </a:spcBef>
        <a:spcAft>
          <a:spcPct val="0"/>
        </a:spcAft>
        <a:defRPr sz="2400" b="1">
          <a:solidFill>
            <a:srgbClr val="0092CF"/>
          </a:solidFill>
          <a:latin typeface="Gill Sans MT Std Medium" pitchFamily="34" charset="0"/>
          <a:ea typeface="MS PGothic" pitchFamily="34" charset="-128"/>
          <a:cs typeface="Gill Sans MT Std Bold"/>
        </a:defRPr>
      </a:lvl2pPr>
      <a:lvl3pPr algn="l" rtl="0" eaLnBrk="0" fontAlgn="base" hangingPunct="0">
        <a:lnSpc>
          <a:spcPts val="2400"/>
        </a:lnSpc>
        <a:spcBef>
          <a:spcPct val="0"/>
        </a:spcBef>
        <a:spcAft>
          <a:spcPct val="0"/>
        </a:spcAft>
        <a:defRPr sz="2400" b="1">
          <a:solidFill>
            <a:srgbClr val="0092CF"/>
          </a:solidFill>
          <a:latin typeface="Gill Sans MT Std Medium" pitchFamily="34" charset="0"/>
          <a:ea typeface="MS PGothic" pitchFamily="34" charset="-128"/>
          <a:cs typeface="Gill Sans MT Std Bold"/>
        </a:defRPr>
      </a:lvl3pPr>
      <a:lvl4pPr algn="l" rtl="0" eaLnBrk="0" fontAlgn="base" hangingPunct="0">
        <a:lnSpc>
          <a:spcPts val="2400"/>
        </a:lnSpc>
        <a:spcBef>
          <a:spcPct val="0"/>
        </a:spcBef>
        <a:spcAft>
          <a:spcPct val="0"/>
        </a:spcAft>
        <a:defRPr sz="2400" b="1">
          <a:solidFill>
            <a:srgbClr val="0092CF"/>
          </a:solidFill>
          <a:latin typeface="Gill Sans MT Std Medium" pitchFamily="34" charset="0"/>
          <a:ea typeface="MS PGothic" pitchFamily="34" charset="-128"/>
          <a:cs typeface="Gill Sans MT Std Bold"/>
        </a:defRPr>
      </a:lvl4pPr>
      <a:lvl5pPr algn="l" rtl="0" eaLnBrk="0" fontAlgn="base" hangingPunct="0">
        <a:lnSpc>
          <a:spcPts val="2400"/>
        </a:lnSpc>
        <a:spcBef>
          <a:spcPct val="0"/>
        </a:spcBef>
        <a:spcAft>
          <a:spcPct val="0"/>
        </a:spcAft>
        <a:defRPr sz="2400" b="1">
          <a:solidFill>
            <a:srgbClr val="0092CF"/>
          </a:solidFill>
          <a:latin typeface="Gill Sans MT Std Medium" pitchFamily="34" charset="0"/>
          <a:ea typeface="MS PGothic" pitchFamily="34" charset="-128"/>
          <a:cs typeface="Gill Sans MT Std Bold"/>
        </a:defRPr>
      </a:lvl5pPr>
      <a:lvl6pPr marL="457200" algn="l" rtl="0" eaLnBrk="1" fontAlgn="base" hangingPunct="1">
        <a:spcBef>
          <a:spcPct val="0"/>
        </a:spcBef>
        <a:spcAft>
          <a:spcPct val="0"/>
        </a:spcAft>
        <a:defRPr sz="2000" b="1">
          <a:solidFill>
            <a:schemeClr val="accent1"/>
          </a:solidFill>
          <a:latin typeface="Arial" charset="0"/>
        </a:defRPr>
      </a:lvl6pPr>
      <a:lvl7pPr marL="914400" algn="l" rtl="0" eaLnBrk="1" fontAlgn="base" hangingPunct="1">
        <a:spcBef>
          <a:spcPct val="0"/>
        </a:spcBef>
        <a:spcAft>
          <a:spcPct val="0"/>
        </a:spcAft>
        <a:defRPr sz="2000" b="1">
          <a:solidFill>
            <a:schemeClr val="accent1"/>
          </a:solidFill>
          <a:latin typeface="Arial" charset="0"/>
        </a:defRPr>
      </a:lvl7pPr>
      <a:lvl8pPr marL="1371600" algn="l" rtl="0" eaLnBrk="1" fontAlgn="base" hangingPunct="1">
        <a:spcBef>
          <a:spcPct val="0"/>
        </a:spcBef>
        <a:spcAft>
          <a:spcPct val="0"/>
        </a:spcAft>
        <a:defRPr sz="2000" b="1">
          <a:solidFill>
            <a:schemeClr val="accent1"/>
          </a:solidFill>
          <a:latin typeface="Arial" charset="0"/>
        </a:defRPr>
      </a:lvl8pPr>
      <a:lvl9pPr marL="1828800" algn="l" rtl="0" eaLnBrk="1" fontAlgn="base" hangingPunct="1">
        <a:spcBef>
          <a:spcPct val="0"/>
        </a:spcBef>
        <a:spcAft>
          <a:spcPct val="0"/>
        </a:spcAft>
        <a:defRPr sz="2000" b="1">
          <a:solidFill>
            <a:schemeClr val="accent1"/>
          </a:solidFill>
          <a:latin typeface="Arial" charset="0"/>
        </a:defRPr>
      </a:lvl9pPr>
    </p:titleStyle>
    <p:bodyStyle>
      <a:lvl1pPr marL="233363" indent="-233363" algn="l" rtl="0" eaLnBrk="0" fontAlgn="base" hangingPunct="0">
        <a:lnSpc>
          <a:spcPts val="2200"/>
        </a:lnSpc>
        <a:spcBef>
          <a:spcPts val="1500"/>
        </a:spcBef>
        <a:spcAft>
          <a:spcPct val="0"/>
        </a:spcAft>
        <a:buClr>
          <a:srgbClr val="0092CF"/>
        </a:buClr>
        <a:buFont typeface="Arial" pitchFamily="34" charset="0"/>
        <a:buChar char="■"/>
        <a:defRPr lang="en-US" sz="1900" kern="1200" dirty="0">
          <a:solidFill>
            <a:schemeClr val="tx1"/>
          </a:solidFill>
          <a:latin typeface="Gill Sans MT Std Medium" pitchFamily="34" charset="0"/>
          <a:ea typeface="MS PGothic" pitchFamily="34" charset="-128"/>
          <a:cs typeface="MS PGothic" pitchFamily="34" charset="-128"/>
        </a:defRPr>
      </a:lvl1pPr>
      <a:lvl2pPr marL="233363" indent="-233363" algn="l" rtl="0" eaLnBrk="0" fontAlgn="base" hangingPunct="0">
        <a:lnSpc>
          <a:spcPts val="2200"/>
        </a:lnSpc>
        <a:spcBef>
          <a:spcPts val="1500"/>
        </a:spcBef>
        <a:spcAft>
          <a:spcPct val="0"/>
        </a:spcAft>
        <a:buClr>
          <a:schemeClr val="accent1"/>
        </a:buClr>
        <a:buSzPct val="75000"/>
        <a:defRPr lang="en-US" sz="1900" b="1" kern="1200" dirty="0">
          <a:solidFill>
            <a:schemeClr val="tx1"/>
          </a:solidFill>
          <a:latin typeface="Gill Sans MT Std Medium" pitchFamily="34" charset="0"/>
          <a:ea typeface="MS PGothic" pitchFamily="34" charset="-128"/>
          <a:cs typeface="Gill Sans MT Std Bold"/>
        </a:defRPr>
      </a:lvl2pPr>
      <a:lvl3pPr marL="284163" indent="-284163" algn="l" rtl="0" eaLnBrk="0" fontAlgn="base" hangingPunct="0">
        <a:lnSpc>
          <a:spcPts val="2200"/>
        </a:lnSpc>
        <a:spcBef>
          <a:spcPts val="1500"/>
        </a:spcBef>
        <a:spcAft>
          <a:spcPct val="0"/>
        </a:spcAft>
        <a:buClr>
          <a:srgbClr val="0092CF"/>
        </a:buClr>
        <a:buSzPct val="90000"/>
        <a:buFont typeface="Wingdings" pitchFamily="2" charset="2"/>
        <a:buChar char="n"/>
        <a:defRPr lang="en-US" sz="1900" kern="1200" dirty="0">
          <a:solidFill>
            <a:schemeClr val="tx1"/>
          </a:solidFill>
          <a:latin typeface="Gill Sans MT Std Medium"/>
          <a:ea typeface="MS PGothic" pitchFamily="34" charset="-128"/>
          <a:cs typeface="Gill Sans MT Std Medium"/>
        </a:defRPr>
      </a:lvl3pPr>
      <a:lvl4pPr marL="452438" indent="-176213" algn="l" defTabSz="741363" rtl="0" eaLnBrk="0" fontAlgn="base" hangingPunct="0">
        <a:lnSpc>
          <a:spcPts val="2200"/>
        </a:lnSpc>
        <a:spcBef>
          <a:spcPts val="1500"/>
        </a:spcBef>
        <a:spcAft>
          <a:spcPct val="0"/>
        </a:spcAft>
        <a:buFont typeface="Arial" pitchFamily="34" charset="0"/>
        <a:buChar char="•"/>
        <a:defRPr lang="en-US" sz="1900" kern="1200" dirty="0">
          <a:solidFill>
            <a:schemeClr val="tx1"/>
          </a:solidFill>
          <a:latin typeface="Gill Sans MT Std Medium"/>
          <a:ea typeface="MS PGothic" pitchFamily="34" charset="-128"/>
          <a:cs typeface="Gill Sans MT Std Medium"/>
        </a:defRPr>
      </a:lvl4pPr>
      <a:lvl5pPr marL="801688" indent="-293688" algn="l" rtl="0" eaLnBrk="0" fontAlgn="base" hangingPunct="0">
        <a:lnSpc>
          <a:spcPts val="2200"/>
        </a:lnSpc>
        <a:spcBef>
          <a:spcPts val="1000"/>
        </a:spcBef>
        <a:spcAft>
          <a:spcPct val="0"/>
        </a:spcAft>
        <a:buFont typeface="Gill Sans MT Std Medium"/>
        <a:buChar char="—"/>
        <a:defRPr sz="1600" kern="1200">
          <a:solidFill>
            <a:schemeClr val="tx1"/>
          </a:solidFill>
          <a:latin typeface="Gill Sans MT Std Medium"/>
          <a:ea typeface="MS PGothic" pitchFamily="34" charset="-128"/>
          <a:cs typeface="Gill Sans MT Std Medium"/>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hyperlink" Target="http://www.berylliumsafety.com/" TargetMode="Externa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www.materion.com/"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hyperlink" Target="http://www.beryllium.com/" TargetMode="External"/><Relationship Id="rId4" Type="http://schemas.openxmlformats.org/officeDocument/2006/relationships/hyperlink" Target="http://www.beryllium.eu/"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5880100" y="1633538"/>
            <a:ext cx="2967038" cy="3140075"/>
          </a:xfrm>
        </p:spPr>
        <p:txBody>
          <a:bodyPr/>
          <a:lstStyle/>
          <a:p>
            <a:pPr algn="ctr">
              <a:lnSpc>
                <a:spcPct val="100000"/>
              </a:lnSpc>
            </a:pPr>
            <a:r>
              <a:rPr sz="2400" dirty="0" err="1" smtClean="0">
                <a:ea typeface="MS PGothic" pitchFamily="34" charset="-128"/>
              </a:rPr>
              <a:t>Materion</a:t>
            </a:r>
            <a:r>
              <a:rPr sz="2400" dirty="0" smtClean="0">
                <a:ea typeface="MS PGothic" pitchFamily="34" charset="-128"/>
              </a:rPr>
              <a:t> Brush Inc.</a:t>
            </a:r>
            <a:br>
              <a:rPr sz="2400" dirty="0" smtClean="0">
                <a:ea typeface="MS PGothic" pitchFamily="34" charset="-128"/>
              </a:rPr>
            </a:br>
            <a:r>
              <a:rPr sz="2400" dirty="0" smtClean="0">
                <a:ea typeface="MS PGothic" pitchFamily="34" charset="-128"/>
              </a:rPr>
              <a:t/>
            </a:r>
            <a:br>
              <a:rPr sz="2400" dirty="0" smtClean="0">
                <a:ea typeface="MS PGothic" pitchFamily="34" charset="-128"/>
              </a:rPr>
            </a:br>
            <a:r>
              <a:rPr sz="2800" dirty="0" smtClean="0">
                <a:ea typeface="MS PGothic" pitchFamily="34" charset="-128"/>
              </a:rPr>
              <a:t>Beryllium </a:t>
            </a:r>
            <a:br>
              <a:rPr sz="2800" dirty="0" smtClean="0">
                <a:ea typeface="MS PGothic" pitchFamily="34" charset="-128"/>
              </a:rPr>
            </a:br>
            <a:r>
              <a:rPr sz="2800" dirty="0" smtClean="0">
                <a:ea typeface="MS PGothic" pitchFamily="34" charset="-128"/>
              </a:rPr>
              <a:t>Health and Safety Update</a:t>
            </a:r>
            <a:r>
              <a:rPr sz="2400" dirty="0" smtClean="0">
                <a:ea typeface="MS PGothic" pitchFamily="34" charset="-128"/>
              </a:rPr>
              <a:t/>
            </a:r>
            <a:br>
              <a:rPr sz="2400" dirty="0" smtClean="0">
                <a:ea typeface="MS PGothic" pitchFamily="34" charset="-128"/>
              </a:rPr>
            </a:br>
            <a:r>
              <a:rPr sz="2400" dirty="0" smtClean="0">
                <a:ea typeface="MS PGothic" pitchFamily="34" charset="-128"/>
              </a:rPr>
              <a:t/>
            </a:r>
            <a:br>
              <a:rPr sz="2400" dirty="0" smtClean="0">
                <a:ea typeface="MS PGothic" pitchFamily="34" charset="-128"/>
              </a:rPr>
            </a:br>
            <a:r>
              <a:rPr sz="2400" dirty="0" smtClean="0">
                <a:ea typeface="MS PGothic" pitchFamily="34" charset="-128"/>
              </a:rPr>
              <a:t/>
            </a:r>
            <a:br>
              <a:rPr sz="2400" dirty="0" smtClean="0">
                <a:ea typeface="MS PGothic" pitchFamily="34" charset="-128"/>
              </a:rPr>
            </a:br>
            <a:r>
              <a:rPr sz="2400" dirty="0" smtClean="0">
                <a:ea typeface="MS PGothic" pitchFamily="34" charset="-128"/>
              </a:rPr>
              <a:t>08 April 2013</a:t>
            </a:r>
          </a:p>
        </p:txBody>
      </p:sp>
      <p:sp>
        <p:nvSpPr>
          <p:cNvPr id="11267" name="Rectangle 3"/>
          <p:cNvSpPr>
            <a:spLocks noGrp="1" noChangeArrowheads="1"/>
          </p:cNvSpPr>
          <p:nvPr>
            <p:ph type="subTitle" idx="1"/>
          </p:nvPr>
        </p:nvSpPr>
        <p:spPr>
          <a:xfrm>
            <a:off x="5711687" y="4956314"/>
            <a:ext cx="3432313" cy="461665"/>
          </a:xfrm>
        </p:spPr>
        <p:txBody>
          <a:bodyPr/>
          <a:lstStyle/>
          <a:p>
            <a:pPr>
              <a:spcBef>
                <a:spcPct val="0"/>
              </a:spcBef>
              <a:buFont typeface="Arial" pitchFamily="34" charset="0"/>
              <a:buNone/>
            </a:pPr>
            <a:r>
              <a:rPr lang="en-US" dirty="0" smtClean="0">
                <a:ea typeface="Gill Sans MT Std Medium"/>
              </a:rPr>
              <a:t>Presented by:</a:t>
            </a:r>
          </a:p>
          <a:p>
            <a:pPr>
              <a:spcBef>
                <a:spcPct val="0"/>
              </a:spcBef>
              <a:buFont typeface="Arial" pitchFamily="34" charset="0"/>
              <a:buNone/>
            </a:pPr>
            <a:r>
              <a:rPr lang="en-US" dirty="0" smtClean="0">
                <a:ea typeface="Gill Sans MT Std Medium"/>
              </a:rPr>
              <a:t>Edward </a:t>
            </a:r>
            <a:r>
              <a:rPr lang="en-US" dirty="0" err="1" smtClean="0">
                <a:ea typeface="Gill Sans MT Std Medium"/>
              </a:rPr>
              <a:t>Hefter</a:t>
            </a:r>
            <a:r>
              <a:rPr lang="en-US" dirty="0" smtClean="0">
                <a:ea typeface="Gill Sans MT Std Medium"/>
              </a:rPr>
              <a:t> and Gordon Simmons</a:t>
            </a:r>
            <a:endParaRPr dirty="0" smtClean="0">
              <a:ea typeface="Gill Sans MT Std Medium"/>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p:cNvSpPr>
          <p:nvPr>
            <p:ph type="title" idx="4294967295"/>
          </p:nvPr>
        </p:nvSpPr>
        <p:spPr>
          <a:xfrm>
            <a:off x="1098550" y="93723"/>
            <a:ext cx="7578725" cy="1015663"/>
          </a:xfrm>
        </p:spPr>
        <p:txBody>
          <a:bodyPr/>
          <a:lstStyle/>
          <a:p>
            <a:pPr eaLnBrk="1" hangingPunct="1">
              <a:lnSpc>
                <a:spcPct val="100000"/>
              </a:lnSpc>
            </a:pPr>
            <a:r>
              <a:rPr lang="en-US" sz="3000" dirty="0" smtClean="0">
                <a:latin typeface="Gill Sans MT Std Medium"/>
              </a:rPr>
              <a:t>Materion’s Best Practices in Case of Broken Beryllium</a:t>
            </a:r>
            <a:endParaRPr lang="en-US" dirty="0" smtClean="0">
              <a:latin typeface="Gill Sans MT Std Medium"/>
            </a:endParaRPr>
          </a:p>
        </p:txBody>
      </p:sp>
      <p:sp>
        <p:nvSpPr>
          <p:cNvPr id="21508" name="Rectangle 4"/>
          <p:cNvSpPr>
            <a:spLocks noGrp="1"/>
          </p:cNvSpPr>
          <p:nvPr>
            <p:ph type="body" idx="4294967295"/>
          </p:nvPr>
        </p:nvSpPr>
        <p:spPr>
          <a:xfrm>
            <a:off x="1209675" y="983232"/>
            <a:ext cx="7467600" cy="5309412"/>
          </a:xfrm>
        </p:spPr>
        <p:txBody>
          <a:bodyPr/>
          <a:lstStyle/>
          <a:p>
            <a:pPr marL="342900" indent="-342900" defTabSz="741363" eaLnBrk="1" hangingPunct="1">
              <a:lnSpc>
                <a:spcPct val="100000"/>
              </a:lnSpc>
              <a:spcBef>
                <a:spcPts val="600"/>
              </a:spcBef>
            </a:pPr>
            <a:r>
              <a:rPr sz="2000" dirty="0" smtClean="0">
                <a:latin typeface="Gill Sans MT Std Medium"/>
              </a:rPr>
              <a:t>Pieces are generally much larger than 10µm and therefore not a respirable danger</a:t>
            </a:r>
          </a:p>
          <a:p>
            <a:pPr marL="342900" indent="-342900" defTabSz="741363" eaLnBrk="1" hangingPunct="1">
              <a:lnSpc>
                <a:spcPct val="100000"/>
              </a:lnSpc>
              <a:spcBef>
                <a:spcPts val="600"/>
              </a:spcBef>
            </a:pPr>
            <a:r>
              <a:rPr sz="2000" dirty="0" smtClean="0">
                <a:latin typeface="Gill Sans MT Std Medium"/>
              </a:rPr>
              <a:t>Wash skin if contacted with beryllium</a:t>
            </a:r>
          </a:p>
          <a:p>
            <a:pPr marL="342900" indent="-342900" defTabSz="741363" eaLnBrk="1" hangingPunct="1">
              <a:lnSpc>
                <a:spcPct val="100000"/>
              </a:lnSpc>
              <a:spcBef>
                <a:spcPts val="600"/>
              </a:spcBef>
            </a:pPr>
            <a:r>
              <a:rPr lang="en-US" sz="2000" dirty="0" smtClean="0">
                <a:latin typeface="Gill Sans MT Std Medium"/>
              </a:rPr>
              <a:t>Limit access to the area until the beryllium has been removed</a:t>
            </a:r>
            <a:endParaRPr sz="2000" dirty="0" smtClean="0">
              <a:latin typeface="Gill Sans MT Std Medium"/>
            </a:endParaRPr>
          </a:p>
          <a:p>
            <a:pPr marL="342900" indent="-342900" defTabSz="741363" eaLnBrk="1" hangingPunct="1">
              <a:lnSpc>
                <a:spcPct val="100000"/>
              </a:lnSpc>
              <a:spcBef>
                <a:spcPts val="600"/>
              </a:spcBef>
            </a:pPr>
            <a:r>
              <a:rPr sz="2000" dirty="0" smtClean="0">
                <a:latin typeface="Gill Sans MT Std Medium"/>
              </a:rPr>
              <a:t>Put large pieces in a sealed plastic bag and put bag in designated area</a:t>
            </a:r>
          </a:p>
          <a:p>
            <a:pPr marL="342900" indent="-342900" defTabSz="741363" eaLnBrk="1" hangingPunct="1">
              <a:lnSpc>
                <a:spcPct val="100000"/>
              </a:lnSpc>
              <a:spcBef>
                <a:spcPts val="600"/>
              </a:spcBef>
            </a:pPr>
            <a:r>
              <a:rPr sz="2000" dirty="0" smtClean="0">
                <a:latin typeface="Gill Sans MT Std Medium"/>
              </a:rPr>
              <a:t>Remove smaller loose pieces with a HEPA vacuum and put HEPA filter in designated area</a:t>
            </a:r>
          </a:p>
          <a:p>
            <a:pPr marL="633413" lvl="1" indent="0" defTabSz="741363" eaLnBrk="1" hangingPunct="1">
              <a:lnSpc>
                <a:spcPct val="100000"/>
              </a:lnSpc>
              <a:spcBef>
                <a:spcPts val="0"/>
              </a:spcBef>
            </a:pPr>
            <a:r>
              <a:rPr lang="en-US" sz="1600" b="0" i="1" dirty="0" smtClean="0">
                <a:latin typeface="Gill Sans MT Std Medium"/>
              </a:rPr>
              <a:t>HEPA = High Efficiency Particulate Air; filters out 99.97% of particulate larger than 0.3µm in diameter</a:t>
            </a:r>
            <a:endParaRPr sz="1600" b="0" i="1" dirty="0" smtClean="0">
              <a:latin typeface="Gill Sans MT Std Medium"/>
            </a:endParaRPr>
          </a:p>
          <a:p>
            <a:pPr marL="342900" indent="-342900" defTabSz="741363" eaLnBrk="1" hangingPunct="1">
              <a:lnSpc>
                <a:spcPct val="100000"/>
              </a:lnSpc>
              <a:spcBef>
                <a:spcPts val="600"/>
              </a:spcBef>
            </a:pPr>
            <a:r>
              <a:rPr sz="2000" dirty="0" smtClean="0">
                <a:latin typeface="Gill Sans MT Std Medium"/>
              </a:rPr>
              <a:t>Wipe the area with a damp cloth and properly dispose of the cloth in designated area</a:t>
            </a:r>
          </a:p>
          <a:p>
            <a:pPr marL="342900" indent="-342900" defTabSz="741363" eaLnBrk="1" hangingPunct="1">
              <a:lnSpc>
                <a:spcPct val="100000"/>
              </a:lnSpc>
              <a:spcBef>
                <a:spcPts val="600"/>
              </a:spcBef>
            </a:pPr>
            <a:r>
              <a:rPr lang="en-US" sz="2000" dirty="0" smtClean="0">
                <a:latin typeface="Gill Sans MT Std Medium"/>
              </a:rPr>
              <a:t>If needed, perform a wipe sample on the affected area and compare to a wipe sample on a non-affected area to validate the cleaning process</a:t>
            </a:r>
            <a:endParaRPr sz="2000" dirty="0" smtClean="0">
              <a:latin typeface="Gill Sans MT Std Medium"/>
            </a:endParaRPr>
          </a:p>
        </p:txBody>
      </p:sp>
      <p:sp>
        <p:nvSpPr>
          <p:cNvPr id="5"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10</a:t>
            </a:fld>
            <a:endParaRPr lang="en-US" dirty="0" smtClean="0">
              <a:latin typeface="Gill Sans MT Std Medium"/>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508">
                                            <p:txEl>
                                              <p:pRg st="1" end="1"/>
                                            </p:txEl>
                                          </p:spTgt>
                                        </p:tgtEl>
                                        <p:attrNameLst>
                                          <p:attrName>style.visibility</p:attrName>
                                        </p:attrNameLst>
                                      </p:cBhvr>
                                      <p:to>
                                        <p:strVal val="visible"/>
                                      </p:to>
                                    </p:set>
                                    <p:animEffect transition="in" filter="dissolve">
                                      <p:cBhvr>
                                        <p:cTn id="7" dur="500"/>
                                        <p:tgtEl>
                                          <p:spTgt spid="2150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1508">
                                            <p:txEl>
                                              <p:pRg st="2" end="2"/>
                                            </p:txEl>
                                          </p:spTgt>
                                        </p:tgtEl>
                                        <p:attrNameLst>
                                          <p:attrName>style.visibility</p:attrName>
                                        </p:attrNameLst>
                                      </p:cBhvr>
                                      <p:to>
                                        <p:strVal val="visible"/>
                                      </p:to>
                                    </p:set>
                                    <p:animEffect transition="in" filter="dissolve">
                                      <p:cBhvr>
                                        <p:cTn id="12" dur="500"/>
                                        <p:tgtEl>
                                          <p:spTgt spid="2150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1508">
                                            <p:txEl>
                                              <p:pRg st="3" end="3"/>
                                            </p:txEl>
                                          </p:spTgt>
                                        </p:tgtEl>
                                        <p:attrNameLst>
                                          <p:attrName>style.visibility</p:attrName>
                                        </p:attrNameLst>
                                      </p:cBhvr>
                                      <p:to>
                                        <p:strVal val="visible"/>
                                      </p:to>
                                    </p:set>
                                    <p:animEffect transition="in" filter="dissolve">
                                      <p:cBhvr>
                                        <p:cTn id="17" dur="500"/>
                                        <p:tgtEl>
                                          <p:spTgt spid="2150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1508">
                                            <p:txEl>
                                              <p:pRg st="4" end="4"/>
                                            </p:txEl>
                                          </p:spTgt>
                                        </p:tgtEl>
                                        <p:attrNameLst>
                                          <p:attrName>style.visibility</p:attrName>
                                        </p:attrNameLst>
                                      </p:cBhvr>
                                      <p:to>
                                        <p:strVal val="visible"/>
                                      </p:to>
                                    </p:set>
                                    <p:animEffect transition="in" filter="dissolve">
                                      <p:cBhvr>
                                        <p:cTn id="22" dur="500"/>
                                        <p:tgtEl>
                                          <p:spTgt spid="21508">
                                            <p:txEl>
                                              <p:pRg st="4" end="4"/>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1508">
                                            <p:txEl>
                                              <p:pRg st="5" end="5"/>
                                            </p:txEl>
                                          </p:spTgt>
                                        </p:tgtEl>
                                        <p:attrNameLst>
                                          <p:attrName>style.visibility</p:attrName>
                                        </p:attrNameLst>
                                      </p:cBhvr>
                                      <p:to>
                                        <p:strVal val="visible"/>
                                      </p:to>
                                    </p:set>
                                    <p:animEffect transition="in" filter="dissolve">
                                      <p:cBhvr>
                                        <p:cTn id="25" dur="500"/>
                                        <p:tgtEl>
                                          <p:spTgt spid="21508">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21508">
                                            <p:txEl>
                                              <p:pRg st="6" end="6"/>
                                            </p:txEl>
                                          </p:spTgt>
                                        </p:tgtEl>
                                        <p:attrNameLst>
                                          <p:attrName>style.visibility</p:attrName>
                                        </p:attrNameLst>
                                      </p:cBhvr>
                                      <p:to>
                                        <p:strVal val="visible"/>
                                      </p:to>
                                    </p:set>
                                    <p:animEffect transition="in" filter="dissolve">
                                      <p:cBhvr>
                                        <p:cTn id="30" dur="500"/>
                                        <p:tgtEl>
                                          <p:spTgt spid="21508">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21508">
                                            <p:txEl>
                                              <p:pRg st="7" end="7"/>
                                            </p:txEl>
                                          </p:spTgt>
                                        </p:tgtEl>
                                        <p:attrNameLst>
                                          <p:attrName>style.visibility</p:attrName>
                                        </p:attrNameLst>
                                      </p:cBhvr>
                                      <p:to>
                                        <p:strVal val="visible"/>
                                      </p:to>
                                    </p:set>
                                    <p:animEffect transition="in" filter="dissolve">
                                      <p:cBhvr>
                                        <p:cTn id="35" dur="500"/>
                                        <p:tgtEl>
                                          <p:spTgt spid="2150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7162800" y="6248400"/>
            <a:ext cx="1295400" cy="304800"/>
          </a:xfrm>
          <a:prstGeom prst="rect">
            <a:avLst/>
          </a:prstGeom>
          <a:noFill/>
          <a:ln w="12700">
            <a:noFill/>
            <a:miter lim="800000"/>
            <a:headEnd/>
            <a:tailEnd/>
          </a:ln>
        </p:spPr>
        <p:txBody>
          <a:bodyPr wrap="none" anchor="ctr"/>
          <a:lstStyle/>
          <a:p>
            <a:endParaRPr lang="en-US">
              <a:latin typeface="Arial" pitchFamily="34" charset="0"/>
            </a:endParaRPr>
          </a:p>
        </p:txBody>
      </p:sp>
      <p:sp>
        <p:nvSpPr>
          <p:cNvPr id="88067" name="Rectangle 3"/>
          <p:cNvSpPr>
            <a:spLocks noGrp="1"/>
          </p:cNvSpPr>
          <p:nvPr>
            <p:ph type="title" idx="4294967295"/>
          </p:nvPr>
        </p:nvSpPr>
        <p:spPr>
          <a:xfrm>
            <a:off x="962025" y="457200"/>
            <a:ext cx="7485063" cy="393700"/>
          </a:xfrm>
        </p:spPr>
        <p:txBody>
          <a:bodyPr lIns="90488" tIns="44450" rIns="90488" bIns="44450" anchor="b"/>
          <a:lstStyle/>
          <a:p>
            <a:pPr eaLnBrk="1" hangingPunct="1">
              <a:defRPr/>
            </a:pPr>
            <a:r>
              <a:rPr lang="en-US" b="0" dirty="0" smtClean="0">
                <a:solidFill>
                  <a:srgbClr val="0389DB"/>
                </a:solidFill>
                <a:effectLst>
                  <a:outerShdw blurRad="38100" dist="38100" dir="2700000" algn="tl">
                    <a:srgbClr val="C0C0C0"/>
                  </a:outerShdw>
                </a:effectLst>
                <a:latin typeface="Arial" pitchFamily="34" charset="0"/>
                <a:cs typeface="Arial" pitchFamily="34" charset="0"/>
              </a:rPr>
              <a:t>Beryllium:  The Cancer Question</a:t>
            </a:r>
            <a:endParaRPr lang="en-US" dirty="0" smtClean="0">
              <a:solidFill>
                <a:schemeClr val="folHlink"/>
              </a:solidFill>
              <a:latin typeface="Gill Sans MT Std Medium"/>
            </a:endParaRPr>
          </a:p>
        </p:txBody>
      </p:sp>
      <p:sp>
        <p:nvSpPr>
          <p:cNvPr id="22532" name="Rectangle 4"/>
          <p:cNvSpPr>
            <a:spLocks noGrp="1"/>
          </p:cNvSpPr>
          <p:nvPr>
            <p:ph type="body" idx="4294967295"/>
          </p:nvPr>
        </p:nvSpPr>
        <p:spPr>
          <a:xfrm>
            <a:off x="962024" y="857625"/>
            <a:ext cx="7963611" cy="4957787"/>
          </a:xfrm>
          <a:noFill/>
        </p:spPr>
        <p:txBody>
          <a:bodyPr lIns="90488" tIns="44450" rIns="90488" bIns="44450"/>
          <a:lstStyle/>
          <a:p>
            <a:pPr eaLnBrk="1" hangingPunct="1">
              <a:lnSpc>
                <a:spcPct val="100000"/>
              </a:lnSpc>
              <a:buFont typeface="Wingdings" pitchFamily="2" charset="2"/>
              <a:buChar char="§"/>
            </a:pPr>
            <a:r>
              <a:rPr sz="1950" dirty="0" smtClean="0">
                <a:latin typeface="Tahoma" pitchFamily="34" charset="0"/>
                <a:cs typeface="Tahoma" pitchFamily="34" charset="0"/>
              </a:rPr>
              <a:t>Beryllium is listed by IARC (International Agency for Research of Cancer) and NTP (National Toxicology Program) as a carcinogen by inhalation; and, by the European Union as a Carcinogen Category 1B </a:t>
            </a:r>
            <a:r>
              <a:rPr lang="en-US" sz="1950" dirty="0" smtClean="0">
                <a:latin typeface="Tahoma" pitchFamily="34" charset="0"/>
                <a:cs typeface="Tahoma" pitchFamily="34" charset="0"/>
              </a:rPr>
              <a:t>–</a:t>
            </a:r>
            <a:r>
              <a:rPr sz="1950" dirty="0" smtClean="0">
                <a:latin typeface="Tahoma" pitchFamily="34" charset="0"/>
                <a:cs typeface="Tahoma" pitchFamily="34" charset="0"/>
              </a:rPr>
              <a:t> "Presumed to have carcinogenic potential </a:t>
            </a:r>
            <a:r>
              <a:rPr sz="1950" dirty="0" smtClean="0">
                <a:latin typeface="Tahoma" pitchFamily="34" charset="0"/>
                <a:cs typeface="Tahoma" pitchFamily="34" charset="0"/>
              </a:rPr>
              <a:t>for humans," </a:t>
            </a:r>
            <a:r>
              <a:rPr sz="1950" dirty="0" smtClean="0">
                <a:latin typeface="Tahoma" pitchFamily="34" charset="0"/>
                <a:cs typeface="Tahoma" pitchFamily="34" charset="0"/>
              </a:rPr>
              <a:t>under Regulation </a:t>
            </a:r>
            <a:r>
              <a:rPr lang="en-US" sz="1950" dirty="0" smtClean="0">
                <a:latin typeface="Tahoma" pitchFamily="34" charset="0"/>
                <a:cs typeface="Tahoma" pitchFamily="34" charset="0"/>
              </a:rPr>
              <a:t>1272/2008 (Classification, Labeling and Packaging)</a:t>
            </a:r>
            <a:endParaRPr sz="1950" dirty="0" smtClean="0">
              <a:latin typeface="Tahoma" pitchFamily="34" charset="0"/>
              <a:cs typeface="Tahoma" pitchFamily="34" charset="0"/>
            </a:endParaRPr>
          </a:p>
          <a:p>
            <a:pPr eaLnBrk="1" hangingPunct="1">
              <a:lnSpc>
                <a:spcPct val="100000"/>
              </a:lnSpc>
              <a:buFont typeface="Wingdings" pitchFamily="2" charset="2"/>
              <a:buChar char="§"/>
            </a:pPr>
            <a:r>
              <a:rPr lang="en-US" sz="1950" dirty="0" smtClean="0">
                <a:solidFill>
                  <a:srgbClr val="000000"/>
                </a:solidFill>
                <a:latin typeface="Tahoma" pitchFamily="34" charset="0"/>
                <a:cs typeface="Tahoma" pitchFamily="34" charset="0"/>
              </a:rPr>
              <a:t>The only studies that conclude beryllium causes cancer were carried out on the same group of beryllium production workers in the United States </a:t>
            </a:r>
            <a:r>
              <a:rPr sz="1950" dirty="0" smtClean="0">
                <a:solidFill>
                  <a:srgbClr val="000000"/>
                </a:solidFill>
                <a:latin typeface="Tahoma" pitchFamily="34" charset="0"/>
                <a:cs typeface="Tahoma" pitchFamily="34" charset="0"/>
              </a:rPr>
              <a:t>when exposures were 100 to 1000 times the US OSHA PEL (United States Occupational Safety and Health Administration </a:t>
            </a:r>
            <a:r>
              <a:rPr lang="en-US" sz="1950" dirty="0" smtClean="0">
                <a:solidFill>
                  <a:srgbClr val="000000"/>
                </a:solidFill>
                <a:latin typeface="Tahoma" pitchFamily="34" charset="0"/>
                <a:cs typeface="Tahoma" pitchFamily="34" charset="0"/>
              </a:rPr>
              <a:t>Permissible Exposure Limit</a:t>
            </a:r>
            <a:r>
              <a:rPr sz="1950" dirty="0" smtClean="0">
                <a:solidFill>
                  <a:srgbClr val="000000"/>
                </a:solidFill>
                <a:latin typeface="Tahoma" pitchFamily="34" charset="0"/>
                <a:cs typeface="Tahoma" pitchFamily="34" charset="0"/>
              </a:rPr>
              <a:t>)</a:t>
            </a:r>
          </a:p>
          <a:p>
            <a:pPr eaLnBrk="1" hangingPunct="1">
              <a:lnSpc>
                <a:spcPct val="100000"/>
              </a:lnSpc>
              <a:buFont typeface="Wingdings" pitchFamily="2" charset="2"/>
              <a:buChar char="§"/>
            </a:pPr>
            <a:r>
              <a:rPr lang="en-US" sz="1950" dirty="0" smtClean="0">
                <a:latin typeface="Tahoma" pitchFamily="34" charset="0"/>
                <a:cs typeface="Tahoma" pitchFamily="34" charset="0"/>
              </a:rPr>
              <a:t>Cancer risk varied depending </a:t>
            </a:r>
            <a:r>
              <a:rPr lang="en-US" sz="1950" dirty="0" smtClean="0">
                <a:latin typeface="Tahoma" pitchFamily="34" charset="0"/>
                <a:cs typeface="Tahoma" pitchFamily="34" charset="0"/>
              </a:rPr>
              <a:t>on </a:t>
            </a:r>
            <a:r>
              <a:rPr lang="en-US" sz="1950" dirty="0" smtClean="0">
                <a:latin typeface="Tahoma" pitchFamily="34" charset="0"/>
                <a:cs typeface="Tahoma" pitchFamily="34" charset="0"/>
              </a:rPr>
              <a:t>study </a:t>
            </a:r>
            <a:r>
              <a:rPr lang="en-US" sz="1950" dirty="0" smtClean="0">
                <a:latin typeface="Tahoma" pitchFamily="34" charset="0"/>
                <a:cs typeface="Tahoma" pitchFamily="34" charset="0"/>
              </a:rPr>
              <a:t>and </a:t>
            </a:r>
            <a:r>
              <a:rPr lang="en-US" sz="1950" dirty="0" smtClean="0">
                <a:latin typeface="Tahoma" pitchFamily="34" charset="0"/>
                <a:cs typeface="Tahoma" pitchFamily="34" charset="0"/>
              </a:rPr>
              <a:t>authors. Studies </a:t>
            </a:r>
            <a:r>
              <a:rPr lang="en-US" sz="1950" dirty="0" smtClean="0">
                <a:latin typeface="Tahoma" pitchFamily="34" charset="0"/>
                <a:cs typeface="Tahoma" pitchFamily="34" charset="0"/>
              </a:rPr>
              <a:t>that suggest beryllium metal is linked with cancer </a:t>
            </a:r>
            <a:r>
              <a:rPr lang="en-US" sz="1950" dirty="0" smtClean="0">
                <a:latin typeface="Tahoma" pitchFamily="34" charset="0"/>
                <a:cs typeface="Tahoma" pitchFamily="34" charset="0"/>
              </a:rPr>
              <a:t>are flawed </a:t>
            </a:r>
            <a:r>
              <a:rPr lang="en-US" sz="1950" dirty="0" smtClean="0">
                <a:latin typeface="Tahoma" pitchFamily="34" charset="0"/>
                <a:cs typeface="Tahoma" pitchFamily="34" charset="0"/>
              </a:rPr>
              <a:t>and have very serious methodological errors </a:t>
            </a:r>
            <a:r>
              <a:rPr lang="en-US" sz="1950" dirty="0" smtClean="0">
                <a:latin typeface="Tahoma" pitchFamily="34" charset="0"/>
                <a:cs typeface="Tahoma" pitchFamily="34" charset="0"/>
              </a:rPr>
              <a:t>in data analysis, according </a:t>
            </a:r>
            <a:r>
              <a:rPr lang="en-US" sz="1950" dirty="0" smtClean="0">
                <a:latin typeface="Tahoma" pitchFamily="34" charset="0"/>
                <a:cs typeface="Tahoma" pitchFamily="34" charset="0"/>
              </a:rPr>
              <a:t>to scientists with a high level of expertise in cancer studies</a:t>
            </a:r>
            <a:r>
              <a:rPr lang="en-US" sz="1950" dirty="0" smtClean="0">
                <a:latin typeface="Tahoma" pitchFamily="34" charset="0"/>
                <a:cs typeface="Tahoma" pitchFamily="34" charset="0"/>
              </a:rPr>
              <a:t>. The studies did not factor in smoking as a risk factor and did not correctly and they did not adjust for year of birth or year of hire</a:t>
            </a:r>
            <a:endParaRPr lang="en-US" sz="1950" dirty="0" smtClean="0">
              <a:latin typeface="Tahoma" pitchFamily="34" charset="0"/>
              <a:cs typeface="Tahoma" pitchFamily="34" charset="0"/>
            </a:endParaRPr>
          </a:p>
        </p:txBody>
      </p:sp>
      <p:sp>
        <p:nvSpPr>
          <p:cNvPr id="5"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11</a:t>
            </a:fld>
            <a:endParaRPr lang="en-US" dirty="0" smtClean="0">
              <a:latin typeface="Gill Sans MT Std Medium"/>
              <a:cs typeface="Arial"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74725" y="194705"/>
            <a:ext cx="7485063" cy="830997"/>
          </a:xfrm>
        </p:spPr>
        <p:txBody>
          <a:bodyPr/>
          <a:lstStyle/>
          <a:p>
            <a:pPr eaLnBrk="1" hangingPunct="1">
              <a:lnSpc>
                <a:spcPct val="100000"/>
              </a:lnSpc>
            </a:pPr>
            <a:r>
              <a:rPr lang="en-US" dirty="0" smtClean="0">
                <a:solidFill>
                  <a:schemeClr val="accent1"/>
                </a:solidFill>
                <a:latin typeface="Gill Sans MT Std Medium"/>
              </a:rPr>
              <a:t>Other Resources for Best Practices:</a:t>
            </a:r>
            <a:br>
              <a:rPr lang="en-US" dirty="0" smtClean="0">
                <a:solidFill>
                  <a:schemeClr val="accent1"/>
                </a:solidFill>
                <a:latin typeface="Gill Sans MT Std Medium"/>
              </a:rPr>
            </a:br>
            <a:r>
              <a:rPr lang="en-US" dirty="0" smtClean="0">
                <a:solidFill>
                  <a:schemeClr val="accent1"/>
                </a:solidFill>
                <a:latin typeface="Gill Sans MT Std Medium"/>
              </a:rPr>
              <a:t>Materion Interactive Guide</a:t>
            </a:r>
          </a:p>
        </p:txBody>
      </p:sp>
      <p:sp>
        <p:nvSpPr>
          <p:cNvPr id="20483" name="Rectangle 3"/>
          <p:cNvSpPr>
            <a:spLocks noGrp="1" noChangeArrowheads="1"/>
          </p:cNvSpPr>
          <p:nvPr>
            <p:ph type="body" idx="1"/>
          </p:nvPr>
        </p:nvSpPr>
        <p:spPr>
          <a:xfrm>
            <a:off x="1292225" y="1036638"/>
            <a:ext cx="7453313" cy="5113439"/>
          </a:xfrm>
        </p:spPr>
        <p:txBody>
          <a:bodyPr/>
          <a:lstStyle/>
          <a:p>
            <a:pPr marL="344488" indent="-344488" eaLnBrk="1" hangingPunct="1">
              <a:lnSpc>
                <a:spcPct val="100000"/>
              </a:lnSpc>
              <a:spcBef>
                <a:spcPts val="600"/>
              </a:spcBef>
            </a:pPr>
            <a:r>
              <a:rPr sz="2000" dirty="0" smtClean="0">
                <a:latin typeface="Gill Sans MT Std Medium"/>
              </a:rPr>
              <a:t>The Interactive Guide to Working Safely with Beryllium and Beryllium-containing Material (Interactive Guide)</a:t>
            </a:r>
          </a:p>
          <a:p>
            <a:pPr marL="344488" indent="-344488" eaLnBrk="1" hangingPunct="1">
              <a:lnSpc>
                <a:spcPct val="100000"/>
              </a:lnSpc>
              <a:spcBef>
                <a:spcPts val="600"/>
              </a:spcBef>
            </a:pPr>
            <a:r>
              <a:rPr lang="en-US" sz="2000" dirty="0" smtClean="0">
                <a:latin typeface="Gill Sans MT Std Medium"/>
              </a:rPr>
              <a:t>Primarily intended for users who will be performing operations that may generate dust, mist, or fumes</a:t>
            </a:r>
            <a:endParaRPr sz="2000" dirty="0" smtClean="0">
              <a:latin typeface="Gill Sans MT Std Medium"/>
            </a:endParaRPr>
          </a:p>
          <a:p>
            <a:pPr marL="344488" indent="-344488" eaLnBrk="1" hangingPunct="1">
              <a:lnSpc>
                <a:spcPct val="100000"/>
              </a:lnSpc>
              <a:spcBef>
                <a:spcPts val="600"/>
              </a:spcBef>
            </a:pPr>
            <a:r>
              <a:rPr sz="2000" dirty="0" smtClean="0">
                <a:latin typeface="Gill Sans MT Std Medium"/>
              </a:rPr>
              <a:t>The purpose of the Interactive Guide is to provide users with important information about beryllium health and safety and to help users learn how to safely work with beryllium and beryllium-containing materials </a:t>
            </a:r>
          </a:p>
          <a:p>
            <a:pPr marL="344488" indent="-344488" eaLnBrk="1" hangingPunct="1">
              <a:lnSpc>
                <a:spcPct val="100000"/>
              </a:lnSpc>
              <a:spcBef>
                <a:spcPts val="600"/>
              </a:spcBef>
            </a:pPr>
            <a:r>
              <a:rPr altLang="zh-CN" sz="2000" dirty="0" smtClean="0">
                <a:latin typeface="Gill Sans MT Std Medium"/>
                <a:ea typeface="SimSun" pitchFamily="2" charset="-122"/>
              </a:rPr>
              <a:t>Available online at </a:t>
            </a:r>
            <a:r>
              <a:rPr altLang="zh-CN" sz="2000" dirty="0" smtClean="0">
                <a:latin typeface="Gill Sans MT Std Medium"/>
                <a:ea typeface="SimSun" pitchFamily="2" charset="-122"/>
                <a:hlinkClick r:id="rId2"/>
              </a:rPr>
              <a:t>www.berylliumsafety.com</a:t>
            </a:r>
            <a:r>
              <a:rPr altLang="zh-CN" sz="2000" dirty="0" smtClean="0">
                <a:latin typeface="Gill Sans MT Std Medium"/>
                <a:ea typeface="SimSun" pitchFamily="2" charset="-122"/>
              </a:rPr>
              <a:t> </a:t>
            </a:r>
          </a:p>
          <a:p>
            <a:pPr marL="344488" indent="-344488" eaLnBrk="1" hangingPunct="1">
              <a:lnSpc>
                <a:spcPct val="100000"/>
              </a:lnSpc>
              <a:spcBef>
                <a:spcPts val="600"/>
              </a:spcBef>
            </a:pPr>
            <a:r>
              <a:rPr altLang="zh-CN" sz="2000" dirty="0" smtClean="0">
                <a:latin typeface="Gill Sans MT Std Medium"/>
                <a:ea typeface="SimSun" pitchFamily="2" charset="-122"/>
              </a:rPr>
              <a:t>Upon completion of the Interactive Guide, users are provided with a printable action plan and information to address most types of operations and tasks performed on beryllium-containing materials in an industrial environment.</a:t>
            </a:r>
          </a:p>
          <a:p>
            <a:pPr marL="344488" indent="-344488" eaLnBrk="1" hangingPunct="1">
              <a:lnSpc>
                <a:spcPct val="100000"/>
              </a:lnSpc>
              <a:spcBef>
                <a:spcPts val="600"/>
              </a:spcBef>
            </a:pPr>
            <a:r>
              <a:rPr altLang="zh-CN" sz="2000" dirty="0" smtClean="0">
                <a:latin typeface="Gill Sans MT Std Medium"/>
                <a:ea typeface="SimSun" pitchFamily="2" charset="-122"/>
              </a:rPr>
              <a:t>Also available on CD and operates from most personal computers</a:t>
            </a:r>
          </a:p>
          <a:p>
            <a:pPr marL="344488" indent="-344488" eaLnBrk="1" hangingPunct="1">
              <a:lnSpc>
                <a:spcPct val="100000"/>
              </a:lnSpc>
              <a:spcBef>
                <a:spcPct val="0"/>
              </a:spcBef>
            </a:pPr>
            <a:endParaRPr sz="2000" dirty="0" smtClean="0">
              <a:latin typeface="Gill Sans MT Std Medium"/>
            </a:endParaRPr>
          </a:p>
        </p:txBody>
      </p:sp>
      <p:sp>
        <p:nvSpPr>
          <p:cNvPr id="4"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12</a:t>
            </a:fld>
            <a:endParaRPr lang="en-US" dirty="0" smtClean="0">
              <a:latin typeface="Gill Sans MT Std Medium"/>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6553200" y="6248400"/>
            <a:ext cx="19050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124931" name="Rectangle 3"/>
          <p:cNvSpPr>
            <a:spLocks noGrp="1"/>
          </p:cNvSpPr>
          <p:nvPr>
            <p:ph type="title" idx="4294967295"/>
          </p:nvPr>
        </p:nvSpPr>
        <p:spPr>
          <a:xfrm>
            <a:off x="973138" y="385763"/>
            <a:ext cx="7269162" cy="396875"/>
          </a:xfrm>
        </p:spPr>
        <p:txBody>
          <a:bodyPr anchor="ctr"/>
          <a:lstStyle/>
          <a:p>
            <a:pPr eaLnBrk="1" hangingPunct="1">
              <a:defRPr/>
            </a:pPr>
            <a:r>
              <a:rPr lang="en-US" b="0" smtClean="0">
                <a:solidFill>
                  <a:srgbClr val="0389DB"/>
                </a:solidFill>
                <a:effectLst>
                  <a:outerShdw blurRad="38100" dist="38100" dir="2700000" algn="tl">
                    <a:srgbClr val="C0C0C0"/>
                  </a:outerShdw>
                </a:effectLst>
                <a:latin typeface="Arial" pitchFamily="34" charset="0"/>
                <a:cs typeface="Arial" pitchFamily="34" charset="0"/>
              </a:rPr>
              <a:t>Available Resources</a:t>
            </a:r>
            <a:endParaRPr lang="en-US" smtClean="0">
              <a:latin typeface="Gill Sans MT Std Medium"/>
            </a:endParaRPr>
          </a:p>
        </p:txBody>
      </p:sp>
      <p:sp>
        <p:nvSpPr>
          <p:cNvPr id="24580" name="Rectangle 4"/>
          <p:cNvSpPr>
            <a:spLocks noGrp="1"/>
          </p:cNvSpPr>
          <p:nvPr>
            <p:ph type="body" sz="half" idx="4294967295"/>
          </p:nvPr>
        </p:nvSpPr>
        <p:spPr>
          <a:xfrm>
            <a:off x="1417638" y="1096963"/>
            <a:ext cx="3933825" cy="1646237"/>
          </a:xfrm>
        </p:spPr>
        <p:txBody>
          <a:bodyPr/>
          <a:lstStyle/>
          <a:p>
            <a:pPr eaLnBrk="1" hangingPunct="1">
              <a:lnSpc>
                <a:spcPct val="100000"/>
              </a:lnSpc>
              <a:spcBef>
                <a:spcPts val="600"/>
              </a:spcBef>
              <a:buFont typeface="Wingdings" pitchFamily="2" charset="2"/>
              <a:buChar char="§"/>
            </a:pPr>
            <a:r>
              <a:rPr sz="2000" dirty="0" smtClean="0">
                <a:latin typeface="Tahoma" pitchFamily="34" charset="0"/>
                <a:cs typeface="Tahoma" pitchFamily="34" charset="0"/>
              </a:rPr>
              <a:t>Publications</a:t>
            </a:r>
          </a:p>
          <a:p>
            <a:pPr lvl="3" eaLnBrk="1" hangingPunct="1">
              <a:lnSpc>
                <a:spcPct val="100000"/>
              </a:lnSpc>
              <a:spcBef>
                <a:spcPts val="600"/>
              </a:spcBef>
              <a:buClr>
                <a:srgbClr val="FFC000"/>
              </a:buClr>
              <a:buFont typeface="Wingdings" pitchFamily="2" charset="2"/>
              <a:buChar char="§"/>
            </a:pPr>
            <a:r>
              <a:rPr sz="1500" dirty="0" smtClean="0">
                <a:latin typeface="Tahoma" pitchFamily="34" charset="0"/>
                <a:cs typeface="Tahoma" pitchFamily="34" charset="0"/>
              </a:rPr>
              <a:t>Material Safety Data Sheets</a:t>
            </a:r>
          </a:p>
          <a:p>
            <a:pPr lvl="3" eaLnBrk="1" hangingPunct="1">
              <a:lnSpc>
                <a:spcPct val="100000"/>
              </a:lnSpc>
              <a:spcBef>
                <a:spcPts val="600"/>
              </a:spcBef>
              <a:buClr>
                <a:srgbClr val="FFC000"/>
              </a:buClr>
              <a:buFont typeface="Wingdings" pitchFamily="2" charset="2"/>
              <a:buChar char="§"/>
            </a:pPr>
            <a:r>
              <a:rPr sz="1500" dirty="0" smtClean="0">
                <a:latin typeface="Tahoma" pitchFamily="34" charset="0"/>
                <a:cs typeface="Tahoma" pitchFamily="34" charset="0"/>
              </a:rPr>
              <a:t>Safety Facts</a:t>
            </a:r>
          </a:p>
          <a:p>
            <a:pPr lvl="3" eaLnBrk="1" hangingPunct="1">
              <a:lnSpc>
                <a:spcPct val="100000"/>
              </a:lnSpc>
              <a:spcBef>
                <a:spcPts val="600"/>
              </a:spcBef>
              <a:buClr>
                <a:srgbClr val="FFC000"/>
              </a:buClr>
              <a:buFont typeface="Wingdings" pitchFamily="2" charset="2"/>
              <a:buChar char="§"/>
            </a:pPr>
            <a:r>
              <a:rPr sz="1500" dirty="0" smtClean="0">
                <a:latin typeface="Tahoma" pitchFamily="34" charset="0"/>
                <a:cs typeface="Tahoma" pitchFamily="34" charset="0"/>
              </a:rPr>
              <a:t>Frequently Asked Questions</a:t>
            </a:r>
          </a:p>
          <a:p>
            <a:pPr lvl="3" eaLnBrk="1" hangingPunct="1">
              <a:lnSpc>
                <a:spcPct val="100000"/>
              </a:lnSpc>
              <a:spcBef>
                <a:spcPts val="600"/>
              </a:spcBef>
              <a:buClr>
                <a:srgbClr val="FFC000"/>
              </a:buClr>
              <a:buFont typeface="Wingdings" pitchFamily="2" charset="2"/>
              <a:buChar char="§"/>
            </a:pPr>
            <a:r>
              <a:rPr sz="1500" dirty="0" smtClean="0">
                <a:latin typeface="Tahoma" pitchFamily="34" charset="0"/>
                <a:cs typeface="Tahoma" pitchFamily="34" charset="0"/>
              </a:rPr>
              <a:t>Health and Safety updates</a:t>
            </a:r>
          </a:p>
        </p:txBody>
      </p:sp>
      <p:sp>
        <p:nvSpPr>
          <p:cNvPr id="124933" name="Rectangle 5"/>
          <p:cNvSpPr>
            <a:spLocks noGrp="1"/>
          </p:cNvSpPr>
          <p:nvPr>
            <p:ph type="body" sz="half" idx="4294967295"/>
          </p:nvPr>
        </p:nvSpPr>
        <p:spPr>
          <a:xfrm>
            <a:off x="973138" y="4850145"/>
            <a:ext cx="4004085" cy="1173133"/>
          </a:xfrm>
        </p:spPr>
        <p:txBody>
          <a:bodyPr/>
          <a:lstStyle/>
          <a:p>
            <a:pPr eaLnBrk="1" hangingPunct="1">
              <a:lnSpc>
                <a:spcPct val="100000"/>
              </a:lnSpc>
              <a:spcBef>
                <a:spcPts val="0"/>
              </a:spcBef>
              <a:buNone/>
              <a:defRPr/>
            </a:pPr>
            <a:r>
              <a:rPr sz="2000" dirty="0" smtClean="0">
                <a:latin typeface="Tahoma" pitchFamily="34" charset="0"/>
                <a:cs typeface="Tahoma" pitchFamily="34" charset="0"/>
              </a:rPr>
              <a:t>Patricia Murphy</a:t>
            </a:r>
          </a:p>
          <a:p>
            <a:pPr eaLnBrk="1" hangingPunct="1">
              <a:lnSpc>
                <a:spcPct val="100000"/>
              </a:lnSpc>
              <a:spcBef>
                <a:spcPts val="0"/>
              </a:spcBef>
              <a:buNone/>
              <a:defRPr/>
            </a:pPr>
            <a:r>
              <a:rPr lang="en-US" sz="2000" dirty="0" smtClean="0">
                <a:latin typeface="Tahoma" pitchFamily="34" charset="0"/>
                <a:cs typeface="Tahoma" pitchFamily="34" charset="0"/>
              </a:rPr>
              <a:t>+44 118.945.2670</a:t>
            </a:r>
          </a:p>
          <a:p>
            <a:pPr eaLnBrk="1" hangingPunct="1">
              <a:lnSpc>
                <a:spcPct val="100000"/>
              </a:lnSpc>
              <a:spcBef>
                <a:spcPts val="0"/>
              </a:spcBef>
              <a:buNone/>
              <a:defRPr/>
            </a:pPr>
            <a:r>
              <a:rPr lang="en-US" sz="2000" dirty="0" smtClean="0">
                <a:latin typeface="Tahoma" pitchFamily="34" charset="0"/>
                <a:cs typeface="Tahoma" pitchFamily="34" charset="0"/>
              </a:rPr>
              <a:t>Patricia.Murphy@Materion.com</a:t>
            </a:r>
            <a:endParaRPr sz="2000" dirty="0" smtClean="0">
              <a:latin typeface="Tahoma" pitchFamily="34" charset="0"/>
              <a:cs typeface="Tahoma" pitchFamily="34" charset="0"/>
            </a:endParaRPr>
          </a:p>
        </p:txBody>
      </p:sp>
      <p:sp>
        <p:nvSpPr>
          <p:cNvPr id="124934" name="Text Box 6"/>
          <p:cNvSpPr txBox="1">
            <a:spLocks noChangeArrowheads="1"/>
          </p:cNvSpPr>
          <p:nvPr/>
        </p:nvSpPr>
        <p:spPr bwMode="auto">
          <a:xfrm>
            <a:off x="1248013" y="2743200"/>
            <a:ext cx="7040562" cy="2185214"/>
          </a:xfrm>
          <a:prstGeom prst="rect">
            <a:avLst/>
          </a:prstGeom>
          <a:noFill/>
          <a:ln w="9525">
            <a:noFill/>
            <a:miter lim="800000"/>
            <a:headEnd/>
            <a:tailEnd/>
          </a:ln>
          <a:effectLst/>
        </p:spPr>
        <p:txBody>
          <a:bodyPr wrap="square">
            <a:spAutoFit/>
          </a:bodyPr>
          <a:lstStyle/>
          <a:p>
            <a:pPr marL="231775" indent="-231775">
              <a:spcBef>
                <a:spcPct val="20000"/>
              </a:spcBef>
              <a:buSzPct val="100000"/>
              <a:buFont typeface="Wingdings" pitchFamily="2" charset="2"/>
              <a:buChar char="§"/>
              <a:defRPr/>
            </a:pPr>
            <a:r>
              <a:rPr lang="en-US" sz="2000" dirty="0" smtClean="0">
                <a:effectLst>
                  <a:outerShdw blurRad="38100" dist="38100" dir="2700000" algn="tl">
                    <a:srgbClr val="C0C0C0"/>
                  </a:outerShdw>
                </a:effectLst>
                <a:latin typeface="Tahoma" pitchFamily="34" charset="0"/>
                <a:cs typeface="Tahoma" pitchFamily="34" charset="0"/>
              </a:rPr>
              <a:t>Product </a:t>
            </a:r>
            <a:r>
              <a:rPr lang="en-US" sz="2000" dirty="0">
                <a:effectLst>
                  <a:outerShdw blurRad="38100" dist="38100" dir="2700000" algn="tl">
                    <a:srgbClr val="C0C0C0"/>
                  </a:outerShdw>
                </a:effectLst>
                <a:latin typeface="Tahoma" pitchFamily="34" charset="0"/>
                <a:cs typeface="Tahoma" pitchFamily="34" charset="0"/>
              </a:rPr>
              <a:t>Stewardship Hotline at +</a:t>
            </a:r>
            <a:r>
              <a:rPr lang="en-US" sz="2000" dirty="0" smtClean="0">
                <a:effectLst>
                  <a:outerShdw blurRad="38100" dist="38100" dir="2700000" algn="tl">
                    <a:srgbClr val="C0C0C0"/>
                  </a:outerShdw>
                </a:effectLst>
                <a:latin typeface="Tahoma" pitchFamily="34" charset="0"/>
                <a:cs typeface="Tahoma" pitchFamily="34" charset="0"/>
              </a:rPr>
              <a:t>1 </a:t>
            </a:r>
            <a:r>
              <a:rPr lang="en-US" sz="2000" dirty="0" smtClean="0">
                <a:effectLst>
                  <a:outerShdw blurRad="38100" dist="38100" dir="2700000" algn="tl">
                    <a:srgbClr val="C0C0C0"/>
                  </a:outerShdw>
                </a:effectLst>
                <a:latin typeface="Tahoma" pitchFamily="34" charset="0"/>
                <a:cs typeface="Tahoma" pitchFamily="34" charset="0"/>
              </a:rPr>
              <a:t>216.383.4019</a:t>
            </a:r>
          </a:p>
          <a:p>
            <a:pPr marL="231775" indent="-231775">
              <a:spcBef>
                <a:spcPct val="20000"/>
              </a:spcBef>
              <a:buSzPct val="100000"/>
              <a:buFont typeface="Wingdings" pitchFamily="2" charset="2"/>
              <a:buChar char="§"/>
              <a:defRPr/>
            </a:pPr>
            <a:r>
              <a:rPr lang="en-US" sz="2000" dirty="0" smtClean="0">
                <a:latin typeface="Tahoma" pitchFamily="34" charset="0"/>
                <a:cs typeface="Tahoma" pitchFamily="34" charset="0"/>
              </a:rPr>
              <a:t>Terence Civic, </a:t>
            </a:r>
            <a:r>
              <a:rPr lang="en-US" sz="2000" dirty="0" smtClean="0">
                <a:latin typeface="Tahoma" pitchFamily="34" charset="0"/>
                <a:cs typeface="Tahoma" pitchFamily="34" charset="0"/>
              </a:rPr>
              <a:t>Director, Health</a:t>
            </a:r>
            <a:r>
              <a:rPr lang="en-US" sz="2000" dirty="0" smtClean="0">
                <a:latin typeface="Tahoma" pitchFamily="34" charset="0"/>
                <a:cs typeface="Tahoma" pitchFamily="34" charset="0"/>
              </a:rPr>
              <a:t>, Safety and Regulatory </a:t>
            </a:r>
            <a:r>
              <a:rPr lang="en-US" sz="2000" dirty="0" smtClean="0">
                <a:latin typeface="Tahoma" pitchFamily="34" charset="0"/>
                <a:cs typeface="Tahoma" pitchFamily="34" charset="0"/>
              </a:rPr>
              <a:t>Affairs, Terence.Civic@Materion.com </a:t>
            </a:r>
            <a:endParaRPr lang="en-US" sz="2000" dirty="0">
              <a:effectLst>
                <a:outerShdw blurRad="38100" dist="38100" dir="2700000" algn="tl">
                  <a:srgbClr val="C0C0C0"/>
                </a:outerShdw>
              </a:effectLst>
              <a:latin typeface="Tahoma" pitchFamily="34" charset="0"/>
              <a:cs typeface="Tahoma" pitchFamily="34" charset="0"/>
            </a:endParaRPr>
          </a:p>
          <a:p>
            <a:pPr marL="231775" indent="-231775">
              <a:spcBef>
                <a:spcPct val="20000"/>
              </a:spcBef>
              <a:buSzPct val="100000"/>
              <a:buFont typeface="Wingdings" pitchFamily="2" charset="2"/>
              <a:buChar char="§"/>
              <a:defRPr/>
            </a:pPr>
            <a:r>
              <a:rPr lang="en-US" sz="2000" dirty="0" smtClean="0">
                <a:effectLst>
                  <a:outerShdw blurRad="38100" dist="38100" dir="2700000" algn="tl">
                    <a:srgbClr val="C0C0C0"/>
                  </a:outerShdw>
                </a:effectLst>
                <a:latin typeface="Tahoma" pitchFamily="34" charset="0"/>
                <a:cs typeface="Tahoma" pitchFamily="34" charset="0"/>
                <a:hlinkClick r:id="rId3"/>
              </a:rPr>
              <a:t>www.materion.com</a:t>
            </a:r>
            <a:endParaRPr lang="en-US" sz="2000" dirty="0" smtClean="0">
              <a:effectLst>
                <a:outerShdw blurRad="38100" dist="38100" dir="2700000" algn="tl">
                  <a:srgbClr val="C0C0C0"/>
                </a:outerShdw>
              </a:effectLst>
              <a:latin typeface="Tahoma" pitchFamily="34" charset="0"/>
              <a:cs typeface="Tahoma" pitchFamily="34" charset="0"/>
            </a:endParaRPr>
          </a:p>
          <a:p>
            <a:pPr marL="231775" indent="-231775">
              <a:spcBef>
                <a:spcPct val="20000"/>
              </a:spcBef>
              <a:buSzPct val="100000"/>
              <a:buFont typeface="Wingdings" pitchFamily="2" charset="2"/>
              <a:buChar char="§"/>
              <a:defRPr/>
            </a:pPr>
            <a:r>
              <a:rPr lang="en-US" sz="2000" dirty="0" smtClean="0">
                <a:effectLst>
                  <a:outerShdw blurRad="38100" dist="38100" dir="2700000" algn="tl">
                    <a:srgbClr val="C0C0C0"/>
                  </a:outerShdw>
                </a:effectLst>
                <a:latin typeface="Tahoma" pitchFamily="34" charset="0"/>
                <a:cs typeface="Tahoma" pitchFamily="34" charset="0"/>
                <a:hlinkClick r:id="rId4"/>
              </a:rPr>
              <a:t>beryllium.eu</a:t>
            </a:r>
            <a:endParaRPr lang="en-US" sz="2000" dirty="0" smtClean="0">
              <a:effectLst>
                <a:outerShdw blurRad="38100" dist="38100" dir="2700000" algn="tl">
                  <a:srgbClr val="C0C0C0"/>
                </a:outerShdw>
              </a:effectLst>
              <a:latin typeface="Tahoma" pitchFamily="34" charset="0"/>
              <a:cs typeface="Tahoma" pitchFamily="34" charset="0"/>
            </a:endParaRPr>
          </a:p>
          <a:p>
            <a:pPr marL="231775" indent="-231775">
              <a:spcBef>
                <a:spcPct val="20000"/>
              </a:spcBef>
              <a:buSzPct val="100000"/>
              <a:buFont typeface="Wingdings" pitchFamily="2" charset="2"/>
              <a:buChar char="§"/>
              <a:defRPr/>
            </a:pPr>
            <a:r>
              <a:rPr lang="en-US" sz="2000" dirty="0" smtClean="0">
                <a:effectLst>
                  <a:outerShdw blurRad="38100" dist="38100" dir="2700000" algn="tl">
                    <a:srgbClr val="C0C0C0"/>
                  </a:outerShdw>
                </a:effectLst>
                <a:latin typeface="Tahoma" pitchFamily="34" charset="0"/>
                <a:cs typeface="Tahoma" pitchFamily="34" charset="0"/>
                <a:hlinkClick r:id="rId5"/>
              </a:rPr>
              <a:t>beryllium.com</a:t>
            </a:r>
            <a:endParaRPr lang="en-US" sz="2000" dirty="0" smtClean="0">
              <a:effectLst>
                <a:outerShdw blurRad="38100" dist="38100" dir="2700000" algn="tl">
                  <a:srgbClr val="C0C0C0"/>
                </a:outerShdw>
              </a:effectLst>
              <a:latin typeface="Tahoma" pitchFamily="34" charset="0"/>
              <a:cs typeface="Tahoma" pitchFamily="34" charset="0"/>
            </a:endParaRPr>
          </a:p>
        </p:txBody>
      </p:sp>
      <p:sp>
        <p:nvSpPr>
          <p:cNvPr id="7" name="Rectangle 5"/>
          <p:cNvSpPr txBox="1">
            <a:spLocks/>
          </p:cNvSpPr>
          <p:nvPr/>
        </p:nvSpPr>
        <p:spPr bwMode="auto">
          <a:xfrm>
            <a:off x="4768294" y="4855065"/>
            <a:ext cx="4004085" cy="11682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33363" marR="0" lvl="0" indent="-233363" algn="l" defTabSz="914400" rtl="0" eaLnBrk="1" fontAlgn="base" latinLnBrk="0" hangingPunct="1">
              <a:lnSpc>
                <a:spcPct val="100000"/>
              </a:lnSpc>
              <a:spcBef>
                <a:spcPts val="0"/>
              </a:spcBef>
              <a:spcAft>
                <a:spcPct val="0"/>
              </a:spcAft>
              <a:buClr>
                <a:srgbClr val="0092CF"/>
              </a:buClr>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Tahoma" pitchFamily="34" charset="0"/>
                <a:ea typeface="MS PGothic" pitchFamily="34" charset="-128"/>
                <a:cs typeface="Tahoma" pitchFamily="34" charset="0"/>
              </a:rPr>
              <a:t>Edward Hefter</a:t>
            </a:r>
          </a:p>
          <a:p>
            <a:pPr marL="233363" marR="0" lvl="0" indent="-233363" algn="l" defTabSz="914400" rtl="0" eaLnBrk="1" fontAlgn="base" latinLnBrk="0" hangingPunct="1">
              <a:lnSpc>
                <a:spcPct val="100000"/>
              </a:lnSpc>
              <a:spcBef>
                <a:spcPts val="0"/>
              </a:spcBef>
              <a:spcAft>
                <a:spcPct val="0"/>
              </a:spcAft>
              <a:buClr>
                <a:srgbClr val="0092CF"/>
              </a:buClr>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Tahoma" pitchFamily="34" charset="0"/>
                <a:ea typeface="MS PGothic" pitchFamily="34" charset="-128"/>
                <a:cs typeface="Tahoma" pitchFamily="34" charset="0"/>
              </a:rPr>
              <a:t>+1 510.661.9714</a:t>
            </a:r>
          </a:p>
          <a:p>
            <a:pPr marL="233363" marR="0" lvl="0" indent="-233363" algn="l" defTabSz="914400" rtl="0" eaLnBrk="1" fontAlgn="base" latinLnBrk="0" hangingPunct="1">
              <a:lnSpc>
                <a:spcPct val="100000"/>
              </a:lnSpc>
              <a:spcBef>
                <a:spcPts val="0"/>
              </a:spcBef>
              <a:spcAft>
                <a:spcPct val="0"/>
              </a:spcAft>
              <a:buClr>
                <a:srgbClr val="0092CF"/>
              </a:buClr>
              <a:buSzTx/>
              <a:buFont typeface="Arial" pitchFamily="34" charset="0"/>
              <a:buNone/>
              <a:tabLst/>
              <a:defRPr/>
            </a:pPr>
            <a:r>
              <a:rPr kumimoji="0" lang="en-US" sz="2000" b="0" i="0" u="none" strike="noStrike" kern="1200" cap="none" spc="0" normalizeH="0" baseline="0" noProof="0" dirty="0" smtClean="0">
                <a:ln>
                  <a:noFill/>
                </a:ln>
                <a:solidFill>
                  <a:schemeClr val="tx1"/>
                </a:solidFill>
                <a:effectLst/>
                <a:uLnTx/>
                <a:uFillTx/>
                <a:latin typeface="Tahoma" pitchFamily="34" charset="0"/>
                <a:ea typeface="MS PGothic" pitchFamily="34" charset="-128"/>
                <a:cs typeface="Tahoma" pitchFamily="34" charset="0"/>
              </a:rPr>
              <a:t>Edward.Hefter@Materion.com</a:t>
            </a:r>
          </a:p>
        </p:txBody>
      </p:sp>
      <p:sp>
        <p:nvSpPr>
          <p:cNvPr id="8"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13</a:t>
            </a:fld>
            <a:endParaRPr lang="en-US" dirty="0" smtClean="0">
              <a:latin typeface="Gill Sans MT Std Medium"/>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4933">
                                            <p:txEl>
                                              <p:pRg st="0" end="0"/>
                                            </p:txEl>
                                          </p:spTgt>
                                        </p:tgtEl>
                                        <p:attrNameLst>
                                          <p:attrName>style.visibility</p:attrName>
                                        </p:attrNameLst>
                                      </p:cBhvr>
                                      <p:to>
                                        <p:strVal val="visible"/>
                                      </p:to>
                                    </p:set>
                                    <p:animEffect transition="in" filter="dissolve">
                                      <p:cBhvr>
                                        <p:cTn id="7" dur="500"/>
                                        <p:tgtEl>
                                          <p:spTgt spid="12493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24933">
                                            <p:txEl>
                                              <p:pRg st="1" end="1"/>
                                            </p:txEl>
                                          </p:spTgt>
                                        </p:tgtEl>
                                        <p:attrNameLst>
                                          <p:attrName>style.visibility</p:attrName>
                                        </p:attrNameLst>
                                      </p:cBhvr>
                                      <p:to>
                                        <p:strVal val="visible"/>
                                      </p:to>
                                    </p:set>
                                    <p:animEffect transition="in" filter="dissolve">
                                      <p:cBhvr>
                                        <p:cTn id="10" dur="500"/>
                                        <p:tgtEl>
                                          <p:spTgt spid="12493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4933">
                                            <p:txEl>
                                              <p:pRg st="2" end="2"/>
                                            </p:txEl>
                                          </p:spTgt>
                                        </p:tgtEl>
                                        <p:attrNameLst>
                                          <p:attrName>style.visibility</p:attrName>
                                        </p:attrNameLst>
                                      </p:cBhvr>
                                      <p:to>
                                        <p:strVal val="visible"/>
                                      </p:to>
                                    </p:set>
                                    <p:animEffect transition="in" filter="dissolve">
                                      <p:cBhvr>
                                        <p:cTn id="13" dur="500"/>
                                        <p:tgtEl>
                                          <p:spTgt spid="12493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3" grpId="0" uiExpand="1" build="p"/>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Slides only after this point</a:t>
            </a:r>
            <a:endParaRPr lang="en-US" dirty="0"/>
          </a:p>
        </p:txBody>
      </p:sp>
      <p:sp>
        <p:nvSpPr>
          <p:cNvPr id="3" name="Content Placeholder 2"/>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pPr>
              <a:defRPr/>
            </a:pPr>
            <a:fld id="{FA441A8B-BEB5-4316-A49F-94537A9B6139}" type="slidenum">
              <a:rPr lang="en-US" smtClean="0"/>
              <a:pPr>
                <a:defRPr/>
              </a:pPr>
              <a:t>14</a:t>
            </a:fld>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idx="4294967295"/>
          </p:nvPr>
        </p:nvSpPr>
        <p:spPr>
          <a:xfrm>
            <a:off x="1279525" y="466725"/>
            <a:ext cx="7485063" cy="400110"/>
          </a:xfrm>
        </p:spPr>
        <p:txBody>
          <a:bodyPr/>
          <a:lstStyle/>
          <a:p>
            <a:pPr eaLnBrk="1" hangingPunct="1"/>
            <a:r>
              <a:rPr lang="en-US" dirty="0" smtClean="0">
                <a:latin typeface="Gill Sans MT Std Medium"/>
              </a:rPr>
              <a:t>Update on Current Product Stewardship Issues</a:t>
            </a:r>
          </a:p>
        </p:txBody>
      </p:sp>
      <p:sp>
        <p:nvSpPr>
          <p:cNvPr id="23555" name="Rectangle 3"/>
          <p:cNvSpPr>
            <a:spLocks noGrp="1"/>
          </p:cNvSpPr>
          <p:nvPr>
            <p:ph type="body" idx="4294967295"/>
          </p:nvPr>
        </p:nvSpPr>
        <p:spPr>
          <a:xfrm>
            <a:off x="1279525" y="1036638"/>
            <a:ext cx="7453313" cy="4927600"/>
          </a:xfrm>
        </p:spPr>
        <p:txBody>
          <a:bodyPr/>
          <a:lstStyle/>
          <a:p>
            <a:pPr eaLnBrk="1" hangingPunct="1"/>
            <a:r>
              <a:rPr b="1" dirty="0" smtClean="0">
                <a:latin typeface="Gill Sans MT Std Medium"/>
              </a:rPr>
              <a:t>REACH</a:t>
            </a:r>
          </a:p>
          <a:p>
            <a:pPr lvl="3" eaLnBrk="1" hangingPunct="1"/>
            <a:r>
              <a:rPr dirty="0" smtClean="0"/>
              <a:t>Registration of Beryllium and </a:t>
            </a:r>
            <a:r>
              <a:rPr dirty="0" err="1" smtClean="0"/>
              <a:t>Beryllia</a:t>
            </a:r>
            <a:r>
              <a:rPr dirty="0" smtClean="0"/>
              <a:t> was completed in December, 2010. </a:t>
            </a:r>
          </a:p>
          <a:p>
            <a:pPr lvl="3" eaLnBrk="1" hangingPunct="1"/>
            <a:r>
              <a:rPr dirty="0" smtClean="0"/>
              <a:t>Beryllium is not on the Candidate List issued by the European Chemical Agency (ECHA).  </a:t>
            </a:r>
          </a:p>
          <a:p>
            <a:pPr lvl="3" eaLnBrk="1" hangingPunct="1"/>
            <a:r>
              <a:rPr dirty="0" err="1" smtClean="0"/>
              <a:t>Materion</a:t>
            </a:r>
            <a:r>
              <a:rPr dirty="0" smtClean="0"/>
              <a:t> continues to advocate for the cancer reclassification of beryllium.</a:t>
            </a:r>
          </a:p>
          <a:p>
            <a:pPr eaLnBrk="1" hangingPunct="1"/>
            <a:r>
              <a:rPr b="1" dirty="0" err="1" smtClean="0">
                <a:latin typeface="Gill Sans MT Std Medium"/>
              </a:rPr>
              <a:t>RoHS</a:t>
            </a:r>
            <a:r>
              <a:rPr b="1" dirty="0" smtClean="0">
                <a:latin typeface="Gill Sans MT Std Medium"/>
              </a:rPr>
              <a:t> Recast</a:t>
            </a:r>
          </a:p>
          <a:p>
            <a:pPr lvl="3" eaLnBrk="1" hangingPunct="1"/>
            <a:r>
              <a:rPr dirty="0" err="1" smtClean="0"/>
              <a:t>RoHS</a:t>
            </a:r>
            <a:r>
              <a:rPr dirty="0" smtClean="0"/>
              <a:t> Recast in the EU was completed in 2011 and does not include restrictions on beryllium.</a:t>
            </a:r>
          </a:p>
          <a:p>
            <a:pPr lvl="3" eaLnBrk="1" hangingPunct="1"/>
            <a:r>
              <a:rPr dirty="0" smtClean="0"/>
              <a:t>Beryllium was considered along with many other substances but ultimately excluded.</a:t>
            </a:r>
          </a:p>
          <a:p>
            <a:pPr lvl="3" eaLnBrk="1" hangingPunct="1"/>
            <a:r>
              <a:rPr dirty="0" err="1" smtClean="0"/>
              <a:t>Materion</a:t>
            </a:r>
            <a:r>
              <a:rPr dirty="0" smtClean="0"/>
              <a:t> advocated to exclude Beryllium.</a:t>
            </a:r>
          </a:p>
        </p:txBody>
      </p:sp>
      <p:sp>
        <p:nvSpPr>
          <p:cNvPr id="4"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15</a:t>
            </a:fld>
            <a:endParaRPr lang="en-US" dirty="0" smtClean="0">
              <a:latin typeface="Gill Sans MT Std Medium"/>
              <a:cs typeface="Arial"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102404" name="Rectangle 4"/>
          <p:cNvSpPr>
            <a:spLocks noGrp="1"/>
          </p:cNvSpPr>
          <p:nvPr>
            <p:ph type="title" idx="4294967295"/>
          </p:nvPr>
        </p:nvSpPr>
        <p:spPr>
          <a:xfrm>
            <a:off x="971550" y="257175"/>
            <a:ext cx="7473950" cy="704850"/>
          </a:xfrm>
        </p:spPr>
        <p:txBody>
          <a:bodyPr lIns="90488" tIns="44450" rIns="90488" bIns="44450" anchor="ctr"/>
          <a:lstStyle/>
          <a:p>
            <a:pPr eaLnBrk="1" hangingPunct="1">
              <a:defRPr/>
            </a:pPr>
            <a:r>
              <a:rPr lang="en-US" b="0" dirty="0" smtClean="0">
                <a:solidFill>
                  <a:srgbClr val="0389DB"/>
                </a:solidFill>
                <a:effectLst>
                  <a:outerShdw blurRad="38100" dist="38100" dir="2700000" algn="tl">
                    <a:srgbClr val="C0C0C0"/>
                  </a:outerShdw>
                </a:effectLst>
                <a:latin typeface="Arial" pitchFamily="34" charset="0"/>
                <a:cs typeface="Arial" pitchFamily="34" charset="0"/>
              </a:rPr>
              <a:t>Materion Control Strategies When Fabricating with Beryllium</a:t>
            </a:r>
            <a:endParaRPr lang="en-US" dirty="0" smtClean="0">
              <a:solidFill>
                <a:schemeClr val="folHlink"/>
              </a:solidFill>
              <a:effectLst>
                <a:outerShdw blurRad="38100" dist="38100" dir="2700000" algn="tl">
                  <a:srgbClr val="C0C0C0"/>
                </a:outerShdw>
              </a:effectLst>
              <a:latin typeface="Arial" pitchFamily="34" charset="0"/>
            </a:endParaRPr>
          </a:p>
        </p:txBody>
      </p:sp>
      <p:sp>
        <p:nvSpPr>
          <p:cNvPr id="17412" name="Rectangle 5"/>
          <p:cNvSpPr>
            <a:spLocks noGrp="1"/>
          </p:cNvSpPr>
          <p:nvPr>
            <p:ph type="body" idx="4294967295"/>
          </p:nvPr>
        </p:nvSpPr>
        <p:spPr>
          <a:xfrm>
            <a:off x="1301750" y="1120775"/>
            <a:ext cx="7620000" cy="4114800"/>
          </a:xfrm>
          <a:noFill/>
        </p:spPr>
        <p:txBody>
          <a:bodyPr lIns="90488" tIns="44450" rIns="90488" bIns="44450"/>
          <a:lstStyle/>
          <a:p>
            <a:pPr eaLnBrk="1" hangingPunct="1">
              <a:buFont typeface="Arial" pitchFamily="34" charset="0"/>
              <a:buNone/>
            </a:pPr>
            <a:r>
              <a:rPr sz="2000" smtClean="0">
                <a:latin typeface="Tahoma" pitchFamily="34" charset="0"/>
                <a:cs typeface="Tahoma" pitchFamily="34" charset="0"/>
              </a:rPr>
              <a:t>Beryllium Worker Protection Model (BWPM)</a:t>
            </a:r>
          </a:p>
          <a:p>
            <a:pPr lvl="3" eaLnBrk="1" hangingPunct="1">
              <a:buFont typeface="Wingdings" pitchFamily="2" charset="2"/>
              <a:buChar char="§"/>
            </a:pPr>
            <a:r>
              <a:rPr sz="1800" smtClean="0">
                <a:latin typeface="Tahoma" pitchFamily="34" charset="0"/>
                <a:cs typeface="Tahoma" pitchFamily="34" charset="0"/>
              </a:rPr>
              <a:t>Technical interventions for the effective control of beryllium focus on achieving 8 operational goals:  </a:t>
            </a:r>
          </a:p>
          <a:p>
            <a:pPr lvl="3" eaLnBrk="1" hangingPunct="1">
              <a:buFont typeface="Wingdings" pitchFamily="2" charset="2"/>
              <a:buChar char="§"/>
            </a:pPr>
            <a:r>
              <a:rPr sz="1800" smtClean="0">
                <a:latin typeface="Tahoma" pitchFamily="34" charset="0"/>
                <a:cs typeface="Tahoma" pitchFamily="34" charset="0"/>
              </a:rPr>
              <a:t>Keep Beryllium:</a:t>
            </a:r>
          </a:p>
        </p:txBody>
      </p:sp>
      <p:sp>
        <p:nvSpPr>
          <p:cNvPr id="102406" name="Rectangle 6"/>
          <p:cNvSpPr>
            <a:spLocks noChangeArrowheads="1"/>
          </p:cNvSpPr>
          <p:nvPr/>
        </p:nvSpPr>
        <p:spPr bwMode="auto">
          <a:xfrm>
            <a:off x="5283200" y="3132138"/>
            <a:ext cx="3392488" cy="1311275"/>
          </a:xfrm>
          <a:prstGeom prst="rect">
            <a:avLst/>
          </a:prstGeom>
          <a:noFill/>
          <a:ln w="12700">
            <a:noFill/>
            <a:miter lim="800000"/>
            <a:headEnd/>
            <a:tailEnd/>
          </a:ln>
          <a:effectLst/>
        </p:spPr>
        <p:txBody>
          <a:bodyPr lIns="90488" tIns="44450" rIns="90488" bIns="44450">
            <a:spAutoFit/>
          </a:bodyPr>
          <a:lstStyle/>
          <a:p>
            <a:pPr marL="168275" indent="-168275" eaLnBrk="0" hangingPunct="0">
              <a:buClr>
                <a:srgbClr val="FFC000"/>
              </a:buClr>
              <a:buSzPct val="55000"/>
              <a:buFont typeface="Wingdings" pitchFamily="2" charset="2"/>
              <a:buChar char="n"/>
              <a:defRPr/>
            </a:pPr>
            <a:r>
              <a:rPr lang="en-US" sz="1600">
                <a:effectLst>
                  <a:outerShdw blurRad="38100" dist="38100" dir="2700000" algn="tl">
                    <a:srgbClr val="C0C0C0"/>
                  </a:outerShdw>
                </a:effectLst>
                <a:latin typeface="Arial" pitchFamily="34" charset="0"/>
              </a:rPr>
              <a:t> </a:t>
            </a:r>
            <a:r>
              <a:rPr lang="en-US" sz="1600">
                <a:effectLst>
                  <a:outerShdw blurRad="38100" dist="38100" dir="2700000" algn="tl">
                    <a:srgbClr val="C0C0C0"/>
                  </a:outerShdw>
                </a:effectLst>
                <a:latin typeface="Tahoma" pitchFamily="34" charset="0"/>
              </a:rPr>
              <a:t>in the work area   </a:t>
            </a:r>
          </a:p>
          <a:p>
            <a:pPr marL="168275" indent="-168275" eaLnBrk="0" hangingPunct="0">
              <a:buClr>
                <a:srgbClr val="FFC000"/>
              </a:buClr>
              <a:buSzPct val="65000"/>
              <a:buFont typeface="Wingdings" pitchFamily="2" charset="2"/>
              <a:buChar char="n"/>
              <a:defRPr/>
            </a:pPr>
            <a:r>
              <a:rPr lang="en-US" sz="1600">
                <a:effectLst>
                  <a:outerShdw blurRad="38100" dist="38100" dir="2700000" algn="tl">
                    <a:srgbClr val="C0C0C0"/>
                  </a:outerShdw>
                </a:effectLst>
                <a:latin typeface="Tahoma" pitchFamily="34" charset="0"/>
              </a:rPr>
              <a:t> on the plant site</a:t>
            </a:r>
          </a:p>
          <a:p>
            <a:pPr marL="168275" indent="-168275" eaLnBrk="0" hangingPunct="0">
              <a:buClr>
                <a:srgbClr val="FFC000"/>
              </a:buClr>
              <a:buSzPct val="65000"/>
              <a:buFont typeface="Wingdings" pitchFamily="2" charset="2"/>
              <a:buChar char="n"/>
              <a:defRPr/>
            </a:pPr>
            <a:r>
              <a:rPr lang="en-US" sz="1600">
                <a:effectLst>
                  <a:outerShdw blurRad="38100" dist="38100" dir="2700000" algn="tl">
                    <a:srgbClr val="C0C0C0"/>
                  </a:outerShdw>
                </a:effectLst>
                <a:latin typeface="Tahoma" pitchFamily="34" charset="0"/>
              </a:rPr>
              <a:t> work areas &amp; processes clean</a:t>
            </a:r>
          </a:p>
          <a:p>
            <a:pPr marL="168275" indent="-168275" eaLnBrk="0" hangingPunct="0">
              <a:buClr>
                <a:srgbClr val="FFC000"/>
              </a:buClr>
              <a:buSzPct val="65000"/>
              <a:buFont typeface="Wingdings" pitchFamily="2" charset="2"/>
              <a:buChar char="n"/>
              <a:defRPr/>
            </a:pPr>
            <a:r>
              <a:rPr lang="en-US" sz="1600">
                <a:effectLst>
                  <a:outerShdw blurRad="38100" dist="38100" dir="2700000" algn="tl">
                    <a:srgbClr val="C0C0C0"/>
                  </a:outerShdw>
                </a:effectLst>
                <a:latin typeface="Tahoma" pitchFamily="34" charset="0"/>
              </a:rPr>
              <a:t> workers prepared</a:t>
            </a:r>
          </a:p>
          <a:p>
            <a:pPr marL="168275" indent="-168275" eaLnBrk="0" latinLnBrk="1" hangingPunct="0">
              <a:buSzPct val="80000"/>
              <a:buFont typeface="Monotype Sorts" pitchFamily="2" charset="2"/>
              <a:buChar char="u"/>
              <a:defRPr/>
            </a:pPr>
            <a:endParaRPr lang="en-US" sz="1600">
              <a:effectLst>
                <a:outerShdw blurRad="38100" dist="38100" dir="2700000" algn="tl">
                  <a:srgbClr val="C0C0C0"/>
                </a:outerShdw>
              </a:effectLst>
              <a:latin typeface="Tahoma" pitchFamily="34" charset="0"/>
            </a:endParaRPr>
          </a:p>
        </p:txBody>
      </p:sp>
      <p:sp>
        <p:nvSpPr>
          <p:cNvPr id="102407" name="Rectangle 7"/>
          <p:cNvSpPr>
            <a:spLocks noChangeArrowheads="1"/>
          </p:cNvSpPr>
          <p:nvPr/>
        </p:nvSpPr>
        <p:spPr bwMode="auto">
          <a:xfrm>
            <a:off x="2101850" y="3195638"/>
            <a:ext cx="3124200" cy="1066800"/>
          </a:xfrm>
          <a:prstGeom prst="rect">
            <a:avLst/>
          </a:prstGeom>
          <a:noFill/>
          <a:ln w="12700">
            <a:noFill/>
            <a:miter lim="800000"/>
            <a:headEnd/>
            <a:tailEnd/>
          </a:ln>
          <a:effectLst/>
        </p:spPr>
        <p:txBody>
          <a:bodyPr lIns="90488" tIns="44450" rIns="90488" bIns="44450">
            <a:spAutoFit/>
          </a:bodyPr>
          <a:lstStyle/>
          <a:p>
            <a:pPr marL="288925" indent="-288925" eaLnBrk="0" hangingPunct="0">
              <a:buClr>
                <a:srgbClr val="FFC000"/>
              </a:buClr>
              <a:buSzPct val="100000"/>
              <a:buFont typeface="Wingdings" pitchFamily="2" charset="2"/>
              <a:buChar char="§"/>
              <a:defRPr/>
            </a:pPr>
            <a:r>
              <a:rPr lang="en-US" sz="1600">
                <a:effectLst>
                  <a:outerShdw blurRad="38100" dist="38100" dir="2700000" algn="tl">
                    <a:srgbClr val="C0C0C0"/>
                  </a:outerShdw>
                </a:effectLst>
                <a:latin typeface="Tahoma" pitchFamily="34" charset="0"/>
              </a:rPr>
              <a:t>out of the lungs</a:t>
            </a:r>
          </a:p>
          <a:p>
            <a:pPr marL="288925" indent="-288925" eaLnBrk="0" hangingPunct="0">
              <a:buClr>
                <a:srgbClr val="FFC000"/>
              </a:buClr>
              <a:buSzPct val="100000"/>
              <a:buFont typeface="Wingdings" pitchFamily="2" charset="2"/>
              <a:buChar char="§"/>
              <a:defRPr/>
            </a:pPr>
            <a:r>
              <a:rPr lang="en-US" sz="1600">
                <a:effectLst>
                  <a:outerShdw blurRad="38100" dist="38100" dir="2700000" algn="tl">
                    <a:srgbClr val="C0C0C0"/>
                  </a:outerShdw>
                </a:effectLst>
                <a:latin typeface="Tahoma" pitchFamily="34" charset="0"/>
              </a:rPr>
              <a:t>off of the skin</a:t>
            </a:r>
          </a:p>
          <a:p>
            <a:pPr marL="288925" indent="-288925" eaLnBrk="0" hangingPunct="0">
              <a:buClr>
                <a:srgbClr val="FFC000"/>
              </a:buClr>
              <a:buSzPct val="100000"/>
              <a:buFont typeface="Wingdings" pitchFamily="2" charset="2"/>
              <a:buChar char="§"/>
              <a:defRPr/>
            </a:pPr>
            <a:r>
              <a:rPr lang="en-US" sz="1600">
                <a:effectLst>
                  <a:outerShdw blurRad="38100" dist="38100" dir="2700000" algn="tl">
                    <a:srgbClr val="C0C0C0"/>
                  </a:outerShdw>
                </a:effectLst>
                <a:latin typeface="Tahoma" pitchFamily="34" charset="0"/>
              </a:rPr>
              <a:t>off of the clothing</a:t>
            </a:r>
          </a:p>
          <a:p>
            <a:pPr marL="288925" indent="-288925" eaLnBrk="0" hangingPunct="0">
              <a:buClr>
                <a:srgbClr val="FFC000"/>
              </a:buClr>
              <a:buSzPct val="100000"/>
              <a:buFont typeface="Wingdings" pitchFamily="2" charset="2"/>
              <a:buChar char="§"/>
              <a:defRPr/>
            </a:pPr>
            <a:r>
              <a:rPr lang="en-US" sz="1600">
                <a:effectLst>
                  <a:outerShdw blurRad="38100" dist="38100" dir="2700000" algn="tl">
                    <a:srgbClr val="C0C0C0"/>
                  </a:outerShdw>
                </a:effectLst>
                <a:latin typeface="Tahoma" pitchFamily="34" charset="0"/>
              </a:rPr>
              <a:t>at the source</a:t>
            </a:r>
          </a:p>
        </p:txBody>
      </p:sp>
      <p:sp>
        <p:nvSpPr>
          <p:cNvPr id="7"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16</a:t>
            </a:fld>
            <a:endParaRPr lang="en-US" dirty="0" smtClean="0">
              <a:latin typeface="Gill Sans MT Std Medium"/>
              <a:cs typeface="Arial" pitchFamily="34"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title"/>
          </p:nvPr>
        </p:nvSpPr>
        <p:spPr>
          <a:xfrm>
            <a:off x="900752" y="274638"/>
            <a:ext cx="7786048" cy="400110"/>
          </a:xfrm>
          <a:noFill/>
          <a:ln w="9525">
            <a:noFill/>
            <a:miter lim="800000"/>
            <a:headEnd/>
            <a:tailEnd/>
          </a:ln>
        </p:spPr>
        <p:txBody>
          <a:bodyPr vert="horz" wrap="square" lIns="90488" tIns="44450" rIns="90488" bIns="44450" numCol="1" anchor="ctr" anchorCtr="0" compatLnSpc="1">
            <a:prstTxWarp prst="textNoShape">
              <a:avLst/>
            </a:prstTxWarp>
            <a:spAutoFit/>
          </a:bodyPr>
          <a:lstStyle/>
          <a:p>
            <a:pPr eaLnBrk="1" hangingPunct="1">
              <a:defRPr/>
            </a:pPr>
            <a:r>
              <a:rPr lang="en-US" b="0" dirty="0">
                <a:solidFill>
                  <a:srgbClr val="0389DB"/>
                </a:solidFill>
                <a:effectLst>
                  <a:outerShdw blurRad="38100" dist="38100" dir="2700000" algn="tl">
                    <a:srgbClr val="C0C0C0"/>
                  </a:outerShdw>
                </a:effectLst>
                <a:latin typeface="Arial" pitchFamily="34" charset="0"/>
                <a:cs typeface="Arial" pitchFamily="34" charset="0"/>
              </a:rPr>
              <a:t>Supportive assessments Be does not cause cancer</a:t>
            </a:r>
          </a:p>
        </p:txBody>
      </p:sp>
      <p:sp>
        <p:nvSpPr>
          <p:cNvPr id="248835" name="Rectangle 3"/>
          <p:cNvSpPr>
            <a:spLocks noGrp="1" noChangeArrowheads="1"/>
          </p:cNvSpPr>
          <p:nvPr>
            <p:ph type="body" idx="1"/>
          </p:nvPr>
        </p:nvSpPr>
        <p:spPr>
          <a:xfrm>
            <a:off x="900752" y="1219200"/>
            <a:ext cx="7709848" cy="5105400"/>
          </a:xfrm>
        </p:spPr>
        <p:txBody>
          <a:bodyPr/>
          <a:lstStyle/>
          <a:p>
            <a:pPr marL="0" indent="0">
              <a:lnSpc>
                <a:spcPct val="100000"/>
              </a:lnSpc>
              <a:spcBef>
                <a:spcPts val="0"/>
              </a:spcBef>
              <a:buFontTx/>
              <a:buNone/>
              <a:tabLst>
                <a:tab pos="7721600" algn="l"/>
                <a:tab pos="7772400" algn="l"/>
              </a:tabLst>
            </a:pPr>
            <a:r>
              <a:rPr lang="en-US" sz="2800" dirty="0">
                <a:latin typeface="Calibri" pitchFamily="34" charset="0"/>
              </a:rPr>
              <a:t>Depending on the study and the authors, the risk of cancer varied. The studies that suggest beryllium metal is linked with cancer (Ward, Sanderson, </a:t>
            </a:r>
            <a:r>
              <a:rPr lang="en-US" sz="2800" dirty="0" err="1">
                <a:latin typeface="Calibri" pitchFamily="34" charset="0"/>
              </a:rPr>
              <a:t>Schubauer-Berigan</a:t>
            </a:r>
            <a:r>
              <a:rPr lang="en-US" sz="2800" dirty="0">
                <a:latin typeface="Calibri" pitchFamily="34" charset="0"/>
              </a:rPr>
              <a:t>), have been found to be flawed and have very serious methodological errors according to scientists with a high level of expertise in cancer studies.</a:t>
            </a:r>
          </a:p>
        </p:txBody>
      </p:sp>
      <p:sp>
        <p:nvSpPr>
          <p:cNvPr id="248836" name="Line 4"/>
          <p:cNvSpPr>
            <a:spLocks noChangeShapeType="1"/>
          </p:cNvSpPr>
          <p:nvPr/>
        </p:nvSpPr>
        <p:spPr bwMode="auto">
          <a:xfrm>
            <a:off x="0" y="838200"/>
            <a:ext cx="9144000" cy="0"/>
          </a:xfrm>
          <a:prstGeom prst="line">
            <a:avLst/>
          </a:prstGeom>
          <a:noFill/>
          <a:ln w="9525">
            <a:solidFill>
              <a:srgbClr val="0000FF"/>
            </a:solidFill>
            <a:round/>
            <a:headEnd/>
            <a:tailEnd/>
          </a:ln>
          <a:effectLst/>
        </p:spPr>
        <p:txBody>
          <a:bodyPr/>
          <a:lstStyle/>
          <a:p>
            <a:endParaRPr lang="en-US"/>
          </a:p>
        </p:txBody>
      </p:sp>
      <p:sp>
        <p:nvSpPr>
          <p:cNvPr id="248837" name="Rectangle 3"/>
          <p:cNvSpPr>
            <a:spLocks noChangeArrowheads="1"/>
          </p:cNvSpPr>
          <p:nvPr/>
        </p:nvSpPr>
        <p:spPr bwMode="auto">
          <a:xfrm>
            <a:off x="0" y="6553200"/>
            <a:ext cx="9144000" cy="304800"/>
          </a:xfrm>
          <a:prstGeom prst="rect">
            <a:avLst/>
          </a:prstGeom>
          <a:solidFill>
            <a:srgbClr val="C0C0C0"/>
          </a:solidFill>
          <a:ln w="9525">
            <a:noFill/>
            <a:miter lim="800000"/>
            <a:headEnd/>
            <a:tailEnd/>
          </a:ln>
        </p:spPr>
        <p:txBody>
          <a:bodyPr/>
          <a:lstStyle/>
          <a:p>
            <a:pPr algn="ctr"/>
            <a:r>
              <a:rPr lang="en-US" sz="1000">
                <a:solidFill>
                  <a:schemeClr val="bg1"/>
                </a:solidFill>
              </a:rPr>
              <a:t>Properties of BeST 2011 ®</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a:xfrm>
            <a:off x="900752" y="274638"/>
            <a:ext cx="7786048" cy="400110"/>
          </a:xfrm>
          <a:noFill/>
          <a:ln w="9525">
            <a:noFill/>
            <a:miter lim="800000"/>
            <a:headEnd/>
            <a:tailEnd/>
          </a:ln>
        </p:spPr>
        <p:txBody>
          <a:bodyPr vert="horz" wrap="square" lIns="90488" tIns="44450" rIns="90488" bIns="44450" numCol="1" anchor="ctr" anchorCtr="0" compatLnSpc="1">
            <a:prstTxWarp prst="textNoShape">
              <a:avLst/>
            </a:prstTxWarp>
            <a:spAutoFit/>
          </a:bodyPr>
          <a:lstStyle/>
          <a:p>
            <a:pPr eaLnBrk="1" hangingPunct="1">
              <a:defRPr/>
            </a:pPr>
            <a:r>
              <a:rPr lang="en-US" b="0" dirty="0">
                <a:solidFill>
                  <a:srgbClr val="0389DB"/>
                </a:solidFill>
                <a:effectLst>
                  <a:outerShdw blurRad="38100" dist="38100" dir="2700000" algn="tl">
                    <a:srgbClr val="C0C0C0"/>
                  </a:outerShdw>
                </a:effectLst>
                <a:latin typeface="Arial" pitchFamily="34" charset="0"/>
                <a:cs typeface="Arial" pitchFamily="34" charset="0"/>
              </a:rPr>
              <a:t>Supportive assessments Be does not cause cancer</a:t>
            </a:r>
          </a:p>
        </p:txBody>
      </p:sp>
      <p:sp>
        <p:nvSpPr>
          <p:cNvPr id="249859" name="Rectangle 3"/>
          <p:cNvSpPr>
            <a:spLocks noGrp="1" noChangeArrowheads="1"/>
          </p:cNvSpPr>
          <p:nvPr>
            <p:ph type="body" idx="1"/>
          </p:nvPr>
        </p:nvSpPr>
        <p:spPr>
          <a:xfrm>
            <a:off x="900752" y="990600"/>
            <a:ext cx="7633648" cy="5105400"/>
          </a:xfrm>
        </p:spPr>
        <p:txBody>
          <a:bodyPr/>
          <a:lstStyle/>
          <a:p>
            <a:pPr marL="228600" indent="-228600">
              <a:buFontTx/>
              <a:buNone/>
              <a:tabLst>
                <a:tab pos="228600" algn="l"/>
                <a:tab pos="7721600" algn="l"/>
                <a:tab pos="7772400" algn="l"/>
              </a:tabLst>
            </a:pPr>
            <a:r>
              <a:rPr lang="en-US" sz="2800" dirty="0">
                <a:solidFill>
                  <a:srgbClr val="000066"/>
                </a:solidFill>
                <a:latin typeface="Calibri" pitchFamily="34" charset="0"/>
              </a:rPr>
              <a:t>   Recent studies by experts in epidemiology support the need to reclassify beryllium:</a:t>
            </a:r>
          </a:p>
          <a:p>
            <a:pPr marL="228600" indent="-228600">
              <a:buFontTx/>
              <a:buNone/>
              <a:tabLst>
                <a:tab pos="228600" algn="l"/>
                <a:tab pos="7721600" algn="l"/>
                <a:tab pos="7772400" algn="l"/>
              </a:tabLst>
            </a:pPr>
            <a:r>
              <a:rPr lang="en-US" sz="2000" i="1" dirty="0">
                <a:latin typeface="Calibri" pitchFamily="34" charset="0"/>
              </a:rPr>
              <a:t>   (Rothman K.J., </a:t>
            </a:r>
            <a:r>
              <a:rPr lang="en-US" sz="2000" i="1" dirty="0" err="1">
                <a:latin typeface="Calibri" pitchFamily="34" charset="0"/>
              </a:rPr>
              <a:t>Mosquin</a:t>
            </a:r>
            <a:r>
              <a:rPr lang="en-US" sz="2000" i="1" dirty="0">
                <a:latin typeface="Calibri" pitchFamily="34" charset="0"/>
              </a:rPr>
              <a:t> P.L. Confounding after Risk-set Sampling in the Beryllium Study of Sanderson et al. Ann </a:t>
            </a:r>
            <a:r>
              <a:rPr lang="en-US" sz="2000" i="1" dirty="0" err="1">
                <a:latin typeface="Calibri" pitchFamily="34" charset="0"/>
              </a:rPr>
              <a:t>Epidemiol</a:t>
            </a:r>
            <a:r>
              <a:rPr lang="en-US" sz="2000" i="1" dirty="0">
                <a:latin typeface="Calibri" pitchFamily="34" charset="0"/>
              </a:rPr>
              <a:t> 21(10): 773-779 2011)</a:t>
            </a:r>
          </a:p>
          <a:p>
            <a:pPr marL="228600" indent="-228600">
              <a:lnSpc>
                <a:spcPct val="90000"/>
              </a:lnSpc>
              <a:tabLst>
                <a:tab pos="228600" algn="l"/>
                <a:tab pos="7721600" algn="l"/>
                <a:tab pos="7772400" algn="l"/>
              </a:tabLst>
            </a:pPr>
            <a:r>
              <a:rPr lang="en-US" sz="2400" dirty="0" smtClean="0">
                <a:latin typeface="Calibri" pitchFamily="34" charset="0"/>
              </a:rPr>
              <a:t> </a:t>
            </a:r>
            <a:r>
              <a:rPr lang="en-US" sz="2400" dirty="0">
                <a:solidFill>
                  <a:srgbClr val="0033CC"/>
                </a:solidFill>
                <a:latin typeface="Calibri" pitchFamily="34" charset="0"/>
              </a:rPr>
              <a:t>This study concluded that  “Simulations and reanalysis show that much of the reported association with lagged exposure is attributable to confounding by year of birth and year of hire. Lagging changes the exposure variable and can thus lead to changes in the amount of confounding.” </a:t>
            </a:r>
          </a:p>
          <a:p>
            <a:pPr marL="228600" indent="-228600">
              <a:lnSpc>
                <a:spcPct val="90000"/>
              </a:lnSpc>
              <a:tabLst>
                <a:tab pos="228600" algn="l"/>
                <a:tab pos="7721600" algn="l"/>
                <a:tab pos="7772400" algn="l"/>
              </a:tabLst>
            </a:pPr>
            <a:r>
              <a:rPr lang="en-US" sz="2400" dirty="0" smtClean="0">
                <a:solidFill>
                  <a:srgbClr val="0033CC"/>
                </a:solidFill>
                <a:latin typeface="Calibri" pitchFamily="34" charset="0"/>
              </a:rPr>
              <a:t> </a:t>
            </a:r>
            <a:r>
              <a:rPr lang="en-US" sz="2400" dirty="0">
                <a:solidFill>
                  <a:srgbClr val="0033CC"/>
                </a:solidFill>
                <a:latin typeface="Calibri" pitchFamily="34" charset="0"/>
              </a:rPr>
              <a:t>The study suggests that the previous studies that indicated a cancer risk did not account for factors that could influence the study conclusions </a:t>
            </a:r>
          </a:p>
        </p:txBody>
      </p:sp>
      <p:sp>
        <p:nvSpPr>
          <p:cNvPr id="249860" name="Line 4"/>
          <p:cNvSpPr>
            <a:spLocks noChangeShapeType="1"/>
          </p:cNvSpPr>
          <p:nvPr/>
        </p:nvSpPr>
        <p:spPr bwMode="auto">
          <a:xfrm>
            <a:off x="0" y="838200"/>
            <a:ext cx="9144000" cy="0"/>
          </a:xfrm>
          <a:prstGeom prst="line">
            <a:avLst/>
          </a:prstGeom>
          <a:noFill/>
          <a:ln w="9525">
            <a:solidFill>
              <a:srgbClr val="0000FF"/>
            </a:solidFill>
            <a:round/>
            <a:headEnd/>
            <a:tailEnd/>
          </a:ln>
          <a:effectLst/>
        </p:spPr>
        <p:txBody>
          <a:bodyPr/>
          <a:lstStyle/>
          <a:p>
            <a:endParaRPr lang="en-US"/>
          </a:p>
        </p:txBody>
      </p:sp>
      <p:sp>
        <p:nvSpPr>
          <p:cNvPr id="249861" name="Rectangle 3"/>
          <p:cNvSpPr>
            <a:spLocks noChangeArrowheads="1"/>
          </p:cNvSpPr>
          <p:nvPr/>
        </p:nvSpPr>
        <p:spPr bwMode="auto">
          <a:xfrm>
            <a:off x="0" y="6553200"/>
            <a:ext cx="9144000" cy="304800"/>
          </a:xfrm>
          <a:prstGeom prst="rect">
            <a:avLst/>
          </a:prstGeom>
          <a:solidFill>
            <a:srgbClr val="C0C0C0"/>
          </a:solidFill>
          <a:ln w="9525">
            <a:noFill/>
            <a:miter lim="800000"/>
            <a:headEnd/>
            <a:tailEnd/>
          </a:ln>
        </p:spPr>
        <p:txBody>
          <a:bodyPr/>
          <a:lstStyle/>
          <a:p>
            <a:pPr algn="ctr"/>
            <a:r>
              <a:rPr lang="en-US" sz="1000">
                <a:solidFill>
                  <a:schemeClr val="bg1"/>
                </a:solidFill>
              </a:rPr>
              <a:t>Properties of BeST 2011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914400" y="274638"/>
            <a:ext cx="7772400" cy="400110"/>
          </a:xfrm>
          <a:noFill/>
          <a:ln w="9525">
            <a:noFill/>
            <a:miter lim="800000"/>
            <a:headEnd/>
            <a:tailEnd/>
          </a:ln>
        </p:spPr>
        <p:txBody>
          <a:bodyPr vert="horz" wrap="square" lIns="90488" tIns="44450" rIns="90488" bIns="44450" numCol="1" anchor="ctr" anchorCtr="0" compatLnSpc="1">
            <a:prstTxWarp prst="textNoShape">
              <a:avLst/>
            </a:prstTxWarp>
            <a:spAutoFit/>
          </a:bodyPr>
          <a:lstStyle/>
          <a:p>
            <a:pPr eaLnBrk="1" hangingPunct="1">
              <a:defRPr/>
            </a:pPr>
            <a:r>
              <a:rPr lang="en-US" b="0" dirty="0">
                <a:solidFill>
                  <a:srgbClr val="0389DB"/>
                </a:solidFill>
                <a:effectLst>
                  <a:outerShdw blurRad="38100" dist="38100" dir="2700000" algn="tl">
                    <a:srgbClr val="C0C0C0"/>
                  </a:outerShdw>
                </a:effectLst>
                <a:latin typeface="Arial" pitchFamily="34" charset="0"/>
                <a:cs typeface="Arial" pitchFamily="34" charset="0"/>
              </a:rPr>
              <a:t>Supportive assessments Be does not cause cancer</a:t>
            </a:r>
          </a:p>
        </p:txBody>
      </p:sp>
      <p:sp>
        <p:nvSpPr>
          <p:cNvPr id="269315" name="Rectangle 3"/>
          <p:cNvSpPr>
            <a:spLocks noGrp="1" noChangeArrowheads="1"/>
          </p:cNvSpPr>
          <p:nvPr>
            <p:ph type="body" idx="1"/>
          </p:nvPr>
        </p:nvSpPr>
        <p:spPr>
          <a:xfrm>
            <a:off x="914400" y="914400"/>
            <a:ext cx="7620000" cy="5105400"/>
          </a:xfrm>
        </p:spPr>
        <p:txBody>
          <a:bodyPr/>
          <a:lstStyle/>
          <a:p>
            <a:pPr marL="228600" indent="-228600">
              <a:lnSpc>
                <a:spcPct val="90000"/>
              </a:lnSpc>
              <a:buFontTx/>
              <a:buNone/>
              <a:tabLst>
                <a:tab pos="7721600" algn="l"/>
                <a:tab pos="7772400" algn="l"/>
              </a:tabLst>
            </a:pPr>
            <a:r>
              <a:rPr lang="en-US" sz="2800" dirty="0">
                <a:solidFill>
                  <a:srgbClr val="000066"/>
                </a:solidFill>
                <a:latin typeface="Calibri" pitchFamily="34" charset="0"/>
              </a:rPr>
              <a:t>   Recent studies by experts in epidemiology support the need to reclassify beryllium: </a:t>
            </a:r>
          </a:p>
          <a:p>
            <a:pPr marL="228600" indent="-228600">
              <a:lnSpc>
                <a:spcPct val="90000"/>
              </a:lnSpc>
              <a:buFontTx/>
              <a:buNone/>
              <a:tabLst>
                <a:tab pos="7721600" algn="l"/>
                <a:tab pos="7772400" algn="l"/>
              </a:tabLst>
            </a:pPr>
            <a:r>
              <a:rPr lang="en-US" sz="2000" i="1" dirty="0">
                <a:latin typeface="Calibri" pitchFamily="34" charset="0"/>
              </a:rPr>
              <a:t>   (Levy, P.S., Roth H.D., </a:t>
            </a:r>
            <a:r>
              <a:rPr lang="en-US" sz="2000" i="1" dirty="0" err="1">
                <a:latin typeface="Calibri" pitchFamily="34" charset="0"/>
              </a:rPr>
              <a:t>Deubner</a:t>
            </a:r>
            <a:r>
              <a:rPr lang="en-US" sz="2000" i="1" dirty="0">
                <a:latin typeface="Calibri" pitchFamily="34" charset="0"/>
              </a:rPr>
              <a:t> D.C. Exposure to Beryllium and Occurrence of Lung Cancer: Findings from a Cox Proportional Hazards Analysis of Data from a Retrospective Cohort Mortality Study. J </a:t>
            </a:r>
            <a:r>
              <a:rPr lang="en-US" sz="2000" i="1" dirty="0" err="1">
                <a:latin typeface="Calibri" pitchFamily="34" charset="0"/>
              </a:rPr>
              <a:t>Occup</a:t>
            </a:r>
            <a:r>
              <a:rPr lang="en-US" sz="2000" i="1" dirty="0">
                <a:latin typeface="Calibri" pitchFamily="34" charset="0"/>
              </a:rPr>
              <a:t> Environ Med 51: 480-486 2009).</a:t>
            </a:r>
            <a:r>
              <a:rPr lang="en-US" sz="2400" dirty="0">
                <a:latin typeface="Calibri" pitchFamily="34" charset="0"/>
              </a:rPr>
              <a:t>   </a:t>
            </a:r>
          </a:p>
          <a:p>
            <a:pPr marL="228600" indent="-228600">
              <a:tabLst>
                <a:tab pos="7721600" algn="l"/>
                <a:tab pos="7772400" algn="l"/>
              </a:tabLst>
            </a:pPr>
            <a:r>
              <a:rPr lang="en-US" sz="2400" dirty="0">
                <a:solidFill>
                  <a:srgbClr val="0033CC"/>
                </a:solidFill>
                <a:latin typeface="Calibri" pitchFamily="34" charset="0"/>
              </a:rPr>
              <a:t>This study concluded “ The patterns observed provide little support for an association of lung cancer with beryllium work factors.  This result is likely due to the absence in the original study of a significant overall excess of lung </a:t>
            </a:r>
            <a:r>
              <a:rPr lang="en-US" sz="2400" dirty="0" smtClean="0">
                <a:solidFill>
                  <a:srgbClr val="0033CC"/>
                </a:solidFill>
                <a:latin typeface="Calibri" pitchFamily="34" charset="0"/>
              </a:rPr>
              <a:t>cancer </a:t>
            </a:r>
            <a:r>
              <a:rPr lang="en-US" sz="2400" dirty="0">
                <a:solidFill>
                  <a:srgbClr val="0033CC"/>
                </a:solidFill>
                <a:latin typeface="Calibri" pitchFamily="34" charset="0"/>
              </a:rPr>
              <a:t>after smoking adjustment.”</a:t>
            </a:r>
          </a:p>
        </p:txBody>
      </p:sp>
      <p:sp>
        <p:nvSpPr>
          <p:cNvPr id="269316" name="Line 4"/>
          <p:cNvSpPr>
            <a:spLocks noChangeShapeType="1"/>
          </p:cNvSpPr>
          <p:nvPr/>
        </p:nvSpPr>
        <p:spPr bwMode="auto">
          <a:xfrm>
            <a:off x="0" y="838200"/>
            <a:ext cx="9144000" cy="0"/>
          </a:xfrm>
          <a:prstGeom prst="line">
            <a:avLst/>
          </a:prstGeom>
          <a:noFill/>
          <a:ln w="9525">
            <a:solidFill>
              <a:srgbClr val="0000FF"/>
            </a:solidFill>
            <a:round/>
            <a:headEnd/>
            <a:tailEnd/>
          </a:ln>
          <a:effectLst/>
        </p:spPr>
        <p:txBody>
          <a:bodyPr/>
          <a:lstStyle/>
          <a:p>
            <a:endParaRPr lang="en-US"/>
          </a:p>
        </p:txBody>
      </p:sp>
      <p:sp>
        <p:nvSpPr>
          <p:cNvPr id="269317" name="Rectangle 3"/>
          <p:cNvSpPr>
            <a:spLocks noChangeArrowheads="1"/>
          </p:cNvSpPr>
          <p:nvPr/>
        </p:nvSpPr>
        <p:spPr bwMode="auto">
          <a:xfrm>
            <a:off x="0" y="6553200"/>
            <a:ext cx="9144000" cy="304800"/>
          </a:xfrm>
          <a:prstGeom prst="rect">
            <a:avLst/>
          </a:prstGeom>
          <a:solidFill>
            <a:srgbClr val="C0C0C0"/>
          </a:solidFill>
          <a:ln w="9525">
            <a:noFill/>
            <a:miter lim="800000"/>
            <a:headEnd/>
            <a:tailEnd/>
          </a:ln>
        </p:spPr>
        <p:txBody>
          <a:bodyPr/>
          <a:lstStyle/>
          <a:p>
            <a:pPr algn="ctr"/>
            <a:r>
              <a:rPr lang="en-US" sz="1000">
                <a:solidFill>
                  <a:schemeClr val="bg1"/>
                </a:solidFill>
              </a:rPr>
              <a:t>Properties of BeST 2011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642185" y="3657600"/>
            <a:ext cx="6623928" cy="2380474"/>
            <a:chOff x="1642185" y="3657600"/>
            <a:chExt cx="6623928" cy="2380474"/>
          </a:xfrm>
        </p:grpSpPr>
        <p:pic>
          <p:nvPicPr>
            <p:cNvPr id="10" name="Picture 2" descr="E:\Edward\Dropbox\Dropbox\Edward's Work Files\Travel\2013-04 Europe Trip\CERN Photos\LHCb-2011\01_NEW_Beryllium Pipe_w_Employees_clnt.JPG"/>
            <p:cNvPicPr>
              <a:picLocks noChangeAspect="1" noChangeArrowheads="1"/>
            </p:cNvPicPr>
            <p:nvPr/>
          </p:nvPicPr>
          <p:blipFill>
            <a:blip r:embed="rId3" cstate="screen"/>
            <a:srcRect/>
            <a:stretch>
              <a:fillRect/>
            </a:stretch>
          </p:blipFill>
          <p:spPr bwMode="auto">
            <a:xfrm>
              <a:off x="1642185" y="3657600"/>
              <a:ext cx="6623928" cy="2380474"/>
            </a:xfrm>
            <a:prstGeom prst="rect">
              <a:avLst/>
            </a:prstGeom>
            <a:noFill/>
          </p:spPr>
        </p:pic>
        <p:sp>
          <p:nvSpPr>
            <p:cNvPr id="11" name="TextBox 10"/>
            <p:cNvSpPr txBox="1"/>
            <p:nvPr/>
          </p:nvSpPr>
          <p:spPr>
            <a:xfrm>
              <a:off x="3662090" y="5634239"/>
              <a:ext cx="3082895" cy="369332"/>
            </a:xfrm>
            <a:prstGeom prst="rect">
              <a:avLst/>
            </a:prstGeom>
            <a:noFill/>
          </p:spPr>
          <p:txBody>
            <a:bodyPr wrap="none" rtlCol="0">
              <a:spAutoFit/>
            </a:bodyPr>
            <a:lstStyle/>
            <a:p>
              <a:r>
                <a:rPr lang="en-US" b="1" i="1" dirty="0" smtClean="0"/>
                <a:t>Beryllium </a:t>
              </a:r>
              <a:r>
                <a:rPr lang="en-US" b="1" i="1" dirty="0" err="1" smtClean="0"/>
                <a:t>LHCb</a:t>
              </a:r>
              <a:r>
                <a:rPr lang="en-US" b="1" i="1" dirty="0" smtClean="0"/>
                <a:t> </a:t>
              </a:r>
              <a:r>
                <a:rPr lang="en-US" b="1" i="1" dirty="0" err="1" smtClean="0"/>
                <a:t>Beampipe</a:t>
              </a:r>
              <a:endParaRPr lang="en-US" b="1" i="1" dirty="0"/>
            </a:p>
          </p:txBody>
        </p:sp>
      </p:grpSp>
      <p:sp>
        <p:nvSpPr>
          <p:cNvPr id="12291"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a:p>
        </p:txBody>
      </p:sp>
      <p:sp>
        <p:nvSpPr>
          <p:cNvPr id="23556" name="Rectangle 4"/>
          <p:cNvSpPr>
            <a:spLocks noGrp="1" noChangeArrowheads="1"/>
          </p:cNvSpPr>
          <p:nvPr>
            <p:ph type="title"/>
          </p:nvPr>
        </p:nvSpPr>
        <p:spPr>
          <a:xfrm>
            <a:off x="962025" y="352425"/>
            <a:ext cx="7485063" cy="393700"/>
          </a:xfrm>
        </p:spPr>
        <p:txBody>
          <a:bodyPr lIns="90488" tIns="44450" rIns="90488" bIns="44450"/>
          <a:lstStyle/>
          <a:p>
            <a:pPr eaLnBrk="1" hangingPunct="1">
              <a:defRPr/>
            </a:pPr>
            <a:r>
              <a:rPr lang="en-US" b="0" dirty="0" smtClean="0">
                <a:solidFill>
                  <a:schemeClr val="accent1"/>
                </a:solidFill>
                <a:effectLst>
                  <a:outerShdw blurRad="38100" dist="38100" dir="2700000" algn="tl">
                    <a:srgbClr val="C0C0C0"/>
                  </a:outerShdw>
                </a:effectLst>
                <a:latin typeface="Arial" pitchFamily="34" charset="0"/>
              </a:rPr>
              <a:t>Materion Brush Inc.</a:t>
            </a:r>
          </a:p>
        </p:txBody>
      </p:sp>
      <p:sp>
        <p:nvSpPr>
          <p:cNvPr id="12293" name="Rectangle 5"/>
          <p:cNvSpPr>
            <a:spLocks noGrp="1" noChangeArrowheads="1"/>
          </p:cNvSpPr>
          <p:nvPr>
            <p:ph type="body" idx="1"/>
          </p:nvPr>
        </p:nvSpPr>
        <p:spPr>
          <a:xfrm>
            <a:off x="1027113" y="795338"/>
            <a:ext cx="7583487" cy="5211762"/>
          </a:xfrm>
          <a:noFill/>
        </p:spPr>
        <p:txBody>
          <a:bodyPr lIns="90488" tIns="44450" rIns="90488" bIns="44450"/>
          <a:lstStyle/>
          <a:p>
            <a:pPr marL="344488" indent="-344488" eaLnBrk="1" hangingPunct="1">
              <a:lnSpc>
                <a:spcPct val="100000"/>
              </a:lnSpc>
              <a:spcBef>
                <a:spcPct val="0"/>
              </a:spcBef>
            </a:pPr>
            <a:r>
              <a:rPr sz="2000" b="1" dirty="0" smtClean="0">
                <a:latin typeface="Gill Sans MT Std Medium"/>
              </a:rPr>
              <a:t>Fully integrated producer of beryllium and</a:t>
            </a:r>
          </a:p>
          <a:p>
            <a:pPr marL="344488" indent="-344488" eaLnBrk="1" hangingPunct="1">
              <a:lnSpc>
                <a:spcPct val="100000"/>
              </a:lnSpc>
              <a:spcBef>
                <a:spcPct val="0"/>
              </a:spcBef>
              <a:buFont typeface="Arial" pitchFamily="34" charset="0"/>
              <a:buNone/>
            </a:pPr>
            <a:r>
              <a:rPr sz="2000" b="1" dirty="0" smtClean="0">
                <a:latin typeface="Gill Sans MT Std Medium"/>
              </a:rPr>
              <a:t>	beryllium-containing materials</a:t>
            </a:r>
          </a:p>
          <a:p>
            <a:pPr marL="344488" indent="-344488" eaLnBrk="1" hangingPunct="1">
              <a:lnSpc>
                <a:spcPct val="100000"/>
              </a:lnSpc>
              <a:spcBef>
                <a:spcPct val="0"/>
              </a:spcBef>
            </a:pPr>
            <a:r>
              <a:rPr sz="2000" b="1" dirty="0" smtClean="0">
                <a:latin typeface="Gill Sans MT Std Medium"/>
              </a:rPr>
              <a:t>Primary beryllium-containing Products</a:t>
            </a:r>
            <a:endParaRPr sz="2800" b="1" dirty="0" smtClean="0">
              <a:latin typeface="Gill Sans MT Std Medium"/>
            </a:endParaRPr>
          </a:p>
          <a:p>
            <a:pPr marL="509588" lvl="3" eaLnBrk="1" hangingPunct="1">
              <a:lnSpc>
                <a:spcPct val="100000"/>
              </a:lnSpc>
              <a:spcBef>
                <a:spcPct val="0"/>
              </a:spcBef>
            </a:pPr>
            <a:r>
              <a:rPr sz="1800" dirty="0" smtClean="0"/>
              <a:t>Metallic Beryllium (Be)</a:t>
            </a:r>
          </a:p>
          <a:p>
            <a:pPr marL="509588" lvl="3" eaLnBrk="1" hangingPunct="1">
              <a:lnSpc>
                <a:spcPct val="100000"/>
              </a:lnSpc>
              <a:spcBef>
                <a:spcPct val="0"/>
              </a:spcBef>
            </a:pPr>
            <a:r>
              <a:rPr sz="1800" dirty="0" err="1" smtClean="0"/>
              <a:t>AlBeMet</a:t>
            </a:r>
            <a:r>
              <a:rPr sz="1800" dirty="0" smtClean="0"/>
              <a:t>® and Beryllium Oxide Ceramic (</a:t>
            </a:r>
            <a:r>
              <a:rPr sz="1800" dirty="0" err="1" smtClean="0"/>
              <a:t>BeO</a:t>
            </a:r>
            <a:r>
              <a:rPr sz="1800" dirty="0" smtClean="0"/>
              <a:t>)</a:t>
            </a:r>
          </a:p>
          <a:p>
            <a:pPr marL="509588" lvl="3" eaLnBrk="1" hangingPunct="1">
              <a:lnSpc>
                <a:spcPct val="100000"/>
              </a:lnSpc>
              <a:spcBef>
                <a:spcPct val="0"/>
              </a:spcBef>
            </a:pPr>
            <a:r>
              <a:rPr sz="1800" dirty="0" smtClean="0"/>
              <a:t>Alloys Containing small amounts of Beryllium</a:t>
            </a:r>
          </a:p>
          <a:p>
            <a:pPr marL="509588" lvl="3" eaLnBrk="1" hangingPunct="1">
              <a:lnSpc>
                <a:spcPct val="100000"/>
              </a:lnSpc>
              <a:spcBef>
                <a:spcPct val="0"/>
              </a:spcBef>
              <a:buFont typeface="Arial" pitchFamily="34" charset="0"/>
              <a:buNone/>
            </a:pPr>
            <a:r>
              <a:rPr sz="1800" dirty="0" smtClean="0"/>
              <a:t>	(</a:t>
            </a:r>
            <a:r>
              <a:rPr dirty="0" err="1" smtClean="0"/>
              <a:t>CuBe</a:t>
            </a:r>
            <a:r>
              <a:rPr dirty="0" smtClean="0"/>
              <a:t>, </a:t>
            </a:r>
            <a:r>
              <a:rPr dirty="0" err="1" smtClean="0"/>
              <a:t>NiBe</a:t>
            </a:r>
            <a:r>
              <a:rPr dirty="0" smtClean="0"/>
              <a:t>, </a:t>
            </a:r>
            <a:r>
              <a:rPr dirty="0" err="1" smtClean="0"/>
              <a:t>AlBe</a:t>
            </a:r>
            <a:r>
              <a:rPr dirty="0" smtClean="0"/>
              <a:t>)</a:t>
            </a:r>
          </a:p>
          <a:p>
            <a:pPr marL="341313" lvl="2" eaLnBrk="1" hangingPunct="1">
              <a:lnSpc>
                <a:spcPct val="100000"/>
              </a:lnSpc>
              <a:spcBef>
                <a:spcPct val="0"/>
              </a:spcBef>
            </a:pPr>
            <a:r>
              <a:rPr b="1" dirty="0" smtClean="0"/>
              <a:t>This presentation relates to pure beryllium used at CERN</a:t>
            </a:r>
          </a:p>
          <a:p>
            <a:pPr marL="509588" lvl="3" eaLnBrk="1" hangingPunct="1">
              <a:lnSpc>
                <a:spcPct val="100000"/>
              </a:lnSpc>
              <a:spcBef>
                <a:spcPct val="0"/>
              </a:spcBef>
            </a:pPr>
            <a:r>
              <a:rPr dirty="0" err="1" smtClean="0"/>
              <a:t>Beampipes</a:t>
            </a:r>
            <a:endParaRPr dirty="0" smtClean="0"/>
          </a:p>
          <a:p>
            <a:pPr marL="509588" lvl="3" eaLnBrk="1" hangingPunct="1">
              <a:lnSpc>
                <a:spcPct val="100000"/>
              </a:lnSpc>
              <a:spcBef>
                <a:spcPct val="0"/>
              </a:spcBef>
            </a:pPr>
            <a:r>
              <a:rPr dirty="0" smtClean="0"/>
              <a:t>Support structures</a:t>
            </a:r>
          </a:p>
          <a:p>
            <a:pPr marL="509588" lvl="3" eaLnBrk="1" hangingPunct="1">
              <a:lnSpc>
                <a:spcPct val="100000"/>
              </a:lnSpc>
              <a:spcBef>
                <a:spcPct val="0"/>
              </a:spcBef>
            </a:pPr>
            <a:r>
              <a:rPr dirty="0" smtClean="0"/>
              <a:t>X-Ray Windows</a:t>
            </a:r>
          </a:p>
        </p:txBody>
      </p:sp>
      <p:pic>
        <p:nvPicPr>
          <p:cNvPr id="12294" name="Picture 8" descr="C:\Documents and Settings\Edward_Hefter\My Documents\Dropbox\Edward's Work Files\Work\Swiss Dutch trip\CERN Presentation\KU6J8251.JPG"/>
          <p:cNvPicPr>
            <a:picLocks noChangeAspect="1" noChangeArrowheads="1"/>
          </p:cNvPicPr>
          <p:nvPr/>
        </p:nvPicPr>
        <p:blipFill>
          <a:blip r:embed="rId4" cstate="screen"/>
          <a:srcRect/>
          <a:stretch>
            <a:fillRect/>
          </a:stretch>
        </p:blipFill>
        <p:spPr bwMode="auto">
          <a:xfrm>
            <a:off x="6635750" y="220663"/>
            <a:ext cx="2195513" cy="2446337"/>
          </a:xfrm>
          <a:prstGeom prst="rect">
            <a:avLst/>
          </a:prstGeom>
          <a:noFill/>
          <a:ln w="9525">
            <a:noFill/>
            <a:miter lim="800000"/>
            <a:headEnd/>
            <a:tailEnd/>
          </a:ln>
        </p:spPr>
      </p:pic>
      <p:sp>
        <p:nvSpPr>
          <p:cNvPr id="9"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2</a:t>
            </a:fld>
            <a:endParaRPr lang="en-US" dirty="0" smtClean="0">
              <a:latin typeface="Gill Sans MT Std Medium"/>
              <a:cs typeface="Arial" pitchFamily="34" charset="0"/>
            </a:endParaRP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914400" y="274638"/>
            <a:ext cx="7772400" cy="400110"/>
          </a:xfrm>
          <a:noFill/>
          <a:ln w="9525">
            <a:noFill/>
            <a:miter lim="800000"/>
            <a:headEnd/>
            <a:tailEnd/>
          </a:ln>
        </p:spPr>
        <p:txBody>
          <a:bodyPr vert="horz" wrap="square" lIns="90488" tIns="44450" rIns="90488" bIns="44450" numCol="1" anchor="ctr" anchorCtr="0" compatLnSpc="1">
            <a:prstTxWarp prst="textNoShape">
              <a:avLst/>
            </a:prstTxWarp>
            <a:spAutoFit/>
          </a:bodyPr>
          <a:lstStyle/>
          <a:p>
            <a:pPr eaLnBrk="1" hangingPunct="1">
              <a:defRPr/>
            </a:pPr>
            <a:r>
              <a:rPr lang="en-US" b="0">
                <a:solidFill>
                  <a:srgbClr val="0389DB"/>
                </a:solidFill>
                <a:effectLst>
                  <a:outerShdw blurRad="38100" dist="38100" dir="2700000" algn="tl">
                    <a:srgbClr val="C0C0C0"/>
                  </a:outerShdw>
                </a:effectLst>
                <a:latin typeface="Arial" pitchFamily="34" charset="0"/>
                <a:cs typeface="Arial" pitchFamily="34" charset="0"/>
              </a:rPr>
              <a:t>Supportive assessments Be does not cause cancer</a:t>
            </a:r>
          </a:p>
        </p:txBody>
      </p:sp>
      <p:sp>
        <p:nvSpPr>
          <p:cNvPr id="270339" name="Rectangle 3"/>
          <p:cNvSpPr>
            <a:spLocks noGrp="1" noChangeArrowheads="1"/>
          </p:cNvSpPr>
          <p:nvPr>
            <p:ph type="body" idx="1"/>
          </p:nvPr>
        </p:nvSpPr>
        <p:spPr>
          <a:xfrm>
            <a:off x="914400" y="990600"/>
            <a:ext cx="7696200" cy="5334000"/>
          </a:xfrm>
        </p:spPr>
        <p:txBody>
          <a:bodyPr/>
          <a:lstStyle/>
          <a:p>
            <a:pPr marL="228600" indent="-228600">
              <a:lnSpc>
                <a:spcPct val="80000"/>
              </a:lnSpc>
              <a:buFontTx/>
              <a:buNone/>
              <a:tabLst>
                <a:tab pos="457200" algn="l"/>
                <a:tab pos="7721600" algn="l"/>
                <a:tab pos="7772400" algn="l"/>
              </a:tabLst>
            </a:pPr>
            <a:r>
              <a:rPr lang="en-US" sz="2800" dirty="0">
                <a:solidFill>
                  <a:srgbClr val="000066"/>
                </a:solidFill>
                <a:latin typeface="Calibri" pitchFamily="34" charset="0"/>
              </a:rPr>
              <a:t>   Recent studies by experts in epidemiology support the need to reclassify beryllium:</a:t>
            </a:r>
          </a:p>
          <a:p>
            <a:pPr marL="228600" indent="-228600">
              <a:lnSpc>
                <a:spcPct val="90000"/>
              </a:lnSpc>
              <a:buFontTx/>
              <a:buNone/>
              <a:tabLst>
                <a:tab pos="457200" algn="l"/>
                <a:tab pos="7721600" algn="l"/>
                <a:tab pos="7772400" algn="l"/>
              </a:tabLst>
            </a:pPr>
            <a:r>
              <a:rPr lang="en-US" sz="2400" dirty="0">
                <a:latin typeface="Calibri" pitchFamily="34" charset="0"/>
              </a:rPr>
              <a:t>   </a:t>
            </a:r>
            <a:r>
              <a:rPr lang="en-US" sz="2000" dirty="0">
                <a:latin typeface="Calibri" pitchFamily="34" charset="0"/>
              </a:rPr>
              <a:t>(</a:t>
            </a:r>
            <a:r>
              <a:rPr lang="en-US" sz="2000" dirty="0" err="1">
                <a:solidFill>
                  <a:srgbClr val="000066"/>
                </a:solidFill>
                <a:latin typeface="Calibri" pitchFamily="34" charset="0"/>
              </a:rPr>
              <a:t>Boffetta</a:t>
            </a:r>
            <a:r>
              <a:rPr lang="en-US" sz="2000" dirty="0">
                <a:solidFill>
                  <a:srgbClr val="000066"/>
                </a:solidFill>
                <a:latin typeface="Calibri" pitchFamily="34" charset="0"/>
              </a:rPr>
              <a:t> P.  International Prevention Research Institute, Lyon, France,</a:t>
            </a:r>
            <a:r>
              <a:rPr lang="en-US" sz="2000" i="1" dirty="0">
                <a:solidFill>
                  <a:srgbClr val="000066"/>
                </a:solidFill>
                <a:latin typeface="Calibri" pitchFamily="34" charset="0"/>
              </a:rPr>
              <a:t> Occupational exposure to beryllium and cancer risk:  a review of the epidemiologic evidence. Critical Reviews in Toxicology 42(2): 107-118 2012)</a:t>
            </a:r>
          </a:p>
          <a:p>
            <a:pPr marL="228600" indent="-228600">
              <a:buFontTx/>
              <a:buNone/>
              <a:tabLst>
                <a:tab pos="457200" algn="l"/>
                <a:tab pos="7721600" algn="l"/>
                <a:tab pos="7772400" algn="l"/>
              </a:tabLst>
            </a:pPr>
            <a:endParaRPr lang="en-US" sz="1200" i="1" dirty="0">
              <a:solidFill>
                <a:srgbClr val="000066"/>
              </a:solidFill>
              <a:latin typeface="Calibri" pitchFamily="34" charset="0"/>
            </a:endParaRPr>
          </a:p>
          <a:p>
            <a:pPr marL="228600" indent="-228600">
              <a:tabLst>
                <a:tab pos="457200" algn="l"/>
                <a:tab pos="7721600" algn="l"/>
                <a:tab pos="7772400" algn="l"/>
              </a:tabLst>
            </a:pPr>
            <a:r>
              <a:rPr lang="en-US" sz="2400" dirty="0">
                <a:solidFill>
                  <a:srgbClr val="0033CC"/>
                </a:solidFill>
                <a:latin typeface="Calibri" pitchFamily="34" charset="0"/>
              </a:rPr>
              <a:t>“The studies of beryllium disease patients do not provide independent evidence and the results from other studies do not support the hypothesis of an increased risk of lung cancer or any other cancer.  Overall, the available evidence does not support a conclusion that a causal association has been established between occupational exposure to beryllium and the risk of cancer.”</a:t>
            </a:r>
          </a:p>
        </p:txBody>
      </p:sp>
      <p:sp>
        <p:nvSpPr>
          <p:cNvPr id="270340" name="Line 4"/>
          <p:cNvSpPr>
            <a:spLocks noChangeShapeType="1"/>
          </p:cNvSpPr>
          <p:nvPr/>
        </p:nvSpPr>
        <p:spPr bwMode="auto">
          <a:xfrm>
            <a:off x="0" y="838200"/>
            <a:ext cx="9144000" cy="0"/>
          </a:xfrm>
          <a:prstGeom prst="line">
            <a:avLst/>
          </a:prstGeom>
          <a:noFill/>
          <a:ln w="9525">
            <a:solidFill>
              <a:srgbClr val="0000FF"/>
            </a:solidFill>
            <a:round/>
            <a:headEnd/>
            <a:tailEnd/>
          </a:ln>
          <a:effectLst/>
        </p:spPr>
        <p:txBody>
          <a:bodyPr/>
          <a:lstStyle/>
          <a:p>
            <a:endParaRPr lang="en-US"/>
          </a:p>
        </p:txBody>
      </p:sp>
      <p:sp>
        <p:nvSpPr>
          <p:cNvPr id="270341" name="Rectangle 3"/>
          <p:cNvSpPr>
            <a:spLocks noChangeArrowheads="1"/>
          </p:cNvSpPr>
          <p:nvPr/>
        </p:nvSpPr>
        <p:spPr bwMode="auto">
          <a:xfrm>
            <a:off x="0" y="6553200"/>
            <a:ext cx="9144000" cy="304800"/>
          </a:xfrm>
          <a:prstGeom prst="rect">
            <a:avLst/>
          </a:prstGeom>
          <a:solidFill>
            <a:srgbClr val="C0C0C0"/>
          </a:solidFill>
          <a:ln w="9525">
            <a:noFill/>
            <a:miter lim="800000"/>
            <a:headEnd/>
            <a:tailEnd/>
          </a:ln>
        </p:spPr>
        <p:txBody>
          <a:bodyPr/>
          <a:lstStyle/>
          <a:p>
            <a:pPr algn="ctr"/>
            <a:r>
              <a:rPr lang="en-US" sz="1000">
                <a:solidFill>
                  <a:schemeClr val="bg1"/>
                </a:solidFill>
              </a:rPr>
              <a:t>Properties of BeST 2011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latin typeface="Gill Sans MT Std Medium"/>
              </a:rPr>
              <a:t>Beryllium in the Environment</a:t>
            </a:r>
          </a:p>
        </p:txBody>
      </p:sp>
      <p:sp>
        <p:nvSpPr>
          <p:cNvPr id="13315" name="Content Placeholder 2"/>
          <p:cNvSpPr>
            <a:spLocks noGrp="1"/>
          </p:cNvSpPr>
          <p:nvPr>
            <p:ph idx="1"/>
          </p:nvPr>
        </p:nvSpPr>
        <p:spPr>
          <a:xfrm>
            <a:off x="1279525" y="1036638"/>
            <a:ext cx="7453313" cy="5122862"/>
          </a:xfrm>
        </p:spPr>
        <p:txBody>
          <a:bodyPr/>
          <a:lstStyle/>
          <a:p>
            <a:r>
              <a:rPr dirty="0" smtClean="0">
                <a:latin typeface="Gill Sans MT Std Medium"/>
              </a:rPr>
              <a:t>Beryllium is naturally occurring in the environment, with an average concentration in the Earth’s crust of 2.6ppm, the 44</a:t>
            </a:r>
            <a:r>
              <a:rPr baseline="30000" dirty="0" smtClean="0">
                <a:latin typeface="Gill Sans MT Std Medium"/>
              </a:rPr>
              <a:t>th</a:t>
            </a:r>
            <a:r>
              <a:rPr dirty="0" smtClean="0">
                <a:latin typeface="Gill Sans MT Std Medium"/>
              </a:rPr>
              <a:t> most abundant element in the Earth’s crust</a:t>
            </a:r>
            <a:r>
              <a:rPr baseline="30000" dirty="0" smtClean="0">
                <a:latin typeface="Gill Sans MT Std Medium"/>
              </a:rPr>
              <a:t>1</a:t>
            </a:r>
            <a:endParaRPr dirty="0" smtClean="0">
              <a:latin typeface="Gill Sans MT Std Medium"/>
            </a:endParaRPr>
          </a:p>
          <a:p>
            <a:r>
              <a:rPr dirty="0" smtClean="0">
                <a:latin typeface="Gill Sans MT Std Medium"/>
              </a:rPr>
              <a:t>Typical concentration in topsoil is 0.6mg Be per kg soil</a:t>
            </a:r>
            <a:r>
              <a:rPr baseline="30000" dirty="0" smtClean="0">
                <a:latin typeface="Gill Sans MT Std Medium"/>
              </a:rPr>
              <a:t>2</a:t>
            </a:r>
          </a:p>
          <a:p>
            <a:r>
              <a:rPr dirty="0" smtClean="0">
                <a:latin typeface="Gill Sans MT Std Medium"/>
              </a:rPr>
              <a:t>Median air concentration of Be in US cities is 0.2ng/m</a:t>
            </a:r>
            <a:r>
              <a:rPr baseline="30000" dirty="0" smtClean="0">
                <a:latin typeface="Gill Sans MT Std Medium"/>
              </a:rPr>
              <a:t>3</a:t>
            </a:r>
            <a:r>
              <a:rPr dirty="0" smtClean="0">
                <a:latin typeface="Gill Sans MT Std Medium"/>
              </a:rPr>
              <a:t>, and greater than 0.1ng/m</a:t>
            </a:r>
            <a:r>
              <a:rPr baseline="30000" dirty="0" smtClean="0">
                <a:latin typeface="Gill Sans MT Std Medium"/>
              </a:rPr>
              <a:t>3 </a:t>
            </a:r>
            <a:r>
              <a:rPr dirty="0" smtClean="0">
                <a:latin typeface="Gill Sans MT Std Medium"/>
              </a:rPr>
              <a:t>in 50 US cities</a:t>
            </a:r>
            <a:r>
              <a:rPr baseline="30000" dirty="0" smtClean="0">
                <a:latin typeface="Gill Sans MT Std Medium"/>
              </a:rPr>
              <a:t>3</a:t>
            </a:r>
            <a:r>
              <a:rPr dirty="0" smtClean="0">
                <a:latin typeface="Gill Sans MT Std Medium"/>
              </a:rPr>
              <a:t> </a:t>
            </a:r>
          </a:p>
          <a:p>
            <a:r>
              <a:rPr dirty="0" smtClean="0">
                <a:latin typeface="Gill Sans MT Std Medium"/>
              </a:rPr>
              <a:t>Beryllium in foods</a:t>
            </a:r>
            <a:r>
              <a:rPr sz="2400" dirty="0" smtClean="0">
                <a:latin typeface="Gill Sans MT Std Medium"/>
                <a:sym typeface="Wingdings" pitchFamily="2" charset="2"/>
              </a:rPr>
              <a:t></a:t>
            </a:r>
            <a:endParaRPr sz="2400" dirty="0" smtClean="0">
              <a:latin typeface="Gill Sans MT Std Medium"/>
            </a:endParaRPr>
          </a:p>
          <a:p>
            <a:pPr>
              <a:lnSpc>
                <a:spcPct val="100000"/>
              </a:lnSpc>
              <a:spcBef>
                <a:spcPct val="0"/>
              </a:spcBef>
            </a:pPr>
            <a:endParaRPr dirty="0" smtClean="0">
              <a:latin typeface="Gill Sans MT Std Medium"/>
            </a:endParaRPr>
          </a:p>
          <a:p>
            <a:pPr>
              <a:lnSpc>
                <a:spcPct val="100000"/>
              </a:lnSpc>
              <a:spcBef>
                <a:spcPct val="0"/>
              </a:spcBef>
              <a:buFont typeface="Arial" pitchFamily="34" charset="0"/>
              <a:buNone/>
            </a:pPr>
            <a:r>
              <a:rPr sz="2400" b="1" i="1" dirty="0" smtClean="0">
                <a:latin typeface="Gill Sans MT Std Medium"/>
              </a:rPr>
              <a:t>In other words,</a:t>
            </a:r>
          </a:p>
          <a:p>
            <a:pPr>
              <a:lnSpc>
                <a:spcPct val="100000"/>
              </a:lnSpc>
              <a:spcBef>
                <a:spcPct val="0"/>
              </a:spcBef>
              <a:buFont typeface="Arial" pitchFamily="34" charset="0"/>
              <a:buNone/>
            </a:pPr>
            <a:r>
              <a:rPr sz="2400" b="1" i="1" dirty="0" smtClean="0">
                <a:latin typeface="Gill Sans MT Std Medium"/>
              </a:rPr>
              <a:t>beryllium is found </a:t>
            </a:r>
          </a:p>
          <a:p>
            <a:pPr>
              <a:lnSpc>
                <a:spcPct val="100000"/>
              </a:lnSpc>
              <a:spcBef>
                <a:spcPct val="0"/>
              </a:spcBef>
              <a:buFont typeface="Arial" pitchFamily="34" charset="0"/>
              <a:buNone/>
            </a:pPr>
            <a:r>
              <a:rPr sz="2400" b="1" i="1" dirty="0" smtClean="0">
                <a:latin typeface="Gill Sans MT Std Medium"/>
              </a:rPr>
              <a:t>everywhere!</a:t>
            </a:r>
          </a:p>
          <a:p>
            <a:pPr>
              <a:lnSpc>
                <a:spcPct val="100000"/>
              </a:lnSpc>
              <a:spcBef>
                <a:spcPct val="0"/>
              </a:spcBef>
              <a:buFont typeface="Arial" pitchFamily="34" charset="0"/>
              <a:buNone/>
            </a:pPr>
            <a:endParaRPr sz="1200" dirty="0" smtClean="0">
              <a:latin typeface="Gill Sans MT Std Medium"/>
            </a:endParaRPr>
          </a:p>
          <a:p>
            <a:pPr>
              <a:lnSpc>
                <a:spcPct val="100000"/>
              </a:lnSpc>
              <a:spcBef>
                <a:spcPct val="0"/>
              </a:spcBef>
              <a:buFont typeface="Arial" pitchFamily="34" charset="0"/>
              <a:buNone/>
            </a:pPr>
            <a:endParaRPr sz="1200" dirty="0" smtClean="0">
              <a:latin typeface="Gill Sans MT Std Medium"/>
            </a:endParaRPr>
          </a:p>
          <a:p>
            <a:pPr>
              <a:lnSpc>
                <a:spcPct val="100000"/>
              </a:lnSpc>
              <a:spcBef>
                <a:spcPct val="0"/>
              </a:spcBef>
              <a:buFont typeface="Arial" pitchFamily="34" charset="0"/>
              <a:buNone/>
            </a:pPr>
            <a:endParaRPr sz="1200" dirty="0" smtClean="0">
              <a:latin typeface="Gill Sans MT Std Medium"/>
            </a:endParaRPr>
          </a:p>
          <a:p>
            <a:pPr>
              <a:lnSpc>
                <a:spcPct val="100000"/>
              </a:lnSpc>
              <a:spcBef>
                <a:spcPct val="0"/>
              </a:spcBef>
              <a:buFont typeface="Arial" pitchFamily="34" charset="0"/>
              <a:buNone/>
            </a:pPr>
            <a:r>
              <a:rPr sz="1200" dirty="0" smtClean="0">
                <a:latin typeface="Gill Sans MT Std Medium"/>
              </a:rPr>
              <a:t>Footnotes:</a:t>
            </a:r>
          </a:p>
          <a:p>
            <a:pPr>
              <a:lnSpc>
                <a:spcPct val="100000"/>
              </a:lnSpc>
              <a:spcBef>
                <a:spcPct val="0"/>
              </a:spcBef>
              <a:buFont typeface="Arial" pitchFamily="34" charset="0"/>
              <a:buNone/>
            </a:pPr>
            <a:r>
              <a:rPr sz="1200" dirty="0" smtClean="0">
                <a:latin typeface="Gill Sans MT Std Medium"/>
              </a:rPr>
              <a:t>1 = IARC 1993, 2 = WHO 1990</a:t>
            </a:r>
          </a:p>
          <a:p>
            <a:pPr>
              <a:lnSpc>
                <a:spcPct val="100000"/>
              </a:lnSpc>
              <a:spcBef>
                <a:spcPct val="0"/>
              </a:spcBef>
              <a:buFont typeface="Arial" pitchFamily="34" charset="0"/>
              <a:buNone/>
            </a:pPr>
            <a:r>
              <a:rPr sz="1200" dirty="0" smtClean="0">
                <a:latin typeface="Gill Sans MT Std Medium"/>
              </a:rPr>
              <a:t>3=ATSDR 1993, 4=HSDB 1997</a:t>
            </a:r>
          </a:p>
        </p:txBody>
      </p:sp>
      <p:sp>
        <p:nvSpPr>
          <p:cNvPr id="13316"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3</a:t>
            </a:fld>
            <a:endParaRPr lang="en-US" dirty="0" smtClean="0">
              <a:latin typeface="Gill Sans MT Std Medium"/>
              <a:cs typeface="Arial" pitchFamily="34" charset="0"/>
            </a:endParaRPr>
          </a:p>
        </p:txBody>
      </p:sp>
      <p:graphicFrame>
        <p:nvGraphicFramePr>
          <p:cNvPr id="8" name="Table 7"/>
          <p:cNvGraphicFramePr>
            <a:graphicFrameLocks noGrp="1"/>
          </p:cNvGraphicFramePr>
          <p:nvPr/>
        </p:nvGraphicFramePr>
        <p:xfrm>
          <a:off x="4097338" y="3233738"/>
          <a:ext cx="4422776" cy="2682240"/>
        </p:xfrm>
        <a:graphic>
          <a:graphicData uri="http://schemas.openxmlformats.org/drawingml/2006/table">
            <a:tbl>
              <a:tblPr firstRow="1" bandRow="1">
                <a:tableStyleId>{5C22544A-7EE6-4342-B048-85BDC9FD1C3A}</a:tableStyleId>
              </a:tblPr>
              <a:tblGrid>
                <a:gridCol w="2211388"/>
                <a:gridCol w="2211388"/>
              </a:tblGrid>
              <a:tr h="264795">
                <a:tc>
                  <a:txBody>
                    <a:bodyPr/>
                    <a:lstStyle/>
                    <a:p>
                      <a:r>
                        <a:rPr lang="en-US" sz="1600" dirty="0" smtClean="0"/>
                        <a:t>Foods</a:t>
                      </a:r>
                      <a:r>
                        <a:rPr lang="en-US" sz="1600" baseline="30000" dirty="0" smtClean="0"/>
                        <a:t>4</a:t>
                      </a:r>
                      <a:endParaRPr lang="en-US" sz="1600" dirty="0"/>
                    </a:p>
                  </a:txBody>
                  <a:tcPr/>
                </a:tc>
                <a:tc>
                  <a:txBody>
                    <a:bodyPr/>
                    <a:lstStyle/>
                    <a:p>
                      <a:r>
                        <a:rPr lang="en-US" sz="1600" dirty="0" smtClean="0"/>
                        <a:t>Value</a:t>
                      </a:r>
                      <a:endParaRPr lang="en-US" sz="1600" dirty="0"/>
                    </a:p>
                  </a:txBody>
                  <a:tcPr/>
                </a:tc>
              </a:tr>
              <a:tr h="264795">
                <a:tc>
                  <a:txBody>
                    <a:bodyPr/>
                    <a:lstStyle/>
                    <a:p>
                      <a:r>
                        <a:rPr lang="en-US" sz="1600" dirty="0" smtClean="0"/>
                        <a:t>Rice</a:t>
                      </a:r>
                      <a:endParaRPr lang="en-US" sz="1600" dirty="0"/>
                    </a:p>
                  </a:txBody>
                  <a:tcPr/>
                </a:tc>
                <a:tc>
                  <a:txBody>
                    <a:bodyPr/>
                    <a:lstStyle/>
                    <a:p>
                      <a:r>
                        <a:rPr lang="en-US" sz="1600" dirty="0" smtClean="0"/>
                        <a:t>0.08 mg/kg</a:t>
                      </a:r>
                      <a:endParaRPr lang="en-US" sz="1600" dirty="0"/>
                    </a:p>
                  </a:txBody>
                  <a:tcPr/>
                </a:tc>
              </a:tr>
              <a:tr h="264795">
                <a:tc>
                  <a:txBody>
                    <a:bodyPr/>
                    <a:lstStyle/>
                    <a:p>
                      <a:r>
                        <a:rPr lang="en-US" sz="1600" dirty="0" smtClean="0"/>
                        <a:t>Potatoes</a:t>
                      </a:r>
                      <a:endParaRPr lang="en-US" sz="1600" dirty="0"/>
                    </a:p>
                  </a:txBody>
                  <a:tcPr/>
                </a:tc>
                <a:tc>
                  <a:txBody>
                    <a:bodyPr/>
                    <a:lstStyle/>
                    <a:p>
                      <a:r>
                        <a:rPr lang="en-US" sz="1600" dirty="0" smtClean="0"/>
                        <a:t>0.17 mg/kg</a:t>
                      </a:r>
                      <a:endParaRPr lang="en-US" sz="1600" dirty="0"/>
                    </a:p>
                  </a:txBody>
                  <a:tcPr/>
                </a:tc>
              </a:tr>
              <a:tr h="264795">
                <a:tc>
                  <a:txBody>
                    <a:bodyPr/>
                    <a:lstStyle/>
                    <a:p>
                      <a:r>
                        <a:rPr lang="en-US" sz="1600" dirty="0" smtClean="0"/>
                        <a:t>Tomatoes</a:t>
                      </a:r>
                      <a:endParaRPr lang="en-US" sz="1600" dirty="0"/>
                    </a:p>
                  </a:txBody>
                  <a:tcPr/>
                </a:tc>
                <a:tc>
                  <a:txBody>
                    <a:bodyPr/>
                    <a:lstStyle/>
                    <a:p>
                      <a:r>
                        <a:rPr lang="en-US" sz="1600" dirty="0" smtClean="0"/>
                        <a:t>0.24 mg/kg</a:t>
                      </a:r>
                      <a:endParaRPr lang="en-US" sz="1600" dirty="0"/>
                    </a:p>
                  </a:txBody>
                  <a:tcPr/>
                </a:tc>
              </a:tr>
              <a:tr h="264795">
                <a:tc>
                  <a:txBody>
                    <a:bodyPr/>
                    <a:lstStyle/>
                    <a:p>
                      <a:r>
                        <a:rPr lang="en-US" sz="1600" dirty="0" smtClean="0"/>
                        <a:t>Head Lettuce</a:t>
                      </a:r>
                      <a:endParaRPr lang="en-US" sz="1600" dirty="0"/>
                    </a:p>
                  </a:txBody>
                  <a:tcPr/>
                </a:tc>
                <a:tc>
                  <a:txBody>
                    <a:bodyPr/>
                    <a:lstStyle/>
                    <a:p>
                      <a:r>
                        <a:rPr lang="en-US" sz="1600" dirty="0" smtClean="0"/>
                        <a:t>0.33 mg/kg</a:t>
                      </a:r>
                    </a:p>
                  </a:txBody>
                  <a:tcPr/>
                </a:tc>
              </a:tr>
              <a:tr h="264795">
                <a:tc>
                  <a:txBody>
                    <a:bodyPr/>
                    <a:lstStyle/>
                    <a:p>
                      <a:r>
                        <a:rPr lang="en-US" sz="1600" dirty="0" smtClean="0"/>
                        <a:t>Mushrooms</a:t>
                      </a:r>
                      <a:endParaRPr lang="en-US" sz="1600" dirty="0"/>
                    </a:p>
                  </a:txBody>
                  <a:tcPr/>
                </a:tc>
                <a:tc>
                  <a:txBody>
                    <a:bodyPr/>
                    <a:lstStyle/>
                    <a:p>
                      <a:r>
                        <a:rPr lang="en-US" sz="1600" dirty="0" smtClean="0"/>
                        <a:t>0.12 mg/kg</a:t>
                      </a:r>
                    </a:p>
                  </a:txBody>
                  <a:tcPr/>
                </a:tc>
              </a:tr>
              <a:tr h="264795">
                <a:tc>
                  <a:txBody>
                    <a:bodyPr/>
                    <a:lstStyle/>
                    <a:p>
                      <a:r>
                        <a:rPr lang="en-US" sz="1600" dirty="0" smtClean="0"/>
                        <a:t>Nuts</a:t>
                      </a:r>
                      <a:endParaRPr lang="en-US" sz="1600" dirty="0"/>
                    </a:p>
                  </a:txBody>
                  <a:tcPr/>
                </a:tc>
                <a:tc>
                  <a:txBody>
                    <a:bodyPr/>
                    <a:lstStyle/>
                    <a:p>
                      <a:r>
                        <a:rPr lang="en-US" sz="1600" dirty="0" smtClean="0"/>
                        <a:t>0.01-0.47</a:t>
                      </a:r>
                      <a:r>
                        <a:rPr lang="en-US" sz="1600" baseline="0" dirty="0" smtClean="0"/>
                        <a:t> mg/kg</a:t>
                      </a:r>
                      <a:endParaRPr lang="en-US" sz="1600" dirty="0" smtClean="0"/>
                    </a:p>
                  </a:txBody>
                  <a:tcPr/>
                </a:tc>
              </a:tr>
              <a:tr h="264795">
                <a:tc>
                  <a:txBody>
                    <a:bodyPr/>
                    <a:lstStyle/>
                    <a:p>
                      <a:r>
                        <a:rPr lang="en-US" sz="1600" dirty="0" smtClean="0"/>
                        <a:t>Cigarettes</a:t>
                      </a:r>
                      <a:r>
                        <a:rPr lang="en-US" sz="1600" baseline="30000" dirty="0" smtClean="0"/>
                        <a:t>2</a:t>
                      </a:r>
                      <a:endParaRPr lang="en-US" sz="1600" dirty="0"/>
                    </a:p>
                  </a:txBody>
                  <a:tcPr/>
                </a:tc>
                <a:tc>
                  <a:txBody>
                    <a:bodyPr/>
                    <a:lstStyle/>
                    <a:p>
                      <a:r>
                        <a:rPr lang="en-US" sz="1600" dirty="0" smtClean="0"/>
                        <a:t>0.74 µg / Cigarette</a:t>
                      </a: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15">
                                            <p:txEl>
                                              <p:pRg st="5" end="5"/>
                                            </p:txEl>
                                          </p:spTgt>
                                        </p:tgtEl>
                                        <p:attrNameLst>
                                          <p:attrName>style.visibility</p:attrName>
                                        </p:attrNameLst>
                                      </p:cBhvr>
                                      <p:to>
                                        <p:strVal val="visible"/>
                                      </p:to>
                                    </p:set>
                                    <p:animEffect transition="in" filter="dissolve">
                                      <p:cBhvr>
                                        <p:cTn id="7" dur="500"/>
                                        <p:tgtEl>
                                          <p:spTgt spid="13315">
                                            <p:txEl>
                                              <p:pRg st="5" end="5"/>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315">
                                            <p:txEl>
                                              <p:pRg st="6" end="6"/>
                                            </p:txEl>
                                          </p:spTgt>
                                        </p:tgtEl>
                                        <p:attrNameLst>
                                          <p:attrName>style.visibility</p:attrName>
                                        </p:attrNameLst>
                                      </p:cBhvr>
                                      <p:to>
                                        <p:strVal val="visible"/>
                                      </p:to>
                                    </p:set>
                                    <p:animEffect transition="in" filter="dissolve">
                                      <p:cBhvr>
                                        <p:cTn id="10" dur="500"/>
                                        <p:tgtEl>
                                          <p:spTgt spid="13315">
                                            <p:txEl>
                                              <p:pRg st="6" end="6"/>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3315">
                                            <p:txEl>
                                              <p:pRg st="7" end="7"/>
                                            </p:txEl>
                                          </p:spTgt>
                                        </p:tgtEl>
                                        <p:attrNameLst>
                                          <p:attrName>style.visibility</p:attrName>
                                        </p:attrNameLst>
                                      </p:cBhvr>
                                      <p:to>
                                        <p:strVal val="visible"/>
                                      </p:to>
                                    </p:set>
                                    <p:animEffect transition="in" filter="dissolve">
                                      <p:cBhvr>
                                        <p:cTn id="13" dur="500"/>
                                        <p:tgtEl>
                                          <p:spTgt spid="133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685800" y="6248400"/>
            <a:ext cx="1905000" cy="457200"/>
          </a:xfrm>
          <a:prstGeom prst="rect">
            <a:avLst/>
          </a:prstGeom>
          <a:noFill/>
          <a:ln w="12700">
            <a:noFill/>
            <a:miter lim="800000"/>
            <a:headEnd/>
            <a:tailEnd/>
          </a:ln>
        </p:spPr>
        <p:txBody>
          <a:bodyPr lIns="90488" tIns="44450" rIns="90488" bIns="44450"/>
          <a:lstStyle/>
          <a:p>
            <a:pPr eaLnBrk="0" hangingPunct="0"/>
            <a:endParaRPr lang="en-US" sz="1400">
              <a:latin typeface="Times New Roman" pitchFamily="18" charset="0"/>
            </a:endParaRPr>
          </a:p>
          <a:p>
            <a:endParaRPr lang="en-US" sz="1400">
              <a:latin typeface="Times New Roman" pitchFamily="18" charset="0"/>
            </a:endParaRPr>
          </a:p>
        </p:txBody>
      </p:sp>
      <p:sp>
        <p:nvSpPr>
          <p:cNvPr id="14339" name="Rectangle 3"/>
          <p:cNvSpPr>
            <a:spLocks noChangeArrowheads="1"/>
          </p:cNvSpPr>
          <p:nvPr/>
        </p:nvSpPr>
        <p:spPr bwMode="auto">
          <a:xfrm>
            <a:off x="838200" y="6248400"/>
            <a:ext cx="1905000" cy="304800"/>
          </a:xfrm>
          <a:prstGeom prst="rect">
            <a:avLst/>
          </a:prstGeom>
          <a:noFill/>
          <a:ln w="12700">
            <a:noFill/>
            <a:miter lim="800000"/>
            <a:headEnd/>
            <a:tailEnd/>
          </a:ln>
        </p:spPr>
        <p:txBody>
          <a:bodyPr wrap="none" anchor="ctr"/>
          <a:lstStyle/>
          <a:p>
            <a:endParaRPr lang="en-US">
              <a:latin typeface="Arial" pitchFamily="34" charset="0"/>
            </a:endParaRPr>
          </a:p>
        </p:txBody>
      </p:sp>
      <p:sp>
        <p:nvSpPr>
          <p:cNvPr id="14340" name="Rectangle 4"/>
          <p:cNvSpPr>
            <a:spLocks noChangeArrowheads="1"/>
          </p:cNvSpPr>
          <p:nvPr/>
        </p:nvSpPr>
        <p:spPr bwMode="auto">
          <a:xfrm>
            <a:off x="7162800" y="6248400"/>
            <a:ext cx="1295400" cy="304800"/>
          </a:xfrm>
          <a:prstGeom prst="rect">
            <a:avLst/>
          </a:prstGeom>
          <a:noFill/>
          <a:ln w="12700">
            <a:noFill/>
            <a:miter lim="800000"/>
            <a:headEnd/>
            <a:tailEnd/>
          </a:ln>
        </p:spPr>
        <p:txBody>
          <a:bodyPr lIns="90488" tIns="44450" rIns="90488" bIns="44450"/>
          <a:lstStyle/>
          <a:p>
            <a:pPr algn="r" eaLnBrk="0" hangingPunct="0"/>
            <a:endParaRPr lang="en-US" sz="1400">
              <a:latin typeface="Arial" pitchFamily="34" charset="0"/>
            </a:endParaRPr>
          </a:p>
          <a:p>
            <a:pPr algn="r"/>
            <a:endParaRPr lang="en-US" sz="1400">
              <a:latin typeface="Arial" pitchFamily="34" charset="0"/>
            </a:endParaRPr>
          </a:p>
        </p:txBody>
      </p:sp>
      <p:sp>
        <p:nvSpPr>
          <p:cNvPr id="61445" name="Rectangle 5"/>
          <p:cNvSpPr>
            <a:spLocks noGrp="1"/>
          </p:cNvSpPr>
          <p:nvPr>
            <p:ph type="title" idx="4294967295"/>
          </p:nvPr>
        </p:nvSpPr>
        <p:spPr>
          <a:xfrm>
            <a:off x="962025" y="396875"/>
            <a:ext cx="7140575" cy="396875"/>
          </a:xfrm>
        </p:spPr>
        <p:txBody>
          <a:bodyPr lIns="90488" tIns="44450" rIns="90488" bIns="44450" anchor="b"/>
          <a:lstStyle/>
          <a:p>
            <a:pPr eaLnBrk="1" hangingPunct="1">
              <a:defRPr/>
            </a:pPr>
            <a:r>
              <a:rPr lang="en-US" b="0" dirty="0" smtClean="0">
                <a:solidFill>
                  <a:srgbClr val="0389DB"/>
                </a:solidFill>
                <a:effectLst>
                  <a:outerShdw blurRad="38100" dist="38100" dir="2700000" algn="tl">
                    <a:srgbClr val="C0C0C0"/>
                  </a:outerShdw>
                </a:effectLst>
                <a:latin typeface="Arial" pitchFamily="34" charset="0"/>
                <a:cs typeface="Arial" pitchFamily="34" charset="0"/>
              </a:rPr>
              <a:t>The Real Risk with Beryllium</a:t>
            </a:r>
            <a:endParaRPr lang="en-US" dirty="0" smtClean="0">
              <a:solidFill>
                <a:schemeClr val="folHlink"/>
              </a:solidFill>
              <a:latin typeface="Gill Sans MT Std Medium"/>
            </a:endParaRPr>
          </a:p>
        </p:txBody>
      </p:sp>
      <p:sp>
        <p:nvSpPr>
          <p:cNvPr id="13318" name="Rectangle 6"/>
          <p:cNvSpPr>
            <a:spLocks noGrp="1"/>
          </p:cNvSpPr>
          <p:nvPr>
            <p:ph type="body" idx="4294967295"/>
          </p:nvPr>
        </p:nvSpPr>
        <p:spPr>
          <a:xfrm>
            <a:off x="1470025" y="783413"/>
            <a:ext cx="7410450" cy="5464987"/>
          </a:xfrm>
        </p:spPr>
        <p:txBody>
          <a:bodyPr lIns="90488" tIns="44450" rIns="90488" bIns="44450"/>
          <a:lstStyle/>
          <a:p>
            <a:pPr eaLnBrk="1" hangingPunct="1">
              <a:defRPr/>
            </a:pPr>
            <a:r>
              <a:rPr sz="2000" dirty="0" smtClean="0">
                <a:latin typeface="Tahoma" pitchFamily="34" charset="0"/>
                <a:cs typeface="Tahoma" pitchFamily="34" charset="0"/>
              </a:rPr>
              <a:t>Chronic Beryllium Disease (CBD) Conditions</a:t>
            </a:r>
          </a:p>
          <a:p>
            <a:pPr lvl="3" eaLnBrk="1" hangingPunct="1">
              <a:lnSpc>
                <a:spcPct val="80000"/>
              </a:lnSpc>
              <a:buSzPct val="65000"/>
              <a:defRPr/>
            </a:pPr>
            <a:r>
              <a:rPr sz="1800" dirty="0" smtClean="0">
                <a:latin typeface="Tahoma" pitchFamily="34" charset="0"/>
                <a:cs typeface="Tahoma" pitchFamily="34" charset="0"/>
              </a:rPr>
              <a:t>Individual must be sensitive or allergic to beryllium</a:t>
            </a:r>
          </a:p>
          <a:p>
            <a:pPr lvl="3" eaLnBrk="1" hangingPunct="1">
              <a:lnSpc>
                <a:spcPct val="80000"/>
              </a:lnSpc>
              <a:buSzPct val="65000"/>
              <a:defRPr/>
            </a:pPr>
            <a:r>
              <a:rPr sz="1800" dirty="0" smtClean="0">
                <a:latin typeface="Tahoma" pitchFamily="34" charset="0"/>
                <a:cs typeface="Tahoma" pitchFamily="34" charset="0"/>
              </a:rPr>
              <a:t>Respirable particulate less than 10 microns in size, roughly 1/10</a:t>
            </a:r>
            <a:r>
              <a:rPr sz="1800" baseline="30000" dirty="0" smtClean="0">
                <a:latin typeface="Tahoma" pitchFamily="34" charset="0"/>
                <a:cs typeface="Tahoma" pitchFamily="34" charset="0"/>
              </a:rPr>
              <a:t>th</a:t>
            </a:r>
            <a:r>
              <a:rPr sz="1800" dirty="0" smtClean="0">
                <a:latin typeface="Tahoma" pitchFamily="34" charset="0"/>
                <a:cs typeface="Tahoma" pitchFamily="34" charset="0"/>
              </a:rPr>
              <a:t> the diameter of a human hair</a:t>
            </a:r>
          </a:p>
          <a:p>
            <a:pPr lvl="3" eaLnBrk="1" hangingPunct="1">
              <a:lnSpc>
                <a:spcPct val="80000"/>
              </a:lnSpc>
              <a:buSzPct val="65000"/>
              <a:defRPr/>
            </a:pPr>
            <a:r>
              <a:rPr sz="1800" dirty="0" smtClean="0">
                <a:latin typeface="Tahoma" pitchFamily="34" charset="0"/>
                <a:cs typeface="Tahoma" pitchFamily="34" charset="0"/>
              </a:rPr>
              <a:t>Exposure to beryllium particulate in the form of a dust, fume or mist</a:t>
            </a:r>
          </a:p>
          <a:p>
            <a:pPr lvl="4" algn="ctr" eaLnBrk="1" hangingPunct="1">
              <a:lnSpc>
                <a:spcPct val="80000"/>
              </a:lnSpc>
              <a:buSzPct val="65000"/>
              <a:buFont typeface="Gill Sans MT Std Medium"/>
              <a:buNone/>
              <a:defRPr/>
            </a:pPr>
            <a:r>
              <a:rPr lang="en-US" sz="2000" b="1" i="1" dirty="0" smtClean="0">
                <a:solidFill>
                  <a:srgbClr val="FF3300"/>
                </a:solidFill>
                <a:latin typeface="Tahoma" pitchFamily="34" charset="0"/>
                <a:cs typeface="Tahoma" pitchFamily="34" charset="0"/>
              </a:rPr>
              <a:t>All three conditions are required!</a:t>
            </a:r>
          </a:p>
          <a:p>
            <a:pPr eaLnBrk="1" hangingPunct="1">
              <a:lnSpc>
                <a:spcPct val="100000"/>
              </a:lnSpc>
              <a:spcBef>
                <a:spcPts val="0"/>
              </a:spcBef>
              <a:defRPr/>
            </a:pPr>
            <a:r>
              <a:rPr sz="2000" dirty="0" smtClean="0">
                <a:latin typeface="Tahoma" pitchFamily="34" charset="0"/>
                <a:cs typeface="Tahoma" pitchFamily="34" charset="0"/>
              </a:rPr>
              <a:t>CBD is primarily a disease affecting the lung </a:t>
            </a:r>
            <a:r>
              <a:rPr lang="en-US" sz="2000" dirty="0" smtClean="0">
                <a:latin typeface="Tahoma" pitchFamily="34" charset="0"/>
                <a:cs typeface="Tahoma" pitchFamily="34" charset="0"/>
              </a:rPr>
              <a:t>–</a:t>
            </a:r>
            <a:r>
              <a:rPr sz="2000" dirty="0" smtClean="0">
                <a:latin typeface="Tahoma" pitchFamily="34" charset="0"/>
                <a:cs typeface="Tahoma" pitchFamily="34" charset="0"/>
              </a:rPr>
              <a:t> </a:t>
            </a:r>
            <a:r>
              <a:rPr sz="2000" b="1" u="sng" dirty="0" smtClean="0">
                <a:latin typeface="Tahoma" pitchFamily="34" charset="0"/>
                <a:cs typeface="Tahoma" pitchFamily="34" charset="0"/>
              </a:rPr>
              <a:t>not</a:t>
            </a:r>
            <a:r>
              <a:rPr sz="2000" dirty="0" smtClean="0">
                <a:latin typeface="Tahoma" pitchFamily="34" charset="0"/>
                <a:cs typeface="Tahoma" pitchFamily="34" charset="0"/>
              </a:rPr>
              <a:t> ingestion or skin contact</a:t>
            </a:r>
          </a:p>
          <a:p>
            <a:pPr eaLnBrk="1" hangingPunct="1">
              <a:lnSpc>
                <a:spcPct val="100000"/>
              </a:lnSpc>
              <a:spcBef>
                <a:spcPts val="0"/>
              </a:spcBef>
              <a:defRPr/>
            </a:pPr>
            <a:r>
              <a:rPr sz="2000" dirty="0" smtClean="0">
                <a:latin typeface="Tahoma" pitchFamily="34" charset="0"/>
                <a:cs typeface="Tahoma" pitchFamily="34" charset="0"/>
              </a:rPr>
              <a:t>CBD is treatable but not curable</a:t>
            </a:r>
          </a:p>
          <a:p>
            <a:pPr marL="233363" lvl="3" indent="-233363" eaLnBrk="1" hangingPunct="1">
              <a:lnSpc>
                <a:spcPct val="100000"/>
              </a:lnSpc>
              <a:spcBef>
                <a:spcPts val="0"/>
              </a:spcBef>
              <a:buClr>
                <a:srgbClr val="0092CF"/>
              </a:buClr>
              <a:buFont typeface="Arial" pitchFamily="34" charset="0"/>
              <a:buChar char="■"/>
              <a:defRPr/>
            </a:pPr>
            <a:r>
              <a:rPr sz="2000" dirty="0" smtClean="0">
                <a:latin typeface="Tahoma" pitchFamily="34" charset="0"/>
                <a:cs typeface="Tahoma" pitchFamily="34" charset="0"/>
              </a:rPr>
              <a:t>No special health risks with Be in solid form</a:t>
            </a:r>
          </a:p>
          <a:p>
            <a:pPr marL="0" indent="0" eaLnBrk="1" hangingPunct="1">
              <a:buFont typeface="Arial" pitchFamily="34" charset="0"/>
              <a:buNone/>
              <a:defRPr/>
            </a:pPr>
            <a:r>
              <a:rPr sz="2000" b="1" i="1" dirty="0" smtClean="0">
                <a:latin typeface="Tahoma" pitchFamily="34" charset="0"/>
                <a:cs typeface="Tahoma" pitchFamily="34" charset="0"/>
              </a:rPr>
              <a:t>Most end users, such as the engineers and technicians at CERN, will never handle beryllium </a:t>
            </a:r>
            <a:r>
              <a:rPr sz="2000" b="1" i="1" dirty="0" smtClean="0">
                <a:latin typeface="Tahoma" pitchFamily="34" charset="0"/>
                <a:cs typeface="Tahoma" pitchFamily="34" charset="0"/>
                <a:sym typeface="Symbol" pitchFamily="18" charset="2"/>
              </a:rPr>
              <a:t>in ways which generate dust, mist or fume. Beryllium is not a fire hazard  since it has no flashpoint, melts at 1,285ºC, and evaporates at 2,970ºC</a:t>
            </a:r>
            <a:endParaRPr sz="2000" b="1" i="1" dirty="0" smtClean="0">
              <a:latin typeface="Tahoma" pitchFamily="34" charset="0"/>
              <a:cs typeface="Tahoma" pitchFamily="34" charset="0"/>
            </a:endParaRPr>
          </a:p>
        </p:txBody>
      </p:sp>
      <p:sp>
        <p:nvSpPr>
          <p:cNvPr id="7"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4</a:t>
            </a:fld>
            <a:endParaRPr lang="en-US" dirty="0" smtClean="0">
              <a:latin typeface="Gill Sans MT Std Medium"/>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18">
                                            <p:txEl>
                                              <p:pRg st="5" end="5"/>
                                            </p:txEl>
                                          </p:spTgt>
                                        </p:tgtEl>
                                        <p:attrNameLst>
                                          <p:attrName>style.visibility</p:attrName>
                                        </p:attrNameLst>
                                      </p:cBhvr>
                                      <p:to>
                                        <p:strVal val="visible"/>
                                      </p:to>
                                    </p:set>
                                    <p:animEffect transition="in" filter="dissolve">
                                      <p:cBhvr>
                                        <p:cTn id="7" dur="500"/>
                                        <p:tgtEl>
                                          <p:spTgt spid="13318">
                                            <p:txEl>
                                              <p:pRg st="5" end="5"/>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318">
                                            <p:txEl>
                                              <p:pRg st="6" end="6"/>
                                            </p:txEl>
                                          </p:spTgt>
                                        </p:tgtEl>
                                        <p:attrNameLst>
                                          <p:attrName>style.visibility</p:attrName>
                                        </p:attrNameLst>
                                      </p:cBhvr>
                                      <p:to>
                                        <p:strVal val="visible"/>
                                      </p:to>
                                    </p:set>
                                    <p:animEffect transition="in" filter="dissolve">
                                      <p:cBhvr>
                                        <p:cTn id="10" dur="500"/>
                                        <p:tgtEl>
                                          <p:spTgt spid="13318">
                                            <p:txEl>
                                              <p:pRg st="6" end="6"/>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3318">
                                            <p:txEl>
                                              <p:pRg st="7" end="7"/>
                                            </p:txEl>
                                          </p:spTgt>
                                        </p:tgtEl>
                                        <p:attrNameLst>
                                          <p:attrName>style.visibility</p:attrName>
                                        </p:attrNameLst>
                                      </p:cBhvr>
                                      <p:to>
                                        <p:strVal val="visible"/>
                                      </p:to>
                                    </p:set>
                                    <p:animEffect transition="in" filter="dissolve">
                                      <p:cBhvr>
                                        <p:cTn id="13" dur="500"/>
                                        <p:tgtEl>
                                          <p:spTgt spid="13318">
                                            <p:txEl>
                                              <p:pRg st="7" end="7"/>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3318">
                                            <p:txEl>
                                              <p:pRg st="8" end="8"/>
                                            </p:txEl>
                                          </p:spTgt>
                                        </p:tgtEl>
                                        <p:attrNameLst>
                                          <p:attrName>style.visibility</p:attrName>
                                        </p:attrNameLst>
                                      </p:cBhvr>
                                      <p:to>
                                        <p:strVal val="visible"/>
                                      </p:to>
                                    </p:set>
                                    <p:animEffect transition="in" filter="dissolve">
                                      <p:cBhvr>
                                        <p:cTn id="18" dur="500"/>
                                        <p:tgtEl>
                                          <p:spTgt spid="1331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9525" y="245505"/>
            <a:ext cx="7485063" cy="396875"/>
          </a:xfrm>
        </p:spPr>
        <p:txBody>
          <a:bodyPr/>
          <a:lstStyle/>
          <a:p>
            <a:r>
              <a:rPr lang="en-US" dirty="0" smtClean="0"/>
              <a:t>How does an individual get CBD?</a:t>
            </a:r>
            <a:endParaRPr lang="en-US" dirty="0"/>
          </a:p>
        </p:txBody>
      </p:sp>
      <p:graphicFrame>
        <p:nvGraphicFramePr>
          <p:cNvPr id="6" name="Content Placeholder 5"/>
          <p:cNvGraphicFramePr>
            <a:graphicFrameLocks noGrp="1"/>
          </p:cNvGraphicFramePr>
          <p:nvPr>
            <p:ph idx="1"/>
          </p:nvPr>
        </p:nvGraphicFramePr>
        <p:xfrm>
          <a:off x="1120873" y="678425"/>
          <a:ext cx="7850187" cy="55306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12"/>
          </p:nvPr>
        </p:nvSpPr>
        <p:spPr/>
        <p:txBody>
          <a:bodyPr/>
          <a:lstStyle/>
          <a:p>
            <a:pPr>
              <a:defRPr/>
            </a:pPr>
            <a:fld id="{FA441A8B-BEB5-4316-A49F-94537A9B6139}" type="slidenum">
              <a:rPr lang="en-US" smtClean="0"/>
              <a:pPr>
                <a:defRPr/>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graphicEl>
                                              <a:dgm id="{642C1C16-9803-461E-8588-11966934BC0C}"/>
                                            </p:graphicEl>
                                          </p:spTgt>
                                        </p:tgtEl>
                                        <p:attrNameLst>
                                          <p:attrName>style.visibility</p:attrName>
                                        </p:attrNameLst>
                                      </p:cBhvr>
                                      <p:to>
                                        <p:strVal val="visible"/>
                                      </p:to>
                                    </p:set>
                                    <p:animEffect transition="in" filter="dissolve">
                                      <p:cBhvr>
                                        <p:cTn id="7" dur="500"/>
                                        <p:tgtEl>
                                          <p:spTgt spid="6">
                                            <p:graphicEl>
                                              <a:dgm id="{642C1C16-9803-461E-8588-11966934BC0C}"/>
                                            </p:graphic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graphicEl>
                                              <a:dgm id="{FED24BA3-E538-45B2-B16B-D8E25109FECA}"/>
                                            </p:graphicEl>
                                          </p:spTgt>
                                        </p:tgtEl>
                                        <p:attrNameLst>
                                          <p:attrName>style.visibility</p:attrName>
                                        </p:attrNameLst>
                                      </p:cBhvr>
                                      <p:to>
                                        <p:strVal val="visible"/>
                                      </p:to>
                                    </p:set>
                                    <p:animEffect transition="in" filter="dissolve">
                                      <p:cBhvr>
                                        <p:cTn id="10" dur="500"/>
                                        <p:tgtEl>
                                          <p:spTgt spid="6">
                                            <p:graphicEl>
                                              <a:dgm id="{FED24BA3-E538-45B2-B16B-D8E25109FECA}"/>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6">
                                            <p:graphicEl>
                                              <a:dgm id="{9E1AFAEA-1667-4E68-BC48-055BA1D61A7F}"/>
                                            </p:graphicEl>
                                          </p:spTgt>
                                        </p:tgtEl>
                                        <p:attrNameLst>
                                          <p:attrName>style.visibility</p:attrName>
                                        </p:attrNameLst>
                                      </p:cBhvr>
                                      <p:to>
                                        <p:strVal val="visible"/>
                                      </p:to>
                                    </p:set>
                                    <p:animEffect transition="in" filter="dissolve">
                                      <p:cBhvr>
                                        <p:cTn id="15" dur="500"/>
                                        <p:tgtEl>
                                          <p:spTgt spid="6">
                                            <p:graphicEl>
                                              <a:dgm id="{9E1AFAEA-1667-4E68-BC48-055BA1D61A7F}"/>
                                            </p:graphic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
                                            <p:graphicEl>
                                              <a:dgm id="{E776885B-CBCF-48A5-A0DB-F6A28D3E8AE3}"/>
                                            </p:graphicEl>
                                          </p:spTgt>
                                        </p:tgtEl>
                                        <p:attrNameLst>
                                          <p:attrName>style.visibility</p:attrName>
                                        </p:attrNameLst>
                                      </p:cBhvr>
                                      <p:to>
                                        <p:strVal val="visible"/>
                                      </p:to>
                                    </p:set>
                                    <p:animEffect transition="in" filter="dissolve">
                                      <p:cBhvr>
                                        <p:cTn id="18" dur="500"/>
                                        <p:tgtEl>
                                          <p:spTgt spid="6">
                                            <p:graphicEl>
                                              <a:dgm id="{E776885B-CBCF-48A5-A0DB-F6A28D3E8AE3}"/>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6">
                                            <p:graphicEl>
                                              <a:dgm id="{8A9B5EC4-2C63-4A7E-A85E-EE47454A1F84}"/>
                                            </p:graphicEl>
                                          </p:spTgt>
                                        </p:tgtEl>
                                        <p:attrNameLst>
                                          <p:attrName>style.visibility</p:attrName>
                                        </p:attrNameLst>
                                      </p:cBhvr>
                                      <p:to>
                                        <p:strVal val="visible"/>
                                      </p:to>
                                    </p:set>
                                    <p:animEffect transition="in" filter="dissolve">
                                      <p:cBhvr>
                                        <p:cTn id="23" dur="500"/>
                                        <p:tgtEl>
                                          <p:spTgt spid="6">
                                            <p:graphicEl>
                                              <a:dgm id="{8A9B5EC4-2C63-4A7E-A85E-EE47454A1F84}"/>
                                            </p:graphic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6">
                                            <p:graphicEl>
                                              <a:dgm id="{B1ACAD23-2436-49D6-B797-5652859897F6}"/>
                                            </p:graphicEl>
                                          </p:spTgt>
                                        </p:tgtEl>
                                        <p:attrNameLst>
                                          <p:attrName>style.visibility</p:attrName>
                                        </p:attrNameLst>
                                      </p:cBhvr>
                                      <p:to>
                                        <p:strVal val="visible"/>
                                      </p:to>
                                    </p:set>
                                    <p:animEffect transition="in" filter="dissolve">
                                      <p:cBhvr>
                                        <p:cTn id="26" dur="500"/>
                                        <p:tgtEl>
                                          <p:spTgt spid="6">
                                            <p:graphicEl>
                                              <a:dgm id="{B1ACAD23-2436-49D6-B797-5652859897F6}"/>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6">
                                            <p:graphicEl>
                                              <a:dgm id="{8FC5F283-A825-452A-A049-82252831C289}"/>
                                            </p:graphicEl>
                                          </p:spTgt>
                                        </p:tgtEl>
                                        <p:attrNameLst>
                                          <p:attrName>style.visibility</p:attrName>
                                        </p:attrNameLst>
                                      </p:cBhvr>
                                      <p:to>
                                        <p:strVal val="visible"/>
                                      </p:to>
                                    </p:set>
                                    <p:animEffect transition="in" filter="dissolve">
                                      <p:cBhvr>
                                        <p:cTn id="31" dur="500"/>
                                        <p:tgtEl>
                                          <p:spTgt spid="6">
                                            <p:graphicEl>
                                              <a:dgm id="{8FC5F283-A825-452A-A049-82252831C289}"/>
                                            </p:graphicEl>
                                          </p:spTgt>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6">
                                            <p:graphicEl>
                                              <a:dgm id="{6B6DECBA-C193-4DB4-B0DB-8E58D97BF890}"/>
                                            </p:graphicEl>
                                          </p:spTgt>
                                        </p:tgtEl>
                                        <p:attrNameLst>
                                          <p:attrName>style.visibility</p:attrName>
                                        </p:attrNameLst>
                                      </p:cBhvr>
                                      <p:to>
                                        <p:strVal val="visible"/>
                                      </p:to>
                                    </p:set>
                                    <p:animEffect transition="in" filter="dissolve">
                                      <p:cBhvr>
                                        <p:cTn id="34" dur="500"/>
                                        <p:tgtEl>
                                          <p:spTgt spid="6">
                                            <p:graphicEl>
                                              <a:dgm id="{6B6DECBA-C193-4DB4-B0DB-8E58D97BF890}"/>
                                            </p:graphic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6">
                                            <p:graphicEl>
                                              <a:dgm id="{B3129181-82B6-4B33-8431-F85F052A7132}"/>
                                            </p:graphicEl>
                                          </p:spTgt>
                                        </p:tgtEl>
                                        <p:attrNameLst>
                                          <p:attrName>style.visibility</p:attrName>
                                        </p:attrNameLst>
                                      </p:cBhvr>
                                      <p:to>
                                        <p:strVal val="visible"/>
                                      </p:to>
                                    </p:set>
                                    <p:animEffect transition="in" filter="dissolve">
                                      <p:cBhvr>
                                        <p:cTn id="39" dur="500"/>
                                        <p:tgtEl>
                                          <p:spTgt spid="6">
                                            <p:graphicEl>
                                              <a:dgm id="{B3129181-82B6-4B33-8431-F85F052A7132}"/>
                                            </p:graphicEl>
                                          </p:spTgt>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6">
                                            <p:graphicEl>
                                              <a:dgm id="{3EB805AC-01FF-4767-A117-7CDF47B57515}"/>
                                            </p:graphicEl>
                                          </p:spTgt>
                                        </p:tgtEl>
                                        <p:attrNameLst>
                                          <p:attrName>style.visibility</p:attrName>
                                        </p:attrNameLst>
                                      </p:cBhvr>
                                      <p:to>
                                        <p:strVal val="visible"/>
                                      </p:to>
                                    </p:set>
                                    <p:animEffect transition="in" filter="dissolve">
                                      <p:cBhvr>
                                        <p:cTn id="42" dur="500"/>
                                        <p:tgtEl>
                                          <p:spTgt spid="6">
                                            <p:graphicEl>
                                              <a:dgm id="{3EB805AC-01FF-4767-A117-7CDF47B5751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p:cNvPicPr>
            <a:picLocks noChangeAspect="1" noChangeArrowheads="1"/>
          </p:cNvPicPr>
          <p:nvPr/>
        </p:nvPicPr>
        <p:blipFill>
          <a:blip r:embed="rId2" cstate="screen"/>
          <a:srcRect/>
          <a:stretch>
            <a:fillRect/>
          </a:stretch>
        </p:blipFill>
        <p:spPr bwMode="auto">
          <a:xfrm>
            <a:off x="1066800" y="1524000"/>
            <a:ext cx="7848600" cy="4495800"/>
          </a:xfrm>
          <a:prstGeom prst="rect">
            <a:avLst/>
          </a:prstGeom>
          <a:noFill/>
          <a:ln w="9525">
            <a:noFill/>
            <a:miter lim="800000"/>
            <a:headEnd/>
            <a:tailEnd/>
          </a:ln>
        </p:spPr>
      </p:pic>
      <p:sp>
        <p:nvSpPr>
          <p:cNvPr id="16387" name="Rectangle 4"/>
          <p:cNvSpPr>
            <a:spLocks noChangeArrowheads="1"/>
          </p:cNvSpPr>
          <p:nvPr/>
        </p:nvSpPr>
        <p:spPr bwMode="auto">
          <a:xfrm>
            <a:off x="1114425" y="325438"/>
            <a:ext cx="3608388" cy="457200"/>
          </a:xfrm>
          <a:prstGeom prst="rect">
            <a:avLst/>
          </a:prstGeom>
          <a:noFill/>
          <a:ln w="9525">
            <a:noFill/>
            <a:miter lim="800000"/>
            <a:headEnd/>
            <a:tailEnd/>
          </a:ln>
        </p:spPr>
        <p:txBody>
          <a:bodyPr>
            <a:spAutoFit/>
          </a:bodyPr>
          <a:lstStyle/>
          <a:p>
            <a:r>
              <a:rPr lang="en-US" sz="2400" b="1">
                <a:solidFill>
                  <a:srgbClr val="0092CF"/>
                </a:solidFill>
              </a:rPr>
              <a:t>Migration Pathways</a:t>
            </a:r>
          </a:p>
        </p:txBody>
      </p:sp>
      <p:sp>
        <p:nvSpPr>
          <p:cNvPr id="4"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6</a:t>
            </a:fld>
            <a:endParaRPr lang="en-US" dirty="0" smtClean="0">
              <a:latin typeface="Gill Sans MT Std Medium"/>
              <a:cs typeface="Arial"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979488" y="324468"/>
            <a:ext cx="7974012" cy="830997"/>
          </a:xfrm>
        </p:spPr>
        <p:txBody>
          <a:bodyPr/>
          <a:lstStyle/>
          <a:p>
            <a:pPr eaLnBrk="1" hangingPunct="1">
              <a:lnSpc>
                <a:spcPct val="100000"/>
              </a:lnSpc>
            </a:pPr>
            <a:r>
              <a:rPr lang="en-US" dirty="0" smtClean="0">
                <a:solidFill>
                  <a:schemeClr val="accent1"/>
                </a:solidFill>
                <a:latin typeface="Gill Sans MT Std Medium"/>
              </a:rPr>
              <a:t>Recommended Maximum Exposure to Airborne Beryllium Guideline</a:t>
            </a:r>
          </a:p>
        </p:txBody>
      </p:sp>
      <p:sp>
        <p:nvSpPr>
          <p:cNvPr id="18435" name="Rectangle 3"/>
          <p:cNvSpPr>
            <a:spLocks noGrp="1" noChangeArrowheads="1"/>
          </p:cNvSpPr>
          <p:nvPr>
            <p:ph type="body" idx="4294967295"/>
          </p:nvPr>
        </p:nvSpPr>
        <p:spPr>
          <a:xfrm>
            <a:off x="1290638" y="1027113"/>
            <a:ext cx="7548562" cy="4724400"/>
          </a:xfrm>
        </p:spPr>
        <p:txBody>
          <a:bodyPr/>
          <a:lstStyle/>
          <a:p>
            <a:pPr marL="344488" indent="-344488" eaLnBrk="1" hangingPunct="1">
              <a:lnSpc>
                <a:spcPct val="100000"/>
              </a:lnSpc>
              <a:spcBef>
                <a:spcPts val="600"/>
              </a:spcBef>
            </a:pPr>
            <a:r>
              <a:rPr sz="2000" dirty="0" smtClean="0">
                <a:latin typeface="Gill Sans MT Std Medium"/>
              </a:rPr>
              <a:t>Materion Brush Inc. recommends 0.2 </a:t>
            </a:r>
            <a:r>
              <a:rPr sz="2000" dirty="0" smtClean="0">
                <a:latin typeface="Arial" pitchFamily="34" charset="0"/>
              </a:rPr>
              <a:t>µ</a:t>
            </a:r>
            <a:r>
              <a:rPr sz="2000" dirty="0" smtClean="0">
                <a:latin typeface="Gill Sans MT Std Medium"/>
              </a:rPr>
              <a:t>g/m</a:t>
            </a:r>
            <a:r>
              <a:rPr sz="2000" baseline="30000" dirty="0" smtClean="0">
                <a:latin typeface="Gill Sans MT Std Medium"/>
              </a:rPr>
              <a:t>3 </a:t>
            </a:r>
            <a:r>
              <a:rPr sz="2000" dirty="0" smtClean="0">
                <a:latin typeface="Gill Sans MT Std Medium"/>
              </a:rPr>
              <a:t>airborne Be as an 8-hr time weighted average </a:t>
            </a:r>
            <a:r>
              <a:rPr lang="en-US" sz="2000" dirty="0" smtClean="0">
                <a:latin typeface="Gill Sans MT Std Medium"/>
              </a:rPr>
              <a:t>–</a:t>
            </a:r>
            <a:r>
              <a:rPr sz="2000" dirty="0" smtClean="0">
                <a:latin typeface="Gill Sans MT Std Medium"/>
              </a:rPr>
              <a:t> this means that an individual is exposed to an average of no more than </a:t>
            </a:r>
            <a:r>
              <a:rPr lang="en-US" sz="2000" dirty="0" smtClean="0">
                <a:latin typeface="Gill Sans MT Std Medium"/>
              </a:rPr>
              <a:t>0.2 </a:t>
            </a:r>
            <a:r>
              <a:rPr lang="en-US" sz="2000" dirty="0" smtClean="0">
                <a:latin typeface="Arial" pitchFamily="34" charset="0"/>
              </a:rPr>
              <a:t>µ</a:t>
            </a:r>
            <a:r>
              <a:rPr lang="en-US" sz="2000" dirty="0" smtClean="0">
                <a:latin typeface="Gill Sans MT Std Medium"/>
              </a:rPr>
              <a:t>g/m</a:t>
            </a:r>
            <a:r>
              <a:rPr lang="en-US" sz="2000" baseline="30000" dirty="0" smtClean="0">
                <a:latin typeface="Gill Sans MT Std Medium"/>
              </a:rPr>
              <a:t>3</a:t>
            </a:r>
            <a:r>
              <a:rPr sz="2000" dirty="0" smtClean="0">
                <a:latin typeface="Gill Sans MT Std Medium"/>
              </a:rPr>
              <a:t> in 8 hours, or no more than </a:t>
            </a:r>
            <a:r>
              <a:rPr lang="en-US" sz="2000" dirty="0" smtClean="0">
                <a:latin typeface="Gill Sans MT Std Medium"/>
              </a:rPr>
              <a:t>0.4 </a:t>
            </a:r>
            <a:r>
              <a:rPr lang="en-US" sz="2000" dirty="0" smtClean="0">
                <a:latin typeface="Arial" pitchFamily="34" charset="0"/>
              </a:rPr>
              <a:t>µ</a:t>
            </a:r>
            <a:r>
              <a:rPr lang="en-US" sz="2000" dirty="0" smtClean="0">
                <a:latin typeface="Gill Sans MT Std Medium"/>
              </a:rPr>
              <a:t>g/m</a:t>
            </a:r>
            <a:r>
              <a:rPr lang="en-US" sz="2000" baseline="30000" dirty="0" smtClean="0">
                <a:latin typeface="Gill Sans MT Std Medium"/>
              </a:rPr>
              <a:t>3</a:t>
            </a:r>
            <a:r>
              <a:rPr sz="2000" dirty="0" smtClean="0">
                <a:latin typeface="Gill Sans MT Std Medium"/>
              </a:rPr>
              <a:t> in 4 hours, or no more than </a:t>
            </a:r>
            <a:r>
              <a:rPr lang="en-US" sz="2000" dirty="0" smtClean="0">
                <a:latin typeface="Gill Sans MT Std Medium"/>
              </a:rPr>
              <a:t>0.8 </a:t>
            </a:r>
            <a:r>
              <a:rPr lang="en-US" sz="2000" dirty="0" smtClean="0">
                <a:latin typeface="Arial" pitchFamily="34" charset="0"/>
              </a:rPr>
              <a:t>µ</a:t>
            </a:r>
            <a:r>
              <a:rPr lang="en-US" sz="2000" dirty="0" smtClean="0">
                <a:latin typeface="Gill Sans MT Std Medium"/>
              </a:rPr>
              <a:t>g/m</a:t>
            </a:r>
            <a:r>
              <a:rPr lang="en-US" sz="2000" baseline="30000" dirty="0" smtClean="0">
                <a:latin typeface="Gill Sans MT Std Medium"/>
              </a:rPr>
              <a:t>3</a:t>
            </a:r>
            <a:r>
              <a:rPr sz="2000" dirty="0" smtClean="0">
                <a:latin typeface="Gill Sans MT Std Medium"/>
              </a:rPr>
              <a:t> in 2 hours.</a:t>
            </a:r>
          </a:p>
          <a:p>
            <a:pPr marL="344488" indent="-344488" eaLnBrk="1" hangingPunct="1">
              <a:lnSpc>
                <a:spcPct val="100000"/>
              </a:lnSpc>
              <a:spcBef>
                <a:spcPts val="600"/>
              </a:spcBef>
            </a:pPr>
            <a:r>
              <a:rPr lang="en-US" sz="2000" dirty="0" smtClean="0">
                <a:latin typeface="Gill Sans MT Std Medium"/>
              </a:rPr>
              <a:t>At Materion facilities, where people might work around airborne Be for an entire shift, our goal is less than 0.2 </a:t>
            </a:r>
            <a:r>
              <a:rPr lang="en-US" sz="2000" dirty="0" smtClean="0">
                <a:latin typeface="Arial" pitchFamily="34" charset="0"/>
              </a:rPr>
              <a:t>µ</a:t>
            </a:r>
            <a:r>
              <a:rPr lang="en-US" sz="2000" dirty="0" smtClean="0">
                <a:latin typeface="Gill Sans MT Std Medium"/>
              </a:rPr>
              <a:t>g/m</a:t>
            </a:r>
            <a:r>
              <a:rPr lang="en-US" sz="2000" baseline="30000" dirty="0" smtClean="0">
                <a:latin typeface="Gill Sans MT Std Medium"/>
              </a:rPr>
              <a:t>3 </a:t>
            </a:r>
            <a:r>
              <a:rPr lang="en-US" sz="2000" dirty="0" smtClean="0">
                <a:latin typeface="Gill Sans MT Std Medium"/>
              </a:rPr>
              <a:t>at all times</a:t>
            </a:r>
            <a:endParaRPr sz="2000" dirty="0" smtClean="0">
              <a:latin typeface="Gill Sans MT Std Medium"/>
            </a:endParaRPr>
          </a:p>
          <a:p>
            <a:pPr marL="344488" indent="-344488" eaLnBrk="1" hangingPunct="1">
              <a:lnSpc>
                <a:spcPct val="100000"/>
              </a:lnSpc>
              <a:spcBef>
                <a:spcPts val="600"/>
              </a:spcBef>
            </a:pPr>
            <a:r>
              <a:rPr sz="2000" dirty="0" smtClean="0">
                <a:latin typeface="Gill Sans MT Std Medium"/>
              </a:rPr>
              <a:t>Basis for Recommended Exposure Guideline (REG)</a:t>
            </a:r>
          </a:p>
          <a:p>
            <a:pPr marL="625475" lvl="4" eaLnBrk="1" hangingPunct="1">
              <a:lnSpc>
                <a:spcPct val="100000"/>
              </a:lnSpc>
              <a:spcBef>
                <a:spcPts val="600"/>
              </a:spcBef>
              <a:buFont typeface="Arial" pitchFamily="34" charset="0"/>
              <a:buChar char="•"/>
            </a:pPr>
            <a:r>
              <a:rPr lang="en-US" sz="1800" dirty="0" smtClean="0"/>
              <a:t>The Johnson study demonstrates the Cardiff preventive model, using a TLV of 2.0 µg/m</a:t>
            </a:r>
            <a:r>
              <a:rPr lang="en-US" sz="1800" baseline="30000" dirty="0" smtClean="0"/>
              <a:t>3 </a:t>
            </a:r>
            <a:r>
              <a:rPr lang="en-US" sz="1800" dirty="0" smtClean="0"/>
              <a:t>prevents clinical chronic beryllium disease. </a:t>
            </a:r>
          </a:p>
          <a:p>
            <a:pPr marL="625475" lvl="4" eaLnBrk="1" hangingPunct="1">
              <a:lnSpc>
                <a:spcPct val="100000"/>
              </a:lnSpc>
              <a:spcBef>
                <a:spcPts val="600"/>
              </a:spcBef>
              <a:buFont typeface="Arial" pitchFamily="34" charset="0"/>
              <a:buChar char="•"/>
            </a:pPr>
            <a:r>
              <a:rPr lang="en-US" sz="1800" dirty="0" smtClean="0"/>
              <a:t>Studies by Cummings, Thomas,  </a:t>
            </a:r>
            <a:r>
              <a:rPr lang="en-US" sz="1800" dirty="0" err="1" smtClean="0"/>
              <a:t>Madl</a:t>
            </a:r>
            <a:r>
              <a:rPr lang="en-US" sz="1800" dirty="0" smtClean="0"/>
              <a:t>, Schuler and Johnson all support the adoption of an OEL of no lower than 0.2 µg/m³ from a risk assessment perspective </a:t>
            </a:r>
          </a:p>
          <a:p>
            <a:pPr lvl="1" eaLnBrk="1" hangingPunct="1"/>
            <a:endParaRPr sz="1800" baseline="30000" dirty="0" smtClean="0">
              <a:latin typeface="Gill Sans MT Std Medium"/>
            </a:endParaRPr>
          </a:p>
        </p:txBody>
      </p:sp>
      <p:sp>
        <p:nvSpPr>
          <p:cNvPr id="4"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7</a:t>
            </a:fld>
            <a:endParaRPr lang="en-US" dirty="0" smtClean="0">
              <a:latin typeface="Gill Sans MT Std Medium"/>
              <a:cs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914400" y="6324600"/>
            <a:ext cx="19050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19459" name="Rectangle 3"/>
          <p:cNvSpPr>
            <a:spLocks noChangeArrowheads="1"/>
          </p:cNvSpPr>
          <p:nvPr/>
        </p:nvSpPr>
        <p:spPr bwMode="auto">
          <a:xfrm>
            <a:off x="3352800" y="6324600"/>
            <a:ext cx="28956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19460" name="Rectangle 4"/>
          <p:cNvSpPr>
            <a:spLocks noChangeArrowheads="1"/>
          </p:cNvSpPr>
          <p:nvPr/>
        </p:nvSpPr>
        <p:spPr bwMode="auto">
          <a:xfrm>
            <a:off x="914400" y="6324600"/>
            <a:ext cx="19050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19461" name="Rectangle 5"/>
          <p:cNvSpPr>
            <a:spLocks noChangeArrowheads="1"/>
          </p:cNvSpPr>
          <p:nvPr/>
        </p:nvSpPr>
        <p:spPr bwMode="auto">
          <a:xfrm>
            <a:off x="3352800" y="6324600"/>
            <a:ext cx="2895600" cy="457200"/>
          </a:xfrm>
          <a:prstGeom prst="rect">
            <a:avLst/>
          </a:prstGeom>
          <a:noFill/>
          <a:ln w="12700">
            <a:noFill/>
            <a:miter lim="800000"/>
            <a:headEnd/>
            <a:tailEnd/>
          </a:ln>
        </p:spPr>
        <p:txBody>
          <a:bodyPr wrap="none" anchor="ctr"/>
          <a:lstStyle/>
          <a:p>
            <a:endParaRPr lang="en-US">
              <a:latin typeface="Arial" pitchFamily="34" charset="0"/>
            </a:endParaRPr>
          </a:p>
        </p:txBody>
      </p:sp>
      <p:sp>
        <p:nvSpPr>
          <p:cNvPr id="81926" name="Rectangle 6"/>
          <p:cNvSpPr>
            <a:spLocks noGrp="1"/>
          </p:cNvSpPr>
          <p:nvPr>
            <p:ph type="title" idx="4294967295"/>
          </p:nvPr>
        </p:nvSpPr>
        <p:spPr>
          <a:xfrm>
            <a:off x="965200" y="438150"/>
            <a:ext cx="6967538" cy="393700"/>
          </a:xfrm>
        </p:spPr>
        <p:txBody>
          <a:bodyPr lIns="90488" tIns="44450" rIns="90488" bIns="44450" anchor="ctr"/>
          <a:lstStyle/>
          <a:p>
            <a:pPr eaLnBrk="1" hangingPunct="1">
              <a:defRPr/>
            </a:pPr>
            <a:r>
              <a:rPr lang="en-US" b="0" smtClean="0">
                <a:solidFill>
                  <a:srgbClr val="0389DB"/>
                </a:solidFill>
                <a:effectLst>
                  <a:outerShdw blurRad="38100" dist="38100" dir="2700000" algn="tl">
                    <a:srgbClr val="C0C0C0"/>
                  </a:outerShdw>
                </a:effectLst>
                <a:latin typeface="Arial" pitchFamily="34" charset="0"/>
                <a:cs typeface="Arial" pitchFamily="34" charset="0"/>
              </a:rPr>
              <a:t>Skin Contact with Beryllium</a:t>
            </a:r>
            <a:endParaRPr lang="en-US" smtClean="0">
              <a:solidFill>
                <a:schemeClr val="folHlink"/>
              </a:solidFill>
              <a:latin typeface="Gill Sans MT Std Medium"/>
            </a:endParaRPr>
          </a:p>
        </p:txBody>
      </p:sp>
      <p:sp>
        <p:nvSpPr>
          <p:cNvPr id="19463" name="Rectangle 4"/>
          <p:cNvSpPr>
            <a:spLocks/>
          </p:cNvSpPr>
          <p:nvPr/>
        </p:nvSpPr>
        <p:spPr bwMode="auto">
          <a:xfrm>
            <a:off x="1238250" y="962024"/>
            <a:ext cx="7502525" cy="5023139"/>
          </a:xfrm>
          <a:custGeom>
            <a:avLst/>
            <a:gdLst>
              <a:gd name="connsiteX0" fmla="*/ 0 w 7502525"/>
              <a:gd name="connsiteY0" fmla="*/ 0 h 4724400"/>
              <a:gd name="connsiteX1" fmla="*/ 7502525 w 7502525"/>
              <a:gd name="connsiteY1" fmla="*/ 0 h 4724400"/>
              <a:gd name="connsiteX2" fmla="*/ 7502525 w 7502525"/>
              <a:gd name="connsiteY2" fmla="*/ 4724400 h 4724400"/>
              <a:gd name="connsiteX3" fmla="*/ 0 w 7502525"/>
              <a:gd name="connsiteY3" fmla="*/ 4724400 h 4724400"/>
              <a:gd name="connsiteX4" fmla="*/ 0 w 7502525"/>
              <a:gd name="connsiteY4" fmla="*/ 0 h 472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2525" h="4724400">
                <a:moveTo>
                  <a:pt x="0" y="0"/>
                </a:moveTo>
                <a:lnTo>
                  <a:pt x="7502525" y="0"/>
                </a:lnTo>
                <a:lnTo>
                  <a:pt x="7502525" y="4724400"/>
                </a:lnTo>
                <a:lnTo>
                  <a:pt x="0" y="4724400"/>
                </a:lnTo>
                <a:lnTo>
                  <a:pt x="0" y="0"/>
                </a:lnTo>
                <a:close/>
              </a:path>
            </a:pathLst>
          </a:custGeom>
          <a:noFill/>
          <a:ln w="9525">
            <a:noFill/>
            <a:miter lim="800000"/>
            <a:headEnd/>
            <a:tailEnd/>
          </a:ln>
        </p:spPr>
        <p:txBody>
          <a:bodyPr/>
          <a:lstStyle/>
          <a:p>
            <a:pPr marL="342900" indent="-342900" defTabSz="741363">
              <a:spcBef>
                <a:spcPts val="1500"/>
              </a:spcBef>
              <a:buClr>
                <a:srgbClr val="0092CF"/>
              </a:buClr>
              <a:buFont typeface="Arial" pitchFamily="34" charset="0"/>
              <a:buChar char="■"/>
            </a:pPr>
            <a:r>
              <a:rPr lang="en-US" sz="2000" dirty="0">
                <a:ea typeface="MS PGothic" pitchFamily="34" charset="-128"/>
              </a:rPr>
              <a:t>No effect on contact or temporary embedding</a:t>
            </a:r>
          </a:p>
          <a:p>
            <a:pPr marL="342900" indent="-342900" defTabSz="741363">
              <a:spcBef>
                <a:spcPts val="1500"/>
              </a:spcBef>
              <a:buClr>
                <a:srgbClr val="0092CF"/>
              </a:buClr>
              <a:buFont typeface="Arial" pitchFamily="34" charset="0"/>
              <a:buChar char="■"/>
            </a:pPr>
            <a:r>
              <a:rPr lang="en-US" sz="2000" dirty="0" smtClean="0">
                <a:ea typeface="MS PGothic" pitchFamily="34" charset="-128"/>
              </a:rPr>
              <a:t>Like iron, aluminum, and zinc, granuloma </a:t>
            </a:r>
            <a:r>
              <a:rPr lang="en-US" sz="2000" dirty="0">
                <a:ea typeface="MS PGothic" pitchFamily="34" charset="-128"/>
              </a:rPr>
              <a:t>possible if left embedded in </a:t>
            </a:r>
            <a:r>
              <a:rPr lang="en-US" sz="2000" dirty="0" smtClean="0">
                <a:ea typeface="MS PGothic" pitchFamily="34" charset="-128"/>
              </a:rPr>
              <a:t>skin </a:t>
            </a:r>
            <a:r>
              <a:rPr lang="en-US" sz="1400" dirty="0" smtClean="0">
                <a:ea typeface="MS PGothic" pitchFamily="34" charset="-128"/>
              </a:rPr>
              <a:t>(a granuloma is a nodule produced in response to a foreign body or other causes – it </a:t>
            </a:r>
            <a:r>
              <a:rPr lang="en-US" sz="1400" u="sng" dirty="0" smtClean="0">
                <a:ea typeface="MS PGothic" pitchFamily="34" charset="-128"/>
              </a:rPr>
              <a:t>can</a:t>
            </a:r>
            <a:r>
              <a:rPr lang="en-US" sz="1400" dirty="0" smtClean="0">
                <a:ea typeface="MS PGothic" pitchFamily="34" charset="-128"/>
              </a:rPr>
              <a:t> be removed, but should be avoided)</a:t>
            </a:r>
            <a:endParaRPr lang="en-US" sz="1400" dirty="0">
              <a:ea typeface="MS PGothic" pitchFamily="34" charset="-128"/>
            </a:endParaRPr>
          </a:p>
          <a:p>
            <a:pPr marL="342900" indent="-342900" defTabSz="741363">
              <a:spcBef>
                <a:spcPts val="1500"/>
              </a:spcBef>
              <a:buClr>
                <a:srgbClr val="0092CF"/>
              </a:buClr>
              <a:buFont typeface="Arial" pitchFamily="34" charset="0"/>
              <a:buChar char="■"/>
            </a:pPr>
            <a:r>
              <a:rPr lang="en-US" sz="2000" dirty="0">
                <a:ea typeface="MS PGothic" pitchFamily="34" charset="-128"/>
              </a:rPr>
              <a:t>Solvents will not generate small beryllium particles, but </a:t>
            </a:r>
            <a:r>
              <a:rPr lang="en-US" sz="2000" i="1" dirty="0" smtClean="0">
                <a:ea typeface="MS PGothic" pitchFamily="34" charset="-128"/>
              </a:rPr>
              <a:t>some</a:t>
            </a:r>
          </a:p>
          <a:p>
            <a:pPr marL="2908300" indent="1588" defTabSz="741363">
              <a:spcBef>
                <a:spcPts val="0"/>
              </a:spcBef>
              <a:buClr>
                <a:srgbClr val="0092CF"/>
              </a:buClr>
            </a:pPr>
            <a:r>
              <a:rPr lang="en-US" sz="2000" dirty="0" smtClean="0">
                <a:ea typeface="MS PGothic" pitchFamily="34" charset="-128"/>
              </a:rPr>
              <a:t>acids </a:t>
            </a:r>
            <a:r>
              <a:rPr lang="en-US" sz="2000" dirty="0">
                <a:ea typeface="MS PGothic" pitchFamily="34" charset="-128"/>
              </a:rPr>
              <a:t>will. In general, don</a:t>
            </a:r>
            <a:r>
              <a:rPr lang="en-US" sz="2000" dirty="0">
                <a:latin typeface="Arial" pitchFamily="34" charset="0"/>
                <a:ea typeface="MS PGothic" pitchFamily="34" charset="-128"/>
              </a:rPr>
              <a:t>’</a:t>
            </a:r>
            <a:r>
              <a:rPr lang="en-US" sz="2000" dirty="0">
                <a:ea typeface="MS PGothic" pitchFamily="34" charset="-128"/>
              </a:rPr>
              <a:t>t use acid with beryllium.</a:t>
            </a:r>
          </a:p>
          <a:p>
            <a:pPr marL="2860675" indent="-342900" defTabSz="741363">
              <a:spcBef>
                <a:spcPts val="1500"/>
              </a:spcBef>
              <a:buClr>
                <a:srgbClr val="0092CF"/>
              </a:buClr>
              <a:buFont typeface="Arial" pitchFamily="34" charset="0"/>
              <a:buChar char="■"/>
            </a:pPr>
            <a:r>
              <a:rPr lang="en-US" sz="2000" dirty="0">
                <a:ea typeface="MS PGothic" pitchFamily="34" charset="-128"/>
              </a:rPr>
              <a:t>Wear clean gloves to protect the skin and, most importantly, to protect the </a:t>
            </a:r>
            <a:r>
              <a:rPr lang="en-US" sz="2000" dirty="0" smtClean="0">
                <a:ea typeface="MS PGothic" pitchFamily="34" charset="-128"/>
              </a:rPr>
              <a:t>beryllium </a:t>
            </a:r>
            <a:r>
              <a:rPr lang="en-US" sz="1400" dirty="0" smtClean="0">
                <a:ea typeface="MS PGothic" pitchFamily="34" charset="-128"/>
              </a:rPr>
              <a:t>(verify gloves are clean before touching beryllium!)</a:t>
            </a:r>
            <a:endParaRPr lang="en-US" sz="1400" dirty="0">
              <a:ea typeface="MS PGothic" pitchFamily="34" charset="-128"/>
            </a:endParaRPr>
          </a:p>
          <a:p>
            <a:pPr marL="342900" indent="-342900" defTabSz="741363">
              <a:spcBef>
                <a:spcPts val="1500"/>
              </a:spcBef>
              <a:buClr>
                <a:srgbClr val="0092CF"/>
              </a:buClr>
              <a:buFont typeface="Arial" pitchFamily="34" charset="0"/>
              <a:buChar char="■"/>
            </a:pPr>
            <a:r>
              <a:rPr lang="en-US" sz="2000" dirty="0">
                <a:ea typeface="MS PGothic" pitchFamily="34" charset="-128"/>
              </a:rPr>
              <a:t>Product shipped to CERN is </a:t>
            </a:r>
            <a:r>
              <a:rPr lang="en-US" sz="2000" dirty="0" smtClean="0">
                <a:ea typeface="MS PGothic" pitchFamily="34" charset="-128"/>
              </a:rPr>
              <a:t>cleaned</a:t>
            </a:r>
          </a:p>
          <a:p>
            <a:pPr marL="342900" indent="-342900" defTabSz="741363">
              <a:spcBef>
                <a:spcPts val="0"/>
              </a:spcBef>
              <a:buClr>
                <a:srgbClr val="0092CF"/>
              </a:buClr>
            </a:pPr>
            <a:r>
              <a:rPr lang="en-US" sz="2000" dirty="0" smtClean="0">
                <a:ea typeface="MS PGothic" pitchFamily="34" charset="-128"/>
              </a:rPr>
              <a:t>inside </a:t>
            </a:r>
            <a:r>
              <a:rPr lang="en-US" sz="2000" dirty="0">
                <a:ea typeface="MS PGothic" pitchFamily="34" charset="-128"/>
              </a:rPr>
              <a:t>and outside prior to delivery </a:t>
            </a:r>
            <a:r>
              <a:rPr lang="en-US" sz="2000" dirty="0" smtClean="0">
                <a:ea typeface="MS PGothic" pitchFamily="34" charset="-128"/>
              </a:rPr>
              <a:t>to</a:t>
            </a:r>
          </a:p>
          <a:p>
            <a:pPr marL="342900" indent="-342900" defTabSz="741363">
              <a:spcBef>
                <a:spcPts val="0"/>
              </a:spcBef>
              <a:buClr>
                <a:srgbClr val="0092CF"/>
              </a:buClr>
            </a:pPr>
            <a:r>
              <a:rPr lang="en-US" sz="2000" dirty="0" smtClean="0">
                <a:ea typeface="MS PGothic" pitchFamily="34" charset="-128"/>
              </a:rPr>
              <a:t>remove dust </a:t>
            </a:r>
            <a:r>
              <a:rPr lang="en-US" sz="2000" dirty="0">
                <a:ea typeface="MS PGothic" pitchFamily="34" charset="-128"/>
              </a:rPr>
              <a:t>or </a:t>
            </a:r>
            <a:r>
              <a:rPr lang="en-US" sz="2000" dirty="0" smtClean="0">
                <a:ea typeface="MS PGothic" pitchFamily="34" charset="-128"/>
              </a:rPr>
              <a:t>particulate</a:t>
            </a:r>
            <a:endParaRPr lang="en-US" sz="2000" dirty="0">
              <a:ea typeface="MS PGothic" pitchFamily="34" charset="-128"/>
            </a:endParaRPr>
          </a:p>
          <a:p>
            <a:pPr marL="342900" indent="-342900" defTabSz="741363">
              <a:lnSpc>
                <a:spcPts val="2200"/>
              </a:lnSpc>
              <a:spcBef>
                <a:spcPts val="1500"/>
              </a:spcBef>
              <a:buClr>
                <a:srgbClr val="0092CF"/>
              </a:buClr>
              <a:buFont typeface="Arial" pitchFamily="34" charset="0"/>
              <a:buNone/>
            </a:pPr>
            <a:endParaRPr lang="en-US" sz="2400" dirty="0">
              <a:ea typeface="MS PGothic" pitchFamily="34" charset="-128"/>
            </a:endParaRPr>
          </a:p>
        </p:txBody>
      </p:sp>
      <p:sp>
        <p:nvSpPr>
          <p:cNvPr id="8" name="Slide Number Placeholder 4"/>
          <p:cNvSpPr>
            <a:spLocks noGrp="1"/>
          </p:cNvSpPr>
          <p:nvPr>
            <p:ph type="sldNum" sz="quarter" idx="12"/>
          </p:nvPr>
        </p:nvSpPr>
        <p:spPr bwMode="auto">
          <a:xfrm>
            <a:off x="8266113" y="6435725"/>
            <a:ext cx="457200" cy="123825"/>
          </a:xfrm>
          <a:noFill/>
          <a:ln>
            <a:miter lim="800000"/>
            <a:headEnd/>
            <a:tailEnd/>
          </a:ln>
        </p:spPr>
        <p:txBody>
          <a:bodyPr/>
          <a:lstStyle/>
          <a:p>
            <a:fld id="{CA33377C-87C1-4B3B-A506-923941329611}" type="slidenum">
              <a:rPr lang="en-US" smtClean="0">
                <a:latin typeface="Gill Sans MT Std Medium"/>
                <a:cs typeface="Arial" pitchFamily="34" charset="0"/>
              </a:rPr>
              <a:pPr/>
              <a:t>8</a:t>
            </a:fld>
            <a:endParaRPr lang="en-US" dirty="0" smtClean="0">
              <a:latin typeface="Gill Sans MT Std Medium"/>
              <a:cs typeface="Arial" pitchFamily="34" charset="0"/>
            </a:endParaRPr>
          </a:p>
        </p:txBody>
      </p:sp>
      <p:pic>
        <p:nvPicPr>
          <p:cNvPr id="2050" name="Picture 2" descr="E:\Edward\Dropbox\Dropbox\Edward's Work Files\Travel\2013-04 Europe Trip\CERN Photos\ATLAS\IMG_4844.JPG"/>
          <p:cNvPicPr>
            <a:picLocks noChangeAspect="1" noChangeArrowheads="1"/>
          </p:cNvPicPr>
          <p:nvPr/>
        </p:nvPicPr>
        <p:blipFill>
          <a:blip r:embed="rId3" cstate="screen"/>
          <a:srcRect/>
          <a:stretch>
            <a:fillRect/>
          </a:stretch>
        </p:blipFill>
        <p:spPr bwMode="auto">
          <a:xfrm>
            <a:off x="1238250" y="2995972"/>
            <a:ext cx="2552480" cy="1624519"/>
          </a:xfrm>
          <a:prstGeom prst="rect">
            <a:avLst/>
          </a:prstGeom>
          <a:noFill/>
        </p:spPr>
      </p:pic>
      <p:pic>
        <p:nvPicPr>
          <p:cNvPr id="2051" name="Picture 3" descr="LHCb Beampipe being packaged for shipment"/>
          <p:cNvPicPr>
            <a:picLocks noChangeAspect="1" noChangeArrowheads="1"/>
          </p:cNvPicPr>
          <p:nvPr/>
        </p:nvPicPr>
        <p:blipFill>
          <a:blip r:embed="rId4" cstate="screen"/>
          <a:srcRect/>
          <a:stretch>
            <a:fillRect/>
          </a:stretch>
        </p:blipFill>
        <p:spPr bwMode="auto">
          <a:xfrm>
            <a:off x="5939640" y="4620491"/>
            <a:ext cx="2474913" cy="1856185"/>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Broken Beryllium?</a:t>
            </a:r>
            <a:endParaRPr lang="en-US" dirty="0"/>
          </a:p>
        </p:txBody>
      </p:sp>
      <p:sp>
        <p:nvSpPr>
          <p:cNvPr id="3" name="Content Placeholder 2"/>
          <p:cNvSpPr>
            <a:spLocks noGrp="1"/>
          </p:cNvSpPr>
          <p:nvPr>
            <p:ph idx="1"/>
          </p:nvPr>
        </p:nvSpPr>
        <p:spPr>
          <a:xfrm>
            <a:off x="1279525" y="1036638"/>
            <a:ext cx="3404525" cy="3428682"/>
          </a:xfrm>
        </p:spPr>
        <p:txBody>
          <a:bodyPr/>
          <a:lstStyle/>
          <a:p>
            <a:r>
              <a:rPr lang="en-US" dirty="0" smtClean="0"/>
              <a:t>If beryllium breaks, it does not shatter</a:t>
            </a:r>
          </a:p>
          <a:p>
            <a:r>
              <a:rPr lang="en-US" dirty="0" smtClean="0"/>
              <a:t>Long cracks</a:t>
            </a:r>
          </a:p>
          <a:p>
            <a:r>
              <a:rPr lang="en-US" dirty="0" smtClean="0"/>
              <a:t>Large pieces</a:t>
            </a:r>
          </a:p>
          <a:p>
            <a:r>
              <a:rPr lang="en-US" dirty="0" smtClean="0"/>
              <a:t>No respirable particles</a:t>
            </a:r>
            <a:endParaRPr lang="en-US" dirty="0"/>
          </a:p>
        </p:txBody>
      </p:sp>
      <p:sp>
        <p:nvSpPr>
          <p:cNvPr id="5" name="Slide Number Placeholder 4"/>
          <p:cNvSpPr>
            <a:spLocks noGrp="1"/>
          </p:cNvSpPr>
          <p:nvPr>
            <p:ph type="sldNum" sz="quarter" idx="12"/>
          </p:nvPr>
        </p:nvSpPr>
        <p:spPr/>
        <p:txBody>
          <a:bodyPr/>
          <a:lstStyle/>
          <a:p>
            <a:pPr>
              <a:defRPr/>
            </a:pPr>
            <a:fld id="{FA441A8B-BEB5-4316-A49F-94537A9B6139}" type="slidenum">
              <a:rPr lang="en-US" smtClean="0"/>
              <a:pPr>
                <a:defRPr/>
              </a:pPr>
              <a:t>9</a:t>
            </a:fld>
            <a:endParaRPr lang="en-US"/>
          </a:p>
        </p:txBody>
      </p:sp>
      <p:pic>
        <p:nvPicPr>
          <p:cNvPr id="1026" name="Picture 2" descr="C:\Documents and Settings\Edward_Hefter\My Documents\Dropbox\Edward's Work Files\Work\Swiss Dutch trip\CERN Presentation\100_1892.JPG"/>
          <p:cNvPicPr>
            <a:picLocks noChangeAspect="1" noChangeArrowheads="1"/>
          </p:cNvPicPr>
          <p:nvPr/>
        </p:nvPicPr>
        <p:blipFill>
          <a:blip r:embed="rId2" cstate="screen"/>
          <a:srcRect/>
          <a:stretch>
            <a:fillRect/>
          </a:stretch>
        </p:blipFill>
        <p:spPr bwMode="auto">
          <a:xfrm>
            <a:off x="4684050" y="1036638"/>
            <a:ext cx="4039263" cy="2691517"/>
          </a:xfrm>
          <a:prstGeom prst="rect">
            <a:avLst/>
          </a:prstGeom>
          <a:noFill/>
        </p:spPr>
      </p:pic>
      <p:sp>
        <p:nvSpPr>
          <p:cNvPr id="7" name="TextBox 6"/>
          <p:cNvSpPr txBox="1"/>
          <p:nvPr/>
        </p:nvSpPr>
        <p:spPr>
          <a:xfrm>
            <a:off x="5399901" y="2995221"/>
            <a:ext cx="2621230" cy="646331"/>
          </a:xfrm>
          <a:prstGeom prst="rect">
            <a:avLst/>
          </a:prstGeom>
          <a:noFill/>
        </p:spPr>
        <p:txBody>
          <a:bodyPr wrap="none" rtlCol="0">
            <a:spAutoFit/>
          </a:bodyPr>
          <a:lstStyle/>
          <a:p>
            <a:pPr algn="ctr"/>
            <a:r>
              <a:rPr lang="en-US" dirty="0" smtClean="0">
                <a:solidFill>
                  <a:schemeClr val="bg1"/>
                </a:solidFill>
              </a:rPr>
              <a:t>Broken X-Ray Window,</a:t>
            </a:r>
          </a:p>
          <a:p>
            <a:pPr algn="ctr"/>
            <a:r>
              <a:rPr lang="en-US" dirty="0" smtClean="0">
                <a:solidFill>
                  <a:schemeClr val="bg1"/>
                </a:solidFill>
              </a:rPr>
              <a:t>0.5mm thick x Ø170mm</a:t>
            </a:r>
            <a:endParaRPr lang="en-US" dirty="0">
              <a:solidFill>
                <a:schemeClr val="bg1"/>
              </a:solidFill>
            </a:endParaRPr>
          </a:p>
        </p:txBody>
      </p:sp>
      <p:pic>
        <p:nvPicPr>
          <p:cNvPr id="1027" name="Picture 3"/>
          <p:cNvPicPr>
            <a:picLocks noChangeAspect="1" noChangeArrowheads="1"/>
          </p:cNvPicPr>
          <p:nvPr/>
        </p:nvPicPr>
        <p:blipFill>
          <a:blip r:embed="rId3" cstate="screen"/>
          <a:srcRect/>
          <a:stretch>
            <a:fillRect/>
          </a:stretch>
        </p:blipFill>
        <p:spPr bwMode="auto">
          <a:xfrm>
            <a:off x="1279525" y="3327082"/>
            <a:ext cx="2857500" cy="2276475"/>
          </a:xfrm>
          <a:prstGeom prst="rect">
            <a:avLst/>
          </a:prstGeom>
          <a:noFill/>
          <a:ln w="9525">
            <a:noFill/>
            <a:miter lim="800000"/>
            <a:headEnd/>
            <a:tailEnd/>
          </a:ln>
        </p:spPr>
      </p:pic>
      <p:sp>
        <p:nvSpPr>
          <p:cNvPr id="9" name="TextBox 8"/>
          <p:cNvSpPr txBox="1"/>
          <p:nvPr/>
        </p:nvSpPr>
        <p:spPr>
          <a:xfrm>
            <a:off x="935027" y="5500320"/>
            <a:ext cx="3369832" cy="646331"/>
          </a:xfrm>
          <a:prstGeom prst="rect">
            <a:avLst/>
          </a:prstGeom>
          <a:noFill/>
        </p:spPr>
        <p:txBody>
          <a:bodyPr wrap="none" rtlCol="0">
            <a:spAutoFit/>
          </a:bodyPr>
          <a:lstStyle/>
          <a:p>
            <a:pPr algn="ctr"/>
            <a:r>
              <a:rPr lang="en-US" dirty="0" smtClean="0"/>
              <a:t>Intentionally broken 50µm thick</a:t>
            </a:r>
          </a:p>
          <a:p>
            <a:pPr algn="ctr"/>
            <a:r>
              <a:rPr lang="en-US" dirty="0" smtClean="0"/>
              <a:t>Be speaker dome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terion_PPT_template_B2">
  <a:themeElements>
    <a:clrScheme name="Materion">
      <a:dk1>
        <a:sysClr val="windowText" lastClr="000000"/>
      </a:dk1>
      <a:lt1>
        <a:sysClr val="window" lastClr="FFFFFF"/>
      </a:lt1>
      <a:dk2>
        <a:srgbClr val="000000"/>
      </a:dk2>
      <a:lt2>
        <a:srgbClr val="FFFFFF"/>
      </a:lt2>
      <a:accent1>
        <a:srgbClr val="0086D3"/>
      </a:accent1>
      <a:accent2>
        <a:srgbClr val="FFC423"/>
      </a:accent2>
      <a:accent3>
        <a:srgbClr val="939395"/>
      </a:accent3>
      <a:accent4>
        <a:srgbClr val="EDE7DE"/>
      </a:accent4>
      <a:accent5>
        <a:srgbClr val="DADC56"/>
      </a:accent5>
      <a:accent6>
        <a:srgbClr val="003768"/>
      </a:accent6>
      <a:hlink>
        <a:srgbClr val="0000FF"/>
      </a:hlink>
      <a:folHlink>
        <a:srgbClr val="800080"/>
      </a:folHlink>
    </a:clrScheme>
    <a:fontScheme name="Mater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1900</Words>
  <Application>Microsoft Office PowerPoint</Application>
  <PresentationFormat>On-screen Show (4:3)</PresentationFormat>
  <Paragraphs>205</Paragraphs>
  <Slides>20</Slides>
  <Notes>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Materion_PPT_template_B2</vt:lpstr>
      <vt:lpstr>Materion Brush Inc.  Beryllium  Health and Safety Update   08 April 2013</vt:lpstr>
      <vt:lpstr>Materion Brush Inc.</vt:lpstr>
      <vt:lpstr>Beryllium in the Environment</vt:lpstr>
      <vt:lpstr>The Real Risk with Beryllium</vt:lpstr>
      <vt:lpstr>How does an individual get CBD?</vt:lpstr>
      <vt:lpstr>Slide 6</vt:lpstr>
      <vt:lpstr>Recommended Maximum Exposure to Airborne Beryllium Guideline</vt:lpstr>
      <vt:lpstr>Skin Contact with Beryllium</vt:lpstr>
      <vt:lpstr>Broken Beryllium?</vt:lpstr>
      <vt:lpstr>Materion’s Best Practices in Case of Broken Beryllium</vt:lpstr>
      <vt:lpstr>Beryllium:  The Cancer Question</vt:lpstr>
      <vt:lpstr>Other Resources for Best Practices: Materion Interactive Guide</vt:lpstr>
      <vt:lpstr>Available Resources</vt:lpstr>
      <vt:lpstr>Backup Slides only after this point</vt:lpstr>
      <vt:lpstr>Update on Current Product Stewardship Issues</vt:lpstr>
      <vt:lpstr>Materion Control Strategies When Fabricating with Beryllium</vt:lpstr>
      <vt:lpstr>Supportive assessments Be does not cause cancer</vt:lpstr>
      <vt:lpstr>Supportive assessments Be does not cause cancer</vt:lpstr>
      <vt:lpstr>Supportive assessments Be does not cause cancer</vt:lpstr>
      <vt:lpstr>Supportive assessments Be does not cause cancer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Beryllium Health and Safety Information</dc:title>
  <dc:subject>Safety and Beryllium as used at CERN</dc:subject>
  <dc:creator/>
  <dc:description>Presentation given by Edward Hefter and Gordon Simmons, from Materion Brush Inc's Electrofusion Business Unit, to members of CERN regarding the safety and safe use of Beryllium.</dc:description>
  <cp:lastModifiedBy/>
  <cp:revision>9</cp:revision>
  <dcterms:created xsi:type="dcterms:W3CDTF">2011-04-29T14:00:49Z</dcterms:created>
  <dcterms:modified xsi:type="dcterms:W3CDTF">2013-04-08T04:53:06Z</dcterms:modified>
</cp:coreProperties>
</file>