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91" r:id="rId3"/>
    <p:sldId id="336" r:id="rId4"/>
    <p:sldId id="292" r:id="rId5"/>
    <p:sldId id="319" r:id="rId6"/>
    <p:sldId id="331" r:id="rId7"/>
    <p:sldId id="324" r:id="rId8"/>
    <p:sldId id="325" r:id="rId9"/>
    <p:sldId id="317" r:id="rId10"/>
    <p:sldId id="321" r:id="rId11"/>
    <p:sldId id="310" r:id="rId12"/>
    <p:sldId id="311" r:id="rId13"/>
    <p:sldId id="318" r:id="rId14"/>
    <p:sldId id="296" r:id="rId15"/>
    <p:sldId id="304" r:id="rId16"/>
    <p:sldId id="330" r:id="rId17"/>
    <p:sldId id="315" r:id="rId18"/>
    <p:sldId id="316" r:id="rId19"/>
    <p:sldId id="332" r:id="rId20"/>
    <p:sldId id="326" r:id="rId21"/>
    <p:sldId id="314" r:id="rId22"/>
    <p:sldId id="328" r:id="rId23"/>
    <p:sldId id="323" r:id="rId24"/>
    <p:sldId id="327" r:id="rId25"/>
    <p:sldId id="261" r:id="rId26"/>
    <p:sldId id="289" r:id="rId27"/>
    <p:sldId id="271" r:id="rId28"/>
    <p:sldId id="308" r:id="rId29"/>
    <p:sldId id="333" r:id="rId30"/>
    <p:sldId id="334" r:id="rId31"/>
    <p:sldId id="309" r:id="rId32"/>
    <p:sldId id="305" r:id="rId33"/>
    <p:sldId id="335" r:id="rId3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70" autoAdjust="0"/>
    <p:restoredTop sz="94717" autoAdjust="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8E049-D91C-4B30-8880-3708C605CA4D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18995-88C0-4BCB-BB70-DCD287F24C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561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4CF5C-C899-41D4-AEC1-07413B155B62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599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D45D7-D494-425D-8934-BADEED9F0690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582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E6EF4-F356-4FF9-BFFF-B0A55354F2FC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033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457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949BD-D878-4D59-8F70-2373B233CFA5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868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43018-C59B-4153-AEFE-545DB7206DBF}" type="datetime1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52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57E2E-D911-4E65-A47E-9DD265003C81}" type="datetime1">
              <a:rPr lang="en-GB" smtClean="0"/>
              <a:t>22/04/2013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77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0AF2-01DD-4E48-9569-BF8A73F23F06}" type="datetime1">
              <a:rPr lang="en-GB" smtClean="0"/>
              <a:t>22/04/2013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351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4FE09-FD8B-4107-A82C-9EBB4BEC966F}" type="datetime1">
              <a:rPr lang="en-GB" smtClean="0"/>
              <a:t>22/04/2013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756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30AC0-DCE6-4A81-B43C-AAB035616A0A}" type="datetime1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182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3E5A7-46E6-43B8-8685-9E8DB12726EB}" type="datetime1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24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07CD0C-3BE2-4322-AA0F-E0C22EF1A13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68E65-A2FD-4091-87BF-4BA3CCCA5F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73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jpeg"/><Relationship Id="rId7" Type="http://schemas.openxmlformats.org/officeDocument/2006/relationships/image" Target="../media/image3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0.gif"/><Relationship Id="rId9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338437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00B050"/>
                </a:solidFill>
              </a:rPr>
              <a:t>S</a:t>
            </a:r>
            <a:r>
              <a:rPr lang="en-GB" dirty="0" smtClean="0"/>
              <a:t> : doing more with less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A97AB-7241-4184-87AF-B14448C052C9}" type="datetime1">
              <a:rPr lang="en-GB" smtClean="0"/>
              <a:t>22/04/2013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771800" y="38610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3869152"/>
            <a:ext cx="4755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RD51 </a:t>
            </a:r>
            <a:r>
              <a:rPr lang="en-GB" dirty="0" err="1" smtClean="0"/>
              <a:t>Miniweek</a:t>
            </a:r>
            <a:r>
              <a:rPr lang="en-GB" dirty="0" smtClean="0"/>
              <a:t>, WG5 meeting Tue 23 April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13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Noise/Ground loop filter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0AF2-01DD-4E48-9569-BF8A73F23F06}" type="datetime1">
              <a:rPr lang="en-GB" smtClean="0"/>
              <a:t>22/04/2013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39552" y="1844824"/>
            <a:ext cx="8073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GB" dirty="0" smtClean="0"/>
              <a:t>All new SRS crates are grounded via the earth pin of the  AC mains plug</a:t>
            </a:r>
          </a:p>
          <a:p>
            <a:r>
              <a:rPr lang="en-GB" dirty="0"/>
              <a:t>W</a:t>
            </a:r>
            <a:r>
              <a:rPr lang="en-GB" dirty="0" smtClean="0"/>
              <a:t>e recommend to insert AC + Earth  filters ( as shown) into the power cable  </a:t>
            </a:r>
            <a:endParaRPr lang="en-GB" dirty="0"/>
          </a:p>
        </p:txBody>
      </p:sp>
      <p:pic>
        <p:nvPicPr>
          <p:cNvPr id="6" name="Picture 2" descr="C:\Hans\R&amp;D\rd51\WG52\Production files SRS\SRS Resources\SRS FAQ\Filter-Curv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33977"/>
            <a:ext cx="1511718" cy="153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Hans\R&amp;D\rd51\WG52\Production files SRS\SRS Resources\SRS FAQ\AC-Filte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382" y="2894731"/>
            <a:ext cx="2753926" cy="149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64088" y="3324751"/>
            <a:ext cx="3373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Schaffner</a:t>
            </a:r>
            <a:r>
              <a:rPr lang="en-GB" dirty="0" smtClean="0"/>
              <a:t>  FN9222E inlet filters</a:t>
            </a:r>
            <a:endParaRPr lang="en-GB" dirty="0"/>
          </a:p>
        </p:txBody>
      </p:sp>
      <p:pic>
        <p:nvPicPr>
          <p:cNvPr id="1026" name="Picture 2" descr="C:\Hans\R&amp;D\RD51\WG52\Production files SRS\Meetings\miniweek 23 April  2013 CERN\FN9222E Filt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9080"/>
            <a:ext cx="2400271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11357" y="5097625"/>
            <a:ext cx="44351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SRS users: if you want one for test, contact 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6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Trigger pickup box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11</a:t>
            </a:fld>
            <a:endParaRPr lang="en-GB"/>
          </a:p>
        </p:txBody>
      </p:sp>
      <p:pic>
        <p:nvPicPr>
          <p:cNvPr id="11266" name="Picture 2" descr="C:\Hans\R&amp;D\RD51\WG52\Production files SRS\Trigger Pickup box\Photo\Trigger Bo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812" y="2228653"/>
            <a:ext cx="4968552" cy="349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55776" y="1311151"/>
            <a:ext cx="59446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Designed to pick up induced charge on grid  or mesh  </a:t>
            </a:r>
          </a:p>
          <a:p>
            <a:r>
              <a:rPr lang="en-GB" dirty="0" smtClean="0"/>
              <a:t>Converts charge  to voltage via our proprietary  CSP</a:t>
            </a:r>
            <a:r>
              <a:rPr lang="en-GB" dirty="0"/>
              <a:t> </a:t>
            </a:r>
            <a:r>
              <a:rPr lang="en-GB" dirty="0" smtClean="0"/>
              <a:t>amplifier </a:t>
            </a:r>
          </a:p>
          <a:p>
            <a:r>
              <a:rPr lang="en-GB" dirty="0" smtClean="0"/>
              <a:t>50 OHM  fast signal  for  external shaper /discriminator</a:t>
            </a:r>
            <a:endParaRPr lang="en-GB" dirty="0"/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V="1">
            <a:off x="5872407" y="3859283"/>
            <a:ext cx="787825" cy="19779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323528" y="3356992"/>
            <a:ext cx="648072" cy="648072"/>
            <a:chOff x="323528" y="3356992"/>
            <a:chExt cx="648072" cy="648072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323528" y="3429000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418396" y="3356992"/>
              <a:ext cx="28803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55576" y="3573016"/>
              <a:ext cx="148320" cy="148320"/>
              <a:chOff x="467544" y="1837613"/>
              <a:chExt cx="251378" cy="139882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flipV="1">
                <a:off x="467544" y="1884601"/>
                <a:ext cx="251378" cy="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467544" y="1927718"/>
                <a:ext cx="251378" cy="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 flipV="1">
                <a:off x="532325" y="1907553"/>
                <a:ext cx="139882" cy="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Straight Connector 18"/>
            <p:cNvCxnSpPr/>
            <p:nvPr/>
          </p:nvCxnSpPr>
          <p:spPr>
            <a:xfrm>
              <a:off x="829736" y="3429000"/>
              <a:ext cx="5331" cy="5760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706428" y="4005064"/>
              <a:ext cx="26517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852786" y="3356992"/>
            <a:ext cx="648072" cy="648072"/>
            <a:chOff x="323528" y="3356992"/>
            <a:chExt cx="648072" cy="648072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323528" y="3429000"/>
              <a:ext cx="6480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418396" y="3356992"/>
              <a:ext cx="28803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55576" y="3573016"/>
              <a:ext cx="148320" cy="148320"/>
              <a:chOff x="467544" y="1837613"/>
              <a:chExt cx="251378" cy="139882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V="1">
                <a:off x="467544" y="1884601"/>
                <a:ext cx="251378" cy="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467544" y="1927718"/>
                <a:ext cx="251378" cy="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5400000" flipV="1">
                <a:off x="532325" y="1907553"/>
                <a:ext cx="139882" cy="2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Connector 30"/>
            <p:cNvCxnSpPr/>
            <p:nvPr/>
          </p:nvCxnSpPr>
          <p:spPr>
            <a:xfrm>
              <a:off x="829736" y="3429000"/>
              <a:ext cx="5331" cy="57606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06428" y="4005064"/>
              <a:ext cx="26517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Isosceles Triangle 25"/>
          <p:cNvSpPr/>
          <p:nvPr/>
        </p:nvSpPr>
        <p:spPr>
          <a:xfrm rot="10800000">
            <a:off x="1427183" y="4369276"/>
            <a:ext cx="474550" cy="36004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 rot="10800000">
            <a:off x="1590298" y="3789040"/>
            <a:ext cx="148320" cy="148320"/>
            <a:chOff x="467544" y="1837613"/>
            <a:chExt cx="251378" cy="139882"/>
          </a:xfrm>
        </p:grpSpPr>
        <p:cxnSp>
          <p:nvCxnSpPr>
            <p:cNvPr id="38" name="Straight Connector 37"/>
            <p:cNvCxnSpPr/>
            <p:nvPr/>
          </p:nvCxnSpPr>
          <p:spPr>
            <a:xfrm flipV="1">
              <a:off x="467544" y="1884601"/>
              <a:ext cx="251378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467544" y="1927718"/>
              <a:ext cx="251378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V="1">
              <a:off x="532325" y="1907553"/>
              <a:ext cx="139882" cy="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>
          <a:xfrm>
            <a:off x="1979712" y="3429000"/>
            <a:ext cx="864096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979712" y="4005064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1989840" y="3857518"/>
            <a:ext cx="781960" cy="3531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500858" y="3429000"/>
            <a:ext cx="4788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060127" y="3226187"/>
            <a:ext cx="6396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mesh</a:t>
            </a:r>
            <a:endParaRPr lang="en-GB" sz="1050" dirty="0"/>
          </a:p>
        </p:txBody>
      </p:sp>
      <p:sp>
        <p:nvSpPr>
          <p:cNvPr id="52" name="TextBox 51"/>
          <p:cNvSpPr txBox="1"/>
          <p:nvPr/>
        </p:nvSpPr>
        <p:spPr>
          <a:xfrm>
            <a:off x="2070255" y="3622838"/>
            <a:ext cx="3962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grid</a:t>
            </a:r>
            <a:endParaRPr lang="en-GB" sz="1050" dirty="0"/>
          </a:p>
        </p:txBody>
      </p:sp>
      <p:cxnSp>
        <p:nvCxnSpPr>
          <p:cNvPr id="53" name="Straight Connector 52"/>
          <p:cNvCxnSpPr>
            <a:endCxn id="26" idx="3"/>
          </p:cNvCxnSpPr>
          <p:nvPr/>
        </p:nvCxnSpPr>
        <p:spPr>
          <a:xfrm>
            <a:off x="1659127" y="3429000"/>
            <a:ext cx="5331" cy="9402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617316" y="3642074"/>
            <a:ext cx="4395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100pF</a:t>
            </a:r>
            <a:endParaRPr lang="en-GB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179512" y="2996952"/>
            <a:ext cx="5020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HV-in</a:t>
            </a:r>
            <a:endParaRPr lang="en-GB" sz="1100" dirty="0"/>
          </a:p>
        </p:txBody>
      </p:sp>
      <p:cxnSp>
        <p:nvCxnSpPr>
          <p:cNvPr id="58" name="Straight Connector 57"/>
          <p:cNvCxnSpPr>
            <a:stCxn id="26" idx="0"/>
          </p:cNvCxnSpPr>
          <p:nvPr/>
        </p:nvCxnSpPr>
        <p:spPr>
          <a:xfrm>
            <a:off x="1664458" y="4729316"/>
            <a:ext cx="0" cy="355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1176822" y="4235291"/>
            <a:ext cx="487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1189336" y="4941168"/>
            <a:ext cx="4876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1837088" y="3258562"/>
            <a:ext cx="1078728" cy="8905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270" name="Straight Connector 11269"/>
          <p:cNvCxnSpPr/>
          <p:nvPr/>
        </p:nvCxnSpPr>
        <p:spPr>
          <a:xfrm>
            <a:off x="2376452" y="4005064"/>
            <a:ext cx="4368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2" name="Straight Connector 11271"/>
          <p:cNvCxnSpPr/>
          <p:nvPr/>
        </p:nvCxnSpPr>
        <p:spPr>
          <a:xfrm>
            <a:off x="2268386" y="4293096"/>
            <a:ext cx="19813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5" name="Straight Connector 11274"/>
          <p:cNvCxnSpPr/>
          <p:nvPr/>
        </p:nvCxnSpPr>
        <p:spPr>
          <a:xfrm>
            <a:off x="1174096" y="4235291"/>
            <a:ext cx="0" cy="7058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1300690" y="4235290"/>
            <a:ext cx="0" cy="7058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/>
          <p:cNvGrpSpPr/>
          <p:nvPr/>
        </p:nvGrpSpPr>
        <p:grpSpPr>
          <a:xfrm rot="10800000">
            <a:off x="1236772" y="4501388"/>
            <a:ext cx="148320" cy="148320"/>
            <a:chOff x="467544" y="1837613"/>
            <a:chExt cx="251378" cy="139882"/>
          </a:xfrm>
        </p:grpSpPr>
        <p:cxnSp>
          <p:nvCxnSpPr>
            <p:cNvPr id="78" name="Straight Connector 77"/>
            <p:cNvCxnSpPr/>
            <p:nvPr/>
          </p:nvCxnSpPr>
          <p:spPr>
            <a:xfrm flipV="1">
              <a:off x="467544" y="1884601"/>
              <a:ext cx="251378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V="1">
              <a:off x="467544" y="1927718"/>
              <a:ext cx="251378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 flipV="1">
              <a:off x="532325" y="1907553"/>
              <a:ext cx="139882" cy="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76" name="Rectangle 11275"/>
          <p:cNvSpPr/>
          <p:nvPr/>
        </p:nvSpPr>
        <p:spPr>
          <a:xfrm>
            <a:off x="1140502" y="4463287"/>
            <a:ext cx="48833" cy="2279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77" name="TextBox 11276"/>
          <p:cNvSpPr txBox="1"/>
          <p:nvPr/>
        </p:nvSpPr>
        <p:spPr>
          <a:xfrm>
            <a:off x="471684" y="4543184"/>
            <a:ext cx="5677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1pF, 1M</a:t>
            </a:r>
            <a:endParaRPr lang="en-GB" sz="900" dirty="0"/>
          </a:p>
        </p:txBody>
      </p:sp>
      <p:grpSp>
        <p:nvGrpSpPr>
          <p:cNvPr id="83" name="Group 82"/>
          <p:cNvGrpSpPr/>
          <p:nvPr/>
        </p:nvGrpSpPr>
        <p:grpSpPr>
          <a:xfrm rot="10800000">
            <a:off x="1441978" y="5339501"/>
            <a:ext cx="148320" cy="148320"/>
            <a:chOff x="467544" y="1837613"/>
            <a:chExt cx="251378" cy="139882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467544" y="1884601"/>
              <a:ext cx="251378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467544" y="1927718"/>
              <a:ext cx="251378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 flipV="1">
              <a:off x="532325" y="1907553"/>
              <a:ext cx="139882" cy="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TextBox 86"/>
          <p:cNvSpPr txBox="1"/>
          <p:nvPr/>
        </p:nvSpPr>
        <p:spPr>
          <a:xfrm>
            <a:off x="1979712" y="5305938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10nF</a:t>
            </a:r>
            <a:endParaRPr lang="en-GB" sz="800" dirty="0"/>
          </a:p>
        </p:txBody>
      </p:sp>
      <p:cxnSp>
        <p:nvCxnSpPr>
          <p:cNvPr id="11279" name="Straight Connector 11278"/>
          <p:cNvCxnSpPr/>
          <p:nvPr/>
        </p:nvCxnSpPr>
        <p:spPr>
          <a:xfrm>
            <a:off x="1500858" y="5106777"/>
            <a:ext cx="3362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/>
          <p:cNvGrpSpPr/>
          <p:nvPr/>
        </p:nvGrpSpPr>
        <p:grpSpPr>
          <a:xfrm rot="10800000">
            <a:off x="1745956" y="5339501"/>
            <a:ext cx="148320" cy="148320"/>
            <a:chOff x="467544" y="1837613"/>
            <a:chExt cx="251378" cy="139882"/>
          </a:xfrm>
        </p:grpSpPr>
        <p:cxnSp>
          <p:nvCxnSpPr>
            <p:cNvPr id="92" name="Straight Connector 91"/>
            <p:cNvCxnSpPr/>
            <p:nvPr/>
          </p:nvCxnSpPr>
          <p:spPr>
            <a:xfrm flipV="1">
              <a:off x="467544" y="1884601"/>
              <a:ext cx="251378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467544" y="1927718"/>
              <a:ext cx="251378" cy="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5400000" flipV="1">
              <a:off x="532325" y="1907553"/>
              <a:ext cx="139882" cy="2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282" name="Straight Connector 11281"/>
          <p:cNvCxnSpPr/>
          <p:nvPr/>
        </p:nvCxnSpPr>
        <p:spPr>
          <a:xfrm>
            <a:off x="1500858" y="5106777"/>
            <a:ext cx="0" cy="620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1827454" y="5085184"/>
            <a:ext cx="0" cy="6209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4" name="Straight Connector 11283"/>
          <p:cNvCxnSpPr/>
          <p:nvPr/>
        </p:nvCxnSpPr>
        <p:spPr>
          <a:xfrm>
            <a:off x="1500858" y="5706087"/>
            <a:ext cx="3362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86" name="Straight Arrow Connector 11285"/>
          <p:cNvCxnSpPr/>
          <p:nvPr/>
        </p:nvCxnSpPr>
        <p:spPr>
          <a:xfrm flipH="1">
            <a:off x="1668973" y="5706087"/>
            <a:ext cx="7999" cy="315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7" name="TextBox 11286"/>
          <p:cNvSpPr txBox="1"/>
          <p:nvPr/>
        </p:nvSpPr>
        <p:spPr>
          <a:xfrm>
            <a:off x="1777297" y="5947683"/>
            <a:ext cx="1989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CSP out to 50 OHM</a:t>
            </a:r>
            <a:endParaRPr lang="en-GB" dirty="0"/>
          </a:p>
        </p:txBody>
      </p:sp>
      <p:sp>
        <p:nvSpPr>
          <p:cNvPr id="103" name="TextBox 102"/>
          <p:cNvSpPr txBox="1"/>
          <p:nvPr/>
        </p:nvSpPr>
        <p:spPr>
          <a:xfrm>
            <a:off x="932002" y="5323022"/>
            <a:ext cx="3882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10uF</a:t>
            </a:r>
            <a:endParaRPr lang="en-GB" sz="800" dirty="0"/>
          </a:p>
        </p:txBody>
      </p:sp>
      <p:sp>
        <p:nvSpPr>
          <p:cNvPr id="11288" name="TextBox 11287"/>
          <p:cNvSpPr txBox="1"/>
          <p:nvPr/>
        </p:nvSpPr>
        <p:spPr>
          <a:xfrm>
            <a:off x="1989840" y="4463287"/>
            <a:ext cx="836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1mV/</a:t>
            </a:r>
            <a:r>
              <a:rPr lang="en-GB" sz="1200" dirty="0" err="1"/>
              <a:t>f</a:t>
            </a:r>
            <a:r>
              <a:rPr lang="en-GB" sz="1200" dirty="0" err="1" smtClean="0"/>
              <a:t>C</a:t>
            </a:r>
            <a:endParaRPr lang="en-GB" sz="1200" dirty="0" smtClean="0"/>
          </a:p>
          <a:p>
            <a:r>
              <a:rPr lang="en-GB" sz="1200" dirty="0" smtClean="0"/>
              <a:t>1 us decay</a:t>
            </a:r>
            <a:endParaRPr lang="en-GB" sz="1200" dirty="0"/>
          </a:p>
        </p:txBody>
      </p:sp>
      <p:sp>
        <p:nvSpPr>
          <p:cNvPr id="11289" name="TextBox 11288"/>
          <p:cNvSpPr txBox="1"/>
          <p:nvPr/>
        </p:nvSpPr>
        <p:spPr>
          <a:xfrm>
            <a:off x="1888793" y="2900407"/>
            <a:ext cx="1005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</a:t>
            </a:r>
            <a:endParaRPr lang="en-GB" dirty="0"/>
          </a:p>
        </p:txBody>
      </p:sp>
      <p:sp>
        <p:nvSpPr>
          <p:cNvPr id="11290" name="TextBox 11289"/>
          <p:cNvSpPr txBox="1"/>
          <p:nvPr/>
        </p:nvSpPr>
        <p:spPr>
          <a:xfrm>
            <a:off x="357067" y="3573015"/>
            <a:ext cx="4106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100k</a:t>
            </a:r>
            <a:endParaRPr lang="en-GB" sz="900" dirty="0"/>
          </a:p>
        </p:txBody>
      </p:sp>
      <p:sp>
        <p:nvSpPr>
          <p:cNvPr id="107" name="TextBox 106"/>
          <p:cNvSpPr txBox="1"/>
          <p:nvPr/>
        </p:nvSpPr>
        <p:spPr>
          <a:xfrm>
            <a:off x="513556" y="3761338"/>
            <a:ext cx="4138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10nF</a:t>
            </a:r>
            <a:endParaRPr lang="en-GB" sz="900" dirty="0"/>
          </a:p>
        </p:txBody>
      </p:sp>
      <p:pic>
        <p:nvPicPr>
          <p:cNvPr id="8194" name="Picture 2" descr="C:\Hans\R&amp;D\rd51\WG52\Production files SRS\Trigger Pickup box\Photo\CA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17228"/>
            <a:ext cx="1312045" cy="130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58484" y="5837186"/>
            <a:ext cx="1027845" cy="8771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100" dirty="0" smtClean="0"/>
              <a:t>CSP </a:t>
            </a:r>
          </a:p>
          <a:p>
            <a:r>
              <a:rPr lang="en-GB" sz="1100" dirty="0" smtClean="0"/>
              <a:t>1mV/</a:t>
            </a:r>
            <a:r>
              <a:rPr lang="en-GB" sz="1100" dirty="0" err="1" smtClean="0"/>
              <a:t>fC</a:t>
            </a:r>
            <a:endParaRPr lang="en-GB" sz="1100" dirty="0" smtClean="0"/>
          </a:p>
          <a:p>
            <a:r>
              <a:rPr lang="en-GB" sz="1100" dirty="0" smtClean="0"/>
              <a:t>1 us discharge 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044285" y="5538466"/>
            <a:ext cx="1144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J-FET</a:t>
            </a:r>
          </a:p>
          <a:p>
            <a:r>
              <a:rPr lang="en-GB" dirty="0"/>
              <a:t>b</a:t>
            </a:r>
            <a:r>
              <a:rPr lang="en-GB" dirty="0" smtClean="0"/>
              <a:t>ased CSP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54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10x10 chamber grid trigger (400V)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12</a:t>
            </a:fld>
            <a:endParaRPr lang="en-GB"/>
          </a:p>
        </p:txBody>
      </p:sp>
      <p:pic>
        <p:nvPicPr>
          <p:cNvPr id="12291" name="Picture 3" descr="C:\Hans\R&amp;D\RD51\WG52\Production files SRS\Trigger Pickup box\trigger-box on mm-mesh-characteristi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36912"/>
            <a:ext cx="4865464" cy="364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9232" y="1628800"/>
            <a:ext cx="5721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a.) rate corresponds to the expected cosmic rate</a:t>
            </a:r>
          </a:p>
          <a:p>
            <a:r>
              <a:rPr lang="en-GB" dirty="0" smtClean="0"/>
              <a:t>b.) much larger discharge rate starts above working voltage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666918" y="4005064"/>
            <a:ext cx="343639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Total charge</a:t>
            </a:r>
          </a:p>
          <a:p>
            <a:r>
              <a:rPr lang="en-GB" sz="1400" dirty="0" smtClean="0"/>
              <a:t>31 mV  over  1pF</a:t>
            </a:r>
          </a:p>
          <a:p>
            <a:pPr marL="285750" indent="-285750">
              <a:buFont typeface="Symbol"/>
              <a:buChar char="Þ"/>
            </a:pPr>
            <a:r>
              <a:rPr lang="en-GB" sz="1400" dirty="0" smtClean="0"/>
              <a:t>31 </a:t>
            </a:r>
            <a:r>
              <a:rPr lang="en-GB" sz="1400" dirty="0" err="1" smtClean="0"/>
              <a:t>fC</a:t>
            </a:r>
            <a:r>
              <a:rPr lang="en-GB" sz="1400" dirty="0" smtClean="0"/>
              <a:t>  </a:t>
            </a:r>
          </a:p>
          <a:p>
            <a:pPr marL="285750" indent="-285750">
              <a:buFont typeface="Symbol"/>
              <a:buChar char="Þ"/>
            </a:pPr>
            <a:r>
              <a:rPr lang="en-GB" sz="1400" dirty="0" smtClean="0"/>
              <a:t>192.000 e-</a:t>
            </a:r>
          </a:p>
          <a:p>
            <a:pPr marL="285750" indent="-285750">
              <a:buFont typeface="Symbol"/>
              <a:buChar char="Þ"/>
            </a:pPr>
            <a:r>
              <a:rPr lang="en-GB" sz="1400" dirty="0" smtClean="0"/>
              <a:t>30 pairs average (Strontium Beta source)</a:t>
            </a:r>
          </a:p>
          <a:p>
            <a:pPr marL="285750" indent="-285750">
              <a:buFont typeface="Symbol"/>
              <a:buChar char="Þ"/>
            </a:pPr>
            <a:r>
              <a:rPr lang="en-GB" sz="1400" dirty="0" smtClean="0"/>
              <a:t>single electron amplification 6400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82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New FEC card </a:t>
            </a:r>
            <a:br>
              <a:rPr lang="en-GB" dirty="0" smtClean="0"/>
            </a:br>
            <a:r>
              <a:rPr lang="en-GB" sz="2700" dirty="0" smtClean="0"/>
              <a:t>(</a:t>
            </a:r>
            <a:r>
              <a:rPr lang="en-GB" sz="2700" dirty="0" err="1" smtClean="0"/>
              <a:t>Virtex</a:t>
            </a:r>
            <a:r>
              <a:rPr lang="en-GB" sz="2700" dirty="0" smtClean="0"/>
              <a:t> 6 Lx130T)</a:t>
            </a:r>
            <a:endParaRPr lang="en-GB" sz="2700" dirty="0"/>
          </a:p>
        </p:txBody>
      </p:sp>
      <p:pic>
        <p:nvPicPr>
          <p:cNvPr id="2050" name="Picture 2" descr="C:\Hans\R&amp;D\rd51\WG52\Production files SRS\FEC V6\Views\FEC-V V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1" y="2132856"/>
            <a:ext cx="9126289" cy="4412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9612" y="1628800"/>
            <a:ext cx="182325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See talk by </a:t>
            </a:r>
            <a:r>
              <a:rPr lang="en-GB" dirty="0" err="1" smtClean="0"/>
              <a:t>Curro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4580855" y="1628800"/>
            <a:ext cx="648072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9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</a:t>
            </a:r>
            <a:r>
              <a:rPr lang="en-GB" dirty="0" smtClean="0"/>
              <a:t>digital</a:t>
            </a:r>
            <a:r>
              <a:rPr lang="en-GB" dirty="0" smtClean="0"/>
              <a:t> </a:t>
            </a:r>
            <a:r>
              <a:rPr lang="en-GB" dirty="0" smtClean="0"/>
              <a:t>Combo</a:t>
            </a:r>
            <a:br>
              <a:rPr lang="en-GB" dirty="0" smtClean="0"/>
            </a:br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16/04/2012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1027" name="Picture 3" descr="C:\Hans\R&amp;D\rd51\WG52\Production files SRS\Digital card\views\Digital card and FEC V6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9" r="24294"/>
          <a:stretch/>
        </p:blipFill>
        <p:spPr bwMode="auto">
          <a:xfrm>
            <a:off x="2051720" y="1844824"/>
            <a:ext cx="4428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7377" y="4828510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 x HDMI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>
            <a:off x="4788024" y="1484784"/>
            <a:ext cx="93610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012160" y="1475492"/>
            <a:ext cx="17820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See talk by </a:t>
            </a:r>
            <a:r>
              <a:rPr lang="en-GB" dirty="0" err="1" smtClean="0"/>
              <a:t>Mihai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635896" y="6093296"/>
            <a:ext cx="4179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 proto  cards in production by Univ. Bonn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568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VMMx</a:t>
            </a:r>
            <a:r>
              <a:rPr lang="en-GB" dirty="0" smtClean="0"/>
              <a:t>  based frontend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16/04/2012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5122" name="Picture 2" descr="C:\Hans\R&amp;D\RD51\WG52\Production files SRS\VMM1\VMM Hybrid TO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2242"/>
            <a:ext cx="4752528" cy="225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Hans\R&amp;D\RD51\WG52\Production files SRS\VMM1\VMM Hybrid BOTTO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77" y="4102093"/>
            <a:ext cx="4752528" cy="225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5292080" y="1412776"/>
            <a:ext cx="1296144" cy="429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732240" y="1442843"/>
            <a:ext cx="17291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See talk by </a:t>
            </a:r>
            <a:r>
              <a:rPr lang="en-GB" dirty="0" err="1" smtClean="0"/>
              <a:t>Sorin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43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</a:t>
            </a:r>
            <a:r>
              <a:rPr lang="en-GB" dirty="0" smtClean="0"/>
              <a:t>integration into ATLAS NSW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16/04/2012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3074" name="Picture 2" descr="C:\Hans\R&amp;D\RD51\WG52\Production files SRS\APV Hybrid V4\Photos\Hybrids on MM-detec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4802" y="2084769"/>
            <a:ext cx="6394581" cy="3045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2589407" y="5013176"/>
            <a:ext cx="1262513" cy="8640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53303" y="5877272"/>
            <a:ext cx="3555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HDMI </a:t>
            </a:r>
            <a:r>
              <a:rPr lang="en-GB" dirty="0" smtClean="0"/>
              <a:t>cables to SRS readout system 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336182" y="5129808"/>
            <a:ext cx="397241" cy="7474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99592" y="4610993"/>
            <a:ext cx="1307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APV </a:t>
            </a:r>
            <a:r>
              <a:rPr lang="en-GB" dirty="0" smtClean="0"/>
              <a:t>hybrids</a:t>
            </a:r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474" y="1340768"/>
            <a:ext cx="15240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4469838" y="1464196"/>
            <a:ext cx="618584" cy="2468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9193" y="2297432"/>
            <a:ext cx="2455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Large </a:t>
            </a:r>
            <a:r>
              <a:rPr lang="en-GB" dirty="0" err="1" smtClean="0"/>
              <a:t>uMegas</a:t>
            </a:r>
            <a:r>
              <a:rPr lang="en-GB" dirty="0" smtClean="0"/>
              <a:t> chambers</a:t>
            </a:r>
          </a:p>
          <a:p>
            <a:r>
              <a:rPr lang="en-GB" dirty="0" smtClean="0"/>
              <a:t> for New Small Wheel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2207322" y="4365104"/>
            <a:ext cx="636486" cy="2458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7094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DTCC links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1026" name="Picture 2" descr="C:\Hans\R&amp;D\RD51\WG52\Production files SRS\DTC link\Views\SRU-in Rack with short DTC link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4" r="38632" b="7523"/>
          <a:stretch/>
        </p:blipFill>
        <p:spPr bwMode="auto">
          <a:xfrm>
            <a:off x="395536" y="1335763"/>
            <a:ext cx="5328128" cy="451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Hans\R&amp;D\RD51\WG52\Production files SRS\DTC link\Cables\utp-stpcable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84784"/>
            <a:ext cx="2901381" cy="1150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Hans\R&amp;D\RD51\WG52\Production files SRS\DTC link\Photos\DTC links on EMCAL FEC card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87440"/>
            <a:ext cx="3017711" cy="226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8142" y="2949364"/>
            <a:ext cx="3130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First version DTC already </a:t>
            </a:r>
          </a:p>
          <a:p>
            <a:r>
              <a:rPr lang="en-GB" dirty="0" smtClean="0"/>
              <a:t>used by </a:t>
            </a:r>
            <a:r>
              <a:rPr lang="en-GB" dirty="0" err="1" smtClean="0"/>
              <a:t>EMCal</a:t>
            </a:r>
            <a:r>
              <a:rPr lang="en-GB" dirty="0" smtClean="0"/>
              <a:t> with SRU, photo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836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DTCC links *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20" y="4169810"/>
            <a:ext cx="8025129" cy="180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80059" y="1572761"/>
            <a:ext cx="6495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Transmit  </a:t>
            </a:r>
            <a:r>
              <a:rPr lang="en-GB" sz="2000" b="1" dirty="0" smtClean="0"/>
              <a:t>D</a:t>
            </a:r>
            <a:r>
              <a:rPr lang="en-GB" dirty="0" smtClean="0"/>
              <a:t>ata, </a:t>
            </a:r>
            <a:r>
              <a:rPr lang="en-GB" sz="2000" b="1" dirty="0" smtClean="0"/>
              <a:t>T</a:t>
            </a:r>
            <a:r>
              <a:rPr lang="en-GB" dirty="0" smtClean="0"/>
              <a:t>rigger, </a:t>
            </a:r>
            <a:r>
              <a:rPr lang="en-GB" sz="2000" b="1" dirty="0" smtClean="0"/>
              <a:t>C</a:t>
            </a:r>
            <a:r>
              <a:rPr lang="en-GB" dirty="0" smtClean="0"/>
              <a:t>ontrols and </a:t>
            </a:r>
            <a:r>
              <a:rPr lang="en-GB" sz="2000" b="1" dirty="0" smtClean="0"/>
              <a:t>C</a:t>
            </a:r>
            <a:r>
              <a:rPr lang="en-GB" dirty="0" smtClean="0"/>
              <a:t>lock  via 2 or 4   wires/</a:t>
            </a:r>
            <a:r>
              <a:rPr lang="en-GB" dirty="0" err="1" smtClean="0"/>
              <a:t>fibers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22885" y="2132856"/>
            <a:ext cx="62545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DTCC-4</a:t>
            </a:r>
            <a:r>
              <a:rPr lang="en-GB" dirty="0" smtClean="0"/>
              <a:t>  :  2 downlinks and 2 uplinks  ( CAT6 cables)</a:t>
            </a:r>
          </a:p>
          <a:p>
            <a:r>
              <a:rPr lang="en-GB" b="1" dirty="0" smtClean="0"/>
              <a:t>DTCC-2</a:t>
            </a:r>
            <a:r>
              <a:rPr lang="en-GB" dirty="0" smtClean="0"/>
              <a:t>  :  1 downlink and one uplink ( Micro-</a:t>
            </a:r>
            <a:r>
              <a:rPr lang="en-GB" dirty="0" err="1" smtClean="0"/>
              <a:t>twinax</a:t>
            </a:r>
            <a:r>
              <a:rPr lang="en-GB" dirty="0" smtClean="0"/>
              <a:t>, </a:t>
            </a:r>
            <a:r>
              <a:rPr lang="en-GB" dirty="0" err="1" smtClean="0"/>
              <a:t>fiber</a:t>
            </a:r>
            <a:r>
              <a:rPr lang="en-GB" dirty="0" smtClean="0"/>
              <a:t> optics)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13107" y="2792813"/>
            <a:ext cx="5456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Mixed  </a:t>
            </a:r>
            <a:r>
              <a:rPr lang="en-GB" dirty="0" err="1" smtClean="0"/>
              <a:t>datatypes</a:t>
            </a:r>
            <a:r>
              <a:rPr lang="en-GB" dirty="0" smtClean="0"/>
              <a:t>   </a:t>
            </a:r>
            <a:r>
              <a:rPr lang="en-GB" dirty="0" smtClean="0"/>
              <a:t>via 8b/10b frames of different priority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6124654"/>
            <a:ext cx="278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*Alfonso Tarazona Martinez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93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Emulation of 10 </a:t>
            </a:r>
            <a:r>
              <a:rPr lang="en-GB" sz="3200" dirty="0" err="1" smtClean="0"/>
              <a:t>Gbit</a:t>
            </a:r>
            <a:r>
              <a:rPr lang="en-GB" sz="3200" dirty="0" smtClean="0"/>
              <a:t> Readout Unit</a:t>
            </a:r>
            <a:br>
              <a:rPr lang="en-GB" sz="3200" dirty="0" smtClean="0"/>
            </a:br>
            <a:r>
              <a:rPr lang="en-GB" sz="3200" dirty="0" smtClean="0"/>
              <a:t>using the SRU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7700047" cy="544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4770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main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258" y="1844824"/>
            <a:ext cx="8496944" cy="4248472"/>
          </a:xfrm>
        </p:spPr>
        <p:txBody>
          <a:bodyPr>
            <a:normAutofit fontScale="25000" lnSpcReduction="20000"/>
          </a:bodyPr>
          <a:lstStyle/>
          <a:p>
            <a:endParaRPr lang="en-GB" u="sng" dirty="0" smtClean="0"/>
          </a:p>
          <a:p>
            <a:r>
              <a:rPr lang="en-GB" sz="5600" b="1" u="sng" dirty="0" smtClean="0">
                <a:solidFill>
                  <a:srgbClr val="FF0000"/>
                </a:solidFill>
              </a:rPr>
              <a:t>SRS production /sales via CERN store</a:t>
            </a:r>
            <a:r>
              <a:rPr lang="en-GB" sz="5600" b="1" dirty="0" smtClean="0"/>
              <a:t>: </a:t>
            </a:r>
            <a:r>
              <a:rPr lang="en-GB" sz="5600" b="1" dirty="0" smtClean="0">
                <a:sym typeface="Wingdings" pitchFamily="2" charset="2"/>
              </a:rPr>
              <a:t> </a:t>
            </a:r>
            <a:r>
              <a:rPr lang="en-GB" sz="5600" b="1" dirty="0" err="1" smtClean="0">
                <a:sym typeface="Wingdings" pitchFamily="2" charset="2"/>
              </a:rPr>
              <a:t>ongoing</a:t>
            </a:r>
            <a:r>
              <a:rPr lang="en-GB" sz="5600" b="1" dirty="0" smtClean="0">
                <a:sym typeface="Wingdings" pitchFamily="2" charset="2"/>
              </a:rPr>
              <a:t>, new  </a:t>
            </a:r>
            <a:r>
              <a:rPr lang="en-GB" sz="5600" b="1" dirty="0" smtClean="0">
                <a:sym typeface="Wingdings" pitchFamily="2" charset="2"/>
              </a:rPr>
              <a:t>productions, new devices  </a:t>
            </a:r>
          </a:p>
          <a:p>
            <a:r>
              <a:rPr lang="en-GB" sz="5600" b="1" u="sng" dirty="0" err="1">
                <a:solidFill>
                  <a:srgbClr val="FF0000"/>
                </a:solidFill>
                <a:sym typeface="Wingdings" pitchFamily="2" charset="2"/>
              </a:rPr>
              <a:t>Timepix</a:t>
            </a:r>
            <a:r>
              <a:rPr lang="en-GB" sz="5600" b="1" u="sng" dirty="0">
                <a:solidFill>
                  <a:srgbClr val="FF0000"/>
                </a:solidFill>
                <a:sym typeface="Wingdings" pitchFamily="2" charset="2"/>
              </a:rPr>
              <a:t> SRS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56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5600" b="1" dirty="0">
                <a:sym typeface="Wingdings" pitchFamily="2" charset="2"/>
              </a:rPr>
              <a:t> </a:t>
            </a:r>
            <a:r>
              <a:rPr lang="en-GB" sz="5600" b="1" dirty="0" err="1">
                <a:sym typeface="Wingdings" pitchFamily="2" charset="2"/>
              </a:rPr>
              <a:t>ongoing</a:t>
            </a:r>
            <a:r>
              <a:rPr lang="en-GB" sz="5600" b="1" dirty="0">
                <a:sym typeface="Wingdings" pitchFamily="2" charset="2"/>
              </a:rPr>
              <a:t> at by Bonn Univ. 8 </a:t>
            </a:r>
            <a:r>
              <a:rPr lang="en-GB" sz="5600" b="1" dirty="0" err="1">
                <a:sym typeface="Wingdings" pitchFamily="2" charset="2"/>
              </a:rPr>
              <a:t>timepix</a:t>
            </a:r>
            <a:r>
              <a:rPr lang="en-GB" sz="5600" b="1" dirty="0">
                <a:sym typeface="Wingdings" pitchFamily="2" charset="2"/>
              </a:rPr>
              <a:t>  array readout </a:t>
            </a:r>
            <a:r>
              <a:rPr lang="en-GB" sz="5600" b="1" dirty="0">
                <a:solidFill>
                  <a:srgbClr val="00B050"/>
                </a:solidFill>
                <a:sym typeface="Wingdings" pitchFamily="2" charset="2"/>
              </a:rPr>
              <a:t> Talk by Michael </a:t>
            </a:r>
            <a:endParaRPr lang="en-GB" sz="5600" b="1" dirty="0" smtClean="0">
              <a:sym typeface="Wingdings" pitchFamily="2" charset="2"/>
            </a:endParaRPr>
          </a:p>
          <a:p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New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FEC V6 card  design &amp; proto production </a:t>
            </a:r>
            <a:r>
              <a:rPr lang="en-GB" sz="5600" b="1" dirty="0" smtClean="0">
                <a:sym typeface="Wingdings" pitchFamily="2" charset="2"/>
              </a:rPr>
              <a:t>  </a:t>
            </a:r>
            <a:r>
              <a:rPr lang="en-GB" sz="5600" b="1" dirty="0" err="1" smtClean="0">
                <a:sym typeface="Wingdings" pitchFamily="2" charset="2"/>
              </a:rPr>
              <a:t>ongoing</a:t>
            </a:r>
            <a:r>
              <a:rPr lang="en-GB" sz="5600" b="1" dirty="0" smtClean="0">
                <a:sym typeface="Wingdings" pitchFamily="2" charset="2"/>
              </a:rPr>
              <a:t> with Bari and  Valencia </a:t>
            </a:r>
            <a:r>
              <a:rPr lang="en-GB" sz="5600" b="1" dirty="0" smtClean="0">
                <a:solidFill>
                  <a:srgbClr val="00B050"/>
                </a:solidFill>
                <a:sym typeface="Wingdings" pitchFamily="2" charset="2"/>
              </a:rPr>
              <a:t> talk by </a:t>
            </a:r>
            <a:r>
              <a:rPr lang="en-GB" sz="5600" b="1" dirty="0" err="1" smtClean="0">
                <a:solidFill>
                  <a:srgbClr val="00B050"/>
                </a:solidFill>
                <a:sym typeface="Wingdings" pitchFamily="2" charset="2"/>
              </a:rPr>
              <a:t>Curro</a:t>
            </a:r>
            <a:endParaRPr lang="en-GB" sz="5600" b="1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New Digital SRS card ( VFAT –like chips) </a:t>
            </a:r>
            <a:r>
              <a:rPr lang="en-GB" sz="56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5600" b="1" dirty="0" smtClean="0">
                <a:sym typeface="Wingdings" pitchFamily="2" charset="2"/>
              </a:rPr>
              <a:t> </a:t>
            </a:r>
            <a:r>
              <a:rPr lang="en-GB" sz="5600" b="1" dirty="0" err="1" smtClean="0">
                <a:sym typeface="Wingdings" pitchFamily="2" charset="2"/>
              </a:rPr>
              <a:t>ongoing</a:t>
            </a:r>
            <a:r>
              <a:rPr lang="en-GB" sz="5600" b="1" dirty="0" smtClean="0">
                <a:sym typeface="Wingdings" pitchFamily="2" charset="2"/>
              </a:rPr>
              <a:t> PCB </a:t>
            </a:r>
            <a:r>
              <a:rPr lang="en-GB" sz="5600" b="1" dirty="0" smtClean="0">
                <a:sym typeface="Wingdings" pitchFamily="2" charset="2"/>
              </a:rPr>
              <a:t>mounting and tests </a:t>
            </a:r>
            <a:r>
              <a:rPr lang="en-GB" sz="5600" b="1" dirty="0" smtClean="0">
                <a:solidFill>
                  <a:srgbClr val="00B050"/>
                </a:solidFill>
                <a:sym typeface="Wingdings" pitchFamily="2" charset="2"/>
              </a:rPr>
              <a:t> talk by  </a:t>
            </a:r>
            <a:r>
              <a:rPr lang="en-GB" sz="5600" b="1" dirty="0" err="1" smtClean="0">
                <a:solidFill>
                  <a:srgbClr val="00B050"/>
                </a:solidFill>
                <a:sym typeface="Wingdings" pitchFamily="2" charset="2"/>
              </a:rPr>
              <a:t>Mihai</a:t>
            </a:r>
            <a:r>
              <a:rPr lang="en-GB" sz="5600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  <a:endParaRPr lang="en-GB" sz="5600" b="1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en-GB" sz="5600" b="1" u="sng" dirty="0" err="1" smtClean="0">
                <a:solidFill>
                  <a:srgbClr val="FF0000"/>
                </a:solidFill>
                <a:sym typeface="Wingdings" pitchFamily="2" charset="2"/>
              </a:rPr>
              <a:t>VMMx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   </a:t>
            </a:r>
            <a:r>
              <a:rPr lang="en-GB" sz="5600" b="1" u="sng" dirty="0" err="1" smtClean="0">
                <a:solidFill>
                  <a:srgbClr val="FF0000"/>
                </a:solidFill>
                <a:sym typeface="Wingdings" pitchFamily="2" charset="2"/>
              </a:rPr>
              <a:t>longterm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 successor of APV hybrid</a:t>
            </a:r>
            <a:r>
              <a:rPr lang="en-GB" sz="56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5600" b="1" dirty="0" smtClean="0">
                <a:sym typeface="Wingdings" pitchFamily="2" charset="2"/>
              </a:rPr>
              <a:t> </a:t>
            </a:r>
            <a:r>
              <a:rPr lang="en-GB" sz="5600" b="1" dirty="0" smtClean="0">
                <a:sym typeface="Wingdings" pitchFamily="2" charset="2"/>
              </a:rPr>
              <a:t>started </a:t>
            </a:r>
            <a:r>
              <a:rPr lang="en-GB" sz="5600" b="1" dirty="0" smtClean="0">
                <a:sym typeface="Wingdings" pitchFamily="2" charset="2"/>
              </a:rPr>
              <a:t>BNL </a:t>
            </a:r>
            <a:r>
              <a:rPr lang="en-GB" sz="5600" b="1" dirty="0" smtClean="0">
                <a:sym typeface="Wingdings" pitchFamily="2" charset="2"/>
              </a:rPr>
              <a:t>and </a:t>
            </a:r>
            <a:r>
              <a:rPr lang="en-GB" sz="5600" b="1" dirty="0" smtClean="0">
                <a:sym typeface="Wingdings" pitchFamily="2" charset="2"/>
              </a:rPr>
              <a:t>IFIN-HH</a:t>
            </a:r>
            <a:r>
              <a:rPr lang="en-GB" sz="5600" b="1" dirty="0">
                <a:sym typeface="Wingdings" pitchFamily="2" charset="2"/>
              </a:rPr>
              <a:t> </a:t>
            </a:r>
            <a:r>
              <a:rPr lang="en-GB" sz="5600" b="1" dirty="0" smtClean="0">
                <a:sym typeface="Wingdings" pitchFamily="2" charset="2"/>
              </a:rPr>
              <a:t> </a:t>
            </a:r>
            <a:r>
              <a:rPr lang="en-GB" sz="5600" b="1" dirty="0" smtClean="0">
                <a:solidFill>
                  <a:srgbClr val="00B050"/>
                </a:solidFill>
                <a:sym typeface="Wingdings" pitchFamily="2" charset="2"/>
              </a:rPr>
              <a:t> talk by </a:t>
            </a:r>
            <a:r>
              <a:rPr lang="en-GB" sz="5600" b="1" dirty="0" err="1" smtClean="0">
                <a:solidFill>
                  <a:srgbClr val="00B050"/>
                </a:solidFill>
                <a:sym typeface="Wingdings" pitchFamily="2" charset="2"/>
              </a:rPr>
              <a:t>Sorin</a:t>
            </a:r>
            <a:r>
              <a:rPr lang="en-GB" sz="5600" b="1" dirty="0" smtClean="0">
                <a:solidFill>
                  <a:srgbClr val="00B050"/>
                </a:solidFill>
                <a:sym typeface="Wingdings" pitchFamily="2" charset="2"/>
              </a:rPr>
              <a:t> </a:t>
            </a:r>
          </a:p>
          <a:p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SRS integration into ATLAS  continuing </a:t>
            </a:r>
            <a:r>
              <a:rPr lang="en-GB" sz="5600" b="1" u="sng" dirty="0" smtClean="0">
                <a:solidFill>
                  <a:srgbClr val="00B050"/>
                </a:solidFill>
                <a:sym typeface="Wingdings" pitchFamily="2" charset="2"/>
              </a:rPr>
              <a:t> talk by Andre</a:t>
            </a:r>
          </a:p>
          <a:p>
            <a:r>
              <a:rPr lang="en-GB" sz="5600" b="1" u="sng" dirty="0">
                <a:solidFill>
                  <a:srgbClr val="FF0000"/>
                </a:solidFill>
                <a:sym typeface="Wingdings" pitchFamily="2" charset="2"/>
              </a:rPr>
              <a:t>DTCC links 4 wire and 2 wire / </a:t>
            </a:r>
            <a:r>
              <a:rPr lang="en-GB" sz="5600" b="1" u="sng" dirty="0" err="1">
                <a:solidFill>
                  <a:srgbClr val="FF0000"/>
                </a:solidFill>
                <a:sym typeface="Wingdings" pitchFamily="2" charset="2"/>
              </a:rPr>
              <a:t>fiber</a:t>
            </a:r>
            <a:r>
              <a:rPr lang="en-GB" sz="5600" b="1" u="sng" dirty="0">
                <a:solidFill>
                  <a:srgbClr val="FF0000"/>
                </a:solidFill>
                <a:sym typeface="Wingdings" pitchFamily="2" charset="2"/>
              </a:rPr>
              <a:t> versions</a:t>
            </a:r>
            <a:r>
              <a:rPr lang="en-GB" sz="5600" b="1" dirty="0">
                <a:sym typeface="Wingdings" pitchFamily="2" charset="2"/>
              </a:rPr>
              <a:t>,  being finalized </a:t>
            </a:r>
            <a:endParaRPr lang="en-GB" sz="5600" b="1" dirty="0" smtClean="0">
              <a:sym typeface="Wingdings" pitchFamily="2" charset="2"/>
            </a:endParaRPr>
          </a:p>
          <a:p>
            <a:r>
              <a:rPr lang="en-GB" sz="5600" b="1" u="sng" dirty="0">
                <a:solidFill>
                  <a:srgbClr val="FF0000"/>
                </a:solidFill>
                <a:sym typeface="Wingdings" pitchFamily="2" charset="2"/>
              </a:rPr>
              <a:t>10Gbit readout architectures </a:t>
            </a:r>
            <a:r>
              <a:rPr lang="en-GB" sz="5600" b="1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5600" b="1" dirty="0">
                <a:sym typeface="Wingdings" pitchFamily="2" charset="2"/>
              </a:rPr>
              <a:t> </a:t>
            </a:r>
            <a:r>
              <a:rPr lang="en-GB" sz="5600" b="1" dirty="0" err="1">
                <a:sym typeface="Wingdings" pitchFamily="2" charset="2"/>
              </a:rPr>
              <a:t>ongoing</a:t>
            </a:r>
            <a:r>
              <a:rPr lang="en-GB" sz="5600" b="1" dirty="0">
                <a:sym typeface="Wingdings" pitchFamily="2" charset="2"/>
              </a:rPr>
              <a:t> with ALICE, LMU, BARI, LUND, ATLAS, </a:t>
            </a:r>
            <a:r>
              <a:rPr lang="en-GB" sz="5600" b="1" dirty="0" smtClean="0">
                <a:sym typeface="Wingdings" pitchFamily="2" charset="2"/>
              </a:rPr>
              <a:t>CERN</a:t>
            </a:r>
            <a:endParaRPr lang="en-GB" sz="5600" b="1" u="sng" dirty="0" smtClean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ADV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active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HV divider for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GEMs </a:t>
            </a:r>
            <a:r>
              <a:rPr lang="en-GB" sz="5600" b="1" dirty="0" smtClean="0">
                <a:sym typeface="Wingdings" pitchFamily="2" charset="2"/>
              </a:rPr>
              <a:t> </a:t>
            </a:r>
            <a:r>
              <a:rPr lang="en-GB" sz="5600" b="1" dirty="0" smtClean="0">
                <a:sym typeface="Wingdings" pitchFamily="2" charset="2"/>
              </a:rPr>
              <a:t> prototype test </a:t>
            </a:r>
            <a:r>
              <a:rPr lang="en-GB" sz="5600" b="1" dirty="0" err="1" smtClean="0">
                <a:sym typeface="Wingdings" pitchFamily="2" charset="2"/>
              </a:rPr>
              <a:t>ongoing</a:t>
            </a:r>
            <a:endParaRPr lang="en-GB" sz="5600" b="1" dirty="0" smtClean="0">
              <a:sym typeface="Wingdings" pitchFamily="2" charset="2"/>
            </a:endParaRPr>
          </a:p>
          <a:p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Trigger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pickup box for Mesh self-trigger  and gain measurement</a:t>
            </a:r>
            <a:r>
              <a:rPr lang="en-GB" sz="5600" b="1" dirty="0" smtClean="0">
                <a:sym typeface="Wingdings" pitchFamily="2" charset="2"/>
              </a:rPr>
              <a:t> prototypes in use, PCB revision needed</a:t>
            </a:r>
          </a:p>
          <a:p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Quad Preamplifier for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MPGD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signal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monitoring </a:t>
            </a:r>
            <a:r>
              <a:rPr lang="en-GB" sz="5600" b="1" dirty="0" smtClean="0">
                <a:sym typeface="Wingdings" pitchFamily="2" charset="2"/>
              </a:rPr>
              <a:t> </a:t>
            </a:r>
            <a:r>
              <a:rPr lang="en-GB" sz="5600" b="1" dirty="0" smtClean="0">
                <a:sym typeface="Wingdings" pitchFamily="2" charset="2"/>
              </a:rPr>
              <a:t>started  1</a:t>
            </a:r>
            <a:r>
              <a:rPr lang="en-GB" sz="5600" b="1" baseline="30000" dirty="0" smtClean="0">
                <a:sym typeface="Wingdings" pitchFamily="2" charset="2"/>
              </a:rPr>
              <a:t>st</a:t>
            </a:r>
            <a:r>
              <a:rPr lang="en-GB" sz="5600" b="1" dirty="0" smtClean="0">
                <a:sym typeface="Wingdings" pitchFamily="2" charset="2"/>
              </a:rPr>
              <a:t>  board tested , revision required </a:t>
            </a:r>
            <a:endParaRPr lang="en-GB" sz="5600" b="1" dirty="0" smtClean="0">
              <a:sym typeface="Wingdings" pitchFamily="2" charset="2"/>
            </a:endParaRPr>
          </a:p>
          <a:p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SRS-ATCA  </a:t>
            </a:r>
            <a:r>
              <a:rPr lang="en-GB" sz="5600" b="1" u="sng" dirty="0" smtClean="0">
                <a:solidFill>
                  <a:srgbClr val="FF0000"/>
                </a:solidFill>
                <a:sym typeface="Wingdings" pitchFamily="2" charset="2"/>
              </a:rPr>
              <a:t>pilot systems </a:t>
            </a:r>
            <a:r>
              <a:rPr lang="en-GB" sz="5600" b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5600" b="1" dirty="0" smtClean="0">
                <a:sym typeface="Wingdings" pitchFamily="2" charset="2"/>
              </a:rPr>
              <a:t>  </a:t>
            </a:r>
            <a:r>
              <a:rPr lang="en-GB" sz="5600" b="1" dirty="0" err="1" smtClean="0">
                <a:sym typeface="Wingdings" pitchFamily="2" charset="2"/>
              </a:rPr>
              <a:t>ongoing</a:t>
            </a:r>
            <a:r>
              <a:rPr lang="en-GB" sz="5600" b="1" dirty="0" smtClean="0">
                <a:sym typeface="Wingdings" pitchFamily="2" charset="2"/>
              </a:rPr>
              <a:t>, 3 systems to be delivered in Mai (ATLAS, ALICE, NEXT) </a:t>
            </a:r>
            <a:r>
              <a:rPr lang="en-GB" sz="5600" b="1" dirty="0" smtClean="0">
                <a:solidFill>
                  <a:srgbClr val="00B050"/>
                </a:solidFill>
                <a:sym typeface="Wingdings" pitchFamily="2" charset="2"/>
              </a:rPr>
              <a:t> talk y </a:t>
            </a:r>
            <a:r>
              <a:rPr lang="en-GB" sz="5600" b="1" dirty="0" err="1" smtClean="0">
                <a:solidFill>
                  <a:srgbClr val="00B050"/>
                </a:solidFill>
                <a:sym typeface="Wingdings" pitchFamily="2" charset="2"/>
              </a:rPr>
              <a:t>EicSys</a:t>
            </a:r>
            <a:endParaRPr lang="en-GB" sz="5600" b="1" dirty="0" smtClean="0">
              <a:solidFill>
                <a:srgbClr val="00B050"/>
              </a:solidFill>
              <a:sym typeface="Wingdings" pitchFamily="2" charset="2"/>
            </a:endParaRPr>
          </a:p>
          <a:p>
            <a:endParaRPr lang="en-GB" sz="5600" b="1" dirty="0" smtClean="0">
              <a:solidFill>
                <a:srgbClr val="00B05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GB" sz="5600" b="1" dirty="0">
                <a:sym typeface="Wingdings" pitchFamily="2" charset="2"/>
              </a:rPr>
              <a:t>	</a:t>
            </a:r>
            <a:r>
              <a:rPr lang="en-GB" sz="5600" b="1" dirty="0" smtClean="0">
                <a:sym typeface="Wingdings" pitchFamily="2" charset="2"/>
              </a:rPr>
              <a:t>	</a:t>
            </a:r>
            <a:r>
              <a:rPr lang="en-GB" sz="7200" b="1" u="sng" dirty="0" smtClean="0">
                <a:sym typeface="Wingdings" pitchFamily="2" charset="2"/>
              </a:rPr>
              <a:t>Planned </a:t>
            </a:r>
          </a:p>
          <a:p>
            <a:pPr marL="0" indent="0">
              <a:buNone/>
            </a:pPr>
            <a:r>
              <a:rPr lang="en-GB" sz="7200" b="1" dirty="0">
                <a:sym typeface="Wingdings" pitchFamily="2" charset="2"/>
              </a:rPr>
              <a:t> </a:t>
            </a:r>
            <a:r>
              <a:rPr lang="en-GB" sz="7200" b="1" dirty="0" smtClean="0">
                <a:sym typeface="Wingdings" pitchFamily="2" charset="2"/>
              </a:rPr>
              <a:t>      </a:t>
            </a:r>
            <a:r>
              <a:rPr lang="en-GB" sz="7200" b="1" dirty="0" smtClean="0">
                <a:solidFill>
                  <a:srgbClr val="00B050"/>
                </a:solidFill>
                <a:sym typeface="Wingdings" pitchFamily="2" charset="2"/>
              </a:rPr>
              <a:t>let’s talk about these in the next WG5 meeting</a:t>
            </a:r>
            <a:endParaRPr lang="en-GB" sz="5600" b="1" dirty="0">
              <a:solidFill>
                <a:srgbClr val="00B050"/>
              </a:solidFill>
              <a:sym typeface="Wingdings" pitchFamily="2" charset="2"/>
            </a:endParaRPr>
          </a:p>
          <a:p>
            <a:r>
              <a:rPr lang="en-GB" sz="5600" b="1" u="sng" dirty="0" smtClean="0">
                <a:solidFill>
                  <a:srgbClr val="0070C0"/>
                </a:solidFill>
                <a:sym typeface="Wingdings" pitchFamily="2" charset="2"/>
              </a:rPr>
              <a:t>GEMROC chip adapter</a:t>
            </a:r>
            <a:r>
              <a:rPr lang="en-GB" sz="5600" b="1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GB" sz="5600" b="1" dirty="0" smtClean="0">
                <a:sym typeface="Wingdings" pitchFamily="2" charset="2"/>
              </a:rPr>
              <a:t> under discussion, potentially no export problem </a:t>
            </a:r>
          </a:p>
          <a:p>
            <a:r>
              <a:rPr lang="en-GB" sz="5600" b="1" u="sng" dirty="0" smtClean="0">
                <a:solidFill>
                  <a:srgbClr val="0070C0"/>
                </a:solidFill>
                <a:sym typeface="Wingdings" pitchFamily="2" charset="2"/>
              </a:rPr>
              <a:t>SRS shaper-Discriminator  </a:t>
            </a:r>
            <a:r>
              <a:rPr lang="en-GB" sz="5600" b="1" dirty="0" smtClean="0">
                <a:solidFill>
                  <a:srgbClr val="0070C0"/>
                </a:solidFill>
                <a:sym typeface="Wingdings" pitchFamily="2" charset="2"/>
              </a:rPr>
              <a:t>card </a:t>
            </a:r>
            <a:r>
              <a:rPr lang="en-GB" sz="5600" b="1" dirty="0" smtClean="0">
                <a:sym typeface="Wingdings" pitchFamily="2" charset="2"/>
              </a:rPr>
              <a:t> planned </a:t>
            </a:r>
          </a:p>
          <a:p>
            <a:r>
              <a:rPr lang="en-GB" sz="5600" b="1" u="sng" dirty="0">
                <a:solidFill>
                  <a:srgbClr val="0070C0"/>
                </a:solidFill>
                <a:sym typeface="Wingdings" pitchFamily="2" charset="2"/>
              </a:rPr>
              <a:t>HV generator  card </a:t>
            </a:r>
            <a:r>
              <a:rPr lang="en-GB" sz="5600" b="1" u="sng" dirty="0" smtClean="0">
                <a:solidFill>
                  <a:srgbClr val="0070C0"/>
                </a:solidFill>
                <a:sym typeface="Wingdings" pitchFamily="2" charset="2"/>
              </a:rPr>
              <a:t>for </a:t>
            </a:r>
            <a:r>
              <a:rPr lang="en-GB" sz="5600" b="1" u="sng" dirty="0" err="1" smtClean="0">
                <a:solidFill>
                  <a:srgbClr val="0070C0"/>
                </a:solidFill>
                <a:sym typeface="Wingdings" pitchFamily="2" charset="2"/>
              </a:rPr>
              <a:t>MicroMegas</a:t>
            </a:r>
            <a:r>
              <a:rPr lang="en-GB" sz="5600" b="1" u="sng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GB" sz="5600" b="1" u="sng" dirty="0">
                <a:solidFill>
                  <a:srgbClr val="0070C0"/>
                </a:solidFill>
                <a:sym typeface="Wingdings" pitchFamily="2" charset="2"/>
              </a:rPr>
              <a:t>with HV  control via SRS </a:t>
            </a:r>
            <a:r>
              <a:rPr lang="en-GB" sz="5600" b="1" u="sng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en-GB" sz="5600" b="1" u="sng" dirty="0">
                <a:solidFill>
                  <a:srgbClr val="0070C0"/>
                </a:solidFill>
                <a:sym typeface="Wingdings" pitchFamily="2" charset="2"/>
              </a:rPr>
              <a:t>and </a:t>
            </a:r>
            <a:r>
              <a:rPr lang="en-GB" sz="5600" b="1" u="sng" dirty="0" err="1">
                <a:solidFill>
                  <a:srgbClr val="0070C0"/>
                </a:solidFill>
                <a:sym typeface="Wingdings" pitchFamily="2" charset="2"/>
              </a:rPr>
              <a:t>pA</a:t>
            </a:r>
            <a:r>
              <a:rPr lang="en-GB" sz="5600" b="1" u="sng" dirty="0">
                <a:solidFill>
                  <a:srgbClr val="0070C0"/>
                </a:solidFill>
                <a:sym typeface="Wingdings" pitchFamily="2" charset="2"/>
              </a:rPr>
              <a:t> readout  </a:t>
            </a:r>
            <a:r>
              <a:rPr lang="en-GB" sz="5600" b="1" dirty="0">
                <a:sym typeface="Wingdings" pitchFamily="2" charset="2"/>
              </a:rPr>
              <a:t> </a:t>
            </a:r>
            <a:r>
              <a:rPr lang="en-GB" sz="5600" b="1" dirty="0" smtClean="0">
                <a:sym typeface="Wingdings" pitchFamily="2" charset="2"/>
              </a:rPr>
              <a:t>schematics started</a:t>
            </a:r>
            <a:endParaRPr lang="en-GB" sz="5600" b="1" dirty="0">
              <a:sym typeface="Wingdings" pitchFamily="2" charset="2"/>
            </a:endParaRPr>
          </a:p>
          <a:p>
            <a:pPr marL="0" indent="0">
              <a:buNone/>
            </a:pPr>
            <a:endParaRPr lang="en-GB" sz="5600" b="1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GB" sz="5600" b="1" dirty="0" smtClean="0">
              <a:sym typeface="Wingdings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8" name="4-Point Star 7"/>
          <p:cNvSpPr/>
          <p:nvPr/>
        </p:nvSpPr>
        <p:spPr>
          <a:xfrm>
            <a:off x="108069" y="3254500"/>
            <a:ext cx="376119" cy="3383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4-Point Star 8"/>
          <p:cNvSpPr/>
          <p:nvPr/>
        </p:nvSpPr>
        <p:spPr>
          <a:xfrm>
            <a:off x="108068" y="1976207"/>
            <a:ext cx="376119" cy="3383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4-Point Star 9"/>
          <p:cNvSpPr/>
          <p:nvPr/>
        </p:nvSpPr>
        <p:spPr>
          <a:xfrm>
            <a:off x="129370" y="4017861"/>
            <a:ext cx="376119" cy="3383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4-Point Star 10"/>
          <p:cNvSpPr/>
          <p:nvPr/>
        </p:nvSpPr>
        <p:spPr>
          <a:xfrm>
            <a:off x="107504" y="3423668"/>
            <a:ext cx="376119" cy="3383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4-Point Star 11"/>
          <p:cNvSpPr/>
          <p:nvPr/>
        </p:nvSpPr>
        <p:spPr>
          <a:xfrm>
            <a:off x="118815" y="3834770"/>
            <a:ext cx="376119" cy="3383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11559" y="1340768"/>
            <a:ext cx="2810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Selected topics for  this talk</a:t>
            </a:r>
            <a:endParaRPr lang="en-GB" b="1" dirty="0"/>
          </a:p>
        </p:txBody>
      </p:sp>
      <p:sp>
        <p:nvSpPr>
          <p:cNvPr id="16" name="4-Point Star 15"/>
          <p:cNvSpPr/>
          <p:nvPr/>
        </p:nvSpPr>
        <p:spPr>
          <a:xfrm>
            <a:off x="70559" y="1371764"/>
            <a:ext cx="376119" cy="3383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4-Point Star 17"/>
          <p:cNvSpPr/>
          <p:nvPr/>
        </p:nvSpPr>
        <p:spPr>
          <a:xfrm>
            <a:off x="107504" y="3676557"/>
            <a:ext cx="376119" cy="33833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81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96" y="1860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Micro copper </a:t>
            </a:r>
            <a:r>
              <a:rPr lang="en-GB" dirty="0" smtClean="0"/>
              <a:t>frontend links </a:t>
            </a:r>
            <a:br>
              <a:rPr lang="en-GB" dirty="0" smtClean="0"/>
            </a:br>
            <a:r>
              <a:rPr lang="en-GB" sz="3100" dirty="0" smtClean="0"/>
              <a:t>(0.4 </a:t>
            </a:r>
            <a:r>
              <a:rPr lang="en-GB" sz="3100" dirty="0" smtClean="0"/>
              <a:t>mm </a:t>
            </a:r>
            <a:r>
              <a:rPr lang="en-GB" sz="3100" dirty="0" smtClean="0"/>
              <a:t>typ.)</a:t>
            </a:r>
            <a:endParaRPr lang="en-GB" sz="3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34317" y="1577425"/>
            <a:ext cx="356155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err="1" smtClean="0"/>
              <a:t>Kaptons</a:t>
            </a:r>
            <a:r>
              <a:rPr lang="en-GB" dirty="0" smtClean="0"/>
              <a:t> ( may break! 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Hitachi </a:t>
            </a:r>
            <a:r>
              <a:rPr lang="en-GB" dirty="0" err="1" smtClean="0"/>
              <a:t>Sonoease</a:t>
            </a:r>
            <a:r>
              <a:rPr lang="en-GB" dirty="0" smtClean="0"/>
              <a:t> 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Molex  Micro IDT ( non standard)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3M   Micro SAS 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err="1" smtClean="0"/>
              <a:t>Samtec</a:t>
            </a:r>
            <a:r>
              <a:rPr lang="en-GB" b="1" dirty="0" smtClean="0"/>
              <a:t> ECUE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</p:txBody>
      </p:sp>
      <p:pic>
        <p:nvPicPr>
          <p:cNvPr id="5122" name="Picture 2" descr="C:\Hans\R&amp;D\RD51\WG52\Production files SRS\SRU\SRU-e\Hitachi\topics_sonoea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5880" y="2075678"/>
            <a:ext cx="2016224" cy="121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Hans\R&amp;D\RD51\WG52\Production files SRS\SRU\SRU-e\Hitachi\smaller_tabl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141042"/>
            <a:ext cx="2088232" cy="115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1997549"/>
              </p:ext>
            </p:extLst>
          </p:nvPr>
        </p:nvGraphicFramePr>
        <p:xfrm>
          <a:off x="5868144" y="3933056"/>
          <a:ext cx="2238290" cy="1448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Acrobat Document" r:id="rId5" imgW="18653652" imgH="12070080" progId="AcroExch.Document.7">
                  <p:embed/>
                </p:oleObj>
              </mc:Choice>
              <mc:Fallback>
                <p:oleObj name="Acrobat Document" r:id="rId5" imgW="18653652" imgH="1207008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68144" y="3933056"/>
                        <a:ext cx="2238290" cy="14484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>
          <a:xfrm flipH="1">
            <a:off x="2555776" y="2276872"/>
            <a:ext cx="864096" cy="2985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569" y="5589240"/>
            <a:ext cx="24003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2195736" y="5589240"/>
            <a:ext cx="1416124" cy="513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419872" y="3839582"/>
            <a:ext cx="1172530" cy="4535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5" name="Picture 5" descr="C:\Hans\R&amp;D\RD51\WG52\Production files SRS\SRU\SRU-e\Views\Samtec Kapton strip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200" y="1139020"/>
            <a:ext cx="2057519" cy="936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Hans\R&amp;D\RD51\WG52\Production files SRS\SRU\SRU-e\Micro IDT\push-pull connector Molex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227" y="3429000"/>
            <a:ext cx="1186984" cy="125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2195736" y="4682600"/>
            <a:ext cx="3829133" cy="4745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03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Straight Connector 82"/>
          <p:cNvCxnSpPr/>
          <p:nvPr/>
        </p:nvCxnSpPr>
        <p:spPr>
          <a:xfrm>
            <a:off x="4483006" y="5007250"/>
            <a:ext cx="0" cy="4379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Voltage Divider for GEMs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3082601" y="2558978"/>
            <a:ext cx="28803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82601" y="3063034"/>
            <a:ext cx="288032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82601" y="3135042"/>
            <a:ext cx="288032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82601" y="3711106"/>
            <a:ext cx="288032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82601" y="3783114"/>
            <a:ext cx="288032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082601" y="4287170"/>
            <a:ext cx="288032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082601" y="4359178"/>
            <a:ext cx="2880320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082601" y="5007250"/>
            <a:ext cx="288032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106937" y="2931106"/>
            <a:ext cx="236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GEM foil  1 top/bottom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397143" y="2685438"/>
            <a:ext cx="17846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Primary Electron drift gap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106936" y="3526440"/>
            <a:ext cx="236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GEM foil  2 top/bottom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096916" y="4174512"/>
            <a:ext cx="236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GEM foil  3 top/bottom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106937" y="5007250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Isosceles Triangle 19"/>
          <p:cNvSpPr/>
          <p:nvPr/>
        </p:nvSpPr>
        <p:spPr>
          <a:xfrm rot="5400000">
            <a:off x="6213063" y="4791226"/>
            <a:ext cx="576064" cy="43204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>
            <a:stCxn id="20" idx="5"/>
          </p:cNvCxnSpPr>
          <p:nvPr/>
        </p:nvCxnSpPr>
        <p:spPr>
          <a:xfrm>
            <a:off x="6501095" y="515126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285071" y="5439298"/>
            <a:ext cx="5419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498425" y="2414962"/>
            <a:ext cx="864096" cy="20807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/>
          <p:cNvCxnSpPr/>
          <p:nvPr/>
        </p:nvCxnSpPr>
        <p:spPr>
          <a:xfrm>
            <a:off x="2362521" y="255897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362521" y="3063034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352886" y="313504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352886" y="3707739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352886" y="3783114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352886" y="4263965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362521" y="435564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930473" y="4495692"/>
            <a:ext cx="0" cy="875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642441" y="5370701"/>
            <a:ext cx="5419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4621918" y="1967012"/>
            <a:ext cx="869200" cy="2736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688803" y="1811594"/>
            <a:ext cx="1850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Particle trajectory</a:t>
            </a:r>
            <a:endParaRPr lang="en-GB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5314849" y="2616543"/>
            <a:ext cx="0" cy="4464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314849" y="3130336"/>
            <a:ext cx="0" cy="5774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5325924" y="3778245"/>
            <a:ext cx="0" cy="5774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5348074" y="4359178"/>
            <a:ext cx="0" cy="57740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267035" y="4786782"/>
            <a:ext cx="162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Readout hybrid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1639560" y="3234371"/>
            <a:ext cx="581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AVD</a:t>
            </a:r>
            <a:endParaRPr lang="en-GB" dirty="0"/>
          </a:p>
        </p:txBody>
      </p:sp>
      <p:sp>
        <p:nvSpPr>
          <p:cNvPr id="53" name="Rectangle 52"/>
          <p:cNvSpPr/>
          <p:nvPr/>
        </p:nvSpPr>
        <p:spPr>
          <a:xfrm>
            <a:off x="418305" y="2414962"/>
            <a:ext cx="720080" cy="2080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HV</a:t>
            </a:r>
            <a:endParaRPr lang="en-GB" dirty="0"/>
          </a:p>
        </p:txBody>
      </p:sp>
      <p:cxnSp>
        <p:nvCxnSpPr>
          <p:cNvPr id="55" name="Elbow Connector 54"/>
          <p:cNvCxnSpPr>
            <a:stCxn id="53" idx="0"/>
            <a:endCxn id="27" idx="0"/>
          </p:cNvCxnSpPr>
          <p:nvPr/>
        </p:nvCxnSpPr>
        <p:spPr>
          <a:xfrm rot="5400000" flipH="1" flipV="1">
            <a:off x="1354409" y="1838898"/>
            <a:ext cx="12700" cy="1152128"/>
          </a:xfrm>
          <a:prstGeom prst="bentConnector3">
            <a:avLst>
              <a:gd name="adj1" fmla="val 180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98889" y="1910906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-HV ~ (-5 kV)</a:t>
            </a:r>
            <a:endParaRPr lang="en-GB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778345" y="4508632"/>
            <a:ext cx="0" cy="875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90313" y="5383641"/>
            <a:ext cx="5419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722561" y="1996260"/>
            <a:ext cx="5886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GEM1_Top</a:t>
            </a:r>
            <a:endParaRPr lang="en-GB" sz="700" dirty="0"/>
          </a:p>
        </p:txBody>
      </p:sp>
      <p:sp>
        <p:nvSpPr>
          <p:cNvPr id="62" name="TextBox 61"/>
          <p:cNvSpPr txBox="1"/>
          <p:nvPr/>
        </p:nvSpPr>
        <p:spPr>
          <a:xfrm>
            <a:off x="2320237" y="2862979"/>
            <a:ext cx="5886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GEM1_Top</a:t>
            </a:r>
            <a:endParaRPr lang="en-GB" sz="700" dirty="0"/>
          </a:p>
        </p:txBody>
      </p:sp>
      <p:sp>
        <p:nvSpPr>
          <p:cNvPr id="63" name="TextBox 62"/>
          <p:cNvSpPr txBox="1"/>
          <p:nvPr/>
        </p:nvSpPr>
        <p:spPr>
          <a:xfrm>
            <a:off x="2323644" y="3163100"/>
            <a:ext cx="60785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GEM1_Bott</a:t>
            </a:r>
            <a:endParaRPr lang="en-GB" sz="700" dirty="0"/>
          </a:p>
        </p:txBody>
      </p:sp>
      <p:sp>
        <p:nvSpPr>
          <p:cNvPr id="64" name="TextBox 63"/>
          <p:cNvSpPr txBox="1"/>
          <p:nvPr/>
        </p:nvSpPr>
        <p:spPr>
          <a:xfrm>
            <a:off x="2310618" y="3520598"/>
            <a:ext cx="5886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GEM2_Top</a:t>
            </a:r>
            <a:endParaRPr lang="en-GB" sz="700" dirty="0"/>
          </a:p>
        </p:txBody>
      </p:sp>
      <p:sp>
        <p:nvSpPr>
          <p:cNvPr id="65" name="TextBox 64"/>
          <p:cNvSpPr txBox="1"/>
          <p:nvPr/>
        </p:nvSpPr>
        <p:spPr>
          <a:xfrm>
            <a:off x="2352886" y="4355648"/>
            <a:ext cx="60785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GEM3_Bott</a:t>
            </a:r>
            <a:endParaRPr lang="en-GB" sz="700" dirty="0"/>
          </a:p>
        </p:txBody>
      </p:sp>
      <p:sp>
        <p:nvSpPr>
          <p:cNvPr id="66" name="TextBox 65"/>
          <p:cNvSpPr txBox="1"/>
          <p:nvPr/>
        </p:nvSpPr>
        <p:spPr>
          <a:xfrm>
            <a:off x="2323644" y="4062327"/>
            <a:ext cx="58862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GEM3_Top</a:t>
            </a:r>
            <a:endParaRPr lang="en-GB" sz="700" dirty="0"/>
          </a:p>
        </p:txBody>
      </p:sp>
      <p:sp>
        <p:nvSpPr>
          <p:cNvPr id="67" name="TextBox 66"/>
          <p:cNvSpPr txBox="1"/>
          <p:nvPr/>
        </p:nvSpPr>
        <p:spPr>
          <a:xfrm>
            <a:off x="2323644" y="3795744"/>
            <a:ext cx="60785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GEM2_Bott</a:t>
            </a:r>
            <a:endParaRPr lang="en-GB" sz="700" dirty="0"/>
          </a:p>
        </p:txBody>
      </p:sp>
      <p:sp>
        <p:nvSpPr>
          <p:cNvPr id="68" name="TextBox 67"/>
          <p:cNvSpPr txBox="1"/>
          <p:nvPr/>
        </p:nvSpPr>
        <p:spPr>
          <a:xfrm>
            <a:off x="2365793" y="2358923"/>
            <a:ext cx="50206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err="1" smtClean="0"/>
              <a:t>Drift_HV</a:t>
            </a:r>
            <a:endParaRPr lang="en-GB" sz="700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5203503" y="2931106"/>
            <a:ext cx="0" cy="13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5203503" y="3130336"/>
            <a:ext cx="0" cy="5774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5214578" y="3778245"/>
            <a:ext cx="0" cy="5774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5236728" y="4359178"/>
            <a:ext cx="0" cy="577403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Isosceles Triangle 76"/>
          <p:cNvSpPr/>
          <p:nvPr/>
        </p:nvSpPr>
        <p:spPr>
          <a:xfrm rot="5400000">
            <a:off x="6110064" y="4802139"/>
            <a:ext cx="576064" cy="432048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4450753" y="5079258"/>
            <a:ext cx="72008" cy="2398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1" name="Straight Connector 80"/>
          <p:cNvCxnSpPr/>
          <p:nvPr/>
        </p:nvCxnSpPr>
        <p:spPr>
          <a:xfrm>
            <a:off x="4179780" y="5445224"/>
            <a:ext cx="5419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ight Arrow 5"/>
          <p:cNvSpPr/>
          <p:nvPr/>
        </p:nvSpPr>
        <p:spPr>
          <a:xfrm>
            <a:off x="798889" y="1281760"/>
            <a:ext cx="1114525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974386" y="1281760"/>
            <a:ext cx="703346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Overcome efficiency and protection issues of  purely resistive HV dividers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85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1" name="Straight Connector 140"/>
          <p:cNvCxnSpPr/>
          <p:nvPr/>
        </p:nvCxnSpPr>
        <p:spPr>
          <a:xfrm>
            <a:off x="3904283" y="2979591"/>
            <a:ext cx="1799384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263736" y="2209056"/>
            <a:ext cx="16935" cy="3668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4284"/>
            <a:ext cx="8229600" cy="1143000"/>
          </a:xfrm>
        </p:spPr>
        <p:txBody>
          <a:bodyPr/>
          <a:lstStyle/>
          <a:p>
            <a:r>
              <a:rPr lang="en-GB" dirty="0" smtClean="0"/>
              <a:t>AVD principle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8830" y="4284208"/>
            <a:ext cx="72008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245161" y="4937550"/>
            <a:ext cx="72008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 flipV="1">
            <a:off x="3281167" y="4167100"/>
            <a:ext cx="616261" cy="1422140"/>
            <a:chOff x="3170013" y="2089623"/>
            <a:chExt cx="616261" cy="1308480"/>
          </a:xfrm>
        </p:grpSpPr>
        <p:grpSp>
          <p:nvGrpSpPr>
            <p:cNvPr id="17" name="Group 16"/>
            <p:cNvGrpSpPr/>
            <p:nvPr/>
          </p:nvGrpSpPr>
          <p:grpSpPr>
            <a:xfrm>
              <a:off x="3170013" y="2589850"/>
              <a:ext cx="616261" cy="356299"/>
              <a:chOff x="3192049" y="2166366"/>
              <a:chExt cx="739513" cy="542554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V="1">
                <a:off x="3707904" y="2276872"/>
                <a:ext cx="0" cy="43204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 flipV="1">
                <a:off x="3192049" y="2492896"/>
                <a:ext cx="51585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 flipV="1">
                <a:off x="3707904" y="2166366"/>
                <a:ext cx="223658" cy="1105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/>
            <p:cNvCxnSpPr/>
            <p:nvPr/>
          </p:nvCxnSpPr>
          <p:spPr>
            <a:xfrm flipH="1">
              <a:off x="3772274" y="3017078"/>
              <a:ext cx="7638" cy="3810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3779418" y="2089623"/>
              <a:ext cx="494" cy="5223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46"/>
          <p:cNvSpPr/>
          <p:nvPr/>
        </p:nvSpPr>
        <p:spPr>
          <a:xfrm>
            <a:off x="3238336" y="2794739"/>
            <a:ext cx="72008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3244667" y="3448081"/>
            <a:ext cx="72008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/>
          <p:nvPr/>
        </p:nvCxnSpPr>
        <p:spPr>
          <a:xfrm>
            <a:off x="3904283" y="3678628"/>
            <a:ext cx="1799384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3904283" y="4437112"/>
            <a:ext cx="1799384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3925937" y="2169453"/>
            <a:ext cx="1799384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310344" y="5589240"/>
            <a:ext cx="59393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 flipV="1">
            <a:off x="1340051" y="1968636"/>
            <a:ext cx="144016" cy="1688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15618" y="1426313"/>
            <a:ext cx="21913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U</a:t>
            </a:r>
            <a:r>
              <a:rPr lang="en-GB" baseline="-25000" dirty="0" err="1" smtClean="0"/>
              <a:t>hv</a:t>
            </a:r>
            <a:r>
              <a:rPr lang="en-GB" dirty="0" smtClean="0"/>
              <a:t> = -5kV, I</a:t>
            </a:r>
            <a:r>
              <a:rPr lang="en-GB" baseline="-25000" dirty="0" smtClean="0"/>
              <a:t>max</a:t>
            </a:r>
            <a:r>
              <a:rPr lang="en-GB" dirty="0" smtClean="0"/>
              <a:t> = 1mA</a:t>
            </a:r>
            <a:endParaRPr lang="en-GB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2967363" y="5877272"/>
            <a:ext cx="5419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2031259" y="1844825"/>
            <a:ext cx="0" cy="3642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>
            <a:off x="2031259" y="1844825"/>
            <a:ext cx="1866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Oval 95"/>
          <p:cNvSpPr/>
          <p:nvPr/>
        </p:nvSpPr>
        <p:spPr>
          <a:xfrm>
            <a:off x="2631675" y="1700808"/>
            <a:ext cx="335688" cy="3261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Oval 96"/>
          <p:cNvSpPr/>
          <p:nvPr/>
        </p:nvSpPr>
        <p:spPr>
          <a:xfrm>
            <a:off x="2780339" y="1700808"/>
            <a:ext cx="335688" cy="3261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2" name="Straight Arrow Connector 101"/>
          <p:cNvCxnSpPr/>
          <p:nvPr/>
        </p:nvCxnSpPr>
        <p:spPr>
          <a:xfrm flipH="1">
            <a:off x="2031259" y="2209056"/>
            <a:ext cx="121390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endCxn id="77" idx="2"/>
          </p:cNvCxnSpPr>
          <p:nvPr/>
        </p:nvCxnSpPr>
        <p:spPr>
          <a:xfrm flipH="1">
            <a:off x="1340051" y="2053057"/>
            <a:ext cx="691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 rot="5400000">
            <a:off x="2703683" y="2097445"/>
            <a:ext cx="72008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Down Arrow 105"/>
          <p:cNvSpPr/>
          <p:nvPr/>
        </p:nvSpPr>
        <p:spPr>
          <a:xfrm rot="13769164">
            <a:off x="2086188" y="3375064"/>
            <a:ext cx="408219" cy="130258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Box 107"/>
          <p:cNvSpPr txBox="1"/>
          <p:nvPr/>
        </p:nvSpPr>
        <p:spPr>
          <a:xfrm>
            <a:off x="921691" y="2745341"/>
            <a:ext cx="191738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I</a:t>
            </a:r>
            <a:r>
              <a:rPr lang="en-GB" baseline="-25000" dirty="0" err="1" smtClean="0"/>
              <a:t>resistor</a:t>
            </a:r>
            <a:r>
              <a:rPr lang="en-GB" dirty="0" smtClean="0"/>
              <a:t> </a:t>
            </a:r>
            <a:r>
              <a:rPr lang="en-GB" baseline="-25000" dirty="0" smtClean="0"/>
              <a:t>divider</a:t>
            </a:r>
            <a:r>
              <a:rPr lang="en-GB" dirty="0" smtClean="0"/>
              <a:t> = </a:t>
            </a:r>
            <a:r>
              <a:rPr lang="en-GB" dirty="0" err="1" smtClean="0"/>
              <a:t>const</a:t>
            </a:r>
            <a:endParaRPr lang="en-GB" dirty="0" smtClean="0"/>
          </a:p>
        </p:txBody>
      </p:sp>
      <p:sp>
        <p:nvSpPr>
          <p:cNvPr id="109" name="TextBox 108"/>
          <p:cNvSpPr txBox="1"/>
          <p:nvPr/>
        </p:nvSpPr>
        <p:spPr>
          <a:xfrm>
            <a:off x="4527710" y="5045562"/>
            <a:ext cx="1532599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I</a:t>
            </a:r>
            <a:r>
              <a:rPr lang="en-GB" baseline="-25000" dirty="0" err="1"/>
              <a:t>l</a:t>
            </a:r>
            <a:r>
              <a:rPr lang="en-GB" baseline="-25000" dirty="0" err="1" smtClean="0"/>
              <a:t>oad</a:t>
            </a:r>
            <a:r>
              <a:rPr lang="en-GB" dirty="0" smtClean="0"/>
              <a:t> =  variable</a:t>
            </a:r>
          </a:p>
          <a:p>
            <a:r>
              <a:rPr lang="en-GB" dirty="0" err="1" smtClean="0"/>
              <a:t>U</a:t>
            </a:r>
            <a:r>
              <a:rPr lang="en-GB" baseline="-25000" dirty="0" err="1" smtClean="0"/>
              <a:t>out</a:t>
            </a:r>
            <a:r>
              <a:rPr lang="en-GB" dirty="0" smtClean="0"/>
              <a:t> = </a:t>
            </a:r>
            <a:r>
              <a:rPr lang="en-GB" dirty="0" err="1" smtClean="0"/>
              <a:t>const</a:t>
            </a:r>
            <a:endParaRPr lang="en-GB" dirty="0"/>
          </a:p>
        </p:txBody>
      </p:sp>
      <p:cxnSp>
        <p:nvCxnSpPr>
          <p:cNvPr id="113" name="Straight Arrow Connector 112"/>
          <p:cNvCxnSpPr/>
          <p:nvPr/>
        </p:nvCxnSpPr>
        <p:spPr>
          <a:xfrm flipH="1">
            <a:off x="3796704" y="1610979"/>
            <a:ext cx="559272" cy="8862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4355976" y="1217973"/>
            <a:ext cx="4182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r>
              <a:rPr lang="en-GB" dirty="0" smtClean="0"/>
              <a:t>ow </a:t>
            </a:r>
            <a:r>
              <a:rPr lang="en-GB" dirty="0" smtClean="0"/>
              <a:t>impedance output voltage at </a:t>
            </a:r>
            <a:r>
              <a:rPr lang="en-GB" dirty="0" err="1" smtClean="0"/>
              <a:t>emittors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19" name="Up-Down Arrow 118"/>
          <p:cNvSpPr/>
          <p:nvPr/>
        </p:nvSpPr>
        <p:spPr>
          <a:xfrm>
            <a:off x="4692041" y="3404612"/>
            <a:ext cx="360040" cy="1343206"/>
          </a:xfrm>
          <a:prstGeom prst="up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3711046" y="4581221"/>
            <a:ext cx="193237" cy="1462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/>
          <p:cNvGrpSpPr/>
          <p:nvPr/>
        </p:nvGrpSpPr>
        <p:grpSpPr>
          <a:xfrm flipV="1">
            <a:off x="3281167" y="3422593"/>
            <a:ext cx="616261" cy="734256"/>
            <a:chOff x="3170013" y="2589850"/>
            <a:chExt cx="616261" cy="675573"/>
          </a:xfrm>
        </p:grpSpPr>
        <p:grpSp>
          <p:nvGrpSpPr>
            <p:cNvPr id="72" name="Group 71"/>
            <p:cNvGrpSpPr/>
            <p:nvPr/>
          </p:nvGrpSpPr>
          <p:grpSpPr>
            <a:xfrm>
              <a:off x="3170013" y="2589850"/>
              <a:ext cx="616261" cy="356299"/>
              <a:chOff x="3192049" y="2166366"/>
              <a:chExt cx="739513" cy="542554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 flipV="1">
                <a:off x="3707904" y="2276872"/>
                <a:ext cx="0" cy="43204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H="1" flipV="1">
                <a:off x="3192049" y="2492896"/>
                <a:ext cx="51585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flipV="1">
                <a:off x="3707904" y="2166366"/>
                <a:ext cx="223658" cy="1105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3" name="Straight Connector 72"/>
            <p:cNvCxnSpPr/>
            <p:nvPr/>
          </p:nvCxnSpPr>
          <p:spPr>
            <a:xfrm flipH="1">
              <a:off x="3762481" y="3017078"/>
              <a:ext cx="17431" cy="24834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 flipV="1">
            <a:off x="3711046" y="3678628"/>
            <a:ext cx="186381" cy="90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/>
          <p:cNvGrpSpPr/>
          <p:nvPr/>
        </p:nvGrpSpPr>
        <p:grpSpPr>
          <a:xfrm flipV="1">
            <a:off x="3263736" y="2745341"/>
            <a:ext cx="616261" cy="677253"/>
            <a:chOff x="3170013" y="2589850"/>
            <a:chExt cx="616261" cy="623126"/>
          </a:xfrm>
        </p:grpSpPr>
        <p:grpSp>
          <p:nvGrpSpPr>
            <p:cNvPr id="84" name="Group 83"/>
            <p:cNvGrpSpPr/>
            <p:nvPr/>
          </p:nvGrpSpPr>
          <p:grpSpPr>
            <a:xfrm>
              <a:off x="3170013" y="2589850"/>
              <a:ext cx="616261" cy="356299"/>
              <a:chOff x="3192049" y="2166366"/>
              <a:chExt cx="739513" cy="542554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 flipV="1">
                <a:off x="3707904" y="2276872"/>
                <a:ext cx="0" cy="43204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H="1" flipV="1">
                <a:off x="3192049" y="2492896"/>
                <a:ext cx="51585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 flipV="1">
                <a:off x="3707904" y="2166366"/>
                <a:ext cx="223658" cy="1105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5" name="Straight Connector 84"/>
            <p:cNvCxnSpPr/>
            <p:nvPr/>
          </p:nvCxnSpPr>
          <p:spPr>
            <a:xfrm>
              <a:off x="3779912" y="3017079"/>
              <a:ext cx="0" cy="19589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 flipV="1">
            <a:off x="3273529" y="1863873"/>
            <a:ext cx="616261" cy="866436"/>
            <a:chOff x="3170013" y="2589850"/>
            <a:chExt cx="616261" cy="797189"/>
          </a:xfrm>
        </p:grpSpPr>
        <p:grpSp>
          <p:nvGrpSpPr>
            <p:cNvPr id="91" name="Group 90"/>
            <p:cNvGrpSpPr/>
            <p:nvPr/>
          </p:nvGrpSpPr>
          <p:grpSpPr>
            <a:xfrm>
              <a:off x="3170013" y="2589850"/>
              <a:ext cx="616261" cy="356299"/>
              <a:chOff x="3192049" y="2166366"/>
              <a:chExt cx="739513" cy="542554"/>
            </a:xfrm>
          </p:grpSpPr>
          <p:cxnSp>
            <p:nvCxnSpPr>
              <p:cNvPr id="93" name="Straight Connector 92"/>
              <p:cNvCxnSpPr/>
              <p:nvPr/>
            </p:nvCxnSpPr>
            <p:spPr>
              <a:xfrm flipV="1">
                <a:off x="3707904" y="2276872"/>
                <a:ext cx="0" cy="43204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 flipV="1">
                <a:off x="3192049" y="2492896"/>
                <a:ext cx="51585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/>
              <p:cNvCxnSpPr/>
              <p:nvPr/>
            </p:nvCxnSpPr>
            <p:spPr>
              <a:xfrm flipV="1">
                <a:off x="3707904" y="2166366"/>
                <a:ext cx="223658" cy="11050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2" name="Straight Connector 91"/>
            <p:cNvCxnSpPr/>
            <p:nvPr/>
          </p:nvCxnSpPr>
          <p:spPr>
            <a:xfrm>
              <a:off x="3779912" y="3017078"/>
              <a:ext cx="0" cy="36996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 flipV="1">
            <a:off x="3711046" y="2989117"/>
            <a:ext cx="162589" cy="100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3711046" y="2292958"/>
            <a:ext cx="162589" cy="100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9426" y="4812501"/>
            <a:ext cx="33931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High-</a:t>
            </a:r>
            <a:r>
              <a:rPr lang="en-GB" dirty="0" err="1" smtClean="0"/>
              <a:t>ohmic</a:t>
            </a:r>
            <a:r>
              <a:rPr lang="en-GB" dirty="0" smtClean="0"/>
              <a:t> resistor divider is still  </a:t>
            </a:r>
          </a:p>
          <a:p>
            <a:r>
              <a:rPr lang="en-GB" dirty="0" smtClean="0"/>
              <a:t>used </a:t>
            </a:r>
          </a:p>
          <a:p>
            <a:r>
              <a:rPr lang="en-GB" dirty="0" smtClean="0"/>
              <a:t>but only for bias voltages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8342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58" y="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Implementation*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2050" name="Picture 2" descr="C:\Hans\R&amp;D\RD51\WG52\Production files SRS\HV supply\Photos\VM board comment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39" y="2796205"/>
            <a:ext cx="3913508" cy="293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Hans\R&amp;D\RD51\WG52\Production files SRS\HV supply\Photos\AVD boar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804" y="1340768"/>
            <a:ext cx="4873327" cy="293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16016" y="5979056"/>
            <a:ext cx="406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Altium</a:t>
            </a:r>
            <a:r>
              <a:rPr lang="en-GB" dirty="0" smtClean="0"/>
              <a:t> designer: trainee  </a:t>
            </a:r>
            <a:r>
              <a:rPr lang="en-GB" dirty="0" err="1" smtClean="0"/>
              <a:t>Alexandru</a:t>
            </a:r>
            <a:r>
              <a:rPr lang="en-GB" dirty="0" smtClean="0"/>
              <a:t> </a:t>
            </a:r>
            <a:r>
              <a:rPr lang="en-GB" dirty="0" err="1" smtClean="0"/>
              <a:t>Rusu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329369" y="1021306"/>
            <a:ext cx="581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AVD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2448458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646200" y="4505617"/>
            <a:ext cx="42091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AVD first  tests  at 5kV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All Voltages OK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cable shock tests OK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Long duration tests OK , but HV tripped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72248" y="5812033"/>
            <a:ext cx="241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be tested these days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2518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Hans\R&amp;D\RD51\WG52\Production files SRS\HV supply\Views\Monitoring boa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312" y="1700808"/>
            <a:ext cx="5690220" cy="368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778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HV monitoring board</a:t>
            </a:r>
            <a:br>
              <a:rPr lang="en-GB" dirty="0" smtClean="0"/>
            </a:br>
            <a:r>
              <a:rPr lang="en-GB" sz="2700" dirty="0" smtClean="0"/>
              <a:t>(installed below active divider board)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355976" y="1346284"/>
            <a:ext cx="432048" cy="8053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44008" y="1207785"/>
            <a:ext cx="1874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Pickup wires from AVD 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8804" y="2151610"/>
            <a:ext cx="18987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Giga-OHM divider  resistors</a:t>
            </a:r>
            <a:endParaRPr lang="en-GB" sz="1200" dirty="0"/>
          </a:p>
        </p:txBody>
      </p:sp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2407529" y="2290110"/>
            <a:ext cx="868327" cy="785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21926" y="1803285"/>
            <a:ext cx="21345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Instrumentation </a:t>
            </a:r>
            <a:r>
              <a:rPr lang="en-GB" sz="1400" dirty="0" smtClean="0"/>
              <a:t>amplifiers</a:t>
            </a:r>
          </a:p>
          <a:p>
            <a:r>
              <a:rPr lang="en-GB" sz="1400" dirty="0" smtClean="0"/>
              <a:t>5 </a:t>
            </a:r>
            <a:r>
              <a:rPr lang="en-GB" sz="1400" dirty="0" err="1" smtClean="0"/>
              <a:t>pA</a:t>
            </a:r>
            <a:r>
              <a:rPr lang="en-GB" sz="1400" dirty="0" smtClean="0"/>
              <a:t> leakage </a:t>
            </a:r>
            <a:endParaRPr lang="en-GB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233694" y="1890900"/>
            <a:ext cx="2088232" cy="79842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10555" y="3075292"/>
            <a:ext cx="1425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Power connector</a:t>
            </a:r>
            <a:endParaRPr lang="en-GB" sz="14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792606" y="3346489"/>
            <a:ext cx="1331122" cy="5865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178916" y="4257962"/>
            <a:ext cx="1938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Analogue Outputs</a:t>
            </a:r>
          </a:p>
          <a:p>
            <a:r>
              <a:rPr lang="en-GB" dirty="0" smtClean="0"/>
              <a:t>U</a:t>
            </a:r>
            <a:r>
              <a:rPr lang="en-GB" baseline="-25000" dirty="0" smtClean="0"/>
              <a:t>HV </a:t>
            </a:r>
            <a:r>
              <a:rPr lang="en-GB" dirty="0" smtClean="0"/>
              <a:t>/1000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73580" y="5589240"/>
            <a:ext cx="2734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I2C  readout  via </a:t>
            </a:r>
            <a:r>
              <a:rPr lang="en-GB" dirty="0" smtClean="0"/>
              <a:t>remote</a:t>
            </a:r>
          </a:p>
          <a:p>
            <a:r>
              <a:rPr lang="en-GB" dirty="0" smtClean="0"/>
              <a:t>LVDS </a:t>
            </a:r>
            <a:r>
              <a:rPr lang="en-GB" dirty="0" smtClean="0"/>
              <a:t>cable to </a:t>
            </a:r>
            <a:r>
              <a:rPr lang="en-GB" dirty="0" smtClean="0"/>
              <a:t>FEC card SRS 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077943" y="4437112"/>
            <a:ext cx="693857" cy="1022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820090" y="1487024"/>
            <a:ext cx="15960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12 bit ADC </a:t>
            </a:r>
          </a:p>
          <a:p>
            <a:r>
              <a:rPr lang="en-GB" sz="1400" dirty="0" smtClean="0"/>
              <a:t>Temperature probe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563888" y="1818402"/>
            <a:ext cx="360040" cy="1256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416104" y="3540824"/>
            <a:ext cx="2388144" cy="17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99384" y="3563724"/>
            <a:ext cx="2344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Humidity sensor below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5004048" y="4257962"/>
            <a:ext cx="273762" cy="1791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434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AVD box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3" name="Picture 2" descr="C:\Hans\R&amp;D\RD51\WG52\Production files SRS\HV supply\Views\Voltage divider box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7" t="8330" r="22814" b="11071"/>
          <a:stretch/>
        </p:blipFill>
        <p:spPr bwMode="auto">
          <a:xfrm>
            <a:off x="683568" y="1268760"/>
            <a:ext cx="4774235" cy="288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own Arrow 6"/>
          <p:cNvSpPr/>
          <p:nvPr/>
        </p:nvSpPr>
        <p:spPr>
          <a:xfrm rot="15000014">
            <a:off x="307144" y="2777783"/>
            <a:ext cx="360040" cy="523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1443" y="2261666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- HV input</a:t>
            </a:r>
            <a:endParaRPr lang="en-GB" sz="1200" dirty="0"/>
          </a:p>
        </p:txBody>
      </p:sp>
      <p:sp>
        <p:nvSpPr>
          <p:cNvPr id="10" name="Right Arrow 9"/>
          <p:cNvSpPr/>
          <p:nvPr/>
        </p:nvSpPr>
        <p:spPr>
          <a:xfrm rot="9260893">
            <a:off x="443360" y="3383574"/>
            <a:ext cx="480417" cy="3814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115616" y="3563976"/>
            <a:ext cx="8627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Drift output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 rot="19396559">
            <a:off x="3384776" y="3200756"/>
            <a:ext cx="2163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 x TOP-Bottom GEM</a:t>
            </a:r>
          </a:p>
          <a:p>
            <a:r>
              <a:rPr lang="en-GB" dirty="0" smtClean="0"/>
              <a:t>HV output </a:t>
            </a:r>
            <a:endParaRPr lang="en-GB" dirty="0"/>
          </a:p>
        </p:txBody>
      </p:sp>
      <p:pic>
        <p:nvPicPr>
          <p:cNvPr id="4098" name="Picture 2" descr="C:\Hans\R&amp;D\rd51\WG52\Production files SRS\HV supply\Views\HV monitoring outputs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8" r="18730"/>
          <a:stretch/>
        </p:blipFill>
        <p:spPr bwMode="auto">
          <a:xfrm>
            <a:off x="4444038" y="3555517"/>
            <a:ext cx="3420000" cy="271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16216" y="5991609"/>
            <a:ext cx="1989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Monitoring outputs HV/1000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5760776"/>
            <a:ext cx="287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readout cable connector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5138145" y="5760776"/>
            <a:ext cx="153935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29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kVolt</a:t>
            </a:r>
            <a:r>
              <a:rPr lang="en-GB" dirty="0" smtClean="0"/>
              <a:t> and </a:t>
            </a:r>
            <a:r>
              <a:rPr lang="en-GB" dirty="0" err="1" smtClean="0"/>
              <a:t>pA</a:t>
            </a:r>
            <a:r>
              <a:rPr lang="en-GB" dirty="0" smtClean="0"/>
              <a:t>  readout via SRS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0AF2-01DD-4E48-9569-BF8A73F23F06}" type="datetime1">
              <a:rPr lang="en-GB" smtClean="0"/>
              <a:t>22/04/2013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2050" name="Picture 2" descr="C:\Hans\R&amp;D\RD51\WG52\Production files SRS\HV supply\Views\FEC-V6 with CAT6 cabl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0" t="2026" r="12462" b="590"/>
          <a:stretch/>
        </p:blipFill>
        <p:spPr bwMode="auto">
          <a:xfrm rot="16200000" flipV="1">
            <a:off x="5473331" y="3355553"/>
            <a:ext cx="3601095" cy="294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" name="TextBox 2047"/>
          <p:cNvSpPr txBox="1"/>
          <p:nvPr/>
        </p:nvSpPr>
        <p:spPr>
          <a:xfrm>
            <a:off x="2605840" y="1372126"/>
            <a:ext cx="62665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r>
              <a:rPr lang="en-GB" dirty="0" smtClean="0"/>
              <a:t>.) special daisy chain cable </a:t>
            </a:r>
            <a:r>
              <a:rPr lang="en-GB" dirty="0"/>
              <a:t> </a:t>
            </a:r>
            <a:r>
              <a:rPr lang="en-GB" dirty="0" smtClean="0"/>
              <a:t>between FEC and  AVD’s (see below)</a:t>
            </a:r>
          </a:p>
          <a:p>
            <a:r>
              <a:rPr lang="en-GB" dirty="0" smtClean="0"/>
              <a:t>                               OR </a:t>
            </a:r>
          </a:p>
          <a:p>
            <a:r>
              <a:rPr lang="en-GB" dirty="0" smtClean="0"/>
              <a:t>b</a:t>
            </a:r>
            <a:r>
              <a:rPr lang="en-GB" dirty="0" smtClean="0"/>
              <a:t>.) special cable router box ( not shown</a:t>
            </a:r>
            <a:r>
              <a:rPr lang="en-GB" dirty="0" smtClean="0"/>
              <a:t>)</a:t>
            </a:r>
            <a:endParaRPr lang="en-GB" dirty="0" smtClean="0"/>
          </a:p>
        </p:txBody>
      </p:sp>
      <p:grpSp>
        <p:nvGrpSpPr>
          <p:cNvPr id="2049" name="Group 2048"/>
          <p:cNvGrpSpPr/>
          <p:nvPr/>
        </p:nvGrpSpPr>
        <p:grpSpPr>
          <a:xfrm>
            <a:off x="683569" y="1556792"/>
            <a:ext cx="1224136" cy="1472821"/>
            <a:chOff x="683569" y="1556792"/>
            <a:chExt cx="1224136" cy="1472821"/>
          </a:xfrm>
        </p:grpSpPr>
        <p:sp>
          <p:nvSpPr>
            <p:cNvPr id="80" name="TextBox 79"/>
            <p:cNvSpPr txBox="1"/>
            <p:nvPr/>
          </p:nvSpPr>
          <p:spPr>
            <a:xfrm>
              <a:off x="1420071" y="2481357"/>
              <a:ext cx="4603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SDA</a:t>
              </a:r>
              <a:r>
                <a:rPr lang="en-GB" sz="1000" baseline="-25000" dirty="0" err="1" smtClean="0"/>
                <a:t>in</a:t>
              </a:r>
              <a:endParaRPr lang="en-GB" sz="1000" baseline="-250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387347" y="1988840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SCL</a:t>
              </a:r>
              <a:r>
                <a:rPr lang="en-GB" sz="1000" baseline="-25000" dirty="0" err="1" smtClean="0"/>
                <a:t>in</a:t>
              </a:r>
              <a:endParaRPr lang="en-GB" sz="1000" baseline="-25000" dirty="0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683569" y="1954008"/>
              <a:ext cx="1224136" cy="107560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1372107" y="2228313"/>
              <a:ext cx="4860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SCL</a:t>
              </a:r>
              <a:r>
                <a:rPr lang="en-GB" sz="1000" baseline="-25000" dirty="0" err="1" smtClean="0"/>
                <a:t>out</a:t>
              </a:r>
              <a:endParaRPr lang="en-GB" sz="1000" baseline="-25000" dirty="0"/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1392819" y="2747693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SDA</a:t>
              </a:r>
              <a:r>
                <a:rPr lang="en-GB" sz="1000" baseline="-25000" dirty="0" err="1" smtClean="0"/>
                <a:t>out</a:t>
              </a:r>
              <a:endParaRPr lang="en-GB" sz="1000" baseline="-250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827584" y="1556792"/>
              <a:ext cx="1035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AVD_box</a:t>
              </a:r>
              <a:endParaRPr lang="en-GB" dirty="0"/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683569" y="3166882"/>
            <a:ext cx="1273170" cy="1472821"/>
            <a:chOff x="683569" y="1556792"/>
            <a:chExt cx="1273170" cy="1472821"/>
          </a:xfrm>
        </p:grpSpPr>
        <p:sp>
          <p:nvSpPr>
            <p:cNvPr id="182" name="TextBox 181"/>
            <p:cNvSpPr txBox="1"/>
            <p:nvPr/>
          </p:nvSpPr>
          <p:spPr>
            <a:xfrm>
              <a:off x="1420071" y="2481357"/>
              <a:ext cx="4603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SDA</a:t>
              </a:r>
              <a:r>
                <a:rPr lang="en-GB" sz="1000" baseline="-25000" dirty="0" err="1" smtClean="0"/>
                <a:t>in</a:t>
              </a:r>
              <a:endParaRPr lang="en-GB" sz="1000" baseline="-25000" dirty="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1387347" y="1988840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SCL</a:t>
              </a:r>
              <a:r>
                <a:rPr lang="en-GB" sz="1000" baseline="-25000" dirty="0" err="1" smtClean="0"/>
                <a:t>in</a:t>
              </a:r>
              <a:endParaRPr lang="en-GB" sz="1000" baseline="-25000" dirty="0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683569" y="1954008"/>
              <a:ext cx="1224136" cy="107560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1372107" y="2228313"/>
              <a:ext cx="4860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SCL</a:t>
              </a:r>
              <a:r>
                <a:rPr lang="en-GB" sz="1000" baseline="-25000" dirty="0" err="1" smtClean="0"/>
                <a:t>out</a:t>
              </a:r>
              <a:endParaRPr lang="en-GB" sz="1000" baseline="-25000" dirty="0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1392819" y="2747693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SDA</a:t>
              </a:r>
              <a:r>
                <a:rPr lang="en-GB" sz="1000" baseline="-25000" dirty="0" err="1" smtClean="0"/>
                <a:t>out</a:t>
              </a:r>
              <a:endParaRPr lang="en-GB" sz="1000" baseline="-25000" dirty="0"/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827584" y="1556792"/>
              <a:ext cx="112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CM_1 box</a:t>
              </a:r>
              <a:endParaRPr lang="en-GB" dirty="0"/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760039" y="4980515"/>
            <a:ext cx="1273170" cy="1472821"/>
            <a:chOff x="683569" y="1556792"/>
            <a:chExt cx="1273170" cy="1472821"/>
          </a:xfrm>
        </p:grpSpPr>
        <p:sp>
          <p:nvSpPr>
            <p:cNvPr id="189" name="TextBox 188"/>
            <p:cNvSpPr txBox="1"/>
            <p:nvPr/>
          </p:nvSpPr>
          <p:spPr>
            <a:xfrm>
              <a:off x="1420071" y="2481357"/>
              <a:ext cx="46038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SDA</a:t>
              </a:r>
              <a:r>
                <a:rPr lang="en-GB" sz="1000" baseline="-25000" dirty="0" err="1" smtClean="0"/>
                <a:t>in</a:t>
              </a:r>
              <a:endParaRPr lang="en-GB" sz="1000" baseline="-25000" dirty="0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1387347" y="1988840"/>
              <a:ext cx="4315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SCL</a:t>
              </a:r>
              <a:r>
                <a:rPr lang="en-GB" sz="1000" baseline="-25000" dirty="0" err="1" smtClean="0"/>
                <a:t>in</a:t>
              </a:r>
              <a:endParaRPr lang="en-GB" sz="1000" baseline="-25000" dirty="0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683569" y="1954008"/>
              <a:ext cx="1224136" cy="107560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1372107" y="2228313"/>
              <a:ext cx="4860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SCL</a:t>
              </a:r>
              <a:r>
                <a:rPr lang="en-GB" sz="1000" baseline="-25000" dirty="0" err="1" smtClean="0"/>
                <a:t>out</a:t>
              </a:r>
              <a:endParaRPr lang="en-GB" sz="1000" baseline="-25000" dirty="0"/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1392819" y="2747693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err="1" smtClean="0"/>
                <a:t>SDA</a:t>
              </a:r>
              <a:r>
                <a:rPr lang="en-GB" sz="1000" baseline="-25000" dirty="0" err="1" smtClean="0"/>
                <a:t>out</a:t>
              </a:r>
              <a:endParaRPr lang="en-GB" sz="1000" baseline="-25000" dirty="0"/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827584" y="1556792"/>
              <a:ext cx="112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CM_7 box</a:t>
              </a:r>
              <a:endParaRPr lang="en-GB" dirty="0"/>
            </a:p>
          </p:txBody>
        </p:sp>
      </p:grpSp>
      <p:cxnSp>
        <p:nvCxnSpPr>
          <p:cNvPr id="2056" name="Elbow Connector 2055"/>
          <p:cNvCxnSpPr/>
          <p:nvPr/>
        </p:nvCxnSpPr>
        <p:spPr>
          <a:xfrm rot="10800000">
            <a:off x="1934607" y="2086690"/>
            <a:ext cx="3864684" cy="1558335"/>
          </a:xfrm>
          <a:prstGeom prst="bentConnector3">
            <a:avLst>
              <a:gd name="adj1" fmla="val 8213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8" name="Elbow Connector 2067"/>
          <p:cNvCxnSpPr>
            <a:stCxn id="177" idx="3"/>
            <a:endCxn id="183" idx="3"/>
          </p:cNvCxnSpPr>
          <p:nvPr/>
        </p:nvCxnSpPr>
        <p:spPr>
          <a:xfrm flipH="1">
            <a:off x="1818875" y="2351424"/>
            <a:ext cx="39262" cy="1370617"/>
          </a:xfrm>
          <a:prstGeom prst="bentConnector3">
            <a:avLst>
              <a:gd name="adj1" fmla="val -122270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8" name="Elbow Connector 2077"/>
          <p:cNvCxnSpPr>
            <a:endCxn id="80" idx="3"/>
          </p:cNvCxnSpPr>
          <p:nvPr/>
        </p:nvCxnSpPr>
        <p:spPr>
          <a:xfrm rot="10800000">
            <a:off x="1880453" y="2604468"/>
            <a:ext cx="3918838" cy="1117572"/>
          </a:xfrm>
          <a:prstGeom prst="bentConnector3">
            <a:avLst>
              <a:gd name="adj1" fmla="val 8422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Elbow Connector 225"/>
          <p:cNvCxnSpPr>
            <a:stCxn id="178" idx="3"/>
            <a:endCxn id="182" idx="3"/>
          </p:cNvCxnSpPr>
          <p:nvPr/>
        </p:nvCxnSpPr>
        <p:spPr>
          <a:xfrm flipH="1">
            <a:off x="1880453" y="2870804"/>
            <a:ext cx="27251" cy="1343754"/>
          </a:xfrm>
          <a:prstGeom prst="bentConnector3">
            <a:avLst>
              <a:gd name="adj1" fmla="val -95071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Elbow Connector 232"/>
          <p:cNvCxnSpPr>
            <a:stCxn id="186" idx="3"/>
            <a:endCxn id="189" idx="3"/>
          </p:cNvCxnSpPr>
          <p:nvPr/>
        </p:nvCxnSpPr>
        <p:spPr>
          <a:xfrm>
            <a:off x="1907704" y="4480894"/>
            <a:ext cx="49219" cy="1547297"/>
          </a:xfrm>
          <a:prstGeom prst="bentConnector3">
            <a:avLst>
              <a:gd name="adj1" fmla="val 56445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Elbow Connector 235"/>
          <p:cNvCxnSpPr>
            <a:stCxn id="193" idx="3"/>
          </p:cNvCxnSpPr>
          <p:nvPr/>
        </p:nvCxnSpPr>
        <p:spPr>
          <a:xfrm flipV="1">
            <a:off x="1984174" y="3838403"/>
            <a:ext cx="3800271" cy="2456124"/>
          </a:xfrm>
          <a:prstGeom prst="bentConnector3">
            <a:avLst>
              <a:gd name="adj1" fmla="val 1711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Oval 238"/>
          <p:cNvSpPr/>
          <p:nvPr/>
        </p:nvSpPr>
        <p:spPr>
          <a:xfrm>
            <a:off x="2945532" y="3569588"/>
            <a:ext cx="288032" cy="46050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5" name="Oval 244"/>
          <p:cNvSpPr/>
          <p:nvPr/>
        </p:nvSpPr>
        <p:spPr>
          <a:xfrm>
            <a:off x="4276348" y="3565396"/>
            <a:ext cx="288032" cy="46050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6" name="TextBox 245"/>
          <p:cNvSpPr txBox="1"/>
          <p:nvPr/>
        </p:nvSpPr>
        <p:spPr>
          <a:xfrm>
            <a:off x="4955490" y="3141244"/>
            <a:ext cx="68480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 smtClean="0"/>
              <a:t>SCL</a:t>
            </a:r>
            <a:r>
              <a:rPr lang="en-GB" sz="800" baseline="-25000" dirty="0" err="1" smtClean="0"/>
              <a:t>out</a:t>
            </a:r>
            <a:r>
              <a:rPr lang="en-GB" sz="800" dirty="0" err="1" smtClean="0"/>
              <a:t>_LVDS</a:t>
            </a:r>
            <a:endParaRPr lang="en-GB" sz="800" dirty="0"/>
          </a:p>
        </p:txBody>
      </p:sp>
      <p:cxnSp>
        <p:nvCxnSpPr>
          <p:cNvPr id="241" name="Straight Arrow Connector 240"/>
          <p:cNvCxnSpPr/>
          <p:nvPr/>
        </p:nvCxnSpPr>
        <p:spPr>
          <a:xfrm flipH="1">
            <a:off x="4955490" y="3351548"/>
            <a:ext cx="264582" cy="2934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TextBox 249"/>
          <p:cNvSpPr txBox="1"/>
          <p:nvPr/>
        </p:nvSpPr>
        <p:spPr>
          <a:xfrm>
            <a:off x="5075597" y="4366106"/>
            <a:ext cx="7088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 smtClean="0"/>
              <a:t>SDA</a:t>
            </a:r>
            <a:r>
              <a:rPr lang="en-GB" sz="800" baseline="-25000" dirty="0" err="1" smtClean="0"/>
              <a:t>out</a:t>
            </a:r>
            <a:r>
              <a:rPr lang="en-GB" sz="800" dirty="0" err="1" smtClean="0"/>
              <a:t>_LVDS</a:t>
            </a:r>
            <a:endParaRPr lang="en-GB" sz="800" dirty="0"/>
          </a:p>
        </p:txBody>
      </p:sp>
      <p:cxnSp>
        <p:nvCxnSpPr>
          <p:cNvPr id="248" name="Straight Arrow Connector 247"/>
          <p:cNvCxnSpPr>
            <a:stCxn id="250" idx="0"/>
          </p:cNvCxnSpPr>
          <p:nvPr/>
        </p:nvCxnSpPr>
        <p:spPr>
          <a:xfrm flipH="1" flipV="1">
            <a:off x="5148066" y="3845152"/>
            <a:ext cx="281955" cy="520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3" name="TextBox 252"/>
          <p:cNvSpPr txBox="1"/>
          <p:nvPr/>
        </p:nvSpPr>
        <p:spPr>
          <a:xfrm>
            <a:off x="4280126" y="4039984"/>
            <a:ext cx="6655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 smtClean="0"/>
              <a:t>SDA</a:t>
            </a:r>
            <a:r>
              <a:rPr lang="en-GB" sz="800" baseline="-25000" dirty="0" err="1" smtClean="0"/>
              <a:t>in</a:t>
            </a:r>
            <a:r>
              <a:rPr lang="en-GB" sz="800" dirty="0" err="1" smtClean="0"/>
              <a:t>_LVDS</a:t>
            </a:r>
            <a:endParaRPr lang="en-GB" sz="800" dirty="0"/>
          </a:p>
        </p:txBody>
      </p:sp>
      <p:cxnSp>
        <p:nvCxnSpPr>
          <p:cNvPr id="251" name="Straight Arrow Connector 250"/>
          <p:cNvCxnSpPr/>
          <p:nvPr/>
        </p:nvCxnSpPr>
        <p:spPr>
          <a:xfrm flipV="1">
            <a:off x="4860032" y="3731260"/>
            <a:ext cx="95458" cy="3533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2" name="Oval 251"/>
          <p:cNvSpPr/>
          <p:nvPr/>
        </p:nvSpPr>
        <p:spPr>
          <a:xfrm>
            <a:off x="2128191" y="3141244"/>
            <a:ext cx="571601" cy="2103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7" name="Oval 256"/>
          <p:cNvSpPr/>
          <p:nvPr/>
        </p:nvSpPr>
        <p:spPr>
          <a:xfrm>
            <a:off x="2093931" y="5242099"/>
            <a:ext cx="571601" cy="2103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5" name="TextBox 264"/>
          <p:cNvSpPr txBox="1"/>
          <p:nvPr/>
        </p:nvSpPr>
        <p:spPr>
          <a:xfrm>
            <a:off x="725799" y="2030145"/>
            <a:ext cx="729687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7x HV</a:t>
            </a:r>
          </a:p>
          <a:p>
            <a:r>
              <a:rPr lang="en-GB" dirty="0" smtClean="0"/>
              <a:t>1 x T</a:t>
            </a:r>
          </a:p>
          <a:p>
            <a:r>
              <a:rPr lang="en-GB" dirty="0" smtClean="0"/>
              <a:t>1 x H</a:t>
            </a:r>
            <a:endParaRPr lang="en-GB" dirty="0"/>
          </a:p>
        </p:txBody>
      </p:sp>
      <p:sp>
        <p:nvSpPr>
          <p:cNvPr id="269" name="TextBox 268"/>
          <p:cNvSpPr txBox="1"/>
          <p:nvPr/>
        </p:nvSpPr>
        <p:spPr>
          <a:xfrm>
            <a:off x="718890" y="3629782"/>
            <a:ext cx="774571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1x I </a:t>
            </a:r>
            <a:r>
              <a:rPr lang="en-GB" sz="1600" baseline="-25000" dirty="0" smtClean="0"/>
              <a:t>gem</a:t>
            </a:r>
          </a:p>
          <a:p>
            <a:r>
              <a:rPr lang="en-GB" sz="1600" dirty="0" smtClean="0"/>
              <a:t>1 x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mon</a:t>
            </a:r>
            <a:endParaRPr lang="en-GB" sz="1600" baseline="-25000" dirty="0" smtClean="0"/>
          </a:p>
        </p:txBody>
      </p:sp>
      <p:sp>
        <p:nvSpPr>
          <p:cNvPr id="270" name="TextBox 269"/>
          <p:cNvSpPr txBox="1"/>
          <p:nvPr/>
        </p:nvSpPr>
        <p:spPr>
          <a:xfrm>
            <a:off x="767659" y="5498643"/>
            <a:ext cx="774571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1x I </a:t>
            </a:r>
            <a:r>
              <a:rPr lang="en-GB" sz="1600" baseline="-25000" dirty="0" smtClean="0"/>
              <a:t>gem</a:t>
            </a:r>
          </a:p>
          <a:p>
            <a:r>
              <a:rPr lang="en-GB" sz="1600" dirty="0" smtClean="0"/>
              <a:t>1 x </a:t>
            </a:r>
            <a:r>
              <a:rPr lang="en-GB" sz="1600" dirty="0" err="1" smtClean="0"/>
              <a:t>I</a:t>
            </a:r>
            <a:r>
              <a:rPr lang="en-GB" sz="1600" baseline="-25000" dirty="0" err="1" smtClean="0"/>
              <a:t>mon</a:t>
            </a:r>
            <a:endParaRPr lang="en-GB" sz="1600" baseline="-25000" dirty="0" smtClean="0"/>
          </a:p>
        </p:txBody>
      </p:sp>
      <p:cxnSp>
        <p:nvCxnSpPr>
          <p:cNvPr id="271" name="Elbow Connector 270"/>
          <p:cNvCxnSpPr>
            <a:stCxn id="192" idx="3"/>
          </p:cNvCxnSpPr>
          <p:nvPr/>
        </p:nvCxnSpPr>
        <p:spPr>
          <a:xfrm flipV="1">
            <a:off x="1934607" y="3922169"/>
            <a:ext cx="3849838" cy="1852978"/>
          </a:xfrm>
          <a:prstGeom prst="bentConnector3">
            <a:avLst>
              <a:gd name="adj1" fmla="val 14175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TextBox 278"/>
          <p:cNvSpPr txBox="1"/>
          <p:nvPr/>
        </p:nvSpPr>
        <p:spPr>
          <a:xfrm>
            <a:off x="5799291" y="4167003"/>
            <a:ext cx="6415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err="1" smtClean="0"/>
              <a:t>SCL</a:t>
            </a:r>
            <a:r>
              <a:rPr lang="en-GB" sz="800" baseline="-25000" dirty="0" err="1" smtClean="0"/>
              <a:t>in</a:t>
            </a:r>
            <a:r>
              <a:rPr lang="en-GB" sz="800" dirty="0" err="1" smtClean="0"/>
              <a:t>_LVDS</a:t>
            </a:r>
            <a:endParaRPr lang="en-GB" sz="800" dirty="0"/>
          </a:p>
        </p:txBody>
      </p:sp>
      <p:cxnSp>
        <p:nvCxnSpPr>
          <p:cNvPr id="277" name="Straight Arrow Connector 276"/>
          <p:cNvCxnSpPr/>
          <p:nvPr/>
        </p:nvCxnSpPr>
        <p:spPr>
          <a:xfrm flipH="1" flipV="1">
            <a:off x="5364088" y="3845152"/>
            <a:ext cx="420357" cy="3025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Elbow Connector 280"/>
          <p:cNvCxnSpPr>
            <a:stCxn id="185" idx="3"/>
            <a:endCxn id="190" idx="3"/>
          </p:cNvCxnSpPr>
          <p:nvPr/>
        </p:nvCxnSpPr>
        <p:spPr>
          <a:xfrm>
            <a:off x="1858137" y="3961514"/>
            <a:ext cx="37208" cy="1574160"/>
          </a:xfrm>
          <a:prstGeom prst="bentConnector3">
            <a:avLst>
              <a:gd name="adj1" fmla="val 130828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Box 282"/>
          <p:cNvSpPr txBox="1"/>
          <p:nvPr/>
        </p:nvSpPr>
        <p:spPr>
          <a:xfrm>
            <a:off x="1250769" y="4473828"/>
            <a:ext cx="2423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</a:t>
            </a:r>
          </a:p>
          <a:p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284" name="Rectangle 283"/>
          <p:cNvSpPr/>
          <p:nvPr/>
        </p:nvSpPr>
        <p:spPr>
          <a:xfrm>
            <a:off x="2093931" y="4796993"/>
            <a:ext cx="677869" cy="269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4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Hans\R&amp;D\RD51\WG52\Production files SRS\HV supply\Views\Current measuring box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6" t="4" r="18618" b="7754"/>
          <a:stretch/>
        </p:blipFill>
        <p:spPr bwMode="auto">
          <a:xfrm>
            <a:off x="5508104" y="3356992"/>
            <a:ext cx="32400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PicoAmp</a:t>
            </a:r>
            <a:r>
              <a:rPr lang="en-GB" dirty="0" smtClean="0"/>
              <a:t> box (planned)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6" name="Picture 3" descr="C:\Hans\R&amp;D\RD51\WG52\Production files SRS\HV supply\Views\Current measuring box op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13" y="980728"/>
            <a:ext cx="5648921" cy="358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67920" y="3933056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HV in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66626" y="1619508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HV out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995936" y="5983598"/>
            <a:ext cx="287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readout cable connector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12160" y="1804174"/>
            <a:ext cx="2571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Log range 10 </a:t>
            </a:r>
            <a:r>
              <a:rPr lang="en-GB" dirty="0" err="1" smtClean="0"/>
              <a:t>pA</a:t>
            </a:r>
            <a:r>
              <a:rPr lang="en-GB" dirty="0" smtClean="0"/>
              <a:t> .. 100 </a:t>
            </a:r>
            <a:r>
              <a:rPr lang="en-GB" dirty="0" err="1" smtClean="0"/>
              <a:t>uA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43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QSP  Quad Signal Preamplifier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28</a:t>
            </a:fld>
            <a:endParaRPr lang="en-GB"/>
          </a:p>
        </p:txBody>
      </p:sp>
      <p:pic>
        <p:nvPicPr>
          <p:cNvPr id="2050" name="Picture 2" descr="C:\Hans\R&amp;D\RD51\WG52\Production files SRS\10x10MMchamber\Quad Preamp\Photos\Quad preamp on M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89" y="1552992"/>
            <a:ext cx="4320480" cy="483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Hans\R&amp;D\RD51\WG52\Production files SRS\10x10MMchamber\Quad Preamp\views\quadboard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7" t="16479" r="29880" b="11456"/>
          <a:stretch/>
        </p:blipFill>
        <p:spPr bwMode="auto">
          <a:xfrm>
            <a:off x="179512" y="1556792"/>
            <a:ext cx="2683455" cy="193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3717032"/>
            <a:ext cx="362291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2.4 GHz  preamplifiers</a:t>
            </a:r>
          </a:p>
          <a:p>
            <a:r>
              <a:rPr lang="en-GB" dirty="0" smtClean="0"/>
              <a:t>4 </a:t>
            </a:r>
            <a:r>
              <a:rPr lang="en-GB" dirty="0" err="1" smtClean="0"/>
              <a:t>neighboring</a:t>
            </a:r>
            <a:r>
              <a:rPr lang="en-GB" dirty="0" smtClean="0"/>
              <a:t> detector channels.</a:t>
            </a:r>
          </a:p>
          <a:p>
            <a:r>
              <a:rPr lang="en-GB" dirty="0" smtClean="0"/>
              <a:t>Gain </a:t>
            </a:r>
            <a:r>
              <a:rPr lang="en-GB" dirty="0" err="1" smtClean="0"/>
              <a:t>Vout</a:t>
            </a:r>
            <a:r>
              <a:rPr lang="en-GB" dirty="0" smtClean="0"/>
              <a:t>/Vin =  20 </a:t>
            </a:r>
          </a:p>
          <a:p>
            <a:pPr marL="285750" indent="-285750">
              <a:buFont typeface="Symbol"/>
              <a:buChar char="Þ"/>
            </a:pPr>
            <a:r>
              <a:rPr lang="en-GB" dirty="0" smtClean="0"/>
              <a:t>Monitor detector signal dynamics</a:t>
            </a:r>
          </a:p>
          <a:p>
            <a:r>
              <a:rPr lang="en-GB" dirty="0" smtClean="0"/>
              <a:t>      b</a:t>
            </a:r>
            <a:r>
              <a:rPr lang="en-GB" dirty="0" smtClean="0"/>
              <a:t>elow </a:t>
            </a:r>
            <a:r>
              <a:rPr lang="en-GB" dirty="0" smtClean="0"/>
              <a:t>the </a:t>
            </a:r>
            <a:r>
              <a:rPr lang="en-GB" dirty="0" smtClean="0"/>
              <a:t>millivolt level </a:t>
            </a:r>
          </a:p>
          <a:p>
            <a:r>
              <a:rPr lang="en-GB" dirty="0" smtClean="0"/>
              <a:t>      at </a:t>
            </a:r>
            <a:r>
              <a:rPr lang="en-GB" dirty="0" smtClean="0"/>
              <a:t>full BW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285766" y="1368326"/>
            <a:ext cx="1116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Prototype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 QSP prototype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12290" name="Picture 2" descr="C:\Hans\R&amp;D\rd51\WG52\Production files SRS\10x10MMchamber\Quad Preamp\Photos\Quad amplifier sm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88840"/>
            <a:ext cx="5112965" cy="3153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38768" y="5596877"/>
            <a:ext cx="63721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PCB revision needed =&gt; tendency to ringing must be suppressed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flipH="1">
            <a:off x="2033575" y="3202182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3484" y="3028549"/>
            <a:ext cx="13705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to  GHz </a:t>
            </a:r>
          </a:p>
          <a:p>
            <a:r>
              <a:rPr lang="en-GB" dirty="0" smtClean="0"/>
              <a:t> </a:t>
            </a:r>
            <a:r>
              <a:rPr lang="en-GB" dirty="0" err="1" smtClean="0"/>
              <a:t>Oscillocope</a:t>
            </a:r>
            <a:r>
              <a:rPr lang="en-GB" dirty="0" smtClean="0"/>
              <a:t>,</a:t>
            </a:r>
          </a:p>
          <a:p>
            <a:r>
              <a:rPr lang="en-GB" dirty="0"/>
              <a:t> </a:t>
            </a:r>
            <a:r>
              <a:rPr lang="en-GB" dirty="0" smtClean="0"/>
              <a:t>also DRS4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6795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752" y="0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00B0F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R</a:t>
            </a:r>
            <a:r>
              <a:rPr lang="en-GB" dirty="0" smtClean="0">
                <a:solidFill>
                  <a:srgbClr val="00B050"/>
                </a:solidFill>
              </a:rPr>
              <a:t>S</a:t>
            </a:r>
            <a:r>
              <a:rPr lang="en-GB" dirty="0" smtClean="0"/>
              <a:t> user status  2013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42121A-772E-4AD5-9C52-B8A0BFC79289}" type="datetime1">
              <a:rPr lang="en-US" smtClean="0"/>
              <a:pPr>
                <a:defRPr/>
              </a:pPr>
              <a:t>4/22/2013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 smtClean="0"/>
              <a:t>Hans.Muller@cern.ch    CERN PH-AID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49ABF9-4847-40E6-A88B-EC0F431F6A2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1124744"/>
            <a:ext cx="7620000" cy="5640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ALICE  </a:t>
            </a:r>
            <a:r>
              <a:rPr lang="en-GB" sz="1000" b="1" dirty="0" err="1" smtClean="0">
                <a:solidFill>
                  <a:srgbClr val="0070C0"/>
                </a:solidFill>
              </a:rPr>
              <a:t>EMCal</a:t>
            </a:r>
            <a:r>
              <a:rPr lang="en-GB" sz="1000" b="1" dirty="0" smtClean="0">
                <a:solidFill>
                  <a:srgbClr val="0070C0"/>
                </a:solidFill>
              </a:rPr>
              <a:t> Calorimeter upgrade, ORNL</a:t>
            </a:r>
            <a:r>
              <a:rPr lang="en-GB" sz="1000" b="1" dirty="0" smtClean="0">
                <a:solidFill>
                  <a:srgbClr val="FF0000"/>
                </a:solidFill>
              </a:rPr>
              <a:t>, SRS  readout  backend via  DTCC links and 24 SRU’s </a:t>
            </a:r>
            <a:r>
              <a:rPr lang="en-GB" sz="1000" b="1" dirty="0" smtClean="0"/>
              <a:t>,  </a:t>
            </a:r>
            <a:r>
              <a:rPr lang="en-GB" sz="1000" b="1" dirty="0" smtClean="0">
                <a:solidFill>
                  <a:srgbClr val="00B050"/>
                </a:solidFill>
              </a:rPr>
              <a:t>DATE Online system</a:t>
            </a:r>
            <a:r>
              <a:rPr lang="en-GB" sz="1000" b="1" dirty="0" smtClean="0"/>
              <a:t>, being installed</a:t>
            </a:r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ATLAS  upgrade CERN,  MAMMA project NSW </a:t>
            </a:r>
            <a:r>
              <a:rPr lang="fr-FR" sz="1000" dirty="0"/>
              <a:t>, </a:t>
            </a:r>
            <a:r>
              <a:rPr lang="fr-FR" sz="1000" b="1" dirty="0">
                <a:solidFill>
                  <a:srgbClr val="0070C0"/>
                </a:solidFill>
              </a:rPr>
              <a:t>µMEGAS</a:t>
            </a:r>
            <a:r>
              <a:rPr lang="fr-FR" sz="1000" b="1" dirty="0"/>
              <a:t> </a:t>
            </a:r>
            <a:r>
              <a:rPr lang="en-GB" sz="1000" b="1" dirty="0" smtClean="0">
                <a:solidFill>
                  <a:srgbClr val="FF0000"/>
                </a:solidFill>
              </a:rPr>
              <a:t>,  APV frontend SRS </a:t>
            </a:r>
            <a:r>
              <a:rPr lang="en-GB" sz="1000" b="1" dirty="0" err="1" smtClean="0">
                <a:solidFill>
                  <a:srgbClr val="FF0000"/>
                </a:solidFill>
              </a:rPr>
              <a:t>Eurocrates</a:t>
            </a:r>
            <a:r>
              <a:rPr lang="en-GB" sz="1000" b="1" dirty="0" smtClean="0">
                <a:solidFill>
                  <a:srgbClr val="FF0000"/>
                </a:solidFill>
              </a:rPr>
              <a:t>-SRU,   </a:t>
            </a:r>
            <a:r>
              <a:rPr lang="en-GB" sz="1000" b="1" dirty="0" smtClean="0">
                <a:solidFill>
                  <a:srgbClr val="00B050"/>
                </a:solidFill>
              </a:rPr>
              <a:t>MMDAQ Online,</a:t>
            </a:r>
            <a:r>
              <a:rPr lang="en-GB" sz="1000" b="1" dirty="0" smtClean="0"/>
              <a:t> installed</a:t>
            </a:r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ATLAS upgrade Mainz, </a:t>
            </a:r>
            <a:r>
              <a:rPr lang="fr-FR" sz="1000" b="1" dirty="0" smtClean="0">
                <a:solidFill>
                  <a:srgbClr val="0070C0"/>
                </a:solidFill>
              </a:rPr>
              <a:t>µMEGAS</a:t>
            </a:r>
            <a:r>
              <a:rPr lang="en-GB" sz="1000" b="1" dirty="0" smtClean="0">
                <a:solidFill>
                  <a:srgbClr val="0070C0"/>
                </a:solidFill>
              </a:rPr>
              <a:t> for MBTS</a:t>
            </a:r>
            <a:r>
              <a:rPr lang="en-GB" sz="1000" b="1" dirty="0" smtClean="0">
                <a:solidFill>
                  <a:srgbClr val="FF0000"/>
                </a:solidFill>
              </a:rPr>
              <a:t>, APV frontend- SRS </a:t>
            </a:r>
            <a:r>
              <a:rPr lang="en-GB" sz="1000" b="1" dirty="0" err="1" smtClean="0">
                <a:solidFill>
                  <a:srgbClr val="FF0000"/>
                </a:solidFill>
              </a:rPr>
              <a:t>Eurocrate</a:t>
            </a:r>
            <a:r>
              <a:rPr lang="en-GB" sz="1000" b="1" dirty="0" smtClean="0">
                <a:solidFill>
                  <a:srgbClr val="FF0000"/>
                </a:solidFill>
              </a:rPr>
              <a:t>,</a:t>
            </a:r>
            <a:r>
              <a:rPr lang="en-GB" sz="1000" b="1" dirty="0" smtClean="0">
                <a:solidFill>
                  <a:srgbClr val="0070C0"/>
                </a:solidFill>
              </a:rPr>
              <a:t> </a:t>
            </a:r>
            <a:r>
              <a:rPr lang="en-GB" sz="1000" b="1" dirty="0" smtClean="0">
                <a:solidFill>
                  <a:srgbClr val="00B050"/>
                </a:solidFill>
              </a:rPr>
              <a:t>MMDAQ Online, </a:t>
            </a:r>
            <a:r>
              <a:rPr lang="en-GB" sz="1000" b="1" dirty="0" smtClean="0"/>
              <a:t>waiting delivery </a:t>
            </a:r>
            <a:endParaRPr lang="en-GB" sz="1000" b="1" dirty="0"/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ATLAS </a:t>
            </a:r>
            <a:r>
              <a:rPr lang="en-GB" sz="1000" b="1" dirty="0" err="1" smtClean="0">
                <a:solidFill>
                  <a:srgbClr val="0070C0"/>
                </a:solidFill>
              </a:rPr>
              <a:t>Muon</a:t>
            </a:r>
            <a:r>
              <a:rPr lang="en-GB" sz="1000" b="1" dirty="0" smtClean="0">
                <a:solidFill>
                  <a:srgbClr val="0070C0"/>
                </a:solidFill>
              </a:rPr>
              <a:t> upgrade R&amp;D, INFN Rome</a:t>
            </a:r>
            <a:r>
              <a:rPr lang="en-GB" sz="1000" b="1" dirty="0" smtClean="0"/>
              <a:t>, </a:t>
            </a:r>
            <a:r>
              <a:rPr lang="en-GB" sz="1000" b="1" dirty="0" smtClean="0">
                <a:solidFill>
                  <a:srgbClr val="FF0000"/>
                </a:solidFill>
              </a:rPr>
              <a:t>APV frontend SRS </a:t>
            </a:r>
            <a:r>
              <a:rPr lang="en-GB" sz="1000" b="1" dirty="0" err="1" smtClean="0">
                <a:solidFill>
                  <a:srgbClr val="FF0000"/>
                </a:solidFill>
              </a:rPr>
              <a:t>Eurocrate</a:t>
            </a:r>
            <a:r>
              <a:rPr lang="en-GB" sz="1000" b="1" dirty="0" smtClean="0">
                <a:solidFill>
                  <a:srgbClr val="FF0000"/>
                </a:solidFill>
              </a:rPr>
              <a:t>,</a:t>
            </a:r>
            <a:r>
              <a:rPr lang="en-GB" sz="1000" b="1" dirty="0" smtClean="0"/>
              <a:t> </a:t>
            </a:r>
            <a:r>
              <a:rPr lang="en-GB" sz="1000" b="1" dirty="0" smtClean="0">
                <a:solidFill>
                  <a:srgbClr val="00B050"/>
                </a:solidFill>
              </a:rPr>
              <a:t>MMDAQ Online</a:t>
            </a:r>
            <a:r>
              <a:rPr lang="en-GB" sz="1000" b="1" dirty="0" smtClean="0"/>
              <a:t>, delivered</a:t>
            </a:r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ATLAS </a:t>
            </a:r>
            <a:r>
              <a:rPr lang="en-GB" sz="1000" b="1" dirty="0" err="1" smtClean="0">
                <a:solidFill>
                  <a:srgbClr val="0070C0"/>
                </a:solidFill>
              </a:rPr>
              <a:t>Saclay</a:t>
            </a:r>
            <a:r>
              <a:rPr lang="en-GB" sz="1000" b="1" dirty="0" smtClean="0">
                <a:solidFill>
                  <a:srgbClr val="0070C0"/>
                </a:solidFill>
              </a:rPr>
              <a:t>, </a:t>
            </a:r>
            <a:r>
              <a:rPr lang="fr-FR" sz="1000" b="1" dirty="0">
                <a:solidFill>
                  <a:srgbClr val="0070C0"/>
                </a:solidFill>
              </a:rPr>
              <a:t>µMEGAS </a:t>
            </a:r>
            <a:r>
              <a:rPr lang="fr-FR" sz="1000" b="1" dirty="0" smtClean="0">
                <a:solidFill>
                  <a:srgbClr val="0070C0"/>
                </a:solidFill>
              </a:rPr>
              <a:t> R&amp;D</a:t>
            </a:r>
            <a:r>
              <a:rPr lang="fr-FR" sz="1000" b="1" dirty="0" smtClean="0"/>
              <a:t>, </a:t>
            </a:r>
            <a:r>
              <a:rPr lang="fr-FR" sz="1000" b="1" dirty="0" smtClean="0">
                <a:solidFill>
                  <a:srgbClr val="FF0000"/>
                </a:solidFill>
              </a:rPr>
              <a:t>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</a:t>
            </a:r>
            <a:r>
              <a:rPr lang="fr-FR" sz="1000" b="1" dirty="0" err="1" smtClean="0">
                <a:solidFill>
                  <a:srgbClr val="FF0000"/>
                </a:solidFill>
              </a:rPr>
              <a:t>Minicrate</a:t>
            </a:r>
            <a:r>
              <a:rPr lang="fr-FR" sz="1000" b="1" dirty="0" smtClean="0">
                <a:solidFill>
                  <a:srgbClr val="00B050"/>
                </a:solidFill>
              </a:rPr>
              <a:t>, MMDAQ Online</a:t>
            </a:r>
            <a:r>
              <a:rPr lang="fr-FR" sz="1000" b="1" dirty="0" smtClean="0"/>
              <a:t>, </a:t>
            </a:r>
            <a:r>
              <a:rPr lang="fr-FR" sz="1000" b="1" dirty="0" err="1" smtClean="0"/>
              <a:t>delivered</a:t>
            </a:r>
            <a:endParaRPr lang="fr-FR" sz="1000" b="1" dirty="0" smtClean="0"/>
          </a:p>
          <a:p>
            <a:pPr marL="228600" indent="-228600">
              <a:buFontTx/>
              <a:buAutoNum type="arabicPeriod"/>
            </a:pPr>
            <a:r>
              <a:rPr lang="fr-FR" sz="1000" b="1" dirty="0">
                <a:solidFill>
                  <a:srgbClr val="0070C0"/>
                </a:solidFill>
              </a:rPr>
              <a:t>NA62  CERN  </a:t>
            </a:r>
            <a:r>
              <a:rPr lang="fr-FR" sz="1000" dirty="0" err="1">
                <a:solidFill>
                  <a:srgbClr val="0070C0"/>
                </a:solidFill>
              </a:rPr>
              <a:t>straw</a:t>
            </a:r>
            <a:r>
              <a:rPr lang="fr-FR" sz="1000" dirty="0">
                <a:solidFill>
                  <a:srgbClr val="0070C0"/>
                </a:solidFill>
              </a:rPr>
              <a:t> </a:t>
            </a:r>
            <a:r>
              <a:rPr lang="fr-FR" sz="1000" dirty="0" err="1">
                <a:solidFill>
                  <a:srgbClr val="0070C0"/>
                </a:solidFill>
              </a:rPr>
              <a:t>tracker</a:t>
            </a:r>
            <a:r>
              <a:rPr lang="fr-FR" sz="1000" dirty="0">
                <a:solidFill>
                  <a:srgbClr val="0070C0"/>
                </a:solidFill>
              </a:rPr>
              <a:t>  upgrade </a:t>
            </a:r>
            <a:r>
              <a:rPr lang="fr-FR" sz="1000" dirty="0" err="1">
                <a:solidFill>
                  <a:srgbClr val="0070C0"/>
                </a:solidFill>
              </a:rPr>
              <a:t>with</a:t>
            </a:r>
            <a:r>
              <a:rPr lang="fr-FR" sz="1000" dirty="0">
                <a:solidFill>
                  <a:srgbClr val="0070C0"/>
                </a:solidFill>
              </a:rPr>
              <a:t> </a:t>
            </a:r>
            <a:r>
              <a:rPr lang="fr-FR" sz="1000" b="1" dirty="0">
                <a:solidFill>
                  <a:srgbClr val="0070C0"/>
                </a:solidFill>
              </a:rPr>
              <a:t>µMEGAS</a:t>
            </a:r>
            <a:r>
              <a:rPr lang="fr-FR" sz="1000" b="1" dirty="0">
                <a:solidFill>
                  <a:srgbClr val="FF0000"/>
                </a:solidFill>
              </a:rPr>
              <a:t>, APV </a:t>
            </a:r>
            <a:r>
              <a:rPr lang="fr-FR" sz="1000" b="1" dirty="0" err="1">
                <a:solidFill>
                  <a:srgbClr val="FF0000"/>
                </a:solidFill>
              </a:rPr>
              <a:t>frontend</a:t>
            </a:r>
            <a:r>
              <a:rPr lang="fr-FR" sz="1000" b="1" dirty="0">
                <a:solidFill>
                  <a:srgbClr val="FF0000"/>
                </a:solidFill>
              </a:rPr>
              <a:t> </a:t>
            </a:r>
            <a:r>
              <a:rPr lang="fr-FR" sz="1000" b="1" dirty="0" err="1">
                <a:solidFill>
                  <a:srgbClr val="FF0000"/>
                </a:solidFill>
              </a:rPr>
              <a:t>with</a:t>
            </a:r>
            <a:r>
              <a:rPr lang="fr-FR" sz="1000" b="1" dirty="0">
                <a:solidFill>
                  <a:srgbClr val="FF0000"/>
                </a:solidFill>
              </a:rPr>
              <a:t> SRS </a:t>
            </a:r>
            <a:r>
              <a:rPr lang="fr-FR" sz="1000" b="1" dirty="0" err="1">
                <a:solidFill>
                  <a:srgbClr val="FF0000"/>
                </a:solidFill>
              </a:rPr>
              <a:t>Minicrate</a:t>
            </a:r>
            <a:r>
              <a:rPr lang="fr-FR" sz="1000" b="1" dirty="0">
                <a:solidFill>
                  <a:srgbClr val="FF0000"/>
                </a:solidFill>
              </a:rPr>
              <a:t>,</a:t>
            </a:r>
            <a:r>
              <a:rPr lang="fr-FR" sz="1000" b="1" dirty="0">
                <a:solidFill>
                  <a:srgbClr val="0070C0"/>
                </a:solidFill>
              </a:rPr>
              <a:t> </a:t>
            </a:r>
            <a:r>
              <a:rPr lang="fr-FR" sz="1000" b="1" dirty="0">
                <a:solidFill>
                  <a:srgbClr val="00B050"/>
                </a:solidFill>
              </a:rPr>
              <a:t>MMDAQ Online</a:t>
            </a:r>
            <a:r>
              <a:rPr lang="fr-FR" sz="1000" b="1" dirty="0"/>
              <a:t>, </a:t>
            </a:r>
            <a:r>
              <a:rPr lang="fr-FR" sz="1000" b="1" dirty="0" err="1" smtClean="0"/>
              <a:t>delivered</a:t>
            </a:r>
            <a:endParaRPr lang="en-GB" sz="1000" b="1" dirty="0" smtClean="0"/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CMS  upgrade  CMS GEM collaboration CERN</a:t>
            </a:r>
            <a:r>
              <a:rPr lang="en-GB" sz="1000" b="1" dirty="0" smtClean="0"/>
              <a:t>,  </a:t>
            </a:r>
            <a:r>
              <a:rPr lang="en-GB" sz="1000" b="1" dirty="0" err="1" smtClean="0">
                <a:solidFill>
                  <a:srgbClr val="0070C0"/>
                </a:solidFill>
              </a:rPr>
              <a:t>Muon</a:t>
            </a:r>
            <a:r>
              <a:rPr lang="en-GB" sz="1000" b="1" dirty="0" smtClean="0">
                <a:solidFill>
                  <a:srgbClr val="0070C0"/>
                </a:solidFill>
              </a:rPr>
              <a:t> </a:t>
            </a:r>
            <a:r>
              <a:rPr lang="en-GB" sz="1000" b="1" dirty="0" err="1" smtClean="0">
                <a:solidFill>
                  <a:srgbClr val="0070C0"/>
                </a:solidFill>
              </a:rPr>
              <a:t>Endcaps</a:t>
            </a:r>
            <a:r>
              <a:rPr lang="en-GB" sz="1000" b="1" dirty="0" smtClean="0">
                <a:solidFill>
                  <a:srgbClr val="FF0000"/>
                </a:solidFill>
              </a:rPr>
              <a:t>,  design of  VFAT frontend digital readout SRS</a:t>
            </a:r>
            <a:r>
              <a:rPr lang="en-GB" sz="1000" b="1" dirty="0" smtClean="0">
                <a:solidFill>
                  <a:srgbClr val="0070C0"/>
                </a:solidFill>
              </a:rPr>
              <a:t>,  </a:t>
            </a:r>
            <a:r>
              <a:rPr lang="en-GB" sz="1000" b="1" dirty="0" err="1" smtClean="0"/>
              <a:t>ongoing</a:t>
            </a:r>
            <a:r>
              <a:rPr lang="en-GB" sz="1000" b="1" dirty="0" smtClean="0"/>
              <a:t> with IFIN-HH</a:t>
            </a:r>
          </a:p>
          <a:p>
            <a:pPr marL="228600" indent="-228600">
              <a:buFontTx/>
              <a:buAutoNum type="arabicPeriod"/>
            </a:pPr>
            <a:r>
              <a:rPr lang="sv-SE" sz="1000" b="1" dirty="0" smtClean="0">
                <a:solidFill>
                  <a:srgbClr val="0070C0"/>
                </a:solidFill>
              </a:rPr>
              <a:t>TOTEM upgrade GEMs Baris testlab</a:t>
            </a:r>
            <a:r>
              <a:rPr lang="sv-SE" sz="1000" b="1" dirty="0" smtClean="0">
                <a:solidFill>
                  <a:srgbClr val="FF0000"/>
                </a:solidFill>
              </a:rPr>
              <a:t>, OPTO-Rx  card design, Minicrate,Eurocrate, SRU</a:t>
            </a:r>
            <a:r>
              <a:rPr lang="sv-SE" sz="1000" b="1" dirty="0" smtClean="0">
                <a:solidFill>
                  <a:srgbClr val="00B050"/>
                </a:solidFill>
              </a:rPr>
              <a:t>, DATE Online</a:t>
            </a:r>
            <a:r>
              <a:rPr lang="sv-SE" sz="1000" b="1" dirty="0" smtClean="0"/>
              <a:t>,  delivered</a:t>
            </a:r>
            <a:endParaRPr lang="sv-SE" sz="1000" dirty="0" smtClean="0"/>
          </a:p>
          <a:p>
            <a:pPr marL="228600" indent="-228600">
              <a:buFontTx/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BNL  GEM detectors</a:t>
            </a:r>
            <a:r>
              <a:rPr lang="fr-FR" sz="1000" b="1" dirty="0" smtClean="0">
                <a:solidFill>
                  <a:srgbClr val="FF0000"/>
                </a:solidFill>
              </a:rPr>
              <a:t>, 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-SRS </a:t>
            </a:r>
            <a:r>
              <a:rPr lang="fr-FR" sz="1000" b="1" dirty="0" err="1" smtClean="0">
                <a:solidFill>
                  <a:srgbClr val="FF0000"/>
                </a:solidFill>
              </a:rPr>
              <a:t>Minicrate</a:t>
            </a:r>
            <a:r>
              <a:rPr lang="fr-FR" sz="1000" b="1" dirty="0" smtClean="0">
                <a:solidFill>
                  <a:srgbClr val="FF0000"/>
                </a:solidFill>
              </a:rPr>
              <a:t>, </a:t>
            </a:r>
            <a:r>
              <a:rPr lang="fr-FR" sz="1000" b="1" dirty="0" smtClean="0">
                <a:solidFill>
                  <a:srgbClr val="00B050"/>
                </a:solidFill>
              </a:rPr>
              <a:t>RCDAQ Online</a:t>
            </a:r>
            <a:r>
              <a:rPr lang="fr-FR" sz="1000" b="1" dirty="0" smtClean="0"/>
              <a:t>, </a:t>
            </a:r>
            <a:r>
              <a:rPr lang="fr-FR" sz="1000" b="1" dirty="0" err="1" smtClean="0"/>
              <a:t>delivered</a:t>
            </a:r>
            <a:endParaRPr lang="fr-FR" sz="1000" b="1" dirty="0" smtClean="0"/>
          </a:p>
          <a:p>
            <a:pPr marL="228600" indent="-228600">
              <a:buFontTx/>
              <a:buAutoNum type="arabicPeriod"/>
            </a:pPr>
            <a:r>
              <a:rPr lang="fr-FR" sz="1000" b="1" dirty="0" err="1" smtClean="0">
                <a:solidFill>
                  <a:srgbClr val="0070C0"/>
                </a:solidFill>
              </a:rPr>
              <a:t>Stony</a:t>
            </a:r>
            <a:r>
              <a:rPr lang="fr-FR" sz="1000" b="1" dirty="0" smtClean="0">
                <a:solidFill>
                  <a:srgbClr val="0070C0"/>
                </a:solidFill>
              </a:rPr>
              <a:t> Brook GEM detector R&amp;D</a:t>
            </a:r>
            <a:r>
              <a:rPr lang="fr-FR" sz="1000" b="1" dirty="0" smtClean="0">
                <a:solidFill>
                  <a:srgbClr val="FF0000"/>
                </a:solidFill>
              </a:rPr>
              <a:t>, 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</a:t>
            </a:r>
            <a:r>
              <a:rPr lang="fr-FR" sz="1000" b="1" dirty="0" err="1" smtClean="0">
                <a:solidFill>
                  <a:srgbClr val="FF0000"/>
                </a:solidFill>
              </a:rPr>
              <a:t>Minicrate</a:t>
            </a:r>
            <a:r>
              <a:rPr lang="fr-FR" sz="1000" b="1" dirty="0" smtClean="0"/>
              <a:t>, </a:t>
            </a:r>
            <a:r>
              <a:rPr lang="fr-FR" sz="1000" b="1" dirty="0" smtClean="0">
                <a:solidFill>
                  <a:srgbClr val="00B050"/>
                </a:solidFill>
              </a:rPr>
              <a:t>RCDAQ Online</a:t>
            </a:r>
            <a:r>
              <a:rPr lang="fr-FR" sz="1000" b="1" dirty="0" smtClean="0"/>
              <a:t>, </a:t>
            </a:r>
            <a:r>
              <a:rPr lang="fr-FR" sz="1000" b="1" dirty="0" err="1" smtClean="0"/>
              <a:t>delivered</a:t>
            </a:r>
            <a:endParaRPr lang="en-GB" sz="1000" b="1" dirty="0" smtClean="0"/>
          </a:p>
          <a:p>
            <a:pPr marL="228600" indent="-228600">
              <a:buAutoNum type="arabicPeriod"/>
            </a:pPr>
            <a:r>
              <a:rPr lang="en-GB" sz="1000" b="1" dirty="0">
                <a:solidFill>
                  <a:srgbClr val="0070C0"/>
                </a:solidFill>
              </a:rPr>
              <a:t>Bonn Phys. Inst. R&amp;D </a:t>
            </a:r>
            <a:r>
              <a:rPr lang="en-GB" sz="1000" b="1" dirty="0" smtClean="0">
                <a:solidFill>
                  <a:srgbClr val="0070C0"/>
                </a:solidFill>
              </a:rPr>
              <a:t>for ILC</a:t>
            </a:r>
            <a:r>
              <a:rPr lang="en-GB" sz="1000" b="1" dirty="0" smtClean="0"/>
              <a:t>,</a:t>
            </a:r>
            <a:r>
              <a:rPr lang="en-GB" sz="1000" b="1" dirty="0" smtClean="0">
                <a:solidFill>
                  <a:srgbClr val="FF0000"/>
                </a:solidFill>
              </a:rPr>
              <a:t>  </a:t>
            </a:r>
            <a:r>
              <a:rPr lang="en-GB" sz="1000" b="1" dirty="0" smtClean="0">
                <a:solidFill>
                  <a:srgbClr val="0070C0"/>
                </a:solidFill>
              </a:rPr>
              <a:t>T24 DESY </a:t>
            </a:r>
            <a:r>
              <a:rPr lang="en-GB" sz="1000" b="1" dirty="0" err="1" smtClean="0">
                <a:solidFill>
                  <a:srgbClr val="0070C0"/>
                </a:solidFill>
              </a:rPr>
              <a:t>testbeam</a:t>
            </a:r>
            <a:r>
              <a:rPr lang="en-GB" sz="1000" b="1" dirty="0" smtClean="0">
                <a:solidFill>
                  <a:srgbClr val="0070C0"/>
                </a:solidFill>
              </a:rPr>
              <a:t>,  </a:t>
            </a:r>
            <a:r>
              <a:rPr lang="en-GB" sz="1000" b="1" dirty="0" err="1" smtClean="0">
                <a:solidFill>
                  <a:srgbClr val="FF0000"/>
                </a:solidFill>
              </a:rPr>
              <a:t>Timepix</a:t>
            </a:r>
            <a:r>
              <a:rPr lang="en-GB" sz="1000" b="1" dirty="0" smtClean="0">
                <a:solidFill>
                  <a:srgbClr val="FF0000"/>
                </a:solidFill>
              </a:rPr>
              <a:t> Array  Ingrid Module  adapter for SRS , </a:t>
            </a:r>
            <a:r>
              <a:rPr lang="en-GB" sz="1000" b="1" dirty="0" err="1" smtClean="0">
                <a:solidFill>
                  <a:srgbClr val="FF0000"/>
                </a:solidFill>
              </a:rPr>
              <a:t>Eurocrate</a:t>
            </a:r>
            <a:r>
              <a:rPr lang="en-GB" sz="1000" b="1" dirty="0" smtClean="0">
                <a:solidFill>
                  <a:srgbClr val="FF0000"/>
                </a:solidFill>
              </a:rPr>
              <a:t>, </a:t>
            </a:r>
            <a:r>
              <a:rPr lang="en-GB" sz="1000" b="1" dirty="0" smtClean="0">
                <a:solidFill>
                  <a:srgbClr val="00B050"/>
                </a:solidFill>
              </a:rPr>
              <a:t>Online unknown</a:t>
            </a:r>
            <a:r>
              <a:rPr lang="en-GB" sz="1000" b="1" dirty="0" smtClean="0">
                <a:solidFill>
                  <a:srgbClr val="FF0000"/>
                </a:solidFill>
              </a:rPr>
              <a:t>,</a:t>
            </a:r>
            <a:r>
              <a:rPr lang="en-GB" sz="1000" b="1" dirty="0" smtClean="0"/>
              <a:t> </a:t>
            </a:r>
            <a:r>
              <a:rPr lang="en-GB" sz="1000" b="1" dirty="0" err="1" smtClean="0"/>
              <a:t>ongoing</a:t>
            </a:r>
            <a:endParaRPr lang="en-GB" sz="1000" b="1" dirty="0" smtClean="0"/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Florida </a:t>
            </a:r>
            <a:r>
              <a:rPr lang="en-GB" sz="1000" b="1" dirty="0" err="1" smtClean="0">
                <a:solidFill>
                  <a:srgbClr val="0070C0"/>
                </a:solidFill>
              </a:rPr>
              <a:t>Inst</a:t>
            </a:r>
            <a:r>
              <a:rPr lang="en-GB" sz="1000" b="1" dirty="0" smtClean="0">
                <a:solidFill>
                  <a:srgbClr val="0070C0"/>
                </a:solidFill>
              </a:rPr>
              <a:t> Tech GEMs,</a:t>
            </a:r>
            <a:r>
              <a:rPr lang="en-GB" sz="1000" b="1" dirty="0" smtClean="0"/>
              <a:t> </a:t>
            </a:r>
            <a:r>
              <a:rPr lang="en-GB" sz="1000" b="1" dirty="0" err="1" smtClean="0">
                <a:solidFill>
                  <a:srgbClr val="0070C0"/>
                </a:solidFill>
              </a:rPr>
              <a:t>Muon</a:t>
            </a:r>
            <a:r>
              <a:rPr lang="en-GB" sz="1000" b="1" dirty="0">
                <a:solidFill>
                  <a:srgbClr val="0070C0"/>
                </a:solidFill>
              </a:rPr>
              <a:t> </a:t>
            </a:r>
            <a:r>
              <a:rPr lang="en-GB" sz="1000" b="1" dirty="0" err="1" smtClean="0">
                <a:solidFill>
                  <a:srgbClr val="0070C0"/>
                </a:solidFill>
              </a:rPr>
              <a:t>Tomografy</a:t>
            </a:r>
            <a:r>
              <a:rPr lang="en-GB" sz="1000" b="1" dirty="0" smtClean="0">
                <a:solidFill>
                  <a:srgbClr val="0070C0"/>
                </a:solidFill>
              </a:rPr>
              <a:t> for Homeland security,   </a:t>
            </a:r>
            <a:r>
              <a:rPr lang="en-GB" sz="1000" b="1" dirty="0" smtClean="0">
                <a:solidFill>
                  <a:srgbClr val="FF0000"/>
                </a:solidFill>
              </a:rPr>
              <a:t>15k channel SRS prototype </a:t>
            </a:r>
            <a:r>
              <a:rPr lang="en-GB" sz="1000" b="1" dirty="0" err="1" smtClean="0">
                <a:solidFill>
                  <a:srgbClr val="FF0000"/>
                </a:solidFill>
              </a:rPr>
              <a:t>Eurocrate</a:t>
            </a:r>
            <a:r>
              <a:rPr lang="en-GB" sz="1000" b="1" dirty="0" smtClean="0">
                <a:solidFill>
                  <a:srgbClr val="00B050"/>
                </a:solidFill>
              </a:rPr>
              <a:t>, DATE Online</a:t>
            </a:r>
            <a:r>
              <a:rPr lang="en-GB" sz="1000" b="1" dirty="0" smtClean="0"/>
              <a:t>, delivered</a:t>
            </a:r>
          </a:p>
          <a:p>
            <a:pPr marL="228600" indent="-228600"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Géosciences Azur-CNRS-UNSA,</a:t>
            </a:r>
            <a:r>
              <a:rPr lang="fr-FR" sz="1000" dirty="0" smtClean="0">
                <a:solidFill>
                  <a:srgbClr val="0070C0"/>
                </a:solidFill>
              </a:rPr>
              <a:t> Muon </a:t>
            </a:r>
            <a:r>
              <a:rPr lang="fr-FR" sz="1000" dirty="0" err="1" smtClean="0">
                <a:solidFill>
                  <a:srgbClr val="0070C0"/>
                </a:solidFill>
              </a:rPr>
              <a:t>Tomography</a:t>
            </a:r>
            <a:r>
              <a:rPr lang="fr-FR" sz="1000" dirty="0" smtClean="0">
                <a:solidFill>
                  <a:srgbClr val="0070C0"/>
                </a:solidFill>
              </a:rPr>
              <a:t> </a:t>
            </a:r>
            <a:r>
              <a:rPr lang="fr-FR" sz="1000" dirty="0" err="1" smtClean="0">
                <a:solidFill>
                  <a:srgbClr val="0070C0"/>
                </a:solidFill>
              </a:rPr>
              <a:t>w.</a:t>
            </a:r>
            <a:r>
              <a:rPr lang="fr-FR" sz="1000" b="1" dirty="0" err="1" smtClean="0">
                <a:solidFill>
                  <a:srgbClr val="0070C0"/>
                </a:solidFill>
              </a:rPr>
              <a:t>µMEGAS</a:t>
            </a:r>
            <a:r>
              <a:rPr lang="fr-FR" sz="1000" b="1" dirty="0" smtClean="0">
                <a:solidFill>
                  <a:srgbClr val="0070C0"/>
                </a:solidFill>
              </a:rPr>
              <a:t> for </a:t>
            </a:r>
            <a:r>
              <a:rPr lang="fr-FR" sz="1000" b="1" dirty="0" err="1" smtClean="0">
                <a:solidFill>
                  <a:srgbClr val="0070C0"/>
                </a:solidFill>
              </a:rPr>
              <a:t>geology</a:t>
            </a:r>
            <a:r>
              <a:rPr lang="fr-FR" sz="1000" b="1" dirty="0" smtClean="0">
                <a:solidFill>
                  <a:srgbClr val="FF0000"/>
                </a:solidFill>
              </a:rPr>
              <a:t>, 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 Eurocrate</a:t>
            </a:r>
            <a:r>
              <a:rPr lang="fr-FR" sz="1000" b="1" dirty="0" smtClean="0"/>
              <a:t>,</a:t>
            </a:r>
            <a:r>
              <a:rPr lang="fr-FR" sz="1000" b="1" dirty="0" smtClean="0">
                <a:solidFill>
                  <a:srgbClr val="00B050"/>
                </a:solidFill>
              </a:rPr>
              <a:t> Date Online, </a:t>
            </a:r>
            <a:r>
              <a:rPr lang="fr-FR" sz="1000" b="1" dirty="0" err="1" smtClean="0"/>
              <a:t>delivered</a:t>
            </a:r>
            <a:endParaRPr lang="fr-FR" sz="1000" dirty="0" smtClean="0"/>
          </a:p>
          <a:p>
            <a:pPr marL="228600" indent="-228600">
              <a:buFontTx/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GDD </a:t>
            </a:r>
            <a:r>
              <a:rPr lang="fr-FR" sz="1000" b="1" dirty="0" err="1" smtClean="0">
                <a:solidFill>
                  <a:srgbClr val="0070C0"/>
                </a:solidFill>
              </a:rPr>
              <a:t>lab</a:t>
            </a:r>
            <a:r>
              <a:rPr lang="fr-FR" sz="1000" b="1" dirty="0" smtClean="0">
                <a:solidFill>
                  <a:srgbClr val="0070C0"/>
                </a:solidFill>
              </a:rPr>
              <a:t> RD51, CERN, </a:t>
            </a:r>
            <a:r>
              <a:rPr lang="fr-FR" sz="1000" dirty="0" smtClean="0">
                <a:solidFill>
                  <a:srgbClr val="0070C0"/>
                </a:solidFill>
              </a:rPr>
              <a:t>R&amp;D for </a:t>
            </a:r>
            <a:r>
              <a:rPr lang="fr-FR" sz="1000" dirty="0">
                <a:solidFill>
                  <a:srgbClr val="0070C0"/>
                </a:solidFill>
              </a:rPr>
              <a:t>GEM and </a:t>
            </a:r>
            <a:r>
              <a:rPr lang="fr-FR" sz="1000" dirty="0" smtClean="0">
                <a:solidFill>
                  <a:srgbClr val="0070C0"/>
                </a:solidFill>
              </a:rPr>
              <a:t> </a:t>
            </a:r>
            <a:r>
              <a:rPr lang="fr-FR" sz="1000" b="1" dirty="0" smtClean="0">
                <a:solidFill>
                  <a:srgbClr val="0070C0"/>
                </a:solidFill>
              </a:rPr>
              <a:t>µMEGAS</a:t>
            </a:r>
            <a:r>
              <a:rPr lang="fr-FR" sz="1000" b="1" dirty="0" smtClean="0">
                <a:solidFill>
                  <a:srgbClr val="00B050"/>
                </a:solidFill>
              </a:rPr>
              <a:t>, </a:t>
            </a:r>
            <a:r>
              <a:rPr lang="fr-FR" sz="1000" b="1" dirty="0" smtClean="0">
                <a:solidFill>
                  <a:srgbClr val="FF0000"/>
                </a:solidFill>
              </a:rPr>
              <a:t>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Euro and </a:t>
            </a:r>
            <a:r>
              <a:rPr lang="fr-FR" sz="1000" b="1" dirty="0" err="1" smtClean="0">
                <a:solidFill>
                  <a:srgbClr val="FF0000"/>
                </a:solidFill>
              </a:rPr>
              <a:t>Minicrates</a:t>
            </a:r>
            <a:r>
              <a:rPr lang="fr-FR" sz="1000" b="1" dirty="0" smtClean="0">
                <a:solidFill>
                  <a:srgbClr val="FF0000"/>
                </a:solidFill>
              </a:rPr>
              <a:t>, </a:t>
            </a:r>
            <a:r>
              <a:rPr lang="fr-FR" sz="1000" b="1" dirty="0" smtClean="0">
                <a:solidFill>
                  <a:srgbClr val="00B050"/>
                </a:solidFill>
              </a:rPr>
              <a:t>DATE, </a:t>
            </a:r>
            <a:r>
              <a:rPr lang="fr-FR" sz="1000" b="1" dirty="0" err="1" smtClean="0">
                <a:solidFill>
                  <a:srgbClr val="00B050"/>
                </a:solidFill>
              </a:rPr>
              <a:t>Labview</a:t>
            </a:r>
            <a:r>
              <a:rPr lang="fr-FR" sz="1000" b="1" dirty="0" smtClean="0">
                <a:solidFill>
                  <a:srgbClr val="00B050"/>
                </a:solidFill>
              </a:rPr>
              <a:t> MMDAQ, </a:t>
            </a:r>
            <a:r>
              <a:rPr lang="fr-FR" sz="1000" b="1" dirty="0" err="1" smtClean="0"/>
              <a:t>delivered</a:t>
            </a:r>
            <a:r>
              <a:rPr lang="fr-FR" sz="1000" b="1" dirty="0" smtClean="0"/>
              <a:t> </a:t>
            </a:r>
            <a:endParaRPr lang="en-GB" sz="1000" b="1" dirty="0" smtClean="0"/>
          </a:p>
          <a:p>
            <a:pPr marL="228600" indent="-228600"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HIP, HELSINKI, </a:t>
            </a:r>
            <a:r>
              <a:rPr lang="fr-FR" sz="1000" b="1" dirty="0" err="1" smtClean="0">
                <a:solidFill>
                  <a:srgbClr val="0070C0"/>
                </a:solidFill>
              </a:rPr>
              <a:t>characterization</a:t>
            </a:r>
            <a:r>
              <a:rPr lang="fr-FR" sz="1000" b="1" dirty="0">
                <a:solidFill>
                  <a:srgbClr val="0070C0"/>
                </a:solidFill>
              </a:rPr>
              <a:t> </a:t>
            </a:r>
            <a:r>
              <a:rPr lang="fr-FR" sz="1000" b="1" dirty="0" smtClean="0">
                <a:solidFill>
                  <a:srgbClr val="0070C0"/>
                </a:solidFill>
              </a:rPr>
              <a:t>MPGAD </a:t>
            </a:r>
            <a:r>
              <a:rPr lang="fr-FR" sz="1000" b="1" dirty="0" err="1" smtClean="0">
                <a:solidFill>
                  <a:srgbClr val="0070C0"/>
                </a:solidFill>
              </a:rPr>
              <a:t>detactors</a:t>
            </a:r>
            <a:r>
              <a:rPr lang="fr-FR" sz="1000" b="1" dirty="0" smtClean="0">
                <a:solidFill>
                  <a:srgbClr val="0070C0"/>
                </a:solidFill>
              </a:rPr>
              <a:t>, </a:t>
            </a:r>
            <a:r>
              <a:rPr lang="fr-FR" sz="1000" b="1" dirty="0" smtClean="0">
                <a:solidFill>
                  <a:srgbClr val="FF0000"/>
                </a:solidFill>
              </a:rPr>
              <a:t>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Eurocrate</a:t>
            </a:r>
            <a:r>
              <a:rPr lang="fr-FR" sz="1000" b="1" dirty="0" smtClean="0">
                <a:solidFill>
                  <a:srgbClr val="0070C0"/>
                </a:solidFill>
              </a:rPr>
              <a:t>,</a:t>
            </a:r>
            <a:r>
              <a:rPr lang="fr-FR" sz="1000" b="1" dirty="0" smtClean="0">
                <a:solidFill>
                  <a:srgbClr val="00B050"/>
                </a:solidFill>
              </a:rPr>
              <a:t> DATE and </a:t>
            </a:r>
            <a:r>
              <a:rPr lang="fr-FR" sz="1000" b="1" dirty="0" err="1" smtClean="0">
                <a:solidFill>
                  <a:srgbClr val="00B050"/>
                </a:solidFill>
              </a:rPr>
              <a:t>Labview</a:t>
            </a:r>
            <a:r>
              <a:rPr lang="fr-FR" sz="1000" b="1" dirty="0" smtClean="0">
                <a:solidFill>
                  <a:srgbClr val="00B050"/>
                </a:solidFill>
              </a:rPr>
              <a:t>, </a:t>
            </a:r>
            <a:r>
              <a:rPr lang="fr-FR" sz="1000" b="1" dirty="0" err="1" smtClean="0"/>
              <a:t>delivered</a:t>
            </a:r>
            <a:endParaRPr lang="fr-FR" sz="1000" b="1" dirty="0" smtClean="0"/>
          </a:p>
          <a:p>
            <a:pPr marL="228600" indent="-228600"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 INFN </a:t>
            </a:r>
            <a:r>
              <a:rPr lang="fr-FR" sz="1000" b="1" dirty="0" err="1" smtClean="0">
                <a:solidFill>
                  <a:srgbClr val="0070C0"/>
                </a:solidFill>
              </a:rPr>
              <a:t>Napoli</a:t>
            </a:r>
            <a:r>
              <a:rPr lang="fr-FR" sz="1000" b="1" dirty="0" smtClean="0">
                <a:solidFill>
                  <a:srgbClr val="0070C0"/>
                </a:solidFill>
              </a:rPr>
              <a:t>, ATLAS.  </a:t>
            </a:r>
            <a:r>
              <a:rPr lang="fr-FR" sz="1000" b="1" dirty="0" err="1" smtClean="0">
                <a:solidFill>
                  <a:srgbClr val="FF0000"/>
                </a:solidFill>
              </a:rPr>
              <a:t>Development</a:t>
            </a:r>
            <a:r>
              <a:rPr lang="fr-FR" sz="1000" b="1" dirty="0" smtClean="0">
                <a:solidFill>
                  <a:srgbClr val="FF0000"/>
                </a:solidFill>
              </a:rPr>
              <a:t> of  SRS Hardware  and </a:t>
            </a:r>
            <a:r>
              <a:rPr lang="fr-FR" sz="1000" b="1" dirty="0" err="1" smtClean="0">
                <a:solidFill>
                  <a:srgbClr val="FF0000"/>
                </a:solidFill>
              </a:rPr>
              <a:t>Firmware</a:t>
            </a:r>
            <a:r>
              <a:rPr lang="fr-FR" sz="1000" b="1" dirty="0" smtClean="0">
                <a:solidFill>
                  <a:srgbClr val="00B050"/>
                </a:solidFill>
              </a:rPr>
              <a:t>, </a:t>
            </a:r>
            <a:r>
              <a:rPr lang="fr-FR" sz="1000" b="1" dirty="0" err="1" smtClean="0">
                <a:solidFill>
                  <a:srgbClr val="00B050"/>
                </a:solidFill>
              </a:rPr>
              <a:t>Labview</a:t>
            </a:r>
            <a:r>
              <a:rPr lang="fr-FR" sz="1000" b="1" dirty="0" smtClean="0">
                <a:solidFill>
                  <a:srgbClr val="00B050"/>
                </a:solidFill>
              </a:rPr>
              <a:t>, </a:t>
            </a:r>
            <a:r>
              <a:rPr lang="fr-FR" sz="1000" b="1" dirty="0" err="1" smtClean="0"/>
              <a:t>delivered</a:t>
            </a:r>
            <a:endParaRPr lang="fr-FR" sz="1000" b="1" dirty="0" smtClean="0"/>
          </a:p>
          <a:p>
            <a:pPr marL="228600" indent="-228600">
              <a:buAutoNum type="arabicPeriod"/>
            </a:pPr>
            <a:r>
              <a:rPr lang="fr-FR" sz="1000" b="1" dirty="0" smtClean="0">
                <a:solidFill>
                  <a:srgbClr val="00B0F0"/>
                </a:solidFill>
              </a:rPr>
              <a:t>Jefferson </a:t>
            </a:r>
            <a:r>
              <a:rPr lang="fr-FR" sz="1000" b="1" dirty="0" err="1" smtClean="0">
                <a:solidFill>
                  <a:srgbClr val="00B0F0"/>
                </a:solidFill>
              </a:rPr>
              <a:t>Lab</a:t>
            </a:r>
            <a:r>
              <a:rPr lang="fr-FR" sz="1000" b="1" dirty="0" smtClean="0">
                <a:solidFill>
                  <a:srgbClr val="00B0F0"/>
                </a:solidFill>
              </a:rPr>
              <a:t>, Virginia   </a:t>
            </a:r>
            <a:r>
              <a:rPr lang="fr-FR" sz="1000" b="1" dirty="0" err="1" smtClean="0">
                <a:solidFill>
                  <a:srgbClr val="00B0F0"/>
                </a:solidFill>
              </a:rPr>
              <a:t>UVa</a:t>
            </a:r>
            <a:r>
              <a:rPr lang="fr-FR" sz="1000" b="1" dirty="0" smtClean="0">
                <a:solidFill>
                  <a:srgbClr val="00B0F0"/>
                </a:solidFill>
              </a:rPr>
              <a:t> </a:t>
            </a:r>
            <a:r>
              <a:rPr lang="fr-FR" sz="1000" b="1" dirty="0">
                <a:solidFill>
                  <a:srgbClr val="00B0F0"/>
                </a:solidFill>
              </a:rPr>
              <a:t>  </a:t>
            </a:r>
            <a:r>
              <a:rPr lang="fr-FR" sz="1000" b="1" dirty="0" smtClean="0">
                <a:solidFill>
                  <a:srgbClr val="00B0F0"/>
                </a:solidFill>
              </a:rPr>
              <a:t>upgrade GEM  </a:t>
            </a:r>
            <a:r>
              <a:rPr lang="fr-FR" sz="1000" b="1" dirty="0" err="1" smtClean="0">
                <a:solidFill>
                  <a:srgbClr val="00B0F0"/>
                </a:solidFill>
              </a:rPr>
              <a:t>readout</a:t>
            </a:r>
            <a:r>
              <a:rPr lang="fr-FR" sz="1000" b="1" dirty="0" smtClean="0">
                <a:solidFill>
                  <a:srgbClr val="00B0F0"/>
                </a:solidFill>
              </a:rPr>
              <a:t> system</a:t>
            </a:r>
            <a:r>
              <a:rPr lang="fr-FR" sz="1000" b="1" dirty="0" smtClean="0"/>
              <a:t>, </a:t>
            </a:r>
            <a:r>
              <a:rPr lang="fr-FR" sz="1000" b="1" dirty="0" smtClean="0">
                <a:solidFill>
                  <a:srgbClr val="FF0000"/>
                </a:solidFill>
              </a:rPr>
              <a:t>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Eurocrate</a:t>
            </a:r>
            <a:r>
              <a:rPr lang="fr-FR" sz="1000" b="1" dirty="0" smtClean="0"/>
              <a:t>, </a:t>
            </a:r>
            <a:r>
              <a:rPr lang="fr-FR" sz="1000" b="1" dirty="0" smtClean="0">
                <a:solidFill>
                  <a:srgbClr val="00B050"/>
                </a:solidFill>
              </a:rPr>
              <a:t>DATE online, </a:t>
            </a:r>
            <a:r>
              <a:rPr lang="fr-FR" sz="1000" b="1" dirty="0" err="1" smtClean="0"/>
              <a:t>partially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delivered</a:t>
            </a:r>
            <a:endParaRPr lang="fr-FR" sz="1000" b="1" dirty="0" smtClean="0"/>
          </a:p>
          <a:p>
            <a:pPr marL="228600" indent="-228600">
              <a:buFontTx/>
              <a:buAutoNum type="arabicPeriod"/>
            </a:pPr>
            <a:r>
              <a:rPr lang="fr-FR" sz="1000" b="1" dirty="0">
                <a:solidFill>
                  <a:srgbClr val="0070C0"/>
                </a:solidFill>
              </a:rPr>
              <a:t>Yale </a:t>
            </a:r>
            <a:r>
              <a:rPr lang="fr-FR" sz="1000" b="1" dirty="0" err="1">
                <a:solidFill>
                  <a:srgbClr val="0070C0"/>
                </a:solidFill>
              </a:rPr>
              <a:t>University</a:t>
            </a:r>
            <a:r>
              <a:rPr lang="fr-FR" sz="1000" b="1" dirty="0">
                <a:solidFill>
                  <a:srgbClr val="0070C0"/>
                </a:solidFill>
              </a:rPr>
              <a:t> ,</a:t>
            </a:r>
            <a:r>
              <a:rPr lang="en-GB" sz="1000" b="1" dirty="0">
                <a:solidFill>
                  <a:srgbClr val="0070C0"/>
                </a:solidFill>
              </a:rPr>
              <a:t> GEM development ALICE</a:t>
            </a:r>
            <a:r>
              <a:rPr lang="en-GB" sz="1000" b="1" dirty="0">
                <a:solidFill>
                  <a:srgbClr val="FF0000"/>
                </a:solidFill>
              </a:rPr>
              <a:t>, APV frontend SRS </a:t>
            </a:r>
            <a:r>
              <a:rPr lang="en-GB" sz="1000" b="1" dirty="0" err="1">
                <a:solidFill>
                  <a:srgbClr val="FF0000"/>
                </a:solidFill>
              </a:rPr>
              <a:t>Eurocrate</a:t>
            </a:r>
            <a:r>
              <a:rPr lang="en-GB" sz="1000" b="1" dirty="0"/>
              <a:t>, </a:t>
            </a:r>
            <a:r>
              <a:rPr lang="en-GB" sz="1000" b="1" dirty="0">
                <a:solidFill>
                  <a:srgbClr val="00B050"/>
                </a:solidFill>
              </a:rPr>
              <a:t>DATE Online</a:t>
            </a:r>
            <a:r>
              <a:rPr lang="en-GB" sz="1000" b="1" dirty="0"/>
              <a:t>, </a:t>
            </a:r>
            <a:r>
              <a:rPr lang="en-GB" sz="1000" b="1" dirty="0" smtClean="0"/>
              <a:t>delivered</a:t>
            </a:r>
            <a:endParaRPr lang="fr-FR" sz="1000" b="1" dirty="0" smtClean="0"/>
          </a:p>
          <a:p>
            <a:pPr marL="228600" indent="-228600">
              <a:buFontTx/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NEXT Coll. </a:t>
            </a:r>
            <a:r>
              <a:rPr lang="fr-FR" sz="1000" b="1" dirty="0" err="1" smtClean="0">
                <a:solidFill>
                  <a:srgbClr val="0070C0"/>
                </a:solidFill>
              </a:rPr>
              <a:t>small</a:t>
            </a:r>
            <a:r>
              <a:rPr lang="fr-FR" sz="1000" b="1" dirty="0" smtClean="0">
                <a:solidFill>
                  <a:srgbClr val="0070C0"/>
                </a:solidFill>
              </a:rPr>
              <a:t> </a:t>
            </a:r>
            <a:r>
              <a:rPr lang="fr-FR" sz="1000" b="1" dirty="0" err="1" smtClean="0">
                <a:solidFill>
                  <a:srgbClr val="0070C0"/>
                </a:solidFill>
              </a:rPr>
              <a:t>Xenon</a:t>
            </a:r>
            <a:r>
              <a:rPr lang="fr-FR" sz="1000" b="1" dirty="0" smtClean="0">
                <a:solidFill>
                  <a:srgbClr val="0070C0"/>
                </a:solidFill>
              </a:rPr>
              <a:t> TPC </a:t>
            </a:r>
            <a:r>
              <a:rPr lang="fr-FR" sz="1000" b="1" dirty="0" err="1" smtClean="0">
                <a:solidFill>
                  <a:srgbClr val="0070C0"/>
                </a:solidFill>
              </a:rPr>
              <a:t>with</a:t>
            </a:r>
            <a:r>
              <a:rPr lang="fr-FR" sz="1000" b="1" dirty="0" smtClean="0">
                <a:solidFill>
                  <a:srgbClr val="0070C0"/>
                </a:solidFill>
              </a:rPr>
              <a:t> PM and Si </a:t>
            </a:r>
            <a:r>
              <a:rPr lang="fr-FR" sz="1000" b="1" dirty="0" err="1" smtClean="0">
                <a:solidFill>
                  <a:srgbClr val="0070C0"/>
                </a:solidFill>
              </a:rPr>
              <a:t>PMs</a:t>
            </a:r>
            <a:r>
              <a:rPr lang="fr-FR" sz="1000" b="1" dirty="0" smtClean="0">
                <a:solidFill>
                  <a:srgbClr val="0070C0"/>
                </a:solidFill>
              </a:rPr>
              <a:t>, </a:t>
            </a:r>
            <a:r>
              <a:rPr lang="fr-FR" sz="1000" b="1" dirty="0" smtClean="0">
                <a:solidFill>
                  <a:srgbClr val="FF0000"/>
                </a:solidFill>
              </a:rPr>
              <a:t>SRS </a:t>
            </a:r>
            <a:r>
              <a:rPr lang="fr-FR" sz="1000" b="1" dirty="0" err="1" smtClean="0">
                <a:solidFill>
                  <a:srgbClr val="FF0000"/>
                </a:solidFill>
              </a:rPr>
              <a:t>readout</a:t>
            </a:r>
            <a:r>
              <a:rPr lang="fr-FR" sz="1000" b="1" dirty="0" smtClean="0">
                <a:solidFill>
                  <a:srgbClr val="FF0000"/>
                </a:solidFill>
              </a:rPr>
              <a:t> </a:t>
            </a:r>
            <a:r>
              <a:rPr lang="fr-FR" sz="1000" b="1" dirty="0" err="1" smtClean="0">
                <a:solidFill>
                  <a:srgbClr val="FF0000"/>
                </a:solidFill>
              </a:rPr>
              <a:t>electronics</a:t>
            </a:r>
            <a:r>
              <a:rPr lang="fr-FR" sz="1000" b="1" dirty="0" smtClean="0">
                <a:solidFill>
                  <a:srgbClr val="FF0000"/>
                </a:solidFill>
              </a:rPr>
              <a:t> </a:t>
            </a:r>
            <a:r>
              <a:rPr lang="fr-FR" sz="1000" b="1" dirty="0" err="1" smtClean="0">
                <a:solidFill>
                  <a:srgbClr val="FF0000"/>
                </a:solidFill>
              </a:rPr>
              <a:t>co-development</a:t>
            </a:r>
            <a:r>
              <a:rPr lang="fr-FR" sz="1000" b="1" dirty="0" smtClean="0">
                <a:solidFill>
                  <a:srgbClr val="FF0000"/>
                </a:solidFill>
              </a:rPr>
              <a:t>, SRS Eurocrate and SRU, </a:t>
            </a:r>
            <a:r>
              <a:rPr lang="fr-FR" sz="1000" b="1" dirty="0" smtClean="0">
                <a:solidFill>
                  <a:srgbClr val="00B050"/>
                </a:solidFill>
              </a:rPr>
              <a:t>DATE, </a:t>
            </a:r>
            <a:r>
              <a:rPr lang="fr-FR" sz="1000" b="1" dirty="0" err="1" smtClean="0"/>
              <a:t>delivered</a:t>
            </a:r>
            <a:endParaRPr lang="fr-FR" sz="1000" b="1" dirty="0" smtClean="0"/>
          </a:p>
          <a:p>
            <a:pPr marL="228600" indent="-228600">
              <a:buAutoNum type="arabicPeriod"/>
            </a:pPr>
            <a:r>
              <a:rPr lang="fr-FR" sz="1000" b="1" dirty="0" smtClean="0">
                <a:solidFill>
                  <a:srgbClr val="0070C0"/>
                </a:solidFill>
              </a:rPr>
              <a:t>UNAM, MEXICO, MX </a:t>
            </a:r>
            <a:r>
              <a:rPr lang="fr-FR" sz="1000" b="1" dirty="0" smtClean="0"/>
              <a:t>,  </a:t>
            </a:r>
            <a:r>
              <a:rPr lang="fr-FR" sz="1000" b="1" dirty="0" smtClean="0">
                <a:solidFill>
                  <a:srgbClr val="FF0000"/>
                </a:solidFill>
              </a:rPr>
              <a:t>R&amp;D on THGEM, 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</a:t>
            </a:r>
            <a:r>
              <a:rPr lang="fr-FR" sz="1000" b="1" dirty="0" err="1" smtClean="0">
                <a:solidFill>
                  <a:srgbClr val="FF0000"/>
                </a:solidFill>
              </a:rPr>
              <a:t>Minicrate</a:t>
            </a:r>
            <a:r>
              <a:rPr lang="fr-FR" sz="1000" b="1" dirty="0" smtClean="0">
                <a:solidFill>
                  <a:srgbClr val="00B050"/>
                </a:solidFill>
              </a:rPr>
              <a:t>, DATE Online</a:t>
            </a:r>
            <a:r>
              <a:rPr lang="fr-FR" sz="1000" b="1" dirty="0" smtClean="0"/>
              <a:t>, </a:t>
            </a:r>
            <a:r>
              <a:rPr lang="fr-FR" sz="1000" b="1" dirty="0" err="1" smtClean="0"/>
              <a:t>delivered</a:t>
            </a:r>
            <a:r>
              <a:rPr lang="fr-FR" sz="1000" b="1" dirty="0" smtClean="0"/>
              <a:t>  </a:t>
            </a:r>
          </a:p>
          <a:p>
            <a:pPr marL="228600" indent="-228600"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Radiation </a:t>
            </a:r>
            <a:r>
              <a:rPr lang="en-GB" sz="1000" b="1" dirty="0">
                <a:solidFill>
                  <a:srgbClr val="0070C0"/>
                </a:solidFill>
              </a:rPr>
              <a:t>Laboratory, </a:t>
            </a:r>
            <a:r>
              <a:rPr lang="en-GB" sz="1000" b="1" dirty="0" err="1">
                <a:solidFill>
                  <a:srgbClr val="0070C0"/>
                </a:solidFill>
              </a:rPr>
              <a:t>Nishina</a:t>
            </a:r>
            <a:r>
              <a:rPr lang="en-GB" sz="1000" b="1" dirty="0">
                <a:solidFill>
                  <a:srgbClr val="0070C0"/>
                </a:solidFill>
              </a:rPr>
              <a:t> </a:t>
            </a:r>
            <a:r>
              <a:rPr lang="en-GB" sz="1000" b="1" dirty="0" err="1">
                <a:solidFill>
                  <a:srgbClr val="0070C0"/>
                </a:solidFill>
              </a:rPr>
              <a:t>Center</a:t>
            </a:r>
            <a:r>
              <a:rPr lang="en-GB" sz="1000" b="1" dirty="0">
                <a:solidFill>
                  <a:srgbClr val="0070C0"/>
                </a:solidFill>
              </a:rPr>
              <a:t>, </a:t>
            </a:r>
            <a:r>
              <a:rPr lang="en-GB" sz="1000" b="1" dirty="0" smtClean="0">
                <a:solidFill>
                  <a:srgbClr val="0070C0"/>
                </a:solidFill>
              </a:rPr>
              <a:t>RIKEN</a:t>
            </a:r>
            <a:r>
              <a:rPr lang="fr-FR" sz="1000" b="1" dirty="0" smtClean="0">
                <a:solidFill>
                  <a:srgbClr val="0070C0"/>
                </a:solidFill>
              </a:rPr>
              <a:t> , </a:t>
            </a:r>
            <a:r>
              <a:rPr lang="fr-FR" sz="1000" b="1" dirty="0" smtClean="0">
                <a:solidFill>
                  <a:srgbClr val="FF0000"/>
                </a:solidFill>
              </a:rPr>
              <a:t>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Eurocrate, </a:t>
            </a:r>
            <a:r>
              <a:rPr lang="fr-FR" sz="1000" b="1" dirty="0" smtClean="0">
                <a:solidFill>
                  <a:srgbClr val="00B050"/>
                </a:solidFill>
              </a:rPr>
              <a:t>Online </a:t>
            </a:r>
            <a:r>
              <a:rPr lang="fr-FR" sz="1000" b="1" dirty="0" err="1" smtClean="0">
                <a:solidFill>
                  <a:srgbClr val="00B050"/>
                </a:solidFill>
              </a:rPr>
              <a:t>unknown</a:t>
            </a:r>
            <a:r>
              <a:rPr lang="fr-FR" sz="1000" b="1" dirty="0" smtClean="0"/>
              <a:t>, </a:t>
            </a:r>
            <a:r>
              <a:rPr lang="fr-FR" sz="1000" b="1" dirty="0" err="1" smtClean="0"/>
              <a:t>delivered</a:t>
            </a:r>
            <a:endParaRPr lang="fr-FR" sz="1000" b="1" dirty="0" smtClean="0"/>
          </a:p>
          <a:p>
            <a:pPr marL="228600" indent="-228600">
              <a:buAutoNum type="arabicPeriod"/>
            </a:pPr>
            <a:r>
              <a:rPr lang="fr-FR" sz="1000" b="1" dirty="0">
                <a:solidFill>
                  <a:srgbClr val="0070C0"/>
                </a:solidFill>
              </a:rPr>
              <a:t>J-PARC /</a:t>
            </a:r>
            <a:r>
              <a:rPr lang="fr-FR" sz="1000" b="1" dirty="0" smtClean="0">
                <a:solidFill>
                  <a:srgbClr val="0070C0"/>
                </a:solidFill>
              </a:rPr>
              <a:t>E16 </a:t>
            </a:r>
            <a:r>
              <a:rPr lang="fr-FR" sz="1000" b="1" dirty="0" err="1" smtClean="0">
                <a:solidFill>
                  <a:srgbClr val="0070C0"/>
                </a:solidFill>
              </a:rPr>
              <a:t>experiment</a:t>
            </a:r>
            <a:r>
              <a:rPr lang="fr-FR" sz="1000" b="1" dirty="0" smtClean="0">
                <a:solidFill>
                  <a:srgbClr val="0070C0"/>
                </a:solidFill>
              </a:rPr>
              <a:t>, GEM </a:t>
            </a:r>
            <a:r>
              <a:rPr lang="fr-FR" sz="1000" b="1" dirty="0" err="1" smtClean="0">
                <a:solidFill>
                  <a:srgbClr val="0070C0"/>
                </a:solidFill>
              </a:rPr>
              <a:t>based</a:t>
            </a:r>
            <a:r>
              <a:rPr lang="fr-FR" sz="1000" b="1" dirty="0" smtClean="0">
                <a:solidFill>
                  <a:srgbClr val="0070C0"/>
                </a:solidFill>
              </a:rPr>
              <a:t> </a:t>
            </a:r>
            <a:r>
              <a:rPr lang="fr-FR" sz="1000" b="1" dirty="0" err="1" smtClean="0">
                <a:solidFill>
                  <a:srgbClr val="0070C0"/>
                </a:solidFill>
              </a:rPr>
              <a:t>tracking</a:t>
            </a:r>
            <a:r>
              <a:rPr lang="fr-FR" sz="1000" b="1" dirty="0" smtClean="0">
                <a:solidFill>
                  <a:srgbClr val="0070C0"/>
                </a:solidFill>
              </a:rPr>
              <a:t>, </a:t>
            </a:r>
            <a:r>
              <a:rPr lang="fr-FR" sz="1000" b="1" dirty="0" smtClean="0">
                <a:solidFill>
                  <a:srgbClr val="FF0000"/>
                </a:solidFill>
              </a:rPr>
              <a:t>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</a:t>
            </a:r>
            <a:r>
              <a:rPr lang="fr-FR" sz="1000" b="1" dirty="0" err="1" smtClean="0">
                <a:solidFill>
                  <a:srgbClr val="FF0000"/>
                </a:solidFill>
              </a:rPr>
              <a:t>Minicrate</a:t>
            </a:r>
            <a:r>
              <a:rPr lang="fr-FR" sz="1000" b="1" dirty="0" smtClean="0"/>
              <a:t>, </a:t>
            </a:r>
            <a:r>
              <a:rPr lang="fr-FR" sz="1000" b="1" dirty="0" smtClean="0">
                <a:solidFill>
                  <a:srgbClr val="00B050"/>
                </a:solidFill>
              </a:rPr>
              <a:t>Online </a:t>
            </a:r>
            <a:r>
              <a:rPr lang="fr-FR" sz="1000" b="1" dirty="0" err="1" smtClean="0">
                <a:solidFill>
                  <a:srgbClr val="00B050"/>
                </a:solidFill>
              </a:rPr>
              <a:t>Unknown</a:t>
            </a:r>
            <a:r>
              <a:rPr lang="fr-FR" sz="1000" b="1" dirty="0" smtClean="0"/>
              <a:t>, </a:t>
            </a:r>
            <a:r>
              <a:rPr lang="fr-FR" sz="1000" b="1" dirty="0" err="1" smtClean="0"/>
              <a:t>partially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delivered</a:t>
            </a:r>
            <a:endParaRPr lang="fr-FR" sz="1000" b="1" dirty="0" smtClean="0"/>
          </a:p>
          <a:p>
            <a:pPr marL="228600" indent="-228600">
              <a:buFontTx/>
              <a:buAutoNum type="arabicPeriod"/>
            </a:pPr>
            <a:r>
              <a:rPr lang="fr-FR" sz="1000" b="1" dirty="0">
                <a:solidFill>
                  <a:srgbClr val="0070C0"/>
                </a:solidFill>
              </a:rPr>
              <a:t>Jefferson </a:t>
            </a:r>
            <a:r>
              <a:rPr lang="fr-FR" sz="1000" b="1" dirty="0" err="1">
                <a:solidFill>
                  <a:srgbClr val="0070C0"/>
                </a:solidFill>
              </a:rPr>
              <a:t>Lab</a:t>
            </a:r>
            <a:r>
              <a:rPr lang="fr-FR" sz="1000" b="1" dirty="0">
                <a:solidFill>
                  <a:srgbClr val="0070C0"/>
                </a:solidFill>
              </a:rPr>
              <a:t> SHM </a:t>
            </a:r>
            <a:r>
              <a:rPr lang="fr-FR" sz="1000" b="1" dirty="0" err="1">
                <a:solidFill>
                  <a:srgbClr val="0070C0"/>
                </a:solidFill>
              </a:rPr>
              <a:t>spectrometer</a:t>
            </a:r>
            <a:r>
              <a:rPr lang="fr-FR" sz="1000" b="1" dirty="0">
                <a:solidFill>
                  <a:srgbClr val="0070C0"/>
                </a:solidFill>
              </a:rPr>
              <a:t> triple GEM</a:t>
            </a:r>
            <a:r>
              <a:rPr lang="fr-FR" sz="1000" b="1" dirty="0"/>
              <a:t>,</a:t>
            </a:r>
            <a:r>
              <a:rPr lang="fr-FR" sz="1000" b="1" dirty="0">
                <a:solidFill>
                  <a:srgbClr val="FF0000"/>
                </a:solidFill>
              </a:rPr>
              <a:t> APV </a:t>
            </a:r>
            <a:r>
              <a:rPr lang="fr-FR" sz="1000" b="1" dirty="0" err="1">
                <a:solidFill>
                  <a:srgbClr val="FF0000"/>
                </a:solidFill>
              </a:rPr>
              <a:t>frontend</a:t>
            </a:r>
            <a:r>
              <a:rPr lang="fr-FR" sz="1000" b="1" dirty="0">
                <a:solidFill>
                  <a:srgbClr val="FF0000"/>
                </a:solidFill>
              </a:rPr>
              <a:t> SRS Eurocrate, </a:t>
            </a:r>
            <a:r>
              <a:rPr lang="fr-FR" sz="1000" b="1" dirty="0">
                <a:solidFill>
                  <a:srgbClr val="00B050"/>
                </a:solidFill>
              </a:rPr>
              <a:t>DATE Online</a:t>
            </a:r>
            <a:r>
              <a:rPr lang="fr-FR" sz="1000" b="1" dirty="0"/>
              <a:t>, </a:t>
            </a:r>
            <a:r>
              <a:rPr lang="fr-FR" sz="1000" b="1" dirty="0" err="1" smtClean="0"/>
              <a:t>waiting</a:t>
            </a:r>
            <a:endParaRPr lang="fr-FR" sz="1000" b="1" dirty="0" smtClean="0"/>
          </a:p>
          <a:p>
            <a:pPr marL="228600" indent="-228600">
              <a:buFontTx/>
              <a:buAutoNum type="arabicPeriod"/>
            </a:pPr>
            <a:r>
              <a:rPr lang="en-GB" sz="1000" b="1" dirty="0" err="1" smtClean="0">
                <a:solidFill>
                  <a:srgbClr val="0070C0"/>
                </a:solidFill>
              </a:rPr>
              <a:t>Harward</a:t>
            </a:r>
            <a:r>
              <a:rPr lang="en-GB" sz="1000" b="1" dirty="0" smtClean="0">
                <a:solidFill>
                  <a:srgbClr val="0070C0"/>
                </a:solidFill>
              </a:rPr>
              <a:t> Univ. Physics,</a:t>
            </a:r>
            <a:r>
              <a:rPr lang="en-GB" sz="1000" b="1" dirty="0" smtClean="0"/>
              <a:t> </a:t>
            </a:r>
            <a:r>
              <a:rPr lang="en-GB" sz="1000" b="1" dirty="0" smtClean="0">
                <a:solidFill>
                  <a:srgbClr val="FF0000"/>
                </a:solidFill>
              </a:rPr>
              <a:t>APV frontend SRS </a:t>
            </a:r>
            <a:r>
              <a:rPr lang="en-GB" sz="1000" b="1" dirty="0" err="1" smtClean="0">
                <a:solidFill>
                  <a:srgbClr val="FF0000"/>
                </a:solidFill>
              </a:rPr>
              <a:t>Minicrate</a:t>
            </a:r>
            <a:r>
              <a:rPr lang="en-GB" sz="1000" b="1" dirty="0" smtClean="0">
                <a:solidFill>
                  <a:srgbClr val="00B050"/>
                </a:solidFill>
              </a:rPr>
              <a:t>, Online unknown</a:t>
            </a:r>
            <a:r>
              <a:rPr lang="en-GB" sz="1000" b="1" dirty="0" smtClean="0"/>
              <a:t>, waiting</a:t>
            </a:r>
          </a:p>
          <a:p>
            <a:pPr marL="228600" indent="-228600">
              <a:buFontTx/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Tokyo Univ. ATLAS</a:t>
            </a:r>
            <a:r>
              <a:rPr lang="en-GB" sz="1000" b="1" dirty="0" smtClean="0"/>
              <a:t>, </a:t>
            </a:r>
            <a:r>
              <a:rPr lang="en-GB" sz="1000" b="1" dirty="0" smtClean="0">
                <a:solidFill>
                  <a:srgbClr val="FF0000"/>
                </a:solidFill>
              </a:rPr>
              <a:t>APV frontend SRS </a:t>
            </a:r>
            <a:r>
              <a:rPr lang="en-GB" sz="1000" b="1" dirty="0" err="1" smtClean="0">
                <a:solidFill>
                  <a:srgbClr val="FF0000"/>
                </a:solidFill>
              </a:rPr>
              <a:t>Eurocrate</a:t>
            </a:r>
            <a:r>
              <a:rPr lang="en-GB" sz="1000" b="1" dirty="0" smtClean="0"/>
              <a:t>, </a:t>
            </a:r>
            <a:r>
              <a:rPr lang="en-GB" sz="1000" b="1" dirty="0" smtClean="0">
                <a:solidFill>
                  <a:srgbClr val="00B050"/>
                </a:solidFill>
              </a:rPr>
              <a:t>Online unknown</a:t>
            </a:r>
            <a:r>
              <a:rPr lang="en-GB" sz="1000" b="1" dirty="0" smtClean="0"/>
              <a:t>, waiting</a:t>
            </a:r>
          </a:p>
          <a:p>
            <a:pPr marL="228600" indent="-228600">
              <a:buFontTx/>
              <a:buAutoNum type="arabicPeriod"/>
            </a:pPr>
            <a:r>
              <a:rPr lang="fr-FR" sz="1000" b="1" dirty="0">
                <a:solidFill>
                  <a:srgbClr val="0070C0"/>
                </a:solidFill>
              </a:rPr>
              <a:t>WIS  </a:t>
            </a:r>
            <a:r>
              <a:rPr lang="fr-FR" sz="1000" b="1" dirty="0" smtClean="0">
                <a:solidFill>
                  <a:srgbClr val="0070C0"/>
                </a:solidFill>
              </a:rPr>
              <a:t>and Aveiro </a:t>
            </a:r>
            <a:r>
              <a:rPr lang="fr-FR" sz="1000" b="1" dirty="0" err="1" smtClean="0">
                <a:solidFill>
                  <a:srgbClr val="0070C0"/>
                </a:solidFill>
              </a:rPr>
              <a:t>Univ</a:t>
            </a:r>
            <a:r>
              <a:rPr lang="fr-FR" sz="1000" b="1" dirty="0" smtClean="0">
                <a:solidFill>
                  <a:srgbClr val="0070C0"/>
                </a:solidFill>
              </a:rPr>
              <a:t>. GEM  validation, </a:t>
            </a:r>
            <a:r>
              <a:rPr lang="fr-FR" sz="1000" b="1" dirty="0" smtClean="0">
                <a:solidFill>
                  <a:srgbClr val="FF0000"/>
                </a:solidFill>
              </a:rPr>
              <a:t>APV </a:t>
            </a:r>
            <a:r>
              <a:rPr lang="fr-FR" sz="1000" b="1" dirty="0" err="1" smtClean="0">
                <a:solidFill>
                  <a:srgbClr val="FF0000"/>
                </a:solidFill>
              </a:rPr>
              <a:t>Frontend</a:t>
            </a:r>
            <a:r>
              <a:rPr lang="fr-FR" sz="1000" b="1" dirty="0" smtClean="0">
                <a:solidFill>
                  <a:srgbClr val="FF0000"/>
                </a:solidFill>
              </a:rPr>
              <a:t> SRS Eurocrate</a:t>
            </a:r>
            <a:r>
              <a:rPr lang="fr-FR" sz="1000" b="1" dirty="0" smtClean="0"/>
              <a:t>, </a:t>
            </a:r>
            <a:r>
              <a:rPr lang="fr-FR" sz="1000" b="1" dirty="0" smtClean="0">
                <a:solidFill>
                  <a:srgbClr val="00B050"/>
                </a:solidFill>
              </a:rPr>
              <a:t>MMDAQ and </a:t>
            </a:r>
            <a:r>
              <a:rPr lang="fr-FR" sz="1000" b="1" dirty="0" err="1" smtClean="0">
                <a:solidFill>
                  <a:srgbClr val="00B050"/>
                </a:solidFill>
              </a:rPr>
              <a:t>Labview</a:t>
            </a:r>
            <a:r>
              <a:rPr lang="fr-FR" sz="1000" b="1" dirty="0" smtClean="0">
                <a:solidFill>
                  <a:srgbClr val="00B050"/>
                </a:solidFill>
              </a:rPr>
              <a:t>, </a:t>
            </a:r>
            <a:r>
              <a:rPr lang="fr-FR" sz="1000" b="1" dirty="0" err="1" smtClean="0"/>
              <a:t>being</a:t>
            </a:r>
            <a:r>
              <a:rPr lang="fr-FR" sz="1000" b="1" dirty="0" smtClean="0"/>
              <a:t> </a:t>
            </a:r>
            <a:r>
              <a:rPr lang="fr-FR" sz="1000" b="1" dirty="0" err="1" smtClean="0"/>
              <a:t>delivered</a:t>
            </a:r>
            <a:endParaRPr lang="fr-FR" sz="1000" b="1" dirty="0" smtClean="0"/>
          </a:p>
          <a:p>
            <a:pPr marL="228600" indent="-228600">
              <a:buFontTx/>
              <a:buAutoNum type="arabicPeriod"/>
            </a:pPr>
            <a:r>
              <a:rPr lang="en-GB" sz="1000" b="1" dirty="0">
                <a:solidFill>
                  <a:srgbClr val="0070C0"/>
                </a:solidFill>
              </a:rPr>
              <a:t>East Carolina University, Health </a:t>
            </a:r>
            <a:r>
              <a:rPr lang="en-GB" sz="1000" b="1" dirty="0" smtClean="0">
                <a:solidFill>
                  <a:srgbClr val="0070C0"/>
                </a:solidFill>
              </a:rPr>
              <a:t>Physics</a:t>
            </a:r>
            <a:r>
              <a:rPr lang="en-GB" sz="1000" b="1" dirty="0" smtClean="0">
                <a:solidFill>
                  <a:srgbClr val="FF0000"/>
                </a:solidFill>
              </a:rPr>
              <a:t>, APV frontend, SRS </a:t>
            </a:r>
            <a:r>
              <a:rPr lang="en-GB" sz="1000" b="1" dirty="0" err="1" smtClean="0">
                <a:solidFill>
                  <a:srgbClr val="FF0000"/>
                </a:solidFill>
              </a:rPr>
              <a:t>Eurocrate</a:t>
            </a:r>
            <a:r>
              <a:rPr lang="en-GB" sz="1000" b="1" dirty="0" smtClean="0"/>
              <a:t>, </a:t>
            </a:r>
            <a:r>
              <a:rPr lang="en-GB" sz="1000" b="1" dirty="0" err="1" smtClean="0">
                <a:solidFill>
                  <a:srgbClr val="00B050"/>
                </a:solidFill>
              </a:rPr>
              <a:t>Labview</a:t>
            </a:r>
            <a:r>
              <a:rPr lang="en-GB" sz="1000" b="1" dirty="0" smtClean="0">
                <a:solidFill>
                  <a:srgbClr val="00B050"/>
                </a:solidFill>
              </a:rPr>
              <a:t>, </a:t>
            </a:r>
            <a:r>
              <a:rPr lang="en-GB" sz="1000" b="1" dirty="0" smtClean="0"/>
              <a:t>waiting</a:t>
            </a:r>
            <a:endParaRPr lang="fr-FR" sz="1000" b="1" dirty="0"/>
          </a:p>
          <a:p>
            <a:pPr marL="228600" indent="-228600">
              <a:buFontTx/>
              <a:buAutoNum type="arabicPeriod"/>
            </a:pPr>
            <a:r>
              <a:rPr lang="en-GB" sz="1000" b="1" dirty="0">
                <a:solidFill>
                  <a:srgbClr val="0070C0"/>
                </a:solidFill>
              </a:rPr>
              <a:t>Munich LMU / </a:t>
            </a:r>
            <a:r>
              <a:rPr lang="en-GB" sz="1000" b="1" dirty="0" smtClean="0">
                <a:solidFill>
                  <a:srgbClr val="0070C0"/>
                </a:solidFill>
              </a:rPr>
              <a:t>ATLAS  </a:t>
            </a:r>
            <a:r>
              <a:rPr lang="fr-FR" sz="1000" b="1" dirty="0" smtClean="0">
                <a:solidFill>
                  <a:srgbClr val="0070C0"/>
                </a:solidFill>
              </a:rPr>
              <a:t>µMEGAS</a:t>
            </a:r>
            <a:r>
              <a:rPr lang="fr-FR" sz="1000" b="1" dirty="0" smtClean="0">
                <a:solidFill>
                  <a:srgbClr val="FF0000"/>
                </a:solidFill>
              </a:rPr>
              <a:t>, </a:t>
            </a:r>
            <a:r>
              <a:rPr lang="en-GB" sz="1000" b="1" dirty="0" smtClean="0">
                <a:solidFill>
                  <a:srgbClr val="FF0000"/>
                </a:solidFill>
              </a:rPr>
              <a:t> APV frontend SRS  </a:t>
            </a:r>
            <a:r>
              <a:rPr lang="en-GB" sz="1000" b="1" dirty="0" err="1" smtClean="0">
                <a:solidFill>
                  <a:srgbClr val="FF0000"/>
                </a:solidFill>
              </a:rPr>
              <a:t>Eurocrate</a:t>
            </a:r>
            <a:r>
              <a:rPr lang="en-GB" sz="1000" b="1" dirty="0">
                <a:solidFill>
                  <a:srgbClr val="FF0000"/>
                </a:solidFill>
              </a:rPr>
              <a:t> </a:t>
            </a:r>
            <a:r>
              <a:rPr lang="en-GB" sz="1000" b="1" dirty="0" smtClean="0">
                <a:solidFill>
                  <a:srgbClr val="FF0000"/>
                </a:solidFill>
              </a:rPr>
              <a:t>–SRU</a:t>
            </a:r>
            <a:r>
              <a:rPr lang="en-GB" sz="1000" b="1" dirty="0" smtClean="0"/>
              <a:t>, </a:t>
            </a:r>
            <a:r>
              <a:rPr lang="en-GB" sz="1000" b="1" dirty="0" smtClean="0">
                <a:solidFill>
                  <a:srgbClr val="00B050"/>
                </a:solidFill>
              </a:rPr>
              <a:t>MMDAQ Online</a:t>
            </a:r>
            <a:r>
              <a:rPr lang="en-GB" sz="1000" b="1" dirty="0" smtClean="0"/>
              <a:t>,  partially delivered</a:t>
            </a:r>
          </a:p>
          <a:p>
            <a:pPr marL="228600" indent="-228600">
              <a:buFontTx/>
              <a:buAutoNum type="arabicPeriod"/>
            </a:pPr>
            <a:r>
              <a:rPr lang="en-GB" sz="1000" b="1" dirty="0">
                <a:solidFill>
                  <a:srgbClr val="0070C0"/>
                </a:solidFill>
              </a:rPr>
              <a:t>NCSR </a:t>
            </a:r>
            <a:r>
              <a:rPr lang="en-GB" sz="1000" b="1" dirty="0" err="1" smtClean="0">
                <a:solidFill>
                  <a:srgbClr val="0070C0"/>
                </a:solidFill>
              </a:rPr>
              <a:t>Democritos</a:t>
            </a:r>
            <a:r>
              <a:rPr lang="en-GB" sz="1000" b="1" dirty="0" smtClean="0">
                <a:solidFill>
                  <a:srgbClr val="0070C0"/>
                </a:solidFill>
              </a:rPr>
              <a:t> ATHENS, </a:t>
            </a:r>
            <a:r>
              <a:rPr lang="en-GB" sz="1000" b="1" dirty="0" smtClean="0">
                <a:solidFill>
                  <a:srgbClr val="FF0000"/>
                </a:solidFill>
              </a:rPr>
              <a:t>APV frontend SRS </a:t>
            </a:r>
            <a:r>
              <a:rPr lang="en-GB" sz="1000" b="1" dirty="0" err="1" smtClean="0">
                <a:solidFill>
                  <a:srgbClr val="FF0000"/>
                </a:solidFill>
              </a:rPr>
              <a:t>Minicrate</a:t>
            </a:r>
            <a:r>
              <a:rPr lang="en-GB" sz="1000" b="1" dirty="0" smtClean="0">
                <a:solidFill>
                  <a:srgbClr val="FF0000"/>
                </a:solidFill>
              </a:rPr>
              <a:t>,</a:t>
            </a:r>
            <a:r>
              <a:rPr lang="en-GB" sz="1000" b="1" dirty="0" smtClean="0"/>
              <a:t> </a:t>
            </a:r>
            <a:r>
              <a:rPr lang="en-GB" sz="1000" b="1" dirty="0" smtClean="0">
                <a:solidFill>
                  <a:srgbClr val="00B050"/>
                </a:solidFill>
              </a:rPr>
              <a:t>Online unknown</a:t>
            </a:r>
            <a:r>
              <a:rPr lang="en-GB" sz="1000" b="1" dirty="0" smtClean="0"/>
              <a:t>, waiting</a:t>
            </a:r>
          </a:p>
          <a:p>
            <a:pPr marL="228600" indent="-228600">
              <a:buFontTx/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IFIN-HH-Bucharest new  Detector lab</a:t>
            </a:r>
            <a:r>
              <a:rPr lang="en-GB" sz="1000" b="1" dirty="0" smtClean="0">
                <a:solidFill>
                  <a:srgbClr val="FF0000"/>
                </a:solidFill>
              </a:rPr>
              <a:t>, APV and VFAT frontend, SRS </a:t>
            </a:r>
            <a:r>
              <a:rPr lang="en-GB" sz="1000" b="1" dirty="0" err="1" smtClean="0">
                <a:solidFill>
                  <a:srgbClr val="FF0000"/>
                </a:solidFill>
              </a:rPr>
              <a:t>Eurocrate</a:t>
            </a:r>
            <a:r>
              <a:rPr lang="en-GB" sz="1000" b="1" dirty="0" smtClean="0">
                <a:solidFill>
                  <a:srgbClr val="FF0000"/>
                </a:solidFill>
              </a:rPr>
              <a:t> and SRU</a:t>
            </a:r>
            <a:r>
              <a:rPr lang="en-GB" sz="1000" b="1" dirty="0" smtClean="0"/>
              <a:t>, </a:t>
            </a:r>
            <a:r>
              <a:rPr lang="en-GB" sz="1000" b="1" dirty="0" err="1" smtClean="0">
                <a:solidFill>
                  <a:srgbClr val="00B050"/>
                </a:solidFill>
              </a:rPr>
              <a:t>Labview</a:t>
            </a:r>
            <a:r>
              <a:rPr lang="en-GB" sz="1000" b="1" dirty="0" smtClean="0">
                <a:solidFill>
                  <a:srgbClr val="00B050"/>
                </a:solidFill>
              </a:rPr>
              <a:t>,</a:t>
            </a:r>
            <a:r>
              <a:rPr lang="en-GB" sz="1000" b="1" dirty="0" smtClean="0"/>
              <a:t> delivered</a:t>
            </a:r>
          </a:p>
          <a:p>
            <a:pPr marL="228600" indent="-228600">
              <a:buFontTx/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ATLAS NSW CERN,</a:t>
            </a:r>
            <a:r>
              <a:rPr lang="en-GB" sz="1000" b="1" dirty="0" smtClean="0"/>
              <a:t> </a:t>
            </a:r>
            <a:r>
              <a:rPr lang="en-GB" sz="1000" b="1" dirty="0" smtClean="0">
                <a:solidFill>
                  <a:srgbClr val="FF0000"/>
                </a:solidFill>
              </a:rPr>
              <a:t>SRS-ATCA pilot system, </a:t>
            </a:r>
            <a:r>
              <a:rPr lang="en-GB" sz="1000" b="1" dirty="0" smtClean="0">
                <a:solidFill>
                  <a:srgbClr val="00B050"/>
                </a:solidFill>
              </a:rPr>
              <a:t>MMDAQ Online,</a:t>
            </a:r>
            <a:r>
              <a:rPr lang="en-GB" sz="1000" b="1" dirty="0" smtClean="0"/>
              <a:t> waiting</a:t>
            </a:r>
          </a:p>
          <a:p>
            <a:pPr marL="228600" indent="-228600">
              <a:buFontTx/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ALICE FOCAL  ORNL,  </a:t>
            </a:r>
            <a:r>
              <a:rPr lang="en-GB" sz="1000" b="1" dirty="0" smtClean="0">
                <a:solidFill>
                  <a:srgbClr val="FF0000"/>
                </a:solidFill>
              </a:rPr>
              <a:t>SRS-ATCA  pilot system</a:t>
            </a:r>
            <a:r>
              <a:rPr lang="en-GB" sz="1000" b="1" dirty="0" smtClean="0"/>
              <a:t>, </a:t>
            </a:r>
            <a:r>
              <a:rPr lang="en-GB" sz="1000" b="1" dirty="0" smtClean="0">
                <a:solidFill>
                  <a:srgbClr val="00B050"/>
                </a:solidFill>
              </a:rPr>
              <a:t>DATE Online,</a:t>
            </a:r>
            <a:r>
              <a:rPr lang="en-GB" sz="1000" b="1" dirty="0" smtClean="0"/>
              <a:t> waiting </a:t>
            </a:r>
          </a:p>
          <a:p>
            <a:pPr marL="228600" indent="-228600">
              <a:buFontTx/>
              <a:buAutoNum type="arabicPeriod"/>
            </a:pPr>
            <a:r>
              <a:rPr lang="en-GB" sz="1000" b="1" dirty="0" smtClean="0">
                <a:solidFill>
                  <a:srgbClr val="0070C0"/>
                </a:solidFill>
              </a:rPr>
              <a:t>NEXT Collaboration</a:t>
            </a:r>
            <a:r>
              <a:rPr lang="en-GB" sz="1000" b="1" dirty="0" smtClean="0"/>
              <a:t>, </a:t>
            </a:r>
            <a:r>
              <a:rPr lang="en-GB" sz="1000" b="1" dirty="0" smtClean="0">
                <a:solidFill>
                  <a:srgbClr val="FF0000"/>
                </a:solidFill>
              </a:rPr>
              <a:t>SRS-ATCA pilot system, </a:t>
            </a:r>
            <a:r>
              <a:rPr lang="en-GB" sz="1000" b="1" dirty="0" smtClean="0">
                <a:solidFill>
                  <a:srgbClr val="00B050"/>
                </a:solidFill>
              </a:rPr>
              <a:t>DATE Online</a:t>
            </a:r>
            <a:r>
              <a:rPr lang="en-GB" sz="1000" b="1" dirty="0" smtClean="0"/>
              <a:t>, waiting</a:t>
            </a:r>
          </a:p>
          <a:p>
            <a:pPr marL="228600" indent="-228600">
              <a:buFontTx/>
              <a:buAutoNum type="arabicPeriod"/>
            </a:pPr>
            <a:r>
              <a:rPr lang="en-GB" sz="1000" b="1" dirty="0" err="1">
                <a:solidFill>
                  <a:srgbClr val="0070C0"/>
                </a:solidFill>
              </a:rPr>
              <a:t>Lunds</a:t>
            </a:r>
            <a:r>
              <a:rPr lang="en-GB" sz="1000" b="1" dirty="0">
                <a:solidFill>
                  <a:srgbClr val="0070C0"/>
                </a:solidFill>
              </a:rPr>
              <a:t> </a:t>
            </a:r>
            <a:r>
              <a:rPr lang="en-GB" sz="1000" b="1" dirty="0" err="1" smtClean="0">
                <a:solidFill>
                  <a:srgbClr val="0070C0"/>
                </a:solidFill>
              </a:rPr>
              <a:t>Univ</a:t>
            </a:r>
            <a:r>
              <a:rPr lang="en-GB" sz="1000" b="1" dirty="0" smtClean="0">
                <a:solidFill>
                  <a:srgbClr val="0070C0"/>
                </a:solidFill>
              </a:rPr>
              <a:t>, </a:t>
            </a:r>
            <a:r>
              <a:rPr lang="en-GB" sz="1000" b="1" dirty="0">
                <a:solidFill>
                  <a:srgbClr val="0070C0"/>
                </a:solidFill>
              </a:rPr>
              <a:t>ILC </a:t>
            </a:r>
            <a:r>
              <a:rPr lang="en-GB" sz="1000" b="1" dirty="0" smtClean="0">
                <a:solidFill>
                  <a:srgbClr val="0070C0"/>
                </a:solidFill>
              </a:rPr>
              <a:t>TPC,  </a:t>
            </a:r>
            <a:r>
              <a:rPr lang="en-GB" sz="1000" b="1" dirty="0" smtClean="0">
                <a:solidFill>
                  <a:srgbClr val="FF0000"/>
                </a:solidFill>
              </a:rPr>
              <a:t>SRU  for 24 channel DTCC link  readout,</a:t>
            </a:r>
            <a:r>
              <a:rPr lang="en-GB" sz="1000" b="1" dirty="0" smtClean="0"/>
              <a:t> </a:t>
            </a:r>
            <a:r>
              <a:rPr lang="en-GB" sz="1000" b="1" dirty="0" smtClean="0">
                <a:solidFill>
                  <a:srgbClr val="00B050"/>
                </a:solidFill>
              </a:rPr>
              <a:t>Online  unknown</a:t>
            </a:r>
            <a:r>
              <a:rPr lang="en-GB" sz="1000" b="1" dirty="0" smtClean="0"/>
              <a:t>, delivered</a:t>
            </a:r>
            <a:endParaRPr lang="fr-FR" sz="1000" b="1" dirty="0"/>
          </a:p>
          <a:p>
            <a:pPr marL="228600" indent="-228600">
              <a:buFontTx/>
              <a:buAutoNum type="arabicPeriod"/>
            </a:pPr>
            <a:endParaRPr lang="en-GB" sz="1000" b="1" dirty="0" smtClean="0"/>
          </a:p>
        </p:txBody>
      </p:sp>
    </p:spTree>
    <p:extLst>
      <p:ext uri="{BB962C8B-B14F-4D97-AF65-F5344CB8AC3E}">
        <p14:creationId xmlns:p14="http://schemas.microsoft.com/office/powerpoint/2010/main" val="153562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Frequency simulation*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30</a:t>
            </a:fld>
            <a:endParaRPr lang="en-GB"/>
          </a:p>
        </p:txBody>
      </p:sp>
      <p:pic>
        <p:nvPicPr>
          <p:cNvPr id="5123" name="Picture 3" descr="C:\Hans\R&amp;D\RD51\WG52\Production files SRS\10x10MMchamber\Quad Preamp\Simulation pream Alfonso\frequency_simul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7992888" cy="351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6165304"/>
            <a:ext cx="1359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</a:t>
            </a:r>
            <a:r>
              <a:rPr lang="en-GB" dirty="0" err="1" smtClean="0"/>
              <a:t>A.Tarazona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1065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QSP signals on </a:t>
            </a:r>
            <a:r>
              <a:rPr lang="en-GB" dirty="0" smtClean="0"/>
              <a:t>MM </a:t>
            </a:r>
            <a:r>
              <a:rPr lang="en-GB" dirty="0" smtClean="0"/>
              <a:t>strip detector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A48E7-BE13-411A-8CFC-FA33C121887B}" type="slidenum">
              <a:rPr lang="en-GB" smtClean="0"/>
              <a:t>31</a:t>
            </a:fld>
            <a:endParaRPr lang="en-GB"/>
          </a:p>
        </p:txBody>
      </p:sp>
      <p:pic>
        <p:nvPicPr>
          <p:cNvPr id="3079" name="Picture 7" descr="C:\Hans\R&amp;D\RD51\WG52\Production files SRS\10x10MMchamber\Quad Preamp\Screenshots\electron-ion 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46090"/>
            <a:ext cx="2973614" cy="2230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Hans\R&amp;D\RD51\WG52\Production files SRS\10x10MMchamber\Quad Preamp\Screenshots\supressed electron ion sig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847" y="1546090"/>
            <a:ext cx="297633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Hans\R&amp;D\RD51\WG52\Production files SRS\10x10MMchamber\Quad Preamp\Screenshots\positive induced strip sign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523" y="3957841"/>
            <a:ext cx="2998699" cy="224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Hans\R&amp;D\RD51\WG52\Production files SRS\10x10MMchamber\Quad Preamp\Screenshots\discharg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859" y="4077072"/>
            <a:ext cx="3007895" cy="2255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8409" y="1300118"/>
            <a:ext cx="3054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Typical electron –ion tail signal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60032" y="1300118"/>
            <a:ext cx="416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Typical ion tail signal, electrons </a:t>
            </a:r>
            <a:r>
              <a:rPr lang="en-GB" dirty="0" err="1" smtClean="0">
                <a:solidFill>
                  <a:srgbClr val="FF0000"/>
                </a:solidFill>
              </a:rPr>
              <a:t>suppresed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3232" y="3707740"/>
            <a:ext cx="368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Typical  positively induced strip signal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2847" y="3702933"/>
            <a:ext cx="3844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Typical  discharge  ( large vertical scale)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772816"/>
            <a:ext cx="2792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13mV/div 50 OHM 10ns/div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436096" y="4581128"/>
            <a:ext cx="1261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500 mV/div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39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SRS ATCA*</a:t>
            </a:r>
            <a:br>
              <a:rPr lang="en-GB" dirty="0" smtClean="0"/>
            </a:br>
            <a:r>
              <a:rPr lang="en-GB" sz="3100" dirty="0" smtClean="0"/>
              <a:t>fully commercial  SRS in certified </a:t>
            </a:r>
            <a:r>
              <a:rPr lang="en-GB" sz="3100" dirty="0" smtClean="0"/>
              <a:t>ATCA Crates</a:t>
            </a:r>
            <a:endParaRPr lang="en-GB" sz="3100" baseline="30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16/04/2012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5122" name="Picture 2" descr="C:\Hans\R&amp;D\RD51\WG52\Production files SRS\SRS-ATCA\Views 14 slot new\FEC-backplane-SRU view in ATC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7" r="7903"/>
          <a:stretch/>
        </p:blipFill>
        <p:spPr bwMode="auto">
          <a:xfrm>
            <a:off x="1547664" y="1636516"/>
            <a:ext cx="6192000" cy="429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7544" y="5900594"/>
            <a:ext cx="55445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</a:t>
            </a:r>
            <a:r>
              <a:rPr lang="en-GB" sz="1400" dirty="0" err="1"/>
              <a:t>AdvancedTCA</a:t>
            </a:r>
            <a:r>
              <a:rPr lang="en-GB" sz="1400" dirty="0"/>
              <a:t> ( </a:t>
            </a:r>
            <a:r>
              <a:rPr lang="en-GB" sz="1400" dirty="0" smtClean="0"/>
              <a:t>Advanced </a:t>
            </a:r>
            <a:r>
              <a:rPr lang="en-GB" sz="1400" dirty="0"/>
              <a:t>Telecommunication Computing </a:t>
            </a:r>
            <a:r>
              <a:rPr lang="en-GB" sz="1400" dirty="0" smtClean="0"/>
              <a:t>Architecture)</a:t>
            </a:r>
          </a:p>
          <a:p>
            <a:r>
              <a:rPr lang="en-GB" sz="1400" dirty="0" smtClean="0"/>
              <a:t>an </a:t>
            </a:r>
            <a:r>
              <a:rPr lang="en-GB" sz="1400" dirty="0"/>
              <a:t>open industry standard developed by PICMG 3.0</a:t>
            </a:r>
          </a:p>
        </p:txBody>
      </p:sp>
      <p:sp>
        <p:nvSpPr>
          <p:cNvPr id="5" name="Right Arrow 4"/>
          <p:cNvSpPr/>
          <p:nvPr/>
        </p:nvSpPr>
        <p:spPr>
          <a:xfrm>
            <a:off x="6012075" y="517322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599923" y="436022"/>
            <a:ext cx="240995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 talk </a:t>
            </a:r>
            <a:r>
              <a:rPr lang="en-GB" dirty="0" err="1" smtClean="0"/>
              <a:t>Wojciech</a:t>
            </a:r>
            <a:r>
              <a:rPr lang="en-GB" dirty="0" smtClean="0"/>
              <a:t> </a:t>
            </a:r>
            <a:r>
              <a:rPr lang="en-GB" dirty="0" err="1" smtClean="0"/>
              <a:t>Jalmuzna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942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744416"/>
          </a:xfrm>
        </p:spPr>
        <p:txBody>
          <a:bodyPr>
            <a:normAutofit fontScale="62500" lnSpcReduction="20000"/>
          </a:bodyPr>
          <a:lstStyle/>
          <a:p>
            <a:r>
              <a:rPr lang="en-GB" sz="3300" dirty="0" smtClean="0"/>
              <a:t>More than 34  SRS user teams, more waiting </a:t>
            </a:r>
          </a:p>
          <a:p>
            <a:r>
              <a:rPr lang="en-GB" sz="3300" dirty="0" smtClean="0"/>
              <a:t>CERN store new SRS production, new SRS utilities </a:t>
            </a:r>
          </a:p>
          <a:p>
            <a:r>
              <a:rPr lang="en-GB" sz="3300" dirty="0" smtClean="0"/>
              <a:t>New, fully commercial SRS_ATCA  awaited</a:t>
            </a:r>
          </a:p>
          <a:p>
            <a:r>
              <a:rPr lang="en-GB" sz="3300" dirty="0" smtClean="0"/>
              <a:t>New FECV6, Digital card, ASIC hybrid  being worked on </a:t>
            </a:r>
          </a:p>
          <a:p>
            <a:r>
              <a:rPr lang="en-GB" sz="3300" dirty="0" err="1" smtClean="0"/>
              <a:t>Timepix</a:t>
            </a:r>
            <a:r>
              <a:rPr lang="en-GB" sz="3300" dirty="0" smtClean="0"/>
              <a:t> array readout  first data </a:t>
            </a:r>
          </a:p>
          <a:p>
            <a:r>
              <a:rPr lang="en-GB" sz="3300" dirty="0" smtClean="0"/>
              <a:t>SRS  integrated in LHC experiment upgrades</a:t>
            </a:r>
          </a:p>
          <a:p>
            <a:r>
              <a:rPr lang="en-GB" sz="3300" dirty="0" smtClean="0"/>
              <a:t>DTCC link: Data, Trigger Clock Control over 4 wires/ 2 </a:t>
            </a:r>
            <a:r>
              <a:rPr lang="en-GB" sz="3300" dirty="0" err="1" smtClean="0"/>
              <a:t>wires,fibres</a:t>
            </a:r>
            <a:endParaRPr lang="en-GB" sz="3300" dirty="0" smtClean="0"/>
          </a:p>
          <a:p>
            <a:r>
              <a:rPr lang="en-GB" sz="3300" dirty="0" smtClean="0"/>
              <a:t>SRU 10 </a:t>
            </a:r>
            <a:r>
              <a:rPr lang="en-GB" sz="3300" dirty="0" err="1" smtClean="0"/>
              <a:t>Gbit</a:t>
            </a:r>
            <a:r>
              <a:rPr lang="en-GB" sz="3300" dirty="0" smtClean="0"/>
              <a:t> emulation platform for 10 </a:t>
            </a:r>
            <a:r>
              <a:rPr lang="en-GB" sz="3300" dirty="0" err="1" smtClean="0"/>
              <a:t>Gbit</a:t>
            </a:r>
            <a:r>
              <a:rPr lang="en-GB" sz="3300" dirty="0" smtClean="0"/>
              <a:t> readout of ASICs</a:t>
            </a:r>
          </a:p>
          <a:p>
            <a:r>
              <a:rPr lang="en-GB" sz="3300" dirty="0" smtClean="0"/>
              <a:t>Active HV Divider for improved efficiency and safety of GEMs</a:t>
            </a:r>
          </a:p>
          <a:p>
            <a:r>
              <a:rPr lang="en-GB" sz="3300" dirty="0" smtClean="0"/>
              <a:t>Remote I2C readout of kV, </a:t>
            </a:r>
            <a:r>
              <a:rPr lang="en-GB" sz="3300" dirty="0" err="1" smtClean="0"/>
              <a:t>pA</a:t>
            </a:r>
            <a:r>
              <a:rPr lang="en-GB" sz="3300" dirty="0" smtClean="0"/>
              <a:t>, T and P via FEC</a:t>
            </a:r>
          </a:p>
          <a:p>
            <a:r>
              <a:rPr lang="en-GB" sz="3300" dirty="0" smtClean="0"/>
              <a:t>Quad Oscilloscope probe for 2 GHz MPGD  signals in preparation</a:t>
            </a:r>
          </a:p>
          <a:p>
            <a:endParaRPr lang="en-GB" sz="330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191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@ CERN store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3074" name="Picture 2" descr="C:\Hans\R&amp;D\RD51\WG52\Production files SRS\Costings\CERN Store\CERN 07.89.00 staore page 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5876"/>
            <a:ext cx="7776865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03848" y="1849962"/>
            <a:ext cx="569059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You need a CERN team account   and access to edh.cern.ch</a:t>
            </a:r>
          </a:p>
          <a:p>
            <a:r>
              <a:rPr lang="en-GB" dirty="0" smtClean="0"/>
              <a:t>Goods will only be delivered to CERN addresses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49146" y="4791326"/>
            <a:ext cx="2292359" cy="203132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In order to pick up  </a:t>
            </a:r>
          </a:p>
          <a:p>
            <a:r>
              <a:rPr lang="en-GB" dirty="0" smtClean="0"/>
              <a:t>APV hybrids you need</a:t>
            </a:r>
          </a:p>
          <a:p>
            <a:r>
              <a:rPr lang="en-GB" dirty="0" smtClean="0"/>
              <a:t>to bring a signed </a:t>
            </a:r>
          </a:p>
          <a:p>
            <a:r>
              <a:rPr lang="en-GB" dirty="0" smtClean="0"/>
              <a:t>“</a:t>
            </a:r>
            <a:r>
              <a:rPr lang="en-GB" b="1" dirty="0" smtClean="0"/>
              <a:t>letter of compliance</a:t>
            </a:r>
            <a:r>
              <a:rPr lang="en-GB" dirty="0" smtClean="0"/>
              <a:t>”</a:t>
            </a:r>
          </a:p>
          <a:p>
            <a:r>
              <a:rPr lang="en-GB" dirty="0" smtClean="0"/>
              <a:t>and comply to the US </a:t>
            </a:r>
          </a:p>
          <a:p>
            <a:r>
              <a:rPr lang="en-GB" dirty="0" smtClean="0"/>
              <a:t>export country list 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98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SRS  frontend readout via HDMI </a:t>
            </a:r>
            <a:endParaRPr lang="en-GB" dirty="0"/>
          </a:p>
        </p:txBody>
      </p:sp>
      <p:pic>
        <p:nvPicPr>
          <p:cNvPr id="1026" name="Picture 2" descr="C:\Hans\R&amp;D\rd51\WG52\Production files SRS\APV Hybrid V4\Photos\Hybrid V4 connected via 2m Molex HDMI cable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3695316" cy="276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muller\Dropbox\Public\HDMI SRS Pinou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0" y="1283092"/>
            <a:ext cx="5814966" cy="2433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Hans\R&amp;D\RD51\WG52\Production files SRS\HDMI\Photos\142827407-4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011" y="4509120"/>
            <a:ext cx="1867848" cy="1631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51885" y="4365103"/>
            <a:ext cx="19748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Prolongator</a:t>
            </a:r>
            <a:r>
              <a:rPr lang="en-GB" dirty="0" smtClean="0"/>
              <a:t> plugs</a:t>
            </a:r>
          </a:p>
          <a:p>
            <a:r>
              <a:rPr lang="en-GB" dirty="0" smtClean="0"/>
              <a:t>For extension with </a:t>
            </a:r>
          </a:p>
          <a:p>
            <a:r>
              <a:rPr lang="en-GB" dirty="0" smtClean="0"/>
              <a:t>standard HDMI </a:t>
            </a:r>
          </a:p>
          <a:p>
            <a:r>
              <a:rPr lang="en-GB" dirty="0" smtClean="0"/>
              <a:t>A-A cables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476880" y="3995771"/>
            <a:ext cx="346242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More distance than 5 me needed ?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132856"/>
            <a:ext cx="193559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APV hybrids get</a:t>
            </a:r>
          </a:p>
          <a:p>
            <a:r>
              <a:rPr lang="en-GB" dirty="0" smtClean="0"/>
              <a:t>powered via HDMI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66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Backside </a:t>
            </a:r>
            <a:r>
              <a:rPr lang="en-GB" dirty="0" smtClean="0"/>
              <a:t>of SRS </a:t>
            </a:r>
            <a:r>
              <a:rPr lang="en-GB" dirty="0" err="1" smtClean="0"/>
              <a:t>Eurocrate</a:t>
            </a:r>
            <a:r>
              <a:rPr lang="en-GB" dirty="0" smtClean="0"/>
              <a:t>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adapter cards and </a:t>
            </a:r>
            <a:r>
              <a:rPr lang="en-GB" dirty="0" err="1"/>
              <a:t>c</a:t>
            </a:r>
            <a:r>
              <a:rPr lang="en-GB" dirty="0" err="1" smtClean="0"/>
              <a:t>hiplinks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16/04/2012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1027" name="Picture 3" descr="C:\Hans\R&amp;D\RD51\WG52\Production files SRS\Eurocrate\Photos\Eurocrate backside connec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75624"/>
            <a:ext cx="5097638" cy="4991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5038" y="3812754"/>
            <a:ext cx="15209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 to 8 HDMI </a:t>
            </a:r>
          </a:p>
          <a:p>
            <a:r>
              <a:rPr lang="en-GB" dirty="0" err="1" smtClean="0"/>
              <a:t>chiplinks</a:t>
            </a:r>
            <a:r>
              <a:rPr lang="en-GB" dirty="0" smtClean="0"/>
              <a:t> per </a:t>
            </a:r>
          </a:p>
          <a:p>
            <a:r>
              <a:rPr lang="en-GB" dirty="0" smtClean="0"/>
              <a:t>Adapter card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8" idx="3"/>
          </p:cNvCxnSpPr>
          <p:nvPr/>
        </p:nvCxnSpPr>
        <p:spPr>
          <a:xfrm flipV="1">
            <a:off x="1725967" y="3305829"/>
            <a:ext cx="1791439" cy="9685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00192" y="2780928"/>
            <a:ext cx="523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FEC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flipH="1">
            <a:off x="5940152" y="2965594"/>
            <a:ext cx="360040" cy="319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236296" y="3717032"/>
            <a:ext cx="137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ADC adapter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>
            <a:off x="4390263" y="3901698"/>
            <a:ext cx="2846033" cy="440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499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New 5m HDMI cables</a:t>
            </a:r>
            <a:br>
              <a:rPr lang="en-GB" dirty="0" smtClean="0"/>
            </a:br>
            <a:r>
              <a:rPr lang="en-GB" dirty="0" smtClean="0"/>
              <a:t>(SEA 5003-20A)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0AF2-01DD-4E48-9569-BF8A73F23F06}" type="datetime1">
              <a:rPr lang="en-GB" smtClean="0"/>
              <a:t>22/04/2013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4098" name="Picture 2" descr="C:\Hans\R&amp;D\RD51\WG52\Production files SRS\HDMI\Photos\SEA 5003-20A-tex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192688" cy="396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87436" y="5737637"/>
            <a:ext cx="4374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Should become a CERN store SRS  item  soon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7595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203" y="130437"/>
            <a:ext cx="8229600" cy="1143000"/>
          </a:xfrm>
        </p:spPr>
        <p:txBody>
          <a:bodyPr/>
          <a:lstStyle/>
          <a:p>
            <a:r>
              <a:rPr lang="en-GB" dirty="0" smtClean="0"/>
              <a:t>Desktop ATX power for SRS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0AF2-01DD-4E48-9569-BF8A73F23F06}" type="datetime1">
              <a:rPr lang="en-GB" smtClean="0"/>
              <a:t>22/04/2013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6147" name="Picture 3" descr="C:\Hans\R&amp;D\RD51\WG52\Production files SRS\ATX adapter\Photos V2\Stand alone ATX power for SR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814" y="1340768"/>
            <a:ext cx="3491226" cy="459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648" y="5335002"/>
            <a:ext cx="286046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PSU 5V, 2.6 </a:t>
            </a:r>
            <a:r>
              <a:rPr lang="en-GB" sz="1400" dirty="0"/>
              <a:t>A  </a:t>
            </a:r>
            <a:r>
              <a:rPr lang="en-GB" sz="1400" dirty="0" smtClean="0"/>
              <a:t>(</a:t>
            </a:r>
            <a:r>
              <a:rPr lang="en-GB" sz="1400" dirty="0"/>
              <a:t>-5V for </a:t>
            </a:r>
            <a:r>
              <a:rPr lang="en-GB" sz="1400" dirty="0" smtClean="0"/>
              <a:t>ADC</a:t>
            </a:r>
            <a:r>
              <a:rPr lang="en-GB" sz="1400" dirty="0"/>
              <a:t> </a:t>
            </a:r>
            <a:r>
              <a:rPr lang="en-GB" sz="1400" dirty="0" smtClean="0"/>
              <a:t>card)</a:t>
            </a:r>
          </a:p>
          <a:p>
            <a:r>
              <a:rPr lang="en-GB" sz="1400" dirty="0" smtClean="0"/>
              <a:t>110-240VAC</a:t>
            </a:r>
            <a:r>
              <a:rPr lang="en-GB" sz="1400" dirty="0"/>
              <a:t>   </a:t>
            </a:r>
            <a:r>
              <a:rPr lang="en-GB" sz="1400" dirty="0" err="1" smtClean="0"/>
              <a:t>Stontronics</a:t>
            </a:r>
            <a:r>
              <a:rPr lang="en-GB" sz="1400" dirty="0"/>
              <a:t> </a:t>
            </a:r>
            <a:r>
              <a:rPr lang="en-GB" sz="1400" dirty="0" smtClean="0"/>
              <a:t>T3586ST  0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93648" y="4575924"/>
            <a:ext cx="2761653" cy="7386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ATX Power Supply Thermaltake TR2</a:t>
            </a:r>
          </a:p>
          <a:p>
            <a:r>
              <a:rPr lang="en-GB" sz="1400" dirty="0" smtClean="0"/>
              <a:t>450 Watt, 24 pin power connector</a:t>
            </a:r>
          </a:p>
          <a:p>
            <a:r>
              <a:rPr lang="en-GB" sz="1400" dirty="0" smtClean="0"/>
              <a:t>115-230VAC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93648" y="4029151"/>
            <a:ext cx="2721835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SRS ATX adapter/filter board</a:t>
            </a:r>
          </a:p>
          <a:p>
            <a:r>
              <a:rPr lang="en-GB" sz="1400" dirty="0"/>
              <a:t>f</a:t>
            </a:r>
            <a:r>
              <a:rPr lang="en-GB" sz="1400" dirty="0" smtClean="0"/>
              <a:t>used , </a:t>
            </a:r>
            <a:r>
              <a:rPr lang="en-GB" sz="1400" dirty="0" err="1" smtClean="0"/>
              <a:t>Faston</a:t>
            </a:r>
            <a:r>
              <a:rPr lang="en-GB" sz="1400" dirty="0" smtClean="0"/>
              <a:t> connectors 6.3 x0.8 </a:t>
            </a:r>
            <a:endParaRPr lang="en-GB" sz="1400" dirty="0"/>
          </a:p>
        </p:txBody>
      </p:sp>
      <p:pic>
        <p:nvPicPr>
          <p:cNvPr id="6148" name="Picture 4" descr="C:\Hans\R&amp;D\RD51\WG52\Production files SRS\ATX adapter\Views\ATX adapter with ATX P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89014"/>
            <a:ext cx="4846937" cy="273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93648" y="5877327"/>
            <a:ext cx="2663678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9pin power connector</a:t>
            </a:r>
            <a:r>
              <a:rPr lang="en-GB" sz="1400" dirty="0"/>
              <a:t>  </a:t>
            </a:r>
            <a:r>
              <a:rPr lang="en-GB" sz="1400" dirty="0" smtClean="0"/>
              <a:t> for FEC</a:t>
            </a:r>
          </a:p>
          <a:p>
            <a:r>
              <a:rPr lang="en-GB" sz="1400" dirty="0" smtClean="0"/>
              <a:t>PHOENIX  MSTB 2,5 HC/9-ST-5,08</a:t>
            </a:r>
            <a:r>
              <a:rPr lang="en-GB" sz="1400" dirty="0"/>
              <a:t> </a:t>
            </a:r>
            <a:endParaRPr lang="en-GB" sz="1400" dirty="0" smtClean="0"/>
          </a:p>
        </p:txBody>
      </p:sp>
      <p:sp>
        <p:nvSpPr>
          <p:cNvPr id="8" name="Right Arrow 7"/>
          <p:cNvSpPr/>
          <p:nvPr/>
        </p:nvSpPr>
        <p:spPr>
          <a:xfrm rot="10800000">
            <a:off x="3255301" y="4156270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Arrow 12"/>
          <p:cNvSpPr/>
          <p:nvPr/>
        </p:nvSpPr>
        <p:spPr>
          <a:xfrm rot="10800000">
            <a:off x="3255301" y="4680785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10800000">
            <a:off x="3289242" y="5433601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 rot="10800000">
            <a:off x="3289242" y="6002571"/>
            <a:ext cx="36004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649282" y="4248245"/>
            <a:ext cx="163583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i="1" dirty="0" smtClean="0"/>
              <a:t>We have asked </a:t>
            </a:r>
          </a:p>
          <a:p>
            <a:r>
              <a:rPr lang="en-GB" i="1" dirty="0" smtClean="0"/>
              <a:t>the</a:t>
            </a:r>
          </a:p>
          <a:p>
            <a:r>
              <a:rPr lang="en-GB" i="1" dirty="0" smtClean="0"/>
              <a:t>CERN store</a:t>
            </a:r>
          </a:p>
          <a:p>
            <a:r>
              <a:rPr lang="en-GB" i="1" dirty="0"/>
              <a:t>t</a:t>
            </a:r>
            <a:r>
              <a:rPr lang="en-GB" i="1" dirty="0" smtClean="0"/>
              <a:t>o add these </a:t>
            </a:r>
          </a:p>
          <a:p>
            <a:r>
              <a:rPr lang="en-GB" i="1" dirty="0" smtClean="0"/>
              <a:t>parts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644619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SRS </a:t>
            </a:r>
            <a:r>
              <a:rPr lang="en-GB" dirty="0" err="1" smtClean="0"/>
              <a:t>Minicrate</a:t>
            </a:r>
            <a:r>
              <a:rPr lang="en-GB" dirty="0" smtClean="0"/>
              <a:t> AB</a:t>
            </a:r>
            <a:br>
              <a:rPr lang="en-GB" dirty="0" smtClean="0"/>
            </a:br>
            <a:r>
              <a:rPr lang="en-GB" sz="2700" dirty="0" smtClean="0"/>
              <a:t>a portable solution for </a:t>
            </a:r>
            <a:r>
              <a:rPr lang="en-GB" sz="3100" dirty="0" smtClean="0"/>
              <a:t>up to 4k gas channels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16/04/2012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pic>
        <p:nvPicPr>
          <p:cNvPr id="8194" name="Picture 2" descr="H:\Hans\R&amp;D\RD51\WG52\Production files SRS\FEC V1.3\Photos\FEC-with-ADC-car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788" y="1167487"/>
            <a:ext cx="2206897" cy="249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79191" y="3573016"/>
            <a:ext cx="219803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 x FEC -ADC card Combo</a:t>
            </a:r>
          </a:p>
          <a:p>
            <a:endParaRPr lang="en-GB" sz="1400" dirty="0"/>
          </a:p>
          <a:p>
            <a:r>
              <a:rPr lang="en-GB" sz="1400" dirty="0" smtClean="0"/>
              <a:t>CERN store items</a:t>
            </a:r>
          </a:p>
          <a:p>
            <a:r>
              <a:rPr lang="en-GB" sz="1400" dirty="0"/>
              <a:t>SCEM </a:t>
            </a:r>
            <a:r>
              <a:rPr lang="en-GB" sz="1400" dirty="0" smtClean="0"/>
              <a:t>07.89.00.100.1 (FEC)</a:t>
            </a:r>
          </a:p>
          <a:p>
            <a:r>
              <a:rPr lang="en-GB" sz="1400" dirty="0"/>
              <a:t>SCEM </a:t>
            </a:r>
            <a:r>
              <a:rPr lang="en-GB" sz="1400" dirty="0" smtClean="0"/>
              <a:t>07.89.00.105.6 (ADC)</a:t>
            </a:r>
          </a:p>
        </p:txBody>
      </p:sp>
      <p:sp>
        <p:nvSpPr>
          <p:cNvPr id="11" name="Right Arrow 10"/>
          <p:cNvSpPr/>
          <p:nvPr/>
        </p:nvSpPr>
        <p:spPr>
          <a:xfrm rot="10800000">
            <a:off x="6012160" y="1671507"/>
            <a:ext cx="43204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`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5445224"/>
            <a:ext cx="33748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Minicrate</a:t>
            </a:r>
            <a:r>
              <a:rPr lang="en-GB" dirty="0" smtClean="0"/>
              <a:t> </a:t>
            </a:r>
          </a:p>
          <a:p>
            <a:r>
              <a:rPr lang="en-GB" dirty="0" smtClean="0"/>
              <a:t> CERN store SCEM  </a:t>
            </a:r>
            <a:r>
              <a:rPr lang="en-GB" dirty="0" smtClean="0"/>
              <a:t>07.89.00.020.0</a:t>
            </a:r>
          </a:p>
          <a:p>
            <a:r>
              <a:rPr lang="en-GB" dirty="0" smtClean="0"/>
              <a:t>15 new ones to be produced </a:t>
            </a:r>
            <a:endParaRPr lang="en-GB" dirty="0"/>
          </a:p>
        </p:txBody>
      </p:sp>
      <p:pic>
        <p:nvPicPr>
          <p:cNvPr id="2050" name="Picture 2" descr="C:\Hans\R&amp;D\rd51\WG52\Production files SRS\Minicrate\Views\view from top (no topcover)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" r="22488"/>
          <a:stretch/>
        </p:blipFill>
        <p:spPr bwMode="auto">
          <a:xfrm>
            <a:off x="586428" y="1386795"/>
            <a:ext cx="5857780" cy="393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3347864" y="1484784"/>
            <a:ext cx="3240360" cy="12961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 rot="18989117">
            <a:off x="1758495" y="4277108"/>
            <a:ext cx="1513767" cy="24757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344481" y="5011808"/>
            <a:ext cx="268413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Combo can be inserted</a:t>
            </a:r>
          </a:p>
          <a:p>
            <a:r>
              <a:rPr lang="en-GB" dirty="0"/>
              <a:t>i</a:t>
            </a:r>
            <a:r>
              <a:rPr lang="en-GB" dirty="0" smtClean="0"/>
              <a:t>n new </a:t>
            </a:r>
            <a:r>
              <a:rPr lang="en-GB" dirty="0" err="1" smtClean="0"/>
              <a:t>Minicrate</a:t>
            </a:r>
            <a:r>
              <a:rPr lang="en-GB" dirty="0" smtClean="0"/>
              <a:t> 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766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5869</TotalTime>
  <Words>1892</Words>
  <Application>Microsoft Office PowerPoint</Application>
  <PresentationFormat>On-screen Show (4:3)</PresentationFormat>
  <Paragraphs>387</Paragraphs>
  <Slides>33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Office Theme</vt:lpstr>
      <vt:lpstr>Acrobat Document</vt:lpstr>
      <vt:lpstr>SRS : doing more with less </vt:lpstr>
      <vt:lpstr>SRS main activities</vt:lpstr>
      <vt:lpstr>SRS user status  2013</vt:lpstr>
      <vt:lpstr>SRS @ CERN store</vt:lpstr>
      <vt:lpstr>SRS  frontend readout via HDMI </vt:lpstr>
      <vt:lpstr>Backside of SRS Eurocrate  adapter cards and chiplinks</vt:lpstr>
      <vt:lpstr>New 5m HDMI cables (SEA 5003-20A)</vt:lpstr>
      <vt:lpstr>Desktop ATX power for SRS</vt:lpstr>
      <vt:lpstr>SRS Minicrate AB a portable solution for up to 4k gas channels</vt:lpstr>
      <vt:lpstr>Noise/Ground loop filter</vt:lpstr>
      <vt:lpstr>Trigger pickup box</vt:lpstr>
      <vt:lpstr>10x10 chamber grid trigger (400V) </vt:lpstr>
      <vt:lpstr>New FEC card  (Virtex 6 Lx130T)</vt:lpstr>
      <vt:lpstr>New digital Combo </vt:lpstr>
      <vt:lpstr>VMMx  based frontend </vt:lpstr>
      <vt:lpstr>SRS integration into ATLAS NSW </vt:lpstr>
      <vt:lpstr>DTCC links</vt:lpstr>
      <vt:lpstr>DTCC links *</vt:lpstr>
      <vt:lpstr>Emulation of 10 Gbit Readout Unit using the SRU</vt:lpstr>
      <vt:lpstr>Micro copper frontend links  (0.4 mm typ.)</vt:lpstr>
      <vt:lpstr>Active Voltage Divider for GEMs  </vt:lpstr>
      <vt:lpstr>AVD principle</vt:lpstr>
      <vt:lpstr>Implementation*</vt:lpstr>
      <vt:lpstr>HV monitoring board (installed below active divider board)</vt:lpstr>
      <vt:lpstr>AVD box</vt:lpstr>
      <vt:lpstr>kVolt and pA  readout via SRS</vt:lpstr>
      <vt:lpstr>PicoAmp box (planned) </vt:lpstr>
      <vt:lpstr>QSP  Quad Signal Preamplifier</vt:lpstr>
      <vt:lpstr>Photo QSP prototype</vt:lpstr>
      <vt:lpstr>Frequency simulation*</vt:lpstr>
      <vt:lpstr>QSP signals on MM strip detector</vt:lpstr>
      <vt:lpstr>SRS ATCA* fully commercial  SRS in certified ATCA Crates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HV divide for GEM’s</dc:title>
  <dc:creator>Hans Muller</dc:creator>
  <cp:lastModifiedBy>Hans Muller</cp:lastModifiedBy>
  <cp:revision>339</cp:revision>
  <cp:lastPrinted>2013-02-26T10:42:15Z</cp:lastPrinted>
  <dcterms:created xsi:type="dcterms:W3CDTF">2013-02-07T15:35:22Z</dcterms:created>
  <dcterms:modified xsi:type="dcterms:W3CDTF">2013-04-22T22:02:43Z</dcterms:modified>
</cp:coreProperties>
</file>